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1.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2.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3.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4.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5.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7"/>
  </p:notesMasterIdLst>
  <p:sldIdLst>
    <p:sldId id="346" r:id="rId2"/>
    <p:sldId id="304" r:id="rId3"/>
    <p:sldId id="312" r:id="rId4"/>
    <p:sldId id="269" r:id="rId5"/>
    <p:sldId id="278" r:id="rId6"/>
    <p:sldId id="299" r:id="rId7"/>
    <p:sldId id="281" r:id="rId8"/>
    <p:sldId id="321" r:id="rId9"/>
    <p:sldId id="300" r:id="rId10"/>
    <p:sldId id="326" r:id="rId11"/>
    <p:sldId id="325" r:id="rId12"/>
    <p:sldId id="327" r:id="rId13"/>
    <p:sldId id="328" r:id="rId14"/>
    <p:sldId id="302" r:id="rId15"/>
    <p:sldId id="347" r:id="rId16"/>
    <p:sldId id="353" r:id="rId17"/>
    <p:sldId id="352" r:id="rId18"/>
    <p:sldId id="331" r:id="rId19"/>
    <p:sldId id="351" r:id="rId20"/>
    <p:sldId id="350" r:id="rId21"/>
    <p:sldId id="349" r:id="rId22"/>
    <p:sldId id="336" r:id="rId23"/>
    <p:sldId id="348" r:id="rId24"/>
    <p:sldId id="340" r:id="rId25"/>
    <p:sldId id="344" r:id="rId26"/>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6600"/>
    <a:srgbClr val="FFDE75"/>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p:scale>
          <a:sx n="89" d="100"/>
          <a:sy n="89" d="100"/>
        </p:scale>
        <p:origin x="-126"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D33170AF-6137-44D9-87A8-77C0BC093533}" srcId="{E0D111E2-FBFA-44BD-8073-08808DAFFE81}" destId="{7BDFC2D9-0CD5-47E0-A279-B8FF5C83F581}" srcOrd="3" destOrd="0" parTransId="{86A3BCE7-7EDE-4CDB-93D4-D331EE868996}" sibTransId="{7B8B8271-D9E6-4A5C-86D5-A4A2B333B667}"/>
    <dgm:cxn modelId="{D9F2A980-C06F-40CA-9AF6-1A1D7ACA3408}" type="presOf" srcId="{E0D111E2-FBFA-44BD-8073-08808DAFFE81}" destId="{4503D845-BB64-42F5-931D-857A1CF2F56A}" srcOrd="0" destOrd="0" presId="urn:microsoft.com/office/officeart/2005/8/layout/cycle4"/>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A4DCB4A6-0450-462D-B86D-2BE98BDD9D96}"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FF820FFB-13DC-4153-B735-1869DB934425}" srcId="{2DC9592F-AA48-48FB-8CE3-FADF15FD4C8C}" destId="{B195F467-C113-4398-B4DE-5766D3B7C493}" srcOrd="0" destOrd="0" parTransId="{8878EA3B-F8EC-4573-8D74-08E09544ECDB}" sibTransId="{5C05965B-AA23-43D4-90BB-8ABB49F7420A}"/>
    <dgm:cxn modelId="{37A3B3DF-18D9-4DB3-A557-C211A60F6311}" type="presOf" srcId="{67EB7EB9-C354-48F3-A743-2EB82C24E407}" destId="{FAC9DAFD-0754-4169-A452-E137E627F458}" srcOrd="0" destOrd="0" presId="urn:microsoft.com/office/officeart/2005/8/layout/cycle4"/>
    <dgm:cxn modelId="{A3091792-E9E6-4ECE-BFED-94F790F05BB7}" type="presOf" srcId="{135BF026-6343-423D-A83E-97A1AB284BE3}" destId="{58948DFE-5A7C-4317-B2C3-77603CD7CA22}" srcOrd="0" destOrd="0" presId="urn:microsoft.com/office/officeart/2005/8/layout/cycle4"/>
    <dgm:cxn modelId="{D729E87E-A9D3-40DD-8956-6F7BA722CF2F}" type="presOf" srcId="{09299A7F-6495-4D43-8E0F-287CFBF9A56C}" destId="{B4A32CDA-7C24-4CBD-8508-106957E8C2B3}" srcOrd="0" destOrd="0" presId="urn:microsoft.com/office/officeart/2005/8/layout/cycle4"/>
    <dgm:cxn modelId="{0BB62AFB-F40C-4054-87C0-AD290BE57948}" type="presParOf" srcId="{4503D845-BB64-42F5-931D-857A1CF2F56A}" destId="{0AD6C6DA-58AE-439B-B773-C2C21C447B2D}" srcOrd="0" destOrd="0" presId="urn:microsoft.com/office/officeart/2005/8/layout/cycle4"/>
    <dgm:cxn modelId="{DAF6BD63-9001-49E5-A02F-6E17277EF216}" type="presParOf" srcId="{0AD6C6DA-58AE-439B-B773-C2C21C447B2D}" destId="{8884FA54-F300-43AB-97E3-83046ECC366E}" srcOrd="0" destOrd="0" presId="urn:microsoft.com/office/officeart/2005/8/layout/cycle4"/>
    <dgm:cxn modelId="{DC0E55ED-4574-4238-90DD-6A9B53A3A597}" type="presParOf" srcId="{4503D845-BB64-42F5-931D-857A1CF2F56A}" destId="{297D6071-8BCA-431F-8E04-2DB7F08E6186}" srcOrd="1" destOrd="0" presId="urn:microsoft.com/office/officeart/2005/8/layout/cycle4"/>
    <dgm:cxn modelId="{262CB955-391D-46FF-B0AB-B64A53440D95}" type="presParOf" srcId="{297D6071-8BCA-431F-8E04-2DB7F08E6186}" destId="{FAC9DAFD-0754-4169-A452-E137E627F458}" srcOrd="0" destOrd="0" presId="urn:microsoft.com/office/officeart/2005/8/layout/cycle4"/>
    <dgm:cxn modelId="{5DFD12F0-8AE6-40D7-A3AA-E905DEC4A8C1}" type="presParOf" srcId="{297D6071-8BCA-431F-8E04-2DB7F08E6186}" destId="{58948DFE-5A7C-4317-B2C3-77603CD7CA22}" srcOrd="1" destOrd="0" presId="urn:microsoft.com/office/officeart/2005/8/layout/cycle4"/>
    <dgm:cxn modelId="{9F3FAB76-7B4D-4200-ADA0-3DD4937DFB5E}" type="presParOf" srcId="{297D6071-8BCA-431F-8E04-2DB7F08E6186}" destId="{B4A32CDA-7C24-4CBD-8508-106957E8C2B3}" srcOrd="2" destOrd="0" presId="urn:microsoft.com/office/officeart/2005/8/layout/cycle4"/>
    <dgm:cxn modelId="{35A59A83-C5AB-4601-BA30-FE983C4F9830}" type="presParOf" srcId="{297D6071-8BCA-431F-8E04-2DB7F08E6186}" destId="{3155FBE9-EDC6-40B0-95F8-A2BEBDC5F205}" srcOrd="3" destOrd="0" presId="urn:microsoft.com/office/officeart/2005/8/layout/cycle4"/>
    <dgm:cxn modelId="{AD4C7ED0-FB5E-4DEC-B11C-2510FB496965}" type="presParOf" srcId="{297D6071-8BCA-431F-8E04-2DB7F08E6186}" destId="{E84F0D66-82DE-4316-A059-223CFCFB8E17}" srcOrd="4" destOrd="0" presId="urn:microsoft.com/office/officeart/2005/8/layout/cycle4"/>
    <dgm:cxn modelId="{E03F3DC6-0147-4EF5-ACA0-6AA6117C89CD}" type="presParOf" srcId="{4503D845-BB64-42F5-931D-857A1CF2F56A}" destId="{D86658A4-388C-4EF5-A058-A79EED10FBBD}" srcOrd="2" destOrd="0" presId="urn:microsoft.com/office/officeart/2005/8/layout/cycle4"/>
    <dgm:cxn modelId="{F21A2115-0B67-413A-8D9A-AD2F0B88C514}"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108000" rIns="0"/>
        <a:lstStyle/>
        <a:p>
          <a:pPr algn="l"/>
          <a:r>
            <a:rPr lang="es-MX" sz="1600" b="1" dirty="0"/>
            <a:t>3</a:t>
          </a: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2C205232-3C35-4460-9B15-5DBCA2E87FF0}" type="presOf" srcId="{135BF026-6343-423D-A83E-97A1AB284BE3}" destId="{58948DFE-5A7C-4317-B2C3-77603CD7CA22}"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F01F7EF9-546B-43D7-B12B-9088424D77DC}" type="presOf" srcId="{E0D111E2-FBFA-44BD-8073-08808DAFFE81}" destId="{4503D845-BB64-42F5-931D-857A1CF2F56A}" srcOrd="0" destOrd="0" presId="urn:microsoft.com/office/officeart/2005/8/layout/cycle4"/>
    <dgm:cxn modelId="{C7EFCF9D-115D-4BF5-A1A7-32AEEC9B129C}" type="presOf" srcId="{09299A7F-6495-4D43-8E0F-287CFBF9A56C}" destId="{B4A32CDA-7C24-4CBD-8508-106957E8C2B3}" srcOrd="0" destOrd="0" presId="urn:microsoft.com/office/officeart/2005/8/layout/cycle4"/>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FF820FFB-13DC-4153-B735-1869DB934425}" srcId="{2DC9592F-AA48-48FB-8CE3-FADF15FD4C8C}" destId="{B195F467-C113-4398-B4DE-5766D3B7C493}" srcOrd="0" destOrd="0" parTransId="{8878EA3B-F8EC-4573-8D74-08E09544ECDB}" sibTransId="{5C05965B-AA23-43D4-90BB-8ABB49F7420A}"/>
    <dgm:cxn modelId="{11A79138-6222-4660-95F0-CDF2236165EA}" type="presOf" srcId="{67EB7EB9-C354-48F3-A743-2EB82C24E407}" destId="{FAC9DAFD-0754-4169-A452-E137E627F458}" srcOrd="0" destOrd="0" presId="urn:microsoft.com/office/officeart/2005/8/layout/cycle4"/>
    <dgm:cxn modelId="{F1A1A10D-2E4F-445B-849F-95C2364726C2}" type="presOf" srcId="{7BDFC2D9-0CD5-47E0-A279-B8FF5C83F581}" destId="{3155FBE9-EDC6-40B0-95F8-A2BEBDC5F205}" srcOrd="0" destOrd="0" presId="urn:microsoft.com/office/officeart/2005/8/layout/cycle4"/>
    <dgm:cxn modelId="{530583F2-4992-4A0C-8E1C-5ECEF51787A1}" type="presParOf" srcId="{4503D845-BB64-42F5-931D-857A1CF2F56A}" destId="{0AD6C6DA-58AE-439B-B773-C2C21C447B2D}" srcOrd="0" destOrd="0" presId="urn:microsoft.com/office/officeart/2005/8/layout/cycle4"/>
    <dgm:cxn modelId="{E76ED320-309C-4721-A6AA-1D9B0184CB79}" type="presParOf" srcId="{0AD6C6DA-58AE-439B-B773-C2C21C447B2D}" destId="{8884FA54-F300-43AB-97E3-83046ECC366E}" srcOrd="0" destOrd="0" presId="urn:microsoft.com/office/officeart/2005/8/layout/cycle4"/>
    <dgm:cxn modelId="{85C0A1B4-DD7F-4CAB-8E76-C8EB80CB3203}" type="presParOf" srcId="{4503D845-BB64-42F5-931D-857A1CF2F56A}" destId="{297D6071-8BCA-431F-8E04-2DB7F08E6186}" srcOrd="1" destOrd="0" presId="urn:microsoft.com/office/officeart/2005/8/layout/cycle4"/>
    <dgm:cxn modelId="{EC47E862-F1F5-4BFE-AC93-4096E96154D3}" type="presParOf" srcId="{297D6071-8BCA-431F-8E04-2DB7F08E6186}" destId="{FAC9DAFD-0754-4169-A452-E137E627F458}" srcOrd="0" destOrd="0" presId="urn:microsoft.com/office/officeart/2005/8/layout/cycle4"/>
    <dgm:cxn modelId="{C38D8187-79B2-4903-ABEB-EF9566FA3650}" type="presParOf" srcId="{297D6071-8BCA-431F-8E04-2DB7F08E6186}" destId="{58948DFE-5A7C-4317-B2C3-77603CD7CA22}" srcOrd="1" destOrd="0" presId="urn:microsoft.com/office/officeart/2005/8/layout/cycle4"/>
    <dgm:cxn modelId="{4798E8B4-F9FF-49FF-A393-9DAD2E801D2A}" type="presParOf" srcId="{297D6071-8BCA-431F-8E04-2DB7F08E6186}" destId="{B4A32CDA-7C24-4CBD-8508-106957E8C2B3}" srcOrd="2" destOrd="0" presId="urn:microsoft.com/office/officeart/2005/8/layout/cycle4"/>
    <dgm:cxn modelId="{E1E1C470-3BE8-4CAC-B515-18A0A189B901}" type="presParOf" srcId="{297D6071-8BCA-431F-8E04-2DB7F08E6186}" destId="{3155FBE9-EDC6-40B0-95F8-A2BEBDC5F205}" srcOrd="3" destOrd="0" presId="urn:microsoft.com/office/officeart/2005/8/layout/cycle4"/>
    <dgm:cxn modelId="{0E9371FF-AC4F-4810-BDEA-E07551C4CABE}" type="presParOf" srcId="{297D6071-8BCA-431F-8E04-2DB7F08E6186}" destId="{E84F0D66-82DE-4316-A059-223CFCFB8E17}" srcOrd="4" destOrd="0" presId="urn:microsoft.com/office/officeart/2005/8/layout/cycle4"/>
    <dgm:cxn modelId="{0A430789-BF61-46E4-9C8B-05E97F608806}" type="presParOf" srcId="{4503D845-BB64-42F5-931D-857A1CF2F56A}" destId="{D86658A4-388C-4EF5-A058-A79EED10FBBD}" srcOrd="2" destOrd="0" presId="urn:microsoft.com/office/officeart/2005/8/layout/cycle4"/>
    <dgm:cxn modelId="{B773B517-70EE-441D-ACFE-C98E8699D126}"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108000" rIns="0"/>
        <a:lstStyle/>
        <a:p>
          <a:pPr algn="l"/>
          <a:r>
            <a:rPr lang="es-MX" sz="1600" b="1" dirty="0"/>
            <a:t>3</a:t>
          </a: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FF820FFB-13DC-4153-B735-1869DB934425}" srcId="{2DC9592F-AA48-48FB-8CE3-FADF15FD4C8C}" destId="{B195F467-C113-4398-B4DE-5766D3B7C493}" srcOrd="0" destOrd="0" parTransId="{8878EA3B-F8EC-4573-8D74-08E09544ECDB}" sibTransId="{5C05965B-AA23-43D4-90BB-8ABB49F7420A}"/>
    <dgm:cxn modelId="{5E33EFF4-4B55-4CCE-AF77-CD528ED9D65A}" type="presOf" srcId="{67EB7EB9-C354-48F3-A743-2EB82C24E407}" destId="{FAC9DAFD-0754-4169-A452-E137E627F458}"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6EEC0DCA-9DD2-4FE5-AD89-95FC6D57ABF2}" srcId="{E0D111E2-FBFA-44BD-8073-08808DAFFE81}" destId="{135BF026-6343-423D-A83E-97A1AB284BE3}" srcOrd="1" destOrd="0" parTransId="{92B99ACB-1780-470E-993E-72ABF865C0F7}" sibTransId="{1597CD26-BC66-4060-953B-3C93716C37DB}"/>
    <dgm:cxn modelId="{44E13217-19EC-4819-B27C-3A6CD494A119}" srcId="{E0D111E2-FBFA-44BD-8073-08808DAFFE81}" destId="{BDDE7C65-0B0D-4EDA-B492-66C1E34D3451}" srcOrd="4" destOrd="0" parTransId="{A9FF3E93-11EF-4CD6-AEDE-6F14D0736DAB}" sibTransId="{FC71B8F2-9788-46C9-BC51-E3EB3BE9B6CB}"/>
    <dgm:cxn modelId="{FA166E36-DD6E-4B0A-9E3B-88C07C269694}" type="presOf" srcId="{E0D111E2-FBFA-44BD-8073-08808DAFFE81}" destId="{4503D845-BB64-42F5-931D-857A1CF2F56A}" srcOrd="0" destOrd="0" presId="urn:microsoft.com/office/officeart/2005/8/layout/cycle4"/>
    <dgm:cxn modelId="{77BD6468-3A40-47E8-AC7C-D7A11753C0FB}" type="presOf" srcId="{09299A7F-6495-4D43-8E0F-287CFBF9A56C}" destId="{B4A32CDA-7C24-4CBD-8508-106957E8C2B3}" srcOrd="0" destOrd="0" presId="urn:microsoft.com/office/officeart/2005/8/layout/cycle4"/>
    <dgm:cxn modelId="{8D027E03-9801-4988-A51C-168F0ECF5470}" type="presOf" srcId="{7BDFC2D9-0CD5-47E0-A279-B8FF5C83F581}" destId="{3155FBE9-EDC6-40B0-95F8-A2BEBDC5F205}"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145E98EB-7A78-4172-8E58-891310B52C36}" type="presOf" srcId="{135BF026-6343-423D-A83E-97A1AB284BE3}" destId="{58948DFE-5A7C-4317-B2C3-77603CD7CA22}" srcOrd="0" destOrd="0" presId="urn:microsoft.com/office/officeart/2005/8/layout/cycle4"/>
    <dgm:cxn modelId="{507690EF-E2B0-4257-98A1-ED65649AC12D}" type="presParOf" srcId="{4503D845-BB64-42F5-931D-857A1CF2F56A}" destId="{0AD6C6DA-58AE-439B-B773-C2C21C447B2D}" srcOrd="0" destOrd="0" presId="urn:microsoft.com/office/officeart/2005/8/layout/cycle4"/>
    <dgm:cxn modelId="{AA4136C2-8811-4971-9F08-67F25A06732B}" type="presParOf" srcId="{0AD6C6DA-58AE-439B-B773-C2C21C447B2D}" destId="{8884FA54-F300-43AB-97E3-83046ECC366E}" srcOrd="0" destOrd="0" presId="urn:microsoft.com/office/officeart/2005/8/layout/cycle4"/>
    <dgm:cxn modelId="{7C602635-518E-424B-8FB8-7D2C5FA4286B}" type="presParOf" srcId="{4503D845-BB64-42F5-931D-857A1CF2F56A}" destId="{297D6071-8BCA-431F-8E04-2DB7F08E6186}" srcOrd="1" destOrd="0" presId="urn:microsoft.com/office/officeart/2005/8/layout/cycle4"/>
    <dgm:cxn modelId="{5355B023-CB02-4555-9460-4914EF52D132}" type="presParOf" srcId="{297D6071-8BCA-431F-8E04-2DB7F08E6186}" destId="{FAC9DAFD-0754-4169-A452-E137E627F458}" srcOrd="0" destOrd="0" presId="urn:microsoft.com/office/officeart/2005/8/layout/cycle4"/>
    <dgm:cxn modelId="{736C340D-3378-4429-9E33-0AA85CFC8C82}" type="presParOf" srcId="{297D6071-8BCA-431F-8E04-2DB7F08E6186}" destId="{58948DFE-5A7C-4317-B2C3-77603CD7CA22}" srcOrd="1" destOrd="0" presId="urn:microsoft.com/office/officeart/2005/8/layout/cycle4"/>
    <dgm:cxn modelId="{F74AC8F5-82AB-4BD6-9E3C-7666461AC9B0}" type="presParOf" srcId="{297D6071-8BCA-431F-8E04-2DB7F08E6186}" destId="{B4A32CDA-7C24-4CBD-8508-106957E8C2B3}" srcOrd="2" destOrd="0" presId="urn:microsoft.com/office/officeart/2005/8/layout/cycle4"/>
    <dgm:cxn modelId="{E5A11DF5-4FD3-44CB-A81B-99E91363088F}" type="presParOf" srcId="{297D6071-8BCA-431F-8E04-2DB7F08E6186}" destId="{3155FBE9-EDC6-40B0-95F8-A2BEBDC5F205}" srcOrd="3" destOrd="0" presId="urn:microsoft.com/office/officeart/2005/8/layout/cycle4"/>
    <dgm:cxn modelId="{8C9AB44E-5141-4F4B-9B93-64A69B6D3991}" type="presParOf" srcId="{297D6071-8BCA-431F-8E04-2DB7F08E6186}" destId="{E84F0D66-82DE-4316-A059-223CFCFB8E17}" srcOrd="4" destOrd="0" presId="urn:microsoft.com/office/officeart/2005/8/layout/cycle4"/>
    <dgm:cxn modelId="{2E2C5FBF-9C37-4DCB-A24A-52A96466FF3C}" type="presParOf" srcId="{4503D845-BB64-42F5-931D-857A1CF2F56A}" destId="{D86658A4-388C-4EF5-A058-A79EED10FBBD}" srcOrd="2" destOrd="0" presId="urn:microsoft.com/office/officeart/2005/8/layout/cycle4"/>
    <dgm:cxn modelId="{8E246B10-B189-48C4-9E8A-435FC1AB3DB3}"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108000" rIns="0"/>
        <a:lstStyle/>
        <a:p>
          <a:pPr algn="l"/>
          <a:r>
            <a:rPr lang="es-MX" sz="1600" b="1" dirty="0"/>
            <a:t>3</a:t>
          </a: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FF820FFB-13DC-4153-B735-1869DB934425}" srcId="{2DC9592F-AA48-48FB-8CE3-FADF15FD4C8C}" destId="{B195F467-C113-4398-B4DE-5766D3B7C493}" srcOrd="0" destOrd="0" parTransId="{8878EA3B-F8EC-4573-8D74-08E09544ECDB}" sibTransId="{5C05965B-AA23-43D4-90BB-8ABB49F7420A}"/>
    <dgm:cxn modelId="{B2DB8A41-B9EF-4B0A-AD4B-9F42B134A7E9}" srcId="{BDDE7C65-0B0D-4EDA-B492-66C1E34D3451}" destId="{346EAFD8-3F94-4C57-B96A-498E42AF27EB}" srcOrd="0" destOrd="0" parTransId="{BA1B0329-BFF5-48B4-A6D9-8BA581D18EDC}" sibTransId="{4741643F-5C9B-43B3-A44A-3872E897EBF1}"/>
    <dgm:cxn modelId="{6EEC0DCA-9DD2-4FE5-AD89-95FC6D57ABF2}" srcId="{E0D111E2-FBFA-44BD-8073-08808DAFFE81}" destId="{135BF026-6343-423D-A83E-97A1AB284BE3}" srcOrd="1" destOrd="0" parTransId="{92B99ACB-1780-470E-993E-72ABF865C0F7}" sibTransId="{1597CD26-BC66-4060-953B-3C93716C37DB}"/>
    <dgm:cxn modelId="{44E13217-19EC-4819-B27C-3A6CD494A119}" srcId="{E0D111E2-FBFA-44BD-8073-08808DAFFE81}" destId="{BDDE7C65-0B0D-4EDA-B492-66C1E34D3451}" srcOrd="4" destOrd="0" parTransId="{A9FF3E93-11EF-4CD6-AEDE-6F14D0736DAB}" sibTransId="{FC71B8F2-9788-46C9-BC51-E3EB3BE9B6CB}"/>
    <dgm:cxn modelId="{C77F90F1-105C-4E04-90DC-0A93D45E9105}" type="presOf" srcId="{7BDFC2D9-0CD5-47E0-A279-B8FF5C83F581}" destId="{3155FBE9-EDC6-40B0-95F8-A2BEBDC5F205}"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D33170AF-6137-44D9-87A8-77C0BC093533}" srcId="{E0D111E2-FBFA-44BD-8073-08808DAFFE81}" destId="{7BDFC2D9-0CD5-47E0-A279-B8FF5C83F581}" srcOrd="3" destOrd="0" parTransId="{86A3BCE7-7EDE-4CDB-93D4-D331EE868996}" sibTransId="{7B8B8271-D9E6-4A5C-86D5-A4A2B333B667}"/>
    <dgm:cxn modelId="{65D55F30-31D1-4A31-891B-537A2E48BFB5}" type="presOf" srcId="{09299A7F-6495-4D43-8E0F-287CFBF9A56C}" destId="{B4A32CDA-7C24-4CBD-8508-106957E8C2B3}" srcOrd="0" destOrd="0" presId="urn:microsoft.com/office/officeart/2005/8/layout/cycle4"/>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4C28DAB9-4C6D-4179-80A5-96882AC7CB26}" type="presOf" srcId="{67EB7EB9-C354-48F3-A743-2EB82C24E407}" destId="{FAC9DAFD-0754-4169-A452-E137E627F458}" srcOrd="0" destOrd="0" presId="urn:microsoft.com/office/officeart/2005/8/layout/cycle4"/>
    <dgm:cxn modelId="{ECD34C40-61B0-4764-A755-C1B722DFAF71}" type="presOf" srcId="{135BF026-6343-423D-A83E-97A1AB284BE3}" destId="{58948DFE-5A7C-4317-B2C3-77603CD7CA22}" srcOrd="0" destOrd="0" presId="urn:microsoft.com/office/officeart/2005/8/layout/cycle4"/>
    <dgm:cxn modelId="{74F57BA9-73CA-4072-A90D-4E494DE284D3}" type="presOf" srcId="{E0D111E2-FBFA-44BD-8073-08808DAFFE81}" destId="{4503D845-BB64-42F5-931D-857A1CF2F56A}" srcOrd="0" destOrd="0" presId="urn:microsoft.com/office/officeart/2005/8/layout/cycle4"/>
    <dgm:cxn modelId="{B55CF0A0-9E5B-444F-BEF9-297F59974A81}" type="presParOf" srcId="{4503D845-BB64-42F5-931D-857A1CF2F56A}" destId="{0AD6C6DA-58AE-439B-B773-C2C21C447B2D}" srcOrd="0" destOrd="0" presId="urn:microsoft.com/office/officeart/2005/8/layout/cycle4"/>
    <dgm:cxn modelId="{48E127A7-0789-4BE5-B3AA-DF216F32AD80}" type="presParOf" srcId="{0AD6C6DA-58AE-439B-B773-C2C21C447B2D}" destId="{8884FA54-F300-43AB-97E3-83046ECC366E}" srcOrd="0" destOrd="0" presId="urn:microsoft.com/office/officeart/2005/8/layout/cycle4"/>
    <dgm:cxn modelId="{57E9B57B-1F94-4020-B58D-90B7302AC133}" type="presParOf" srcId="{4503D845-BB64-42F5-931D-857A1CF2F56A}" destId="{297D6071-8BCA-431F-8E04-2DB7F08E6186}" srcOrd="1" destOrd="0" presId="urn:microsoft.com/office/officeart/2005/8/layout/cycle4"/>
    <dgm:cxn modelId="{5469C43A-5405-443C-9D04-91450F460B09}" type="presParOf" srcId="{297D6071-8BCA-431F-8E04-2DB7F08E6186}" destId="{FAC9DAFD-0754-4169-A452-E137E627F458}" srcOrd="0" destOrd="0" presId="urn:microsoft.com/office/officeart/2005/8/layout/cycle4"/>
    <dgm:cxn modelId="{F9550C4A-3958-4866-AE60-D512F8B11CE0}" type="presParOf" srcId="{297D6071-8BCA-431F-8E04-2DB7F08E6186}" destId="{58948DFE-5A7C-4317-B2C3-77603CD7CA22}" srcOrd="1" destOrd="0" presId="urn:microsoft.com/office/officeart/2005/8/layout/cycle4"/>
    <dgm:cxn modelId="{6002C6A3-D7A6-49AE-8EA0-B2C39D93FAC9}" type="presParOf" srcId="{297D6071-8BCA-431F-8E04-2DB7F08E6186}" destId="{B4A32CDA-7C24-4CBD-8508-106957E8C2B3}" srcOrd="2" destOrd="0" presId="urn:microsoft.com/office/officeart/2005/8/layout/cycle4"/>
    <dgm:cxn modelId="{D5347A4D-8D95-4CBD-8404-6EC08B868987}" type="presParOf" srcId="{297D6071-8BCA-431F-8E04-2DB7F08E6186}" destId="{3155FBE9-EDC6-40B0-95F8-A2BEBDC5F205}" srcOrd="3" destOrd="0" presId="urn:microsoft.com/office/officeart/2005/8/layout/cycle4"/>
    <dgm:cxn modelId="{C3341654-E9D7-413B-8502-D4808AC38B69}" type="presParOf" srcId="{297D6071-8BCA-431F-8E04-2DB7F08E6186}" destId="{E84F0D66-82DE-4316-A059-223CFCFB8E17}" srcOrd="4" destOrd="0" presId="urn:microsoft.com/office/officeart/2005/8/layout/cycle4"/>
    <dgm:cxn modelId="{9E8609D5-E5EF-4F0D-8DB2-A870DC0D48DF}" type="presParOf" srcId="{4503D845-BB64-42F5-931D-857A1CF2F56A}" destId="{D86658A4-388C-4EF5-A058-A79EED10FBBD}" srcOrd="2" destOrd="0" presId="urn:microsoft.com/office/officeart/2005/8/layout/cycle4"/>
    <dgm:cxn modelId="{10055B6A-57D6-407E-9646-CCDA3A205A6B}"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72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lIns="72000"/>
        <a:lstStyle/>
        <a:p>
          <a:pPr algn="l"/>
          <a:r>
            <a:rPr lang="es-MX" sz="1800" b="1" dirty="0"/>
            <a:t>4</a:t>
          </a: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AC909F39-7A24-497A-9D52-4155103F9295}" type="presOf" srcId="{7BDFC2D9-0CD5-47E0-A279-B8FF5C83F581}" destId="{3155FBE9-EDC6-40B0-95F8-A2BEBDC5F205}"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F1598F9B-537A-4688-B1C0-DE0C42C6D35A}" type="presOf" srcId="{67EB7EB9-C354-48F3-A743-2EB82C24E407}" destId="{FAC9DAFD-0754-4169-A452-E137E627F458}" srcOrd="0" destOrd="0" presId="urn:microsoft.com/office/officeart/2005/8/layout/cycle4"/>
    <dgm:cxn modelId="{76D2D06E-174A-4B91-AA43-19DA029AEA2E}" type="presOf" srcId="{135BF026-6343-423D-A83E-97A1AB284BE3}" destId="{58948DFE-5A7C-4317-B2C3-77603CD7CA22}"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0341B774-10A7-4F6B-ABA1-EBF6AF0A7F9D}" type="presOf" srcId="{E0D111E2-FBFA-44BD-8073-08808DAFFE81}" destId="{4503D845-BB64-42F5-931D-857A1CF2F56A}"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368516F4-1A75-4408-A331-4093465C38DD}" type="presOf" srcId="{09299A7F-6495-4D43-8E0F-287CFBF9A56C}" destId="{B4A32CDA-7C24-4CBD-8508-106957E8C2B3}" srcOrd="0" destOrd="0" presId="urn:microsoft.com/office/officeart/2005/8/layout/cycle4"/>
    <dgm:cxn modelId="{4D3FB129-EE6E-4D0A-8EC7-3F749C07E8CA}" type="presParOf" srcId="{4503D845-BB64-42F5-931D-857A1CF2F56A}" destId="{0AD6C6DA-58AE-439B-B773-C2C21C447B2D}" srcOrd="0" destOrd="0" presId="urn:microsoft.com/office/officeart/2005/8/layout/cycle4"/>
    <dgm:cxn modelId="{B775CA2D-51C1-4F65-8F4C-6B3D38A70C74}" type="presParOf" srcId="{0AD6C6DA-58AE-439B-B773-C2C21C447B2D}" destId="{8884FA54-F300-43AB-97E3-83046ECC366E}" srcOrd="0" destOrd="0" presId="urn:microsoft.com/office/officeart/2005/8/layout/cycle4"/>
    <dgm:cxn modelId="{8E1C66EA-3D6E-49F3-9BE1-8AD6239FB26C}" type="presParOf" srcId="{4503D845-BB64-42F5-931D-857A1CF2F56A}" destId="{297D6071-8BCA-431F-8E04-2DB7F08E6186}" srcOrd="1" destOrd="0" presId="urn:microsoft.com/office/officeart/2005/8/layout/cycle4"/>
    <dgm:cxn modelId="{4E185140-B56B-4866-862F-A62ED7746135}" type="presParOf" srcId="{297D6071-8BCA-431F-8E04-2DB7F08E6186}" destId="{FAC9DAFD-0754-4169-A452-E137E627F458}" srcOrd="0" destOrd="0" presId="urn:microsoft.com/office/officeart/2005/8/layout/cycle4"/>
    <dgm:cxn modelId="{85FFF416-FC84-4E2E-9782-B8DF5E5A90BC}" type="presParOf" srcId="{297D6071-8BCA-431F-8E04-2DB7F08E6186}" destId="{58948DFE-5A7C-4317-B2C3-77603CD7CA22}" srcOrd="1" destOrd="0" presId="urn:microsoft.com/office/officeart/2005/8/layout/cycle4"/>
    <dgm:cxn modelId="{2CFF6AB4-AA37-4C82-8DCF-0B8DC7E7560F}" type="presParOf" srcId="{297D6071-8BCA-431F-8E04-2DB7F08E6186}" destId="{B4A32CDA-7C24-4CBD-8508-106957E8C2B3}" srcOrd="2" destOrd="0" presId="urn:microsoft.com/office/officeart/2005/8/layout/cycle4"/>
    <dgm:cxn modelId="{04DA736A-1AC1-443E-BD33-F55AB0851F9D}" type="presParOf" srcId="{297D6071-8BCA-431F-8E04-2DB7F08E6186}" destId="{3155FBE9-EDC6-40B0-95F8-A2BEBDC5F205}" srcOrd="3" destOrd="0" presId="urn:microsoft.com/office/officeart/2005/8/layout/cycle4"/>
    <dgm:cxn modelId="{42780DF9-C0A6-4A8C-84C6-6CCB5F9C6531}" type="presParOf" srcId="{297D6071-8BCA-431F-8E04-2DB7F08E6186}" destId="{E84F0D66-82DE-4316-A059-223CFCFB8E17}" srcOrd="4" destOrd="0" presId="urn:microsoft.com/office/officeart/2005/8/layout/cycle4"/>
    <dgm:cxn modelId="{78D903DF-FF68-4622-9C52-46B53C871F57}" type="presParOf" srcId="{4503D845-BB64-42F5-931D-857A1CF2F56A}" destId="{D86658A4-388C-4EF5-A058-A79EED10FBBD}" srcOrd="2" destOrd="0" presId="urn:microsoft.com/office/officeart/2005/8/layout/cycle4"/>
    <dgm:cxn modelId="{8ABF247D-A66B-4EFF-AC3E-B211892431D3}" type="presParOf" srcId="{4503D845-BB64-42F5-931D-857A1CF2F56A}" destId="{96F4A9E4-9928-4CB4-BF28-EFF67EA34BB5}" srcOrd="3" destOrd="0" presId="urn:microsoft.com/office/officeart/2005/8/layout/cycle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24520BF0-54FE-4B5C-BB6C-F647FF490FC7}" type="presOf" srcId="{67EB7EB9-C354-48F3-A743-2EB82C24E407}" destId="{FAC9DAFD-0754-4169-A452-E137E627F458}"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7D1A66D0-BCEF-4AC1-BDEA-2988260003FF}" type="presOf" srcId="{E0D111E2-FBFA-44BD-8073-08808DAFFE81}" destId="{4503D845-BB64-42F5-931D-857A1CF2F56A}" srcOrd="0" destOrd="0" presId="urn:microsoft.com/office/officeart/2005/8/layout/cycle4"/>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99543A23-4237-4FFC-B01B-2146D23BD06C}"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E9659F7F-D9B7-4C47-8CE0-3299E5D78593}" type="presOf" srcId="{09299A7F-6495-4D43-8E0F-287CFBF9A56C}" destId="{B4A32CDA-7C24-4CBD-8508-106957E8C2B3}"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DC0FD3D6-1535-4C71-91EF-41E0CEBA2A6B}" type="presOf" srcId="{135BF026-6343-423D-A83E-97A1AB284BE3}" destId="{58948DFE-5A7C-4317-B2C3-77603CD7CA22}"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B1B0283C-80DE-4421-BBC5-6A24DC5CDE67}" type="presParOf" srcId="{4503D845-BB64-42F5-931D-857A1CF2F56A}" destId="{0AD6C6DA-58AE-439B-B773-C2C21C447B2D}" srcOrd="0" destOrd="0" presId="urn:microsoft.com/office/officeart/2005/8/layout/cycle4"/>
    <dgm:cxn modelId="{5878EDBC-095E-4A7B-B66F-91BA4C96715C}" type="presParOf" srcId="{0AD6C6DA-58AE-439B-B773-C2C21C447B2D}" destId="{8884FA54-F300-43AB-97E3-83046ECC366E}" srcOrd="0" destOrd="0" presId="urn:microsoft.com/office/officeart/2005/8/layout/cycle4"/>
    <dgm:cxn modelId="{E5EB4292-2B04-4127-93A3-C299C15D4544}" type="presParOf" srcId="{4503D845-BB64-42F5-931D-857A1CF2F56A}" destId="{297D6071-8BCA-431F-8E04-2DB7F08E6186}" srcOrd="1" destOrd="0" presId="urn:microsoft.com/office/officeart/2005/8/layout/cycle4"/>
    <dgm:cxn modelId="{C3B1D944-7B45-46D2-B560-8DC4DF54FB5D}" type="presParOf" srcId="{297D6071-8BCA-431F-8E04-2DB7F08E6186}" destId="{FAC9DAFD-0754-4169-A452-E137E627F458}" srcOrd="0" destOrd="0" presId="urn:microsoft.com/office/officeart/2005/8/layout/cycle4"/>
    <dgm:cxn modelId="{1EEE44EF-92F8-49FA-A5B0-5F30261AB95E}" type="presParOf" srcId="{297D6071-8BCA-431F-8E04-2DB7F08E6186}" destId="{58948DFE-5A7C-4317-B2C3-77603CD7CA22}" srcOrd="1" destOrd="0" presId="urn:microsoft.com/office/officeart/2005/8/layout/cycle4"/>
    <dgm:cxn modelId="{32E1D3CB-DE7B-46CA-8014-E65B58D0F834}" type="presParOf" srcId="{297D6071-8BCA-431F-8E04-2DB7F08E6186}" destId="{B4A32CDA-7C24-4CBD-8508-106957E8C2B3}" srcOrd="2" destOrd="0" presId="urn:microsoft.com/office/officeart/2005/8/layout/cycle4"/>
    <dgm:cxn modelId="{F7E44009-5517-4127-B227-542117DBD2B0}" type="presParOf" srcId="{297D6071-8BCA-431F-8E04-2DB7F08E6186}" destId="{3155FBE9-EDC6-40B0-95F8-A2BEBDC5F205}" srcOrd="3" destOrd="0" presId="urn:microsoft.com/office/officeart/2005/8/layout/cycle4"/>
    <dgm:cxn modelId="{0D4CB253-98E8-4FDB-A0B2-6F32890A27C5}" type="presParOf" srcId="{297D6071-8BCA-431F-8E04-2DB7F08E6186}" destId="{E84F0D66-82DE-4316-A059-223CFCFB8E17}" srcOrd="4" destOrd="0" presId="urn:microsoft.com/office/officeart/2005/8/layout/cycle4"/>
    <dgm:cxn modelId="{35019F17-7D3C-41AC-A08C-DEFCCD290612}" type="presParOf" srcId="{4503D845-BB64-42F5-931D-857A1CF2F56A}" destId="{D86658A4-388C-4EF5-A058-A79EED10FBBD}" srcOrd="2" destOrd="0" presId="urn:microsoft.com/office/officeart/2005/8/layout/cycle4"/>
    <dgm:cxn modelId="{19E69A17-BC17-49C6-A950-A626FED4B580}"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FF820FFB-13DC-4153-B735-1869DB934425}" srcId="{2DC9592F-AA48-48FB-8CE3-FADF15FD4C8C}" destId="{B195F467-C113-4398-B4DE-5766D3B7C493}" srcOrd="0" destOrd="0" parTransId="{8878EA3B-F8EC-4573-8D74-08E09544ECDB}" sibTransId="{5C05965B-AA23-43D4-90BB-8ABB49F7420A}"/>
    <dgm:cxn modelId="{B2DB8A41-B9EF-4B0A-AD4B-9F42B134A7E9}" srcId="{BDDE7C65-0B0D-4EDA-B492-66C1E34D3451}" destId="{346EAFD8-3F94-4C57-B96A-498E42AF27EB}" srcOrd="0" destOrd="0" parTransId="{BA1B0329-BFF5-48B4-A6D9-8BA581D18EDC}" sibTransId="{4741643F-5C9B-43B3-A44A-3872E897EBF1}"/>
    <dgm:cxn modelId="{6EEC0DCA-9DD2-4FE5-AD89-95FC6D57ABF2}" srcId="{E0D111E2-FBFA-44BD-8073-08808DAFFE81}" destId="{135BF026-6343-423D-A83E-97A1AB284BE3}" srcOrd="1" destOrd="0" parTransId="{92B99ACB-1780-470E-993E-72ABF865C0F7}" sibTransId="{1597CD26-BC66-4060-953B-3C93716C37DB}"/>
    <dgm:cxn modelId="{44E13217-19EC-4819-B27C-3A6CD494A119}" srcId="{E0D111E2-FBFA-44BD-8073-08808DAFFE81}" destId="{BDDE7C65-0B0D-4EDA-B492-66C1E34D3451}" srcOrd="4" destOrd="0" parTransId="{A9FF3E93-11EF-4CD6-AEDE-6F14D0736DAB}" sibTransId="{FC71B8F2-9788-46C9-BC51-E3EB3BE9B6CB}"/>
    <dgm:cxn modelId="{98AAA168-E9CC-47AD-8D17-DCBD77301B89}" type="presOf" srcId="{7BDFC2D9-0CD5-47E0-A279-B8FF5C83F581}" destId="{3155FBE9-EDC6-40B0-95F8-A2BEBDC5F205}" srcOrd="0" destOrd="0" presId="urn:microsoft.com/office/officeart/2005/8/layout/cycle4"/>
    <dgm:cxn modelId="{875B2EDF-0B47-4E1E-8034-F52AACA81818}" type="presOf" srcId="{135BF026-6343-423D-A83E-97A1AB284BE3}" destId="{58948DFE-5A7C-4317-B2C3-77603CD7CA22}"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BA65E429-44F3-466E-8111-6083DAAFE79C}" type="presOf" srcId="{09299A7F-6495-4D43-8E0F-287CFBF9A56C}" destId="{B4A32CDA-7C24-4CBD-8508-106957E8C2B3}"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95E96B65-6603-4DC0-9E4A-BCCC28763589}" type="presOf" srcId="{67EB7EB9-C354-48F3-A743-2EB82C24E407}" destId="{FAC9DAFD-0754-4169-A452-E137E627F458}" srcOrd="0" destOrd="0" presId="urn:microsoft.com/office/officeart/2005/8/layout/cycle4"/>
    <dgm:cxn modelId="{1EFAC0FC-4A4B-4BC1-982D-43D4D72922CD}" type="presOf" srcId="{E0D111E2-FBFA-44BD-8073-08808DAFFE81}" destId="{4503D845-BB64-42F5-931D-857A1CF2F56A}" srcOrd="0" destOrd="0" presId="urn:microsoft.com/office/officeart/2005/8/layout/cycle4"/>
    <dgm:cxn modelId="{51DCEB82-1993-42A2-A000-4DEA313DC454}" type="presParOf" srcId="{4503D845-BB64-42F5-931D-857A1CF2F56A}" destId="{0AD6C6DA-58AE-439B-B773-C2C21C447B2D}" srcOrd="0" destOrd="0" presId="urn:microsoft.com/office/officeart/2005/8/layout/cycle4"/>
    <dgm:cxn modelId="{E63FDC04-9C25-4AA2-B9B9-9CAA8A811149}" type="presParOf" srcId="{0AD6C6DA-58AE-439B-B773-C2C21C447B2D}" destId="{8884FA54-F300-43AB-97E3-83046ECC366E}" srcOrd="0" destOrd="0" presId="urn:microsoft.com/office/officeart/2005/8/layout/cycle4"/>
    <dgm:cxn modelId="{A7FB857B-E567-427A-A211-FE37B33ECD17}" type="presParOf" srcId="{4503D845-BB64-42F5-931D-857A1CF2F56A}" destId="{297D6071-8BCA-431F-8E04-2DB7F08E6186}" srcOrd="1" destOrd="0" presId="urn:microsoft.com/office/officeart/2005/8/layout/cycle4"/>
    <dgm:cxn modelId="{62094624-44FD-440D-B167-45EF4382ED5A}" type="presParOf" srcId="{297D6071-8BCA-431F-8E04-2DB7F08E6186}" destId="{FAC9DAFD-0754-4169-A452-E137E627F458}" srcOrd="0" destOrd="0" presId="urn:microsoft.com/office/officeart/2005/8/layout/cycle4"/>
    <dgm:cxn modelId="{50709D4B-9C70-4A81-9404-E36625F3CD66}" type="presParOf" srcId="{297D6071-8BCA-431F-8E04-2DB7F08E6186}" destId="{58948DFE-5A7C-4317-B2C3-77603CD7CA22}" srcOrd="1" destOrd="0" presId="urn:microsoft.com/office/officeart/2005/8/layout/cycle4"/>
    <dgm:cxn modelId="{20F719E3-5A70-46B2-9F4C-6CC1D2BBA2BE}" type="presParOf" srcId="{297D6071-8BCA-431F-8E04-2DB7F08E6186}" destId="{B4A32CDA-7C24-4CBD-8508-106957E8C2B3}" srcOrd="2" destOrd="0" presId="urn:microsoft.com/office/officeart/2005/8/layout/cycle4"/>
    <dgm:cxn modelId="{F2823415-74AC-457D-87D9-A4DA2FC7AD3B}" type="presParOf" srcId="{297D6071-8BCA-431F-8E04-2DB7F08E6186}" destId="{3155FBE9-EDC6-40B0-95F8-A2BEBDC5F205}" srcOrd="3" destOrd="0" presId="urn:microsoft.com/office/officeart/2005/8/layout/cycle4"/>
    <dgm:cxn modelId="{0531697F-4872-46D4-B039-704D3B8DC461}" type="presParOf" srcId="{297D6071-8BCA-431F-8E04-2DB7F08E6186}" destId="{E84F0D66-82DE-4316-A059-223CFCFB8E17}" srcOrd="4" destOrd="0" presId="urn:microsoft.com/office/officeart/2005/8/layout/cycle4"/>
    <dgm:cxn modelId="{24548CAC-0635-47F6-9C83-A695E991BE35}" type="presParOf" srcId="{4503D845-BB64-42F5-931D-857A1CF2F56A}" destId="{D86658A4-388C-4EF5-A058-A79EED10FBBD}" srcOrd="2" destOrd="0" presId="urn:microsoft.com/office/officeart/2005/8/layout/cycle4"/>
    <dgm:cxn modelId="{67F86516-7A93-4704-8969-93C6662EDA2A}"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FF820FFB-13DC-4153-B735-1869DB934425}" srcId="{2DC9592F-AA48-48FB-8CE3-FADF15FD4C8C}" destId="{B195F467-C113-4398-B4DE-5766D3B7C493}" srcOrd="0" destOrd="0" parTransId="{8878EA3B-F8EC-4573-8D74-08E09544ECDB}" sibTransId="{5C05965B-AA23-43D4-90BB-8ABB49F7420A}"/>
    <dgm:cxn modelId="{B2DB8A41-B9EF-4B0A-AD4B-9F42B134A7E9}" srcId="{BDDE7C65-0B0D-4EDA-B492-66C1E34D3451}" destId="{346EAFD8-3F94-4C57-B96A-498E42AF27EB}" srcOrd="0" destOrd="0" parTransId="{BA1B0329-BFF5-48B4-A6D9-8BA581D18EDC}" sibTransId="{4741643F-5C9B-43B3-A44A-3872E897EBF1}"/>
    <dgm:cxn modelId="{6EEC0DCA-9DD2-4FE5-AD89-95FC6D57ABF2}" srcId="{E0D111E2-FBFA-44BD-8073-08808DAFFE81}" destId="{135BF026-6343-423D-A83E-97A1AB284BE3}" srcOrd="1" destOrd="0" parTransId="{92B99ACB-1780-470E-993E-72ABF865C0F7}" sibTransId="{1597CD26-BC66-4060-953B-3C93716C37DB}"/>
    <dgm:cxn modelId="{44E13217-19EC-4819-B27C-3A6CD494A119}" srcId="{E0D111E2-FBFA-44BD-8073-08808DAFFE81}" destId="{BDDE7C65-0B0D-4EDA-B492-66C1E34D3451}" srcOrd="4" destOrd="0" parTransId="{A9FF3E93-11EF-4CD6-AEDE-6F14D0736DAB}" sibTransId="{FC71B8F2-9788-46C9-BC51-E3EB3BE9B6CB}"/>
    <dgm:cxn modelId="{4ADFC071-D518-405E-986B-C968603F0209}" type="presOf" srcId="{E0D111E2-FBFA-44BD-8073-08808DAFFE81}" destId="{4503D845-BB64-42F5-931D-857A1CF2F56A}" srcOrd="0" destOrd="0" presId="urn:microsoft.com/office/officeart/2005/8/layout/cycle4"/>
    <dgm:cxn modelId="{643320FC-45F9-41FB-B036-BB8488118B86}" type="presOf" srcId="{67EB7EB9-C354-48F3-A743-2EB82C24E407}" destId="{FAC9DAFD-0754-4169-A452-E137E627F458}"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0EFCCEE9-ABD2-479B-8FC5-4458A3A4B8AE}" type="presOf" srcId="{135BF026-6343-423D-A83E-97A1AB284BE3}" destId="{58948DFE-5A7C-4317-B2C3-77603CD7CA22}"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6604F3AE-C5C6-41DA-B0B1-4CFD7E2F7351}" type="presOf" srcId="{09299A7F-6495-4D43-8E0F-287CFBF9A56C}" destId="{B4A32CDA-7C24-4CBD-8508-106957E8C2B3}" srcOrd="0" destOrd="0" presId="urn:microsoft.com/office/officeart/2005/8/layout/cycle4"/>
    <dgm:cxn modelId="{E9850133-D94B-4FFC-AB95-4042C1BB3BA9}" type="presOf" srcId="{7BDFC2D9-0CD5-47E0-A279-B8FF5C83F581}" destId="{3155FBE9-EDC6-40B0-95F8-A2BEBDC5F205}" srcOrd="0" destOrd="0" presId="urn:microsoft.com/office/officeart/2005/8/layout/cycle4"/>
    <dgm:cxn modelId="{9138A9D1-91C7-4AD0-A0FC-4CC96B681D2C}" type="presParOf" srcId="{4503D845-BB64-42F5-931D-857A1CF2F56A}" destId="{0AD6C6DA-58AE-439B-B773-C2C21C447B2D}" srcOrd="0" destOrd="0" presId="urn:microsoft.com/office/officeart/2005/8/layout/cycle4"/>
    <dgm:cxn modelId="{637B1D3D-F4E2-49AD-A259-487728FCB35E}" type="presParOf" srcId="{0AD6C6DA-58AE-439B-B773-C2C21C447B2D}" destId="{8884FA54-F300-43AB-97E3-83046ECC366E}" srcOrd="0" destOrd="0" presId="urn:microsoft.com/office/officeart/2005/8/layout/cycle4"/>
    <dgm:cxn modelId="{F054E07E-4069-4C12-B432-DBE471194C8A}" type="presParOf" srcId="{4503D845-BB64-42F5-931D-857A1CF2F56A}" destId="{297D6071-8BCA-431F-8E04-2DB7F08E6186}" srcOrd="1" destOrd="0" presId="urn:microsoft.com/office/officeart/2005/8/layout/cycle4"/>
    <dgm:cxn modelId="{49E858A4-E891-4A21-82F2-D27F34E854B1}" type="presParOf" srcId="{297D6071-8BCA-431F-8E04-2DB7F08E6186}" destId="{FAC9DAFD-0754-4169-A452-E137E627F458}" srcOrd="0" destOrd="0" presId="urn:microsoft.com/office/officeart/2005/8/layout/cycle4"/>
    <dgm:cxn modelId="{7A18BDFB-94D5-4117-9F47-CA1D1CBC7E5A}" type="presParOf" srcId="{297D6071-8BCA-431F-8E04-2DB7F08E6186}" destId="{58948DFE-5A7C-4317-B2C3-77603CD7CA22}" srcOrd="1" destOrd="0" presId="urn:microsoft.com/office/officeart/2005/8/layout/cycle4"/>
    <dgm:cxn modelId="{946ED7A6-7134-4343-BD0D-65AF1DDA76CF}" type="presParOf" srcId="{297D6071-8BCA-431F-8E04-2DB7F08E6186}" destId="{B4A32CDA-7C24-4CBD-8508-106957E8C2B3}" srcOrd="2" destOrd="0" presId="urn:microsoft.com/office/officeart/2005/8/layout/cycle4"/>
    <dgm:cxn modelId="{2028EFB1-6FDF-41FA-BBA0-5E5A2E5EBF25}" type="presParOf" srcId="{297D6071-8BCA-431F-8E04-2DB7F08E6186}" destId="{3155FBE9-EDC6-40B0-95F8-A2BEBDC5F205}" srcOrd="3" destOrd="0" presId="urn:microsoft.com/office/officeart/2005/8/layout/cycle4"/>
    <dgm:cxn modelId="{4FFC537E-A8CE-4BB1-8C1C-9F221EC60F5F}" type="presParOf" srcId="{297D6071-8BCA-431F-8E04-2DB7F08E6186}" destId="{E84F0D66-82DE-4316-A059-223CFCFB8E17}" srcOrd="4" destOrd="0" presId="urn:microsoft.com/office/officeart/2005/8/layout/cycle4"/>
    <dgm:cxn modelId="{779C835C-984E-49AB-B867-D8E8CD6E377E}" type="presParOf" srcId="{4503D845-BB64-42F5-931D-857A1CF2F56A}" destId="{D86658A4-388C-4EF5-A058-A79EED10FBBD}" srcOrd="2" destOrd="0" presId="urn:microsoft.com/office/officeart/2005/8/layout/cycle4"/>
    <dgm:cxn modelId="{C1D952A9-4340-4A77-8A0E-88160B910095}"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D2229C36-B695-4819-A0AD-58B05E09119F}" type="presOf" srcId="{67EB7EB9-C354-48F3-A743-2EB82C24E407}" destId="{FAC9DAFD-0754-4169-A452-E137E627F458}"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2D52AA50-9E02-4DBC-82A3-8855AB3B9C75}" type="presOf" srcId="{135BF026-6343-423D-A83E-97A1AB284BE3}" destId="{58948DFE-5A7C-4317-B2C3-77603CD7CA22}" srcOrd="0" destOrd="0" presId="urn:microsoft.com/office/officeart/2005/8/layout/cycle4"/>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8E0A6F00-754D-48B7-A895-9FEA215BD19E}"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80436880-9200-4EF2-A626-18630B1683CD}" type="presOf" srcId="{E0D111E2-FBFA-44BD-8073-08808DAFFE81}" destId="{4503D845-BB64-42F5-931D-857A1CF2F56A}"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D0B49DFF-616F-4441-BF87-48270BDF9F03}" type="presOf" srcId="{09299A7F-6495-4D43-8E0F-287CFBF9A56C}" destId="{B4A32CDA-7C24-4CBD-8508-106957E8C2B3}"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A94138FE-36C8-44C0-A736-3F3D7B1F9310}" type="presParOf" srcId="{4503D845-BB64-42F5-931D-857A1CF2F56A}" destId="{0AD6C6DA-58AE-439B-B773-C2C21C447B2D}" srcOrd="0" destOrd="0" presId="urn:microsoft.com/office/officeart/2005/8/layout/cycle4"/>
    <dgm:cxn modelId="{9B7E1FF4-1910-4EAA-AB2D-7CC6161D35C0}" type="presParOf" srcId="{0AD6C6DA-58AE-439B-B773-C2C21C447B2D}" destId="{8884FA54-F300-43AB-97E3-83046ECC366E}" srcOrd="0" destOrd="0" presId="urn:microsoft.com/office/officeart/2005/8/layout/cycle4"/>
    <dgm:cxn modelId="{26B563CC-4972-4A08-8A9B-523B05E4B16D}" type="presParOf" srcId="{4503D845-BB64-42F5-931D-857A1CF2F56A}" destId="{297D6071-8BCA-431F-8E04-2DB7F08E6186}" srcOrd="1" destOrd="0" presId="urn:microsoft.com/office/officeart/2005/8/layout/cycle4"/>
    <dgm:cxn modelId="{58252CF9-0165-483E-8AE9-D810A23B908A}" type="presParOf" srcId="{297D6071-8BCA-431F-8E04-2DB7F08E6186}" destId="{FAC9DAFD-0754-4169-A452-E137E627F458}" srcOrd="0" destOrd="0" presId="urn:microsoft.com/office/officeart/2005/8/layout/cycle4"/>
    <dgm:cxn modelId="{4F0EAF78-04B9-40D6-8581-0F44FE63A751}" type="presParOf" srcId="{297D6071-8BCA-431F-8E04-2DB7F08E6186}" destId="{58948DFE-5A7C-4317-B2C3-77603CD7CA22}" srcOrd="1" destOrd="0" presId="urn:microsoft.com/office/officeart/2005/8/layout/cycle4"/>
    <dgm:cxn modelId="{4E7B87A7-C334-4B71-BE61-D579BA788B7C}" type="presParOf" srcId="{297D6071-8BCA-431F-8E04-2DB7F08E6186}" destId="{B4A32CDA-7C24-4CBD-8508-106957E8C2B3}" srcOrd="2" destOrd="0" presId="urn:microsoft.com/office/officeart/2005/8/layout/cycle4"/>
    <dgm:cxn modelId="{CAC41150-7B7C-4DB8-B592-EFD48669BBCC}" type="presParOf" srcId="{297D6071-8BCA-431F-8E04-2DB7F08E6186}" destId="{3155FBE9-EDC6-40B0-95F8-A2BEBDC5F205}" srcOrd="3" destOrd="0" presId="urn:microsoft.com/office/officeart/2005/8/layout/cycle4"/>
    <dgm:cxn modelId="{DDBA3404-2779-41DA-9F59-EC4801F5C72C}" type="presParOf" srcId="{297D6071-8BCA-431F-8E04-2DB7F08E6186}" destId="{E84F0D66-82DE-4316-A059-223CFCFB8E17}" srcOrd="4" destOrd="0" presId="urn:microsoft.com/office/officeart/2005/8/layout/cycle4"/>
    <dgm:cxn modelId="{B4929172-5777-4F24-9B1D-A0C2B12F3D0D}" type="presParOf" srcId="{4503D845-BB64-42F5-931D-857A1CF2F56A}" destId="{D86658A4-388C-4EF5-A058-A79EED10FBBD}" srcOrd="2" destOrd="0" presId="urn:microsoft.com/office/officeart/2005/8/layout/cycle4"/>
    <dgm:cxn modelId="{AA66C0A9-7D20-4646-9431-5006C46A1A91}"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2"/>
        </a:solidFill>
      </dgm:spPr>
      <dgm:t>
        <a:bodyPr/>
        <a:lstStyle/>
        <a:p>
          <a:pPr algn="ctr"/>
          <a:r>
            <a:rPr lang="es-MX" sz="1400" b="1" dirty="0"/>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C2E07112-39DA-4CC1-B480-6BA435EC7543}" type="presOf" srcId="{09299A7F-6495-4D43-8E0F-287CFBF9A56C}" destId="{B4A32CDA-7C24-4CBD-8508-106957E8C2B3}"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6EEC0DCA-9DD2-4FE5-AD89-95FC6D57ABF2}" srcId="{E0D111E2-FBFA-44BD-8073-08808DAFFE81}" destId="{135BF026-6343-423D-A83E-97A1AB284BE3}" srcOrd="1" destOrd="0" parTransId="{92B99ACB-1780-470E-993E-72ABF865C0F7}" sibTransId="{1597CD26-BC66-4060-953B-3C93716C37DB}"/>
    <dgm:cxn modelId="{27F7D939-9A00-4870-8B32-DF72E5691F1C}" type="presOf" srcId="{7BDFC2D9-0CD5-47E0-A279-B8FF5C83F581}" destId="{3155FBE9-EDC6-40B0-95F8-A2BEBDC5F205}"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FF820FFB-13DC-4153-B735-1869DB934425}" srcId="{2DC9592F-AA48-48FB-8CE3-FADF15FD4C8C}" destId="{B195F467-C113-4398-B4DE-5766D3B7C493}" srcOrd="0" destOrd="0" parTransId="{8878EA3B-F8EC-4573-8D74-08E09544ECDB}" sibTransId="{5C05965B-AA23-43D4-90BB-8ABB49F7420A}"/>
    <dgm:cxn modelId="{44E13217-19EC-4819-B27C-3A6CD494A119}" srcId="{E0D111E2-FBFA-44BD-8073-08808DAFFE81}" destId="{BDDE7C65-0B0D-4EDA-B492-66C1E34D3451}" srcOrd="4" destOrd="0" parTransId="{A9FF3E93-11EF-4CD6-AEDE-6F14D0736DAB}" sibTransId="{FC71B8F2-9788-46C9-BC51-E3EB3BE9B6CB}"/>
    <dgm:cxn modelId="{27A7751F-C01D-4D25-A39A-68E46E287974}" type="presOf" srcId="{135BF026-6343-423D-A83E-97A1AB284BE3}" destId="{58948DFE-5A7C-4317-B2C3-77603CD7CA22}" srcOrd="0" destOrd="0" presId="urn:microsoft.com/office/officeart/2005/8/layout/cycle4"/>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3BDE74CC-5EA7-4F8C-861B-7159264128CE}" type="presOf" srcId="{67EB7EB9-C354-48F3-A743-2EB82C24E407}" destId="{FAC9DAFD-0754-4169-A452-E137E627F458}"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CB7286C4-83C7-45A3-AB6A-5F4A029391F9}" type="presOf" srcId="{E0D111E2-FBFA-44BD-8073-08808DAFFE81}" destId="{4503D845-BB64-42F5-931D-857A1CF2F56A}" srcOrd="0" destOrd="0" presId="urn:microsoft.com/office/officeart/2005/8/layout/cycle4"/>
    <dgm:cxn modelId="{D9ED7348-6AE8-4A75-B7DC-1DD5E14637D9}" type="presParOf" srcId="{4503D845-BB64-42F5-931D-857A1CF2F56A}" destId="{0AD6C6DA-58AE-439B-B773-C2C21C447B2D}" srcOrd="0" destOrd="0" presId="urn:microsoft.com/office/officeart/2005/8/layout/cycle4"/>
    <dgm:cxn modelId="{58238E7F-44C1-4E23-AEF8-12F5103BEAA5}" type="presParOf" srcId="{0AD6C6DA-58AE-439B-B773-C2C21C447B2D}" destId="{8884FA54-F300-43AB-97E3-83046ECC366E}" srcOrd="0" destOrd="0" presId="urn:microsoft.com/office/officeart/2005/8/layout/cycle4"/>
    <dgm:cxn modelId="{08BD82F5-7449-4CCE-BEF8-019A8ABD9B2D}" type="presParOf" srcId="{4503D845-BB64-42F5-931D-857A1CF2F56A}" destId="{297D6071-8BCA-431F-8E04-2DB7F08E6186}" srcOrd="1" destOrd="0" presId="urn:microsoft.com/office/officeart/2005/8/layout/cycle4"/>
    <dgm:cxn modelId="{C2180A29-F3BA-41BA-89E5-7A168E74AAF8}" type="presParOf" srcId="{297D6071-8BCA-431F-8E04-2DB7F08E6186}" destId="{FAC9DAFD-0754-4169-A452-E137E627F458}" srcOrd="0" destOrd="0" presId="urn:microsoft.com/office/officeart/2005/8/layout/cycle4"/>
    <dgm:cxn modelId="{D7251E61-CC25-41B5-81F8-872AB933BA8E}" type="presParOf" srcId="{297D6071-8BCA-431F-8E04-2DB7F08E6186}" destId="{58948DFE-5A7C-4317-B2C3-77603CD7CA22}" srcOrd="1" destOrd="0" presId="urn:microsoft.com/office/officeart/2005/8/layout/cycle4"/>
    <dgm:cxn modelId="{765BF466-0D2B-400C-A593-A40461F132CF}" type="presParOf" srcId="{297D6071-8BCA-431F-8E04-2DB7F08E6186}" destId="{B4A32CDA-7C24-4CBD-8508-106957E8C2B3}" srcOrd="2" destOrd="0" presId="urn:microsoft.com/office/officeart/2005/8/layout/cycle4"/>
    <dgm:cxn modelId="{73A64FFB-9836-4828-A278-513E1ED76D23}" type="presParOf" srcId="{297D6071-8BCA-431F-8E04-2DB7F08E6186}" destId="{3155FBE9-EDC6-40B0-95F8-A2BEBDC5F205}" srcOrd="3" destOrd="0" presId="urn:microsoft.com/office/officeart/2005/8/layout/cycle4"/>
    <dgm:cxn modelId="{71961F9C-C216-477F-89A6-C73CA2CC4206}" type="presParOf" srcId="{297D6071-8BCA-431F-8E04-2DB7F08E6186}" destId="{E84F0D66-82DE-4316-A059-223CFCFB8E17}" srcOrd="4" destOrd="0" presId="urn:microsoft.com/office/officeart/2005/8/layout/cycle4"/>
    <dgm:cxn modelId="{B8A4AB9C-A924-40FE-B254-A435C9855AB9}" type="presParOf" srcId="{4503D845-BB64-42F5-931D-857A1CF2F56A}" destId="{D86658A4-388C-4EF5-A058-A79EED10FBBD}" srcOrd="2" destOrd="0" presId="urn:microsoft.com/office/officeart/2005/8/layout/cycle4"/>
    <dgm:cxn modelId="{2FF01522-729E-4231-8395-5F5BFFD70499}"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4E7F10F9-93AA-4111-9236-77C2F782DA24}" type="presOf" srcId="{135BF026-6343-423D-A83E-97A1AB284BE3}" destId="{58948DFE-5A7C-4317-B2C3-77603CD7CA22}" srcOrd="0" destOrd="0" presId="urn:microsoft.com/office/officeart/2005/8/layout/cycle4"/>
    <dgm:cxn modelId="{6FDCECC5-F63A-4D01-80D7-5572BDD828AA}" type="presOf" srcId="{67EB7EB9-C354-48F3-A743-2EB82C24E407}" destId="{FAC9DAFD-0754-4169-A452-E137E627F458}"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F906CBD6-AC21-492B-ACEF-337DF6AEB9A4}" type="presOf" srcId="{09299A7F-6495-4D43-8E0F-287CFBF9A56C}" destId="{B4A32CDA-7C24-4CBD-8508-106957E8C2B3}"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8571FC77-DC90-403D-B77B-6E783082AF99}" type="presOf" srcId="{7BDFC2D9-0CD5-47E0-A279-B8FF5C83F581}" destId="{3155FBE9-EDC6-40B0-95F8-A2BEBDC5F205}" srcOrd="0" destOrd="0" presId="urn:microsoft.com/office/officeart/2005/8/layout/cycle4"/>
    <dgm:cxn modelId="{F3A2310B-1CD4-48BB-ABBA-40967B40A8FA}" type="presOf" srcId="{E0D111E2-FBFA-44BD-8073-08808DAFFE81}" destId="{4503D845-BB64-42F5-931D-857A1CF2F56A}" srcOrd="0" destOrd="0" presId="urn:microsoft.com/office/officeart/2005/8/layout/cycle4"/>
    <dgm:cxn modelId="{20B14C7E-F231-4824-988E-AAC112B79DEC}" type="presParOf" srcId="{4503D845-BB64-42F5-931D-857A1CF2F56A}" destId="{0AD6C6DA-58AE-439B-B773-C2C21C447B2D}" srcOrd="0" destOrd="0" presId="urn:microsoft.com/office/officeart/2005/8/layout/cycle4"/>
    <dgm:cxn modelId="{08365E6E-216F-493F-AE9A-AC2ED4DF0F81}" type="presParOf" srcId="{0AD6C6DA-58AE-439B-B773-C2C21C447B2D}" destId="{8884FA54-F300-43AB-97E3-83046ECC366E}" srcOrd="0" destOrd="0" presId="urn:microsoft.com/office/officeart/2005/8/layout/cycle4"/>
    <dgm:cxn modelId="{1E215F46-FB0C-4885-81FE-F5C5198DAA9E}" type="presParOf" srcId="{4503D845-BB64-42F5-931D-857A1CF2F56A}" destId="{297D6071-8BCA-431F-8E04-2DB7F08E6186}" srcOrd="1" destOrd="0" presId="urn:microsoft.com/office/officeart/2005/8/layout/cycle4"/>
    <dgm:cxn modelId="{DF0869AF-00EC-41C6-8E59-8C0B37695D2E}" type="presParOf" srcId="{297D6071-8BCA-431F-8E04-2DB7F08E6186}" destId="{FAC9DAFD-0754-4169-A452-E137E627F458}" srcOrd="0" destOrd="0" presId="urn:microsoft.com/office/officeart/2005/8/layout/cycle4"/>
    <dgm:cxn modelId="{59BFC813-9194-47E6-B64A-0CD325DEF116}" type="presParOf" srcId="{297D6071-8BCA-431F-8E04-2DB7F08E6186}" destId="{58948DFE-5A7C-4317-B2C3-77603CD7CA22}" srcOrd="1" destOrd="0" presId="urn:microsoft.com/office/officeart/2005/8/layout/cycle4"/>
    <dgm:cxn modelId="{60888683-8373-47F4-A9FA-58C08A3B1164}" type="presParOf" srcId="{297D6071-8BCA-431F-8E04-2DB7F08E6186}" destId="{B4A32CDA-7C24-4CBD-8508-106957E8C2B3}" srcOrd="2" destOrd="0" presId="urn:microsoft.com/office/officeart/2005/8/layout/cycle4"/>
    <dgm:cxn modelId="{25175486-E34C-440C-9212-2BF3CACFD8B8}" type="presParOf" srcId="{297D6071-8BCA-431F-8E04-2DB7F08E6186}" destId="{3155FBE9-EDC6-40B0-95F8-A2BEBDC5F205}" srcOrd="3" destOrd="0" presId="urn:microsoft.com/office/officeart/2005/8/layout/cycle4"/>
    <dgm:cxn modelId="{EB9D0F2A-C183-4E18-A57F-3DDAAEF9E6BB}" type="presParOf" srcId="{297D6071-8BCA-431F-8E04-2DB7F08E6186}" destId="{E84F0D66-82DE-4316-A059-223CFCFB8E17}" srcOrd="4" destOrd="0" presId="urn:microsoft.com/office/officeart/2005/8/layout/cycle4"/>
    <dgm:cxn modelId="{01A88876-216E-4044-BE37-04381C99AEC7}" type="presParOf" srcId="{4503D845-BB64-42F5-931D-857A1CF2F56A}" destId="{D86658A4-388C-4EF5-A058-A79EED10FBBD}" srcOrd="2" destOrd="0" presId="urn:microsoft.com/office/officeart/2005/8/layout/cycle4"/>
    <dgm:cxn modelId="{19CA1501-BA93-4268-B8EF-FCF82E9923C6}"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C1EAAB7-9AC6-4610-8564-0346DFEE82DF}" type="presOf" srcId="{67EB7EB9-C354-48F3-A743-2EB82C24E407}" destId="{FAC9DAFD-0754-4169-A452-E137E627F458}"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83A1C7A5-C0E4-4212-834D-E40A08F64505}" type="presOf" srcId="{09299A7F-6495-4D43-8E0F-287CFBF9A56C}" destId="{B4A32CDA-7C24-4CBD-8508-106957E8C2B3}" srcOrd="0" destOrd="0" presId="urn:microsoft.com/office/officeart/2005/8/layout/cycle4"/>
    <dgm:cxn modelId="{0838C8A5-8442-42F3-B127-496FBB47D207}" type="presOf" srcId="{135BF026-6343-423D-A83E-97A1AB284BE3}" destId="{58948DFE-5A7C-4317-B2C3-77603CD7CA22}" srcOrd="0" destOrd="0" presId="urn:microsoft.com/office/officeart/2005/8/layout/cycle4"/>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03483885-7B9D-4703-BC09-9BF4319DD314}" type="presOf" srcId="{7BDFC2D9-0CD5-47E0-A279-B8FF5C83F581}" destId="{3155FBE9-EDC6-40B0-95F8-A2BEBDC5F205}"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FF820FFB-13DC-4153-B735-1869DB934425}" srcId="{2DC9592F-AA48-48FB-8CE3-FADF15FD4C8C}" destId="{B195F467-C113-4398-B4DE-5766D3B7C493}" srcOrd="0" destOrd="0" parTransId="{8878EA3B-F8EC-4573-8D74-08E09544ECDB}" sibTransId="{5C05965B-AA23-43D4-90BB-8ABB49F7420A}"/>
    <dgm:cxn modelId="{43638A47-3D43-4DD0-9A02-BA776823A4B9}" type="presOf" srcId="{E0D111E2-FBFA-44BD-8073-08808DAFFE81}" destId="{4503D845-BB64-42F5-931D-857A1CF2F56A}" srcOrd="0" destOrd="0" presId="urn:microsoft.com/office/officeart/2005/8/layout/cycle4"/>
    <dgm:cxn modelId="{A919C84D-4990-44A2-984C-BC8631168A01}" type="presParOf" srcId="{4503D845-BB64-42F5-931D-857A1CF2F56A}" destId="{0AD6C6DA-58AE-439B-B773-C2C21C447B2D}" srcOrd="0" destOrd="0" presId="urn:microsoft.com/office/officeart/2005/8/layout/cycle4"/>
    <dgm:cxn modelId="{26DEC078-D80F-465B-A1AB-906A4E434AF3}" type="presParOf" srcId="{0AD6C6DA-58AE-439B-B773-C2C21C447B2D}" destId="{8884FA54-F300-43AB-97E3-83046ECC366E}" srcOrd="0" destOrd="0" presId="urn:microsoft.com/office/officeart/2005/8/layout/cycle4"/>
    <dgm:cxn modelId="{C60C433C-88F8-4A7C-9ED4-B6FFB7D718AA}" type="presParOf" srcId="{4503D845-BB64-42F5-931D-857A1CF2F56A}" destId="{297D6071-8BCA-431F-8E04-2DB7F08E6186}" srcOrd="1" destOrd="0" presId="urn:microsoft.com/office/officeart/2005/8/layout/cycle4"/>
    <dgm:cxn modelId="{EB5C8838-A4F3-4F87-BE83-FB3C8E4B520D}" type="presParOf" srcId="{297D6071-8BCA-431F-8E04-2DB7F08E6186}" destId="{FAC9DAFD-0754-4169-A452-E137E627F458}" srcOrd="0" destOrd="0" presId="urn:microsoft.com/office/officeart/2005/8/layout/cycle4"/>
    <dgm:cxn modelId="{733FE013-8E7C-4FBB-BA5B-D33923479579}" type="presParOf" srcId="{297D6071-8BCA-431F-8E04-2DB7F08E6186}" destId="{58948DFE-5A7C-4317-B2C3-77603CD7CA22}" srcOrd="1" destOrd="0" presId="urn:microsoft.com/office/officeart/2005/8/layout/cycle4"/>
    <dgm:cxn modelId="{465B706A-FC55-4CE2-AFF8-BB07C87E3806}" type="presParOf" srcId="{297D6071-8BCA-431F-8E04-2DB7F08E6186}" destId="{B4A32CDA-7C24-4CBD-8508-106957E8C2B3}" srcOrd="2" destOrd="0" presId="urn:microsoft.com/office/officeart/2005/8/layout/cycle4"/>
    <dgm:cxn modelId="{2981D190-1AEC-48CA-877C-DA08E7B8C33A}" type="presParOf" srcId="{297D6071-8BCA-431F-8E04-2DB7F08E6186}" destId="{3155FBE9-EDC6-40B0-95F8-A2BEBDC5F205}" srcOrd="3" destOrd="0" presId="urn:microsoft.com/office/officeart/2005/8/layout/cycle4"/>
    <dgm:cxn modelId="{15291339-5313-4A26-9D58-E4E4CB71CA92}" type="presParOf" srcId="{297D6071-8BCA-431F-8E04-2DB7F08E6186}" destId="{E84F0D66-82DE-4316-A059-223CFCFB8E17}" srcOrd="4" destOrd="0" presId="urn:microsoft.com/office/officeart/2005/8/layout/cycle4"/>
    <dgm:cxn modelId="{81BD7529-88DF-420E-B939-2B63B1EF0190}" type="presParOf" srcId="{4503D845-BB64-42F5-931D-857A1CF2F56A}" destId="{D86658A4-388C-4EF5-A058-A79EED10FBBD}" srcOrd="2" destOrd="0" presId="urn:microsoft.com/office/officeart/2005/8/layout/cycle4"/>
    <dgm:cxn modelId="{016C46DE-392A-47E1-8D4E-11786E03E7CD}"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EEA3D17E-26EE-4E19-BA15-B6B5974B31B2}" type="presOf" srcId="{135BF026-6343-423D-A83E-97A1AB284BE3}" destId="{58948DFE-5A7C-4317-B2C3-77603CD7CA22}"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540F4D60-66EA-4030-BA46-5701150DDE8F}" type="presOf" srcId="{09299A7F-6495-4D43-8E0F-287CFBF9A56C}" destId="{B4A32CDA-7C24-4CBD-8508-106957E8C2B3}" srcOrd="0" destOrd="0" presId="urn:microsoft.com/office/officeart/2005/8/layout/cycle4"/>
    <dgm:cxn modelId="{E2AF22F9-1F72-4485-8AC8-288C51515140}"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96262725-F8EE-4B73-B2EC-8BA3701C5ECA}" type="presOf" srcId="{67EB7EB9-C354-48F3-A743-2EB82C24E407}" destId="{FAC9DAFD-0754-4169-A452-E137E627F458}"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349CDEBA-05EC-42A5-8D28-B088975B1C49}" type="presOf" srcId="{E0D111E2-FBFA-44BD-8073-08808DAFFE81}" destId="{4503D845-BB64-42F5-931D-857A1CF2F56A}" srcOrd="0" destOrd="0" presId="urn:microsoft.com/office/officeart/2005/8/layout/cycle4"/>
    <dgm:cxn modelId="{C68233A9-D83B-47CC-9EB4-B401CF9F8FEC}" type="presParOf" srcId="{4503D845-BB64-42F5-931D-857A1CF2F56A}" destId="{0AD6C6DA-58AE-439B-B773-C2C21C447B2D}" srcOrd="0" destOrd="0" presId="urn:microsoft.com/office/officeart/2005/8/layout/cycle4"/>
    <dgm:cxn modelId="{ABD91487-4932-49D5-B921-EECDC88DD04A}" type="presParOf" srcId="{0AD6C6DA-58AE-439B-B773-C2C21C447B2D}" destId="{8884FA54-F300-43AB-97E3-83046ECC366E}" srcOrd="0" destOrd="0" presId="urn:microsoft.com/office/officeart/2005/8/layout/cycle4"/>
    <dgm:cxn modelId="{3525508E-4972-468A-8AC0-88E4CA07AFA6}" type="presParOf" srcId="{4503D845-BB64-42F5-931D-857A1CF2F56A}" destId="{297D6071-8BCA-431F-8E04-2DB7F08E6186}" srcOrd="1" destOrd="0" presId="urn:microsoft.com/office/officeart/2005/8/layout/cycle4"/>
    <dgm:cxn modelId="{808E2476-85F6-49CA-976F-5622BD967228}" type="presParOf" srcId="{297D6071-8BCA-431F-8E04-2DB7F08E6186}" destId="{FAC9DAFD-0754-4169-A452-E137E627F458}" srcOrd="0" destOrd="0" presId="urn:microsoft.com/office/officeart/2005/8/layout/cycle4"/>
    <dgm:cxn modelId="{E9863F33-54CE-451F-B25F-0EF94F7F8008}" type="presParOf" srcId="{297D6071-8BCA-431F-8E04-2DB7F08E6186}" destId="{58948DFE-5A7C-4317-B2C3-77603CD7CA22}" srcOrd="1" destOrd="0" presId="urn:microsoft.com/office/officeart/2005/8/layout/cycle4"/>
    <dgm:cxn modelId="{001D3DC1-7E39-4A1E-93C5-3AFDCF2B9D3F}" type="presParOf" srcId="{297D6071-8BCA-431F-8E04-2DB7F08E6186}" destId="{B4A32CDA-7C24-4CBD-8508-106957E8C2B3}" srcOrd="2" destOrd="0" presId="urn:microsoft.com/office/officeart/2005/8/layout/cycle4"/>
    <dgm:cxn modelId="{8120181D-2996-4335-A423-53CB23C426C5}" type="presParOf" srcId="{297D6071-8BCA-431F-8E04-2DB7F08E6186}" destId="{3155FBE9-EDC6-40B0-95F8-A2BEBDC5F205}" srcOrd="3" destOrd="0" presId="urn:microsoft.com/office/officeart/2005/8/layout/cycle4"/>
    <dgm:cxn modelId="{4A32D3ED-08D5-4FB9-8B9D-C2D260E63CB6}" type="presParOf" srcId="{297D6071-8BCA-431F-8E04-2DB7F08E6186}" destId="{E84F0D66-82DE-4316-A059-223CFCFB8E17}" srcOrd="4" destOrd="0" presId="urn:microsoft.com/office/officeart/2005/8/layout/cycle4"/>
    <dgm:cxn modelId="{929C6DEC-76FF-4E6D-890D-134F32C90811}" type="presParOf" srcId="{4503D845-BB64-42F5-931D-857A1CF2F56A}" destId="{D86658A4-388C-4EF5-A058-A79EED10FBBD}" srcOrd="2" destOrd="0" presId="urn:microsoft.com/office/officeart/2005/8/layout/cycle4"/>
    <dgm:cxn modelId="{FF88A838-9932-479A-AA10-ACF0B962C357}"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accent2"/>
        </a:solidFill>
      </dgm:spPr>
      <dgm:t>
        <a:bodyPr lIns="108000" rIns="0"/>
        <a:lstStyle/>
        <a:p>
          <a:pPr algn="ctr"/>
          <a:r>
            <a:rPr lang="es-MX" sz="1800" b="1" dirty="0"/>
            <a:t>2</a:t>
          </a: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FFF53799-2AA4-44B3-858B-875A46D2A850}" type="presOf" srcId="{09299A7F-6495-4D43-8E0F-287CFBF9A56C}" destId="{B4A32CDA-7C24-4CBD-8508-106957E8C2B3}" srcOrd="0" destOrd="0" presId="urn:microsoft.com/office/officeart/2005/8/layout/cycle4"/>
    <dgm:cxn modelId="{F24C553B-BA12-41CE-811E-7624BAF546C0}" type="presOf" srcId="{135BF026-6343-423D-A83E-97A1AB284BE3}" destId="{58948DFE-5A7C-4317-B2C3-77603CD7CA22}"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0C2F640B-56BB-4C84-B5AA-2D2C6F76D9EB}" type="presOf" srcId="{7BDFC2D9-0CD5-47E0-A279-B8FF5C83F581}" destId="{3155FBE9-EDC6-40B0-95F8-A2BEBDC5F205}"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EFCFE94F-EAA6-47B6-8DB0-20BA3B997CF4}" type="presOf" srcId="{67EB7EB9-C354-48F3-A743-2EB82C24E407}" destId="{FAC9DAFD-0754-4169-A452-E137E627F458}" srcOrd="0" destOrd="0" presId="urn:microsoft.com/office/officeart/2005/8/layout/cycle4"/>
    <dgm:cxn modelId="{BA29939B-89C9-4DF1-BF05-909139D95CB6}" type="presOf" srcId="{E0D111E2-FBFA-44BD-8073-08808DAFFE81}" destId="{4503D845-BB64-42F5-931D-857A1CF2F56A}" srcOrd="0" destOrd="0" presId="urn:microsoft.com/office/officeart/2005/8/layout/cycle4"/>
    <dgm:cxn modelId="{1618591D-B95C-49D2-9B0C-E9EE6054DD18}" type="presParOf" srcId="{4503D845-BB64-42F5-931D-857A1CF2F56A}" destId="{0AD6C6DA-58AE-439B-B773-C2C21C447B2D}" srcOrd="0" destOrd="0" presId="urn:microsoft.com/office/officeart/2005/8/layout/cycle4"/>
    <dgm:cxn modelId="{288AD452-B832-4C9C-B816-44B5A421A78A}" type="presParOf" srcId="{0AD6C6DA-58AE-439B-B773-C2C21C447B2D}" destId="{8884FA54-F300-43AB-97E3-83046ECC366E}" srcOrd="0" destOrd="0" presId="urn:microsoft.com/office/officeart/2005/8/layout/cycle4"/>
    <dgm:cxn modelId="{FC7C2A8A-D026-4B08-8FE4-B374F55F787A}" type="presParOf" srcId="{4503D845-BB64-42F5-931D-857A1CF2F56A}" destId="{297D6071-8BCA-431F-8E04-2DB7F08E6186}" srcOrd="1" destOrd="0" presId="urn:microsoft.com/office/officeart/2005/8/layout/cycle4"/>
    <dgm:cxn modelId="{DB38B370-E9C9-4C12-B5A1-6BD24CB1940A}" type="presParOf" srcId="{297D6071-8BCA-431F-8E04-2DB7F08E6186}" destId="{FAC9DAFD-0754-4169-A452-E137E627F458}" srcOrd="0" destOrd="0" presId="urn:microsoft.com/office/officeart/2005/8/layout/cycle4"/>
    <dgm:cxn modelId="{99192BE4-9140-4F8B-B1B1-8C45E3F82BD9}" type="presParOf" srcId="{297D6071-8BCA-431F-8E04-2DB7F08E6186}" destId="{58948DFE-5A7C-4317-B2C3-77603CD7CA22}" srcOrd="1" destOrd="0" presId="urn:microsoft.com/office/officeart/2005/8/layout/cycle4"/>
    <dgm:cxn modelId="{C42045B4-220F-4AEA-ABEB-2D9E78CA0FD1}" type="presParOf" srcId="{297D6071-8BCA-431F-8E04-2DB7F08E6186}" destId="{B4A32CDA-7C24-4CBD-8508-106957E8C2B3}" srcOrd="2" destOrd="0" presId="urn:microsoft.com/office/officeart/2005/8/layout/cycle4"/>
    <dgm:cxn modelId="{9FC91379-D094-40D7-A2E4-7219A1809ED1}" type="presParOf" srcId="{297D6071-8BCA-431F-8E04-2DB7F08E6186}" destId="{3155FBE9-EDC6-40B0-95F8-A2BEBDC5F205}" srcOrd="3" destOrd="0" presId="urn:microsoft.com/office/officeart/2005/8/layout/cycle4"/>
    <dgm:cxn modelId="{685CA562-575D-4CBA-A6C9-FFC7733AEE04}" type="presParOf" srcId="{297D6071-8BCA-431F-8E04-2DB7F08E6186}" destId="{E84F0D66-82DE-4316-A059-223CFCFB8E17}" srcOrd="4" destOrd="0" presId="urn:microsoft.com/office/officeart/2005/8/layout/cycle4"/>
    <dgm:cxn modelId="{C8CB1857-6D6E-42D8-B366-673D5A12C321}" type="presParOf" srcId="{4503D845-BB64-42F5-931D-857A1CF2F56A}" destId="{D86658A4-388C-4EF5-A058-A79EED10FBBD}" srcOrd="2" destOrd="0" presId="urn:microsoft.com/office/officeart/2005/8/layout/cycle4"/>
    <dgm:cxn modelId="{2EE2F98E-A61B-4627-9EB2-B33B402BC7AD}"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accent2"/>
        </a:solidFill>
      </dgm:spPr>
      <dgm:t>
        <a:bodyPr lIns="108000" rIns="0"/>
        <a:lstStyle/>
        <a:p>
          <a:pPr algn="ctr"/>
          <a:r>
            <a:rPr lang="es-MX" sz="1600" b="1" dirty="0"/>
            <a:t>2</a:t>
          </a: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7B8B8271-D9E6-4A5C-86D5-A4A2B333B667}" type="sibTrans" cxnId="{D33170AF-6137-44D9-87A8-77C0BC093533}">
      <dgm:prSet/>
      <dgm:spPr/>
      <dgm:t>
        <a:bodyPr/>
        <a:lstStyle/>
        <a:p>
          <a:endParaRPr lang="es-MX" b="1"/>
        </a:p>
      </dgm:t>
    </dgm:pt>
    <dgm:pt modelId="{86A3BCE7-7EDE-4CDB-93D4-D331EE868996}" type="parTrans" cxnId="{D33170AF-6137-44D9-87A8-77C0BC093533}">
      <dgm:prSet/>
      <dgm:spPr/>
      <dgm:t>
        <a:bodyPr/>
        <a:lstStyle/>
        <a:p>
          <a:endParaRPr lang="es-MX" b="1"/>
        </a:p>
      </dgm:t>
    </dgm:pt>
    <dgm:pt modelId="{09299A7F-6495-4D43-8E0F-287CFBF9A56C}">
      <dgm:prSet phldrT="[Texto]" custT="1"/>
      <dgm:spPr>
        <a:solidFill>
          <a:schemeClr val="bg2">
            <a:lumMod val="90000"/>
          </a:schemeClr>
        </a:solidFill>
        <a:ln>
          <a:noFill/>
        </a:ln>
      </dgm:spPr>
      <dgm:t>
        <a:bodyPr lIns="108000" rIns="0"/>
        <a:lstStyle/>
        <a:p>
          <a:pPr algn="l"/>
          <a:endParaRPr lang="es-MX" sz="1600" b="1" dirty="0"/>
        </a:p>
      </dgm:t>
    </dgm:pt>
    <dgm:pt modelId="{5E7E5730-9D91-42EA-A3F6-671B7DC30503}" type="sibTrans" cxnId="{FC96EA69-CCF4-4828-95F8-B634D28E330E}">
      <dgm:prSet/>
      <dgm:spPr/>
      <dgm:t>
        <a:bodyPr/>
        <a:lstStyle/>
        <a:p>
          <a:endParaRPr lang="es-MX" b="1"/>
        </a:p>
      </dgm:t>
    </dgm:pt>
    <dgm:pt modelId="{7BD712F6-7587-4FFC-96E7-778053A11381}" type="parTrans" cxnId="{FC96EA69-CCF4-4828-95F8-B634D28E330E}">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978CE16F-43DC-47C0-8CE7-79DCDA9FA7C6}" type="presOf" srcId="{09299A7F-6495-4D43-8E0F-287CFBF9A56C}" destId="{B4A32CDA-7C24-4CBD-8508-106957E8C2B3}" srcOrd="0" destOrd="0" presId="urn:microsoft.com/office/officeart/2005/8/layout/cycle4"/>
    <dgm:cxn modelId="{BC7F31F1-16F9-4813-9B72-9812A1794D2B}" type="presOf" srcId="{67EB7EB9-C354-48F3-A743-2EB82C24E407}" destId="{FAC9DAFD-0754-4169-A452-E137E627F458}"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7EDA13C1-992A-4830-BF68-B2CE7E675A13}"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0BE4A868-15CB-404A-8CCB-AAF1B56593E1}" type="presOf" srcId="{135BF026-6343-423D-A83E-97A1AB284BE3}" destId="{58948DFE-5A7C-4317-B2C3-77603CD7CA22}"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E5D200A8-4922-4C09-83DE-38E40567BBE8}" type="presOf" srcId="{E0D111E2-FBFA-44BD-8073-08808DAFFE81}" destId="{4503D845-BB64-42F5-931D-857A1CF2F56A}" srcOrd="0" destOrd="0" presId="urn:microsoft.com/office/officeart/2005/8/layout/cycle4"/>
    <dgm:cxn modelId="{8E6B40B1-E25B-40E8-8FFD-3B2CD24B5991}" type="presParOf" srcId="{4503D845-BB64-42F5-931D-857A1CF2F56A}" destId="{0AD6C6DA-58AE-439B-B773-C2C21C447B2D}" srcOrd="0" destOrd="0" presId="urn:microsoft.com/office/officeart/2005/8/layout/cycle4"/>
    <dgm:cxn modelId="{18F9B541-432E-43D0-B170-E3FFF89789FF}" type="presParOf" srcId="{0AD6C6DA-58AE-439B-B773-C2C21C447B2D}" destId="{8884FA54-F300-43AB-97E3-83046ECC366E}" srcOrd="0" destOrd="0" presId="urn:microsoft.com/office/officeart/2005/8/layout/cycle4"/>
    <dgm:cxn modelId="{96EED813-2987-477C-8C32-DE3053734A5F}" type="presParOf" srcId="{4503D845-BB64-42F5-931D-857A1CF2F56A}" destId="{297D6071-8BCA-431F-8E04-2DB7F08E6186}" srcOrd="1" destOrd="0" presId="urn:microsoft.com/office/officeart/2005/8/layout/cycle4"/>
    <dgm:cxn modelId="{A4165F95-E97E-465D-A0C5-DB2B4BDB92D2}" type="presParOf" srcId="{297D6071-8BCA-431F-8E04-2DB7F08E6186}" destId="{FAC9DAFD-0754-4169-A452-E137E627F458}" srcOrd="0" destOrd="0" presId="urn:microsoft.com/office/officeart/2005/8/layout/cycle4"/>
    <dgm:cxn modelId="{DC08E552-F0AE-40FC-9052-0E1855D3A0C4}" type="presParOf" srcId="{297D6071-8BCA-431F-8E04-2DB7F08E6186}" destId="{58948DFE-5A7C-4317-B2C3-77603CD7CA22}" srcOrd="1" destOrd="0" presId="urn:microsoft.com/office/officeart/2005/8/layout/cycle4"/>
    <dgm:cxn modelId="{02AFE927-CA37-46CF-928F-D35EB328A522}" type="presParOf" srcId="{297D6071-8BCA-431F-8E04-2DB7F08E6186}" destId="{B4A32CDA-7C24-4CBD-8508-106957E8C2B3}" srcOrd="2" destOrd="0" presId="urn:microsoft.com/office/officeart/2005/8/layout/cycle4"/>
    <dgm:cxn modelId="{B643739E-F965-44B4-AD45-D0E956C86536}" type="presParOf" srcId="{297D6071-8BCA-431F-8E04-2DB7F08E6186}" destId="{3155FBE9-EDC6-40B0-95F8-A2BEBDC5F205}" srcOrd="3" destOrd="0" presId="urn:microsoft.com/office/officeart/2005/8/layout/cycle4"/>
    <dgm:cxn modelId="{55CAE0BE-6258-49AA-80B4-78119E5297E1}" type="presParOf" srcId="{297D6071-8BCA-431F-8E04-2DB7F08E6186}" destId="{E84F0D66-82DE-4316-A059-223CFCFB8E17}" srcOrd="4" destOrd="0" presId="urn:microsoft.com/office/officeart/2005/8/layout/cycle4"/>
    <dgm:cxn modelId="{B01838BB-D05D-425B-AA5A-DB51CDF658B1}" type="presParOf" srcId="{4503D845-BB64-42F5-931D-857A1CF2F56A}" destId="{D86658A4-388C-4EF5-A058-A79EED10FBBD}" srcOrd="2" destOrd="0" presId="urn:microsoft.com/office/officeart/2005/8/layout/cycle4"/>
    <dgm:cxn modelId="{DDF7C242-1880-464C-95A5-F7F80F6939E2}"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accent2"/>
        </a:solidFill>
      </dgm:spPr>
      <dgm:t>
        <a:bodyPr lIns="108000" rIns="0"/>
        <a:lstStyle/>
        <a:p>
          <a:pPr algn="ctr"/>
          <a:r>
            <a:rPr lang="es-MX" sz="1600" b="1" dirty="0"/>
            <a:t>2</a:t>
          </a: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7B8B8271-D9E6-4A5C-86D5-A4A2B333B667}" type="sibTrans" cxnId="{D33170AF-6137-44D9-87A8-77C0BC093533}">
      <dgm:prSet/>
      <dgm:spPr/>
      <dgm:t>
        <a:bodyPr/>
        <a:lstStyle/>
        <a:p>
          <a:endParaRPr lang="es-MX" b="1"/>
        </a:p>
      </dgm:t>
    </dgm:pt>
    <dgm:pt modelId="{86A3BCE7-7EDE-4CDB-93D4-D331EE868996}" type="parTrans" cxnId="{D33170AF-6137-44D9-87A8-77C0BC093533}">
      <dgm:prSet/>
      <dgm:spPr/>
      <dgm:t>
        <a:bodyPr/>
        <a:lstStyle/>
        <a:p>
          <a:endParaRPr lang="es-MX" b="1"/>
        </a:p>
      </dgm:t>
    </dgm:pt>
    <dgm:pt modelId="{09299A7F-6495-4D43-8E0F-287CFBF9A56C}">
      <dgm:prSet phldrT="[Texto]" custT="1"/>
      <dgm:spPr>
        <a:solidFill>
          <a:schemeClr val="bg2">
            <a:lumMod val="90000"/>
          </a:schemeClr>
        </a:solidFill>
        <a:ln>
          <a:noFill/>
        </a:ln>
      </dgm:spPr>
      <dgm:t>
        <a:bodyPr lIns="108000" rIns="0"/>
        <a:lstStyle/>
        <a:p>
          <a:pPr algn="l"/>
          <a:endParaRPr lang="es-MX" sz="1600" b="1" dirty="0"/>
        </a:p>
      </dgm:t>
    </dgm:pt>
    <dgm:pt modelId="{5E7E5730-9D91-42EA-A3F6-671B7DC30503}" type="sibTrans" cxnId="{FC96EA69-CCF4-4828-95F8-B634D28E330E}">
      <dgm:prSet/>
      <dgm:spPr/>
      <dgm:t>
        <a:bodyPr/>
        <a:lstStyle/>
        <a:p>
          <a:endParaRPr lang="es-MX" b="1"/>
        </a:p>
      </dgm:t>
    </dgm:pt>
    <dgm:pt modelId="{7BD712F6-7587-4FFC-96E7-778053A11381}" type="parTrans" cxnId="{FC96EA69-CCF4-4828-95F8-B634D28E330E}">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902AB169-BB90-4A9F-B42A-1F1B706A1039}" type="presOf" srcId="{09299A7F-6495-4D43-8E0F-287CFBF9A56C}" destId="{B4A32CDA-7C24-4CBD-8508-106957E8C2B3}" srcOrd="0" destOrd="0" presId="urn:microsoft.com/office/officeart/2005/8/layout/cycle4"/>
    <dgm:cxn modelId="{B2DB8A41-B9EF-4B0A-AD4B-9F42B134A7E9}" srcId="{BDDE7C65-0B0D-4EDA-B492-66C1E34D3451}" destId="{346EAFD8-3F94-4C57-B96A-498E42AF27EB}" srcOrd="0" destOrd="0" parTransId="{BA1B0329-BFF5-48B4-A6D9-8BA581D18EDC}" sibTransId="{4741643F-5C9B-43B3-A44A-3872E897EBF1}"/>
    <dgm:cxn modelId="{75272509-56AF-48A1-AE56-E4E97C1FB5F2}" type="presOf" srcId="{7BDFC2D9-0CD5-47E0-A279-B8FF5C83F581}" destId="{3155FBE9-EDC6-40B0-95F8-A2BEBDC5F205}" srcOrd="0" destOrd="0" presId="urn:microsoft.com/office/officeart/2005/8/layout/cycle4"/>
    <dgm:cxn modelId="{3A7C3FC6-2B69-47D9-B5F2-A3A54441F5AE}" type="presOf" srcId="{67EB7EB9-C354-48F3-A743-2EB82C24E407}" destId="{FAC9DAFD-0754-4169-A452-E137E627F458}" srcOrd="0" destOrd="0" presId="urn:microsoft.com/office/officeart/2005/8/layout/cycle4"/>
    <dgm:cxn modelId="{921C8AEA-D798-4BE3-89D7-70D6C9C07EB4}" type="presOf" srcId="{135BF026-6343-423D-A83E-97A1AB284BE3}" destId="{58948DFE-5A7C-4317-B2C3-77603CD7CA22}"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391CC725-1A53-4C72-BFB8-16F2B0FA882E}" type="presOf" srcId="{E0D111E2-FBFA-44BD-8073-08808DAFFE81}" destId="{4503D845-BB64-42F5-931D-857A1CF2F56A}" srcOrd="0" destOrd="0" presId="urn:microsoft.com/office/officeart/2005/8/layout/cycle4"/>
    <dgm:cxn modelId="{FC96EA69-CCF4-4828-95F8-B634D28E330E}" srcId="{E0D111E2-FBFA-44BD-8073-08808DAFFE81}" destId="{09299A7F-6495-4D43-8E0F-287CFBF9A56C}" srcOrd="2" destOrd="0" parTransId="{7BD712F6-7587-4FFC-96E7-778053A11381}" sibTransId="{5E7E5730-9D91-42EA-A3F6-671B7DC30503}"/>
    <dgm:cxn modelId="{FF820FFB-13DC-4153-B735-1869DB934425}" srcId="{2DC9592F-AA48-48FB-8CE3-FADF15FD4C8C}" destId="{B195F467-C113-4398-B4DE-5766D3B7C493}" srcOrd="0" destOrd="0" parTransId="{8878EA3B-F8EC-4573-8D74-08E09544ECDB}" sibTransId="{5C05965B-AA23-43D4-90BB-8ABB49F7420A}"/>
    <dgm:cxn modelId="{3D702F17-E1BC-4225-854A-BC9450C9DED8}" type="presParOf" srcId="{4503D845-BB64-42F5-931D-857A1CF2F56A}" destId="{0AD6C6DA-58AE-439B-B773-C2C21C447B2D}" srcOrd="0" destOrd="0" presId="urn:microsoft.com/office/officeart/2005/8/layout/cycle4"/>
    <dgm:cxn modelId="{D6CC0635-8E1B-45EE-A748-F78467A861A6}" type="presParOf" srcId="{0AD6C6DA-58AE-439B-B773-C2C21C447B2D}" destId="{8884FA54-F300-43AB-97E3-83046ECC366E}" srcOrd="0" destOrd="0" presId="urn:microsoft.com/office/officeart/2005/8/layout/cycle4"/>
    <dgm:cxn modelId="{9027789B-F529-43AD-88A6-E790D190B1A2}" type="presParOf" srcId="{4503D845-BB64-42F5-931D-857A1CF2F56A}" destId="{297D6071-8BCA-431F-8E04-2DB7F08E6186}" srcOrd="1" destOrd="0" presId="urn:microsoft.com/office/officeart/2005/8/layout/cycle4"/>
    <dgm:cxn modelId="{6E08D5D4-A34D-4178-AB01-C50768E39451}" type="presParOf" srcId="{297D6071-8BCA-431F-8E04-2DB7F08E6186}" destId="{FAC9DAFD-0754-4169-A452-E137E627F458}" srcOrd="0" destOrd="0" presId="urn:microsoft.com/office/officeart/2005/8/layout/cycle4"/>
    <dgm:cxn modelId="{0F8A9E25-6C72-49A3-B0AE-2BDF79D498F3}" type="presParOf" srcId="{297D6071-8BCA-431F-8E04-2DB7F08E6186}" destId="{58948DFE-5A7C-4317-B2C3-77603CD7CA22}" srcOrd="1" destOrd="0" presId="urn:microsoft.com/office/officeart/2005/8/layout/cycle4"/>
    <dgm:cxn modelId="{CF593E6A-17B4-44E1-8140-28126438217C}" type="presParOf" srcId="{297D6071-8BCA-431F-8E04-2DB7F08E6186}" destId="{B4A32CDA-7C24-4CBD-8508-106957E8C2B3}" srcOrd="2" destOrd="0" presId="urn:microsoft.com/office/officeart/2005/8/layout/cycle4"/>
    <dgm:cxn modelId="{A380FEA8-BACC-4DED-9F89-C5D2826A7563}" type="presParOf" srcId="{297D6071-8BCA-431F-8E04-2DB7F08E6186}" destId="{3155FBE9-EDC6-40B0-95F8-A2BEBDC5F205}" srcOrd="3" destOrd="0" presId="urn:microsoft.com/office/officeart/2005/8/layout/cycle4"/>
    <dgm:cxn modelId="{53738732-AD0D-484D-A7D6-18FFE5B64012}" type="presParOf" srcId="{297D6071-8BCA-431F-8E04-2DB7F08E6186}" destId="{E84F0D66-82DE-4316-A059-223CFCFB8E17}" srcOrd="4" destOrd="0" presId="urn:microsoft.com/office/officeart/2005/8/layout/cycle4"/>
    <dgm:cxn modelId="{7714854A-CD8A-45D8-9798-72CE0B9779E6}" type="presParOf" srcId="{4503D845-BB64-42F5-931D-857A1CF2F56A}" destId="{D86658A4-388C-4EF5-A058-A79EED10FBBD}" srcOrd="2" destOrd="0" presId="urn:microsoft.com/office/officeart/2005/8/layout/cycle4"/>
    <dgm:cxn modelId="{3FCD5DAA-D1C8-44A9-AA5B-4CA159954F47}"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72000" rIns="0"/>
        <a:lstStyle/>
        <a:p>
          <a:r>
            <a:rPr lang="es-MX" sz="2000" b="1" dirty="0"/>
            <a:t>3</a:t>
          </a:r>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59767257-8D38-40ED-8B83-D993C3311D16}" type="presOf" srcId="{135BF026-6343-423D-A83E-97A1AB284BE3}" destId="{58948DFE-5A7C-4317-B2C3-77603CD7CA22}" srcOrd="0" destOrd="0" presId="urn:microsoft.com/office/officeart/2005/8/layout/cycle4"/>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3EDEC2E2-D9A7-467E-97DF-35EE8CACB43C}" type="presOf" srcId="{67EB7EB9-C354-48F3-A743-2EB82C24E407}" destId="{FAC9DAFD-0754-4169-A452-E137E627F458}" srcOrd="0" destOrd="0" presId="urn:microsoft.com/office/officeart/2005/8/layout/cycle4"/>
    <dgm:cxn modelId="{F8C9B5B5-F151-4449-BE90-56D6A009620F}" type="presOf" srcId="{E0D111E2-FBFA-44BD-8073-08808DAFFE81}" destId="{4503D845-BB64-42F5-931D-857A1CF2F56A}"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24146DEE-D340-48F7-9839-CCC81B6B334E}" type="presOf" srcId="{7BDFC2D9-0CD5-47E0-A279-B8FF5C83F581}" destId="{3155FBE9-EDC6-40B0-95F8-A2BEBDC5F205}" srcOrd="0" destOrd="0" presId="urn:microsoft.com/office/officeart/2005/8/layout/cycle4"/>
    <dgm:cxn modelId="{FF820FFB-13DC-4153-B735-1869DB934425}" srcId="{2DC9592F-AA48-48FB-8CE3-FADF15FD4C8C}" destId="{B195F467-C113-4398-B4DE-5766D3B7C493}" srcOrd="0" destOrd="0" parTransId="{8878EA3B-F8EC-4573-8D74-08E09544ECDB}" sibTransId="{5C05965B-AA23-43D4-90BB-8ABB49F7420A}"/>
    <dgm:cxn modelId="{04D3A823-E249-487A-A16F-11BE56C1B9E4}" type="presOf" srcId="{09299A7F-6495-4D43-8E0F-287CFBF9A56C}" destId="{B4A32CDA-7C24-4CBD-8508-106957E8C2B3}" srcOrd="0" destOrd="0" presId="urn:microsoft.com/office/officeart/2005/8/layout/cycle4"/>
    <dgm:cxn modelId="{857DA2E8-9B4F-48FD-A2EF-127315458B9C}" type="presParOf" srcId="{4503D845-BB64-42F5-931D-857A1CF2F56A}" destId="{0AD6C6DA-58AE-439B-B773-C2C21C447B2D}" srcOrd="0" destOrd="0" presId="urn:microsoft.com/office/officeart/2005/8/layout/cycle4"/>
    <dgm:cxn modelId="{7B737F26-8D54-4299-85EB-2A7C43CD22D9}" type="presParOf" srcId="{0AD6C6DA-58AE-439B-B773-C2C21C447B2D}" destId="{8884FA54-F300-43AB-97E3-83046ECC366E}" srcOrd="0" destOrd="0" presId="urn:microsoft.com/office/officeart/2005/8/layout/cycle4"/>
    <dgm:cxn modelId="{0F6B5DAF-24D8-46FF-9E1A-1F63B58C4F19}" type="presParOf" srcId="{4503D845-BB64-42F5-931D-857A1CF2F56A}" destId="{297D6071-8BCA-431F-8E04-2DB7F08E6186}" srcOrd="1" destOrd="0" presId="urn:microsoft.com/office/officeart/2005/8/layout/cycle4"/>
    <dgm:cxn modelId="{3F1D894E-512A-4410-9FC2-DC99E70A3DA0}" type="presParOf" srcId="{297D6071-8BCA-431F-8E04-2DB7F08E6186}" destId="{FAC9DAFD-0754-4169-A452-E137E627F458}" srcOrd="0" destOrd="0" presId="urn:microsoft.com/office/officeart/2005/8/layout/cycle4"/>
    <dgm:cxn modelId="{A0B245DE-ED52-4614-ACB9-5F8D2D45C876}" type="presParOf" srcId="{297D6071-8BCA-431F-8E04-2DB7F08E6186}" destId="{58948DFE-5A7C-4317-B2C3-77603CD7CA22}" srcOrd="1" destOrd="0" presId="urn:microsoft.com/office/officeart/2005/8/layout/cycle4"/>
    <dgm:cxn modelId="{C361003E-0898-42D6-9044-4A1023A02491}" type="presParOf" srcId="{297D6071-8BCA-431F-8E04-2DB7F08E6186}" destId="{B4A32CDA-7C24-4CBD-8508-106957E8C2B3}" srcOrd="2" destOrd="0" presId="urn:microsoft.com/office/officeart/2005/8/layout/cycle4"/>
    <dgm:cxn modelId="{26D5438C-7C81-4691-B8F3-1D925DC7941C}" type="presParOf" srcId="{297D6071-8BCA-431F-8E04-2DB7F08E6186}" destId="{3155FBE9-EDC6-40B0-95F8-A2BEBDC5F205}" srcOrd="3" destOrd="0" presId="urn:microsoft.com/office/officeart/2005/8/layout/cycle4"/>
    <dgm:cxn modelId="{B4CA5747-340E-4ECD-9DDD-7759B617C611}" type="presParOf" srcId="{297D6071-8BCA-431F-8E04-2DB7F08E6186}" destId="{E84F0D66-82DE-4316-A059-223CFCFB8E17}" srcOrd="4" destOrd="0" presId="urn:microsoft.com/office/officeart/2005/8/layout/cycle4"/>
    <dgm:cxn modelId="{97CDACE3-F17F-479D-AE1E-1AC5CF6F71F1}" type="presParOf" srcId="{4503D845-BB64-42F5-931D-857A1CF2F56A}" destId="{D86658A4-388C-4EF5-A058-A79EED10FBBD}" srcOrd="2" destOrd="0" presId="urn:microsoft.com/office/officeart/2005/8/layout/cycle4"/>
    <dgm:cxn modelId="{5CC9F2C3-8568-40B8-B0B8-DAB50230F7B4}" type="presParOf" srcId="{4503D845-BB64-42F5-931D-857A1CF2F56A}" destId="{96F4A9E4-9928-4CB4-BF28-EFF67EA34BB5}" srcOrd="3" destOrd="0" presId="urn:microsoft.com/office/officeart/2005/8/layout/cycle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0D111E2-FBFA-44BD-8073-08808DAFFE81}"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s-MX"/>
        </a:p>
      </dgm:t>
    </dgm:pt>
    <dgm:pt modelId="{67EB7EB9-C354-48F3-A743-2EB82C24E407}">
      <dgm:prSet phldrT="[Texto]" custT="1"/>
      <dgm:spPr>
        <a:solidFill>
          <a:schemeClr val="bg2">
            <a:lumMod val="90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2"/>
        </a:solidFill>
      </dgm:spPr>
      <dgm:t>
        <a:bodyPr lIns="108000" rIns="0"/>
        <a:lstStyle/>
        <a:p>
          <a:pPr algn="l"/>
          <a:r>
            <a:rPr lang="es-MX" sz="1600" b="1" dirty="0"/>
            <a:t>3</a:t>
          </a: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B2DB8A41-B9EF-4B0A-AD4B-9F42B134A7E9}" srcId="{BDDE7C65-0B0D-4EDA-B492-66C1E34D3451}" destId="{346EAFD8-3F94-4C57-B96A-498E42AF27EB}" srcOrd="0" destOrd="0" parTransId="{BA1B0329-BFF5-48B4-A6D9-8BA581D18EDC}" sibTransId="{4741643F-5C9B-43B3-A44A-3872E897EBF1}"/>
    <dgm:cxn modelId="{C5DAA3E7-5F18-4E41-8157-DF85CE3B72A5}" type="presOf" srcId="{E0D111E2-FBFA-44BD-8073-08808DAFFE81}" destId="{4503D845-BB64-42F5-931D-857A1CF2F56A}" srcOrd="0" destOrd="0" presId="urn:microsoft.com/office/officeart/2005/8/layout/cycle4"/>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FF820FFB-13DC-4153-B735-1869DB934425}" srcId="{2DC9592F-AA48-48FB-8CE3-FADF15FD4C8C}" destId="{B195F467-C113-4398-B4DE-5766D3B7C493}" srcOrd="0" destOrd="0" parTransId="{8878EA3B-F8EC-4573-8D74-08E09544ECDB}" sibTransId="{5C05965B-AA23-43D4-90BB-8ABB49F7420A}"/>
    <dgm:cxn modelId="{21D3C82C-3982-4BF9-87C6-B561EEFA254E}" type="presOf" srcId="{7BDFC2D9-0CD5-47E0-A279-B8FF5C83F581}" destId="{3155FBE9-EDC6-40B0-95F8-A2BEBDC5F205}" srcOrd="0" destOrd="0" presId="urn:microsoft.com/office/officeart/2005/8/layout/cycle4"/>
    <dgm:cxn modelId="{44E13217-19EC-4819-B27C-3A6CD494A119}" srcId="{E0D111E2-FBFA-44BD-8073-08808DAFFE81}" destId="{BDDE7C65-0B0D-4EDA-B492-66C1E34D3451}" srcOrd="4" destOrd="0" parTransId="{A9FF3E93-11EF-4CD6-AEDE-6F14D0736DAB}" sibTransId="{FC71B8F2-9788-46C9-BC51-E3EB3BE9B6CB}"/>
    <dgm:cxn modelId="{72A4D405-50F3-4200-A5B6-B510330FF2AD}" srcId="{E0D111E2-FBFA-44BD-8073-08808DAFFE81}" destId="{67EB7EB9-C354-48F3-A743-2EB82C24E407}" srcOrd="0" destOrd="0" parTransId="{0E3EF922-53C6-4F0E-9466-2605F2A435CA}" sibTransId="{0342A311-199B-4906-BE9E-3ECDB6FB1213}"/>
    <dgm:cxn modelId="{5A88C0F0-0946-4EE1-9E79-3774F6EDDF30}" type="presOf" srcId="{09299A7F-6495-4D43-8E0F-287CFBF9A56C}" destId="{B4A32CDA-7C24-4CBD-8508-106957E8C2B3}" srcOrd="0" destOrd="0" presId="urn:microsoft.com/office/officeart/2005/8/layout/cycle4"/>
    <dgm:cxn modelId="{2DE53635-EE43-4238-A55C-4E4DCE2AE5AD}" type="presOf" srcId="{135BF026-6343-423D-A83E-97A1AB284BE3}" destId="{58948DFE-5A7C-4317-B2C3-77603CD7CA22}" srcOrd="0" destOrd="0" presId="urn:microsoft.com/office/officeart/2005/8/layout/cycle4"/>
    <dgm:cxn modelId="{E6B0814A-47A9-49BF-A2BB-83A78597BF6B}" srcId="{E0D111E2-FBFA-44BD-8073-08808DAFFE81}" destId="{2DC9592F-AA48-48FB-8CE3-FADF15FD4C8C}" srcOrd="5" destOrd="0" parTransId="{BCDF2FAB-4BD1-46F8-9720-33F28DE91316}" sibTransId="{7F2E3A88-B6F8-4EBE-B6FC-2E00AC381407}"/>
    <dgm:cxn modelId="{D33170AF-6137-44D9-87A8-77C0BC093533}" srcId="{E0D111E2-FBFA-44BD-8073-08808DAFFE81}" destId="{7BDFC2D9-0CD5-47E0-A279-B8FF5C83F581}" srcOrd="3" destOrd="0" parTransId="{86A3BCE7-7EDE-4CDB-93D4-D331EE868996}" sibTransId="{7B8B8271-D9E6-4A5C-86D5-A4A2B333B667}"/>
    <dgm:cxn modelId="{8D218624-37E7-40CE-986B-885C2BBC79C8}" type="presOf" srcId="{67EB7EB9-C354-48F3-A743-2EB82C24E407}" destId="{FAC9DAFD-0754-4169-A452-E137E627F458}" srcOrd="0" destOrd="0" presId="urn:microsoft.com/office/officeart/2005/8/layout/cycle4"/>
    <dgm:cxn modelId="{6266687C-18D0-41C6-86D6-7CCAA60A6344}" type="presParOf" srcId="{4503D845-BB64-42F5-931D-857A1CF2F56A}" destId="{0AD6C6DA-58AE-439B-B773-C2C21C447B2D}" srcOrd="0" destOrd="0" presId="urn:microsoft.com/office/officeart/2005/8/layout/cycle4"/>
    <dgm:cxn modelId="{220FC837-F6FD-4C67-B634-93B988DC4B4D}" type="presParOf" srcId="{0AD6C6DA-58AE-439B-B773-C2C21C447B2D}" destId="{8884FA54-F300-43AB-97E3-83046ECC366E}" srcOrd="0" destOrd="0" presId="urn:microsoft.com/office/officeart/2005/8/layout/cycle4"/>
    <dgm:cxn modelId="{36EF3493-ECCB-4EF5-9454-315C47CC4A9C}" type="presParOf" srcId="{4503D845-BB64-42F5-931D-857A1CF2F56A}" destId="{297D6071-8BCA-431F-8E04-2DB7F08E6186}" srcOrd="1" destOrd="0" presId="urn:microsoft.com/office/officeart/2005/8/layout/cycle4"/>
    <dgm:cxn modelId="{BE38BD4B-A3A1-4F60-946A-4AA2CD048D27}" type="presParOf" srcId="{297D6071-8BCA-431F-8E04-2DB7F08E6186}" destId="{FAC9DAFD-0754-4169-A452-E137E627F458}" srcOrd="0" destOrd="0" presId="urn:microsoft.com/office/officeart/2005/8/layout/cycle4"/>
    <dgm:cxn modelId="{8CCF5C6A-5322-4A7F-B701-315F38131C7F}" type="presParOf" srcId="{297D6071-8BCA-431F-8E04-2DB7F08E6186}" destId="{58948DFE-5A7C-4317-B2C3-77603CD7CA22}" srcOrd="1" destOrd="0" presId="urn:microsoft.com/office/officeart/2005/8/layout/cycle4"/>
    <dgm:cxn modelId="{AEEE8A43-0D1A-41EF-96C8-096F99F473B4}" type="presParOf" srcId="{297D6071-8BCA-431F-8E04-2DB7F08E6186}" destId="{B4A32CDA-7C24-4CBD-8508-106957E8C2B3}" srcOrd="2" destOrd="0" presId="urn:microsoft.com/office/officeart/2005/8/layout/cycle4"/>
    <dgm:cxn modelId="{4FE535C6-9123-4F4B-944D-64A8240F74B4}" type="presParOf" srcId="{297D6071-8BCA-431F-8E04-2DB7F08E6186}" destId="{3155FBE9-EDC6-40B0-95F8-A2BEBDC5F205}" srcOrd="3" destOrd="0" presId="urn:microsoft.com/office/officeart/2005/8/layout/cycle4"/>
    <dgm:cxn modelId="{B5FBF367-41D4-4E7D-AFE1-D7B94EB1C13E}" type="presParOf" srcId="{297D6071-8BCA-431F-8E04-2DB7F08E6186}" destId="{E84F0D66-82DE-4316-A059-223CFCFB8E17}" srcOrd="4" destOrd="0" presId="urn:microsoft.com/office/officeart/2005/8/layout/cycle4"/>
    <dgm:cxn modelId="{6A494FE7-A087-45DD-AB8B-538A2CBC3F7E}" type="presParOf" srcId="{4503D845-BB64-42F5-931D-857A1CF2F56A}" destId="{D86658A4-388C-4EF5-A058-A79EED10FBBD}" srcOrd="2" destOrd="0" presId="urn:microsoft.com/office/officeart/2005/8/layout/cycle4"/>
    <dgm:cxn modelId="{1C5B2A85-FFDB-4F56-926D-FD01BAA59011}" type="presParOf" srcId="{4503D845-BB64-42F5-931D-857A1CF2F56A}" destId="{96F4A9E4-9928-4CB4-BF28-EFF67EA34BB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a:t>1</a:t>
          </a:r>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lvl="0" algn="l" defTabSz="711200">
            <a:lnSpc>
              <a:spcPct val="90000"/>
            </a:lnSpc>
            <a:spcBef>
              <a:spcPct val="0"/>
            </a:spcBef>
            <a:spcAft>
              <a:spcPct val="35000"/>
            </a:spcAft>
          </a:pPr>
          <a:r>
            <a:rPr lang="es-MX" sz="1600" b="1" kern="1200" dirty="0"/>
            <a:t>3</a:t>
          </a:r>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lvl="0" algn="l" defTabSz="711200">
            <a:lnSpc>
              <a:spcPct val="90000"/>
            </a:lnSpc>
            <a:spcBef>
              <a:spcPct val="0"/>
            </a:spcBef>
            <a:spcAft>
              <a:spcPct val="35000"/>
            </a:spcAft>
          </a:pPr>
          <a:r>
            <a:rPr lang="es-MX" sz="1600" b="1" kern="1200" dirty="0"/>
            <a:t>3</a:t>
          </a:r>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lvl="0" algn="l" defTabSz="711200">
            <a:lnSpc>
              <a:spcPct val="90000"/>
            </a:lnSpc>
            <a:spcBef>
              <a:spcPct val="0"/>
            </a:spcBef>
            <a:spcAft>
              <a:spcPct val="35000"/>
            </a:spcAft>
          </a:pPr>
          <a:r>
            <a:rPr lang="es-MX" sz="1600" b="1" kern="1200" dirty="0"/>
            <a:t>3</a:t>
          </a:r>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128016" rIns="128016" bIns="128016" numCol="1" spcCol="1270" anchor="ctr" anchorCtr="0">
          <a:noAutofit/>
        </a:bodyPr>
        <a:lstStyle/>
        <a:p>
          <a:pPr lvl="0" algn="l" defTabSz="800100">
            <a:lnSpc>
              <a:spcPct val="90000"/>
            </a:lnSpc>
            <a:spcBef>
              <a:spcPct val="0"/>
            </a:spcBef>
            <a:spcAft>
              <a:spcPct val="35000"/>
            </a:spcAft>
          </a:pPr>
          <a:r>
            <a:rPr lang="es-MX" sz="1800" b="1" kern="1200" dirty="0"/>
            <a:t>4</a:t>
          </a: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b="1" kern="1200" dirty="0"/>
            <a:t>4</a:t>
          </a:r>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a:t>1</a:t>
          </a:r>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a:t>1</a:t>
          </a:r>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a:t>1</a:t>
          </a:r>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28016" rIns="0" bIns="128016" numCol="1" spcCol="1270" anchor="ctr" anchorCtr="0">
          <a:noAutofit/>
        </a:bodyPr>
        <a:lstStyle/>
        <a:p>
          <a:pPr lvl="0" algn="ctr" defTabSz="800100">
            <a:lnSpc>
              <a:spcPct val="90000"/>
            </a:lnSpc>
            <a:spcBef>
              <a:spcPct val="0"/>
            </a:spcBef>
            <a:spcAft>
              <a:spcPct val="35000"/>
            </a:spcAft>
          </a:pPr>
          <a:r>
            <a:rPr lang="es-MX" sz="1800" b="1" kern="1200" dirty="0"/>
            <a:t>2</a:t>
          </a: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lvl="0" algn="ctr" defTabSz="711200">
            <a:lnSpc>
              <a:spcPct val="90000"/>
            </a:lnSpc>
            <a:spcBef>
              <a:spcPct val="0"/>
            </a:spcBef>
            <a:spcAft>
              <a:spcPct val="35000"/>
            </a:spcAft>
          </a:pPr>
          <a:r>
            <a:rPr lang="es-MX" sz="1600" b="1" kern="1200" dirty="0"/>
            <a:t>2</a:t>
          </a: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lvl="0" algn="l" defTabSz="711200">
            <a:lnSpc>
              <a:spcPct val="90000"/>
            </a:lnSpc>
            <a:spcBef>
              <a:spcPct val="0"/>
            </a:spcBef>
            <a:spcAft>
              <a:spcPct val="35000"/>
            </a:spcAft>
          </a:pPr>
          <a:endParaRPr lang="es-MX" sz="16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lvl="0" algn="ctr" defTabSz="711200">
            <a:lnSpc>
              <a:spcPct val="90000"/>
            </a:lnSpc>
            <a:spcBef>
              <a:spcPct val="0"/>
            </a:spcBef>
            <a:spcAft>
              <a:spcPct val="35000"/>
            </a:spcAft>
          </a:pPr>
          <a:r>
            <a:rPr lang="es-MX" sz="1600" b="1" kern="1200" dirty="0"/>
            <a:t>2</a:t>
          </a: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lvl="0" algn="l" defTabSz="711200">
            <a:lnSpc>
              <a:spcPct val="90000"/>
            </a:lnSpc>
            <a:spcBef>
              <a:spcPct val="0"/>
            </a:spcBef>
            <a:spcAft>
              <a:spcPct val="35000"/>
            </a:spcAft>
          </a:pPr>
          <a:endParaRPr lang="es-MX" sz="16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142240" rIns="0" bIns="142240" numCol="1" spcCol="1270" anchor="ctr" anchorCtr="0">
          <a:noAutofit/>
        </a:bodyPr>
        <a:lstStyle/>
        <a:p>
          <a:pPr lvl="0" algn="ctr" defTabSz="889000">
            <a:lnSpc>
              <a:spcPct val="90000"/>
            </a:lnSpc>
            <a:spcBef>
              <a:spcPct val="0"/>
            </a:spcBef>
            <a:spcAft>
              <a:spcPct val="35000"/>
            </a:spcAft>
          </a:pPr>
          <a:r>
            <a:rPr lang="es-MX" sz="2000" b="1" kern="1200" dirty="0"/>
            <a:t>3</a:t>
          </a: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113792" rIns="0" bIns="113792" numCol="1" spcCol="1270" anchor="ctr" anchorCtr="0">
          <a:noAutofit/>
        </a:bodyPr>
        <a:lstStyle/>
        <a:p>
          <a:pPr lvl="0" algn="l" defTabSz="711200">
            <a:lnSpc>
              <a:spcPct val="90000"/>
            </a:lnSpc>
            <a:spcBef>
              <a:spcPct val="0"/>
            </a:spcBef>
            <a:spcAft>
              <a:spcPct val="35000"/>
            </a:spcAft>
          </a:pPr>
          <a:r>
            <a:rPr lang="es-MX" sz="1600" b="1" kern="1200" dirty="0"/>
            <a:t>3</a:t>
          </a:r>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0.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5.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7.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8.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7.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8.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C85C3BB6-8FFD-4C1E-B286-D473ACF6ED23}" type="datetimeFigureOut">
              <a:rPr lang="es-MX" smtClean="0"/>
              <a:t>10/08/2018</a:t>
            </a:fld>
            <a:endParaRPr lang="es-MX"/>
          </a:p>
        </p:txBody>
      </p:sp>
      <p:sp>
        <p:nvSpPr>
          <p:cNvPr id="4" name="Marcador de imagen d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5810C45-BDF6-4144-A6BB-1BA0D3B5783B}" type="slidenum">
              <a:rPr lang="es-MX" smtClean="0"/>
              <a:t>‹Nº›</a:t>
            </a:fld>
            <a:endParaRPr lang="es-MX"/>
          </a:p>
        </p:txBody>
      </p:sp>
    </p:spTree>
    <p:extLst>
      <p:ext uri="{BB962C8B-B14F-4D97-AF65-F5344CB8AC3E}">
        <p14:creationId xmlns:p14="http://schemas.microsoft.com/office/powerpoint/2010/main"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3</a:t>
            </a:fld>
            <a:endParaRPr lang="es-MX"/>
          </a:p>
        </p:txBody>
      </p:sp>
    </p:spTree>
    <p:extLst>
      <p:ext uri="{BB962C8B-B14F-4D97-AF65-F5344CB8AC3E}">
        <p14:creationId xmlns:p14="http://schemas.microsoft.com/office/powerpoint/2010/main" val="2772476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17</a:t>
            </a:fld>
            <a:endParaRPr lang="es-MX"/>
          </a:p>
        </p:txBody>
      </p:sp>
    </p:spTree>
    <p:extLst>
      <p:ext uri="{BB962C8B-B14F-4D97-AF65-F5344CB8AC3E}">
        <p14:creationId xmlns:p14="http://schemas.microsoft.com/office/powerpoint/2010/main" val="2107022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19</a:t>
            </a:fld>
            <a:endParaRPr lang="es-MX"/>
          </a:p>
        </p:txBody>
      </p:sp>
    </p:spTree>
    <p:extLst>
      <p:ext uri="{BB962C8B-B14F-4D97-AF65-F5344CB8AC3E}">
        <p14:creationId xmlns:p14="http://schemas.microsoft.com/office/powerpoint/2010/main" val="3968140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20</a:t>
            </a:fld>
            <a:endParaRPr lang="es-MX"/>
          </a:p>
        </p:txBody>
      </p:sp>
    </p:spTree>
    <p:extLst>
      <p:ext uri="{BB962C8B-B14F-4D97-AF65-F5344CB8AC3E}">
        <p14:creationId xmlns:p14="http://schemas.microsoft.com/office/powerpoint/2010/main" val="655051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21</a:t>
            </a:fld>
            <a:endParaRPr lang="es-MX"/>
          </a:p>
        </p:txBody>
      </p:sp>
    </p:spTree>
    <p:extLst>
      <p:ext uri="{BB962C8B-B14F-4D97-AF65-F5344CB8AC3E}">
        <p14:creationId xmlns:p14="http://schemas.microsoft.com/office/powerpoint/2010/main" val="10957382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22</a:t>
            </a:fld>
            <a:endParaRPr lang="es-MX"/>
          </a:p>
        </p:txBody>
      </p:sp>
    </p:spTree>
    <p:extLst>
      <p:ext uri="{BB962C8B-B14F-4D97-AF65-F5344CB8AC3E}">
        <p14:creationId xmlns:p14="http://schemas.microsoft.com/office/powerpoint/2010/main" val="2446390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23</a:t>
            </a:fld>
            <a:endParaRPr lang="es-MX"/>
          </a:p>
        </p:txBody>
      </p:sp>
    </p:spTree>
    <p:extLst>
      <p:ext uri="{BB962C8B-B14F-4D97-AF65-F5344CB8AC3E}">
        <p14:creationId xmlns:p14="http://schemas.microsoft.com/office/powerpoint/2010/main" val="2179179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7</a:t>
            </a:fld>
            <a:endParaRPr lang="es-MX"/>
          </a:p>
        </p:txBody>
      </p:sp>
    </p:spTree>
    <p:extLst>
      <p:ext uri="{BB962C8B-B14F-4D97-AF65-F5344CB8AC3E}">
        <p14:creationId xmlns:p14="http://schemas.microsoft.com/office/powerpoint/2010/main" val="3654461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8</a:t>
            </a:fld>
            <a:endParaRPr lang="es-MX"/>
          </a:p>
        </p:txBody>
      </p:sp>
    </p:spTree>
    <p:extLst>
      <p:ext uri="{BB962C8B-B14F-4D97-AF65-F5344CB8AC3E}">
        <p14:creationId xmlns:p14="http://schemas.microsoft.com/office/powerpoint/2010/main" val="288852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9</a:t>
            </a:fld>
            <a:endParaRPr lang="es-MX"/>
          </a:p>
        </p:txBody>
      </p:sp>
    </p:spTree>
    <p:extLst>
      <p:ext uri="{BB962C8B-B14F-4D97-AF65-F5344CB8AC3E}">
        <p14:creationId xmlns:p14="http://schemas.microsoft.com/office/powerpoint/2010/main" val="874067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11</a:t>
            </a:fld>
            <a:endParaRPr lang="es-MX"/>
          </a:p>
        </p:txBody>
      </p:sp>
    </p:spTree>
    <p:extLst>
      <p:ext uri="{BB962C8B-B14F-4D97-AF65-F5344CB8AC3E}">
        <p14:creationId xmlns:p14="http://schemas.microsoft.com/office/powerpoint/2010/main" val="3080773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12</a:t>
            </a:fld>
            <a:endParaRPr lang="es-MX"/>
          </a:p>
        </p:txBody>
      </p:sp>
    </p:spTree>
    <p:extLst>
      <p:ext uri="{BB962C8B-B14F-4D97-AF65-F5344CB8AC3E}">
        <p14:creationId xmlns:p14="http://schemas.microsoft.com/office/powerpoint/2010/main" val="231572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14</a:t>
            </a:fld>
            <a:endParaRPr lang="es-MX"/>
          </a:p>
        </p:txBody>
      </p:sp>
    </p:spTree>
    <p:extLst>
      <p:ext uri="{BB962C8B-B14F-4D97-AF65-F5344CB8AC3E}">
        <p14:creationId xmlns:p14="http://schemas.microsoft.com/office/powerpoint/2010/main" val="2642893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15</a:t>
            </a:fld>
            <a:endParaRPr lang="es-MX"/>
          </a:p>
        </p:txBody>
      </p:sp>
    </p:spTree>
    <p:extLst>
      <p:ext uri="{BB962C8B-B14F-4D97-AF65-F5344CB8AC3E}">
        <p14:creationId xmlns:p14="http://schemas.microsoft.com/office/powerpoint/2010/main" val="3594763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22275" y="1241425"/>
            <a:ext cx="5953125" cy="3349625"/>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16</a:t>
            </a:fld>
            <a:endParaRPr lang="es-MX"/>
          </a:p>
        </p:txBody>
      </p:sp>
    </p:spTree>
    <p:extLst>
      <p:ext uri="{BB962C8B-B14F-4D97-AF65-F5344CB8AC3E}">
        <p14:creationId xmlns:p14="http://schemas.microsoft.com/office/powerpoint/2010/main" val="631583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t>10/08/2018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678362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t>10/08/2018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382404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t>10/08/2018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3612962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t>10/08/2018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907226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t>10/08/2018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55653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t>10/08/2018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1386138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t>10/08/2018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58106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t>10/08/2018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1901766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t>10/08/2018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2234492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t>10/08/2018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3186222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t>10/08/2018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t>‹Nº›</a:t>
            </a:fld>
            <a:endParaRPr lang="es-MX"/>
          </a:p>
        </p:txBody>
      </p:sp>
    </p:spTree>
    <p:extLst>
      <p:ext uri="{BB962C8B-B14F-4D97-AF65-F5344CB8AC3E}">
        <p14:creationId xmlns:p14="http://schemas.microsoft.com/office/powerpoint/2010/main" val="1596290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t>10/08/2018</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t>‹Nº›</a:t>
            </a:fld>
            <a:endParaRPr lang="es-MX"/>
          </a:p>
        </p:txBody>
      </p:sp>
    </p:spTree>
    <p:extLst>
      <p:ext uri="{BB962C8B-B14F-4D97-AF65-F5344CB8AC3E}">
        <p14:creationId xmlns:p14="http://schemas.microsoft.com/office/powerpoint/2010/main" val="175253159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image" Target="../media/image10.png"/><Relationship Id="rId5" Type="http://schemas.openxmlformats.org/officeDocument/2006/relationships/diagramQuickStyle" Target="../diagrams/quickStyle5.xml"/><Relationship Id="rId10" Type="http://schemas.openxmlformats.org/officeDocument/2006/relationships/image" Target="../media/image9.png"/><Relationship Id="rId4" Type="http://schemas.openxmlformats.org/officeDocument/2006/relationships/diagramLayout" Target="../diagrams/layout5.xml"/><Relationship Id="rId9" Type="http://schemas.microsoft.com/office/2007/relationships/hdphoto" Target="../media/hdphoto1.wdp"/></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diagramColors" Target="../diagrams/colors8.xml"/><Relationship Id="rId11" Type="http://schemas.openxmlformats.org/officeDocument/2006/relationships/image" Target="../media/image10.png"/><Relationship Id="rId5" Type="http://schemas.openxmlformats.org/officeDocument/2006/relationships/diagramQuickStyle" Target="../diagrams/quickStyle8.xml"/><Relationship Id="rId10" Type="http://schemas.openxmlformats.org/officeDocument/2006/relationships/image" Target="../media/image9.png"/><Relationship Id="rId4" Type="http://schemas.openxmlformats.org/officeDocument/2006/relationships/diagramLayout" Target="../diagrams/layout8.xml"/><Relationship Id="rId9"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7.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11.png"/><Relationship Id="rId7" Type="http://schemas.openxmlformats.org/officeDocument/2006/relationships/diagramColors" Target="../diagrams/colors1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 Id="rId9"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13.xml"/><Relationship Id="rId7" Type="http://schemas.openxmlformats.org/officeDocument/2006/relationships/image" Target="../media/image14.png"/><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11" Type="http://schemas.openxmlformats.org/officeDocument/2006/relationships/image" Target="../media/image10.png"/><Relationship Id="rId5" Type="http://schemas.openxmlformats.org/officeDocument/2006/relationships/diagramColors" Target="../diagrams/colors13.xml"/><Relationship Id="rId10" Type="http://schemas.openxmlformats.org/officeDocument/2006/relationships/image" Target="../media/image9.png"/><Relationship Id="rId4" Type="http://schemas.openxmlformats.org/officeDocument/2006/relationships/diagramQuickStyle" Target="../diagrams/quickStyle13.xml"/><Relationship Id="rId9" Type="http://schemas.microsoft.com/office/2007/relationships/hdphoto" Target="../media/hdphoto1.wdp"/></Relationships>
</file>

<file path=ppt/slides/_rels/slide1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3.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11.png"/><Relationship Id="rId7" Type="http://schemas.openxmlformats.org/officeDocument/2006/relationships/diagramColors" Target="../diagrams/colors18.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 Id="rId9" Type="http://schemas.openxmlformats.org/officeDocument/2006/relationships/image" Target="../media/image4.png"/></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image" Target="../media/image10.png"/><Relationship Id="rId5" Type="http://schemas.openxmlformats.org/officeDocument/2006/relationships/diagramQuickStyle" Target="../diagrams/quickStyle1.xml"/><Relationship Id="rId10" Type="http://schemas.openxmlformats.org/officeDocument/2006/relationships/image" Target="../media/image9.png"/><Relationship Id="rId4" Type="http://schemas.openxmlformats.org/officeDocument/2006/relationships/diagramLayout" Target="../diagrams/layout1.xml"/><Relationship Id="rId9" Type="http://schemas.microsoft.com/office/2007/relationships/hdphoto" Target="../media/hdphoto1.wdp"/></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Marcador de contenido 12">
            <a:extLst>
              <a:ext uri="{FF2B5EF4-FFF2-40B4-BE49-F238E27FC236}">
                <a16:creationId xmlns:a16="http://schemas.microsoft.com/office/drawing/2014/main" xmlns="" id="{39D90D6E-2001-45A9-91A2-47E67CB222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0865"/>
          </a:xfrm>
        </p:spPr>
      </p:pic>
      <p:sp>
        <p:nvSpPr>
          <p:cNvPr id="2" name="Título 1">
            <a:extLst>
              <a:ext uri="{FF2B5EF4-FFF2-40B4-BE49-F238E27FC236}">
                <a16:creationId xmlns:a16="http://schemas.microsoft.com/office/drawing/2014/main" xmlns="" id="{8A16D22B-2565-410A-9AAB-B1493AEE28E8}"/>
              </a:ext>
            </a:extLst>
          </p:cNvPr>
          <p:cNvSpPr>
            <a:spLocks noGrp="1"/>
          </p:cNvSpPr>
          <p:nvPr>
            <p:ph type="title"/>
          </p:nvPr>
        </p:nvSpPr>
        <p:spPr>
          <a:xfrm>
            <a:off x="4996067" y="2139429"/>
            <a:ext cx="6988617" cy="2572006"/>
          </a:xfrm>
        </p:spPr>
        <p:txBody>
          <a:bodyPr>
            <a:normAutofit fontScale="90000"/>
          </a:bodyPr>
          <a:lstStyle/>
          <a:p>
            <a:r>
              <a:rPr lang="es-MX" sz="7300" b="1" dirty="0">
                <a:solidFill>
                  <a:schemeClr val="bg1"/>
                </a:solidFill>
                <a:effectLst>
                  <a:outerShdw blurRad="38100" dist="38100" dir="2700000" algn="tl">
                    <a:srgbClr val="000000">
                      <a:alpha val="43137"/>
                    </a:srgbClr>
                  </a:outerShdw>
                </a:effectLst>
                <a:latin typeface="+mn-lt"/>
              </a:rPr>
              <a:t>2ª Sesión ordinaria</a:t>
            </a:r>
            <a:r>
              <a:rPr lang="es-MX" b="1" dirty="0">
                <a:solidFill>
                  <a:schemeClr val="bg1"/>
                </a:solidFill>
                <a:effectLst>
                  <a:outerShdw blurRad="38100" dist="38100" dir="2700000" algn="tl">
                    <a:srgbClr val="000000">
                      <a:alpha val="43137"/>
                    </a:srgbClr>
                  </a:outerShdw>
                </a:effectLst>
                <a:latin typeface="+mn-lt"/>
              </a:rPr>
              <a:t/>
            </a:r>
            <a:br>
              <a:rPr lang="es-MX" b="1" dirty="0">
                <a:solidFill>
                  <a:schemeClr val="bg1"/>
                </a:solidFill>
                <a:effectLst>
                  <a:outerShdw blurRad="38100" dist="38100" dir="2700000" algn="tl">
                    <a:srgbClr val="000000">
                      <a:alpha val="43137"/>
                    </a:srgbClr>
                  </a:outerShdw>
                </a:effectLst>
                <a:latin typeface="+mn-lt"/>
              </a:rPr>
            </a:br>
            <a:r>
              <a:rPr lang="es-MX" sz="4000" b="1" dirty="0">
                <a:solidFill>
                  <a:schemeClr val="bg1"/>
                </a:solidFill>
                <a:effectLst>
                  <a:outerShdw blurRad="38100" dist="38100" dir="2700000" algn="tl">
                    <a:srgbClr val="000000">
                      <a:alpha val="43137"/>
                    </a:srgbClr>
                  </a:outerShdw>
                </a:effectLst>
                <a:latin typeface="+mn-lt"/>
              </a:rPr>
              <a:t>Comité de Control y Desempeño Institucional </a:t>
            </a:r>
            <a:br>
              <a:rPr lang="es-MX" sz="4000" b="1" dirty="0">
                <a:solidFill>
                  <a:schemeClr val="bg1"/>
                </a:solidFill>
                <a:effectLst>
                  <a:outerShdw blurRad="38100" dist="38100" dir="2700000" algn="tl">
                    <a:srgbClr val="000000">
                      <a:alpha val="43137"/>
                    </a:srgbClr>
                  </a:outerShdw>
                </a:effectLst>
                <a:latin typeface="+mn-lt"/>
              </a:rPr>
            </a:br>
            <a:r>
              <a:rPr lang="es-MX" sz="4000" b="1" dirty="0">
                <a:solidFill>
                  <a:schemeClr val="bg1"/>
                </a:solidFill>
                <a:effectLst>
                  <a:outerShdw blurRad="38100" dist="38100" dir="2700000" algn="tl">
                    <a:srgbClr val="000000">
                      <a:alpha val="43137"/>
                    </a:srgbClr>
                  </a:outerShdw>
                </a:effectLst>
                <a:latin typeface="+mn-lt"/>
              </a:rPr>
              <a:t>(COCODI)</a:t>
            </a:r>
            <a:r>
              <a:rPr lang="es-MX" sz="6700" b="1" dirty="0">
                <a:solidFill>
                  <a:schemeClr val="bg1"/>
                </a:solidFill>
                <a:effectLst>
                  <a:outerShdw blurRad="38100" dist="38100" dir="2700000" algn="tl">
                    <a:srgbClr val="000000">
                      <a:alpha val="43137"/>
                    </a:srgbClr>
                  </a:outerShdw>
                </a:effectLst>
                <a:latin typeface="+mn-lt"/>
              </a:rPr>
              <a:t/>
            </a:r>
            <a:br>
              <a:rPr lang="es-MX" sz="6700" b="1" dirty="0">
                <a:solidFill>
                  <a:schemeClr val="bg1"/>
                </a:solidFill>
                <a:effectLst>
                  <a:outerShdw blurRad="38100" dist="38100" dir="2700000" algn="tl">
                    <a:srgbClr val="000000">
                      <a:alpha val="43137"/>
                    </a:srgbClr>
                  </a:outerShdw>
                </a:effectLst>
                <a:latin typeface="+mn-lt"/>
              </a:rPr>
            </a:br>
            <a:endParaRPr lang="es-MX" sz="1800" dirty="0">
              <a:solidFill>
                <a:schemeClr val="bg1"/>
              </a:solidFill>
              <a:effectLst>
                <a:outerShdw blurRad="38100" dist="38100" dir="2700000" algn="tl">
                  <a:srgbClr val="000000">
                    <a:alpha val="43137"/>
                  </a:srgbClr>
                </a:outerShdw>
              </a:effectLst>
              <a:latin typeface="+mn-lt"/>
            </a:endParaRPr>
          </a:p>
        </p:txBody>
      </p:sp>
      <p:pic>
        <p:nvPicPr>
          <p:cNvPr id="14" name="Imagen 13">
            <a:extLst>
              <a:ext uri="{FF2B5EF4-FFF2-40B4-BE49-F238E27FC236}">
                <a16:creationId xmlns:a16="http://schemas.microsoft.com/office/drawing/2014/main" xmlns="" id="{425D714A-96E0-4EE8-B533-038C9A4949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316" y="2714338"/>
            <a:ext cx="3856383" cy="1422188"/>
          </a:xfrm>
          <a:prstGeom prst="rect">
            <a:avLst/>
          </a:prstGeom>
        </p:spPr>
      </p:pic>
      <p:sp>
        <p:nvSpPr>
          <p:cNvPr id="4" name="Rectángulo 3">
            <a:extLst>
              <a:ext uri="{FF2B5EF4-FFF2-40B4-BE49-F238E27FC236}">
                <a16:creationId xmlns:a16="http://schemas.microsoft.com/office/drawing/2014/main" xmlns="" id="{04A57FCD-446A-4C69-9E8E-09E00264D1F1}"/>
              </a:ext>
            </a:extLst>
          </p:cNvPr>
          <p:cNvSpPr/>
          <p:nvPr/>
        </p:nvSpPr>
        <p:spPr>
          <a:xfrm>
            <a:off x="7696941" y="6180549"/>
            <a:ext cx="4454104" cy="338554"/>
          </a:xfrm>
          <a:prstGeom prst="rect">
            <a:avLst/>
          </a:prstGeom>
        </p:spPr>
        <p:txBody>
          <a:bodyPr wrap="none">
            <a:spAutoFit/>
          </a:bodyPr>
          <a:lstStyle/>
          <a:p>
            <a:r>
              <a:rPr lang="es-MX" sz="1600" b="1" dirty="0">
                <a:solidFill>
                  <a:schemeClr val="bg1"/>
                </a:solidFill>
                <a:effectLst>
                  <a:outerShdw blurRad="38100" dist="38100" dir="2700000" algn="tl">
                    <a:srgbClr val="000000">
                      <a:alpha val="43137"/>
                    </a:srgbClr>
                  </a:outerShdw>
                </a:effectLst>
              </a:rPr>
              <a:t>Viernes 10 de agosto de 2018. Hermosillo, Sonora.</a:t>
            </a:r>
            <a:endParaRPr lang="es-MX" sz="1600" dirty="0"/>
          </a:p>
        </p:txBody>
      </p:sp>
    </p:spTree>
    <p:extLst>
      <p:ext uri="{BB962C8B-B14F-4D97-AF65-F5344CB8AC3E}">
        <p14:creationId xmlns:p14="http://schemas.microsoft.com/office/powerpoint/2010/main" val="1813699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nodeType="withEffect">
                                  <p:stCondLst>
                                    <p:cond delay="75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2000"/>
                                        <p:tgtEl>
                                          <p:spTgt spid="14"/>
                                        </p:tgtEl>
                                      </p:cBhvr>
                                    </p:animEffect>
                                  </p:childTnLst>
                                </p:cTn>
                              </p:par>
                            </p:childTnLst>
                          </p:cTn>
                        </p:par>
                        <p:par>
                          <p:cTn id="11" fill="hold">
                            <p:stCondLst>
                              <p:cond delay="2750"/>
                            </p:stCondLst>
                            <p:childTnLst>
                              <p:par>
                                <p:cTn id="12" presetID="10"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000"/>
                                        <p:tgtEl>
                                          <p:spTgt spid="2"/>
                                        </p:tgtEl>
                                      </p:cBhvr>
                                    </p:animEffect>
                                  </p:childTnLst>
                                </p:cTn>
                              </p:par>
                            </p:childTnLst>
                          </p:cTn>
                        </p:par>
                        <p:par>
                          <p:cTn id="15" fill="hold">
                            <p:stCondLst>
                              <p:cond delay="475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42"/>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5509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4 CuadroTexto"/>
          <p:cNvSpPr txBox="1"/>
          <p:nvPr/>
        </p:nvSpPr>
        <p:spPr>
          <a:xfrm>
            <a:off x="1847528" y="3154517"/>
            <a:ext cx="4969634" cy="1323439"/>
          </a:xfrm>
          <a:prstGeom prst="rect">
            <a:avLst/>
          </a:prstGeom>
          <a:noFill/>
        </p:spPr>
        <p:txBody>
          <a:bodyPr wrap="square" rtlCol="0">
            <a:spAutoFit/>
          </a:bodyPr>
          <a:lstStyle/>
          <a:p>
            <a:r>
              <a:rPr lang="es-MX" sz="4000" dirty="0">
                <a:latin typeface="Century Gothic" panose="020B0502020202020204" pitchFamily="34" charset="0"/>
              </a:rPr>
              <a:t>CUENTA PÚBLICA Y ADMINISTRACIÓN  </a:t>
            </a:r>
          </a:p>
        </p:txBody>
      </p:sp>
      <p:pic>
        <p:nvPicPr>
          <p:cNvPr id="5122" name="Picture 2" descr="budget, calculator, money icon"/>
          <p:cNvPicPr>
            <a:picLocks noChangeAspect="1" noChangeArrowheads="1"/>
          </p:cNvPicPr>
          <p:nvPr/>
        </p:nvPicPr>
        <p:blipFill rotWithShape="1">
          <a:blip r:embed="rId2">
            <a:extLst>
              <a:ext uri="{28A0092B-C50C-407E-A947-70E740481C1C}">
                <a14:useLocalDpi xmlns:a14="http://schemas.microsoft.com/office/drawing/2010/main" val="0"/>
              </a:ext>
            </a:extLst>
          </a:blip>
          <a:srcRect r="14318"/>
          <a:stretch/>
        </p:blipFill>
        <p:spPr bwMode="auto">
          <a:xfrm>
            <a:off x="6210301" y="1494555"/>
            <a:ext cx="4178566" cy="48768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Diagrama 7"/>
          <p:cNvGraphicFramePr/>
          <p:nvPr>
            <p:extLst>
              <p:ext uri="{D42A27DB-BD31-4B8C-83A1-F6EECF244321}">
                <p14:modId xmlns:p14="http://schemas.microsoft.com/office/powerpoint/2010/main" val="304073305"/>
              </p:ext>
            </p:extLst>
          </p:nvPr>
        </p:nvGraphicFramePr>
        <p:xfrm>
          <a:off x="2093026" y="1736741"/>
          <a:ext cx="4002502" cy="1201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9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11" name="10 Imagen"/>
          <p:cNvPicPr/>
          <p:nvPr/>
        </p:nvPicPr>
        <p:blipFill>
          <a:blip r:embed="rId8" cstate="print">
            <a:lum bright="70000" contrast="-70000"/>
            <a:extLst>
              <a:ext uri="{BEBA8EAE-BF5A-486C-A8C5-ECC9F3942E4B}">
                <a14:imgProps xmlns:a14="http://schemas.microsoft.com/office/drawing/2010/main">
                  <a14:imgLayer r:embed="rId9">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37" y="206363"/>
            <a:ext cx="1914525" cy="705485"/>
          </a:xfrm>
          <a:prstGeom prst="rect">
            <a:avLst/>
          </a:prstGeom>
        </p:spPr>
      </p:pic>
      <p:pic>
        <p:nvPicPr>
          <p:cNvPr id="12" name="11 Imagen"/>
          <p:cNvPicPr/>
          <p:nvPr/>
        </p:nvPicPr>
        <p:blipFill>
          <a:blip r:embed="rId10"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3" name="12 Imagen"/>
          <p:cNvPicPr/>
          <p:nvPr/>
        </p:nvPicPr>
        <p:blipFill>
          <a:blip r:embed="rId11"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28497335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5 Rectángulo"/>
          <p:cNvSpPr/>
          <p:nvPr/>
        </p:nvSpPr>
        <p:spPr>
          <a:xfrm>
            <a:off x="2631265" y="361289"/>
            <a:ext cx="4742206" cy="400110"/>
          </a:xfrm>
          <a:prstGeom prst="rect">
            <a:avLst/>
          </a:prstGeom>
        </p:spPr>
        <p:txBody>
          <a:bodyPr wrap="square">
            <a:spAutoFit/>
          </a:bodyPr>
          <a:lstStyle/>
          <a:p>
            <a:pPr>
              <a:defRPr/>
            </a:pPr>
            <a:r>
              <a:rPr lang="es-MX" sz="2000" b="1" cap="all" dirty="0">
                <a:solidFill>
                  <a:schemeClr val="tx1">
                    <a:lumMod val="50000"/>
                    <a:lumOff val="50000"/>
                  </a:schemeClr>
                </a:solidFill>
                <a:latin typeface="Century Gothic" pitchFamily="34" charset="0"/>
                <a:ea typeface="+mj-ea"/>
                <a:cs typeface="+mj-cs"/>
              </a:rPr>
              <a:t>CUENTA PÚBLICA Y aDMINISTRACIÓN</a:t>
            </a:r>
          </a:p>
        </p:txBody>
      </p:sp>
      <p:sp>
        <p:nvSpPr>
          <p:cNvPr id="19" name="4 CuadroTexto"/>
          <p:cNvSpPr txBox="1"/>
          <p:nvPr/>
        </p:nvSpPr>
        <p:spPr>
          <a:xfrm>
            <a:off x="1803786" y="1997501"/>
            <a:ext cx="8606672" cy="400110"/>
          </a:xfrm>
          <a:prstGeom prst="rect">
            <a:avLst/>
          </a:prstGeom>
          <a:noFill/>
        </p:spPr>
        <p:txBody>
          <a:bodyPr wrap="square" rtlCol="0">
            <a:spAutoFit/>
          </a:bodyPr>
          <a:lstStyle/>
          <a:p>
            <a:endParaRPr lang="es-MX" sz="2000" dirty="0">
              <a:latin typeface="Arial Narrow" pitchFamily="34" charset="0"/>
            </a:endParaRPr>
          </a:p>
        </p:txBody>
      </p:sp>
      <p:sp>
        <p:nvSpPr>
          <p:cNvPr id="2" name="Rectángulo 1"/>
          <p:cNvSpPr/>
          <p:nvPr/>
        </p:nvSpPr>
        <p:spPr>
          <a:xfrm>
            <a:off x="1825658" y="1954567"/>
            <a:ext cx="8517871" cy="886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Clr>
                <a:srgbClr val="FF6600"/>
              </a:buClr>
            </a:pPr>
            <a:r>
              <a:rPr lang="es-MX" sz="1400" dirty="0">
                <a:solidFill>
                  <a:schemeClr val="tx1">
                    <a:lumMod val="50000"/>
                    <a:lumOff val="50000"/>
                  </a:schemeClr>
                </a:solidFill>
              </a:rPr>
              <a:t>En este apartado se identifican  los problemas o posibles  riesgos de la Unidad de Administración relacionadas con pagos, ADEFAS, adeudos, presentación de informes, adeudos, presupuesto, etc.</a:t>
            </a:r>
          </a:p>
          <a:p>
            <a:pPr algn="just">
              <a:buClr>
                <a:srgbClr val="FF6600"/>
              </a:buClr>
            </a:pPr>
            <a:r>
              <a:rPr lang="es-MX" sz="1400" dirty="0">
                <a:solidFill>
                  <a:schemeClr val="tx1">
                    <a:lumMod val="50000"/>
                    <a:lumOff val="50000"/>
                  </a:schemeClr>
                </a:solidFill>
              </a:rPr>
              <a:t>En su caso, se identifican los posibles riesgos que hay en proyectos relacionados con la armonización contable y del PBR</a:t>
            </a:r>
            <a:endParaRPr lang="es-ES" sz="1400" dirty="0">
              <a:solidFill>
                <a:schemeClr val="tx1">
                  <a:lumMod val="50000"/>
                  <a:lumOff val="50000"/>
                </a:schemeClr>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215568278"/>
              </p:ext>
            </p:extLst>
          </p:nvPr>
        </p:nvGraphicFramePr>
        <p:xfrm>
          <a:off x="847288" y="3197159"/>
          <a:ext cx="10410738" cy="3624997"/>
        </p:xfrm>
        <a:graphic>
          <a:graphicData uri="http://schemas.openxmlformats.org/drawingml/2006/table">
            <a:tbl>
              <a:tblPr firstRow="1" bandRow="1">
                <a:tableStyleId>{93296810-A885-4BE3-A3E7-6D5BEEA58F35}</a:tableStyleId>
              </a:tblPr>
              <a:tblGrid>
                <a:gridCol w="785892">
                  <a:extLst>
                    <a:ext uri="{9D8B030D-6E8A-4147-A177-3AD203B41FA5}">
                      <a16:colId xmlns:a16="http://schemas.microsoft.com/office/drawing/2014/main" xmlns="" val="20000"/>
                    </a:ext>
                  </a:extLst>
                </a:gridCol>
                <a:gridCol w="3378402">
                  <a:extLst>
                    <a:ext uri="{9D8B030D-6E8A-4147-A177-3AD203B41FA5}">
                      <a16:colId xmlns:a16="http://schemas.microsoft.com/office/drawing/2014/main" xmlns="" val="20001"/>
                    </a:ext>
                  </a:extLst>
                </a:gridCol>
                <a:gridCol w="2082148">
                  <a:extLst>
                    <a:ext uri="{9D8B030D-6E8A-4147-A177-3AD203B41FA5}">
                      <a16:colId xmlns:a16="http://schemas.microsoft.com/office/drawing/2014/main" xmlns="" val="20002"/>
                    </a:ext>
                  </a:extLst>
                </a:gridCol>
                <a:gridCol w="2082148">
                  <a:extLst>
                    <a:ext uri="{9D8B030D-6E8A-4147-A177-3AD203B41FA5}">
                      <a16:colId xmlns:a16="http://schemas.microsoft.com/office/drawing/2014/main" xmlns="" val="20003"/>
                    </a:ext>
                  </a:extLst>
                </a:gridCol>
                <a:gridCol w="2082148">
                  <a:extLst>
                    <a:ext uri="{9D8B030D-6E8A-4147-A177-3AD203B41FA5}">
                      <a16:colId xmlns:a16="http://schemas.microsoft.com/office/drawing/2014/main" xmlns="" val="20004"/>
                    </a:ext>
                  </a:extLst>
                </a:gridCol>
              </a:tblGrid>
              <a:tr h="370840">
                <a:tc gridSpan="2">
                  <a:txBody>
                    <a:bodyPr/>
                    <a:lstStyle/>
                    <a:p>
                      <a:pPr algn="ctr"/>
                      <a:r>
                        <a:rPr lang="es-MX" sz="1500" dirty="0"/>
                        <a:t>Riesgo</a:t>
                      </a:r>
                      <a:r>
                        <a:rPr lang="es-MX" sz="1500" baseline="0" dirty="0"/>
                        <a:t> Identificado</a:t>
                      </a:r>
                      <a:endParaRPr lang="es-ES" sz="1500" dirty="0"/>
                    </a:p>
                  </a:txBody>
                  <a:tcPr/>
                </a:tc>
                <a:tc hMerge="1">
                  <a:txBody>
                    <a:bodyPr/>
                    <a:lstStyle/>
                    <a:p>
                      <a:pPr algn="ctr"/>
                      <a:endParaRPr lang="es-ES" dirty="0"/>
                    </a:p>
                  </a:txBody>
                  <a:tcPr/>
                </a:tc>
                <a:tc>
                  <a:txBody>
                    <a:bodyPr/>
                    <a:lstStyle/>
                    <a:p>
                      <a:pPr algn="ctr"/>
                      <a:r>
                        <a:rPr lang="es-MX" sz="1500" dirty="0"/>
                        <a:t>Responsable</a:t>
                      </a:r>
                      <a:endParaRPr lang="es-ES" sz="1500" dirty="0"/>
                    </a:p>
                  </a:txBody>
                  <a:tcPr/>
                </a:tc>
                <a:tc>
                  <a:txBody>
                    <a:bodyPr/>
                    <a:lstStyle/>
                    <a:p>
                      <a:pPr algn="ctr"/>
                      <a:r>
                        <a:rPr lang="es-MX" sz="1500" dirty="0"/>
                        <a:t>Actividad</a:t>
                      </a:r>
                      <a:r>
                        <a:rPr lang="es-MX" sz="1500" baseline="0" dirty="0"/>
                        <a:t> de Control Propuesta</a:t>
                      </a:r>
                      <a:endParaRPr lang="es-ES" sz="1500" dirty="0"/>
                    </a:p>
                  </a:txBody>
                  <a:tcPr/>
                </a:tc>
                <a:tc>
                  <a:txBody>
                    <a:bodyPr/>
                    <a:lstStyle/>
                    <a:p>
                      <a:pPr algn="ctr"/>
                      <a:r>
                        <a:rPr lang="es-MX" sz="1500" dirty="0"/>
                        <a:t>Fecha</a:t>
                      </a:r>
                      <a:r>
                        <a:rPr lang="es-MX" sz="1500" baseline="0" dirty="0"/>
                        <a:t> Compromiso</a:t>
                      </a:r>
                      <a:endParaRPr lang="es-ES" sz="1500" dirty="0"/>
                    </a:p>
                  </a:txBody>
                  <a:tcPr/>
                </a:tc>
                <a:extLst>
                  <a:ext uri="{0D108BD9-81ED-4DB2-BD59-A6C34878D82A}">
                    <a16:rowId xmlns:a16="http://schemas.microsoft.com/office/drawing/2014/main" xmlns="" val="10000"/>
                  </a:ext>
                </a:extLst>
              </a:tr>
              <a:tr h="1064677">
                <a:tc>
                  <a:txBody>
                    <a:bodyPr/>
                    <a:lstStyle/>
                    <a:p>
                      <a:r>
                        <a:rPr lang="es-MX" sz="1500" dirty="0"/>
                        <a:t>1</a:t>
                      </a:r>
                      <a:endParaRPr lang="es-ES" sz="1500" dirty="0"/>
                    </a:p>
                  </a:txBody>
                  <a:tcPr/>
                </a:tc>
                <a:tc>
                  <a:txBody>
                    <a:bodyPr/>
                    <a:lstStyle/>
                    <a:p>
                      <a:r>
                        <a:rPr lang="es-ES" sz="1500" dirty="0"/>
                        <a:t>Los procesos de control y ejercicio del presupuesto se encuentran desactualizados.</a:t>
                      </a:r>
                    </a:p>
                  </a:txBody>
                  <a:tcPr/>
                </a:tc>
                <a:tc>
                  <a:txBody>
                    <a:bodyPr/>
                    <a:lstStyle/>
                    <a:p>
                      <a:r>
                        <a:rPr lang="es-ES" sz="1500" dirty="0"/>
                        <a:t>DG/CGA</a:t>
                      </a:r>
                    </a:p>
                  </a:txBody>
                  <a:tcPr/>
                </a:tc>
                <a:tc>
                  <a:txBody>
                    <a:bodyPr/>
                    <a:lstStyle/>
                    <a:p>
                      <a:r>
                        <a:rPr lang="es-ES" sz="1500" dirty="0"/>
                        <a:t>Actualizar y reforzar los procesos relacionado de control y ejercicio del presupuesto.</a:t>
                      </a:r>
                    </a:p>
                  </a:txBody>
                  <a:tcPr/>
                </a:tc>
                <a:tc>
                  <a:txBody>
                    <a:bodyPr/>
                    <a:lstStyle/>
                    <a:p>
                      <a:r>
                        <a:rPr lang="es-ES" sz="1500" dirty="0"/>
                        <a:t>Octubre</a:t>
                      </a:r>
                      <a:r>
                        <a:rPr lang="es-ES" sz="1500" baseline="0" dirty="0"/>
                        <a:t> 2018</a:t>
                      </a:r>
                      <a:endParaRPr lang="es-ES" sz="1500" dirty="0"/>
                    </a:p>
                  </a:txBody>
                  <a:tcPr/>
                </a:tc>
                <a:extLst>
                  <a:ext uri="{0D108BD9-81ED-4DB2-BD59-A6C34878D82A}">
                    <a16:rowId xmlns:a16="http://schemas.microsoft.com/office/drawing/2014/main" xmlns="" val="10001"/>
                  </a:ext>
                </a:extLst>
              </a:tr>
              <a:tr h="1064677">
                <a:tc>
                  <a:txBody>
                    <a:bodyPr/>
                    <a:lstStyle/>
                    <a:p>
                      <a:r>
                        <a:rPr lang="es-ES" sz="1500" dirty="0"/>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dirty="0"/>
                        <a:t>No se ha desarrollado un esquema de sistematización electrónica del ejercicio presupuestal que permita su transversalidad.</a:t>
                      </a:r>
                    </a:p>
                    <a:p>
                      <a:endParaRPr lang="es-ES"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dirty="0"/>
                        <a:t>DG/CGA</a:t>
                      </a:r>
                    </a:p>
                    <a:p>
                      <a:endParaRPr lang="es-ES" sz="1500" dirty="0"/>
                    </a:p>
                  </a:txBody>
                  <a:tcPr/>
                </a:tc>
                <a:tc>
                  <a:txBody>
                    <a:bodyPr/>
                    <a:lstStyle/>
                    <a:p>
                      <a:r>
                        <a:rPr lang="es-ES" sz="1500" dirty="0"/>
                        <a:t>Desarrollar un esquema transversal de sistematización del ejercicio presupuestal.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dirty="0"/>
                        <a:t>Octubre</a:t>
                      </a:r>
                      <a:r>
                        <a:rPr lang="es-ES" sz="1500" baseline="0" dirty="0"/>
                        <a:t> 2018</a:t>
                      </a:r>
                      <a:endParaRPr lang="es-ES" sz="1500" dirty="0"/>
                    </a:p>
                    <a:p>
                      <a:endParaRPr lang="es-ES" sz="1500" dirty="0"/>
                    </a:p>
                  </a:txBody>
                  <a:tcPr/>
                </a:tc>
                <a:extLst>
                  <a:ext uri="{0D108BD9-81ED-4DB2-BD59-A6C34878D82A}">
                    <a16:rowId xmlns:a16="http://schemas.microsoft.com/office/drawing/2014/main" xmlns="" val="3734582925"/>
                  </a:ext>
                </a:extLst>
              </a:tr>
              <a:tr h="370840">
                <a:tc>
                  <a:txBody>
                    <a:bodyPr/>
                    <a:lstStyle/>
                    <a:p>
                      <a:r>
                        <a:rPr lang="es-MX" sz="1500" dirty="0"/>
                        <a:t>3</a:t>
                      </a:r>
                      <a:endParaRPr lang="es-ES" sz="1500" dirty="0"/>
                    </a:p>
                  </a:txBody>
                  <a:tcPr/>
                </a:tc>
                <a:tc>
                  <a:txBody>
                    <a:bodyPr/>
                    <a:lstStyle/>
                    <a:p>
                      <a:r>
                        <a:rPr lang="es-ES" sz="1500" dirty="0"/>
                        <a:t>No se cuenta con un sistema</a:t>
                      </a:r>
                      <a:r>
                        <a:rPr lang="es-ES" sz="1500" baseline="0" dirty="0"/>
                        <a:t> contable que cumpla con todos los requerimientos del sistema armonizado </a:t>
                      </a:r>
                      <a:endParaRPr lang="es-ES" sz="1500" dirty="0"/>
                    </a:p>
                  </a:txBody>
                  <a:tcPr/>
                </a:tc>
                <a:tc>
                  <a:txBody>
                    <a:bodyPr/>
                    <a:lstStyle/>
                    <a:p>
                      <a:r>
                        <a:rPr lang="es-ES" sz="1500" dirty="0"/>
                        <a:t>Coordinación General</a:t>
                      </a:r>
                      <a:r>
                        <a:rPr lang="es-ES" sz="1500" baseline="0" dirty="0"/>
                        <a:t> de Administración </a:t>
                      </a:r>
                      <a:endParaRPr lang="es-ES" sz="1500" dirty="0"/>
                    </a:p>
                  </a:txBody>
                  <a:tcPr/>
                </a:tc>
                <a:tc>
                  <a:txBody>
                    <a:bodyPr/>
                    <a:lstStyle/>
                    <a:p>
                      <a:r>
                        <a:rPr lang="es-ES" sz="1500" dirty="0" err="1"/>
                        <a:t>Implemantación</a:t>
                      </a:r>
                      <a:r>
                        <a:rPr lang="es-ES" sz="1500" baseline="0" dirty="0"/>
                        <a:t> del </a:t>
                      </a:r>
                      <a:r>
                        <a:rPr lang="es-ES" sz="1500" baseline="0" dirty="0" err="1"/>
                        <a:t>SACG_Net</a:t>
                      </a:r>
                      <a:endParaRPr lang="es-ES" sz="1500" dirty="0"/>
                    </a:p>
                  </a:txBody>
                  <a:tcPr/>
                </a:tc>
                <a:tc>
                  <a:txBody>
                    <a:bodyPr/>
                    <a:lstStyle/>
                    <a:p>
                      <a:r>
                        <a:rPr lang="es-ES" sz="1500" dirty="0"/>
                        <a:t>Enero 2019.</a:t>
                      </a:r>
                    </a:p>
                  </a:txBody>
                  <a:tcPr/>
                </a:tc>
                <a:extLst>
                  <a:ext uri="{0D108BD9-81ED-4DB2-BD59-A6C34878D82A}">
                    <a16:rowId xmlns:a16="http://schemas.microsoft.com/office/drawing/2014/main" xmlns="" val="10002"/>
                  </a:ext>
                </a:extLst>
              </a:tr>
            </a:tbl>
          </a:graphicData>
        </a:graphic>
      </p:graphicFrame>
      <p:graphicFrame>
        <p:nvGraphicFramePr>
          <p:cNvPr id="11" name="Diagrama 10"/>
          <p:cNvGraphicFramePr/>
          <p:nvPr>
            <p:extLst>
              <p:ext uri="{D42A27DB-BD31-4B8C-83A1-F6EECF244321}">
                <p14:modId xmlns:p14="http://schemas.microsoft.com/office/powerpoint/2010/main" val="740741489"/>
              </p:ext>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ángulo 9"/>
          <p:cNvSpPr/>
          <p:nvPr/>
        </p:nvSpPr>
        <p:spPr>
          <a:xfrm>
            <a:off x="1863467" y="1253446"/>
            <a:ext cx="5610831" cy="338554"/>
          </a:xfrm>
          <a:prstGeom prst="rect">
            <a:avLst/>
          </a:prstGeom>
        </p:spPr>
        <p:txBody>
          <a:bodyPr wrap="none">
            <a:spAutoFit/>
          </a:bodyPr>
          <a:lstStyle/>
          <a:p>
            <a:r>
              <a:rPr lang="es-MX" sz="1600" b="1" dirty="0">
                <a:latin typeface="Century Gothic" panose="020B0502020202020204" pitchFamily="34" charset="0"/>
              </a:rPr>
              <a:t>PRINCIPALES RIESGOS Y CONSIDERACIONES PARA 2018</a:t>
            </a:r>
            <a:endParaRPr lang="es-ES" sz="1600" b="1" dirty="0">
              <a:latin typeface="Century Gothic" panose="020B0502020202020204" pitchFamily="34" charset="0"/>
            </a:endParaRPr>
          </a:p>
        </p:txBody>
      </p:sp>
      <p:pic>
        <p:nvPicPr>
          <p:cNvPr id="13" name="12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3779541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5 Rectángulo"/>
          <p:cNvSpPr/>
          <p:nvPr/>
        </p:nvSpPr>
        <p:spPr>
          <a:xfrm>
            <a:off x="2650516" y="207287"/>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Control interno </a:t>
            </a:r>
          </a:p>
          <a:p>
            <a:pPr>
              <a:defRPr/>
            </a:pPr>
            <a:r>
              <a:rPr lang="es-MX" sz="1600" cap="all" dirty="0">
                <a:solidFill>
                  <a:schemeClr val="tx1">
                    <a:lumMod val="50000"/>
                    <a:lumOff val="50000"/>
                  </a:schemeClr>
                </a:solidFill>
                <a:latin typeface="Century Gothic" pitchFamily="34" charset="0"/>
                <a:ea typeface="+mj-ea"/>
                <a:cs typeface="+mj-cs"/>
              </a:rPr>
              <a:t>acuerdos</a:t>
            </a:r>
            <a:endParaRPr lang="es-ES" sz="1600" dirty="0">
              <a:solidFill>
                <a:schemeClr val="tx1">
                  <a:lumMod val="50000"/>
                  <a:lumOff val="50000"/>
                </a:schemeClr>
              </a:solidFill>
            </a:endParaRPr>
          </a:p>
        </p:txBody>
      </p:sp>
      <p:sp>
        <p:nvSpPr>
          <p:cNvPr id="8" name="Rectángulo 7"/>
          <p:cNvSpPr/>
          <p:nvPr/>
        </p:nvSpPr>
        <p:spPr>
          <a:xfrm>
            <a:off x="1847528"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000" b="1" dirty="0"/>
          </a:p>
          <a:p>
            <a:pPr algn="ctr"/>
            <a:endParaRPr lang="es-ES" sz="2000" b="1" dirty="0"/>
          </a:p>
          <a:p>
            <a:pPr algn="ctr"/>
            <a:endParaRPr lang="es-ES" sz="2000" b="1" dirty="0"/>
          </a:p>
          <a:p>
            <a:pPr algn="ctr"/>
            <a:endParaRPr lang="es-ES" sz="2000" b="1" dirty="0"/>
          </a:p>
          <a:p>
            <a:pPr algn="ctr"/>
            <a:r>
              <a:rPr lang="es-ES" sz="2000" b="1" dirty="0"/>
              <a:t>VOTACIÓN PARA LA APROBACIÓN DE ACUERDOS</a:t>
            </a:r>
          </a:p>
          <a:p>
            <a:pPr algn="ctr"/>
            <a:r>
              <a:rPr lang="es-MX" sz="2000" b="1" dirty="0"/>
              <a:t>CUENTA PÚBLICA Y FINANZAS</a:t>
            </a:r>
            <a:endParaRPr lang="es-ES" sz="2000" b="1" dirty="0"/>
          </a:p>
        </p:txBody>
      </p:sp>
      <p:graphicFrame>
        <p:nvGraphicFramePr>
          <p:cNvPr id="4" name="Tabla 3"/>
          <p:cNvGraphicFramePr>
            <a:graphicFrameLocks noGrp="1"/>
          </p:cNvGraphicFramePr>
          <p:nvPr>
            <p:extLst>
              <p:ext uri="{D42A27DB-BD31-4B8C-83A1-F6EECF244321}">
                <p14:modId xmlns:p14="http://schemas.microsoft.com/office/powerpoint/2010/main" val="3230776832"/>
              </p:ext>
            </p:extLst>
          </p:nvPr>
        </p:nvGraphicFramePr>
        <p:xfrm>
          <a:off x="4257066" y="1440932"/>
          <a:ext cx="3061342" cy="1102360"/>
        </p:xfrm>
        <a:graphic>
          <a:graphicData uri="http://schemas.openxmlformats.org/drawingml/2006/table">
            <a:tbl>
              <a:tblPr firstRow="1" bandRow="1">
                <a:tableStyleId>{93296810-A885-4BE3-A3E7-6D5BEEA58F35}</a:tableStyleId>
              </a:tblPr>
              <a:tblGrid>
                <a:gridCol w="500514">
                  <a:extLst>
                    <a:ext uri="{9D8B030D-6E8A-4147-A177-3AD203B41FA5}">
                      <a16:colId xmlns:a16="http://schemas.microsoft.com/office/drawing/2014/main" xmlns="" val="20000"/>
                    </a:ext>
                  </a:extLst>
                </a:gridCol>
                <a:gridCol w="2560828">
                  <a:extLst>
                    <a:ext uri="{9D8B030D-6E8A-4147-A177-3AD203B41FA5}">
                      <a16:colId xmlns:a16="http://schemas.microsoft.com/office/drawing/2014/main" xmlns=""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xmlns="" val="10000"/>
                  </a:ext>
                </a:extLst>
              </a:tr>
              <a:tr h="370840">
                <a:tc>
                  <a:txBody>
                    <a:bodyPr/>
                    <a:lstStyle/>
                    <a:p>
                      <a:r>
                        <a:rPr lang="es-MX" sz="1400" dirty="0"/>
                        <a:t>1</a:t>
                      </a:r>
                      <a:endParaRPr lang="es-ES" sz="1400" dirty="0"/>
                    </a:p>
                  </a:txBody>
                  <a:tcPr/>
                </a:tc>
                <a:tc>
                  <a:txBody>
                    <a:bodyPr/>
                    <a:lstStyle/>
                    <a:p>
                      <a:r>
                        <a:rPr lang="es-ES" sz="1400" dirty="0"/>
                        <a:t>Presentar el plan de acción que permita corregir las causas de los riesgos </a:t>
                      </a:r>
                      <a:r>
                        <a:rPr lang="es-ES" sz="1400"/>
                        <a:t>identificados:</a:t>
                      </a:r>
                    </a:p>
                  </a:txBody>
                  <a:tcPr/>
                </a:tc>
                <a:extLst>
                  <a:ext uri="{0D108BD9-81ED-4DB2-BD59-A6C34878D82A}">
                    <a16:rowId xmlns:a16="http://schemas.microsoft.com/office/drawing/2014/main" xmlns="" val="10001"/>
                  </a:ext>
                </a:extLst>
              </a:tr>
            </a:tbl>
          </a:graphicData>
        </a:graphic>
      </p:graphicFrame>
      <p:graphicFrame>
        <p:nvGraphicFramePr>
          <p:cNvPr id="14" name="Diagrama 13"/>
          <p:cNvGraphicFramePr/>
          <p:nvPr>
            <p:extLst>
              <p:ext uri="{D42A27DB-BD31-4B8C-83A1-F6EECF244321}">
                <p14:modId xmlns:p14="http://schemas.microsoft.com/office/powerpoint/2010/main" val="3886192745"/>
              </p:ext>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6" name="Grupo 15"/>
          <p:cNvGrpSpPr/>
          <p:nvPr/>
        </p:nvGrpSpPr>
        <p:grpSpPr>
          <a:xfrm>
            <a:off x="2392159" y="2099477"/>
            <a:ext cx="1221124" cy="1148198"/>
            <a:chOff x="887409" y="1675965"/>
            <a:chExt cx="1221124" cy="1148198"/>
          </a:xfrm>
        </p:grpSpPr>
        <p:sp>
          <p:nvSpPr>
            <p:cNvPr id="17" name="Rectángulo redondeado 16"/>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8" name="Picture 2" descr="hands, palm, vote ico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10 Imagen"/>
          <p:cNvPicPr/>
          <p:nvPr/>
        </p:nvPicPr>
        <p:blipFill>
          <a:blip r:embed="rId9"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graphicFrame>
        <p:nvGraphicFramePr>
          <p:cNvPr id="2" name="Tabla 1">
            <a:extLst>
              <a:ext uri="{FF2B5EF4-FFF2-40B4-BE49-F238E27FC236}">
                <a16:creationId xmlns:a16="http://schemas.microsoft.com/office/drawing/2014/main" xmlns="" id="{10EBB98D-68B2-479A-B501-4A7A694E1667}"/>
              </a:ext>
            </a:extLst>
          </p:cNvPr>
          <p:cNvGraphicFramePr>
            <a:graphicFrameLocks noGrp="1"/>
          </p:cNvGraphicFramePr>
          <p:nvPr>
            <p:extLst>
              <p:ext uri="{D42A27DB-BD31-4B8C-83A1-F6EECF244321}">
                <p14:modId xmlns:p14="http://schemas.microsoft.com/office/powerpoint/2010/main" val="2816739390"/>
              </p:ext>
            </p:extLst>
          </p:nvPr>
        </p:nvGraphicFramePr>
        <p:xfrm>
          <a:off x="4257066" y="2673576"/>
          <a:ext cx="3378402" cy="1669022"/>
        </p:xfrm>
        <a:graphic>
          <a:graphicData uri="http://schemas.openxmlformats.org/drawingml/2006/table">
            <a:tbl>
              <a:tblPr firstRow="1" bandRow="1">
                <a:tableStyleId>{16D9F66E-5EB9-4882-86FB-DCBF35E3C3E4}</a:tableStyleId>
              </a:tblPr>
              <a:tblGrid>
                <a:gridCol w="3378402">
                  <a:extLst>
                    <a:ext uri="{9D8B030D-6E8A-4147-A177-3AD203B41FA5}">
                      <a16:colId xmlns:a16="http://schemas.microsoft.com/office/drawing/2014/main" xmlns="" val="193710989"/>
                    </a:ext>
                  </a:extLst>
                </a:gridCol>
              </a:tblGrid>
              <a:tr h="526022">
                <a:tc>
                  <a:txBody>
                    <a:bodyPr/>
                    <a:lstStyle/>
                    <a:p>
                      <a:r>
                        <a:rPr lang="es-ES" sz="1050" dirty="0"/>
                        <a:t>Los procesos de control y ejercicio del presupuesto se encuentran desactualizados.</a:t>
                      </a:r>
                    </a:p>
                  </a:txBody>
                  <a:tcPr/>
                </a:tc>
                <a:extLst>
                  <a:ext uri="{0D108BD9-81ED-4DB2-BD59-A6C34878D82A}">
                    <a16:rowId xmlns:a16="http://schemas.microsoft.com/office/drawing/2014/main" xmlns="" val="547508564"/>
                  </a:ext>
                </a:extLst>
              </a:tr>
              <a:tr h="6291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50" dirty="0"/>
                        <a:t>No se ha desarrollado un esquema de sistematización electrónica del ejercicio presupuestal que permita su transversalidad.</a:t>
                      </a:r>
                    </a:p>
                    <a:p>
                      <a:endParaRPr lang="es-ES" sz="1050" dirty="0"/>
                    </a:p>
                  </a:txBody>
                  <a:tcPr/>
                </a:tc>
                <a:extLst>
                  <a:ext uri="{0D108BD9-81ED-4DB2-BD59-A6C34878D82A}">
                    <a16:rowId xmlns:a16="http://schemas.microsoft.com/office/drawing/2014/main" xmlns="" val="791227753"/>
                  </a:ext>
                </a:extLst>
              </a:tr>
              <a:tr h="370840">
                <a:tc>
                  <a:txBody>
                    <a:bodyPr/>
                    <a:lstStyle/>
                    <a:p>
                      <a:r>
                        <a:rPr lang="es-ES" sz="1050" dirty="0"/>
                        <a:t>No se cuenta con un sistema</a:t>
                      </a:r>
                      <a:r>
                        <a:rPr lang="es-ES" sz="1050" baseline="0" dirty="0"/>
                        <a:t> contable que cumpla con todos los requerimientos del sistema armonizado </a:t>
                      </a:r>
                      <a:endParaRPr lang="es-ES" sz="1050" dirty="0"/>
                    </a:p>
                  </a:txBody>
                  <a:tcPr/>
                </a:tc>
                <a:extLst>
                  <a:ext uri="{0D108BD9-81ED-4DB2-BD59-A6C34878D82A}">
                    <a16:rowId xmlns:a16="http://schemas.microsoft.com/office/drawing/2014/main" xmlns="" val="4001691298"/>
                  </a:ext>
                </a:extLst>
              </a:tr>
            </a:tbl>
          </a:graphicData>
        </a:graphic>
      </p:graphicFrame>
    </p:spTree>
    <p:extLst>
      <p:ext uri="{BB962C8B-B14F-4D97-AF65-F5344CB8AC3E}">
        <p14:creationId xmlns:p14="http://schemas.microsoft.com/office/powerpoint/2010/main" val="3048706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42"/>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5509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4 CuadroTexto"/>
          <p:cNvSpPr txBox="1"/>
          <p:nvPr/>
        </p:nvSpPr>
        <p:spPr>
          <a:xfrm>
            <a:off x="5604168" y="3467979"/>
            <a:ext cx="4739360" cy="1323439"/>
          </a:xfrm>
          <a:prstGeom prst="rect">
            <a:avLst/>
          </a:prstGeom>
          <a:noFill/>
        </p:spPr>
        <p:txBody>
          <a:bodyPr wrap="square" rtlCol="0">
            <a:spAutoFit/>
          </a:bodyPr>
          <a:lstStyle/>
          <a:p>
            <a:r>
              <a:rPr lang="es-MX" sz="4000" dirty="0">
                <a:latin typeface="Century Gothic" panose="020B0502020202020204" pitchFamily="34" charset="0"/>
              </a:rPr>
              <a:t>FISCALIZACIÓN Y AUDITORÍA </a:t>
            </a:r>
          </a:p>
        </p:txBody>
      </p:sp>
      <p:pic>
        <p:nvPicPr>
          <p:cNvPr id="13314" name="Picture 2" descr="audit, magnifier, search, seo, usability, usability audit, user icon"/>
          <p:cNvPicPr>
            <a:picLocks noChangeAspect="1" noChangeArrowheads="1"/>
          </p:cNvPicPr>
          <p:nvPr/>
        </p:nvPicPr>
        <p:blipFill rotWithShape="1">
          <a:blip r:embed="rId2">
            <a:duotone>
              <a:schemeClr val="accent3">
                <a:shade val="45000"/>
                <a:satMod val="135000"/>
              </a:schemeClr>
              <a:prstClr val="white"/>
            </a:duotone>
            <a:extLst>
              <a:ext uri="{28A0092B-C50C-407E-A947-70E740481C1C}">
                <a14:useLocalDpi xmlns:a14="http://schemas.microsoft.com/office/drawing/2010/main" val="0"/>
              </a:ext>
            </a:extLst>
          </a:blip>
          <a:srcRect l="19513"/>
          <a:stretch/>
        </p:blipFill>
        <p:spPr bwMode="auto">
          <a:xfrm>
            <a:off x="1870509" y="976059"/>
            <a:ext cx="4485372" cy="55728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Diagrama 7"/>
          <p:cNvGraphicFramePr/>
          <p:nvPr>
            <p:extLst>
              <p:ext uri="{D42A27DB-BD31-4B8C-83A1-F6EECF244321}">
                <p14:modId xmlns:p14="http://schemas.microsoft.com/office/powerpoint/2010/main" val="3402037224"/>
              </p:ext>
            </p:extLst>
          </p:nvPr>
        </p:nvGraphicFramePr>
        <p:xfrm>
          <a:off x="5722222" y="1991494"/>
          <a:ext cx="4002502" cy="1201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9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11" name="10 Imagen"/>
          <p:cNvPicPr/>
          <p:nvPr/>
        </p:nvPicPr>
        <p:blipFill>
          <a:blip r:embed="rId8" cstate="print">
            <a:lum bright="70000" contrast="-70000"/>
            <a:extLst>
              <a:ext uri="{BEBA8EAE-BF5A-486C-A8C5-ECC9F3942E4B}">
                <a14:imgProps xmlns:a14="http://schemas.microsoft.com/office/drawing/2010/main">
                  <a14:imgLayer r:embed="rId9">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37" y="206363"/>
            <a:ext cx="1914525" cy="705485"/>
          </a:xfrm>
          <a:prstGeom prst="rect">
            <a:avLst/>
          </a:prstGeom>
        </p:spPr>
      </p:pic>
      <p:pic>
        <p:nvPicPr>
          <p:cNvPr id="12" name="11 Imagen"/>
          <p:cNvPicPr/>
          <p:nvPr/>
        </p:nvPicPr>
        <p:blipFill>
          <a:blip r:embed="rId10"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3" name="12 Imagen"/>
          <p:cNvPicPr/>
          <p:nvPr/>
        </p:nvPicPr>
        <p:blipFill>
          <a:blip r:embed="rId11"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40001943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80993" y="1105166"/>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5 Rectángulo"/>
          <p:cNvSpPr/>
          <p:nvPr/>
        </p:nvSpPr>
        <p:spPr>
          <a:xfrm>
            <a:off x="2631265" y="229167"/>
            <a:ext cx="5072154" cy="892552"/>
          </a:xfrm>
          <a:prstGeom prst="rect">
            <a:avLst/>
          </a:prstGeom>
        </p:spPr>
        <p:txBody>
          <a:bodyPr wrap="square">
            <a:spAutoFit/>
          </a:bodyPr>
          <a:lstStyle/>
          <a:p>
            <a:pPr>
              <a:defRPr/>
            </a:pPr>
            <a:r>
              <a:rPr lang="es-MX" sz="2000" b="1" cap="all" dirty="0">
                <a:solidFill>
                  <a:schemeClr val="tx1">
                    <a:lumMod val="50000"/>
                    <a:lumOff val="50000"/>
                  </a:schemeClr>
                </a:solidFill>
                <a:latin typeface="Century Gothic" pitchFamily="34" charset="0"/>
                <a:ea typeface="+mj-ea"/>
                <a:cs typeface="+mj-cs"/>
              </a:rPr>
              <a:t>Fiscalización y auditoría</a:t>
            </a:r>
          </a:p>
          <a:p>
            <a:pPr>
              <a:defRPr/>
            </a:pPr>
            <a:r>
              <a:rPr lang="es-MX" sz="1600" cap="all" dirty="0">
                <a:solidFill>
                  <a:schemeClr val="tx1">
                    <a:lumMod val="50000"/>
                    <a:lumOff val="50000"/>
                  </a:schemeClr>
                </a:solidFill>
                <a:latin typeface="Century Gothic" pitchFamily="34" charset="0"/>
                <a:ea typeface="+mj-ea"/>
                <a:cs typeface="+mj-cs"/>
              </a:rPr>
              <a:t>3.1 OBSERVACIONES PENDIENTES DE ATENCIÓN</a:t>
            </a:r>
          </a:p>
          <a:p>
            <a:pPr>
              <a:defRPr/>
            </a:pPr>
            <a:endParaRPr lang="es-ES" sz="1600" dirty="0">
              <a:solidFill>
                <a:schemeClr val="tx1">
                  <a:lumMod val="50000"/>
                  <a:lumOff val="50000"/>
                </a:schemeClr>
              </a:solidFill>
            </a:endParaRPr>
          </a:p>
        </p:txBody>
      </p:sp>
      <p:graphicFrame>
        <p:nvGraphicFramePr>
          <p:cNvPr id="10" name="Diagrama 9"/>
          <p:cNvGraphicFramePr/>
          <p:nvPr>
            <p:extLst>
              <p:ext uri="{D42A27DB-BD31-4B8C-83A1-F6EECF244321}">
                <p14:modId xmlns:p14="http://schemas.microsoft.com/office/powerpoint/2010/main" val="106706325"/>
              </p:ext>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Tabla 13"/>
          <p:cNvGraphicFramePr>
            <a:graphicFrameLocks noGrp="1"/>
          </p:cNvGraphicFramePr>
          <p:nvPr>
            <p:extLst>
              <p:ext uri="{D42A27DB-BD31-4B8C-83A1-F6EECF244321}">
                <p14:modId xmlns:p14="http://schemas.microsoft.com/office/powerpoint/2010/main" val="3611563731"/>
              </p:ext>
            </p:extLst>
          </p:nvPr>
        </p:nvGraphicFramePr>
        <p:xfrm>
          <a:off x="1792192" y="2489601"/>
          <a:ext cx="8496000" cy="4183860"/>
        </p:xfrm>
        <a:graphic>
          <a:graphicData uri="http://schemas.openxmlformats.org/drawingml/2006/table">
            <a:tbl>
              <a:tblPr firstRow="1" bandRow="1">
                <a:tableStyleId>{93296810-A885-4BE3-A3E7-6D5BEEA58F35}</a:tableStyleId>
              </a:tblPr>
              <a:tblGrid>
                <a:gridCol w="1158763">
                  <a:extLst>
                    <a:ext uri="{9D8B030D-6E8A-4147-A177-3AD203B41FA5}">
                      <a16:colId xmlns:a16="http://schemas.microsoft.com/office/drawing/2014/main" xmlns="" val="20000"/>
                    </a:ext>
                  </a:extLst>
                </a:gridCol>
                <a:gridCol w="1212783">
                  <a:extLst>
                    <a:ext uri="{9D8B030D-6E8A-4147-A177-3AD203B41FA5}">
                      <a16:colId xmlns:a16="http://schemas.microsoft.com/office/drawing/2014/main" xmlns="" val="20001"/>
                    </a:ext>
                  </a:extLst>
                </a:gridCol>
                <a:gridCol w="2396690">
                  <a:extLst>
                    <a:ext uri="{9D8B030D-6E8A-4147-A177-3AD203B41FA5}">
                      <a16:colId xmlns:a16="http://schemas.microsoft.com/office/drawing/2014/main" xmlns="" val="20002"/>
                    </a:ext>
                  </a:extLst>
                </a:gridCol>
                <a:gridCol w="1106905">
                  <a:extLst>
                    <a:ext uri="{9D8B030D-6E8A-4147-A177-3AD203B41FA5}">
                      <a16:colId xmlns:a16="http://schemas.microsoft.com/office/drawing/2014/main" xmlns="" val="20003"/>
                    </a:ext>
                  </a:extLst>
                </a:gridCol>
                <a:gridCol w="1204859">
                  <a:extLst>
                    <a:ext uri="{9D8B030D-6E8A-4147-A177-3AD203B41FA5}">
                      <a16:colId xmlns:a16="http://schemas.microsoft.com/office/drawing/2014/main" xmlns="" val="20004"/>
                    </a:ext>
                  </a:extLst>
                </a:gridCol>
                <a:gridCol w="1416000">
                  <a:extLst>
                    <a:ext uri="{9D8B030D-6E8A-4147-A177-3AD203B41FA5}">
                      <a16:colId xmlns:a16="http://schemas.microsoft.com/office/drawing/2014/main" xmlns="" val="20005"/>
                    </a:ext>
                  </a:extLst>
                </a:gridCol>
              </a:tblGrid>
              <a:tr h="770100">
                <a:tc>
                  <a:txBody>
                    <a:bodyPr/>
                    <a:lstStyle/>
                    <a:p>
                      <a:pPr algn="ctr"/>
                      <a:r>
                        <a:rPr lang="es-MX" sz="1400" dirty="0"/>
                        <a:t>Órgano</a:t>
                      </a:r>
                      <a:r>
                        <a:rPr lang="es-MX" sz="1400" baseline="0" dirty="0"/>
                        <a:t> Fiscalizador</a:t>
                      </a:r>
                      <a:endParaRPr lang="es-ES" sz="1400" dirty="0"/>
                    </a:p>
                  </a:txBody>
                  <a:tcPr anchor="ctr"/>
                </a:tc>
                <a:tc>
                  <a:txBody>
                    <a:bodyPr/>
                    <a:lstStyle/>
                    <a:p>
                      <a:pPr algn="ctr"/>
                      <a:r>
                        <a:rPr lang="es-MX" sz="1400" dirty="0"/>
                        <a:t>Número</a:t>
                      </a:r>
                      <a:r>
                        <a:rPr lang="es-MX" sz="1400" baseline="0" dirty="0"/>
                        <a:t> de Auditoria</a:t>
                      </a:r>
                      <a:endParaRPr lang="es-ES" sz="1400" dirty="0"/>
                    </a:p>
                  </a:txBody>
                  <a:tcPr anchor="ctr"/>
                </a:tc>
                <a:tc>
                  <a:txBody>
                    <a:bodyPr/>
                    <a:lstStyle/>
                    <a:p>
                      <a:pPr algn="ctr"/>
                      <a:r>
                        <a:rPr lang="es-MX" sz="1400" dirty="0"/>
                        <a:t>Observación</a:t>
                      </a:r>
                      <a:endParaRPr lang="es-ES" sz="1400" dirty="0"/>
                    </a:p>
                  </a:txBody>
                  <a:tcPr anchor="ctr"/>
                </a:tc>
                <a:tc>
                  <a:txBody>
                    <a:bodyPr/>
                    <a:lstStyle/>
                    <a:p>
                      <a:pPr algn="ctr"/>
                      <a:r>
                        <a:rPr lang="es-MX" sz="1200" dirty="0"/>
                        <a:t>Fecha</a:t>
                      </a:r>
                      <a:r>
                        <a:rPr lang="es-MX" sz="1200" baseline="0" dirty="0"/>
                        <a:t> Límite Solventación</a:t>
                      </a:r>
                      <a:endParaRPr lang="es-ES" sz="1200" dirty="0"/>
                    </a:p>
                  </a:txBody>
                  <a:tcPr anchor="ctr"/>
                </a:tc>
                <a:tc>
                  <a:txBody>
                    <a:bodyPr/>
                    <a:lstStyle/>
                    <a:p>
                      <a:pPr algn="ctr"/>
                      <a:r>
                        <a:rPr lang="es-MX" sz="1200" dirty="0"/>
                        <a:t>Fecha Compromiso</a:t>
                      </a:r>
                      <a:r>
                        <a:rPr lang="es-MX" sz="1200" baseline="0" dirty="0"/>
                        <a:t> de Atención</a:t>
                      </a:r>
                      <a:endParaRPr lang="es-ES" sz="1200" dirty="0"/>
                    </a:p>
                  </a:txBody>
                  <a:tcPr anchor="ctr"/>
                </a:tc>
                <a:tc>
                  <a:txBody>
                    <a:bodyPr/>
                    <a:lstStyle/>
                    <a:p>
                      <a:pPr algn="ctr"/>
                      <a:r>
                        <a:rPr lang="es-MX" sz="1400" dirty="0"/>
                        <a:t>Responsable</a:t>
                      </a:r>
                      <a:endParaRPr lang="es-ES" sz="1400" dirty="0"/>
                    </a:p>
                  </a:txBody>
                  <a:tcPr anchor="ctr"/>
                </a:tc>
                <a:extLst>
                  <a:ext uri="{0D108BD9-81ED-4DB2-BD59-A6C34878D82A}">
                    <a16:rowId xmlns:a16="http://schemas.microsoft.com/office/drawing/2014/main" xmlns="" val="10000"/>
                  </a:ext>
                </a:extLst>
              </a:tr>
              <a:tr h="457119">
                <a:tc>
                  <a:txBody>
                    <a:bodyPr/>
                    <a:lstStyle/>
                    <a:p>
                      <a:pPr algn="ctr"/>
                      <a:r>
                        <a:rPr lang="es-ES" sz="1200" dirty="0"/>
                        <a:t>ISAF</a:t>
                      </a:r>
                    </a:p>
                  </a:txBody>
                  <a:tcPr/>
                </a:tc>
                <a:tc>
                  <a:txBody>
                    <a:bodyPr/>
                    <a:lstStyle/>
                    <a:p>
                      <a:pPr algn="ctr"/>
                      <a:r>
                        <a:rPr lang="es-ES" sz="1200" dirty="0" smtClean="0"/>
                        <a:t>4</a:t>
                      </a:r>
                      <a:endParaRPr lang="es-ES" sz="1200" dirty="0"/>
                    </a:p>
                  </a:txBody>
                  <a:tcPr/>
                </a:tc>
                <a:tc>
                  <a:txBody>
                    <a:bodyPr/>
                    <a:lstStyle/>
                    <a:p>
                      <a:r>
                        <a:rPr lang="es-MX" sz="1800" dirty="0" smtClean="0"/>
                        <a:t> </a:t>
                      </a:r>
                      <a:r>
                        <a:rPr lang="es-MX" sz="1000" dirty="0" smtClean="0"/>
                        <a:t>De la revisión al Instituto Sonorense de Cultura ubicado en calle Obregón número 58, colonia Centro, de Hermosillo, Sonora, del ejercicio 2017 a la partida 32201 denominada “Arrendamiento de Edificios”, determinamos que el Sujeto Fiscalizado efectuó incorrectamente gastos con cargo al presupuesto del ejercicio 2017 por $63,392, por servicios que datan del ejercicio 2016, los cuales se encuentran amparados con comprobantes del ejercicio 2017, omitiendo su registro, afectación y compromiso con cargo al ejercicio 2016. Además, el Sujeto Fiscalizado no proporcionó a los auditores del ISAF, el documento mediante el cual el Órgano de Gobierno autorizara el registro en mención. Los gastos identificados en la revisión se mencionan a continuación:          23/07/2018        02/08/2018</a:t>
                      </a:r>
                      <a:endParaRPr lang="es-ES" sz="1000"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1"/>
                  </a:ext>
                </a:extLst>
              </a:tr>
            </a:tbl>
          </a:graphicData>
        </a:graphic>
      </p:graphicFrame>
      <p:sp>
        <p:nvSpPr>
          <p:cNvPr id="17" name="Rectángulo 16"/>
          <p:cNvSpPr/>
          <p:nvPr/>
        </p:nvSpPr>
        <p:spPr>
          <a:xfrm>
            <a:off x="1880993" y="1936121"/>
            <a:ext cx="2383986" cy="338554"/>
          </a:xfrm>
          <a:prstGeom prst="rect">
            <a:avLst/>
          </a:prstGeom>
        </p:spPr>
        <p:txBody>
          <a:bodyPr wrap="none">
            <a:spAutoFit/>
          </a:bodyPr>
          <a:lstStyle/>
          <a:p>
            <a:r>
              <a:rPr lang="es-MX" sz="1600" b="1" dirty="0">
                <a:latin typeface="Century Gothic" panose="020B0502020202020204" pitchFamily="34" charset="0"/>
              </a:rPr>
              <a:t>OBSERVACIONES 2017</a:t>
            </a:r>
            <a:endParaRPr lang="es-ES" sz="1600" b="1" dirty="0">
              <a:latin typeface="Century Gothic" panose="020B0502020202020204" pitchFamily="34" charset="0"/>
            </a:endParaRPr>
          </a:p>
        </p:txBody>
      </p:sp>
      <p:sp>
        <p:nvSpPr>
          <p:cNvPr id="18" name="Rectángulo 17"/>
          <p:cNvSpPr/>
          <p:nvPr/>
        </p:nvSpPr>
        <p:spPr>
          <a:xfrm>
            <a:off x="1825658" y="1399134"/>
            <a:ext cx="8517871" cy="3355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Clr>
                <a:srgbClr val="FF6600"/>
              </a:buClr>
            </a:pPr>
            <a:r>
              <a:rPr lang="es-MX" sz="1400" dirty="0">
                <a:solidFill>
                  <a:srgbClr val="FF0000"/>
                </a:solidFill>
              </a:rPr>
              <a:t>INDICAR TODAS LAS OBSERVACIONES PENDIENTES DE TODOS LOS AÑOS</a:t>
            </a:r>
          </a:p>
        </p:txBody>
      </p:sp>
      <p:pic>
        <p:nvPicPr>
          <p:cNvPr id="16" name="15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639768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0" name="Diagrama 9"/>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Tabla 1"/>
          <p:cNvGraphicFramePr>
            <a:graphicFrameLocks noGrp="1"/>
          </p:cNvGraphicFramePr>
          <p:nvPr>
            <p:extLst>
              <p:ext uri="{D42A27DB-BD31-4B8C-83A1-F6EECF244321}">
                <p14:modId xmlns:p14="http://schemas.microsoft.com/office/powerpoint/2010/main" val="2987937608"/>
              </p:ext>
            </p:extLst>
          </p:nvPr>
        </p:nvGraphicFramePr>
        <p:xfrm>
          <a:off x="1880996" y="1578461"/>
          <a:ext cx="8462533" cy="1219200"/>
        </p:xfrm>
        <a:graphic>
          <a:graphicData uri="http://schemas.openxmlformats.org/drawingml/2006/table">
            <a:tbl>
              <a:tblPr firstRow="1" bandRow="1">
                <a:tableStyleId>{93296810-A885-4BE3-A3E7-6D5BEEA58F35}</a:tableStyleId>
              </a:tblPr>
              <a:tblGrid>
                <a:gridCol w="880315">
                  <a:extLst>
                    <a:ext uri="{9D8B030D-6E8A-4147-A177-3AD203B41FA5}">
                      <a16:colId xmlns:a16="http://schemas.microsoft.com/office/drawing/2014/main" xmlns="" val="20000"/>
                    </a:ext>
                  </a:extLst>
                </a:gridCol>
                <a:gridCol w="2070639">
                  <a:extLst>
                    <a:ext uri="{9D8B030D-6E8A-4147-A177-3AD203B41FA5}">
                      <a16:colId xmlns:a16="http://schemas.microsoft.com/office/drawing/2014/main" xmlns="" val="20001"/>
                    </a:ext>
                  </a:extLst>
                </a:gridCol>
                <a:gridCol w="1369931">
                  <a:extLst>
                    <a:ext uri="{9D8B030D-6E8A-4147-A177-3AD203B41FA5}">
                      <a16:colId xmlns:a16="http://schemas.microsoft.com/office/drawing/2014/main" xmlns="" val="20002"/>
                    </a:ext>
                  </a:extLst>
                </a:gridCol>
                <a:gridCol w="1588168">
                  <a:extLst>
                    <a:ext uri="{9D8B030D-6E8A-4147-A177-3AD203B41FA5}">
                      <a16:colId xmlns:a16="http://schemas.microsoft.com/office/drawing/2014/main" xmlns="" val="20003"/>
                    </a:ext>
                  </a:extLst>
                </a:gridCol>
                <a:gridCol w="1472666">
                  <a:extLst>
                    <a:ext uri="{9D8B030D-6E8A-4147-A177-3AD203B41FA5}">
                      <a16:colId xmlns:a16="http://schemas.microsoft.com/office/drawing/2014/main" xmlns="" val="20004"/>
                    </a:ext>
                  </a:extLst>
                </a:gridCol>
                <a:gridCol w="1080814">
                  <a:extLst>
                    <a:ext uri="{9D8B030D-6E8A-4147-A177-3AD203B41FA5}">
                      <a16:colId xmlns:a16="http://schemas.microsoft.com/office/drawing/2014/main" xmlns="" val="20005"/>
                    </a:ext>
                  </a:extLst>
                </a:gridCol>
              </a:tblGrid>
              <a:tr h="605652">
                <a:tc>
                  <a:txBody>
                    <a:bodyPr/>
                    <a:lstStyle/>
                    <a:p>
                      <a:pPr algn="ctr"/>
                      <a:r>
                        <a:rPr lang="es-MX" sz="1100" dirty="0"/>
                        <a:t>FECHA DE LA VISITA</a:t>
                      </a:r>
                      <a:endParaRPr lang="es-ES" sz="1100" dirty="0"/>
                    </a:p>
                  </a:txBody>
                  <a:tcPr anchor="ctr"/>
                </a:tc>
                <a:tc>
                  <a:txBody>
                    <a:bodyPr/>
                    <a:lstStyle/>
                    <a:p>
                      <a:pPr algn="ctr"/>
                      <a:r>
                        <a:rPr lang="es-MX" sz="1100" dirty="0"/>
                        <a:t>RECURSO</a:t>
                      </a:r>
                      <a:r>
                        <a:rPr lang="es-MX" sz="1100" baseline="0" dirty="0"/>
                        <a:t>, PROYECTO O FONDO A REVICIÓN Y TIPO DE REVISIÓN</a:t>
                      </a:r>
                      <a:endParaRPr lang="es-ES" sz="1100" dirty="0"/>
                    </a:p>
                  </a:txBody>
                  <a:tcPr anchor="ctr"/>
                </a:tc>
                <a:tc>
                  <a:txBody>
                    <a:bodyPr/>
                    <a:lstStyle/>
                    <a:p>
                      <a:pPr algn="ctr"/>
                      <a:r>
                        <a:rPr lang="es-MX" sz="1100" dirty="0"/>
                        <a:t>UNIDADES ADMINISTRATIVAS INVOLUCRADAS</a:t>
                      </a:r>
                      <a:endParaRPr lang="es-ES" sz="1100" dirty="0"/>
                    </a:p>
                  </a:txBody>
                  <a:tcPr anchor="ctr"/>
                </a:tc>
                <a:tc>
                  <a:txBody>
                    <a:bodyPr/>
                    <a:lstStyle/>
                    <a:p>
                      <a:pPr algn="ctr"/>
                      <a:r>
                        <a:rPr lang="es-MX" sz="1100" dirty="0"/>
                        <a:t>PRINCIPAL</a:t>
                      </a:r>
                      <a:r>
                        <a:rPr lang="es-MX" sz="1100" baseline="0" dirty="0"/>
                        <a:t> RESPONSABLE DE LA ATENCIÓN DE LOS AUDITORES</a:t>
                      </a:r>
                      <a:endParaRPr lang="es-ES" sz="1100" dirty="0"/>
                    </a:p>
                  </a:txBody>
                  <a:tcPr anchor="ctr"/>
                </a:tc>
                <a:tc>
                  <a:txBody>
                    <a:bodyPr/>
                    <a:lstStyle/>
                    <a:p>
                      <a:pPr algn="ctr"/>
                      <a:r>
                        <a:rPr lang="es-MX" sz="1100" dirty="0"/>
                        <a:t>CONSIDERACIONES O COMPROMISOS</a:t>
                      </a:r>
                      <a:endParaRPr lang="es-ES" sz="1100" dirty="0"/>
                    </a:p>
                  </a:txBody>
                  <a:tcPr anchor="ctr"/>
                </a:tc>
                <a:tc>
                  <a:txBody>
                    <a:bodyPr/>
                    <a:lstStyle/>
                    <a:p>
                      <a:pPr algn="ctr"/>
                      <a:r>
                        <a:rPr lang="es-MX" sz="1100" dirty="0"/>
                        <a:t>FECHA COMPROMISO</a:t>
                      </a:r>
                      <a:endParaRPr lang="es-ES" sz="1100" dirty="0"/>
                    </a:p>
                  </a:txBody>
                  <a:tcPr anchor="ctr"/>
                </a:tc>
                <a:extLst>
                  <a:ext uri="{0D108BD9-81ED-4DB2-BD59-A6C34878D82A}">
                    <a16:rowId xmlns:a16="http://schemas.microsoft.com/office/drawing/2014/main" xmlns="" val="10000"/>
                  </a:ext>
                </a:extLst>
              </a:tr>
              <a:tr h="297113">
                <a:tc>
                  <a:txBody>
                    <a:bodyPr/>
                    <a:lstStyle/>
                    <a:p>
                      <a:endParaRPr lang="es-ES" dirty="0"/>
                    </a:p>
                  </a:txBody>
                  <a:tcPr/>
                </a:tc>
                <a:tc>
                  <a:txBody>
                    <a:bodyPr/>
                    <a:lstStyle/>
                    <a:p>
                      <a:r>
                        <a:rPr lang="es-ES" sz="1200" dirty="0"/>
                        <a:t>No se cuenta con fecha </a:t>
                      </a:r>
                      <a:r>
                        <a:rPr lang="es-ES" sz="1200" baseline="0" dirty="0"/>
                        <a:t>programada</a:t>
                      </a:r>
                      <a:endParaRPr lang="es-ES" sz="1200"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2"/>
                  </a:ext>
                </a:extLst>
              </a:tr>
            </a:tbl>
          </a:graphicData>
        </a:graphic>
      </p:graphicFrame>
      <p:sp>
        <p:nvSpPr>
          <p:cNvPr id="11" name="4 CuadroTexto"/>
          <p:cNvSpPr txBox="1"/>
          <p:nvPr/>
        </p:nvSpPr>
        <p:spPr>
          <a:xfrm>
            <a:off x="1825657" y="1178351"/>
            <a:ext cx="8606672" cy="400110"/>
          </a:xfrm>
          <a:prstGeom prst="rect">
            <a:avLst/>
          </a:prstGeom>
          <a:noFill/>
        </p:spPr>
        <p:txBody>
          <a:bodyPr wrap="square" rtlCol="0">
            <a:spAutoFit/>
          </a:bodyPr>
          <a:lstStyle/>
          <a:p>
            <a:endParaRPr lang="es-MX" sz="2000" dirty="0">
              <a:solidFill>
                <a:schemeClr val="tx1">
                  <a:lumMod val="75000"/>
                  <a:lumOff val="25000"/>
                </a:schemeClr>
              </a:solidFill>
              <a:latin typeface="Arial Narrow" pitchFamily="34" charset="0"/>
            </a:endParaRPr>
          </a:p>
        </p:txBody>
      </p:sp>
      <p:sp>
        <p:nvSpPr>
          <p:cNvPr id="13" name="Rectángulo 12"/>
          <p:cNvSpPr/>
          <p:nvPr/>
        </p:nvSpPr>
        <p:spPr>
          <a:xfrm>
            <a:off x="1825657" y="1261122"/>
            <a:ext cx="2561920" cy="276999"/>
          </a:xfrm>
          <a:prstGeom prst="rect">
            <a:avLst/>
          </a:prstGeom>
        </p:spPr>
        <p:txBody>
          <a:bodyPr wrap="none">
            <a:spAutoFit/>
          </a:bodyPr>
          <a:lstStyle/>
          <a:p>
            <a:r>
              <a:rPr lang="es-MX" sz="1200" b="1" dirty="0">
                <a:latin typeface="Century Gothic" panose="020B0502020202020204" pitchFamily="34" charset="0"/>
              </a:rPr>
              <a:t>AUDITORÍAS QUE REALIZARÁ ASF</a:t>
            </a:r>
            <a:endParaRPr lang="es-ES" sz="1200" b="1" dirty="0">
              <a:latin typeface="Century Gothic" panose="020B0502020202020204" pitchFamily="34" charset="0"/>
            </a:endParaRPr>
          </a:p>
        </p:txBody>
      </p:sp>
      <p:sp>
        <p:nvSpPr>
          <p:cNvPr id="14" name="5 Rectángulo"/>
          <p:cNvSpPr/>
          <p:nvPr/>
        </p:nvSpPr>
        <p:spPr>
          <a:xfrm>
            <a:off x="2631265" y="229168"/>
            <a:ext cx="5072154" cy="646331"/>
          </a:xfrm>
          <a:prstGeom prst="rect">
            <a:avLst/>
          </a:prstGeom>
        </p:spPr>
        <p:txBody>
          <a:bodyPr wrap="square">
            <a:spAutoFit/>
          </a:bodyPr>
          <a:lstStyle/>
          <a:p>
            <a:pPr>
              <a:defRPr/>
            </a:pPr>
            <a:r>
              <a:rPr lang="es-MX" sz="2000" b="1" cap="all" dirty="0">
                <a:solidFill>
                  <a:schemeClr val="tx1">
                    <a:lumMod val="50000"/>
                    <a:lumOff val="50000"/>
                  </a:schemeClr>
                </a:solidFill>
                <a:latin typeface="Century Gothic" pitchFamily="34" charset="0"/>
                <a:ea typeface="+mj-ea"/>
                <a:cs typeface="+mj-cs"/>
              </a:rPr>
              <a:t>Fiscalización y auditoría</a:t>
            </a:r>
          </a:p>
          <a:p>
            <a:pPr>
              <a:defRPr/>
            </a:pPr>
            <a:r>
              <a:rPr lang="es-MX" sz="1600" cap="all" dirty="0">
                <a:solidFill>
                  <a:schemeClr val="tx1">
                    <a:lumMod val="50000"/>
                    <a:lumOff val="50000"/>
                  </a:schemeClr>
                </a:solidFill>
                <a:latin typeface="Century Gothic" pitchFamily="34" charset="0"/>
                <a:ea typeface="+mj-ea"/>
                <a:cs typeface="+mj-cs"/>
              </a:rPr>
              <a:t>3.2 OBSERVACIONES PROGRAMADAS 2018</a:t>
            </a:r>
            <a:endParaRPr lang="es-ES" sz="1600" dirty="0">
              <a:solidFill>
                <a:schemeClr val="tx1">
                  <a:lumMod val="50000"/>
                  <a:lumOff val="50000"/>
                </a:schemeClr>
              </a:solidFill>
            </a:endParaRPr>
          </a:p>
        </p:txBody>
      </p:sp>
      <p:graphicFrame>
        <p:nvGraphicFramePr>
          <p:cNvPr id="15" name="Tabla 14"/>
          <p:cNvGraphicFramePr>
            <a:graphicFrameLocks noGrp="1"/>
          </p:cNvGraphicFramePr>
          <p:nvPr>
            <p:extLst>
              <p:ext uri="{D42A27DB-BD31-4B8C-83A1-F6EECF244321}">
                <p14:modId xmlns:p14="http://schemas.microsoft.com/office/powerpoint/2010/main" val="3712057347"/>
              </p:ext>
            </p:extLst>
          </p:nvPr>
        </p:nvGraphicFramePr>
        <p:xfrm>
          <a:off x="1880996" y="3472091"/>
          <a:ext cx="8462533" cy="1274988"/>
        </p:xfrm>
        <a:graphic>
          <a:graphicData uri="http://schemas.openxmlformats.org/drawingml/2006/table">
            <a:tbl>
              <a:tblPr firstRow="1" bandRow="1">
                <a:tableStyleId>{93296810-A885-4BE3-A3E7-6D5BEEA58F35}</a:tableStyleId>
              </a:tblPr>
              <a:tblGrid>
                <a:gridCol w="880315">
                  <a:extLst>
                    <a:ext uri="{9D8B030D-6E8A-4147-A177-3AD203B41FA5}">
                      <a16:colId xmlns:a16="http://schemas.microsoft.com/office/drawing/2014/main" xmlns="" val="20000"/>
                    </a:ext>
                  </a:extLst>
                </a:gridCol>
                <a:gridCol w="2070639">
                  <a:extLst>
                    <a:ext uri="{9D8B030D-6E8A-4147-A177-3AD203B41FA5}">
                      <a16:colId xmlns:a16="http://schemas.microsoft.com/office/drawing/2014/main" xmlns="" val="20001"/>
                    </a:ext>
                  </a:extLst>
                </a:gridCol>
                <a:gridCol w="1369931">
                  <a:extLst>
                    <a:ext uri="{9D8B030D-6E8A-4147-A177-3AD203B41FA5}">
                      <a16:colId xmlns:a16="http://schemas.microsoft.com/office/drawing/2014/main" xmlns="" val="20002"/>
                    </a:ext>
                  </a:extLst>
                </a:gridCol>
                <a:gridCol w="1588168">
                  <a:extLst>
                    <a:ext uri="{9D8B030D-6E8A-4147-A177-3AD203B41FA5}">
                      <a16:colId xmlns:a16="http://schemas.microsoft.com/office/drawing/2014/main" xmlns="" val="20003"/>
                    </a:ext>
                  </a:extLst>
                </a:gridCol>
                <a:gridCol w="1472666">
                  <a:extLst>
                    <a:ext uri="{9D8B030D-6E8A-4147-A177-3AD203B41FA5}">
                      <a16:colId xmlns:a16="http://schemas.microsoft.com/office/drawing/2014/main" xmlns="" val="20004"/>
                    </a:ext>
                  </a:extLst>
                </a:gridCol>
                <a:gridCol w="1080814">
                  <a:extLst>
                    <a:ext uri="{9D8B030D-6E8A-4147-A177-3AD203B41FA5}">
                      <a16:colId xmlns:a16="http://schemas.microsoft.com/office/drawing/2014/main" xmlns="" val="20005"/>
                    </a:ext>
                  </a:extLst>
                </a:gridCol>
              </a:tblGrid>
              <a:tr h="689833">
                <a:tc>
                  <a:txBody>
                    <a:bodyPr/>
                    <a:lstStyle/>
                    <a:p>
                      <a:pPr algn="ctr"/>
                      <a:r>
                        <a:rPr lang="es-MX" sz="1100" dirty="0"/>
                        <a:t>FECHA DE LA VISITA</a:t>
                      </a:r>
                      <a:endParaRPr lang="es-ES" sz="1100" dirty="0"/>
                    </a:p>
                  </a:txBody>
                  <a:tcPr anchor="ctr"/>
                </a:tc>
                <a:tc>
                  <a:txBody>
                    <a:bodyPr/>
                    <a:lstStyle/>
                    <a:p>
                      <a:pPr algn="ctr"/>
                      <a:r>
                        <a:rPr lang="es-MX" sz="1100" dirty="0"/>
                        <a:t>RECURSO</a:t>
                      </a:r>
                      <a:r>
                        <a:rPr lang="es-MX" sz="1100" baseline="0" dirty="0"/>
                        <a:t>, PROYECTO O FONDO A REVICIÓN Y TIPO DE REVISIÓN</a:t>
                      </a:r>
                      <a:endParaRPr lang="es-ES" sz="1100" dirty="0"/>
                    </a:p>
                  </a:txBody>
                  <a:tcPr anchor="ctr"/>
                </a:tc>
                <a:tc>
                  <a:txBody>
                    <a:bodyPr/>
                    <a:lstStyle/>
                    <a:p>
                      <a:pPr algn="ctr"/>
                      <a:r>
                        <a:rPr lang="es-MX" sz="1100" dirty="0"/>
                        <a:t>UNIDADES ADMINISTRATIVAS INVOLUCRADAS</a:t>
                      </a:r>
                      <a:endParaRPr lang="es-ES" sz="1100" dirty="0"/>
                    </a:p>
                  </a:txBody>
                  <a:tcPr anchor="ctr"/>
                </a:tc>
                <a:tc>
                  <a:txBody>
                    <a:bodyPr/>
                    <a:lstStyle/>
                    <a:p>
                      <a:pPr algn="ctr"/>
                      <a:r>
                        <a:rPr lang="es-MX" sz="1100" dirty="0"/>
                        <a:t>PRINCIPAL</a:t>
                      </a:r>
                      <a:r>
                        <a:rPr lang="es-MX" sz="1100" baseline="0" dirty="0"/>
                        <a:t> RESPONSABLE DE LA ATENCIÓN DE LOS AUDITORES</a:t>
                      </a:r>
                      <a:endParaRPr lang="es-ES" sz="1100" dirty="0"/>
                    </a:p>
                  </a:txBody>
                  <a:tcPr anchor="ctr"/>
                </a:tc>
                <a:tc>
                  <a:txBody>
                    <a:bodyPr/>
                    <a:lstStyle/>
                    <a:p>
                      <a:pPr algn="ctr"/>
                      <a:r>
                        <a:rPr lang="es-MX" sz="1100" dirty="0"/>
                        <a:t>CONSIDERACIONES O COMPROMISOS</a:t>
                      </a:r>
                      <a:endParaRPr lang="es-ES" sz="1100" dirty="0"/>
                    </a:p>
                  </a:txBody>
                  <a:tcPr anchor="ctr"/>
                </a:tc>
                <a:tc>
                  <a:txBody>
                    <a:bodyPr/>
                    <a:lstStyle/>
                    <a:p>
                      <a:pPr algn="ctr"/>
                      <a:r>
                        <a:rPr lang="es-MX" sz="1100" dirty="0"/>
                        <a:t>FECHA COMPROMISO</a:t>
                      </a:r>
                      <a:endParaRPr lang="es-ES" sz="1100" dirty="0"/>
                    </a:p>
                  </a:txBody>
                  <a:tcPr anchor="ctr"/>
                </a:tc>
                <a:extLst>
                  <a:ext uri="{0D108BD9-81ED-4DB2-BD59-A6C34878D82A}">
                    <a16:rowId xmlns:a16="http://schemas.microsoft.com/office/drawing/2014/main" xmlns="" val="10000"/>
                  </a:ext>
                </a:extLst>
              </a:tr>
              <a:tr h="512988">
                <a:tc>
                  <a:txBody>
                    <a:bodyPr/>
                    <a:lstStyle/>
                    <a:p>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n-lt"/>
                          <a:ea typeface="+mn-ea"/>
                          <a:cs typeface="+mn-cs"/>
                        </a:rPr>
                        <a:t>No se cuenta con fecha programada</a:t>
                      </a:r>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2"/>
                  </a:ext>
                </a:extLst>
              </a:tr>
            </a:tbl>
          </a:graphicData>
        </a:graphic>
      </p:graphicFrame>
      <p:sp>
        <p:nvSpPr>
          <p:cNvPr id="16" name="Rectángulo 15"/>
          <p:cNvSpPr/>
          <p:nvPr/>
        </p:nvSpPr>
        <p:spPr>
          <a:xfrm>
            <a:off x="1825657" y="3154752"/>
            <a:ext cx="2577950" cy="276999"/>
          </a:xfrm>
          <a:prstGeom prst="rect">
            <a:avLst/>
          </a:prstGeom>
        </p:spPr>
        <p:txBody>
          <a:bodyPr wrap="none">
            <a:spAutoFit/>
          </a:bodyPr>
          <a:lstStyle/>
          <a:p>
            <a:r>
              <a:rPr lang="es-MX" sz="1200" b="1" dirty="0">
                <a:latin typeface="Century Gothic" panose="020B0502020202020204" pitchFamily="34" charset="0"/>
              </a:rPr>
              <a:t>AUDITORÍAS QUE REALIZARÁ SFP </a:t>
            </a:r>
            <a:endParaRPr lang="es-ES" sz="1200" b="1" dirty="0">
              <a:latin typeface="Century Gothic" panose="020B0502020202020204" pitchFamily="34" charset="0"/>
            </a:endParaRPr>
          </a:p>
        </p:txBody>
      </p:sp>
      <p:graphicFrame>
        <p:nvGraphicFramePr>
          <p:cNvPr id="17" name="Tabla 16"/>
          <p:cNvGraphicFramePr>
            <a:graphicFrameLocks noGrp="1"/>
          </p:cNvGraphicFramePr>
          <p:nvPr>
            <p:extLst>
              <p:ext uri="{D42A27DB-BD31-4B8C-83A1-F6EECF244321}">
                <p14:modId xmlns:p14="http://schemas.microsoft.com/office/powerpoint/2010/main" val="2388444600"/>
              </p:ext>
            </p:extLst>
          </p:nvPr>
        </p:nvGraphicFramePr>
        <p:xfrm>
          <a:off x="1897727" y="5199048"/>
          <a:ext cx="8462533" cy="1219200"/>
        </p:xfrm>
        <a:graphic>
          <a:graphicData uri="http://schemas.openxmlformats.org/drawingml/2006/table">
            <a:tbl>
              <a:tblPr firstRow="1" bandRow="1">
                <a:tableStyleId>{93296810-A885-4BE3-A3E7-6D5BEEA58F35}</a:tableStyleId>
              </a:tblPr>
              <a:tblGrid>
                <a:gridCol w="880315">
                  <a:extLst>
                    <a:ext uri="{9D8B030D-6E8A-4147-A177-3AD203B41FA5}">
                      <a16:colId xmlns:a16="http://schemas.microsoft.com/office/drawing/2014/main" xmlns="" val="20000"/>
                    </a:ext>
                  </a:extLst>
                </a:gridCol>
                <a:gridCol w="2070639">
                  <a:extLst>
                    <a:ext uri="{9D8B030D-6E8A-4147-A177-3AD203B41FA5}">
                      <a16:colId xmlns:a16="http://schemas.microsoft.com/office/drawing/2014/main" xmlns="" val="20001"/>
                    </a:ext>
                  </a:extLst>
                </a:gridCol>
                <a:gridCol w="1369931">
                  <a:extLst>
                    <a:ext uri="{9D8B030D-6E8A-4147-A177-3AD203B41FA5}">
                      <a16:colId xmlns:a16="http://schemas.microsoft.com/office/drawing/2014/main" xmlns="" val="20002"/>
                    </a:ext>
                  </a:extLst>
                </a:gridCol>
                <a:gridCol w="1588168">
                  <a:extLst>
                    <a:ext uri="{9D8B030D-6E8A-4147-A177-3AD203B41FA5}">
                      <a16:colId xmlns:a16="http://schemas.microsoft.com/office/drawing/2014/main" xmlns="" val="20003"/>
                    </a:ext>
                  </a:extLst>
                </a:gridCol>
                <a:gridCol w="1472666">
                  <a:extLst>
                    <a:ext uri="{9D8B030D-6E8A-4147-A177-3AD203B41FA5}">
                      <a16:colId xmlns:a16="http://schemas.microsoft.com/office/drawing/2014/main" xmlns="" val="20004"/>
                    </a:ext>
                  </a:extLst>
                </a:gridCol>
                <a:gridCol w="1080814">
                  <a:extLst>
                    <a:ext uri="{9D8B030D-6E8A-4147-A177-3AD203B41FA5}">
                      <a16:colId xmlns:a16="http://schemas.microsoft.com/office/drawing/2014/main" xmlns="" val="20005"/>
                    </a:ext>
                  </a:extLst>
                </a:gridCol>
              </a:tblGrid>
              <a:tr h="605652">
                <a:tc>
                  <a:txBody>
                    <a:bodyPr/>
                    <a:lstStyle/>
                    <a:p>
                      <a:pPr algn="ctr"/>
                      <a:r>
                        <a:rPr lang="es-MX" sz="1100" dirty="0"/>
                        <a:t>FECHA DE LA VISITA</a:t>
                      </a:r>
                      <a:endParaRPr lang="es-ES" sz="1100" dirty="0"/>
                    </a:p>
                  </a:txBody>
                  <a:tcPr anchor="ctr"/>
                </a:tc>
                <a:tc>
                  <a:txBody>
                    <a:bodyPr/>
                    <a:lstStyle/>
                    <a:p>
                      <a:pPr algn="ctr"/>
                      <a:r>
                        <a:rPr lang="es-MX" sz="1100" dirty="0"/>
                        <a:t>RECURSO</a:t>
                      </a:r>
                      <a:r>
                        <a:rPr lang="es-MX" sz="1100" baseline="0" dirty="0"/>
                        <a:t>, PROYECTO O FONDO A REVICIÓN Y TIPO DE REVISIÓN</a:t>
                      </a:r>
                      <a:endParaRPr lang="es-ES" sz="1100" dirty="0"/>
                    </a:p>
                  </a:txBody>
                  <a:tcPr anchor="ctr"/>
                </a:tc>
                <a:tc>
                  <a:txBody>
                    <a:bodyPr/>
                    <a:lstStyle/>
                    <a:p>
                      <a:pPr algn="ctr"/>
                      <a:r>
                        <a:rPr lang="es-MX" sz="1100" dirty="0"/>
                        <a:t>UNIDADES ADMINISTRATIVAS INVOLUCRADAS</a:t>
                      </a:r>
                      <a:endParaRPr lang="es-ES" sz="1100" dirty="0"/>
                    </a:p>
                  </a:txBody>
                  <a:tcPr anchor="ctr"/>
                </a:tc>
                <a:tc>
                  <a:txBody>
                    <a:bodyPr/>
                    <a:lstStyle/>
                    <a:p>
                      <a:pPr algn="ctr"/>
                      <a:r>
                        <a:rPr lang="es-MX" sz="1100" dirty="0"/>
                        <a:t>PRINCIPAL</a:t>
                      </a:r>
                      <a:r>
                        <a:rPr lang="es-MX" sz="1100" baseline="0" dirty="0"/>
                        <a:t> RESPONSABLE DE LA ATENCIÓN DE LOS AUDITORES</a:t>
                      </a:r>
                      <a:endParaRPr lang="es-ES" sz="1100" dirty="0"/>
                    </a:p>
                  </a:txBody>
                  <a:tcPr anchor="ctr"/>
                </a:tc>
                <a:tc>
                  <a:txBody>
                    <a:bodyPr/>
                    <a:lstStyle/>
                    <a:p>
                      <a:pPr algn="ctr"/>
                      <a:r>
                        <a:rPr lang="es-MX" sz="1100" dirty="0"/>
                        <a:t>CONSIDERACIONES O COMPROMISOS</a:t>
                      </a:r>
                      <a:endParaRPr lang="es-ES" sz="1100" dirty="0"/>
                    </a:p>
                  </a:txBody>
                  <a:tcPr anchor="ctr"/>
                </a:tc>
                <a:tc>
                  <a:txBody>
                    <a:bodyPr/>
                    <a:lstStyle/>
                    <a:p>
                      <a:pPr algn="ctr"/>
                      <a:r>
                        <a:rPr lang="es-MX" sz="1100" dirty="0"/>
                        <a:t>FECHA COMPROMISO</a:t>
                      </a:r>
                      <a:endParaRPr lang="es-ES" sz="1100" dirty="0"/>
                    </a:p>
                  </a:txBody>
                  <a:tcPr anchor="ctr"/>
                </a:tc>
                <a:extLst>
                  <a:ext uri="{0D108BD9-81ED-4DB2-BD59-A6C34878D82A}">
                    <a16:rowId xmlns:a16="http://schemas.microsoft.com/office/drawing/2014/main" xmlns="" val="10000"/>
                  </a:ext>
                </a:extLst>
              </a:tr>
              <a:tr h="297113">
                <a:tc>
                  <a:txBody>
                    <a:bodyPr/>
                    <a:lstStyle/>
                    <a:p>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n-lt"/>
                          <a:ea typeface="+mn-ea"/>
                          <a:cs typeface="+mn-cs"/>
                        </a:rPr>
                        <a:t>No se cuenta con fecha programada</a:t>
                      </a:r>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2"/>
                  </a:ext>
                </a:extLst>
              </a:tr>
            </a:tbl>
          </a:graphicData>
        </a:graphic>
      </p:graphicFrame>
      <p:sp>
        <p:nvSpPr>
          <p:cNvPr id="18" name="Rectángulo 17"/>
          <p:cNvSpPr/>
          <p:nvPr/>
        </p:nvSpPr>
        <p:spPr>
          <a:xfrm>
            <a:off x="1825657" y="4965611"/>
            <a:ext cx="2446504" cy="261610"/>
          </a:xfrm>
          <a:prstGeom prst="rect">
            <a:avLst/>
          </a:prstGeom>
        </p:spPr>
        <p:txBody>
          <a:bodyPr wrap="none">
            <a:spAutoFit/>
          </a:bodyPr>
          <a:lstStyle/>
          <a:p>
            <a:r>
              <a:rPr lang="es-MX" sz="1100" b="1" dirty="0">
                <a:latin typeface="Century Gothic" panose="020B0502020202020204" pitchFamily="34" charset="0"/>
              </a:rPr>
              <a:t>AUDITORÍAS QUE REALIZARÁ ISAF </a:t>
            </a:r>
            <a:endParaRPr lang="es-ES" sz="1100" b="1" dirty="0">
              <a:latin typeface="Century Gothic" panose="020B0502020202020204" pitchFamily="34" charset="0"/>
            </a:endParaRPr>
          </a:p>
        </p:txBody>
      </p:sp>
      <p:pic>
        <p:nvPicPr>
          <p:cNvPr id="19" name="18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1494802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0" name="Diagrama 9"/>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5 Rectángulo"/>
          <p:cNvSpPr/>
          <p:nvPr/>
        </p:nvSpPr>
        <p:spPr>
          <a:xfrm>
            <a:off x="2631265" y="229168"/>
            <a:ext cx="5072154" cy="646331"/>
          </a:xfrm>
          <a:prstGeom prst="rect">
            <a:avLst/>
          </a:prstGeom>
        </p:spPr>
        <p:txBody>
          <a:bodyPr wrap="square">
            <a:spAutoFit/>
          </a:bodyPr>
          <a:lstStyle/>
          <a:p>
            <a:pPr>
              <a:defRPr/>
            </a:pPr>
            <a:r>
              <a:rPr lang="es-MX" sz="2000" b="1" cap="all" dirty="0">
                <a:solidFill>
                  <a:schemeClr val="tx1">
                    <a:lumMod val="50000"/>
                    <a:lumOff val="50000"/>
                  </a:schemeClr>
                </a:solidFill>
                <a:latin typeface="Century Gothic" pitchFamily="34" charset="0"/>
                <a:ea typeface="+mj-ea"/>
                <a:cs typeface="+mj-cs"/>
              </a:rPr>
              <a:t>Fiscalización y auditoría</a:t>
            </a:r>
          </a:p>
          <a:p>
            <a:pPr>
              <a:defRPr/>
            </a:pPr>
            <a:r>
              <a:rPr lang="es-MX" sz="1600" cap="all" dirty="0">
                <a:solidFill>
                  <a:schemeClr val="tx1">
                    <a:lumMod val="50000"/>
                    <a:lumOff val="50000"/>
                  </a:schemeClr>
                </a:solidFill>
                <a:latin typeface="Century Gothic" pitchFamily="34" charset="0"/>
                <a:ea typeface="+mj-ea"/>
                <a:cs typeface="+mj-cs"/>
              </a:rPr>
              <a:t>OTROS RIESGOS Y CONSIDERACIONES</a:t>
            </a:r>
            <a:endParaRPr lang="es-ES" sz="1600" dirty="0">
              <a:solidFill>
                <a:schemeClr val="tx1">
                  <a:lumMod val="50000"/>
                  <a:lumOff val="50000"/>
                </a:schemeClr>
              </a:solidFill>
            </a:endParaRPr>
          </a:p>
        </p:txBody>
      </p:sp>
      <p:graphicFrame>
        <p:nvGraphicFramePr>
          <p:cNvPr id="19" name="Tabla 18"/>
          <p:cNvGraphicFramePr>
            <a:graphicFrameLocks noGrp="1"/>
          </p:cNvGraphicFramePr>
          <p:nvPr>
            <p:extLst>
              <p:ext uri="{D42A27DB-BD31-4B8C-83A1-F6EECF244321}">
                <p14:modId xmlns:p14="http://schemas.microsoft.com/office/powerpoint/2010/main" val="3523603491"/>
              </p:ext>
            </p:extLst>
          </p:nvPr>
        </p:nvGraphicFramePr>
        <p:xfrm>
          <a:off x="1888659" y="1791121"/>
          <a:ext cx="8413739" cy="2240280"/>
        </p:xfrm>
        <a:graphic>
          <a:graphicData uri="http://schemas.openxmlformats.org/drawingml/2006/table">
            <a:tbl>
              <a:tblPr firstRow="1" bandRow="1">
                <a:tableStyleId>{93296810-A885-4BE3-A3E7-6D5BEEA58F35}</a:tableStyleId>
              </a:tblPr>
              <a:tblGrid>
                <a:gridCol w="635141">
                  <a:extLst>
                    <a:ext uri="{9D8B030D-6E8A-4147-A177-3AD203B41FA5}">
                      <a16:colId xmlns:a16="http://schemas.microsoft.com/office/drawing/2014/main" xmlns="" val="20000"/>
                    </a:ext>
                  </a:extLst>
                </a:gridCol>
                <a:gridCol w="2730354">
                  <a:extLst>
                    <a:ext uri="{9D8B030D-6E8A-4147-A177-3AD203B41FA5}">
                      <a16:colId xmlns:a16="http://schemas.microsoft.com/office/drawing/2014/main" xmlns="" val="20001"/>
                    </a:ext>
                  </a:extLst>
                </a:gridCol>
                <a:gridCol w="1682748">
                  <a:extLst>
                    <a:ext uri="{9D8B030D-6E8A-4147-A177-3AD203B41FA5}">
                      <a16:colId xmlns:a16="http://schemas.microsoft.com/office/drawing/2014/main" xmlns="" val="20002"/>
                    </a:ext>
                  </a:extLst>
                </a:gridCol>
                <a:gridCol w="1682748">
                  <a:extLst>
                    <a:ext uri="{9D8B030D-6E8A-4147-A177-3AD203B41FA5}">
                      <a16:colId xmlns:a16="http://schemas.microsoft.com/office/drawing/2014/main" xmlns="" val="20003"/>
                    </a:ext>
                  </a:extLst>
                </a:gridCol>
                <a:gridCol w="1682748">
                  <a:extLst>
                    <a:ext uri="{9D8B030D-6E8A-4147-A177-3AD203B41FA5}">
                      <a16:colId xmlns:a16="http://schemas.microsoft.com/office/drawing/2014/main" xmlns="" val="20004"/>
                    </a:ext>
                  </a:extLst>
                </a:gridCol>
              </a:tblGrid>
              <a:tr h="370840">
                <a:tc gridSpan="2">
                  <a:txBody>
                    <a:bodyPr/>
                    <a:lstStyle/>
                    <a:p>
                      <a:pPr algn="ctr"/>
                      <a:r>
                        <a:rPr lang="es-MX" sz="1500" dirty="0"/>
                        <a:t>Riesgo</a:t>
                      </a:r>
                      <a:r>
                        <a:rPr lang="es-MX" sz="1500" baseline="0" dirty="0"/>
                        <a:t> Identificado</a:t>
                      </a:r>
                      <a:endParaRPr lang="es-ES" sz="1500" dirty="0"/>
                    </a:p>
                  </a:txBody>
                  <a:tcPr/>
                </a:tc>
                <a:tc hMerge="1">
                  <a:txBody>
                    <a:bodyPr/>
                    <a:lstStyle/>
                    <a:p>
                      <a:pPr algn="ctr"/>
                      <a:endParaRPr lang="es-ES" dirty="0"/>
                    </a:p>
                  </a:txBody>
                  <a:tcPr/>
                </a:tc>
                <a:tc>
                  <a:txBody>
                    <a:bodyPr/>
                    <a:lstStyle/>
                    <a:p>
                      <a:pPr algn="ctr"/>
                      <a:r>
                        <a:rPr lang="es-MX" sz="1500" dirty="0"/>
                        <a:t>Responsable</a:t>
                      </a:r>
                      <a:endParaRPr lang="es-ES" sz="1500" dirty="0"/>
                    </a:p>
                  </a:txBody>
                  <a:tcPr/>
                </a:tc>
                <a:tc>
                  <a:txBody>
                    <a:bodyPr/>
                    <a:lstStyle/>
                    <a:p>
                      <a:pPr algn="ctr"/>
                      <a:r>
                        <a:rPr lang="es-MX" sz="1500" dirty="0"/>
                        <a:t>Actividad</a:t>
                      </a:r>
                      <a:r>
                        <a:rPr lang="es-MX" sz="1500" baseline="0" dirty="0"/>
                        <a:t> de Control Propuesta</a:t>
                      </a:r>
                      <a:endParaRPr lang="es-ES" sz="1500" dirty="0"/>
                    </a:p>
                  </a:txBody>
                  <a:tcPr/>
                </a:tc>
                <a:tc>
                  <a:txBody>
                    <a:bodyPr/>
                    <a:lstStyle/>
                    <a:p>
                      <a:pPr algn="ctr"/>
                      <a:r>
                        <a:rPr lang="es-MX" sz="1500" dirty="0"/>
                        <a:t>Fecha</a:t>
                      </a:r>
                      <a:r>
                        <a:rPr lang="es-MX" sz="1500" baseline="0" dirty="0"/>
                        <a:t> Compromiso</a:t>
                      </a:r>
                      <a:endParaRPr lang="es-ES" sz="1500" dirty="0"/>
                    </a:p>
                  </a:txBody>
                  <a:tcPr/>
                </a:tc>
                <a:extLst>
                  <a:ext uri="{0D108BD9-81ED-4DB2-BD59-A6C34878D82A}">
                    <a16:rowId xmlns:a16="http://schemas.microsoft.com/office/drawing/2014/main" xmlns="" val="10000"/>
                  </a:ext>
                </a:extLst>
              </a:tr>
              <a:tr h="370840">
                <a:tc>
                  <a:txBody>
                    <a:bodyPr/>
                    <a:lstStyle/>
                    <a:p>
                      <a:r>
                        <a:rPr lang="es-MX" sz="1500" dirty="0"/>
                        <a:t>1</a:t>
                      </a:r>
                      <a:endParaRPr lang="es-ES" sz="1500" dirty="0"/>
                    </a:p>
                  </a:txBody>
                  <a:tcPr/>
                </a:tc>
                <a:tc>
                  <a:txBody>
                    <a:bodyPr/>
                    <a:lstStyle/>
                    <a:p>
                      <a:r>
                        <a:rPr lang="es-ES" sz="1500" dirty="0"/>
                        <a:t>No existe un procedimiento</a:t>
                      </a:r>
                      <a:r>
                        <a:rPr lang="es-ES" sz="1500" baseline="0" dirty="0"/>
                        <a:t> formal para atención a auditorias </a:t>
                      </a:r>
                      <a:endParaRPr lang="es-ES" sz="1500" dirty="0"/>
                    </a:p>
                  </a:txBody>
                  <a:tcPr/>
                </a:tc>
                <a:tc>
                  <a:txBody>
                    <a:bodyPr/>
                    <a:lstStyle/>
                    <a:p>
                      <a:r>
                        <a:rPr lang="es-ES" sz="1500" dirty="0"/>
                        <a:t>Dirección</a:t>
                      </a:r>
                      <a:r>
                        <a:rPr lang="es-ES" sz="1500" baseline="0" dirty="0"/>
                        <a:t> General </a:t>
                      </a:r>
                      <a:endParaRPr lang="es-ES" sz="1500" dirty="0"/>
                    </a:p>
                  </a:txBody>
                  <a:tcPr/>
                </a:tc>
                <a:tc>
                  <a:txBody>
                    <a:bodyPr/>
                    <a:lstStyle/>
                    <a:p>
                      <a:r>
                        <a:rPr lang="es-ES" sz="1500" dirty="0"/>
                        <a:t>Elaborar</a:t>
                      </a:r>
                      <a:r>
                        <a:rPr lang="es-ES" sz="1500" baseline="0" dirty="0"/>
                        <a:t> un procedimiento para atención a las auditorias creando un comité responsable de atención auditorias</a:t>
                      </a:r>
                      <a:endParaRPr lang="es-ES" sz="1500" dirty="0"/>
                    </a:p>
                  </a:txBody>
                  <a:tcPr/>
                </a:tc>
                <a:tc>
                  <a:txBody>
                    <a:bodyPr/>
                    <a:lstStyle/>
                    <a:p>
                      <a:r>
                        <a:rPr lang="es-ES" sz="1500" dirty="0"/>
                        <a:t>Octubre 2018</a:t>
                      </a:r>
                    </a:p>
                  </a:txBody>
                  <a:tcPr/>
                </a:tc>
                <a:extLst>
                  <a:ext uri="{0D108BD9-81ED-4DB2-BD59-A6C34878D82A}">
                    <a16:rowId xmlns:a16="http://schemas.microsoft.com/office/drawing/2014/main" xmlns="" val="10001"/>
                  </a:ext>
                </a:extLst>
              </a:tr>
            </a:tbl>
          </a:graphicData>
        </a:graphic>
      </p:graphicFrame>
      <p:sp>
        <p:nvSpPr>
          <p:cNvPr id="20" name="Rectángulo 19"/>
          <p:cNvSpPr/>
          <p:nvPr/>
        </p:nvSpPr>
        <p:spPr>
          <a:xfrm>
            <a:off x="1863467" y="1253446"/>
            <a:ext cx="5610831" cy="338554"/>
          </a:xfrm>
          <a:prstGeom prst="rect">
            <a:avLst/>
          </a:prstGeom>
        </p:spPr>
        <p:txBody>
          <a:bodyPr wrap="none">
            <a:spAutoFit/>
          </a:bodyPr>
          <a:lstStyle/>
          <a:p>
            <a:r>
              <a:rPr lang="es-MX" sz="1600" b="1" dirty="0">
                <a:latin typeface="Century Gothic" panose="020B0502020202020204" pitchFamily="34" charset="0"/>
              </a:rPr>
              <a:t>PRINCIPALES RIESGOS Y CONSIDERACIONES PARA 2018</a:t>
            </a:r>
            <a:endParaRPr lang="es-ES" sz="1600" b="1" dirty="0">
              <a:latin typeface="Century Gothic" panose="020B0502020202020204" pitchFamily="34" charset="0"/>
            </a:endParaRPr>
          </a:p>
        </p:txBody>
      </p:sp>
      <p:pic>
        <p:nvPicPr>
          <p:cNvPr id="8" name="7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3802747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5 Rectángulo"/>
          <p:cNvSpPr/>
          <p:nvPr/>
        </p:nvSpPr>
        <p:spPr>
          <a:xfrm>
            <a:off x="2650516" y="207287"/>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Control interno </a:t>
            </a:r>
          </a:p>
          <a:p>
            <a:pPr>
              <a:defRPr/>
            </a:pPr>
            <a:r>
              <a:rPr lang="es-MX" sz="1600" cap="all" dirty="0">
                <a:solidFill>
                  <a:schemeClr val="tx1">
                    <a:lumMod val="50000"/>
                    <a:lumOff val="50000"/>
                  </a:schemeClr>
                </a:solidFill>
                <a:latin typeface="Century Gothic" pitchFamily="34" charset="0"/>
                <a:ea typeface="+mj-ea"/>
                <a:cs typeface="+mj-cs"/>
              </a:rPr>
              <a:t>acuerdos</a:t>
            </a:r>
            <a:endParaRPr lang="es-ES" sz="1600" dirty="0">
              <a:solidFill>
                <a:schemeClr val="tx1">
                  <a:lumMod val="50000"/>
                  <a:lumOff val="50000"/>
                </a:schemeClr>
              </a:solidFill>
            </a:endParaRPr>
          </a:p>
        </p:txBody>
      </p:sp>
      <p:sp>
        <p:nvSpPr>
          <p:cNvPr id="13" name="Rectángulo 12"/>
          <p:cNvSpPr/>
          <p:nvPr/>
        </p:nvSpPr>
        <p:spPr>
          <a:xfrm>
            <a:off x="1847528"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400" b="1" dirty="0"/>
          </a:p>
          <a:p>
            <a:pPr algn="ctr"/>
            <a:endParaRPr lang="es-ES" sz="2400" b="1" dirty="0"/>
          </a:p>
          <a:p>
            <a:pPr algn="ctr"/>
            <a:endParaRPr lang="es-ES" sz="2400" b="1" dirty="0"/>
          </a:p>
          <a:p>
            <a:pPr algn="ctr"/>
            <a:endParaRPr lang="es-ES" sz="2400" b="1" dirty="0"/>
          </a:p>
          <a:p>
            <a:pPr algn="ctr"/>
            <a:r>
              <a:rPr lang="es-ES" sz="2400" b="1" dirty="0"/>
              <a:t>VOTACIÓN PARA LA APROBACIÓN DE ACUERDOS</a:t>
            </a:r>
          </a:p>
          <a:p>
            <a:pPr algn="ctr"/>
            <a:r>
              <a:rPr lang="es-MX" sz="2400" b="1" dirty="0"/>
              <a:t>CUENTA PÚBLICA Y FINANZAS</a:t>
            </a:r>
            <a:endParaRPr lang="es-ES" sz="2400" b="1" dirty="0"/>
          </a:p>
        </p:txBody>
      </p:sp>
      <p:grpSp>
        <p:nvGrpSpPr>
          <p:cNvPr id="16" name="Grupo 15"/>
          <p:cNvGrpSpPr/>
          <p:nvPr/>
        </p:nvGrpSpPr>
        <p:grpSpPr>
          <a:xfrm>
            <a:off x="2392159" y="2099477"/>
            <a:ext cx="1221124" cy="1148198"/>
            <a:chOff x="887409" y="1675965"/>
            <a:chExt cx="1221124" cy="1148198"/>
          </a:xfrm>
        </p:grpSpPr>
        <p:sp>
          <p:nvSpPr>
            <p:cNvPr id="17" name="Rectángulo redondeado 16"/>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8" name="Picture 2" descr="hands, palm, vote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9"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Rectángulo 19"/>
          <p:cNvSpPr/>
          <p:nvPr/>
        </p:nvSpPr>
        <p:spPr>
          <a:xfrm>
            <a:off x="1847528"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000" b="1" dirty="0"/>
          </a:p>
          <a:p>
            <a:pPr algn="ctr"/>
            <a:endParaRPr lang="es-ES" sz="2000" b="1" dirty="0"/>
          </a:p>
          <a:p>
            <a:pPr algn="ctr"/>
            <a:endParaRPr lang="es-ES" sz="2000" b="1" dirty="0"/>
          </a:p>
          <a:p>
            <a:pPr algn="ctr"/>
            <a:endParaRPr lang="es-ES" sz="2000" b="1" dirty="0"/>
          </a:p>
          <a:p>
            <a:pPr algn="ctr"/>
            <a:r>
              <a:rPr lang="es-ES" sz="2000" b="1" dirty="0"/>
              <a:t>VOTACIÓN PARA LA APROBACIÓN DE ACUERDOS</a:t>
            </a:r>
          </a:p>
          <a:p>
            <a:pPr algn="ctr"/>
            <a:r>
              <a:rPr lang="es-MX" sz="2000" b="1" dirty="0"/>
              <a:t>FISCALIZACIÓN Y AUDITORÍA</a:t>
            </a:r>
            <a:endParaRPr lang="es-ES" sz="2000" b="1" dirty="0"/>
          </a:p>
        </p:txBody>
      </p:sp>
      <p:grpSp>
        <p:nvGrpSpPr>
          <p:cNvPr id="21" name="Grupo 20"/>
          <p:cNvGrpSpPr/>
          <p:nvPr/>
        </p:nvGrpSpPr>
        <p:grpSpPr>
          <a:xfrm>
            <a:off x="2392159" y="2099477"/>
            <a:ext cx="1221124" cy="1148198"/>
            <a:chOff x="887409" y="1675965"/>
            <a:chExt cx="1221124" cy="1148198"/>
          </a:xfrm>
        </p:grpSpPr>
        <p:sp>
          <p:nvSpPr>
            <p:cNvPr id="22" name="Rectángulo redondeado 21"/>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3" name="Picture 2" descr="hands, palm, vote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Rectángulo 24"/>
          <p:cNvSpPr/>
          <p:nvPr/>
        </p:nvSpPr>
        <p:spPr>
          <a:xfrm>
            <a:off x="4171370" y="1243821"/>
            <a:ext cx="6124454"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3.1 OBSERVACIONES PENDIENTES DE SOLVENTAR</a:t>
            </a:r>
          </a:p>
          <a:p>
            <a:endParaRPr lang="es-ES" dirty="0">
              <a:solidFill>
                <a:schemeClr val="tx1"/>
              </a:solidFill>
            </a:endParaRPr>
          </a:p>
        </p:txBody>
      </p:sp>
      <p:graphicFrame>
        <p:nvGraphicFramePr>
          <p:cNvPr id="26" name="Tabla 25"/>
          <p:cNvGraphicFramePr>
            <a:graphicFrameLocks noGrp="1"/>
          </p:cNvGraphicFramePr>
          <p:nvPr>
            <p:extLst>
              <p:ext uri="{D42A27DB-BD31-4B8C-83A1-F6EECF244321}">
                <p14:modId xmlns:p14="http://schemas.microsoft.com/office/powerpoint/2010/main" val="2834587880"/>
              </p:ext>
            </p:extLst>
          </p:nvPr>
        </p:nvGraphicFramePr>
        <p:xfrm>
          <a:off x="4257066" y="1643063"/>
          <a:ext cx="3061342" cy="1407160"/>
        </p:xfrm>
        <a:graphic>
          <a:graphicData uri="http://schemas.openxmlformats.org/drawingml/2006/table">
            <a:tbl>
              <a:tblPr firstRow="1" bandRow="1">
                <a:tableStyleId>{5C22544A-7EE6-4342-B048-85BDC9FD1C3A}</a:tableStyleId>
              </a:tblPr>
              <a:tblGrid>
                <a:gridCol w="500514">
                  <a:extLst>
                    <a:ext uri="{9D8B030D-6E8A-4147-A177-3AD203B41FA5}">
                      <a16:colId xmlns:a16="http://schemas.microsoft.com/office/drawing/2014/main" xmlns="" val="20000"/>
                    </a:ext>
                  </a:extLst>
                </a:gridCol>
                <a:gridCol w="2560828">
                  <a:extLst>
                    <a:ext uri="{9D8B030D-6E8A-4147-A177-3AD203B41FA5}">
                      <a16:colId xmlns:a16="http://schemas.microsoft.com/office/drawing/2014/main" xmlns=""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xmlns="" val="10000"/>
                  </a:ext>
                </a:extLst>
              </a:tr>
              <a:tr h="370840">
                <a:tc>
                  <a:txBody>
                    <a:bodyPr/>
                    <a:lstStyle/>
                    <a:p>
                      <a:r>
                        <a:rPr lang="es-MX" sz="1400" dirty="0"/>
                        <a:t>1</a:t>
                      </a:r>
                      <a:endParaRPr lang="es-ES" sz="1400" dirty="0"/>
                    </a:p>
                  </a:txBody>
                  <a:tcPr/>
                </a:tc>
                <a:tc>
                  <a:txBody>
                    <a:bodyPr/>
                    <a:lstStyle/>
                    <a:p>
                      <a:r>
                        <a:rPr lang="es-ES" sz="1400" dirty="0"/>
                        <a:t>Elaborar un procedimiento</a:t>
                      </a:r>
                      <a:r>
                        <a:rPr lang="es-ES" sz="1400" baseline="0" dirty="0"/>
                        <a:t> para atención a auditorias </a:t>
                      </a:r>
                      <a:endParaRPr lang="es-ES" sz="1400" dirty="0"/>
                    </a:p>
                  </a:txBody>
                  <a:tcPr/>
                </a:tc>
                <a:extLst>
                  <a:ext uri="{0D108BD9-81ED-4DB2-BD59-A6C34878D82A}">
                    <a16:rowId xmlns:a16="http://schemas.microsoft.com/office/drawing/2014/main" xmlns="" val="10001"/>
                  </a:ext>
                </a:extLst>
              </a:tr>
              <a:tr h="370840">
                <a:tc>
                  <a:txBody>
                    <a:bodyPr/>
                    <a:lstStyle/>
                    <a:p>
                      <a:r>
                        <a:rPr lang="es-MX" sz="1400" dirty="0"/>
                        <a:t>2</a:t>
                      </a:r>
                      <a:endParaRPr lang="es-ES" sz="1400" dirty="0"/>
                    </a:p>
                  </a:txBody>
                  <a:tcPr/>
                </a:tc>
                <a:tc>
                  <a:txBody>
                    <a:bodyPr/>
                    <a:lstStyle/>
                    <a:p>
                      <a:r>
                        <a:rPr lang="es-MX" sz="1400" dirty="0"/>
                        <a:t>Establecer</a:t>
                      </a:r>
                      <a:r>
                        <a:rPr lang="es-MX" sz="1400" baseline="0" dirty="0"/>
                        <a:t> un Comité de atención a auditorias</a:t>
                      </a:r>
                      <a:endParaRPr lang="es-ES" sz="1400" dirty="0"/>
                    </a:p>
                  </a:txBody>
                  <a:tcPr/>
                </a:tc>
                <a:extLst>
                  <a:ext uri="{0D108BD9-81ED-4DB2-BD59-A6C34878D82A}">
                    <a16:rowId xmlns:a16="http://schemas.microsoft.com/office/drawing/2014/main" xmlns="" val="10002"/>
                  </a:ext>
                </a:extLst>
              </a:tr>
            </a:tbl>
          </a:graphicData>
        </a:graphic>
      </p:graphicFrame>
      <p:sp>
        <p:nvSpPr>
          <p:cNvPr id="27" name="Rectángulo 26"/>
          <p:cNvSpPr/>
          <p:nvPr/>
        </p:nvSpPr>
        <p:spPr>
          <a:xfrm>
            <a:off x="4171370" y="3002846"/>
            <a:ext cx="6124454"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3.2. AUDITORIAS PROGRAMADAS EN 2018</a:t>
            </a:r>
          </a:p>
          <a:p>
            <a:endParaRPr lang="es-ES" dirty="0">
              <a:solidFill>
                <a:schemeClr val="tx1"/>
              </a:solidFill>
            </a:endParaRPr>
          </a:p>
        </p:txBody>
      </p:sp>
      <p:graphicFrame>
        <p:nvGraphicFramePr>
          <p:cNvPr id="28" name="Tabla 27"/>
          <p:cNvGraphicFramePr>
            <a:graphicFrameLocks noGrp="1"/>
          </p:cNvGraphicFramePr>
          <p:nvPr>
            <p:extLst>
              <p:ext uri="{D42A27DB-BD31-4B8C-83A1-F6EECF244321}">
                <p14:modId xmlns:p14="http://schemas.microsoft.com/office/powerpoint/2010/main" val="436477410"/>
              </p:ext>
            </p:extLst>
          </p:nvPr>
        </p:nvGraphicFramePr>
        <p:xfrm>
          <a:off x="4257066" y="3402088"/>
          <a:ext cx="3061342" cy="1315720"/>
        </p:xfrm>
        <a:graphic>
          <a:graphicData uri="http://schemas.openxmlformats.org/drawingml/2006/table">
            <a:tbl>
              <a:tblPr firstRow="1" bandRow="1">
                <a:tableStyleId>{5C22544A-7EE6-4342-B048-85BDC9FD1C3A}</a:tableStyleId>
              </a:tblPr>
              <a:tblGrid>
                <a:gridCol w="500514">
                  <a:extLst>
                    <a:ext uri="{9D8B030D-6E8A-4147-A177-3AD203B41FA5}">
                      <a16:colId xmlns:a16="http://schemas.microsoft.com/office/drawing/2014/main" xmlns="" val="20000"/>
                    </a:ext>
                  </a:extLst>
                </a:gridCol>
                <a:gridCol w="2560828">
                  <a:extLst>
                    <a:ext uri="{9D8B030D-6E8A-4147-A177-3AD203B41FA5}">
                      <a16:colId xmlns:a16="http://schemas.microsoft.com/office/drawing/2014/main" xmlns=""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xmlns="" val="10000"/>
                  </a:ext>
                </a:extLst>
              </a:tr>
              <a:tr h="370840">
                <a:tc>
                  <a:txBody>
                    <a:bodyPr/>
                    <a:lstStyle/>
                    <a:p>
                      <a:r>
                        <a:rPr lang="es-MX" sz="1400" dirty="0"/>
                        <a:t>1</a:t>
                      </a:r>
                      <a:endParaRPr lang="es-ES" sz="1400" dirty="0"/>
                    </a:p>
                  </a:txBody>
                  <a:tcPr/>
                </a:tc>
                <a:tc>
                  <a:txBody>
                    <a:bodyPr/>
                    <a:lstStyle/>
                    <a:p>
                      <a:r>
                        <a:rPr lang="es-ES" sz="1400" dirty="0"/>
                        <a:t>Que</a:t>
                      </a:r>
                      <a:r>
                        <a:rPr lang="es-ES" sz="1400" baseline="0" dirty="0"/>
                        <a:t> el nuevo Comité de Auditorias se active para atención a las auditorias del 2018</a:t>
                      </a:r>
                      <a:endParaRPr lang="es-ES" sz="1400" dirty="0"/>
                    </a:p>
                  </a:txBody>
                  <a:tcPr/>
                </a:tc>
                <a:extLst>
                  <a:ext uri="{0D108BD9-81ED-4DB2-BD59-A6C34878D82A}">
                    <a16:rowId xmlns:a16="http://schemas.microsoft.com/office/drawing/2014/main" xmlns="" val="10001"/>
                  </a:ext>
                </a:extLst>
              </a:tr>
            </a:tbl>
          </a:graphicData>
        </a:graphic>
      </p:graphicFrame>
      <p:graphicFrame>
        <p:nvGraphicFramePr>
          <p:cNvPr id="31" name="Diagrama 30"/>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9" name="28 Imagen"/>
          <p:cNvPicPr/>
          <p:nvPr/>
        </p:nvPicPr>
        <p:blipFill>
          <a:blip r:embed="rId9"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95049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42"/>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1859552" y="3878839"/>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4 CuadroTexto"/>
          <p:cNvSpPr txBox="1"/>
          <p:nvPr/>
        </p:nvSpPr>
        <p:spPr>
          <a:xfrm>
            <a:off x="1954222" y="3323600"/>
            <a:ext cx="4565291" cy="2769989"/>
          </a:xfrm>
          <a:prstGeom prst="rect">
            <a:avLst/>
          </a:prstGeom>
          <a:noFill/>
        </p:spPr>
        <p:txBody>
          <a:bodyPr wrap="square" rtlCol="0">
            <a:spAutoFit/>
          </a:bodyPr>
          <a:lstStyle/>
          <a:p>
            <a:r>
              <a:rPr lang="es-MX" sz="4000" dirty="0">
                <a:latin typeface="Century Gothic" panose="020B0502020202020204" pitchFamily="34" charset="0"/>
              </a:rPr>
              <a:t>TRANSPARENCIA E INTEGRIDAD</a:t>
            </a:r>
          </a:p>
          <a:p>
            <a:endParaRPr lang="es-MX" sz="4000" dirty="0">
              <a:latin typeface="Century Gothic" panose="020B0502020202020204" pitchFamily="34" charset="0"/>
            </a:endParaRPr>
          </a:p>
          <a:p>
            <a:pPr marL="571500" indent="-571500">
              <a:buFontTx/>
              <a:buChar char="-"/>
            </a:pPr>
            <a:r>
              <a:rPr lang="es-MX" dirty="0">
                <a:latin typeface="Century Gothic" panose="020B0502020202020204" pitchFamily="34" charset="0"/>
              </a:rPr>
              <a:t>Unidad de Transparencia.</a:t>
            </a:r>
          </a:p>
          <a:p>
            <a:pPr marL="571500" indent="-571500">
              <a:buFontTx/>
              <a:buChar char="-"/>
            </a:pPr>
            <a:r>
              <a:rPr lang="es-MX" dirty="0">
                <a:latin typeface="Century Gothic" panose="020B0502020202020204" pitchFamily="34" charset="0"/>
              </a:rPr>
              <a:t>Comité de Ética</a:t>
            </a:r>
          </a:p>
          <a:p>
            <a:pPr marL="571500" indent="-571500">
              <a:buFontTx/>
              <a:buChar char="-"/>
            </a:pPr>
            <a:r>
              <a:rPr lang="es-MX" dirty="0">
                <a:latin typeface="Century Gothic" panose="020B0502020202020204" pitchFamily="34" charset="0"/>
              </a:rPr>
              <a:t>Declaración Patrimonial</a:t>
            </a:r>
          </a:p>
        </p:txBody>
      </p:sp>
      <p:graphicFrame>
        <p:nvGraphicFramePr>
          <p:cNvPr id="8" name="Diagrama 7"/>
          <p:cNvGraphicFramePr/>
          <p:nvPr>
            <p:extLst>
              <p:ext uri="{D42A27DB-BD31-4B8C-83A1-F6EECF244321}">
                <p14:modId xmlns:p14="http://schemas.microsoft.com/office/powerpoint/2010/main" val="1399763814"/>
              </p:ext>
            </p:extLst>
          </p:nvPr>
        </p:nvGraphicFramePr>
        <p:xfrm>
          <a:off x="1954221" y="1792088"/>
          <a:ext cx="4002502" cy="12010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4" descr="assurance, home, insurance, mobile, property, protection, real estate icon"/>
          <p:cNvPicPr>
            <a:picLocks noChangeAspect="1" noChangeArrowheads="1"/>
          </p:cNvPicPr>
          <p:nvPr/>
        </p:nvPicPr>
        <p:blipFill rotWithShape="1">
          <a:blip r:embed="rId7">
            <a:duotone>
              <a:schemeClr val="bg2">
                <a:shade val="45000"/>
                <a:satMod val="135000"/>
              </a:schemeClr>
              <a:prstClr val="white"/>
            </a:duotone>
            <a:extLst>
              <a:ext uri="{28A0092B-C50C-407E-A947-70E740481C1C}">
                <a14:useLocalDpi xmlns:a14="http://schemas.microsoft.com/office/drawing/2010/main" val="0"/>
              </a:ext>
            </a:extLst>
          </a:blip>
          <a:srcRect r="19440"/>
          <a:stretch/>
        </p:blipFill>
        <p:spPr bwMode="auto">
          <a:xfrm>
            <a:off x="6933397" y="1830140"/>
            <a:ext cx="3407344" cy="4097398"/>
          </a:xfrm>
          <a:prstGeom prst="rect">
            <a:avLst/>
          </a:prstGeom>
          <a:noFill/>
          <a:extLst>
            <a:ext uri="{909E8E84-426E-40DD-AFC4-6F175D3DCCD1}">
              <a14:hiddenFill xmlns:a14="http://schemas.microsoft.com/office/drawing/2010/main">
                <a:solidFill>
                  <a:srgbClr val="FFFFFF"/>
                </a:solidFill>
              </a14:hiddenFill>
            </a:ext>
          </a:extLst>
        </p:spPr>
      </p:pic>
      <p:sp>
        <p:nvSpPr>
          <p:cNvPr id="11" name="10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12" name="11 Imagen"/>
          <p:cNvPicPr/>
          <p:nvPr/>
        </p:nvPicPr>
        <p:blipFill>
          <a:blip r:embed="rId8" cstate="print">
            <a:lum bright="70000" contrast="-70000"/>
            <a:extLst>
              <a:ext uri="{BEBA8EAE-BF5A-486C-A8C5-ECC9F3942E4B}">
                <a14:imgProps xmlns:a14="http://schemas.microsoft.com/office/drawing/2010/main">
                  <a14:imgLayer r:embed="rId9">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37" y="206363"/>
            <a:ext cx="1914525" cy="705485"/>
          </a:xfrm>
          <a:prstGeom prst="rect">
            <a:avLst/>
          </a:prstGeom>
        </p:spPr>
      </p:pic>
      <p:pic>
        <p:nvPicPr>
          <p:cNvPr id="13" name="12 Imagen"/>
          <p:cNvPicPr/>
          <p:nvPr/>
        </p:nvPicPr>
        <p:blipFill>
          <a:blip r:embed="rId10"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4" name="13 Imagen"/>
          <p:cNvPicPr/>
          <p:nvPr/>
        </p:nvPicPr>
        <p:blipFill>
          <a:blip r:embed="rId11"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272435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extLst>
              <p:ext uri="{D42A27DB-BD31-4B8C-83A1-F6EECF244321}">
                <p14:modId xmlns:p14="http://schemas.microsoft.com/office/powerpoint/2010/main" val="606844499"/>
              </p:ext>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16" y="207286"/>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4.1. UNIDAD DE TRANSPARENCIA</a:t>
            </a:r>
            <a:endParaRPr lang="es-ES" sz="1600" dirty="0">
              <a:solidFill>
                <a:schemeClr val="tx1">
                  <a:lumMod val="50000"/>
                  <a:lumOff val="50000"/>
                </a:schemeClr>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3707575848"/>
              </p:ext>
            </p:extLst>
          </p:nvPr>
        </p:nvGraphicFramePr>
        <p:xfrm>
          <a:off x="1929791" y="1637729"/>
          <a:ext cx="4705225" cy="2201496"/>
        </p:xfrm>
        <a:graphic>
          <a:graphicData uri="http://schemas.openxmlformats.org/drawingml/2006/table">
            <a:tbl>
              <a:tblPr firstRow="1" bandRow="1">
                <a:tableStyleId>{93296810-A885-4BE3-A3E7-6D5BEEA58F35}</a:tableStyleId>
              </a:tblPr>
              <a:tblGrid>
                <a:gridCol w="3598319">
                  <a:extLst>
                    <a:ext uri="{9D8B030D-6E8A-4147-A177-3AD203B41FA5}">
                      <a16:colId xmlns:a16="http://schemas.microsoft.com/office/drawing/2014/main" xmlns="" val="20000"/>
                    </a:ext>
                  </a:extLst>
                </a:gridCol>
                <a:gridCol w="1106906">
                  <a:extLst>
                    <a:ext uri="{9D8B030D-6E8A-4147-A177-3AD203B41FA5}">
                      <a16:colId xmlns:a16="http://schemas.microsoft.com/office/drawing/2014/main" xmlns="" val="20001"/>
                    </a:ext>
                  </a:extLst>
                </a:gridCol>
              </a:tblGrid>
              <a:tr h="370840">
                <a:tc>
                  <a:txBody>
                    <a:bodyPr/>
                    <a:lstStyle/>
                    <a:p>
                      <a:pPr algn="ctr"/>
                      <a:r>
                        <a:rPr lang="es-MX" sz="1400" dirty="0"/>
                        <a:t>CONCEPTO</a:t>
                      </a:r>
                      <a:endParaRPr lang="es-ES" sz="1400" dirty="0"/>
                    </a:p>
                  </a:txBody>
                  <a:tcPr/>
                </a:tc>
                <a:tc>
                  <a:txBody>
                    <a:bodyPr/>
                    <a:lstStyle/>
                    <a:p>
                      <a:pPr algn="ctr"/>
                      <a:r>
                        <a:rPr lang="es-MX" sz="1400" dirty="0"/>
                        <a:t>NÚM.</a:t>
                      </a:r>
                      <a:endParaRPr lang="es-ES" sz="1400" dirty="0"/>
                    </a:p>
                  </a:txBody>
                  <a:tcPr/>
                </a:tc>
                <a:extLst>
                  <a:ext uri="{0D108BD9-81ED-4DB2-BD59-A6C34878D82A}">
                    <a16:rowId xmlns:a16="http://schemas.microsoft.com/office/drawing/2014/main" xmlns="" val="10000"/>
                  </a:ext>
                </a:extLst>
              </a:tr>
              <a:tr h="370840">
                <a:tc>
                  <a:txBody>
                    <a:bodyPr/>
                    <a:lstStyle/>
                    <a:p>
                      <a:r>
                        <a:rPr lang="es-MX" sz="1400" dirty="0"/>
                        <a:t>1.</a:t>
                      </a:r>
                      <a:r>
                        <a:rPr lang="es-MX" sz="1400" baseline="0" dirty="0"/>
                        <a:t> Solicitudes Recibidas</a:t>
                      </a:r>
                      <a:endParaRPr lang="es-ES" sz="1400" dirty="0"/>
                    </a:p>
                  </a:txBody>
                  <a:tcPr/>
                </a:tc>
                <a:tc>
                  <a:txBody>
                    <a:bodyPr/>
                    <a:lstStyle/>
                    <a:p>
                      <a:pPr algn="ctr"/>
                      <a:r>
                        <a:rPr lang="es-ES" sz="1400" dirty="0" smtClean="0"/>
                        <a:t>53</a:t>
                      </a:r>
                    </a:p>
                  </a:txBody>
                  <a:tcPr/>
                </a:tc>
                <a:extLst>
                  <a:ext uri="{0D108BD9-81ED-4DB2-BD59-A6C34878D82A}">
                    <a16:rowId xmlns:a16="http://schemas.microsoft.com/office/drawing/2014/main" xmlns="" val="10001"/>
                  </a:ext>
                </a:extLst>
              </a:tr>
              <a:tr h="370840">
                <a:tc>
                  <a:txBody>
                    <a:bodyPr/>
                    <a:lstStyle/>
                    <a:p>
                      <a:r>
                        <a:rPr lang="es-MX" sz="1400" dirty="0"/>
                        <a:t>2. Solicitudes competencia</a:t>
                      </a:r>
                      <a:r>
                        <a:rPr lang="es-MX" sz="1400" baseline="0" dirty="0"/>
                        <a:t> de la institución</a:t>
                      </a:r>
                      <a:endParaRPr lang="es-ES" sz="1400" dirty="0"/>
                    </a:p>
                  </a:txBody>
                  <a:tcPr/>
                </a:tc>
                <a:tc>
                  <a:txBody>
                    <a:bodyPr/>
                    <a:lstStyle/>
                    <a:p>
                      <a:pPr algn="ctr"/>
                      <a:r>
                        <a:rPr lang="es-ES" sz="1400" dirty="0" smtClean="0"/>
                        <a:t>51</a:t>
                      </a:r>
                      <a:endParaRPr lang="es-ES" sz="1400" dirty="0"/>
                    </a:p>
                  </a:txBody>
                  <a:tcPr/>
                </a:tc>
                <a:extLst>
                  <a:ext uri="{0D108BD9-81ED-4DB2-BD59-A6C34878D82A}">
                    <a16:rowId xmlns:a16="http://schemas.microsoft.com/office/drawing/2014/main" xmlns="" val="10002"/>
                  </a:ext>
                </a:extLst>
              </a:tr>
              <a:tr h="370840">
                <a:tc>
                  <a:txBody>
                    <a:bodyPr/>
                    <a:lstStyle/>
                    <a:p>
                      <a:r>
                        <a:rPr lang="es-MX" sz="1400" dirty="0"/>
                        <a:t>3. Solicitudes declinadas</a:t>
                      </a:r>
                      <a:endParaRPr lang="es-ES" sz="1400" dirty="0"/>
                    </a:p>
                  </a:txBody>
                  <a:tcPr/>
                </a:tc>
                <a:tc>
                  <a:txBody>
                    <a:bodyPr/>
                    <a:lstStyle/>
                    <a:p>
                      <a:pPr algn="ctr"/>
                      <a:r>
                        <a:rPr lang="es-ES" sz="1400" dirty="0" smtClean="0"/>
                        <a:t>2</a:t>
                      </a:r>
                    </a:p>
                  </a:txBody>
                  <a:tcPr/>
                </a:tc>
                <a:extLst>
                  <a:ext uri="{0D108BD9-81ED-4DB2-BD59-A6C34878D82A}">
                    <a16:rowId xmlns:a16="http://schemas.microsoft.com/office/drawing/2014/main" xmlns="" val="10003"/>
                  </a:ext>
                </a:extLst>
              </a:tr>
              <a:tr h="370840">
                <a:tc>
                  <a:txBody>
                    <a:bodyPr/>
                    <a:lstStyle/>
                    <a:p>
                      <a:r>
                        <a:rPr lang="es-MX" sz="1400" dirty="0"/>
                        <a:t>4. Recursos de revisión</a:t>
                      </a:r>
                      <a:endParaRPr lang="es-ES" sz="1400" dirty="0"/>
                    </a:p>
                  </a:txBody>
                  <a:tcPr/>
                </a:tc>
                <a:tc>
                  <a:txBody>
                    <a:bodyPr/>
                    <a:lstStyle/>
                    <a:p>
                      <a:pPr algn="ctr"/>
                      <a:r>
                        <a:rPr lang="es-ES" sz="1400" dirty="0" smtClean="0"/>
                        <a:t>8</a:t>
                      </a:r>
                      <a:endParaRPr lang="es-ES" sz="1400" dirty="0"/>
                    </a:p>
                  </a:txBody>
                  <a:tcPr/>
                </a:tc>
                <a:extLst>
                  <a:ext uri="{0D108BD9-81ED-4DB2-BD59-A6C34878D82A}">
                    <a16:rowId xmlns:a16="http://schemas.microsoft.com/office/drawing/2014/main" xmlns="" val="10004"/>
                  </a:ext>
                </a:extLst>
              </a:tr>
              <a:tr h="347296">
                <a:tc>
                  <a:txBody>
                    <a:bodyPr/>
                    <a:lstStyle/>
                    <a:p>
                      <a:r>
                        <a:rPr lang="es-MX" sz="1400" dirty="0"/>
                        <a:t>5. Solicitudes</a:t>
                      </a:r>
                      <a:r>
                        <a:rPr lang="es-MX" sz="1400" baseline="0" dirty="0"/>
                        <a:t> no atendidas y prescritas.</a:t>
                      </a:r>
                      <a:endParaRPr lang="es-ES" sz="1400" dirty="0"/>
                    </a:p>
                  </a:txBody>
                  <a:tcPr/>
                </a:tc>
                <a:tc>
                  <a:txBody>
                    <a:bodyPr/>
                    <a:lstStyle/>
                    <a:p>
                      <a:pPr algn="ctr"/>
                      <a:r>
                        <a:rPr lang="es-ES" sz="1400" dirty="0" smtClean="0"/>
                        <a:t>0</a:t>
                      </a:r>
                      <a:endParaRPr lang="es-ES" sz="1400" dirty="0"/>
                    </a:p>
                  </a:txBody>
                  <a:tcPr/>
                </a:tc>
                <a:extLst>
                  <a:ext uri="{0D108BD9-81ED-4DB2-BD59-A6C34878D82A}">
                    <a16:rowId xmlns:a16="http://schemas.microsoft.com/office/drawing/2014/main" xmlns="" val="10005"/>
                  </a:ext>
                </a:extLst>
              </a:tr>
            </a:tbl>
          </a:graphicData>
        </a:graphic>
      </p:graphicFrame>
      <p:sp>
        <p:nvSpPr>
          <p:cNvPr id="11" name="Rectángulo 10"/>
          <p:cNvSpPr/>
          <p:nvPr/>
        </p:nvSpPr>
        <p:spPr>
          <a:xfrm>
            <a:off x="1825658" y="1261121"/>
            <a:ext cx="3185487" cy="338554"/>
          </a:xfrm>
          <a:prstGeom prst="rect">
            <a:avLst/>
          </a:prstGeom>
        </p:spPr>
        <p:txBody>
          <a:bodyPr wrap="none">
            <a:spAutoFit/>
          </a:bodyPr>
          <a:lstStyle/>
          <a:p>
            <a:r>
              <a:rPr lang="es-MX" sz="1600" b="1" dirty="0">
                <a:latin typeface="Century Gothic" panose="020B0502020202020204" pitchFamily="34" charset="0"/>
              </a:rPr>
              <a:t>INFORME DE SOLICITUDES 2018</a:t>
            </a:r>
            <a:endParaRPr lang="es-ES" sz="1600" b="1" dirty="0">
              <a:latin typeface="Century Gothic" panose="020B05020202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869170528"/>
              </p:ext>
            </p:extLst>
          </p:nvPr>
        </p:nvGraphicFramePr>
        <p:xfrm>
          <a:off x="1929790" y="4020722"/>
          <a:ext cx="6096000" cy="1341120"/>
        </p:xfrm>
        <a:graphic>
          <a:graphicData uri="http://schemas.openxmlformats.org/drawingml/2006/table">
            <a:tbl>
              <a:tblPr firstRow="1" bandRow="1">
                <a:tableStyleId>{F5AB1C69-6EDB-4FF4-983F-18BD219EF322}</a:tableStyleId>
              </a:tblPr>
              <a:tblGrid>
                <a:gridCol w="1875779">
                  <a:extLst>
                    <a:ext uri="{9D8B030D-6E8A-4147-A177-3AD203B41FA5}">
                      <a16:colId xmlns:a16="http://schemas.microsoft.com/office/drawing/2014/main" xmlns="" val="20000"/>
                    </a:ext>
                  </a:extLst>
                </a:gridCol>
                <a:gridCol w="1172221">
                  <a:extLst>
                    <a:ext uri="{9D8B030D-6E8A-4147-A177-3AD203B41FA5}">
                      <a16:colId xmlns:a16="http://schemas.microsoft.com/office/drawing/2014/main" xmlns="" val="20001"/>
                    </a:ext>
                  </a:extLst>
                </a:gridCol>
                <a:gridCol w="1570597">
                  <a:extLst>
                    <a:ext uri="{9D8B030D-6E8A-4147-A177-3AD203B41FA5}">
                      <a16:colId xmlns:a16="http://schemas.microsoft.com/office/drawing/2014/main" xmlns="" val="20002"/>
                    </a:ext>
                  </a:extLst>
                </a:gridCol>
                <a:gridCol w="1477403">
                  <a:extLst>
                    <a:ext uri="{9D8B030D-6E8A-4147-A177-3AD203B41FA5}">
                      <a16:colId xmlns:a16="http://schemas.microsoft.com/office/drawing/2014/main" xmlns="" val="20003"/>
                    </a:ext>
                  </a:extLst>
                </a:gridCol>
              </a:tblGrid>
              <a:tr h="0">
                <a:tc gridSpan="3">
                  <a:txBody>
                    <a:bodyPr/>
                    <a:lstStyle/>
                    <a:p>
                      <a:r>
                        <a:rPr lang="es-MX" sz="1400" dirty="0">
                          <a:solidFill>
                            <a:schemeClr val="tx1"/>
                          </a:solidFill>
                        </a:rPr>
                        <a:t>DETALLE</a:t>
                      </a:r>
                      <a:r>
                        <a:rPr lang="es-MX" sz="1400" baseline="0" dirty="0">
                          <a:solidFill>
                            <a:schemeClr val="tx1"/>
                          </a:solidFill>
                        </a:rPr>
                        <a:t> DE SOLICITUDES PRESCRITAS</a:t>
                      </a:r>
                      <a:endParaRPr lang="es-ES" sz="1400" dirty="0">
                        <a:solidFill>
                          <a:schemeClr val="tx1"/>
                        </a:solidFill>
                      </a:endParaRPr>
                    </a:p>
                  </a:txBody>
                  <a:tcPr>
                    <a:solidFill>
                      <a:schemeClr val="tx2">
                        <a:lumMod val="60000"/>
                        <a:lumOff val="40000"/>
                      </a:schemeClr>
                    </a:solidFill>
                  </a:tcPr>
                </a:tc>
                <a:tc hMerge="1">
                  <a:txBody>
                    <a:bodyPr/>
                    <a:lstStyle/>
                    <a:p>
                      <a:endParaRPr lang="es-ES"/>
                    </a:p>
                  </a:txBody>
                  <a:tcPr/>
                </a:tc>
                <a:tc hMerge="1">
                  <a:txBody>
                    <a:bodyPr/>
                    <a:lstStyle/>
                    <a:p>
                      <a:endParaRPr lang="es-ES" dirty="0"/>
                    </a:p>
                  </a:txBody>
                  <a:tcPr/>
                </a:tc>
                <a:tc>
                  <a:txBody>
                    <a:bodyPr/>
                    <a:lstStyle/>
                    <a:p>
                      <a:endParaRPr lang="es-ES" sz="1400" dirty="0">
                        <a:solidFill>
                          <a:schemeClr val="tx1"/>
                        </a:solidFill>
                      </a:endParaRPr>
                    </a:p>
                  </a:txBody>
                  <a:tcPr>
                    <a:solidFill>
                      <a:schemeClr val="tx2">
                        <a:lumMod val="60000"/>
                        <a:lumOff val="40000"/>
                      </a:schemeClr>
                    </a:solidFill>
                  </a:tcPr>
                </a:tc>
                <a:extLst>
                  <a:ext uri="{0D108BD9-81ED-4DB2-BD59-A6C34878D82A}">
                    <a16:rowId xmlns:a16="http://schemas.microsoft.com/office/drawing/2014/main" xmlns="" val="10000"/>
                  </a:ext>
                </a:extLst>
              </a:tr>
              <a:tr h="370840">
                <a:tc>
                  <a:txBody>
                    <a:bodyPr/>
                    <a:lstStyle/>
                    <a:p>
                      <a:pPr algn="ctr"/>
                      <a:r>
                        <a:rPr lang="es-MX" sz="1400" b="1" dirty="0"/>
                        <a:t>Información</a:t>
                      </a:r>
                      <a:r>
                        <a:rPr lang="es-MX" sz="1400" b="1" baseline="0" dirty="0"/>
                        <a:t> solicitada</a:t>
                      </a:r>
                      <a:endParaRPr lang="es-ES" sz="1400" b="1" dirty="0"/>
                    </a:p>
                  </a:txBody>
                  <a:tcPr>
                    <a:solidFill>
                      <a:schemeClr val="tx2">
                        <a:lumMod val="60000"/>
                        <a:lumOff val="40000"/>
                      </a:schemeClr>
                    </a:solidFill>
                  </a:tcPr>
                </a:tc>
                <a:tc>
                  <a:txBody>
                    <a:bodyPr/>
                    <a:lstStyle/>
                    <a:p>
                      <a:pPr algn="ctr"/>
                      <a:r>
                        <a:rPr lang="es-MX" sz="1400" b="1" dirty="0"/>
                        <a:t>Responsable</a:t>
                      </a:r>
                      <a:endParaRPr lang="es-ES" sz="1400" b="1" dirty="0"/>
                    </a:p>
                  </a:txBody>
                  <a:tcPr>
                    <a:solidFill>
                      <a:schemeClr val="tx2">
                        <a:lumMod val="60000"/>
                        <a:lumOff val="40000"/>
                      </a:schemeClr>
                    </a:solidFill>
                  </a:tcPr>
                </a:tc>
                <a:tc>
                  <a:txBody>
                    <a:bodyPr/>
                    <a:lstStyle/>
                    <a:p>
                      <a:pPr algn="ctr"/>
                      <a:r>
                        <a:rPr lang="es-MX" sz="1400" b="1" dirty="0"/>
                        <a:t>Responsabilidades Originadas</a:t>
                      </a:r>
                      <a:endParaRPr lang="es-ES" sz="1400" b="1" dirty="0"/>
                    </a:p>
                  </a:txBody>
                  <a:tcPr>
                    <a:solidFill>
                      <a:schemeClr val="tx2">
                        <a:lumMod val="60000"/>
                        <a:lumOff val="40000"/>
                      </a:schemeClr>
                    </a:solidFill>
                  </a:tcPr>
                </a:tc>
                <a:tc>
                  <a:txBody>
                    <a:bodyPr/>
                    <a:lstStyle/>
                    <a:p>
                      <a:pPr algn="ctr"/>
                      <a:r>
                        <a:rPr lang="es-MX" sz="1400" b="1" dirty="0"/>
                        <a:t>Acciones a Seguir</a:t>
                      </a:r>
                      <a:endParaRPr lang="es-ES" sz="1400" b="1" dirty="0"/>
                    </a:p>
                  </a:txBody>
                  <a:tcPr>
                    <a:solidFill>
                      <a:schemeClr val="tx2">
                        <a:lumMod val="60000"/>
                        <a:lumOff val="40000"/>
                      </a:schemeClr>
                    </a:solidFill>
                  </a:tcPr>
                </a:tc>
                <a:extLst>
                  <a:ext uri="{0D108BD9-81ED-4DB2-BD59-A6C34878D82A}">
                    <a16:rowId xmlns:a16="http://schemas.microsoft.com/office/drawing/2014/main" xmlns="" val="10001"/>
                  </a:ext>
                </a:extLst>
              </a:tr>
              <a:tr h="370840">
                <a:tc>
                  <a:txBody>
                    <a:bodyPr/>
                    <a:lstStyle/>
                    <a:p>
                      <a:r>
                        <a:rPr lang="es-MX" sz="1400" dirty="0" smtClean="0"/>
                        <a:t>No tenemos</a:t>
                      </a:r>
                      <a:r>
                        <a:rPr lang="es-MX" sz="1400" baseline="0" dirty="0" smtClean="0"/>
                        <a:t> ninguna solicitud prescrita</a:t>
                      </a:r>
                      <a:endParaRPr lang="es-ES" sz="1400" dirty="0"/>
                    </a:p>
                  </a:txBody>
                  <a:tcPr/>
                </a:tc>
                <a:tc>
                  <a:txBody>
                    <a:bodyPr/>
                    <a:lstStyle/>
                    <a:p>
                      <a:endParaRPr lang="es-ES" sz="1400" dirty="0"/>
                    </a:p>
                  </a:txBody>
                  <a:tcPr/>
                </a:tc>
                <a:tc>
                  <a:txBody>
                    <a:bodyPr/>
                    <a:lstStyle/>
                    <a:p>
                      <a:endParaRPr lang="es-ES" sz="1400" dirty="0"/>
                    </a:p>
                  </a:txBody>
                  <a:tcPr/>
                </a:tc>
                <a:tc>
                  <a:txBody>
                    <a:bodyPr/>
                    <a:lstStyle/>
                    <a:p>
                      <a:endParaRPr lang="es-ES" sz="1400" dirty="0"/>
                    </a:p>
                  </a:txBody>
                  <a:tcPr/>
                </a:tc>
                <a:extLst>
                  <a:ext uri="{0D108BD9-81ED-4DB2-BD59-A6C34878D82A}">
                    <a16:rowId xmlns:a16="http://schemas.microsoft.com/office/drawing/2014/main" xmlns="" val="10002"/>
                  </a:ext>
                </a:extLst>
              </a:tr>
            </a:tbl>
          </a:graphicData>
        </a:graphic>
      </p:graphicFrame>
      <p:graphicFrame>
        <p:nvGraphicFramePr>
          <p:cNvPr id="18" name="4 Tabla"/>
          <p:cNvGraphicFramePr>
            <a:graphicFrameLocks noGrp="1"/>
          </p:cNvGraphicFramePr>
          <p:nvPr>
            <p:extLst>
              <p:ext uri="{D42A27DB-BD31-4B8C-83A1-F6EECF244321}">
                <p14:modId xmlns:p14="http://schemas.microsoft.com/office/powerpoint/2010/main" val="2569927070"/>
              </p:ext>
            </p:extLst>
          </p:nvPr>
        </p:nvGraphicFramePr>
        <p:xfrm>
          <a:off x="6762628" y="1430398"/>
          <a:ext cx="3491487" cy="2275753"/>
        </p:xfrm>
        <a:graphic>
          <a:graphicData uri="http://schemas.openxmlformats.org/drawingml/2006/table">
            <a:tbl>
              <a:tblPr/>
              <a:tblGrid>
                <a:gridCol w="1431112">
                  <a:extLst>
                    <a:ext uri="{9D8B030D-6E8A-4147-A177-3AD203B41FA5}">
                      <a16:colId xmlns:a16="http://schemas.microsoft.com/office/drawing/2014/main" xmlns="" val="20000"/>
                    </a:ext>
                  </a:extLst>
                </a:gridCol>
                <a:gridCol w="996736">
                  <a:extLst>
                    <a:ext uri="{9D8B030D-6E8A-4147-A177-3AD203B41FA5}">
                      <a16:colId xmlns:a16="http://schemas.microsoft.com/office/drawing/2014/main" xmlns="" val="20001"/>
                    </a:ext>
                  </a:extLst>
                </a:gridCol>
                <a:gridCol w="1063639">
                  <a:extLst>
                    <a:ext uri="{9D8B030D-6E8A-4147-A177-3AD203B41FA5}">
                      <a16:colId xmlns:a16="http://schemas.microsoft.com/office/drawing/2014/main" xmlns="" val="20002"/>
                    </a:ext>
                  </a:extLst>
                </a:gridCol>
              </a:tblGrid>
              <a:tr h="265426">
                <a:tc gridSpan="3">
                  <a:txBody>
                    <a:bodyPr/>
                    <a:lstStyle/>
                    <a:p>
                      <a:pPr algn="l">
                        <a:lnSpc>
                          <a:spcPct val="107000"/>
                        </a:lnSpc>
                        <a:spcAft>
                          <a:spcPts val="0"/>
                        </a:spcAft>
                      </a:pPr>
                      <a:r>
                        <a:rPr lang="es-ES" sz="1400" b="1" dirty="0">
                          <a:solidFill>
                            <a:srgbClr val="000000"/>
                          </a:solidFill>
                          <a:latin typeface="Century Gothic" panose="020B0502020202020204" pitchFamily="34" charset="0"/>
                          <a:ea typeface="Times New Roman"/>
                          <a:cs typeface="Times New Roman"/>
                        </a:rPr>
                        <a:t>TABLA DE CUMPLIMIENTO</a:t>
                      </a:r>
                      <a:endParaRPr lang="es-MX" sz="1400" dirty="0">
                        <a:latin typeface="Century Gothic" panose="020B0502020202020204" pitchFamily="34" charset="0"/>
                        <a:ea typeface="Calibri"/>
                        <a:cs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xmlns="" val="10000"/>
                  </a:ext>
                </a:extLst>
              </a:tr>
              <a:tr h="278695">
                <a:tc>
                  <a:txBody>
                    <a:bodyPr/>
                    <a:lstStyle/>
                    <a:p>
                      <a:pPr algn="ctr">
                        <a:lnSpc>
                          <a:spcPct val="107000"/>
                        </a:lnSpc>
                        <a:spcAft>
                          <a:spcPts val="0"/>
                        </a:spcAft>
                      </a:pPr>
                      <a:r>
                        <a:rPr lang="es-ES" sz="1200" b="1" dirty="0">
                          <a:solidFill>
                            <a:schemeClr val="bg1"/>
                          </a:solidFill>
                          <a:latin typeface="+mn-lt"/>
                          <a:ea typeface="Times New Roman"/>
                          <a:cs typeface="Times New Roman"/>
                        </a:rPr>
                        <a:t>EVALUACIÓN</a:t>
                      </a:r>
                      <a:endParaRPr lang="es-MX" sz="1200" dirty="0">
                        <a:solidFill>
                          <a:schemeClr val="bg1"/>
                        </a:solidFill>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gridSpan="2">
                  <a:txBody>
                    <a:bodyPr/>
                    <a:lstStyle/>
                    <a:p>
                      <a:pPr algn="ctr">
                        <a:lnSpc>
                          <a:spcPct val="107000"/>
                        </a:lnSpc>
                        <a:spcAft>
                          <a:spcPts val="0"/>
                        </a:spcAft>
                      </a:pPr>
                      <a:r>
                        <a:rPr lang="es-ES" sz="1200" b="1" dirty="0">
                          <a:solidFill>
                            <a:schemeClr val="bg1"/>
                          </a:solidFill>
                          <a:latin typeface="+mn-lt"/>
                          <a:ea typeface="Times New Roman"/>
                          <a:cs typeface="Times New Roman"/>
                        </a:rPr>
                        <a:t>CUMPLIMIENTO</a:t>
                      </a:r>
                      <a:endParaRPr lang="es-MX" sz="1200" dirty="0">
                        <a:solidFill>
                          <a:schemeClr val="bg1"/>
                        </a:solidFill>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hMerge="1">
                  <a:txBody>
                    <a:bodyPr/>
                    <a:lstStyle/>
                    <a:p>
                      <a:endParaRPr lang="es-MX"/>
                    </a:p>
                  </a:txBody>
                  <a:tcPr/>
                </a:tc>
                <a:extLst>
                  <a:ext uri="{0D108BD9-81ED-4DB2-BD59-A6C34878D82A}">
                    <a16:rowId xmlns:a16="http://schemas.microsoft.com/office/drawing/2014/main" xmlns="" val="10001"/>
                  </a:ext>
                </a:extLst>
              </a:tr>
              <a:tr h="278695">
                <a:tc>
                  <a:txBody>
                    <a:bodyPr/>
                    <a:lstStyle/>
                    <a:p>
                      <a:pPr algn="ctr">
                        <a:lnSpc>
                          <a:spcPct val="107000"/>
                        </a:lnSpc>
                        <a:spcAft>
                          <a:spcPts val="0"/>
                        </a:spcAft>
                      </a:pPr>
                      <a:r>
                        <a:rPr lang="es-ES" sz="1200" b="1" dirty="0">
                          <a:solidFill>
                            <a:srgbClr val="000000"/>
                          </a:solidFill>
                          <a:latin typeface="+mn-lt"/>
                          <a:ea typeface="Times New Roman"/>
                          <a:cs typeface="Times New Roman"/>
                        </a:rPr>
                        <a:t>I</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ctr">
                        <a:lnSpc>
                          <a:spcPct val="107000"/>
                        </a:lnSpc>
                        <a:spcAft>
                          <a:spcPts val="0"/>
                        </a:spcAft>
                      </a:pPr>
                      <a:r>
                        <a:rPr lang="es-ES" sz="1200" dirty="0" smtClean="0">
                          <a:solidFill>
                            <a:srgbClr val="000000"/>
                          </a:solidFill>
                          <a:latin typeface="+mn-lt"/>
                          <a:ea typeface="Times New Roman"/>
                          <a:cs typeface="Times New Roman"/>
                        </a:rPr>
                        <a:t>98%</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extLst>
                  <a:ext uri="{0D108BD9-81ED-4DB2-BD59-A6C34878D82A}">
                    <a16:rowId xmlns:a16="http://schemas.microsoft.com/office/drawing/2014/main" xmlns="" val="10002"/>
                  </a:ext>
                </a:extLst>
              </a:tr>
              <a:tr h="278695">
                <a:tc>
                  <a:txBody>
                    <a:bodyPr/>
                    <a:lstStyle/>
                    <a:p>
                      <a:pPr>
                        <a:lnSpc>
                          <a:spcPct val="107000"/>
                        </a:lnSpc>
                      </a:pPr>
                      <a:endParaRPr lang="es-MX" sz="1200" dirty="0">
                        <a:latin typeface="+mn-lt"/>
                      </a:endParaRPr>
                    </a:p>
                  </a:txBody>
                  <a:tcPr marL="44450" marR="444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ES" sz="1200" b="1" dirty="0">
                          <a:solidFill>
                            <a:schemeClr val="bg1"/>
                          </a:solidFill>
                          <a:latin typeface="+mn-lt"/>
                          <a:ea typeface="Times New Roman"/>
                          <a:cs typeface="Times New Roman"/>
                        </a:rPr>
                        <a:t>LGT</a:t>
                      </a:r>
                      <a:endParaRPr lang="es-MX" sz="1200" dirty="0">
                        <a:solidFill>
                          <a:schemeClr val="bg1"/>
                        </a:solidFill>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tc>
                  <a:txBody>
                    <a:bodyPr/>
                    <a:lstStyle/>
                    <a:p>
                      <a:pPr algn="ctr">
                        <a:lnSpc>
                          <a:spcPct val="107000"/>
                        </a:lnSpc>
                        <a:spcAft>
                          <a:spcPts val="0"/>
                        </a:spcAft>
                      </a:pPr>
                      <a:r>
                        <a:rPr lang="es-ES" sz="1200" b="1" dirty="0">
                          <a:solidFill>
                            <a:schemeClr val="bg1"/>
                          </a:solidFill>
                          <a:latin typeface="+mn-lt"/>
                          <a:ea typeface="Times New Roman"/>
                          <a:cs typeface="Times New Roman"/>
                        </a:rPr>
                        <a:t>LTAIPES</a:t>
                      </a:r>
                      <a:endParaRPr lang="es-MX" sz="1200" dirty="0">
                        <a:solidFill>
                          <a:schemeClr val="bg1"/>
                        </a:solidFill>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solidFill>
                  </a:tcPr>
                </a:tc>
                <a:extLst>
                  <a:ext uri="{0D108BD9-81ED-4DB2-BD59-A6C34878D82A}">
                    <a16:rowId xmlns:a16="http://schemas.microsoft.com/office/drawing/2014/main" xmlns="" val="10003"/>
                  </a:ext>
                </a:extLst>
              </a:tr>
              <a:tr h="278695">
                <a:tc>
                  <a:txBody>
                    <a:bodyPr/>
                    <a:lstStyle/>
                    <a:p>
                      <a:pPr algn="ctr">
                        <a:lnSpc>
                          <a:spcPct val="107000"/>
                        </a:lnSpc>
                        <a:spcAft>
                          <a:spcPts val="0"/>
                        </a:spcAft>
                      </a:pPr>
                      <a:r>
                        <a:rPr lang="es-ES" sz="1200" b="1" dirty="0">
                          <a:solidFill>
                            <a:srgbClr val="000000"/>
                          </a:solidFill>
                          <a:latin typeface="+mn-lt"/>
                          <a:ea typeface="Times New Roman"/>
                          <a:cs typeface="Times New Roman"/>
                        </a:rPr>
                        <a:t>II</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s-MX" sz="1200" dirty="0" smtClean="0">
                          <a:latin typeface="+mn-lt"/>
                          <a:ea typeface="Calibri"/>
                          <a:cs typeface="Times New Roman"/>
                        </a:rPr>
                        <a:t>Pendiente</a:t>
                      </a:r>
                      <a:r>
                        <a:rPr lang="es-MX" sz="1200" baseline="0" dirty="0" smtClean="0">
                          <a:latin typeface="+mn-lt"/>
                          <a:ea typeface="Calibri"/>
                          <a:cs typeface="Times New Roman"/>
                        </a:rPr>
                        <a:t> de revisión</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1200" dirty="0" smtClean="0">
                          <a:latin typeface="+mn-lt"/>
                          <a:ea typeface="Calibri"/>
                          <a:cs typeface="Times New Roman"/>
                        </a:rPr>
                        <a:t>Pendiente</a:t>
                      </a:r>
                      <a:r>
                        <a:rPr lang="es-MX" sz="1200" baseline="0" dirty="0" smtClean="0">
                          <a:latin typeface="+mn-lt"/>
                          <a:ea typeface="Calibri"/>
                          <a:cs typeface="Times New Roman"/>
                        </a:rPr>
                        <a:t> de revisión</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278695">
                <a:tc>
                  <a:txBody>
                    <a:bodyPr/>
                    <a:lstStyle/>
                    <a:p>
                      <a:pPr algn="ctr">
                        <a:lnSpc>
                          <a:spcPct val="107000"/>
                        </a:lnSpc>
                        <a:spcAft>
                          <a:spcPts val="0"/>
                        </a:spcAft>
                      </a:pPr>
                      <a:r>
                        <a:rPr lang="es-ES" sz="1200" b="1" dirty="0">
                          <a:solidFill>
                            <a:srgbClr val="000000"/>
                          </a:solidFill>
                          <a:latin typeface="+mn-lt"/>
                          <a:ea typeface="Times New Roman"/>
                          <a:cs typeface="Times New Roman"/>
                        </a:rPr>
                        <a:t>III</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s-MX" sz="1200" dirty="0" smtClean="0">
                          <a:latin typeface="+mn-lt"/>
                          <a:ea typeface="Calibri"/>
                          <a:cs typeface="Times New Roman"/>
                        </a:rPr>
                        <a:t>Pendiente</a:t>
                      </a:r>
                      <a:r>
                        <a:rPr lang="es-MX" sz="1200" baseline="0" dirty="0" smtClean="0">
                          <a:latin typeface="+mn-lt"/>
                          <a:ea typeface="Calibri"/>
                          <a:cs typeface="Times New Roman"/>
                        </a:rPr>
                        <a:t> de revisión</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1200" dirty="0" smtClean="0">
                          <a:latin typeface="+mn-lt"/>
                          <a:ea typeface="Calibri"/>
                          <a:cs typeface="Times New Roman"/>
                        </a:rPr>
                        <a:t>Pendiente</a:t>
                      </a:r>
                      <a:r>
                        <a:rPr lang="es-MX" sz="1200" baseline="0" dirty="0" smtClean="0">
                          <a:latin typeface="+mn-lt"/>
                          <a:ea typeface="Calibri"/>
                          <a:cs typeface="Times New Roman"/>
                        </a:rPr>
                        <a:t> de revisión</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78695">
                <a:tc>
                  <a:txBody>
                    <a:bodyPr/>
                    <a:lstStyle/>
                    <a:p>
                      <a:pPr algn="ctr">
                        <a:lnSpc>
                          <a:spcPct val="107000"/>
                        </a:lnSpc>
                        <a:spcAft>
                          <a:spcPts val="0"/>
                        </a:spcAft>
                      </a:pPr>
                      <a:r>
                        <a:rPr lang="es-ES" sz="1200" b="1" dirty="0">
                          <a:solidFill>
                            <a:srgbClr val="000000"/>
                          </a:solidFill>
                          <a:latin typeface="+mn-lt"/>
                          <a:ea typeface="Times New Roman"/>
                          <a:cs typeface="Times New Roman"/>
                        </a:rPr>
                        <a:t>IV</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s-MX" sz="1200" dirty="0" smtClean="0">
                          <a:latin typeface="+mn-lt"/>
                          <a:ea typeface="Calibri"/>
                          <a:cs typeface="Times New Roman"/>
                        </a:rPr>
                        <a:t>Pendiente</a:t>
                      </a:r>
                      <a:r>
                        <a:rPr lang="es-MX" sz="1200" baseline="0" dirty="0" smtClean="0">
                          <a:latin typeface="+mn-lt"/>
                          <a:ea typeface="Calibri"/>
                          <a:cs typeface="Times New Roman"/>
                        </a:rPr>
                        <a:t> de revisión</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MX" sz="1200" dirty="0" smtClean="0">
                          <a:latin typeface="+mn-lt"/>
                          <a:ea typeface="Calibri"/>
                          <a:cs typeface="Times New Roman"/>
                        </a:rPr>
                        <a:t>Pendiente</a:t>
                      </a:r>
                      <a:r>
                        <a:rPr lang="es-MX" sz="1200" baseline="0" dirty="0" smtClean="0">
                          <a:latin typeface="+mn-lt"/>
                          <a:ea typeface="Calibri"/>
                          <a:cs typeface="Times New Roman"/>
                        </a:rPr>
                        <a:t> de revisión</a:t>
                      </a:r>
                      <a:endParaRPr lang="es-MX" sz="1200" dirty="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pic>
        <p:nvPicPr>
          <p:cNvPr id="10" name="9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3017132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42"/>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5509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1771328" y="264445"/>
            <a:ext cx="6382072"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r="23747"/>
          <a:stretch/>
        </p:blipFill>
        <p:spPr bwMode="auto">
          <a:xfrm>
            <a:off x="6266267" y="1338263"/>
            <a:ext cx="4074484" cy="534338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Tabla 4"/>
          <p:cNvGraphicFramePr>
            <a:graphicFrameLocks noGrp="1"/>
          </p:cNvGraphicFramePr>
          <p:nvPr>
            <p:extLst>
              <p:ext uri="{D42A27DB-BD31-4B8C-83A1-F6EECF244321}">
                <p14:modId xmlns:p14="http://schemas.microsoft.com/office/powerpoint/2010/main" val="329256110"/>
              </p:ext>
            </p:extLst>
          </p:nvPr>
        </p:nvGraphicFramePr>
        <p:xfrm>
          <a:off x="1847529" y="2169095"/>
          <a:ext cx="5028119" cy="3977640"/>
        </p:xfrm>
        <a:graphic>
          <a:graphicData uri="http://schemas.openxmlformats.org/drawingml/2006/table">
            <a:tbl>
              <a:tblPr firstRow="1" bandRow="1">
                <a:tableStyleId>{5C22544A-7EE6-4342-B048-85BDC9FD1C3A}</a:tableStyleId>
              </a:tblPr>
              <a:tblGrid>
                <a:gridCol w="459272">
                  <a:extLst>
                    <a:ext uri="{9D8B030D-6E8A-4147-A177-3AD203B41FA5}">
                      <a16:colId xmlns:a16="http://schemas.microsoft.com/office/drawing/2014/main" xmlns="" val="20000"/>
                    </a:ext>
                  </a:extLst>
                </a:gridCol>
                <a:gridCol w="4568847">
                  <a:extLst>
                    <a:ext uri="{9D8B030D-6E8A-4147-A177-3AD203B41FA5}">
                      <a16:colId xmlns:a16="http://schemas.microsoft.com/office/drawing/2014/main" xmlns="" val="20001"/>
                    </a:ext>
                  </a:extLst>
                </a:gridCol>
              </a:tblGrid>
              <a:tr h="370840">
                <a:tc gridSpan="2">
                  <a:txBody>
                    <a:bodyPr/>
                    <a:lstStyle/>
                    <a:p>
                      <a:pPr algn="ctr"/>
                      <a:r>
                        <a:rPr lang="es-MX" b="0" dirty="0"/>
                        <a:t>Orden  del Día</a:t>
                      </a:r>
                      <a:endParaRPr lang="es-ES" b="0" dirty="0"/>
                    </a:p>
                  </a:txBody>
                  <a:tcPr/>
                </a:tc>
                <a:tc hMerge="1">
                  <a:txBody>
                    <a:bodyPr/>
                    <a:lstStyle/>
                    <a:p>
                      <a:endParaRPr lang="es-ES" dirty="0"/>
                    </a:p>
                  </a:txBody>
                  <a:tcPr/>
                </a:tc>
                <a:extLst>
                  <a:ext uri="{0D108BD9-81ED-4DB2-BD59-A6C34878D82A}">
                    <a16:rowId xmlns:a16="http://schemas.microsoft.com/office/drawing/2014/main" xmlns="" val="10000"/>
                  </a:ext>
                </a:extLst>
              </a:tr>
              <a:tr h="370840">
                <a:tc>
                  <a:txBody>
                    <a:bodyPr/>
                    <a:lstStyle/>
                    <a:p>
                      <a:r>
                        <a:rPr lang="es-MX" b="0" dirty="0"/>
                        <a:t>1</a:t>
                      </a:r>
                      <a:endParaRPr lang="es-ES" b="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b="0" dirty="0"/>
                        <a:t>Bienvenida del Coordinador</a:t>
                      </a:r>
                      <a:r>
                        <a:rPr lang="es-ES" b="0" baseline="0" dirty="0"/>
                        <a:t> del COCODI</a:t>
                      </a:r>
                      <a:endParaRPr lang="es-ES" b="0" dirty="0"/>
                    </a:p>
                  </a:txBody>
                  <a:tcPr/>
                </a:tc>
                <a:extLst>
                  <a:ext uri="{0D108BD9-81ED-4DB2-BD59-A6C34878D82A}">
                    <a16:rowId xmlns:a16="http://schemas.microsoft.com/office/drawing/2014/main" xmlns="" val="10001"/>
                  </a:ext>
                </a:extLst>
              </a:tr>
              <a:tr h="370840">
                <a:tc>
                  <a:txBody>
                    <a:bodyPr/>
                    <a:lstStyle/>
                    <a:p>
                      <a:r>
                        <a:rPr lang="es-MX" b="0" dirty="0"/>
                        <a:t>2</a:t>
                      </a:r>
                      <a:endParaRPr lang="es-ES" b="0" dirty="0"/>
                    </a:p>
                  </a:txBody>
                  <a:tcPr/>
                </a:tc>
                <a:tc>
                  <a:txBody>
                    <a:bodyPr/>
                    <a:lstStyle/>
                    <a:p>
                      <a:r>
                        <a:rPr lang="es-ES" b="0" dirty="0"/>
                        <a:t>Lectura y</a:t>
                      </a:r>
                      <a:r>
                        <a:rPr lang="es-ES" b="0" baseline="0" dirty="0"/>
                        <a:t> aprobación de la orden del día</a:t>
                      </a:r>
                      <a:endParaRPr lang="es-ES" b="0" dirty="0"/>
                    </a:p>
                  </a:txBody>
                  <a:tcPr/>
                </a:tc>
                <a:extLst>
                  <a:ext uri="{0D108BD9-81ED-4DB2-BD59-A6C34878D82A}">
                    <a16:rowId xmlns:a16="http://schemas.microsoft.com/office/drawing/2014/main" xmlns="" val="10002"/>
                  </a:ext>
                </a:extLst>
              </a:tr>
              <a:tr h="370840">
                <a:tc>
                  <a:txBody>
                    <a:bodyPr/>
                    <a:lstStyle/>
                    <a:p>
                      <a:r>
                        <a:rPr lang="es-MX" b="0" dirty="0"/>
                        <a:t>3</a:t>
                      </a:r>
                      <a:endParaRPr lang="es-ES" b="0" dirty="0"/>
                    </a:p>
                  </a:txBody>
                  <a:tcPr/>
                </a:tc>
                <a:tc>
                  <a:txBody>
                    <a:bodyPr/>
                    <a:lstStyle/>
                    <a:p>
                      <a:r>
                        <a:rPr lang="es-ES" b="0" dirty="0"/>
                        <a:t>Verificación y declaración del quórum</a:t>
                      </a:r>
                      <a:r>
                        <a:rPr lang="es-ES" b="0" baseline="0" dirty="0"/>
                        <a:t> legal </a:t>
                      </a:r>
                      <a:endParaRPr lang="es-ES" b="0" dirty="0"/>
                    </a:p>
                  </a:txBody>
                  <a:tcPr/>
                </a:tc>
                <a:extLst>
                  <a:ext uri="{0D108BD9-81ED-4DB2-BD59-A6C34878D82A}">
                    <a16:rowId xmlns:a16="http://schemas.microsoft.com/office/drawing/2014/main" xmlns="" val="10003"/>
                  </a:ext>
                </a:extLst>
              </a:tr>
              <a:tr h="370840">
                <a:tc>
                  <a:txBody>
                    <a:bodyPr/>
                    <a:lstStyle/>
                    <a:p>
                      <a:r>
                        <a:rPr lang="es-MX" b="0" dirty="0"/>
                        <a:t>4</a:t>
                      </a:r>
                      <a:endParaRPr lang="es-ES" b="0" dirty="0"/>
                    </a:p>
                  </a:txBody>
                  <a:tcPr/>
                </a:tc>
                <a:tc>
                  <a:txBody>
                    <a:bodyPr/>
                    <a:lstStyle/>
                    <a:p>
                      <a:r>
                        <a:rPr lang="es-MX" b="0" dirty="0"/>
                        <a:t>Presentación</a:t>
                      </a:r>
                      <a:r>
                        <a:rPr lang="es-MX" b="0" baseline="0" dirty="0"/>
                        <a:t> de integrantes y modificaciones al COCODI</a:t>
                      </a:r>
                      <a:endParaRPr lang="es-ES" b="0" dirty="0"/>
                    </a:p>
                  </a:txBody>
                  <a:tcPr/>
                </a:tc>
                <a:extLst>
                  <a:ext uri="{0D108BD9-81ED-4DB2-BD59-A6C34878D82A}">
                    <a16:rowId xmlns:a16="http://schemas.microsoft.com/office/drawing/2014/main" xmlns="" val="10004"/>
                  </a:ext>
                </a:extLst>
              </a:tr>
              <a:tr h="370840">
                <a:tc>
                  <a:txBody>
                    <a:bodyPr/>
                    <a:lstStyle/>
                    <a:p>
                      <a:r>
                        <a:rPr lang="es-MX" b="0" dirty="0"/>
                        <a:t>5</a:t>
                      </a:r>
                      <a:endParaRPr lang="es-ES" b="0" dirty="0"/>
                    </a:p>
                  </a:txBody>
                  <a:tcPr/>
                </a:tc>
                <a:tc>
                  <a:txBody>
                    <a:bodyPr/>
                    <a:lstStyle/>
                    <a:p>
                      <a:r>
                        <a:rPr lang="es-ES" b="0" dirty="0"/>
                        <a:t>Nombramiento del moderador</a:t>
                      </a:r>
                    </a:p>
                  </a:txBody>
                  <a:tcPr/>
                </a:tc>
                <a:extLst>
                  <a:ext uri="{0D108BD9-81ED-4DB2-BD59-A6C34878D82A}">
                    <a16:rowId xmlns:a16="http://schemas.microsoft.com/office/drawing/2014/main" xmlns="" val="10005"/>
                  </a:ext>
                </a:extLst>
              </a:tr>
              <a:tr h="370840">
                <a:tc>
                  <a:txBody>
                    <a:bodyPr/>
                    <a:lstStyle/>
                    <a:p>
                      <a:r>
                        <a:rPr lang="es-MX" b="0" dirty="0"/>
                        <a:t>6</a:t>
                      </a:r>
                      <a:endParaRPr lang="es-ES" b="0" dirty="0"/>
                    </a:p>
                  </a:txBody>
                  <a:tcPr/>
                </a:tc>
                <a:tc>
                  <a:txBody>
                    <a:bodyPr/>
                    <a:lstStyle/>
                    <a:p>
                      <a:r>
                        <a:rPr lang="es-MX" b="0" baseline="0" dirty="0"/>
                        <a:t>Desahogo de los temas a tratar</a:t>
                      </a:r>
                      <a:endParaRPr lang="es-ES" b="0" dirty="0"/>
                    </a:p>
                  </a:txBody>
                  <a:tcPr/>
                </a:tc>
                <a:extLst>
                  <a:ext uri="{0D108BD9-81ED-4DB2-BD59-A6C34878D82A}">
                    <a16:rowId xmlns:a16="http://schemas.microsoft.com/office/drawing/2014/main" xmlns="" val="10006"/>
                  </a:ext>
                </a:extLst>
              </a:tr>
              <a:tr h="370840">
                <a:tc>
                  <a:txBody>
                    <a:bodyPr/>
                    <a:lstStyle/>
                    <a:p>
                      <a:r>
                        <a:rPr lang="es-ES" b="0" dirty="0"/>
                        <a:t>7</a:t>
                      </a:r>
                    </a:p>
                  </a:txBody>
                  <a:tcPr/>
                </a:tc>
                <a:tc>
                  <a:txBody>
                    <a:bodyPr/>
                    <a:lstStyle/>
                    <a:p>
                      <a:r>
                        <a:rPr lang="es-ES" b="0" dirty="0"/>
                        <a:t>Resumen de acuerdos</a:t>
                      </a:r>
                    </a:p>
                  </a:txBody>
                  <a:tcPr/>
                </a:tc>
                <a:extLst>
                  <a:ext uri="{0D108BD9-81ED-4DB2-BD59-A6C34878D82A}">
                    <a16:rowId xmlns:a16="http://schemas.microsoft.com/office/drawing/2014/main" xmlns="" val="10007"/>
                  </a:ext>
                </a:extLst>
              </a:tr>
              <a:tr h="370840">
                <a:tc>
                  <a:txBody>
                    <a:bodyPr/>
                    <a:lstStyle/>
                    <a:p>
                      <a:r>
                        <a:rPr lang="es-ES" b="0" dirty="0"/>
                        <a:t>8</a:t>
                      </a:r>
                    </a:p>
                  </a:txBody>
                  <a:tcPr/>
                </a:tc>
                <a:tc>
                  <a:txBody>
                    <a:bodyPr/>
                    <a:lstStyle/>
                    <a:p>
                      <a:r>
                        <a:rPr lang="es-ES" b="0" dirty="0"/>
                        <a:t>Aprobación</a:t>
                      </a:r>
                      <a:r>
                        <a:rPr lang="es-ES" b="0" baseline="0" dirty="0"/>
                        <a:t> de calendario próximas sesiones</a:t>
                      </a:r>
                      <a:endParaRPr lang="es-ES" b="0" dirty="0"/>
                    </a:p>
                  </a:txBody>
                  <a:tcPr/>
                </a:tc>
                <a:extLst>
                  <a:ext uri="{0D108BD9-81ED-4DB2-BD59-A6C34878D82A}">
                    <a16:rowId xmlns:a16="http://schemas.microsoft.com/office/drawing/2014/main" xmlns="" val="10008"/>
                  </a:ext>
                </a:extLst>
              </a:tr>
              <a:tr h="370840">
                <a:tc>
                  <a:txBody>
                    <a:bodyPr/>
                    <a:lstStyle/>
                    <a:p>
                      <a:r>
                        <a:rPr lang="es-ES" b="0" dirty="0"/>
                        <a:t>9</a:t>
                      </a:r>
                    </a:p>
                  </a:txBody>
                  <a:tcPr/>
                </a:tc>
                <a:tc>
                  <a:txBody>
                    <a:bodyPr/>
                    <a:lstStyle/>
                    <a:p>
                      <a:r>
                        <a:rPr lang="es-ES" b="0" dirty="0"/>
                        <a:t>Clausura</a:t>
                      </a:r>
                    </a:p>
                  </a:txBody>
                  <a:tcPr/>
                </a:tc>
                <a:extLst>
                  <a:ext uri="{0D108BD9-81ED-4DB2-BD59-A6C34878D82A}">
                    <a16:rowId xmlns:a16="http://schemas.microsoft.com/office/drawing/2014/main" xmlns="" val="10009"/>
                  </a:ext>
                </a:extLst>
              </a:tr>
            </a:tbl>
          </a:graphicData>
        </a:graphic>
      </p:graphicFrame>
      <p:sp>
        <p:nvSpPr>
          <p:cNvPr id="6" name="Rectángulo 5"/>
          <p:cNvSpPr/>
          <p:nvPr/>
        </p:nvSpPr>
        <p:spPr>
          <a:xfrm>
            <a:off x="1771329" y="1613988"/>
            <a:ext cx="5063117" cy="400110"/>
          </a:xfrm>
          <a:prstGeom prst="rect">
            <a:avLst/>
          </a:prstGeom>
        </p:spPr>
        <p:txBody>
          <a:bodyPr wrap="none">
            <a:spAutoFit/>
          </a:bodyPr>
          <a:lstStyle/>
          <a:p>
            <a:r>
              <a:rPr lang="es-MX" sz="2000" dirty="0">
                <a:latin typeface="+mj-lt"/>
              </a:rPr>
              <a:t>LECTURA Y APROBACIÓN DE LA ORDEN DEL DÍA</a:t>
            </a:r>
            <a:endParaRPr lang="es-ES" sz="2000" dirty="0">
              <a:latin typeface="+mj-lt"/>
            </a:endParaRPr>
          </a:p>
        </p:txBody>
      </p:sp>
      <p:pic>
        <p:nvPicPr>
          <p:cNvPr id="11" name="10 Imagen"/>
          <p:cNvPicPr/>
          <p:nvPr/>
        </p:nvPicPr>
        <p:blipFill>
          <a:blip r:embed="rId3"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16033612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extLst/>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16" y="207286"/>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4.1. UNIDAD DE TRANSPARENCIA</a:t>
            </a:r>
            <a:endParaRPr lang="es-ES" sz="1600" dirty="0">
              <a:solidFill>
                <a:schemeClr val="tx1">
                  <a:lumMod val="50000"/>
                  <a:lumOff val="50000"/>
                </a:schemeClr>
              </a:solidFill>
            </a:endParaRPr>
          </a:p>
        </p:txBody>
      </p:sp>
      <p:sp>
        <p:nvSpPr>
          <p:cNvPr id="10" name="Rectángulo 9"/>
          <p:cNvSpPr/>
          <p:nvPr/>
        </p:nvSpPr>
        <p:spPr>
          <a:xfrm>
            <a:off x="1863467" y="1253446"/>
            <a:ext cx="5610831" cy="338554"/>
          </a:xfrm>
          <a:prstGeom prst="rect">
            <a:avLst/>
          </a:prstGeom>
        </p:spPr>
        <p:txBody>
          <a:bodyPr wrap="none">
            <a:spAutoFit/>
          </a:bodyPr>
          <a:lstStyle/>
          <a:p>
            <a:r>
              <a:rPr lang="es-MX" sz="1600" b="1" dirty="0">
                <a:latin typeface="Century Gothic" panose="020B0502020202020204" pitchFamily="34" charset="0"/>
              </a:rPr>
              <a:t>PRINCIPALES RIESGOS Y CONSIDERACIONES PARA 2018</a:t>
            </a:r>
            <a:endParaRPr lang="es-ES" sz="1600" b="1" dirty="0">
              <a:latin typeface="Century Gothic" panose="020B0502020202020204" pitchFamily="34" charset="0"/>
            </a:endParaRPr>
          </a:p>
        </p:txBody>
      </p:sp>
      <p:sp>
        <p:nvSpPr>
          <p:cNvPr id="14" name="6 Rectángulo"/>
          <p:cNvSpPr/>
          <p:nvPr/>
        </p:nvSpPr>
        <p:spPr>
          <a:xfrm>
            <a:off x="1863467" y="1179745"/>
            <a:ext cx="8513245" cy="1579736"/>
          </a:xfrm>
          <a:prstGeom prst="rect">
            <a:avLst/>
          </a:prstGeom>
          <a:noFill/>
          <a:ln>
            <a:noFill/>
          </a:ln>
        </p:spPr>
        <p:style>
          <a:lnRef idx="3">
            <a:schemeClr val="lt1"/>
          </a:lnRef>
          <a:fillRef idx="1">
            <a:schemeClr val="accent1"/>
          </a:fillRef>
          <a:effectRef idx="1">
            <a:schemeClr val="accent1"/>
          </a:effectRef>
          <a:fontRef idx="minor">
            <a:schemeClr val="lt1"/>
          </a:fontRef>
        </p:style>
        <p:txBody>
          <a:bodyPr rtlCol="0" anchor="ctr"/>
          <a:lstStyle/>
          <a:p>
            <a:pPr algn="just"/>
            <a:endParaRPr lang="es-MX" sz="1600" b="1" dirty="0">
              <a:solidFill>
                <a:schemeClr val="tx1"/>
              </a:solidFill>
            </a:endParaRPr>
          </a:p>
        </p:txBody>
      </p:sp>
      <p:graphicFrame>
        <p:nvGraphicFramePr>
          <p:cNvPr id="23" name="Tabla 22"/>
          <p:cNvGraphicFramePr>
            <a:graphicFrameLocks noGrp="1"/>
          </p:cNvGraphicFramePr>
          <p:nvPr>
            <p:extLst>
              <p:ext uri="{D42A27DB-BD31-4B8C-83A1-F6EECF244321}">
                <p14:modId xmlns:p14="http://schemas.microsoft.com/office/powerpoint/2010/main" val="2822495066"/>
              </p:ext>
            </p:extLst>
          </p:nvPr>
        </p:nvGraphicFramePr>
        <p:xfrm>
          <a:off x="1888659" y="1791121"/>
          <a:ext cx="8413739" cy="1783080"/>
        </p:xfrm>
        <a:graphic>
          <a:graphicData uri="http://schemas.openxmlformats.org/drawingml/2006/table">
            <a:tbl>
              <a:tblPr firstRow="1" bandRow="1">
                <a:tableStyleId>{93296810-A885-4BE3-A3E7-6D5BEEA58F35}</a:tableStyleId>
              </a:tblPr>
              <a:tblGrid>
                <a:gridCol w="635141">
                  <a:extLst>
                    <a:ext uri="{9D8B030D-6E8A-4147-A177-3AD203B41FA5}">
                      <a16:colId xmlns:a16="http://schemas.microsoft.com/office/drawing/2014/main" xmlns="" val="20000"/>
                    </a:ext>
                  </a:extLst>
                </a:gridCol>
                <a:gridCol w="2730354">
                  <a:extLst>
                    <a:ext uri="{9D8B030D-6E8A-4147-A177-3AD203B41FA5}">
                      <a16:colId xmlns:a16="http://schemas.microsoft.com/office/drawing/2014/main" xmlns="" val="20001"/>
                    </a:ext>
                  </a:extLst>
                </a:gridCol>
                <a:gridCol w="1682748">
                  <a:extLst>
                    <a:ext uri="{9D8B030D-6E8A-4147-A177-3AD203B41FA5}">
                      <a16:colId xmlns:a16="http://schemas.microsoft.com/office/drawing/2014/main" xmlns="" val="20002"/>
                    </a:ext>
                  </a:extLst>
                </a:gridCol>
                <a:gridCol w="1682748">
                  <a:extLst>
                    <a:ext uri="{9D8B030D-6E8A-4147-A177-3AD203B41FA5}">
                      <a16:colId xmlns:a16="http://schemas.microsoft.com/office/drawing/2014/main" xmlns="" val="20003"/>
                    </a:ext>
                  </a:extLst>
                </a:gridCol>
                <a:gridCol w="1682748">
                  <a:extLst>
                    <a:ext uri="{9D8B030D-6E8A-4147-A177-3AD203B41FA5}">
                      <a16:colId xmlns:a16="http://schemas.microsoft.com/office/drawing/2014/main" xmlns="" val="20004"/>
                    </a:ext>
                  </a:extLst>
                </a:gridCol>
              </a:tblGrid>
              <a:tr h="396250">
                <a:tc gridSpan="2">
                  <a:txBody>
                    <a:bodyPr/>
                    <a:lstStyle/>
                    <a:p>
                      <a:pPr algn="ctr"/>
                      <a:r>
                        <a:rPr lang="es-MX" sz="1500" dirty="0"/>
                        <a:t>Riesgo</a:t>
                      </a:r>
                      <a:r>
                        <a:rPr lang="es-MX" sz="1500" baseline="0" dirty="0"/>
                        <a:t> Identificado</a:t>
                      </a:r>
                      <a:endParaRPr lang="es-ES" sz="1500" dirty="0"/>
                    </a:p>
                  </a:txBody>
                  <a:tcPr/>
                </a:tc>
                <a:tc hMerge="1">
                  <a:txBody>
                    <a:bodyPr/>
                    <a:lstStyle/>
                    <a:p>
                      <a:pPr algn="ctr"/>
                      <a:endParaRPr lang="es-ES" dirty="0"/>
                    </a:p>
                  </a:txBody>
                  <a:tcPr/>
                </a:tc>
                <a:tc>
                  <a:txBody>
                    <a:bodyPr/>
                    <a:lstStyle/>
                    <a:p>
                      <a:pPr algn="ctr"/>
                      <a:r>
                        <a:rPr lang="es-MX" sz="1500" dirty="0"/>
                        <a:t>Responsable</a:t>
                      </a:r>
                      <a:endParaRPr lang="es-ES" sz="1500" dirty="0"/>
                    </a:p>
                  </a:txBody>
                  <a:tcPr/>
                </a:tc>
                <a:tc>
                  <a:txBody>
                    <a:bodyPr/>
                    <a:lstStyle/>
                    <a:p>
                      <a:pPr algn="ctr"/>
                      <a:r>
                        <a:rPr lang="es-MX" sz="1500" dirty="0"/>
                        <a:t>Actividad</a:t>
                      </a:r>
                      <a:r>
                        <a:rPr lang="es-MX" sz="1500" baseline="0" dirty="0"/>
                        <a:t> de Control Propuesta</a:t>
                      </a:r>
                      <a:endParaRPr lang="es-ES" sz="1500" dirty="0"/>
                    </a:p>
                  </a:txBody>
                  <a:tcPr/>
                </a:tc>
                <a:tc>
                  <a:txBody>
                    <a:bodyPr/>
                    <a:lstStyle/>
                    <a:p>
                      <a:pPr algn="ctr"/>
                      <a:r>
                        <a:rPr lang="es-MX" sz="1500" dirty="0"/>
                        <a:t>Fecha</a:t>
                      </a:r>
                      <a:r>
                        <a:rPr lang="es-MX" sz="1500" baseline="0" dirty="0"/>
                        <a:t> Compromiso</a:t>
                      </a:r>
                      <a:endParaRPr lang="es-ES" sz="1500" dirty="0"/>
                    </a:p>
                  </a:txBody>
                  <a:tcPr/>
                </a:tc>
                <a:extLst>
                  <a:ext uri="{0D108BD9-81ED-4DB2-BD59-A6C34878D82A}">
                    <a16:rowId xmlns:a16="http://schemas.microsoft.com/office/drawing/2014/main" xmlns="" val="10000"/>
                  </a:ext>
                </a:extLst>
              </a:tr>
              <a:tr h="726458">
                <a:tc>
                  <a:txBody>
                    <a:bodyPr/>
                    <a:lstStyle/>
                    <a:p>
                      <a:r>
                        <a:rPr lang="es-MX" sz="1500" dirty="0"/>
                        <a:t>1</a:t>
                      </a:r>
                      <a:endParaRPr lang="es-ES" sz="1500" dirty="0"/>
                    </a:p>
                  </a:txBody>
                  <a:tcPr/>
                </a:tc>
                <a:tc>
                  <a:txBody>
                    <a:bodyPr/>
                    <a:lstStyle/>
                    <a:p>
                      <a:r>
                        <a:rPr lang="es-ES" sz="1500" dirty="0"/>
                        <a:t>Existe</a:t>
                      </a:r>
                      <a:r>
                        <a:rPr lang="es-ES" sz="1500" baseline="0" dirty="0"/>
                        <a:t> un Comité de transparencia pero no se conoce públicamente quien lo integra </a:t>
                      </a:r>
                      <a:endParaRPr lang="es-ES" sz="1500" dirty="0"/>
                    </a:p>
                  </a:txBody>
                  <a:tcPr/>
                </a:tc>
                <a:tc>
                  <a:txBody>
                    <a:bodyPr/>
                    <a:lstStyle/>
                    <a:p>
                      <a:r>
                        <a:rPr lang="es-ES" sz="1500" dirty="0"/>
                        <a:t>Unidad de Transparencia </a:t>
                      </a:r>
                    </a:p>
                  </a:txBody>
                  <a:tcPr/>
                </a:tc>
                <a:tc>
                  <a:txBody>
                    <a:bodyPr/>
                    <a:lstStyle/>
                    <a:p>
                      <a:r>
                        <a:rPr lang="es-ES" sz="1500" dirty="0"/>
                        <a:t>Activar</a:t>
                      </a:r>
                      <a:r>
                        <a:rPr lang="es-ES" sz="1500" baseline="0" dirty="0"/>
                        <a:t> al Comité de Transparencia proponiendo se realicen sesiones cada trimestre </a:t>
                      </a:r>
                      <a:endParaRPr lang="es-ES" sz="1500" dirty="0"/>
                    </a:p>
                  </a:txBody>
                  <a:tcPr/>
                </a:tc>
                <a:tc>
                  <a:txBody>
                    <a:bodyPr/>
                    <a:lstStyle/>
                    <a:p>
                      <a:r>
                        <a:rPr lang="es-ES" sz="1500" dirty="0"/>
                        <a:t>Octubre 2018</a:t>
                      </a:r>
                    </a:p>
                  </a:txBody>
                  <a:tcPr/>
                </a:tc>
                <a:extLst>
                  <a:ext uri="{0D108BD9-81ED-4DB2-BD59-A6C34878D82A}">
                    <a16:rowId xmlns:a16="http://schemas.microsoft.com/office/drawing/2014/main" xmlns="" val="10001"/>
                  </a:ext>
                </a:extLst>
              </a:tr>
            </a:tbl>
          </a:graphicData>
        </a:graphic>
      </p:graphicFrame>
      <p:pic>
        <p:nvPicPr>
          <p:cNvPr id="9" name="8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3633106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16" y="207286"/>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4.2. COMITÉ DE INTEGRIDAD</a:t>
            </a:r>
            <a:endParaRPr lang="es-ES" sz="1600" dirty="0">
              <a:solidFill>
                <a:schemeClr val="tx1">
                  <a:lumMod val="50000"/>
                  <a:lumOff val="50000"/>
                </a:schemeClr>
              </a:solidFill>
            </a:endParaRPr>
          </a:p>
        </p:txBody>
      </p:sp>
      <p:sp>
        <p:nvSpPr>
          <p:cNvPr id="11" name="Rectángulo 10"/>
          <p:cNvSpPr/>
          <p:nvPr/>
        </p:nvSpPr>
        <p:spPr>
          <a:xfrm>
            <a:off x="1825657" y="1261121"/>
            <a:ext cx="2510624" cy="338554"/>
          </a:xfrm>
          <a:prstGeom prst="rect">
            <a:avLst/>
          </a:prstGeom>
        </p:spPr>
        <p:txBody>
          <a:bodyPr wrap="none">
            <a:spAutoFit/>
          </a:bodyPr>
          <a:lstStyle/>
          <a:p>
            <a:r>
              <a:rPr lang="es-MX" sz="1600" b="1" dirty="0">
                <a:latin typeface="Century Gothic" panose="020B0502020202020204" pitchFamily="34" charset="0"/>
              </a:rPr>
              <a:t>PRINCIPALES AVANCES </a:t>
            </a:r>
          </a:p>
        </p:txBody>
      </p:sp>
      <p:graphicFrame>
        <p:nvGraphicFramePr>
          <p:cNvPr id="5" name="Tabla 4"/>
          <p:cNvGraphicFramePr>
            <a:graphicFrameLocks noGrp="1"/>
          </p:cNvGraphicFramePr>
          <p:nvPr>
            <p:extLst>
              <p:ext uri="{D42A27DB-BD31-4B8C-83A1-F6EECF244321}">
                <p14:modId xmlns:p14="http://schemas.microsoft.com/office/powerpoint/2010/main" val="698525217"/>
              </p:ext>
            </p:extLst>
          </p:nvPr>
        </p:nvGraphicFramePr>
        <p:xfrm>
          <a:off x="1847529" y="1806471"/>
          <a:ext cx="8496001" cy="1315720"/>
        </p:xfrm>
        <a:graphic>
          <a:graphicData uri="http://schemas.openxmlformats.org/drawingml/2006/table">
            <a:tbl>
              <a:tblPr firstRow="1" bandRow="1">
                <a:tableStyleId>{F5AB1C69-6EDB-4FF4-983F-18BD219EF322}</a:tableStyleId>
              </a:tblPr>
              <a:tblGrid>
                <a:gridCol w="359866">
                  <a:extLst>
                    <a:ext uri="{9D8B030D-6E8A-4147-A177-3AD203B41FA5}">
                      <a16:colId xmlns:a16="http://schemas.microsoft.com/office/drawing/2014/main" xmlns="" val="20000"/>
                    </a:ext>
                  </a:extLst>
                </a:gridCol>
                <a:gridCol w="3205212">
                  <a:extLst>
                    <a:ext uri="{9D8B030D-6E8A-4147-A177-3AD203B41FA5}">
                      <a16:colId xmlns:a16="http://schemas.microsoft.com/office/drawing/2014/main" xmlns="" val="20001"/>
                    </a:ext>
                  </a:extLst>
                </a:gridCol>
                <a:gridCol w="1540665">
                  <a:extLst>
                    <a:ext uri="{9D8B030D-6E8A-4147-A177-3AD203B41FA5}">
                      <a16:colId xmlns:a16="http://schemas.microsoft.com/office/drawing/2014/main" xmlns="" val="20002"/>
                    </a:ext>
                  </a:extLst>
                </a:gridCol>
                <a:gridCol w="2001432">
                  <a:extLst>
                    <a:ext uri="{9D8B030D-6E8A-4147-A177-3AD203B41FA5}">
                      <a16:colId xmlns:a16="http://schemas.microsoft.com/office/drawing/2014/main" xmlns="" val="20003"/>
                    </a:ext>
                  </a:extLst>
                </a:gridCol>
                <a:gridCol w="1388826">
                  <a:extLst>
                    <a:ext uri="{9D8B030D-6E8A-4147-A177-3AD203B41FA5}">
                      <a16:colId xmlns:a16="http://schemas.microsoft.com/office/drawing/2014/main" xmlns="" val="20004"/>
                    </a:ext>
                  </a:extLst>
                </a:gridCol>
              </a:tblGrid>
              <a:tr h="370840">
                <a:tc gridSpan="2">
                  <a:txBody>
                    <a:bodyPr/>
                    <a:lstStyle/>
                    <a:p>
                      <a:pPr algn="ctr"/>
                      <a:r>
                        <a:rPr lang="es-MX" sz="1400" b="1" dirty="0"/>
                        <a:t>ACCIÓN</a:t>
                      </a:r>
                      <a:endParaRPr lang="es-ES" sz="1400" b="1" dirty="0"/>
                    </a:p>
                  </a:txBody>
                  <a:tcPr>
                    <a:solidFill>
                      <a:schemeClr val="tx2">
                        <a:lumMod val="60000"/>
                        <a:lumOff val="40000"/>
                      </a:schemeClr>
                    </a:solidFill>
                  </a:tcPr>
                </a:tc>
                <a:tc hMerge="1">
                  <a:txBody>
                    <a:bodyPr/>
                    <a:lstStyle/>
                    <a:p>
                      <a:pPr algn="ctr"/>
                      <a:endParaRPr lang="es-ES" sz="1400" b="1" dirty="0"/>
                    </a:p>
                  </a:txBody>
                  <a:tcPr>
                    <a:solidFill>
                      <a:schemeClr val="tx2">
                        <a:lumMod val="60000"/>
                        <a:lumOff val="40000"/>
                      </a:schemeClr>
                    </a:solidFill>
                  </a:tcPr>
                </a:tc>
                <a:tc>
                  <a:txBody>
                    <a:bodyPr/>
                    <a:lstStyle/>
                    <a:p>
                      <a:pPr algn="ctr"/>
                      <a:r>
                        <a:rPr lang="es-MX" sz="1400" b="1" dirty="0"/>
                        <a:t>RESPONSABLE</a:t>
                      </a:r>
                      <a:endParaRPr lang="es-ES" sz="1400" b="1" dirty="0"/>
                    </a:p>
                  </a:txBody>
                  <a:tcPr>
                    <a:solidFill>
                      <a:schemeClr val="tx2">
                        <a:lumMod val="60000"/>
                        <a:lumOff val="40000"/>
                      </a:schemeClr>
                    </a:solidFill>
                  </a:tcPr>
                </a:tc>
                <a:tc>
                  <a:txBody>
                    <a:bodyPr/>
                    <a:lstStyle/>
                    <a:p>
                      <a:pPr algn="ctr">
                        <a:tabLst>
                          <a:tab pos="1520825" algn="l"/>
                        </a:tabLst>
                      </a:pPr>
                      <a:r>
                        <a:rPr lang="es-MX" sz="1400" b="1" dirty="0"/>
                        <a:t>ESTATUS DE AVANCE</a:t>
                      </a:r>
                      <a:endParaRPr lang="es-ES" sz="1400" b="1" dirty="0"/>
                    </a:p>
                  </a:txBody>
                  <a:tcPr>
                    <a:solidFill>
                      <a:schemeClr val="tx2">
                        <a:lumMod val="60000"/>
                        <a:lumOff val="40000"/>
                      </a:schemeClr>
                    </a:solidFill>
                  </a:tcPr>
                </a:tc>
                <a:tc>
                  <a:txBody>
                    <a:bodyPr/>
                    <a:lstStyle/>
                    <a:p>
                      <a:pPr algn="ctr"/>
                      <a:r>
                        <a:rPr lang="es-MX" sz="1400" b="1" dirty="0"/>
                        <a:t>COMENTARIOS</a:t>
                      </a:r>
                      <a:endParaRPr lang="es-ES" sz="1400" b="1" dirty="0"/>
                    </a:p>
                  </a:txBody>
                  <a:tcPr>
                    <a:solidFill>
                      <a:schemeClr val="tx2">
                        <a:lumMod val="60000"/>
                        <a:lumOff val="40000"/>
                      </a:schemeClr>
                    </a:solidFill>
                  </a:tcPr>
                </a:tc>
                <a:extLst>
                  <a:ext uri="{0D108BD9-81ED-4DB2-BD59-A6C34878D82A}">
                    <a16:rowId xmlns:a16="http://schemas.microsoft.com/office/drawing/2014/main" xmlns="" val="10000"/>
                  </a:ext>
                </a:extLst>
              </a:tr>
              <a:tr h="370840">
                <a:tc>
                  <a:txBody>
                    <a:bodyPr/>
                    <a:lstStyle/>
                    <a:p>
                      <a:r>
                        <a:rPr lang="es-MX" sz="1400" dirty="0"/>
                        <a:t>1</a:t>
                      </a:r>
                      <a:endParaRPr lang="es-ES" sz="1400" dirty="0"/>
                    </a:p>
                  </a:txBody>
                  <a:tcPr/>
                </a:tc>
                <a:tc>
                  <a:txBody>
                    <a:bodyPr/>
                    <a:lstStyle/>
                    <a:p>
                      <a:r>
                        <a:rPr lang="es-ES" sz="1400" dirty="0"/>
                        <a:t>Se elaboro un</a:t>
                      </a:r>
                      <a:r>
                        <a:rPr lang="es-ES" sz="1400" baseline="0" dirty="0"/>
                        <a:t> Código de ética y conducta y reglas de integridad de las y los servidores públicos del Instituto Sonorense de Cultura </a:t>
                      </a:r>
                      <a:endParaRPr lang="es-ES" sz="1400" dirty="0"/>
                    </a:p>
                  </a:txBody>
                  <a:tcPr/>
                </a:tc>
                <a:tc>
                  <a:txBody>
                    <a:bodyPr/>
                    <a:lstStyle/>
                    <a:p>
                      <a:r>
                        <a:rPr lang="es-ES" sz="1400" dirty="0"/>
                        <a:t>Comité de Integridad </a:t>
                      </a:r>
                    </a:p>
                  </a:txBody>
                  <a:tcPr/>
                </a:tc>
                <a:tc>
                  <a:txBody>
                    <a:bodyPr/>
                    <a:lstStyle/>
                    <a:p>
                      <a:r>
                        <a:rPr lang="es-ES" sz="1400" dirty="0"/>
                        <a:t>Difusión</a:t>
                      </a:r>
                      <a:r>
                        <a:rPr lang="es-ES" sz="1400" baseline="0" dirty="0"/>
                        <a:t> del Código por medio de la pagina web y envío de correo electrónico </a:t>
                      </a:r>
                      <a:endParaRPr lang="es-ES" sz="1400" dirty="0"/>
                    </a:p>
                  </a:txBody>
                  <a:tcPr/>
                </a:tc>
                <a:tc>
                  <a:txBody>
                    <a:bodyPr/>
                    <a:lstStyle/>
                    <a:p>
                      <a:endParaRPr lang="es-ES" sz="1400" dirty="0"/>
                    </a:p>
                  </a:txBody>
                  <a:tcPr/>
                </a:tc>
                <a:extLst>
                  <a:ext uri="{0D108BD9-81ED-4DB2-BD59-A6C34878D82A}">
                    <a16:rowId xmlns:a16="http://schemas.microsoft.com/office/drawing/2014/main" xmlns="" val="10001"/>
                  </a:ext>
                </a:extLst>
              </a:tr>
            </a:tbl>
          </a:graphicData>
        </a:graphic>
      </p:graphicFrame>
      <p:sp>
        <p:nvSpPr>
          <p:cNvPr id="10" name="Rectángulo 9"/>
          <p:cNvSpPr/>
          <p:nvPr/>
        </p:nvSpPr>
        <p:spPr>
          <a:xfrm>
            <a:off x="1809719" y="3547737"/>
            <a:ext cx="4552849" cy="338554"/>
          </a:xfrm>
          <a:prstGeom prst="rect">
            <a:avLst/>
          </a:prstGeom>
        </p:spPr>
        <p:txBody>
          <a:bodyPr wrap="none">
            <a:spAutoFit/>
          </a:bodyPr>
          <a:lstStyle/>
          <a:p>
            <a:r>
              <a:rPr lang="es-MX" sz="1600" b="1" dirty="0">
                <a:latin typeface="Century Gothic" panose="020B0502020202020204" pitchFamily="34" charset="0"/>
              </a:rPr>
              <a:t>PRINCIPALES RIESGOS Y CONSIDERACIONES </a:t>
            </a:r>
          </a:p>
        </p:txBody>
      </p:sp>
      <p:graphicFrame>
        <p:nvGraphicFramePr>
          <p:cNvPr id="15" name="Tabla 14"/>
          <p:cNvGraphicFramePr>
            <a:graphicFrameLocks noGrp="1"/>
          </p:cNvGraphicFramePr>
          <p:nvPr>
            <p:extLst>
              <p:ext uri="{D42A27DB-BD31-4B8C-83A1-F6EECF244321}">
                <p14:modId xmlns:p14="http://schemas.microsoft.com/office/powerpoint/2010/main" val="1372915277"/>
              </p:ext>
            </p:extLst>
          </p:nvPr>
        </p:nvGraphicFramePr>
        <p:xfrm>
          <a:off x="1809719" y="4084729"/>
          <a:ext cx="8413739" cy="1554480"/>
        </p:xfrm>
        <a:graphic>
          <a:graphicData uri="http://schemas.openxmlformats.org/drawingml/2006/table">
            <a:tbl>
              <a:tblPr firstRow="1" bandRow="1">
                <a:tableStyleId>{93296810-A885-4BE3-A3E7-6D5BEEA58F35}</a:tableStyleId>
              </a:tblPr>
              <a:tblGrid>
                <a:gridCol w="635141">
                  <a:extLst>
                    <a:ext uri="{9D8B030D-6E8A-4147-A177-3AD203B41FA5}">
                      <a16:colId xmlns:a16="http://schemas.microsoft.com/office/drawing/2014/main" xmlns="" val="20000"/>
                    </a:ext>
                  </a:extLst>
                </a:gridCol>
                <a:gridCol w="2730354">
                  <a:extLst>
                    <a:ext uri="{9D8B030D-6E8A-4147-A177-3AD203B41FA5}">
                      <a16:colId xmlns:a16="http://schemas.microsoft.com/office/drawing/2014/main" xmlns="" val="20001"/>
                    </a:ext>
                  </a:extLst>
                </a:gridCol>
                <a:gridCol w="1682748">
                  <a:extLst>
                    <a:ext uri="{9D8B030D-6E8A-4147-A177-3AD203B41FA5}">
                      <a16:colId xmlns:a16="http://schemas.microsoft.com/office/drawing/2014/main" xmlns="" val="20002"/>
                    </a:ext>
                  </a:extLst>
                </a:gridCol>
                <a:gridCol w="1682748">
                  <a:extLst>
                    <a:ext uri="{9D8B030D-6E8A-4147-A177-3AD203B41FA5}">
                      <a16:colId xmlns:a16="http://schemas.microsoft.com/office/drawing/2014/main" xmlns="" val="20003"/>
                    </a:ext>
                  </a:extLst>
                </a:gridCol>
                <a:gridCol w="1682748">
                  <a:extLst>
                    <a:ext uri="{9D8B030D-6E8A-4147-A177-3AD203B41FA5}">
                      <a16:colId xmlns:a16="http://schemas.microsoft.com/office/drawing/2014/main" xmlns="" val="20004"/>
                    </a:ext>
                  </a:extLst>
                </a:gridCol>
              </a:tblGrid>
              <a:tr h="370840">
                <a:tc gridSpan="2">
                  <a:txBody>
                    <a:bodyPr/>
                    <a:lstStyle/>
                    <a:p>
                      <a:pPr algn="ctr"/>
                      <a:r>
                        <a:rPr lang="es-MX" sz="1500" dirty="0"/>
                        <a:t>Riesgo</a:t>
                      </a:r>
                      <a:r>
                        <a:rPr lang="es-MX" sz="1500" baseline="0" dirty="0"/>
                        <a:t> Identificado</a:t>
                      </a:r>
                      <a:endParaRPr lang="es-ES" sz="1500" dirty="0"/>
                    </a:p>
                  </a:txBody>
                  <a:tcPr/>
                </a:tc>
                <a:tc hMerge="1">
                  <a:txBody>
                    <a:bodyPr/>
                    <a:lstStyle/>
                    <a:p>
                      <a:pPr algn="ctr"/>
                      <a:endParaRPr lang="es-ES" dirty="0"/>
                    </a:p>
                  </a:txBody>
                  <a:tcPr/>
                </a:tc>
                <a:tc>
                  <a:txBody>
                    <a:bodyPr/>
                    <a:lstStyle/>
                    <a:p>
                      <a:pPr algn="ctr"/>
                      <a:r>
                        <a:rPr lang="es-MX" sz="1500" dirty="0"/>
                        <a:t>Responsable</a:t>
                      </a:r>
                      <a:endParaRPr lang="es-ES" sz="1500" dirty="0"/>
                    </a:p>
                  </a:txBody>
                  <a:tcPr/>
                </a:tc>
                <a:tc>
                  <a:txBody>
                    <a:bodyPr/>
                    <a:lstStyle/>
                    <a:p>
                      <a:pPr algn="ctr"/>
                      <a:r>
                        <a:rPr lang="es-MX" sz="1500" dirty="0"/>
                        <a:t>Actividad</a:t>
                      </a:r>
                      <a:r>
                        <a:rPr lang="es-MX" sz="1500" baseline="0" dirty="0"/>
                        <a:t> de Control Propuesta</a:t>
                      </a:r>
                      <a:endParaRPr lang="es-ES" sz="1500" dirty="0"/>
                    </a:p>
                  </a:txBody>
                  <a:tcPr/>
                </a:tc>
                <a:tc>
                  <a:txBody>
                    <a:bodyPr/>
                    <a:lstStyle/>
                    <a:p>
                      <a:pPr algn="ctr"/>
                      <a:r>
                        <a:rPr lang="es-MX" sz="1500" dirty="0"/>
                        <a:t>Fecha</a:t>
                      </a:r>
                      <a:r>
                        <a:rPr lang="es-MX" sz="1500" baseline="0" dirty="0"/>
                        <a:t> Compromiso</a:t>
                      </a:r>
                      <a:endParaRPr lang="es-ES" sz="1500" dirty="0"/>
                    </a:p>
                  </a:txBody>
                  <a:tcPr/>
                </a:tc>
                <a:extLst>
                  <a:ext uri="{0D108BD9-81ED-4DB2-BD59-A6C34878D82A}">
                    <a16:rowId xmlns:a16="http://schemas.microsoft.com/office/drawing/2014/main" xmlns="" val="10000"/>
                  </a:ext>
                </a:extLst>
              </a:tr>
              <a:tr h="370840">
                <a:tc>
                  <a:txBody>
                    <a:bodyPr/>
                    <a:lstStyle/>
                    <a:p>
                      <a:r>
                        <a:rPr lang="es-MX" sz="1500" dirty="0"/>
                        <a:t>1</a:t>
                      </a:r>
                      <a:endParaRPr lang="es-ES" sz="1500" dirty="0"/>
                    </a:p>
                  </a:txBody>
                  <a:tcPr/>
                </a:tc>
                <a:tc>
                  <a:txBody>
                    <a:bodyPr/>
                    <a:lstStyle/>
                    <a:p>
                      <a:r>
                        <a:rPr lang="es-ES" sz="1500" dirty="0"/>
                        <a:t>El Comité de Integridad</a:t>
                      </a:r>
                      <a:r>
                        <a:rPr lang="es-ES" sz="1500" baseline="0" dirty="0"/>
                        <a:t> no hace sesiones periódicamente </a:t>
                      </a:r>
                      <a:endParaRPr lang="es-ES" sz="1500" dirty="0"/>
                    </a:p>
                  </a:txBody>
                  <a:tcPr/>
                </a:tc>
                <a:tc>
                  <a:txBody>
                    <a:bodyPr/>
                    <a:lstStyle/>
                    <a:p>
                      <a:r>
                        <a:rPr lang="es-ES" sz="1500" dirty="0"/>
                        <a:t>Comité de Integridad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prstClr val="black"/>
                          </a:solidFill>
                          <a:effectLst/>
                          <a:uLnTx/>
                          <a:uFillTx/>
                          <a:latin typeface="+mn-lt"/>
                          <a:ea typeface="+mn-ea"/>
                          <a:cs typeface="+mn-cs"/>
                        </a:rPr>
                        <a:t>Elaborar sesiones trimestrales  del Comité de Integridad</a:t>
                      </a:r>
                      <a:endParaRPr lang="es-ES" sz="1500" dirty="0"/>
                    </a:p>
                  </a:txBody>
                  <a:tcPr/>
                </a:tc>
                <a:tc>
                  <a:txBody>
                    <a:bodyPr/>
                    <a:lstStyle/>
                    <a:p>
                      <a:r>
                        <a:rPr lang="es-ES" sz="1500" dirty="0"/>
                        <a:t>Septiembre</a:t>
                      </a:r>
                      <a:r>
                        <a:rPr lang="es-ES" sz="1500" baseline="0" dirty="0"/>
                        <a:t> 2018</a:t>
                      </a:r>
                      <a:endParaRPr lang="es-ES" sz="1500" dirty="0"/>
                    </a:p>
                  </a:txBody>
                  <a:tcPr/>
                </a:tc>
                <a:extLst>
                  <a:ext uri="{0D108BD9-81ED-4DB2-BD59-A6C34878D82A}">
                    <a16:rowId xmlns:a16="http://schemas.microsoft.com/office/drawing/2014/main" xmlns="" val="10001"/>
                  </a:ext>
                </a:extLst>
              </a:tr>
            </a:tbl>
          </a:graphicData>
        </a:graphic>
      </p:graphicFrame>
      <p:pic>
        <p:nvPicPr>
          <p:cNvPr id="13" name="12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38224949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16" y="207286"/>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4.3. DECLARACÍÓN PATRIMONIAL</a:t>
            </a:r>
            <a:endParaRPr lang="es-ES" sz="1600" dirty="0">
              <a:solidFill>
                <a:schemeClr val="tx1">
                  <a:lumMod val="50000"/>
                  <a:lumOff val="50000"/>
                </a:schemeClr>
              </a:solidFill>
            </a:endParaRPr>
          </a:p>
        </p:txBody>
      </p:sp>
      <p:sp>
        <p:nvSpPr>
          <p:cNvPr id="11" name="Rectángulo 10"/>
          <p:cNvSpPr/>
          <p:nvPr/>
        </p:nvSpPr>
        <p:spPr>
          <a:xfrm>
            <a:off x="1825658" y="1261121"/>
            <a:ext cx="1774845" cy="338554"/>
          </a:xfrm>
          <a:prstGeom prst="rect">
            <a:avLst/>
          </a:prstGeom>
        </p:spPr>
        <p:txBody>
          <a:bodyPr wrap="none">
            <a:spAutoFit/>
          </a:bodyPr>
          <a:lstStyle/>
          <a:p>
            <a:r>
              <a:rPr lang="es-MX" sz="1600" b="1" dirty="0">
                <a:latin typeface="Century Gothic" panose="020B0502020202020204" pitchFamily="34" charset="0"/>
              </a:rPr>
              <a:t>ACCIONES 2018</a:t>
            </a:r>
            <a:endParaRPr lang="es-ES" sz="1600" b="1" dirty="0">
              <a:latin typeface="Century Gothic" panose="020B0502020202020204" pitchFamily="34" charset="0"/>
            </a:endParaRPr>
          </a:p>
        </p:txBody>
      </p:sp>
      <p:sp>
        <p:nvSpPr>
          <p:cNvPr id="14" name="6 CuadroTexto"/>
          <p:cNvSpPr txBox="1"/>
          <p:nvPr/>
        </p:nvSpPr>
        <p:spPr>
          <a:xfrm>
            <a:off x="1825657" y="1430399"/>
            <a:ext cx="5479410" cy="2800767"/>
          </a:xfrm>
          <a:prstGeom prst="rect">
            <a:avLst/>
          </a:prstGeom>
          <a:noFill/>
        </p:spPr>
        <p:txBody>
          <a:bodyPr wrap="square" rtlCol="0">
            <a:spAutoFit/>
          </a:bodyPr>
          <a:lstStyle/>
          <a:p>
            <a:pPr algn="just"/>
            <a:r>
              <a:rPr lang="es-ES" sz="1600" b="1" dirty="0"/>
              <a:t> </a:t>
            </a:r>
            <a:endParaRPr lang="es-MX" sz="1600" dirty="0"/>
          </a:p>
          <a:p>
            <a:pPr algn="just"/>
            <a:r>
              <a:rPr lang="es-ES" sz="1600" dirty="0"/>
              <a:t>En el año 2018 se trabajó con un padrón aproximado de 49</a:t>
            </a:r>
          </a:p>
          <a:p>
            <a:pPr algn="just"/>
            <a:r>
              <a:rPr lang="es-ES" sz="1600" dirty="0"/>
              <a:t> de servidores públicos obligados; recibiendo un total de 49 declaraciones de situación patrimonial en sus diferentes modalidades inicial, anual y final.</a:t>
            </a:r>
          </a:p>
          <a:p>
            <a:pPr algn="just"/>
            <a:endParaRPr lang="es-MX" sz="1600" dirty="0"/>
          </a:p>
          <a:p>
            <a:pPr algn="just"/>
            <a:r>
              <a:rPr lang="es-ES" sz="1600" dirty="0"/>
              <a:t>En el mes mayo, se logró un </a:t>
            </a:r>
            <a:r>
              <a:rPr lang="es-ES" sz="1600" b="1" dirty="0"/>
              <a:t>100%</a:t>
            </a:r>
            <a:r>
              <a:rPr lang="es-ES" sz="1600" dirty="0"/>
              <a:t> de cumplimiento por parte de los servidores públicos que se encontraban obligados a presentar la actualización de su situación patrimonial, siendo así:</a:t>
            </a:r>
            <a:endParaRPr lang="es-MX" sz="1600" dirty="0"/>
          </a:p>
          <a:p>
            <a:pPr algn="just"/>
            <a:endParaRPr lang="es-MX" sz="1600" dirty="0"/>
          </a:p>
        </p:txBody>
      </p:sp>
      <p:pic>
        <p:nvPicPr>
          <p:cNvPr id="8" name="7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3930910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Rectángulo 12"/>
          <p:cNvSpPr/>
          <p:nvPr/>
        </p:nvSpPr>
        <p:spPr>
          <a:xfrm>
            <a:off x="1847528"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000" b="1" dirty="0"/>
          </a:p>
          <a:p>
            <a:pPr algn="ctr"/>
            <a:endParaRPr lang="es-ES" sz="2000" b="1" dirty="0"/>
          </a:p>
          <a:p>
            <a:pPr algn="ctr"/>
            <a:endParaRPr lang="es-ES" sz="2000" b="1" dirty="0"/>
          </a:p>
          <a:p>
            <a:pPr algn="ctr"/>
            <a:endParaRPr lang="es-ES" sz="2000" b="1" dirty="0"/>
          </a:p>
          <a:p>
            <a:pPr algn="ctr"/>
            <a:r>
              <a:rPr lang="es-ES" sz="2000" b="1" dirty="0"/>
              <a:t>VOTACIÓN PARA LA APROBACIÓN DE ACUERDOS</a:t>
            </a:r>
          </a:p>
          <a:p>
            <a:pPr algn="ctr"/>
            <a:r>
              <a:rPr lang="es-MX" sz="2000" b="1" dirty="0"/>
              <a:t>TRANSPARENCIA E INTEGRIDAD</a:t>
            </a:r>
            <a:endParaRPr lang="es-ES" sz="2000" b="1" dirty="0"/>
          </a:p>
        </p:txBody>
      </p:sp>
      <p:grpSp>
        <p:nvGrpSpPr>
          <p:cNvPr id="16" name="Grupo 15"/>
          <p:cNvGrpSpPr/>
          <p:nvPr/>
        </p:nvGrpSpPr>
        <p:grpSpPr>
          <a:xfrm>
            <a:off x="2392159" y="2099477"/>
            <a:ext cx="1221124" cy="1148198"/>
            <a:chOff x="887409" y="1675965"/>
            <a:chExt cx="1221124" cy="1148198"/>
          </a:xfrm>
        </p:grpSpPr>
        <p:sp>
          <p:nvSpPr>
            <p:cNvPr id="17" name="Rectángulo redondeado 16"/>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8" name="Picture 2" descr="hands, palm, vote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ctángulo 10"/>
          <p:cNvSpPr/>
          <p:nvPr/>
        </p:nvSpPr>
        <p:spPr>
          <a:xfrm>
            <a:off x="4171370" y="1243821"/>
            <a:ext cx="6124454"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4.1 UNIDAD DE TRANSPARENCIA</a:t>
            </a:r>
          </a:p>
          <a:p>
            <a:endParaRPr lang="es-ES" dirty="0">
              <a:solidFill>
                <a:schemeClr val="tx1"/>
              </a:solidFill>
            </a:endParaRPr>
          </a:p>
        </p:txBody>
      </p:sp>
      <p:graphicFrame>
        <p:nvGraphicFramePr>
          <p:cNvPr id="19" name="Tabla 18"/>
          <p:cNvGraphicFramePr>
            <a:graphicFrameLocks noGrp="1"/>
          </p:cNvGraphicFramePr>
          <p:nvPr>
            <p:extLst>
              <p:ext uri="{D42A27DB-BD31-4B8C-83A1-F6EECF244321}">
                <p14:modId xmlns:p14="http://schemas.microsoft.com/office/powerpoint/2010/main" val="827334784"/>
              </p:ext>
            </p:extLst>
          </p:nvPr>
        </p:nvGraphicFramePr>
        <p:xfrm>
          <a:off x="4257066" y="1643063"/>
          <a:ext cx="3061342" cy="889000"/>
        </p:xfrm>
        <a:graphic>
          <a:graphicData uri="http://schemas.openxmlformats.org/drawingml/2006/table">
            <a:tbl>
              <a:tblPr firstRow="1" bandRow="1">
                <a:tableStyleId>{5C22544A-7EE6-4342-B048-85BDC9FD1C3A}</a:tableStyleId>
              </a:tblPr>
              <a:tblGrid>
                <a:gridCol w="500514">
                  <a:extLst>
                    <a:ext uri="{9D8B030D-6E8A-4147-A177-3AD203B41FA5}">
                      <a16:colId xmlns:a16="http://schemas.microsoft.com/office/drawing/2014/main" xmlns="" val="20000"/>
                    </a:ext>
                  </a:extLst>
                </a:gridCol>
                <a:gridCol w="2560828">
                  <a:extLst>
                    <a:ext uri="{9D8B030D-6E8A-4147-A177-3AD203B41FA5}">
                      <a16:colId xmlns:a16="http://schemas.microsoft.com/office/drawing/2014/main" xmlns=""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xmlns="" val="10000"/>
                  </a:ext>
                </a:extLst>
              </a:tr>
              <a:tr h="370840">
                <a:tc>
                  <a:txBody>
                    <a:bodyPr/>
                    <a:lstStyle/>
                    <a:p>
                      <a:r>
                        <a:rPr lang="es-MX" sz="1400" dirty="0"/>
                        <a:t>1</a:t>
                      </a:r>
                      <a:endParaRPr lang="es-ES" sz="1400" dirty="0"/>
                    </a:p>
                  </a:txBody>
                  <a:tcPr/>
                </a:tc>
                <a:tc>
                  <a:txBody>
                    <a:bodyPr/>
                    <a:lstStyle/>
                    <a:p>
                      <a:r>
                        <a:rPr lang="es-ES" sz="1400" dirty="0"/>
                        <a:t>Activar</a:t>
                      </a:r>
                      <a:r>
                        <a:rPr lang="es-ES" sz="1400" baseline="0" dirty="0"/>
                        <a:t> Sesiones del Comité de Transparencia </a:t>
                      </a:r>
                      <a:endParaRPr lang="es-ES" sz="1400" dirty="0"/>
                    </a:p>
                  </a:txBody>
                  <a:tcPr/>
                </a:tc>
                <a:extLst>
                  <a:ext uri="{0D108BD9-81ED-4DB2-BD59-A6C34878D82A}">
                    <a16:rowId xmlns:a16="http://schemas.microsoft.com/office/drawing/2014/main" xmlns="" val="10001"/>
                  </a:ext>
                </a:extLst>
              </a:tr>
            </a:tbl>
          </a:graphicData>
        </a:graphic>
      </p:graphicFrame>
      <p:sp>
        <p:nvSpPr>
          <p:cNvPr id="20" name="Rectángulo 19"/>
          <p:cNvSpPr/>
          <p:nvPr/>
        </p:nvSpPr>
        <p:spPr>
          <a:xfrm>
            <a:off x="4171370" y="3002846"/>
            <a:ext cx="6124454"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4.2 COMITÉ DE INTEGRIDAD</a:t>
            </a:r>
          </a:p>
          <a:p>
            <a:endParaRPr lang="es-ES" dirty="0">
              <a:solidFill>
                <a:schemeClr val="tx1"/>
              </a:solidFill>
            </a:endParaRPr>
          </a:p>
        </p:txBody>
      </p:sp>
      <p:graphicFrame>
        <p:nvGraphicFramePr>
          <p:cNvPr id="21" name="Tabla 20"/>
          <p:cNvGraphicFramePr>
            <a:graphicFrameLocks noGrp="1"/>
          </p:cNvGraphicFramePr>
          <p:nvPr>
            <p:extLst>
              <p:ext uri="{D42A27DB-BD31-4B8C-83A1-F6EECF244321}">
                <p14:modId xmlns:p14="http://schemas.microsoft.com/office/powerpoint/2010/main" val="3503861608"/>
              </p:ext>
            </p:extLst>
          </p:nvPr>
        </p:nvGraphicFramePr>
        <p:xfrm>
          <a:off x="4257066" y="3402088"/>
          <a:ext cx="3061342" cy="889000"/>
        </p:xfrm>
        <a:graphic>
          <a:graphicData uri="http://schemas.openxmlformats.org/drawingml/2006/table">
            <a:tbl>
              <a:tblPr firstRow="1" bandRow="1">
                <a:tableStyleId>{5C22544A-7EE6-4342-B048-85BDC9FD1C3A}</a:tableStyleId>
              </a:tblPr>
              <a:tblGrid>
                <a:gridCol w="500514">
                  <a:extLst>
                    <a:ext uri="{9D8B030D-6E8A-4147-A177-3AD203B41FA5}">
                      <a16:colId xmlns:a16="http://schemas.microsoft.com/office/drawing/2014/main" xmlns="" val="20000"/>
                    </a:ext>
                  </a:extLst>
                </a:gridCol>
                <a:gridCol w="2560828">
                  <a:extLst>
                    <a:ext uri="{9D8B030D-6E8A-4147-A177-3AD203B41FA5}">
                      <a16:colId xmlns:a16="http://schemas.microsoft.com/office/drawing/2014/main" xmlns=""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xmlns="" val="10000"/>
                  </a:ext>
                </a:extLst>
              </a:tr>
              <a:tr h="370840">
                <a:tc>
                  <a:txBody>
                    <a:bodyPr/>
                    <a:lstStyle/>
                    <a:p>
                      <a:r>
                        <a:rPr lang="es-MX" sz="1400" dirty="0"/>
                        <a:t>1</a:t>
                      </a:r>
                      <a:endParaRPr lang="es-ES" sz="1400" dirty="0"/>
                    </a:p>
                  </a:txBody>
                  <a:tcPr/>
                </a:tc>
                <a:tc>
                  <a:txBody>
                    <a:bodyPr/>
                    <a:lstStyle/>
                    <a:p>
                      <a:r>
                        <a:rPr lang="es-ES" sz="1400" dirty="0"/>
                        <a:t>Activar Sesiones</a:t>
                      </a:r>
                      <a:r>
                        <a:rPr lang="es-ES" sz="1400" baseline="0" dirty="0"/>
                        <a:t> del Comité de Integridad </a:t>
                      </a:r>
                      <a:endParaRPr lang="es-ES" sz="1400" dirty="0"/>
                    </a:p>
                  </a:txBody>
                  <a:tcPr/>
                </a:tc>
                <a:extLst>
                  <a:ext uri="{0D108BD9-81ED-4DB2-BD59-A6C34878D82A}">
                    <a16:rowId xmlns:a16="http://schemas.microsoft.com/office/drawing/2014/main" xmlns="" val="10001"/>
                  </a:ext>
                </a:extLst>
              </a:tr>
            </a:tbl>
          </a:graphicData>
        </a:graphic>
      </p:graphicFrame>
      <p:sp>
        <p:nvSpPr>
          <p:cNvPr id="22" name="Rectángulo 21"/>
          <p:cNvSpPr/>
          <p:nvPr/>
        </p:nvSpPr>
        <p:spPr>
          <a:xfrm>
            <a:off x="4171370" y="4761871"/>
            <a:ext cx="6124454"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4.3 DECLARACIÓN PATRIMONIAL</a:t>
            </a:r>
          </a:p>
          <a:p>
            <a:endParaRPr lang="es-ES" dirty="0">
              <a:solidFill>
                <a:schemeClr val="tx1"/>
              </a:solidFill>
            </a:endParaRPr>
          </a:p>
        </p:txBody>
      </p:sp>
      <p:graphicFrame>
        <p:nvGraphicFramePr>
          <p:cNvPr id="23" name="Tabla 22"/>
          <p:cNvGraphicFramePr>
            <a:graphicFrameLocks noGrp="1"/>
          </p:cNvGraphicFramePr>
          <p:nvPr>
            <p:extLst>
              <p:ext uri="{D42A27DB-BD31-4B8C-83A1-F6EECF244321}">
                <p14:modId xmlns:p14="http://schemas.microsoft.com/office/powerpoint/2010/main" val="3876917247"/>
              </p:ext>
            </p:extLst>
          </p:nvPr>
        </p:nvGraphicFramePr>
        <p:xfrm>
          <a:off x="4257066" y="5161113"/>
          <a:ext cx="3061342" cy="1463040"/>
        </p:xfrm>
        <a:graphic>
          <a:graphicData uri="http://schemas.openxmlformats.org/drawingml/2006/table">
            <a:tbl>
              <a:tblPr firstRow="1" bandRow="1">
                <a:tableStyleId>{5C22544A-7EE6-4342-B048-85BDC9FD1C3A}</a:tableStyleId>
              </a:tblPr>
              <a:tblGrid>
                <a:gridCol w="500514">
                  <a:extLst>
                    <a:ext uri="{9D8B030D-6E8A-4147-A177-3AD203B41FA5}">
                      <a16:colId xmlns:a16="http://schemas.microsoft.com/office/drawing/2014/main" xmlns="" val="20000"/>
                    </a:ext>
                  </a:extLst>
                </a:gridCol>
                <a:gridCol w="2560828">
                  <a:extLst>
                    <a:ext uri="{9D8B030D-6E8A-4147-A177-3AD203B41FA5}">
                      <a16:colId xmlns:a16="http://schemas.microsoft.com/office/drawing/2014/main" xmlns="" val="20001"/>
                    </a:ext>
                  </a:extLst>
                </a:gridCol>
              </a:tblGrid>
              <a:tr h="271594">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xmlns="" val="10000"/>
                  </a:ext>
                </a:extLst>
              </a:tr>
              <a:tr h="1032058">
                <a:tc>
                  <a:txBody>
                    <a:bodyPr/>
                    <a:lstStyle/>
                    <a:p>
                      <a:r>
                        <a:rPr lang="es-MX" sz="1400" dirty="0"/>
                        <a:t>1</a:t>
                      </a:r>
                      <a:endParaRPr lang="es-ES" sz="1400" dirty="0"/>
                    </a:p>
                  </a:txBody>
                  <a:tcPr/>
                </a:tc>
                <a:tc>
                  <a:txBody>
                    <a:bodyPr/>
                    <a:lstStyle/>
                    <a:p>
                      <a:r>
                        <a:rPr lang="es-ES" sz="1400" dirty="0"/>
                        <a:t>Contemplar</a:t>
                      </a:r>
                      <a:r>
                        <a:rPr lang="es-ES" sz="1400" baseline="0" dirty="0"/>
                        <a:t> los requerimientos para poder cumplir con la declaración patrimonial contemplando de todo el personal del ISC</a:t>
                      </a:r>
                      <a:endParaRPr lang="es-ES" sz="1400" dirty="0"/>
                    </a:p>
                  </a:txBody>
                  <a:tcPr/>
                </a:tc>
                <a:extLst>
                  <a:ext uri="{0D108BD9-81ED-4DB2-BD59-A6C34878D82A}">
                    <a16:rowId xmlns:a16="http://schemas.microsoft.com/office/drawing/2014/main" xmlns="" val="10001"/>
                  </a:ext>
                </a:extLst>
              </a:tr>
            </a:tbl>
          </a:graphicData>
        </a:graphic>
      </p:graphicFrame>
      <p:graphicFrame>
        <p:nvGraphicFramePr>
          <p:cNvPr id="25" name="Diagrama 24"/>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6" name="5 Rectángulo"/>
          <p:cNvSpPr/>
          <p:nvPr/>
        </p:nvSpPr>
        <p:spPr>
          <a:xfrm>
            <a:off x="2650516" y="207286"/>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TRANSPARENCIA E INTEGRIDAD</a:t>
            </a:r>
          </a:p>
          <a:p>
            <a:pPr>
              <a:defRPr/>
            </a:pPr>
            <a:r>
              <a:rPr lang="es-MX" sz="1600" cap="all" dirty="0">
                <a:solidFill>
                  <a:schemeClr val="tx1">
                    <a:lumMod val="50000"/>
                    <a:lumOff val="50000"/>
                  </a:schemeClr>
                </a:solidFill>
                <a:latin typeface="Century Gothic" pitchFamily="34" charset="0"/>
                <a:ea typeface="+mj-ea"/>
                <a:cs typeface="+mj-cs"/>
              </a:rPr>
              <a:t>ACUERDOS</a:t>
            </a:r>
            <a:endParaRPr lang="es-ES" sz="1600" dirty="0">
              <a:solidFill>
                <a:schemeClr val="tx1">
                  <a:lumMod val="50000"/>
                  <a:lumOff val="50000"/>
                </a:schemeClr>
              </a:solidFill>
            </a:endParaRPr>
          </a:p>
        </p:txBody>
      </p:sp>
      <p:pic>
        <p:nvPicPr>
          <p:cNvPr id="24" name="23 Imagen"/>
          <p:cNvPicPr/>
          <p:nvPr/>
        </p:nvPicPr>
        <p:blipFill>
          <a:blip r:embed="rId9"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1524185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42"/>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1752279" y="270819"/>
            <a:ext cx="6382072"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sp>
        <p:nvSpPr>
          <p:cNvPr id="22" name="CuadroTexto 21"/>
          <p:cNvSpPr txBox="1"/>
          <p:nvPr/>
        </p:nvSpPr>
        <p:spPr>
          <a:xfrm>
            <a:off x="1847528" y="1331130"/>
            <a:ext cx="6801173" cy="523220"/>
          </a:xfrm>
          <a:prstGeom prst="rect">
            <a:avLst/>
          </a:prstGeom>
          <a:noFill/>
        </p:spPr>
        <p:txBody>
          <a:bodyPr wrap="square" rtlCol="0">
            <a:spAutoFit/>
          </a:bodyPr>
          <a:lstStyle/>
          <a:p>
            <a:r>
              <a:rPr lang="es-MX" sz="2800" dirty="0"/>
              <a:t>CALENDARIO DE SESIONES ORDINARIAS 2018</a:t>
            </a:r>
            <a:endParaRPr lang="es-ES" sz="2800" dirty="0"/>
          </a:p>
        </p:txBody>
      </p:sp>
      <p:graphicFrame>
        <p:nvGraphicFramePr>
          <p:cNvPr id="23" name="Tabla 22"/>
          <p:cNvGraphicFramePr>
            <a:graphicFrameLocks noGrp="1"/>
          </p:cNvGraphicFramePr>
          <p:nvPr>
            <p:extLst>
              <p:ext uri="{D42A27DB-BD31-4B8C-83A1-F6EECF244321}">
                <p14:modId xmlns:p14="http://schemas.microsoft.com/office/powerpoint/2010/main" val="1887784523"/>
              </p:ext>
            </p:extLst>
          </p:nvPr>
        </p:nvGraphicFramePr>
        <p:xfrm>
          <a:off x="2015099" y="1931311"/>
          <a:ext cx="6119253" cy="2434938"/>
        </p:xfrm>
        <a:graphic>
          <a:graphicData uri="http://schemas.openxmlformats.org/drawingml/2006/table">
            <a:tbl>
              <a:tblPr firstRow="1" bandRow="1">
                <a:tableStyleId>{EB344D84-9AFB-497E-A393-DC336BA19D2E}</a:tableStyleId>
              </a:tblPr>
              <a:tblGrid>
                <a:gridCol w="2039751">
                  <a:extLst>
                    <a:ext uri="{9D8B030D-6E8A-4147-A177-3AD203B41FA5}">
                      <a16:colId xmlns:a16="http://schemas.microsoft.com/office/drawing/2014/main" xmlns="" val="20000"/>
                    </a:ext>
                  </a:extLst>
                </a:gridCol>
                <a:gridCol w="2039751">
                  <a:extLst>
                    <a:ext uri="{9D8B030D-6E8A-4147-A177-3AD203B41FA5}">
                      <a16:colId xmlns:a16="http://schemas.microsoft.com/office/drawing/2014/main" xmlns="" val="20001"/>
                    </a:ext>
                  </a:extLst>
                </a:gridCol>
                <a:gridCol w="2039751">
                  <a:extLst>
                    <a:ext uri="{9D8B030D-6E8A-4147-A177-3AD203B41FA5}">
                      <a16:colId xmlns:a16="http://schemas.microsoft.com/office/drawing/2014/main" xmlns="" val="20002"/>
                    </a:ext>
                  </a:extLst>
                </a:gridCol>
              </a:tblGrid>
              <a:tr h="811646">
                <a:tc>
                  <a:txBody>
                    <a:bodyPr/>
                    <a:lstStyle/>
                    <a:p>
                      <a:pPr algn="ctr"/>
                      <a:r>
                        <a:rPr lang="es-MX" dirty="0"/>
                        <a:t>Número</a:t>
                      </a:r>
                      <a:r>
                        <a:rPr lang="es-MX" baseline="0" dirty="0"/>
                        <a:t> de Sesión Ordinaria</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a:t>Trimestre Evaluado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a:t>Fecha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8116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2da Sesión 2018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a:t>III Trimestre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a:t>Viernes</a:t>
                      </a:r>
                      <a:r>
                        <a:rPr lang="es-MX" baseline="0" dirty="0"/>
                        <a:t> 26 Octubre</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8116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4ta Sesión 2018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a:t>IV Trimestre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a:t>Viernes 22 de Febrero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pic>
        <p:nvPicPr>
          <p:cNvPr id="8" name="7 Imagen"/>
          <p:cNvPicPr/>
          <p:nvPr/>
        </p:nvPicPr>
        <p:blipFill>
          <a:blip r:embed="rId2"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33940697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1847528" y="1052742"/>
            <a:ext cx="8496000" cy="1587"/>
          </a:xfrm>
          <a:prstGeom prst="straightConnector1">
            <a:avLst/>
          </a:prstGeom>
          <a:noFill/>
          <a:ln w="19050" cap="flat" cmpd="sng">
            <a:solidFill>
              <a:srgbClr val="FF0000"/>
            </a:solidFill>
            <a:prstDash val="solid"/>
            <a:round/>
            <a:headEnd type="none" w="med" len="med"/>
            <a:tailEnd type="none" w="med" len="med"/>
          </a:ln>
        </p:spPr>
      </p:cxnSp>
      <p:sp>
        <p:nvSpPr>
          <p:cNvPr id="5" name="CuadroTexto 4"/>
          <p:cNvSpPr txBox="1"/>
          <p:nvPr/>
        </p:nvSpPr>
        <p:spPr>
          <a:xfrm>
            <a:off x="2814918" y="2501153"/>
            <a:ext cx="6831106" cy="1862048"/>
          </a:xfrm>
          <a:prstGeom prst="rect">
            <a:avLst/>
          </a:prstGeom>
          <a:noFill/>
        </p:spPr>
        <p:txBody>
          <a:bodyPr wrap="square" rtlCol="0">
            <a:spAutoFit/>
          </a:bodyPr>
          <a:lstStyle/>
          <a:p>
            <a:r>
              <a:rPr lang="es-ES" sz="11500" dirty="0"/>
              <a:t>CLAUSURA</a:t>
            </a:r>
          </a:p>
        </p:txBody>
      </p:sp>
      <p:sp>
        <p:nvSpPr>
          <p:cNvPr id="7" name="6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8" name="7 Imagen"/>
          <p:cNvPicPr/>
          <p:nvPr/>
        </p:nvPicPr>
        <p:blipFill>
          <a:blip r:embed="rId2" cstate="print">
            <a:lum bright="70000" contrast="-70000"/>
            <a:extLst>
              <a:ext uri="{BEBA8EAE-BF5A-486C-A8C5-ECC9F3942E4B}">
                <a14:imgProps xmlns:a14="http://schemas.microsoft.com/office/drawing/2010/main">
                  <a14:imgLayer r:embed="rId3">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37" y="206363"/>
            <a:ext cx="1914525" cy="705485"/>
          </a:xfrm>
          <a:prstGeom prst="rect">
            <a:avLst/>
          </a:prstGeom>
        </p:spPr>
      </p:pic>
      <p:pic>
        <p:nvPicPr>
          <p:cNvPr id="9" name="8 Imagen"/>
          <p:cNvPicPr/>
          <p:nvPr/>
        </p:nvPicPr>
        <p:blipFill>
          <a:blip r:embed="rId4"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0" name="9 Imagen"/>
          <p:cNvPicPr/>
          <p:nvPr/>
        </p:nvPicPr>
        <p:blipFill>
          <a:blip r:embed="rId5"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3308186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Rectángulo 24"/>
          <p:cNvSpPr/>
          <p:nvPr/>
        </p:nvSpPr>
        <p:spPr>
          <a:xfrm>
            <a:off x="1847528" y="1352551"/>
            <a:ext cx="4162747" cy="5305424"/>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1026" name="Picture 2" descr="business, group, team icon"/>
          <p:cNvPicPr>
            <a:picLocks noChangeAspect="1" noChangeArrowheads="1"/>
          </p:cNvPicPr>
          <p:nvPr/>
        </p:nvPicPr>
        <p:blipFill rotWithShape="1">
          <a:blip r:embed="rId3">
            <a:duotone>
              <a:schemeClr val="accent4">
                <a:shade val="45000"/>
                <a:satMod val="135000"/>
              </a:schemeClr>
              <a:prstClr val="white"/>
            </a:duotone>
            <a:extLst>
              <a:ext uri="{28A0092B-C50C-407E-A947-70E740481C1C}">
                <a14:useLocalDpi xmlns:a14="http://schemas.microsoft.com/office/drawing/2010/main" val="0"/>
              </a:ext>
            </a:extLst>
          </a:blip>
          <a:srcRect r="20964"/>
          <a:stretch/>
        </p:blipFill>
        <p:spPr bwMode="auto">
          <a:xfrm>
            <a:off x="6489078" y="1704975"/>
            <a:ext cx="3854450" cy="4876801"/>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1771328" y="264445"/>
            <a:ext cx="6382072"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pic>
        <p:nvPicPr>
          <p:cNvPr id="7" name="6 Imagen"/>
          <p:cNvPicPr/>
          <p:nvPr/>
        </p:nvPicPr>
        <p:blipFill>
          <a:blip r:embed="rId4"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2731181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42"/>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1752279" y="270819"/>
            <a:ext cx="6382072"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pic>
        <p:nvPicPr>
          <p:cNvPr id="22" name="21 Imagen"/>
          <p:cNvPicPr/>
          <p:nvPr/>
        </p:nvPicPr>
        <p:blipFill>
          <a:blip r:embed="rId2"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
        <p:nvSpPr>
          <p:cNvPr id="2" name="CuadroTexto 1">
            <a:extLst>
              <a:ext uri="{FF2B5EF4-FFF2-40B4-BE49-F238E27FC236}">
                <a16:creationId xmlns:a16="http://schemas.microsoft.com/office/drawing/2014/main" xmlns="" id="{D8970F25-C696-4A7C-98ED-356FF68BE6E2}"/>
              </a:ext>
            </a:extLst>
          </p:cNvPr>
          <p:cNvSpPr txBox="1"/>
          <p:nvPr/>
        </p:nvSpPr>
        <p:spPr>
          <a:xfrm>
            <a:off x="4447294" y="1544306"/>
            <a:ext cx="2811831" cy="738664"/>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lvl="0" algn="ctr">
              <a:spcAft>
                <a:spcPts val="0"/>
              </a:spcAft>
            </a:pPr>
            <a:r>
              <a:rPr lang="es-MX" sz="1400" b="1" dirty="0"/>
              <a:t>Presidente</a:t>
            </a:r>
          </a:p>
          <a:p>
            <a:pPr lvl="0" algn="ctr">
              <a:spcAft>
                <a:spcPts val="0"/>
              </a:spcAft>
            </a:pPr>
            <a:endParaRPr lang="es-MX" sz="1400" dirty="0"/>
          </a:p>
          <a:p>
            <a:pPr lvl="0" algn="ctr">
              <a:spcAft>
                <a:spcPts val="0"/>
              </a:spcAft>
            </a:pPr>
            <a:r>
              <a:rPr lang="es-MX" sz="1400" dirty="0"/>
              <a:t>Lic. Mario Welfo Álvarez Beltrán </a:t>
            </a:r>
          </a:p>
        </p:txBody>
      </p:sp>
      <p:sp>
        <p:nvSpPr>
          <p:cNvPr id="7" name="CuadroTexto 6">
            <a:extLst>
              <a:ext uri="{FF2B5EF4-FFF2-40B4-BE49-F238E27FC236}">
                <a16:creationId xmlns:a16="http://schemas.microsoft.com/office/drawing/2014/main" xmlns="" id="{445271DF-7589-4EF2-A500-B8EE0DAED447}"/>
              </a:ext>
            </a:extLst>
          </p:cNvPr>
          <p:cNvSpPr txBox="1"/>
          <p:nvPr/>
        </p:nvSpPr>
        <p:spPr>
          <a:xfrm>
            <a:off x="1236832" y="3437682"/>
            <a:ext cx="2429395" cy="738664"/>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lvl="0" algn="ctr">
              <a:spcAft>
                <a:spcPts val="0"/>
              </a:spcAft>
            </a:pPr>
            <a:r>
              <a:rPr lang="es-MX" sz="1400" b="1" dirty="0"/>
              <a:t>Vocal ejecutivo</a:t>
            </a:r>
          </a:p>
          <a:p>
            <a:pPr lvl="0" algn="ctr">
              <a:spcAft>
                <a:spcPts val="0"/>
              </a:spcAft>
            </a:pPr>
            <a:endParaRPr lang="es-MX" sz="1400" dirty="0"/>
          </a:p>
          <a:p>
            <a:pPr lvl="0" algn="ctr">
              <a:spcAft>
                <a:spcPts val="0"/>
              </a:spcAft>
            </a:pPr>
            <a:r>
              <a:rPr lang="es-MX" sz="1400" dirty="0"/>
              <a:t>Jorge Delgadillo Puentes</a:t>
            </a:r>
          </a:p>
        </p:txBody>
      </p:sp>
      <p:sp>
        <p:nvSpPr>
          <p:cNvPr id="8" name="CuadroTexto 7">
            <a:extLst>
              <a:ext uri="{FF2B5EF4-FFF2-40B4-BE49-F238E27FC236}">
                <a16:creationId xmlns:a16="http://schemas.microsoft.com/office/drawing/2014/main" xmlns="" id="{702F0EE6-B5F2-40CE-888A-C58051020A33}"/>
              </a:ext>
            </a:extLst>
          </p:cNvPr>
          <p:cNvSpPr txBox="1"/>
          <p:nvPr/>
        </p:nvSpPr>
        <p:spPr>
          <a:xfrm>
            <a:off x="4629887" y="3437682"/>
            <a:ext cx="2429395" cy="116955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lvl="0" algn="ctr">
              <a:spcAft>
                <a:spcPts val="0"/>
              </a:spcAft>
            </a:pPr>
            <a:r>
              <a:rPr lang="es-MX" sz="1400" b="1" dirty="0"/>
              <a:t>Vocales</a:t>
            </a:r>
          </a:p>
          <a:p>
            <a:pPr lvl="0" algn="ctr">
              <a:spcAft>
                <a:spcPts val="0"/>
              </a:spcAft>
            </a:pPr>
            <a:endParaRPr lang="es-MX" sz="1400" dirty="0"/>
          </a:p>
          <a:p>
            <a:pPr marL="171450" lvl="0" indent="-171450">
              <a:spcAft>
                <a:spcPts val="0"/>
              </a:spcAft>
              <a:buFont typeface="Arial" panose="020B0604020202020204" pitchFamily="34" charset="0"/>
              <a:buChar char="•"/>
            </a:pPr>
            <a:r>
              <a:rPr lang="es-MX" sz="1400" dirty="0"/>
              <a:t>Denia Barba </a:t>
            </a:r>
            <a:r>
              <a:rPr lang="es-MX" sz="1400" dirty="0" err="1"/>
              <a:t>Oloño</a:t>
            </a:r>
            <a:endParaRPr lang="es-MX" sz="1400" dirty="0"/>
          </a:p>
          <a:p>
            <a:pPr marL="171450" lvl="0" indent="-171450">
              <a:spcAft>
                <a:spcPts val="0"/>
              </a:spcAft>
              <a:buFont typeface="Arial" panose="020B0604020202020204" pitchFamily="34" charset="0"/>
              <a:buChar char="•"/>
            </a:pPr>
            <a:r>
              <a:rPr lang="es-MX" sz="1400" dirty="0"/>
              <a:t>Blanca Robles Monteverde</a:t>
            </a:r>
          </a:p>
          <a:p>
            <a:pPr marL="171450" lvl="0" indent="-171450">
              <a:spcAft>
                <a:spcPts val="0"/>
              </a:spcAft>
              <a:buFont typeface="Arial" panose="020B0604020202020204" pitchFamily="34" charset="0"/>
              <a:buChar char="•"/>
            </a:pPr>
            <a:r>
              <a:rPr lang="es-MX" sz="1400" dirty="0"/>
              <a:t>Diego A. Ríos Sandoval</a:t>
            </a:r>
          </a:p>
        </p:txBody>
      </p:sp>
      <p:sp>
        <p:nvSpPr>
          <p:cNvPr id="9" name="CuadroTexto 8">
            <a:extLst>
              <a:ext uri="{FF2B5EF4-FFF2-40B4-BE49-F238E27FC236}">
                <a16:creationId xmlns:a16="http://schemas.microsoft.com/office/drawing/2014/main" xmlns="" id="{AABBC381-6629-4D39-B9BC-BD6564872508}"/>
              </a:ext>
            </a:extLst>
          </p:cNvPr>
          <p:cNvSpPr txBox="1"/>
          <p:nvPr/>
        </p:nvSpPr>
        <p:spPr>
          <a:xfrm>
            <a:off x="7914133" y="3429000"/>
            <a:ext cx="2429395" cy="289310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lvl="0" algn="ctr">
              <a:spcAft>
                <a:spcPts val="0"/>
              </a:spcAft>
            </a:pPr>
            <a:r>
              <a:rPr lang="es-MX" sz="1400" b="1" dirty="0"/>
              <a:t>Invitados permanentes</a:t>
            </a:r>
          </a:p>
          <a:p>
            <a:pPr lvl="0" algn="ctr">
              <a:spcAft>
                <a:spcPts val="0"/>
              </a:spcAft>
            </a:pPr>
            <a:endParaRPr lang="es-MX" sz="1400" dirty="0"/>
          </a:p>
          <a:p>
            <a:pPr marL="171450" indent="-171450">
              <a:buFont typeface="Arial" panose="020B0604020202020204" pitchFamily="34" charset="0"/>
              <a:buChar char="•"/>
            </a:pPr>
            <a:r>
              <a:rPr lang="es-MX" sz="1400" dirty="0"/>
              <a:t>Claudia Olimpia Ruiz Tapia</a:t>
            </a:r>
          </a:p>
          <a:p>
            <a:pPr marL="171450" indent="-171450">
              <a:buFont typeface="Arial" panose="020B0604020202020204" pitchFamily="34" charset="0"/>
              <a:buChar char="•"/>
            </a:pPr>
            <a:r>
              <a:rPr lang="es-MX" sz="1400" dirty="0"/>
              <a:t>Delma </a:t>
            </a:r>
            <a:r>
              <a:rPr lang="es-MX" sz="1400" dirty="0" err="1"/>
              <a:t>Daleth</a:t>
            </a:r>
            <a:r>
              <a:rPr lang="es-MX" sz="1400" dirty="0"/>
              <a:t> </a:t>
            </a:r>
            <a:r>
              <a:rPr lang="es-MX" sz="1400" dirty="0" err="1"/>
              <a:t>Monteón</a:t>
            </a:r>
            <a:r>
              <a:rPr lang="es-MX" sz="1400" dirty="0"/>
              <a:t> Vega</a:t>
            </a:r>
          </a:p>
          <a:p>
            <a:pPr marL="171450" indent="-171450">
              <a:buFont typeface="Arial" panose="020B0604020202020204" pitchFamily="34" charset="0"/>
              <a:buChar char="•"/>
            </a:pPr>
            <a:r>
              <a:rPr lang="es-MX" sz="1400" dirty="0"/>
              <a:t>Paulina Valenzuela Fonseca</a:t>
            </a:r>
          </a:p>
          <a:p>
            <a:pPr marL="171450" indent="-171450">
              <a:buFont typeface="Arial" panose="020B0604020202020204" pitchFamily="34" charset="0"/>
              <a:buChar char="•"/>
            </a:pPr>
            <a:r>
              <a:rPr lang="es-MX" sz="1400" dirty="0"/>
              <a:t>Marina Arteaga Sánchez</a:t>
            </a:r>
          </a:p>
          <a:p>
            <a:pPr marL="171450" indent="-171450">
              <a:buFont typeface="Arial" panose="020B0604020202020204" pitchFamily="34" charset="0"/>
              <a:buChar char="•"/>
            </a:pPr>
            <a:r>
              <a:rPr lang="es-MX" sz="1400" dirty="0"/>
              <a:t>María Teresa Bobadilla Robles</a:t>
            </a:r>
          </a:p>
          <a:p>
            <a:pPr marL="171450" indent="-171450">
              <a:buFont typeface="Arial" panose="020B0604020202020204" pitchFamily="34" charset="0"/>
              <a:buChar char="•"/>
            </a:pPr>
            <a:r>
              <a:rPr lang="es-MX" sz="1400" dirty="0"/>
              <a:t>Mirna Bravo García</a:t>
            </a:r>
          </a:p>
          <a:p>
            <a:pPr marL="171450" indent="-171450">
              <a:buFont typeface="Arial" panose="020B0604020202020204" pitchFamily="34" charset="0"/>
              <a:buChar char="•"/>
            </a:pPr>
            <a:r>
              <a:rPr lang="es-MX" sz="1400" dirty="0"/>
              <a:t>Vanesa del Carmen Palafox Galindo</a:t>
            </a:r>
          </a:p>
          <a:p>
            <a:pPr marL="171450" indent="-171450">
              <a:buFont typeface="Arial" panose="020B0604020202020204" pitchFamily="34" charset="0"/>
              <a:buChar char="•"/>
            </a:pPr>
            <a:r>
              <a:rPr lang="es-MX" sz="1400" dirty="0"/>
              <a:t>Yolanda Villa Pacheco</a:t>
            </a:r>
          </a:p>
        </p:txBody>
      </p:sp>
      <p:cxnSp>
        <p:nvCxnSpPr>
          <p:cNvPr id="5" name="Conector: angular 4">
            <a:extLst>
              <a:ext uri="{FF2B5EF4-FFF2-40B4-BE49-F238E27FC236}">
                <a16:creationId xmlns:a16="http://schemas.microsoft.com/office/drawing/2014/main" xmlns="" id="{B53DD4BE-0C5E-485F-AA80-C7A9DECC4900}"/>
              </a:ext>
            </a:extLst>
          </p:cNvPr>
          <p:cNvCxnSpPr>
            <a:cxnSpLocks/>
            <a:endCxn id="7" idx="0"/>
          </p:cNvCxnSpPr>
          <p:nvPr/>
        </p:nvCxnSpPr>
        <p:spPr>
          <a:xfrm rot="10800000" flipV="1">
            <a:off x="2451531" y="2884598"/>
            <a:ext cx="3397555" cy="553083"/>
          </a:xfrm>
          <a:prstGeom prst="bentConnector2">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 name="Conector: angular 11">
            <a:extLst>
              <a:ext uri="{FF2B5EF4-FFF2-40B4-BE49-F238E27FC236}">
                <a16:creationId xmlns:a16="http://schemas.microsoft.com/office/drawing/2014/main" xmlns="" id="{874E58D5-CAE6-47C3-AADE-4E827F17619B}"/>
              </a:ext>
            </a:extLst>
          </p:cNvPr>
          <p:cNvCxnSpPr>
            <a:cxnSpLocks/>
            <a:stCxn id="2" idx="2"/>
            <a:endCxn id="9" idx="0"/>
          </p:cNvCxnSpPr>
          <p:nvPr/>
        </p:nvCxnSpPr>
        <p:spPr>
          <a:xfrm rot="16200000" flipH="1">
            <a:off x="6918005" y="1218174"/>
            <a:ext cx="1146030" cy="3275621"/>
          </a:xfrm>
          <a:prstGeom prst="bentConnector3">
            <a:avLst>
              <a:gd name="adj1" fmla="val 52258"/>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Conector recto 12">
            <a:extLst>
              <a:ext uri="{FF2B5EF4-FFF2-40B4-BE49-F238E27FC236}">
                <a16:creationId xmlns:a16="http://schemas.microsoft.com/office/drawing/2014/main" xmlns="" id="{7013CA6E-4EC5-4ADD-A4BF-98451DDA10C2}"/>
              </a:ext>
            </a:extLst>
          </p:cNvPr>
          <p:cNvCxnSpPr>
            <a:cxnSpLocks/>
          </p:cNvCxnSpPr>
          <p:nvPr/>
        </p:nvCxnSpPr>
        <p:spPr>
          <a:xfrm>
            <a:off x="5858089" y="2888472"/>
            <a:ext cx="0" cy="544347"/>
          </a:xfrm>
          <a:prstGeom prst="line">
            <a:avLst/>
          </a:prstGeom>
        </p:spPr>
        <p:style>
          <a:lnRef idx="1">
            <a:schemeClr val="dk1"/>
          </a:lnRef>
          <a:fillRef idx="0">
            <a:schemeClr val="dk1"/>
          </a:fillRef>
          <a:effectRef idx="0">
            <a:schemeClr val="dk1"/>
          </a:effectRef>
          <a:fontRef idx="minor">
            <a:schemeClr val="tx1"/>
          </a:fontRef>
        </p:style>
      </p:cxnSp>
      <p:graphicFrame>
        <p:nvGraphicFramePr>
          <p:cNvPr id="34" name="Tabla 33">
            <a:extLst>
              <a:ext uri="{FF2B5EF4-FFF2-40B4-BE49-F238E27FC236}">
                <a16:creationId xmlns:a16="http://schemas.microsoft.com/office/drawing/2014/main" xmlns="" id="{9FEF6C3B-FAB5-4FCE-9250-65F0E0F56456}"/>
              </a:ext>
            </a:extLst>
          </p:cNvPr>
          <p:cNvGraphicFramePr>
            <a:graphicFrameLocks noGrp="1"/>
          </p:cNvGraphicFramePr>
          <p:nvPr>
            <p:extLst>
              <p:ext uri="{D42A27DB-BD31-4B8C-83A1-F6EECF244321}">
                <p14:modId xmlns:p14="http://schemas.microsoft.com/office/powerpoint/2010/main" val="1022540115"/>
              </p:ext>
            </p:extLst>
          </p:nvPr>
        </p:nvGraphicFramePr>
        <p:xfrm>
          <a:off x="618402" y="4231311"/>
          <a:ext cx="3299494" cy="2465567"/>
        </p:xfrm>
        <a:graphic>
          <a:graphicData uri="http://schemas.openxmlformats.org/drawingml/2006/table">
            <a:tbl>
              <a:tblPr firstRow="1" bandRow="1">
                <a:tableStyleId>{2D5ABB26-0587-4C30-8999-92F81FD0307C}</a:tableStyleId>
              </a:tblPr>
              <a:tblGrid>
                <a:gridCol w="1629883">
                  <a:extLst>
                    <a:ext uri="{9D8B030D-6E8A-4147-A177-3AD203B41FA5}">
                      <a16:colId xmlns:a16="http://schemas.microsoft.com/office/drawing/2014/main" xmlns="" val="20000"/>
                    </a:ext>
                  </a:extLst>
                </a:gridCol>
                <a:gridCol w="174625">
                  <a:extLst>
                    <a:ext uri="{9D8B030D-6E8A-4147-A177-3AD203B41FA5}">
                      <a16:colId xmlns:a16="http://schemas.microsoft.com/office/drawing/2014/main" xmlns="" val="20001"/>
                    </a:ext>
                  </a:extLst>
                </a:gridCol>
                <a:gridCol w="1494986">
                  <a:extLst>
                    <a:ext uri="{9D8B030D-6E8A-4147-A177-3AD203B41FA5}">
                      <a16:colId xmlns:a16="http://schemas.microsoft.com/office/drawing/2014/main" xmlns="" val="20002"/>
                    </a:ext>
                  </a:extLst>
                </a:gridCol>
              </a:tblGrid>
              <a:tr h="241565">
                <a:tc gridSpan="2">
                  <a:txBody>
                    <a:bodyPr/>
                    <a:lstStyle/>
                    <a:p>
                      <a:endParaRPr lang="es-ES" sz="1050" b="1" dirty="0"/>
                    </a:p>
                  </a:txBody>
                  <a:tcPr anchor="ctr"/>
                </a:tc>
                <a:tc hMerge="1">
                  <a:txBody>
                    <a:bodyPr/>
                    <a:lstStyle/>
                    <a:p>
                      <a:endParaRPr lang="es-ES"/>
                    </a:p>
                  </a:txBody>
                  <a:tcPr/>
                </a:tc>
                <a:tc>
                  <a:txBody>
                    <a:bodyPr/>
                    <a:lstStyle/>
                    <a:p>
                      <a:endParaRPr lang="es-ES" sz="1050"/>
                    </a:p>
                  </a:txBody>
                  <a:tcPr anchor="ctr"/>
                </a:tc>
                <a:extLst>
                  <a:ext uri="{0D108BD9-81ED-4DB2-BD59-A6C34878D82A}">
                    <a16:rowId xmlns:a16="http://schemas.microsoft.com/office/drawing/2014/main" xmlns="" val="10000"/>
                  </a:ext>
                </a:extLst>
              </a:tr>
              <a:tr h="274178">
                <a:tc gridSpan="2">
                  <a:txBody>
                    <a:bodyPr/>
                    <a:lstStyle/>
                    <a:p>
                      <a:endParaRPr lang="es-ES" sz="1050" b="1" dirty="0"/>
                    </a:p>
                  </a:txBody>
                  <a:tcPr anchor="ctr">
                    <a:lnB w="12700" cap="flat" cmpd="sng" algn="ctr">
                      <a:solidFill>
                        <a:schemeClr val="tx1"/>
                      </a:solidFill>
                      <a:prstDash val="solid"/>
                      <a:round/>
                      <a:headEnd type="none" w="med" len="med"/>
                      <a:tailEnd type="none" w="med" len="med"/>
                    </a:lnB>
                  </a:tcPr>
                </a:tc>
                <a:tc hMerge="1">
                  <a:txBody>
                    <a:bodyPr/>
                    <a:lstStyle/>
                    <a:p>
                      <a:endParaRPr lang="es-ES"/>
                    </a:p>
                  </a:txBody>
                  <a:tcPr/>
                </a:tc>
                <a:tc>
                  <a:txBody>
                    <a:bodyPr/>
                    <a:lstStyle/>
                    <a:p>
                      <a:endParaRPr lang="es-ES" sz="1050" dirty="0"/>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682841">
                <a:tc gridSpan="3">
                  <a:txBody>
                    <a:bodyPr/>
                    <a:lstStyle/>
                    <a:p>
                      <a:pPr algn="ctr"/>
                      <a:r>
                        <a:rPr lang="es-MX" sz="1050" b="1" dirty="0"/>
                        <a:t>Alta</a:t>
                      </a:r>
                      <a:r>
                        <a:rPr lang="es-MX" sz="1050" b="1" baseline="0" dirty="0"/>
                        <a:t> y baja de integrantes: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s-ES"/>
                    </a:p>
                  </a:txBody>
                  <a:tcPr/>
                </a:tc>
                <a:tc hMerge="1">
                  <a:txBody>
                    <a:bodyPr/>
                    <a:lstStyle/>
                    <a:p>
                      <a:endParaRPr lang="es-ES" sz="1400" dirty="0"/>
                    </a:p>
                  </a:txBody>
                  <a:tcPr anchor="ctr"/>
                </a:tc>
                <a:extLst>
                  <a:ext uri="{0D108BD9-81ED-4DB2-BD59-A6C34878D82A}">
                    <a16:rowId xmlns:a16="http://schemas.microsoft.com/office/drawing/2014/main" xmlns="" val="10002"/>
                  </a:ext>
                </a:extLst>
              </a:tr>
              <a:tr h="152567">
                <a:tc>
                  <a:txBody>
                    <a:bodyPr/>
                    <a:lstStyle/>
                    <a:p>
                      <a:pPr algn="ctr"/>
                      <a:r>
                        <a:rPr lang="es-ES" sz="1000" b="1" i="0" dirty="0"/>
                        <a:t>Baja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000" b="1" i="0" u="none" strike="noStrike" kern="1200" cap="none" spc="0" normalizeH="0" baseline="0" noProof="0" dirty="0">
                          <a:ln>
                            <a:noFill/>
                          </a:ln>
                          <a:solidFill>
                            <a:prstClr val="black"/>
                          </a:solidFill>
                          <a:effectLst/>
                          <a:uLnTx/>
                          <a:uFillTx/>
                          <a:latin typeface="+mn-lt"/>
                          <a:ea typeface="+mn-ea"/>
                          <a:cs typeface="+mn-cs"/>
                        </a:rPr>
                        <a:t>Alta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endParaRPr lang="es-MX"/>
                    </a:p>
                  </a:txBody>
                  <a:tcPr/>
                </a:tc>
                <a:extLst>
                  <a:ext uri="{0D108BD9-81ED-4DB2-BD59-A6C34878D82A}">
                    <a16:rowId xmlns:a16="http://schemas.microsoft.com/office/drawing/2014/main" xmlns="" val="3323292947"/>
                  </a:ext>
                </a:extLst>
              </a:tr>
              <a:tr h="374461">
                <a:tc>
                  <a:txBody>
                    <a:bodyPr/>
                    <a:lstStyle/>
                    <a:p>
                      <a:r>
                        <a:rPr lang="es-MX" sz="1000" dirty="0"/>
                        <a:t>Carlos Tapia Gaspar</a:t>
                      </a:r>
                      <a:endParaRPr lang="es-E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Mirna Bravo García</a:t>
                      </a:r>
                      <a:endParaRPr kumimoji="0" lang="es-ES" sz="1000" b="0" i="0" u="none" strike="noStrike" kern="1200" cap="none" spc="0" normalizeH="0" baseline="0" noProof="0" dirty="0">
                        <a:ln>
                          <a:noFill/>
                        </a:ln>
                        <a:solidFill>
                          <a:prstClr val="black"/>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sz="1400"/>
                    </a:p>
                  </a:txBody>
                  <a:tcPr anchor="ctr"/>
                </a:tc>
                <a:extLst>
                  <a:ext uri="{0D108BD9-81ED-4DB2-BD59-A6C34878D82A}">
                    <a16:rowId xmlns:a16="http://schemas.microsoft.com/office/drawing/2014/main" xmlns="" val="10003"/>
                  </a:ext>
                </a:extLst>
              </a:tr>
              <a:tr h="374461">
                <a:tc>
                  <a:txBody>
                    <a:bodyPr/>
                    <a:lstStyle/>
                    <a:p>
                      <a:r>
                        <a:rPr lang="es-ES" sz="1000" dirty="0"/>
                        <a:t>Karina</a:t>
                      </a:r>
                      <a:r>
                        <a:rPr lang="es-ES" sz="1000" baseline="0" dirty="0"/>
                        <a:t> Sánchez</a:t>
                      </a:r>
                      <a:endParaRPr lang="es-E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000" u="none" strike="noStrike" kern="1200" cap="none" spc="0" normalizeH="0" baseline="0" noProof="0" dirty="0">
                          <a:ln>
                            <a:noFill/>
                          </a:ln>
                          <a:effectLst/>
                          <a:uLnTx/>
                          <a:uFillTx/>
                        </a:rPr>
                        <a:t>Marina Arteaga</a:t>
                      </a:r>
                      <a:endParaRPr lang="es-ES"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sz="1400" dirty="0"/>
                    </a:p>
                  </a:txBody>
                  <a:tcPr anchor="ctr"/>
                </a:tc>
                <a:extLst>
                  <a:ext uri="{0D108BD9-81ED-4DB2-BD59-A6C34878D82A}">
                    <a16:rowId xmlns:a16="http://schemas.microsoft.com/office/drawing/2014/main" xmlns="" val="10004"/>
                  </a:ext>
                </a:extLst>
              </a:tr>
              <a:tr h="264326">
                <a:tc>
                  <a:txBody>
                    <a:bodyPr/>
                    <a:lstStyle/>
                    <a:p>
                      <a:r>
                        <a:rPr lang="es-ES" sz="1000"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00" dirty="0"/>
                        <a:t>Claudia Olimpia Ruiz Tapia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sz="1400" dirty="0"/>
                    </a:p>
                  </a:txBody>
                  <a:tcPr anchor="ctr"/>
                </a:tc>
                <a:extLst>
                  <a:ext uri="{0D108BD9-81ED-4DB2-BD59-A6C34878D82A}">
                    <a16:rowId xmlns:a16="http://schemas.microsoft.com/office/drawing/2014/main" xmlns="" val="10005"/>
                  </a:ext>
                </a:extLst>
              </a:tr>
            </a:tbl>
          </a:graphicData>
        </a:graphic>
      </p:graphicFrame>
      <p:sp>
        <p:nvSpPr>
          <p:cNvPr id="37" name="CuadroTexto 36">
            <a:extLst>
              <a:ext uri="{FF2B5EF4-FFF2-40B4-BE49-F238E27FC236}">
                <a16:creationId xmlns:a16="http://schemas.microsoft.com/office/drawing/2014/main" xmlns="" id="{C34A20A3-CAB0-4629-BA78-EF02C02EDF8A}"/>
              </a:ext>
            </a:extLst>
          </p:cNvPr>
          <p:cNvSpPr txBox="1"/>
          <p:nvPr/>
        </p:nvSpPr>
        <p:spPr>
          <a:xfrm>
            <a:off x="9068498" y="1544306"/>
            <a:ext cx="1937759" cy="261610"/>
          </a:xfrm>
          <a:prstGeom prst="rect">
            <a:avLst/>
          </a:prstGeom>
          <a:noFill/>
        </p:spPr>
        <p:txBody>
          <a:bodyPr wrap="square" rtlCol="0">
            <a:spAutoFit/>
          </a:bodyPr>
          <a:lstStyle/>
          <a:p>
            <a:r>
              <a:rPr lang="es-MX" sz="1100" dirty="0"/>
              <a:t>Integrantes con voto</a:t>
            </a:r>
          </a:p>
        </p:txBody>
      </p:sp>
      <p:sp>
        <p:nvSpPr>
          <p:cNvPr id="38" name="CuadroTexto 37">
            <a:extLst>
              <a:ext uri="{FF2B5EF4-FFF2-40B4-BE49-F238E27FC236}">
                <a16:creationId xmlns:a16="http://schemas.microsoft.com/office/drawing/2014/main" xmlns="" id="{98273C44-6467-47A2-865D-32FF0648A078}"/>
              </a:ext>
            </a:extLst>
          </p:cNvPr>
          <p:cNvSpPr txBox="1"/>
          <p:nvPr/>
        </p:nvSpPr>
        <p:spPr>
          <a:xfrm>
            <a:off x="8861376" y="1591831"/>
            <a:ext cx="209725" cy="17241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endParaRPr lang="es-MX" dirty="0"/>
          </a:p>
        </p:txBody>
      </p:sp>
    </p:spTree>
    <p:extLst>
      <p:ext uri="{BB962C8B-B14F-4D97-AF65-F5344CB8AC3E}">
        <p14:creationId xmlns:p14="http://schemas.microsoft.com/office/powerpoint/2010/main" val="748168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42"/>
            <a:ext cx="8496000" cy="1587"/>
          </a:xfrm>
          <a:prstGeom prst="straightConnector1">
            <a:avLst/>
          </a:prstGeom>
          <a:noFill/>
          <a:ln w="19050" cap="flat" cmpd="sng">
            <a:solidFill>
              <a:srgbClr val="FF0000"/>
            </a:solidFill>
            <a:prstDash val="solid"/>
            <a:round/>
            <a:headEnd type="none" w="med" len="med"/>
            <a:tailEnd type="none" w="med" len="med"/>
          </a:ln>
        </p:spPr>
      </p:cxnSp>
      <p:sp>
        <p:nvSpPr>
          <p:cNvPr id="17" name="Rectángulo 16"/>
          <p:cNvSpPr/>
          <p:nvPr/>
        </p:nvSpPr>
        <p:spPr>
          <a:xfrm>
            <a:off x="1771328" y="264445"/>
            <a:ext cx="6382072" cy="646331"/>
          </a:xfrm>
          <a:prstGeom prst="rect">
            <a:avLst/>
          </a:prstGeom>
        </p:spPr>
        <p:txBody>
          <a:bodyPr wrap="square">
            <a:spAutoFit/>
          </a:bodyPr>
          <a:lstStyle/>
          <a:p>
            <a:r>
              <a:rPr lang="es-ES" kern="0" cap="all" dirty="0">
                <a:latin typeface="Century Gothic" pitchFamily="34" charset="0"/>
              </a:rPr>
              <a:t>Comité de control y desempeño institucional</a:t>
            </a:r>
            <a:br>
              <a:rPr lang="es-ES" kern="0" cap="all" dirty="0">
                <a:latin typeface="Century Gothic" pitchFamily="34" charset="0"/>
              </a:rPr>
            </a:br>
            <a:r>
              <a:rPr lang="es-ES" kern="0" dirty="0"/>
              <a:t>(COCODI)</a:t>
            </a:r>
            <a:endParaRPr lang="es-ES" dirty="0"/>
          </a:p>
        </p:txBody>
      </p:sp>
      <p:sp>
        <p:nvSpPr>
          <p:cNvPr id="55" name="Rectángulo 54"/>
          <p:cNvSpPr/>
          <p:nvPr/>
        </p:nvSpPr>
        <p:spPr>
          <a:xfrm>
            <a:off x="1836195" y="1240296"/>
            <a:ext cx="2395207" cy="338554"/>
          </a:xfrm>
          <a:prstGeom prst="rect">
            <a:avLst/>
          </a:prstGeom>
        </p:spPr>
        <p:txBody>
          <a:bodyPr wrap="none">
            <a:spAutoFit/>
          </a:bodyPr>
          <a:lstStyle/>
          <a:p>
            <a:r>
              <a:rPr lang="es-MX" sz="1600" b="1" dirty="0">
                <a:latin typeface="Century Gothic" panose="020B0502020202020204" pitchFamily="34" charset="0"/>
              </a:rPr>
              <a:t>DESAHOGO DE TEMAS</a:t>
            </a:r>
            <a:endParaRPr lang="es-ES" sz="1600" b="1" dirty="0">
              <a:latin typeface="Century Gothic" panose="020B0502020202020204" pitchFamily="34" charset="0"/>
            </a:endParaRPr>
          </a:p>
        </p:txBody>
      </p:sp>
      <p:pic>
        <p:nvPicPr>
          <p:cNvPr id="2" name="Imagen 1"/>
          <p:cNvPicPr>
            <a:picLocks noChangeAspect="1"/>
          </p:cNvPicPr>
          <p:nvPr/>
        </p:nvPicPr>
        <p:blipFill rotWithShape="1">
          <a:blip r:embed="rId2"/>
          <a:srcRect l="34265" t="39951" r="18235" b="12990"/>
          <a:stretch/>
        </p:blipFill>
        <p:spPr>
          <a:xfrm>
            <a:off x="2250141" y="1908371"/>
            <a:ext cx="7785847" cy="4559664"/>
          </a:xfrm>
          <a:prstGeom prst="rect">
            <a:avLst/>
          </a:prstGeom>
        </p:spPr>
      </p:pic>
      <p:sp>
        <p:nvSpPr>
          <p:cNvPr id="3" name="CuadroTexto 2"/>
          <p:cNvSpPr txBox="1"/>
          <p:nvPr/>
        </p:nvSpPr>
        <p:spPr>
          <a:xfrm>
            <a:off x="2478741" y="2205319"/>
            <a:ext cx="1752660" cy="1015663"/>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s-ES" sz="1200" dirty="0">
                <a:solidFill>
                  <a:schemeClr val="bg2">
                    <a:lumMod val="50000"/>
                  </a:schemeClr>
                </a:solidFill>
              </a:rPr>
              <a:t>EVALUACIÓN DEL CI</a:t>
            </a:r>
          </a:p>
          <a:p>
            <a:pPr marL="285750" indent="-285750">
              <a:buFont typeface="Arial" panose="020B0604020202020204" pitchFamily="34" charset="0"/>
              <a:buChar char="•"/>
            </a:pPr>
            <a:r>
              <a:rPr lang="es-ES" sz="1200" dirty="0">
                <a:solidFill>
                  <a:schemeClr val="bg2">
                    <a:lumMod val="50000"/>
                  </a:schemeClr>
                </a:solidFill>
              </a:rPr>
              <a:t>ADMINISTRACIÓN DE RIESGOS</a:t>
            </a:r>
          </a:p>
          <a:p>
            <a:pPr marL="285750" indent="-285750">
              <a:buFont typeface="Arial" panose="020B0604020202020204" pitchFamily="34" charset="0"/>
              <a:buChar char="•"/>
            </a:pPr>
            <a:r>
              <a:rPr lang="es-ES" sz="1200" dirty="0">
                <a:solidFill>
                  <a:schemeClr val="bg2">
                    <a:lumMod val="50000"/>
                  </a:schemeClr>
                </a:solidFill>
              </a:rPr>
              <a:t>TECNOLOGÍAS DE LA INFORMACIÓN</a:t>
            </a:r>
          </a:p>
        </p:txBody>
      </p:sp>
      <p:sp>
        <p:nvSpPr>
          <p:cNvPr id="10" name="CuadroTexto 9"/>
          <p:cNvSpPr txBox="1"/>
          <p:nvPr/>
        </p:nvSpPr>
        <p:spPr>
          <a:xfrm>
            <a:off x="7924799" y="1952981"/>
            <a:ext cx="1949824" cy="1015663"/>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s-ES" sz="1200" dirty="0">
                <a:solidFill>
                  <a:schemeClr val="bg2">
                    <a:lumMod val="50000"/>
                  </a:schemeClr>
                </a:solidFill>
              </a:rPr>
              <a:t>CUENTA PÚBLICA</a:t>
            </a:r>
          </a:p>
          <a:p>
            <a:pPr marL="285750" indent="-285750">
              <a:buFont typeface="Arial" panose="020B0604020202020204" pitchFamily="34" charset="0"/>
              <a:buChar char="•"/>
            </a:pPr>
            <a:r>
              <a:rPr lang="es-ES" sz="1200" dirty="0">
                <a:solidFill>
                  <a:schemeClr val="bg2">
                    <a:lumMod val="50000"/>
                  </a:schemeClr>
                </a:solidFill>
              </a:rPr>
              <a:t>INFORMES TRIMESTRALES</a:t>
            </a:r>
          </a:p>
          <a:p>
            <a:pPr marL="285750" indent="-285750">
              <a:buFont typeface="Arial" panose="020B0604020202020204" pitchFamily="34" charset="0"/>
              <a:buChar char="•"/>
            </a:pPr>
            <a:r>
              <a:rPr lang="es-ES" sz="1200" dirty="0">
                <a:solidFill>
                  <a:schemeClr val="bg2">
                    <a:lumMod val="50000"/>
                  </a:schemeClr>
                </a:solidFill>
              </a:rPr>
              <a:t>PRESUPUESTO </a:t>
            </a:r>
          </a:p>
          <a:p>
            <a:pPr marL="285750" indent="-285750">
              <a:buFont typeface="Arial" panose="020B0604020202020204" pitchFamily="34" charset="0"/>
              <a:buChar char="•"/>
            </a:pPr>
            <a:r>
              <a:rPr lang="es-ES" sz="1200" dirty="0">
                <a:solidFill>
                  <a:schemeClr val="bg2">
                    <a:lumMod val="50000"/>
                  </a:schemeClr>
                </a:solidFill>
              </a:rPr>
              <a:t>ADMINISTRACIÓN</a:t>
            </a:r>
          </a:p>
        </p:txBody>
      </p:sp>
      <p:pic>
        <p:nvPicPr>
          <p:cNvPr id="9" name="8 Imagen"/>
          <p:cNvPicPr/>
          <p:nvPr/>
        </p:nvPicPr>
        <p:blipFill>
          <a:blip r:embed="rId3"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26011463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1847528" y="1052742"/>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5509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4 CuadroTexto"/>
          <p:cNvSpPr txBox="1"/>
          <p:nvPr/>
        </p:nvSpPr>
        <p:spPr>
          <a:xfrm>
            <a:off x="5509499" y="3192533"/>
            <a:ext cx="5958654" cy="1877437"/>
          </a:xfrm>
          <a:prstGeom prst="rect">
            <a:avLst/>
          </a:prstGeom>
          <a:noFill/>
        </p:spPr>
        <p:txBody>
          <a:bodyPr wrap="square" rtlCol="0">
            <a:spAutoFit/>
          </a:bodyPr>
          <a:lstStyle/>
          <a:p>
            <a:r>
              <a:rPr lang="es-MX" sz="4000" dirty="0">
                <a:latin typeface="Century Gothic" panose="020B0502020202020204" pitchFamily="34" charset="0"/>
              </a:rPr>
              <a:t>CONTROL INTERNO</a:t>
            </a:r>
          </a:p>
          <a:p>
            <a:endParaRPr lang="es-MX" sz="4000" dirty="0">
              <a:latin typeface="Century Gothic" panose="020B0502020202020204" pitchFamily="34" charset="0"/>
            </a:endParaRPr>
          </a:p>
          <a:p>
            <a:pPr marL="722313" indent="-269875">
              <a:buFontTx/>
              <a:buChar char="-"/>
            </a:pPr>
            <a:r>
              <a:rPr lang="es-MX" dirty="0">
                <a:latin typeface="Century Gothic" panose="020B0502020202020204" pitchFamily="34" charset="0"/>
              </a:rPr>
              <a:t>EVALUACIÓN DEL CI</a:t>
            </a:r>
          </a:p>
          <a:p>
            <a:pPr marL="722313" indent="-269875">
              <a:buFontTx/>
              <a:buChar char="-"/>
            </a:pPr>
            <a:r>
              <a:rPr lang="es-MX" dirty="0">
                <a:latin typeface="Century Gothic" panose="020B0502020202020204" pitchFamily="34" charset="0"/>
              </a:rPr>
              <a:t>ADMINISTRACIÓN DE RIESGOS</a:t>
            </a:r>
          </a:p>
        </p:txBody>
      </p:sp>
      <p:pic>
        <p:nvPicPr>
          <p:cNvPr id="3074" name="Picture 2" descr="remote control, streamline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l="25335"/>
          <a:stretch/>
        </p:blipFill>
        <p:spPr bwMode="auto">
          <a:xfrm>
            <a:off x="1870509" y="1227780"/>
            <a:ext cx="4496391" cy="516411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Diagrama 9"/>
          <p:cNvGraphicFramePr/>
          <p:nvPr>
            <p:extLst>
              <p:ext uri="{D42A27DB-BD31-4B8C-83A1-F6EECF244321}">
                <p14:modId xmlns:p14="http://schemas.microsoft.com/office/powerpoint/2010/main" val="3630930047"/>
              </p:ext>
            </p:extLst>
          </p:nvPr>
        </p:nvGraphicFramePr>
        <p:xfrm>
          <a:off x="5722222" y="1991494"/>
          <a:ext cx="4002502" cy="1201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10 Rectángulo"/>
          <p:cNvSpPr/>
          <p:nvPr/>
        </p:nvSpPr>
        <p:spPr>
          <a:xfrm flipH="1">
            <a:off x="1847528" y="65472"/>
            <a:ext cx="8496000" cy="987269"/>
          </a:xfrm>
          <a:prstGeom prst="rect">
            <a:avLst/>
          </a:prstGeom>
          <a:gradFill flip="none" rotWithShape="1">
            <a:gsLst>
              <a:gs pos="26000">
                <a:srgbClr val="B22F33"/>
              </a:gs>
              <a:gs pos="0">
                <a:srgbClr val="C94319"/>
              </a:gs>
              <a:gs pos="100000">
                <a:srgbClr val="731733"/>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pic>
        <p:nvPicPr>
          <p:cNvPr id="12" name="11 Imagen"/>
          <p:cNvPicPr/>
          <p:nvPr/>
        </p:nvPicPr>
        <p:blipFill>
          <a:blip r:embed="rId8" cstate="print">
            <a:lum bright="70000" contrast="-70000"/>
            <a:extLst>
              <a:ext uri="{BEBA8EAE-BF5A-486C-A8C5-ECC9F3942E4B}">
                <a14:imgProps xmlns:a14="http://schemas.microsoft.com/office/drawing/2010/main">
                  <a14:imgLayer r:embed="rId9">
                    <a14:imgEffect>
                      <a14:sharpenSoften amount="500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020237" y="206363"/>
            <a:ext cx="1914525" cy="705485"/>
          </a:xfrm>
          <a:prstGeom prst="rect">
            <a:avLst/>
          </a:prstGeom>
        </p:spPr>
      </p:pic>
      <p:pic>
        <p:nvPicPr>
          <p:cNvPr id="13" name="12 Imagen"/>
          <p:cNvPicPr/>
          <p:nvPr/>
        </p:nvPicPr>
        <p:blipFill>
          <a:blip r:embed="rId10" cstate="print">
            <a:extLst>
              <a:ext uri="{28A0092B-C50C-407E-A947-70E740481C1C}">
                <a14:useLocalDpi xmlns:a14="http://schemas.microsoft.com/office/drawing/2010/main" val="0"/>
              </a:ext>
            </a:extLst>
          </a:blip>
          <a:stretch>
            <a:fillRect/>
          </a:stretch>
        </p:blipFill>
        <p:spPr>
          <a:xfrm>
            <a:off x="8618764" y="410198"/>
            <a:ext cx="1143000" cy="297815"/>
          </a:xfrm>
          <a:prstGeom prst="rect">
            <a:avLst/>
          </a:prstGeom>
        </p:spPr>
      </p:pic>
      <p:pic>
        <p:nvPicPr>
          <p:cNvPr id="14" name="13 Imagen"/>
          <p:cNvPicPr/>
          <p:nvPr/>
        </p:nvPicPr>
        <p:blipFill>
          <a:blip r:embed="rId11" cstate="print">
            <a:extLst>
              <a:ext uri="{28A0092B-C50C-407E-A947-70E740481C1C}">
                <a14:useLocalDpi xmlns:a14="http://schemas.microsoft.com/office/drawing/2010/main" val="0"/>
              </a:ext>
            </a:extLst>
          </a:blip>
          <a:stretch>
            <a:fillRect/>
          </a:stretch>
        </p:blipFill>
        <p:spPr>
          <a:xfrm>
            <a:off x="2178503" y="206362"/>
            <a:ext cx="533400" cy="727710"/>
          </a:xfrm>
          <a:prstGeom prst="rect">
            <a:avLst/>
          </a:prstGeom>
        </p:spPr>
      </p:pic>
    </p:spTree>
    <p:extLst>
      <p:ext uri="{BB962C8B-B14F-4D97-AF65-F5344CB8AC3E}">
        <p14:creationId xmlns:p14="http://schemas.microsoft.com/office/powerpoint/2010/main" val="16930566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16" y="207286"/>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Control interno </a:t>
            </a:r>
          </a:p>
          <a:p>
            <a:pPr>
              <a:defRPr/>
            </a:pPr>
            <a:r>
              <a:rPr lang="es-MX" sz="1600" cap="all" dirty="0">
                <a:solidFill>
                  <a:schemeClr val="tx1">
                    <a:lumMod val="50000"/>
                    <a:lumOff val="50000"/>
                  </a:schemeClr>
                </a:solidFill>
                <a:latin typeface="Century Gothic" pitchFamily="34" charset="0"/>
                <a:ea typeface="+mj-ea"/>
                <a:cs typeface="+mj-cs"/>
              </a:rPr>
              <a:t>1.1. Evaluación</a:t>
            </a:r>
            <a:endParaRPr lang="es-ES" sz="1600" dirty="0">
              <a:solidFill>
                <a:schemeClr val="tx1">
                  <a:lumMod val="50000"/>
                  <a:lumOff val="50000"/>
                </a:schemeClr>
              </a:solidFill>
            </a:endParaRPr>
          </a:p>
        </p:txBody>
      </p:sp>
      <p:sp>
        <p:nvSpPr>
          <p:cNvPr id="16" name="10 Redondear rectángulo de esquina diagonal"/>
          <p:cNvSpPr/>
          <p:nvPr/>
        </p:nvSpPr>
        <p:spPr>
          <a:xfrm>
            <a:off x="8011213" y="1796536"/>
            <a:ext cx="1970202" cy="1329179"/>
          </a:xfrm>
          <a:prstGeom prst="round2Diag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MX">
              <a:latin typeface="Century Gothic" panose="020B0502020202020204" pitchFamily="34" charset="0"/>
            </a:endParaRPr>
          </a:p>
        </p:txBody>
      </p:sp>
      <p:sp>
        <p:nvSpPr>
          <p:cNvPr id="17" name="9 Redondear rectángulo de esquina diagonal"/>
          <p:cNvSpPr/>
          <p:nvPr/>
        </p:nvSpPr>
        <p:spPr>
          <a:xfrm>
            <a:off x="5068479" y="1851526"/>
            <a:ext cx="2036189" cy="1329179"/>
          </a:xfrm>
          <a:prstGeom prst="round2Diag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latin typeface="Century Gothic" panose="020B0502020202020204" pitchFamily="34" charset="0"/>
            </a:endParaRPr>
          </a:p>
        </p:txBody>
      </p:sp>
      <p:sp>
        <p:nvSpPr>
          <p:cNvPr id="18" name="11 Redondear rectángulo de esquina diagonal"/>
          <p:cNvSpPr/>
          <p:nvPr/>
        </p:nvSpPr>
        <p:spPr>
          <a:xfrm>
            <a:off x="2064470" y="1864095"/>
            <a:ext cx="1970202" cy="1329179"/>
          </a:xfrm>
          <a:prstGeom prst="round2Diag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b="1">
              <a:ln w="18000">
                <a:solidFill>
                  <a:schemeClr val="accent2">
                    <a:satMod val="140000"/>
                  </a:schemeClr>
                </a:solidFill>
                <a:prstDash val="solid"/>
                <a:miter lim="800000"/>
              </a:ln>
              <a:noFill/>
              <a:effectLst>
                <a:outerShdw blurRad="25500" dist="23000" dir="7020000" algn="tl">
                  <a:srgbClr val="000000">
                    <a:alpha val="50000"/>
                  </a:srgbClr>
                </a:outerShdw>
              </a:effectLst>
              <a:latin typeface="Century Gothic" panose="020B0502020202020204" pitchFamily="34" charset="0"/>
            </a:endParaRPr>
          </a:p>
        </p:txBody>
      </p:sp>
      <p:sp>
        <p:nvSpPr>
          <p:cNvPr id="19" name="4 CuadroTexto"/>
          <p:cNvSpPr txBox="1"/>
          <p:nvPr/>
        </p:nvSpPr>
        <p:spPr>
          <a:xfrm>
            <a:off x="1825657" y="1178351"/>
            <a:ext cx="8606672" cy="400110"/>
          </a:xfrm>
          <a:prstGeom prst="rect">
            <a:avLst/>
          </a:prstGeom>
          <a:noFill/>
        </p:spPr>
        <p:txBody>
          <a:bodyPr wrap="square" rtlCol="0">
            <a:spAutoFit/>
          </a:bodyPr>
          <a:lstStyle/>
          <a:p>
            <a:endParaRPr lang="es-MX" sz="2000" dirty="0">
              <a:latin typeface="Arial Narrow" pitchFamily="34" charset="0"/>
            </a:endParaRPr>
          </a:p>
        </p:txBody>
      </p:sp>
      <p:sp>
        <p:nvSpPr>
          <p:cNvPr id="20" name="6 CuadroTexto"/>
          <p:cNvSpPr txBox="1"/>
          <p:nvPr/>
        </p:nvSpPr>
        <p:spPr>
          <a:xfrm>
            <a:off x="5060625" y="1947364"/>
            <a:ext cx="2066591" cy="877163"/>
          </a:xfrm>
          <a:prstGeom prst="rect">
            <a:avLst/>
          </a:prstGeom>
          <a:noFill/>
        </p:spPr>
        <p:txBody>
          <a:bodyPr wrap="none" rtlCol="0">
            <a:spAutoFit/>
          </a:bodyPr>
          <a:lstStyle/>
          <a:p>
            <a:pPr algn="ctr"/>
            <a:r>
              <a:rPr lang="es-MX" sz="2800" dirty="0">
                <a:solidFill>
                  <a:schemeClr val="bg1"/>
                </a:solidFill>
                <a:latin typeface="Arial Narrow" pitchFamily="34" charset="0"/>
              </a:rPr>
              <a:t> </a:t>
            </a:r>
            <a:r>
              <a:rPr lang="es-MX" sz="3200" b="1" dirty="0">
                <a:solidFill>
                  <a:schemeClr val="bg1"/>
                </a:solidFill>
                <a:latin typeface="Arial Narrow" pitchFamily="34" charset="0"/>
              </a:rPr>
              <a:t>14</a:t>
            </a:r>
          </a:p>
          <a:p>
            <a:pPr algn="ctr"/>
            <a:r>
              <a:rPr lang="es-MX" sz="1900" dirty="0">
                <a:solidFill>
                  <a:schemeClr val="bg1"/>
                </a:solidFill>
                <a:latin typeface="Arial Narrow" pitchFamily="34" charset="0"/>
              </a:rPr>
              <a:t>Riesgo de corrupción</a:t>
            </a:r>
          </a:p>
        </p:txBody>
      </p:sp>
      <p:sp>
        <p:nvSpPr>
          <p:cNvPr id="21" name="5 CuadroTexto"/>
          <p:cNvSpPr txBox="1"/>
          <p:nvPr/>
        </p:nvSpPr>
        <p:spPr>
          <a:xfrm>
            <a:off x="2249864" y="1879806"/>
            <a:ext cx="1635384" cy="892552"/>
          </a:xfrm>
          <a:prstGeom prst="rect">
            <a:avLst/>
          </a:prstGeom>
          <a:noFill/>
        </p:spPr>
        <p:txBody>
          <a:bodyPr wrap="none" rtlCol="0">
            <a:spAutoFit/>
          </a:bodyPr>
          <a:lstStyle/>
          <a:p>
            <a:pPr algn="ctr"/>
            <a:r>
              <a:rPr lang="es-MX" sz="3200" b="1" dirty="0">
                <a:solidFill>
                  <a:schemeClr val="bg1"/>
                </a:solidFill>
                <a:latin typeface="Arial Narrow" pitchFamily="34" charset="0"/>
              </a:rPr>
              <a:t>26</a:t>
            </a:r>
            <a:r>
              <a:rPr lang="es-MX" sz="2800" b="1" dirty="0">
                <a:latin typeface="Arial Narrow" pitchFamily="34" charset="0"/>
              </a:rPr>
              <a:t> </a:t>
            </a:r>
          </a:p>
          <a:p>
            <a:pPr algn="ctr"/>
            <a:r>
              <a:rPr lang="es-MX" sz="2000" dirty="0">
                <a:solidFill>
                  <a:schemeClr val="bg1"/>
                </a:solidFill>
                <a:latin typeface="Arial Narrow" pitchFamily="34" charset="0"/>
              </a:rPr>
              <a:t>Procedimientos</a:t>
            </a:r>
          </a:p>
        </p:txBody>
      </p:sp>
      <p:sp>
        <p:nvSpPr>
          <p:cNvPr id="22" name="7 CuadroTexto"/>
          <p:cNvSpPr txBox="1"/>
          <p:nvPr/>
        </p:nvSpPr>
        <p:spPr>
          <a:xfrm>
            <a:off x="8237455" y="1928511"/>
            <a:ext cx="1555234" cy="892552"/>
          </a:xfrm>
          <a:prstGeom prst="rect">
            <a:avLst/>
          </a:prstGeom>
          <a:noFill/>
        </p:spPr>
        <p:txBody>
          <a:bodyPr wrap="none" rtlCol="0">
            <a:spAutoFit/>
          </a:bodyPr>
          <a:lstStyle/>
          <a:p>
            <a:pPr algn="ctr"/>
            <a:r>
              <a:rPr lang="es-MX" sz="3200" b="1" dirty="0">
                <a:solidFill>
                  <a:schemeClr val="bg1"/>
                </a:solidFill>
                <a:latin typeface="Arial Narrow" pitchFamily="34" charset="0"/>
              </a:rPr>
              <a:t>2</a:t>
            </a:r>
            <a:endParaRPr lang="es-MX" sz="2800" b="1" dirty="0">
              <a:solidFill>
                <a:schemeClr val="bg1"/>
              </a:solidFill>
              <a:latin typeface="Arial Narrow" pitchFamily="34" charset="0"/>
            </a:endParaRPr>
          </a:p>
          <a:p>
            <a:pPr algn="ctr"/>
            <a:r>
              <a:rPr lang="es-MX" sz="2000" dirty="0">
                <a:solidFill>
                  <a:schemeClr val="bg1"/>
                </a:solidFill>
                <a:latin typeface="Arial Narrow" pitchFamily="34" charset="0"/>
              </a:rPr>
              <a:t>Seleccionados</a:t>
            </a:r>
          </a:p>
        </p:txBody>
      </p:sp>
      <p:sp>
        <p:nvSpPr>
          <p:cNvPr id="23" name="13 Flecha derecha"/>
          <p:cNvSpPr/>
          <p:nvPr/>
        </p:nvSpPr>
        <p:spPr>
          <a:xfrm>
            <a:off x="4220067" y="2426560"/>
            <a:ext cx="659877" cy="292231"/>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25" name="14 Flecha derecha"/>
          <p:cNvSpPr/>
          <p:nvPr/>
        </p:nvSpPr>
        <p:spPr>
          <a:xfrm>
            <a:off x="7228789" y="2418704"/>
            <a:ext cx="659877" cy="292231"/>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graphicFrame>
        <p:nvGraphicFramePr>
          <p:cNvPr id="26" name="15 Tabla"/>
          <p:cNvGraphicFramePr>
            <a:graphicFrameLocks noGrp="1"/>
          </p:cNvGraphicFramePr>
          <p:nvPr>
            <p:extLst>
              <p:ext uri="{D42A27DB-BD31-4B8C-83A1-F6EECF244321}">
                <p14:modId xmlns:p14="http://schemas.microsoft.com/office/powerpoint/2010/main" val="2355761309"/>
              </p:ext>
            </p:extLst>
          </p:nvPr>
        </p:nvGraphicFramePr>
        <p:xfrm>
          <a:off x="1644468" y="4232191"/>
          <a:ext cx="8898904" cy="1298657"/>
        </p:xfrm>
        <a:graphic>
          <a:graphicData uri="http://schemas.openxmlformats.org/drawingml/2006/table">
            <a:tbl>
              <a:tblPr firstRow="1" bandRow="1">
                <a:tableStyleId>{3B4B98B0-60AC-42C2-AFA5-B58CD77FA1E5}</a:tableStyleId>
              </a:tblPr>
              <a:tblGrid>
                <a:gridCol w="3361796">
                  <a:extLst>
                    <a:ext uri="{9D8B030D-6E8A-4147-A177-3AD203B41FA5}">
                      <a16:colId xmlns:a16="http://schemas.microsoft.com/office/drawing/2014/main" xmlns="" val="20000"/>
                    </a:ext>
                  </a:extLst>
                </a:gridCol>
                <a:gridCol w="3214674">
                  <a:extLst>
                    <a:ext uri="{9D8B030D-6E8A-4147-A177-3AD203B41FA5}">
                      <a16:colId xmlns:a16="http://schemas.microsoft.com/office/drawing/2014/main" xmlns="" val="20001"/>
                    </a:ext>
                  </a:extLst>
                </a:gridCol>
                <a:gridCol w="2322434">
                  <a:extLst>
                    <a:ext uri="{9D8B030D-6E8A-4147-A177-3AD203B41FA5}">
                      <a16:colId xmlns:a16="http://schemas.microsoft.com/office/drawing/2014/main" xmlns="" val="20002"/>
                    </a:ext>
                  </a:extLst>
                </a:gridCol>
              </a:tblGrid>
              <a:tr h="302534">
                <a:tc>
                  <a:txBody>
                    <a:bodyPr/>
                    <a:lstStyle/>
                    <a:p>
                      <a:pPr algn="ctr"/>
                      <a:r>
                        <a:rPr lang="es-MX" sz="1500" dirty="0">
                          <a:latin typeface="+mn-lt"/>
                        </a:rPr>
                        <a:t>Nombre</a:t>
                      </a:r>
                      <a:r>
                        <a:rPr lang="es-MX" sz="1500" baseline="0" dirty="0">
                          <a:latin typeface="+mn-lt"/>
                        </a:rPr>
                        <a:t> procedimiento</a:t>
                      </a:r>
                      <a:endParaRPr lang="es-MX" sz="1500" b="1" dirty="0">
                        <a:latin typeface="+mn-lt"/>
                      </a:endParaRPr>
                    </a:p>
                  </a:txBody>
                  <a:tcPr/>
                </a:tc>
                <a:tc>
                  <a:txBody>
                    <a:bodyPr/>
                    <a:lstStyle/>
                    <a:p>
                      <a:pPr algn="ctr"/>
                      <a:r>
                        <a:rPr lang="es-MX" sz="1500" dirty="0">
                          <a:latin typeface="+mn-lt"/>
                        </a:rPr>
                        <a:t>Unidad administrativa</a:t>
                      </a:r>
                      <a:endParaRPr lang="es-MX" sz="1500" b="1" dirty="0">
                        <a:latin typeface="+mn-lt"/>
                      </a:endParaRPr>
                    </a:p>
                  </a:txBody>
                  <a:tcPr/>
                </a:tc>
                <a:tc>
                  <a:txBody>
                    <a:bodyPr/>
                    <a:lstStyle/>
                    <a:p>
                      <a:pPr algn="ctr"/>
                      <a:r>
                        <a:rPr lang="es-MX" sz="1500" b="1" dirty="0">
                          <a:latin typeface="+mn-lt"/>
                        </a:rPr>
                        <a:t>Fecha</a:t>
                      </a:r>
                      <a:r>
                        <a:rPr lang="es-MX" sz="1500" b="1" baseline="0" dirty="0">
                          <a:latin typeface="+mn-lt"/>
                        </a:rPr>
                        <a:t> Mesa de Trabajo</a:t>
                      </a:r>
                      <a:endParaRPr lang="es-MX" sz="1500" b="1" dirty="0">
                        <a:latin typeface="+mn-lt"/>
                      </a:endParaRPr>
                    </a:p>
                  </a:txBody>
                  <a:tcPr/>
                </a:tc>
                <a:extLst>
                  <a:ext uri="{0D108BD9-81ED-4DB2-BD59-A6C34878D82A}">
                    <a16:rowId xmlns:a16="http://schemas.microsoft.com/office/drawing/2014/main" xmlns="" val="10000"/>
                  </a:ext>
                </a:extLst>
              </a:tr>
              <a:tr h="522182">
                <a:tc>
                  <a:txBody>
                    <a:bodyPr/>
                    <a:lstStyle/>
                    <a:p>
                      <a:r>
                        <a:rPr lang="es-MX" sz="1500" dirty="0">
                          <a:latin typeface="+mn-lt"/>
                        </a:rPr>
                        <a:t>1. Integración y administración del presupuesto</a:t>
                      </a:r>
                    </a:p>
                  </a:txBody>
                  <a:tcPr/>
                </a:tc>
                <a:tc>
                  <a:txBody>
                    <a:bodyPr/>
                    <a:lstStyle/>
                    <a:p>
                      <a:r>
                        <a:rPr lang="es-MX" sz="1500" dirty="0">
                          <a:latin typeface="+mn-lt"/>
                        </a:rPr>
                        <a:t>DG/CGA</a:t>
                      </a:r>
                    </a:p>
                  </a:txBody>
                  <a:tcPr/>
                </a:tc>
                <a:tc>
                  <a:txBody>
                    <a:bodyPr/>
                    <a:lstStyle/>
                    <a:p>
                      <a:r>
                        <a:rPr lang="es-MX" sz="1500" dirty="0">
                          <a:latin typeface="+mn-lt"/>
                        </a:rPr>
                        <a:t>Por definir</a:t>
                      </a:r>
                    </a:p>
                  </a:txBody>
                  <a:tcPr/>
                </a:tc>
                <a:extLst>
                  <a:ext uri="{0D108BD9-81ED-4DB2-BD59-A6C34878D82A}">
                    <a16:rowId xmlns:a16="http://schemas.microsoft.com/office/drawing/2014/main" xmlns="" val="10001"/>
                  </a:ext>
                </a:extLst>
              </a:tr>
              <a:tr h="429977">
                <a:tc>
                  <a:txBody>
                    <a:bodyPr/>
                    <a:lstStyle/>
                    <a:p>
                      <a:r>
                        <a:rPr lang="es-MX" sz="1500" dirty="0">
                          <a:latin typeface="+mn-lt"/>
                        </a:rPr>
                        <a:t>2. Liberación presupuestal</a:t>
                      </a:r>
                    </a:p>
                  </a:txBody>
                  <a:tcPr/>
                </a:tc>
                <a:tc>
                  <a:txBody>
                    <a:bodyPr/>
                    <a:lstStyle/>
                    <a:p>
                      <a:r>
                        <a:rPr lang="es-MX" sz="1500" dirty="0">
                          <a:latin typeface="+mn-lt"/>
                        </a:rPr>
                        <a:t>DG</a:t>
                      </a:r>
                    </a:p>
                  </a:txBody>
                  <a:tcPr/>
                </a:tc>
                <a:tc>
                  <a:txBody>
                    <a:bodyPr/>
                    <a:lstStyle/>
                    <a:p>
                      <a:r>
                        <a:rPr lang="es-MX" sz="1500" dirty="0">
                          <a:latin typeface="+mn-lt"/>
                        </a:rPr>
                        <a:t>Por definir</a:t>
                      </a:r>
                    </a:p>
                  </a:txBody>
                  <a:tcPr/>
                </a:tc>
                <a:extLst>
                  <a:ext uri="{0D108BD9-81ED-4DB2-BD59-A6C34878D82A}">
                    <a16:rowId xmlns:a16="http://schemas.microsoft.com/office/drawing/2014/main" xmlns="" val="10002"/>
                  </a:ext>
                </a:extLst>
              </a:tr>
            </a:tbl>
          </a:graphicData>
        </a:graphic>
      </p:graphicFrame>
      <p:sp>
        <p:nvSpPr>
          <p:cNvPr id="27" name="Rectángulo 26"/>
          <p:cNvSpPr/>
          <p:nvPr/>
        </p:nvSpPr>
        <p:spPr>
          <a:xfrm>
            <a:off x="1825658" y="1261121"/>
            <a:ext cx="4447051" cy="338554"/>
          </a:xfrm>
          <a:prstGeom prst="rect">
            <a:avLst/>
          </a:prstGeom>
        </p:spPr>
        <p:txBody>
          <a:bodyPr wrap="none">
            <a:spAutoFit/>
          </a:bodyPr>
          <a:lstStyle/>
          <a:p>
            <a:r>
              <a:rPr lang="es-MX" sz="1600" b="1" dirty="0">
                <a:latin typeface="Century Gothic" panose="020B0502020202020204" pitchFamily="34" charset="0"/>
              </a:rPr>
              <a:t>ADMINISTRACIÓN DE RIESGOS OPERATIVOS</a:t>
            </a:r>
            <a:endParaRPr lang="es-ES" sz="1600" b="1" dirty="0">
              <a:latin typeface="Century Gothic" panose="020B0502020202020204" pitchFamily="34" charset="0"/>
            </a:endParaRPr>
          </a:p>
        </p:txBody>
      </p:sp>
      <p:pic>
        <p:nvPicPr>
          <p:cNvPr id="29" name="28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2436337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16" y="207286"/>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Control interno </a:t>
            </a:r>
          </a:p>
          <a:p>
            <a:pPr>
              <a:defRPr/>
            </a:pPr>
            <a:r>
              <a:rPr lang="es-MX" sz="1600" cap="all" dirty="0">
                <a:solidFill>
                  <a:schemeClr val="tx1">
                    <a:lumMod val="50000"/>
                    <a:lumOff val="50000"/>
                  </a:schemeClr>
                </a:solidFill>
                <a:latin typeface="Century Gothic" pitchFamily="34" charset="0"/>
                <a:ea typeface="+mj-ea"/>
                <a:cs typeface="+mj-cs"/>
              </a:rPr>
              <a:t>1.2. ADMINISTRACIÓN DE RIESGOS </a:t>
            </a:r>
            <a:endParaRPr lang="es-ES" sz="1600" dirty="0">
              <a:solidFill>
                <a:schemeClr val="tx1">
                  <a:lumMod val="50000"/>
                  <a:lumOff val="50000"/>
                </a:schemeClr>
              </a:solidFill>
            </a:endParaRPr>
          </a:p>
        </p:txBody>
      </p:sp>
      <p:sp>
        <p:nvSpPr>
          <p:cNvPr id="19" name="4 CuadroTexto"/>
          <p:cNvSpPr txBox="1"/>
          <p:nvPr/>
        </p:nvSpPr>
        <p:spPr>
          <a:xfrm>
            <a:off x="1825657" y="1178351"/>
            <a:ext cx="8606672" cy="400110"/>
          </a:xfrm>
          <a:prstGeom prst="rect">
            <a:avLst/>
          </a:prstGeom>
          <a:noFill/>
        </p:spPr>
        <p:txBody>
          <a:bodyPr wrap="square" rtlCol="0">
            <a:spAutoFit/>
          </a:bodyPr>
          <a:lstStyle/>
          <a:p>
            <a:endParaRPr lang="es-MX" sz="2000" dirty="0">
              <a:latin typeface="Arial Narrow" pitchFamily="34" charset="0"/>
            </a:endParaRPr>
          </a:p>
        </p:txBody>
      </p:sp>
      <p:sp>
        <p:nvSpPr>
          <p:cNvPr id="27" name="Rectángulo 26"/>
          <p:cNvSpPr/>
          <p:nvPr/>
        </p:nvSpPr>
        <p:spPr>
          <a:xfrm>
            <a:off x="1825657" y="1261121"/>
            <a:ext cx="4649030" cy="338554"/>
          </a:xfrm>
          <a:prstGeom prst="rect">
            <a:avLst/>
          </a:prstGeom>
        </p:spPr>
        <p:txBody>
          <a:bodyPr wrap="none">
            <a:spAutoFit/>
          </a:bodyPr>
          <a:lstStyle/>
          <a:p>
            <a:r>
              <a:rPr lang="es-MX" sz="1600" b="1" dirty="0">
                <a:latin typeface="Century Gothic" panose="020B0502020202020204" pitchFamily="34" charset="0"/>
              </a:rPr>
              <a:t>ADMINISTRACIÓN DE RIESGOS ESTRATÉGICOS</a:t>
            </a:r>
            <a:endParaRPr lang="es-ES" sz="1600" b="1" dirty="0">
              <a:latin typeface="Century Gothic" panose="020B0502020202020204" pitchFamily="34" charset="0"/>
            </a:endParaRPr>
          </a:p>
        </p:txBody>
      </p:sp>
      <p:sp>
        <p:nvSpPr>
          <p:cNvPr id="2" name="Rectángulo 1"/>
          <p:cNvSpPr/>
          <p:nvPr/>
        </p:nvSpPr>
        <p:spPr>
          <a:xfrm>
            <a:off x="1825657" y="1950534"/>
            <a:ext cx="8517871" cy="29569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Clr>
                <a:srgbClr val="FF6600"/>
              </a:buClr>
              <a:buFont typeface="+mj-lt"/>
              <a:buAutoNum type="arabicPeriod"/>
            </a:pPr>
            <a:r>
              <a:rPr lang="es-MX" dirty="0">
                <a:solidFill>
                  <a:schemeClr val="tx1">
                    <a:lumMod val="50000"/>
                    <a:lumOff val="50000"/>
                  </a:schemeClr>
                </a:solidFill>
              </a:rPr>
              <a:t>Los riesgos estratégicos se determinará por el Titular de la Institución y los titulares de sus unidades administrativas.</a:t>
            </a:r>
          </a:p>
          <a:p>
            <a:pPr marL="342900" indent="-342900" algn="just">
              <a:buClr>
                <a:srgbClr val="FF6600"/>
              </a:buClr>
              <a:buFont typeface="+mj-lt"/>
              <a:buAutoNum type="arabicPeriod"/>
            </a:pPr>
            <a:r>
              <a:rPr lang="es-MX" dirty="0">
                <a:solidFill>
                  <a:schemeClr val="tx1">
                    <a:lumMod val="50000"/>
                    <a:lumOff val="50000"/>
                  </a:schemeClr>
                </a:solidFill>
              </a:rPr>
              <a:t>Son problemáticas o posibles acciones de interés para la Gobernadora y el Titular de la Institución.</a:t>
            </a:r>
          </a:p>
          <a:p>
            <a:pPr marL="342900" indent="-342900" algn="just">
              <a:buClr>
                <a:srgbClr val="FF6600"/>
              </a:buClr>
              <a:buFont typeface="+mj-lt"/>
              <a:buAutoNum type="arabicPeriod"/>
            </a:pPr>
            <a:r>
              <a:rPr lang="es-MX" dirty="0">
                <a:solidFill>
                  <a:schemeClr val="tx1">
                    <a:lumMod val="50000"/>
                    <a:lumOff val="50000"/>
                  </a:schemeClr>
                </a:solidFill>
              </a:rPr>
              <a:t>Se identificarán y se priorizarán con el análisis respectivo de su impacto y probabilidad de ocurrencia.</a:t>
            </a:r>
          </a:p>
          <a:p>
            <a:pPr marL="342900" indent="-342900" algn="just">
              <a:buClr>
                <a:srgbClr val="FF6600"/>
              </a:buClr>
              <a:buFont typeface="+mj-lt"/>
              <a:buAutoNum type="arabicPeriod"/>
            </a:pPr>
            <a:r>
              <a:rPr lang="es-MX" dirty="0">
                <a:solidFill>
                  <a:schemeClr val="tx1">
                    <a:lumMod val="50000"/>
                    <a:lumOff val="50000"/>
                  </a:schemeClr>
                </a:solidFill>
              </a:rPr>
              <a:t>Se realizarán mesas de trabajo con el DG y los Coordinadores Generales para identificarlos.</a:t>
            </a:r>
            <a:endParaRPr lang="es-ES" dirty="0">
              <a:solidFill>
                <a:schemeClr val="tx1">
                  <a:lumMod val="50000"/>
                  <a:lumOff val="50000"/>
                </a:schemeClr>
              </a:solidFill>
            </a:endParaRPr>
          </a:p>
        </p:txBody>
      </p:sp>
      <p:pic>
        <p:nvPicPr>
          <p:cNvPr id="10" name="9 Imagen"/>
          <p:cNvPicPr/>
          <p:nvPr/>
        </p:nvPicPr>
        <p:blipFill>
          <a:blip r:embed="rId8"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1970225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847528" y="1352551"/>
            <a:ext cx="2284919" cy="53054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000" b="1" dirty="0"/>
          </a:p>
          <a:p>
            <a:pPr algn="ctr"/>
            <a:endParaRPr lang="es-ES" sz="2000" b="1" dirty="0"/>
          </a:p>
          <a:p>
            <a:pPr algn="ctr"/>
            <a:endParaRPr lang="es-ES" sz="2000" b="1" dirty="0"/>
          </a:p>
          <a:p>
            <a:pPr algn="ctr"/>
            <a:endParaRPr lang="es-ES" sz="2000" b="1" dirty="0"/>
          </a:p>
          <a:p>
            <a:pPr algn="ctr"/>
            <a:r>
              <a:rPr lang="es-ES" sz="2000" b="1" dirty="0"/>
              <a:t>VOTACIÓN PARA LA APROBACIÓN DE ACUERDOS</a:t>
            </a:r>
          </a:p>
          <a:p>
            <a:pPr algn="ctr"/>
            <a:r>
              <a:rPr lang="es-MX" sz="2000" b="1" dirty="0"/>
              <a:t>CONTROL INTERNO</a:t>
            </a:r>
            <a:endParaRPr lang="es-ES" sz="2000" b="1" dirty="0"/>
          </a:p>
        </p:txBody>
      </p:sp>
      <p:cxnSp>
        <p:nvCxnSpPr>
          <p:cNvPr id="12" name="11 Conector recto"/>
          <p:cNvCxnSpPr/>
          <p:nvPr/>
        </p:nvCxnSpPr>
        <p:spPr>
          <a:xfrm>
            <a:off x="1847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Diagrama 5"/>
          <p:cNvGraphicFramePr/>
          <p:nvPr/>
        </p:nvGraphicFramePr>
        <p:xfrm>
          <a:off x="457204" y="166917"/>
          <a:ext cx="3495675" cy="804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5 Rectángulo"/>
          <p:cNvSpPr/>
          <p:nvPr/>
        </p:nvSpPr>
        <p:spPr>
          <a:xfrm>
            <a:off x="2650516" y="207287"/>
            <a:ext cx="4654551" cy="646331"/>
          </a:xfrm>
          <a:prstGeom prst="rect">
            <a:avLst/>
          </a:prstGeom>
        </p:spPr>
        <p:txBody>
          <a:bodyPr>
            <a:spAutoFit/>
          </a:bodyPr>
          <a:lstStyle/>
          <a:p>
            <a:pPr>
              <a:defRPr/>
            </a:pPr>
            <a:r>
              <a:rPr lang="es-MX" sz="2000" b="1" cap="all" dirty="0">
                <a:solidFill>
                  <a:schemeClr val="tx1">
                    <a:lumMod val="50000"/>
                    <a:lumOff val="50000"/>
                  </a:schemeClr>
                </a:solidFill>
                <a:latin typeface="Century Gothic" pitchFamily="34" charset="0"/>
                <a:ea typeface="+mj-ea"/>
                <a:cs typeface="+mj-cs"/>
              </a:rPr>
              <a:t>Control interno </a:t>
            </a:r>
          </a:p>
          <a:p>
            <a:pPr>
              <a:defRPr/>
            </a:pPr>
            <a:r>
              <a:rPr lang="es-MX" sz="1600" cap="all" dirty="0">
                <a:solidFill>
                  <a:schemeClr val="tx1">
                    <a:lumMod val="50000"/>
                    <a:lumOff val="50000"/>
                  </a:schemeClr>
                </a:solidFill>
                <a:latin typeface="Century Gothic" pitchFamily="34" charset="0"/>
                <a:ea typeface="+mj-ea"/>
                <a:cs typeface="+mj-cs"/>
              </a:rPr>
              <a:t>acuerdos</a:t>
            </a:r>
            <a:endParaRPr lang="es-ES" sz="1600" dirty="0">
              <a:solidFill>
                <a:schemeClr val="tx1">
                  <a:lumMod val="50000"/>
                  <a:lumOff val="50000"/>
                </a:schemeClr>
              </a:solidFill>
            </a:endParaRPr>
          </a:p>
        </p:txBody>
      </p:sp>
      <p:sp>
        <p:nvSpPr>
          <p:cNvPr id="2" name="Rectángulo 1"/>
          <p:cNvSpPr/>
          <p:nvPr/>
        </p:nvSpPr>
        <p:spPr>
          <a:xfrm>
            <a:off x="4171370" y="1243821"/>
            <a:ext cx="6124454"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1.1. EVALUACIÓN</a:t>
            </a:r>
          </a:p>
          <a:p>
            <a:endParaRPr lang="es-ES" dirty="0">
              <a:solidFill>
                <a:schemeClr val="tx1"/>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2035306944"/>
              </p:ext>
            </p:extLst>
          </p:nvPr>
        </p:nvGraphicFramePr>
        <p:xfrm>
          <a:off x="4257066" y="1643063"/>
          <a:ext cx="3061342" cy="1742440"/>
        </p:xfrm>
        <a:graphic>
          <a:graphicData uri="http://schemas.openxmlformats.org/drawingml/2006/table">
            <a:tbl>
              <a:tblPr firstRow="1" bandRow="1">
                <a:tableStyleId>{5C22544A-7EE6-4342-B048-85BDC9FD1C3A}</a:tableStyleId>
              </a:tblPr>
              <a:tblGrid>
                <a:gridCol w="500514">
                  <a:extLst>
                    <a:ext uri="{9D8B030D-6E8A-4147-A177-3AD203B41FA5}">
                      <a16:colId xmlns:a16="http://schemas.microsoft.com/office/drawing/2014/main" xmlns="" val="20000"/>
                    </a:ext>
                  </a:extLst>
                </a:gridCol>
                <a:gridCol w="2560828">
                  <a:extLst>
                    <a:ext uri="{9D8B030D-6E8A-4147-A177-3AD203B41FA5}">
                      <a16:colId xmlns:a16="http://schemas.microsoft.com/office/drawing/2014/main" xmlns=""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xmlns="" val="10000"/>
                  </a:ext>
                </a:extLst>
              </a:tr>
              <a:tr h="370840">
                <a:tc>
                  <a:txBody>
                    <a:bodyPr/>
                    <a:lstStyle/>
                    <a:p>
                      <a:r>
                        <a:rPr lang="es-MX" sz="1400" dirty="0"/>
                        <a:t>1</a:t>
                      </a:r>
                      <a:endParaRPr lang="es-ES" sz="1400" dirty="0"/>
                    </a:p>
                  </a:txBody>
                  <a:tcPr/>
                </a:tc>
                <a:tc>
                  <a:txBody>
                    <a:bodyPr/>
                    <a:lstStyle/>
                    <a:p>
                      <a:r>
                        <a:rPr lang="es-MX" sz="1400" dirty="0"/>
                        <a:t>Se aprueba que los procedimientos incluidos en las mesas de trabajo sean: a) Integración y administración del presupuesto; y b) Liberación presupuestal</a:t>
                      </a:r>
                      <a:r>
                        <a:rPr lang="es-ES" sz="1400" dirty="0"/>
                        <a:t>.</a:t>
                      </a:r>
                    </a:p>
                  </a:txBody>
                  <a:tcPr/>
                </a:tc>
                <a:extLst>
                  <a:ext uri="{0D108BD9-81ED-4DB2-BD59-A6C34878D82A}">
                    <a16:rowId xmlns:a16="http://schemas.microsoft.com/office/drawing/2014/main" xmlns="" val="10001"/>
                  </a:ext>
                </a:extLst>
              </a:tr>
            </a:tbl>
          </a:graphicData>
        </a:graphic>
      </p:graphicFrame>
      <p:sp>
        <p:nvSpPr>
          <p:cNvPr id="11" name="Rectángulo 10"/>
          <p:cNvSpPr/>
          <p:nvPr/>
        </p:nvSpPr>
        <p:spPr>
          <a:xfrm>
            <a:off x="4170948" y="4359645"/>
            <a:ext cx="6124454" cy="7361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solidFill>
                  <a:schemeClr val="tx1"/>
                </a:solidFill>
              </a:rPr>
              <a:t>1.2 ADMINISTRACIÓN DE RIESGOS</a:t>
            </a:r>
          </a:p>
          <a:p>
            <a:endParaRPr lang="es-ES" dirty="0">
              <a:solidFill>
                <a:schemeClr val="tx1"/>
              </a:solidFill>
            </a:endParaRPr>
          </a:p>
        </p:txBody>
      </p:sp>
      <p:graphicFrame>
        <p:nvGraphicFramePr>
          <p:cNvPr id="13" name="Tabla 12"/>
          <p:cNvGraphicFramePr>
            <a:graphicFrameLocks noGrp="1"/>
          </p:cNvGraphicFramePr>
          <p:nvPr>
            <p:extLst>
              <p:ext uri="{D42A27DB-BD31-4B8C-83A1-F6EECF244321}">
                <p14:modId xmlns:p14="http://schemas.microsoft.com/office/powerpoint/2010/main" val="4174138687"/>
              </p:ext>
            </p:extLst>
          </p:nvPr>
        </p:nvGraphicFramePr>
        <p:xfrm>
          <a:off x="4247528" y="4727709"/>
          <a:ext cx="3048000" cy="1529080"/>
        </p:xfrm>
        <a:graphic>
          <a:graphicData uri="http://schemas.openxmlformats.org/drawingml/2006/table">
            <a:tbl>
              <a:tblPr firstRow="1" bandRow="1">
                <a:tableStyleId>{5C22544A-7EE6-4342-B048-85BDC9FD1C3A}</a:tableStyleId>
              </a:tblPr>
              <a:tblGrid>
                <a:gridCol w="500514">
                  <a:extLst>
                    <a:ext uri="{9D8B030D-6E8A-4147-A177-3AD203B41FA5}">
                      <a16:colId xmlns:a16="http://schemas.microsoft.com/office/drawing/2014/main" xmlns="" val="20000"/>
                    </a:ext>
                  </a:extLst>
                </a:gridCol>
                <a:gridCol w="2547486">
                  <a:extLst>
                    <a:ext uri="{9D8B030D-6E8A-4147-A177-3AD203B41FA5}">
                      <a16:colId xmlns:a16="http://schemas.microsoft.com/office/drawing/2014/main" xmlns="" val="20001"/>
                    </a:ext>
                  </a:extLst>
                </a:gridCol>
              </a:tblGrid>
              <a:tr h="370840">
                <a:tc gridSpan="2">
                  <a:txBody>
                    <a:bodyPr/>
                    <a:lstStyle/>
                    <a:p>
                      <a:pPr algn="l"/>
                      <a:r>
                        <a:rPr lang="es-MX" sz="1400" dirty="0"/>
                        <a:t>Acuerdo</a:t>
                      </a:r>
                      <a:endParaRPr lang="es-ES" sz="1400" dirty="0"/>
                    </a:p>
                  </a:txBody>
                  <a:tcPr/>
                </a:tc>
                <a:tc hMerge="1">
                  <a:txBody>
                    <a:bodyPr/>
                    <a:lstStyle/>
                    <a:p>
                      <a:endParaRPr lang="es-ES" dirty="0"/>
                    </a:p>
                  </a:txBody>
                  <a:tcPr/>
                </a:tc>
                <a:extLst>
                  <a:ext uri="{0D108BD9-81ED-4DB2-BD59-A6C34878D82A}">
                    <a16:rowId xmlns:a16="http://schemas.microsoft.com/office/drawing/2014/main" xmlns="" val="10000"/>
                  </a:ext>
                </a:extLst>
              </a:tr>
              <a:tr h="370840">
                <a:tc>
                  <a:txBody>
                    <a:bodyPr/>
                    <a:lstStyle/>
                    <a:p>
                      <a:r>
                        <a:rPr lang="es-MX" sz="1400" dirty="0"/>
                        <a:t>1</a:t>
                      </a:r>
                      <a:endParaRPr lang="es-ES" sz="1400" dirty="0"/>
                    </a:p>
                  </a:txBody>
                  <a:tcPr/>
                </a:tc>
                <a:tc>
                  <a:txBody>
                    <a:bodyPr/>
                    <a:lstStyle/>
                    <a:p>
                      <a:r>
                        <a:rPr lang="es-MX" sz="1400" dirty="0"/>
                        <a:t>Se aprueba que en la próxima sesión de este Comité se den a conocer las fechas de las mesas de trabajo para la detección de riesgos estratégicos.</a:t>
                      </a:r>
                      <a:endParaRPr lang="es-ES" sz="1400" dirty="0"/>
                    </a:p>
                  </a:txBody>
                  <a:tcPr/>
                </a:tc>
                <a:extLst>
                  <a:ext uri="{0D108BD9-81ED-4DB2-BD59-A6C34878D82A}">
                    <a16:rowId xmlns:a16="http://schemas.microsoft.com/office/drawing/2014/main" xmlns="" val="10001"/>
                  </a:ext>
                </a:extLst>
              </a:tr>
            </a:tbl>
          </a:graphicData>
        </a:graphic>
      </p:graphicFrame>
      <p:grpSp>
        <p:nvGrpSpPr>
          <p:cNvPr id="9" name="Grupo 8"/>
          <p:cNvGrpSpPr/>
          <p:nvPr/>
        </p:nvGrpSpPr>
        <p:grpSpPr>
          <a:xfrm>
            <a:off x="2382534" y="1916598"/>
            <a:ext cx="1221124" cy="1148198"/>
            <a:chOff x="887409" y="1675965"/>
            <a:chExt cx="1221124" cy="1148198"/>
          </a:xfrm>
        </p:grpSpPr>
        <p:sp>
          <p:nvSpPr>
            <p:cNvPr id="5" name="Rectángulo redondeado 4"/>
            <p:cNvSpPr/>
            <p:nvPr/>
          </p:nvSpPr>
          <p:spPr>
            <a:xfrm>
              <a:off x="887409" y="1675965"/>
              <a:ext cx="1221124" cy="1148198"/>
            </a:xfrm>
            <a:prstGeom prst="roundRect">
              <a:avLst>
                <a:gd name="adj" fmla="val 6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194" name="Picture 2" descr="hands, palm, vote ico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07265" y="1821844"/>
              <a:ext cx="805734" cy="805734"/>
            </a:xfrm>
            <a:prstGeom prst="rect">
              <a:avLst/>
            </a:prstGeom>
            <a:noFill/>
            <a:extLst>
              <a:ext uri="{909E8E84-426E-40DD-AFC4-6F175D3DCCD1}">
                <a14:hiddenFill xmlns:a14="http://schemas.microsoft.com/office/drawing/2010/main">
                  <a:solidFill>
                    <a:srgbClr val="FFFFFF"/>
                  </a:solidFill>
                </a14:hiddenFill>
              </a:ext>
            </a:extLst>
          </p:spPr>
        </p:pic>
      </p:grpSp>
      <p:pic>
        <p:nvPicPr>
          <p:cNvPr id="14" name="13 Imagen"/>
          <p:cNvPicPr/>
          <p:nvPr/>
        </p:nvPicPr>
        <p:blipFill>
          <a:blip r:embed="rId9" cstate="print">
            <a:extLst>
              <a:ext uri="{28A0092B-C50C-407E-A947-70E740481C1C}">
                <a14:useLocalDpi xmlns:a14="http://schemas.microsoft.com/office/drawing/2010/main" val="0"/>
              </a:ext>
            </a:extLst>
          </a:blip>
          <a:stretch>
            <a:fillRect/>
          </a:stretch>
        </p:blipFill>
        <p:spPr>
          <a:xfrm>
            <a:off x="8303509" y="264444"/>
            <a:ext cx="1858010" cy="685800"/>
          </a:xfrm>
          <a:prstGeom prst="rect">
            <a:avLst/>
          </a:prstGeom>
        </p:spPr>
      </p:pic>
    </p:spTree>
    <p:extLst>
      <p:ext uri="{BB962C8B-B14F-4D97-AF65-F5344CB8AC3E}">
        <p14:creationId xmlns:p14="http://schemas.microsoft.com/office/powerpoint/2010/main" val="1307134939"/>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23888</TotalTime>
  <Words>4589</Words>
  <Application>Microsoft Office PowerPoint</Application>
  <PresentationFormat>Personalizado</PresentationFormat>
  <Paragraphs>508</Paragraphs>
  <Slides>25</Slides>
  <Notes>15</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Tema de Office</vt:lpstr>
      <vt:lpstr>2ª Sesión ordinaria Comité de Control y Desempeño Institucional  (COCODI)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Denia Barba</cp:lastModifiedBy>
  <cp:revision>247</cp:revision>
  <cp:lastPrinted>2018-08-07T17:58:52Z</cp:lastPrinted>
  <dcterms:created xsi:type="dcterms:W3CDTF">2017-06-29T21:17:41Z</dcterms:created>
  <dcterms:modified xsi:type="dcterms:W3CDTF">2018-08-10T16:49:58Z</dcterms:modified>
</cp:coreProperties>
</file>