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2.xml" ContentType="application/vnd.openxmlformats-officedocument.drawingml.chart+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4.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5.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6.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7.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85" r:id="rId2"/>
    <p:sldMasterId id="2147483698" r:id="rId3"/>
    <p:sldMasterId id="2147483711" r:id="rId4"/>
  </p:sldMasterIdLst>
  <p:notesMasterIdLst>
    <p:notesMasterId r:id="rId33"/>
  </p:notesMasterIdLst>
  <p:sldIdLst>
    <p:sldId id="346" r:id="rId5"/>
    <p:sldId id="304" r:id="rId6"/>
    <p:sldId id="312" r:id="rId7"/>
    <p:sldId id="269" r:id="rId8"/>
    <p:sldId id="278" r:id="rId9"/>
    <p:sldId id="299" r:id="rId10"/>
    <p:sldId id="354" r:id="rId11"/>
    <p:sldId id="355" r:id="rId12"/>
    <p:sldId id="281" r:id="rId13"/>
    <p:sldId id="321" r:id="rId14"/>
    <p:sldId id="300" r:id="rId15"/>
    <p:sldId id="326" r:id="rId16"/>
    <p:sldId id="325" r:id="rId17"/>
    <p:sldId id="327" r:id="rId18"/>
    <p:sldId id="328" r:id="rId19"/>
    <p:sldId id="302" r:id="rId20"/>
    <p:sldId id="347" r:id="rId21"/>
    <p:sldId id="353" r:id="rId22"/>
    <p:sldId id="352" r:id="rId23"/>
    <p:sldId id="331" r:id="rId24"/>
    <p:sldId id="351" r:id="rId25"/>
    <p:sldId id="350" r:id="rId26"/>
    <p:sldId id="349" r:id="rId27"/>
    <p:sldId id="336" r:id="rId28"/>
    <p:sldId id="348" r:id="rId29"/>
    <p:sldId id="356" r:id="rId30"/>
    <p:sldId id="357" r:id="rId31"/>
    <p:sldId id="344" r:id="rId32"/>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6600"/>
    <a:srgbClr val="FFDE75"/>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97" autoAdjust="0"/>
    <p:restoredTop sz="94660"/>
  </p:normalViewPr>
  <p:slideViewPr>
    <p:cSldViewPr snapToGrid="0">
      <p:cViewPr varScale="1">
        <p:scale>
          <a:sx n="72" d="100"/>
          <a:sy n="72" d="100"/>
        </p:scale>
        <p:origin x="672"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lgn="l">
              <a:defRPr sz="1080" b="0" i="0" u="none" strike="noStrike" kern="1200" cap="all" spc="120" normalizeH="0" baseline="0">
                <a:solidFill>
                  <a:schemeClr val="tx1"/>
                </a:solidFill>
                <a:latin typeface="+mn-lt"/>
                <a:ea typeface="+mn-ea"/>
                <a:cs typeface="+mn-cs"/>
              </a:defRPr>
            </a:pPr>
            <a:r>
              <a:rPr lang="en-US" sz="1400" b="1" dirty="0" err="1"/>
              <a:t>Resultados</a:t>
            </a:r>
            <a:r>
              <a:rPr lang="en-US" sz="1400" b="1" dirty="0"/>
              <a:t> </a:t>
            </a:r>
            <a:r>
              <a:rPr lang="en-US" sz="1400" b="1" dirty="0" err="1"/>
              <a:t>generales</a:t>
            </a:r>
            <a:endParaRPr lang="en-US" sz="1400" b="1" dirty="0"/>
          </a:p>
        </c:rich>
      </c:tx>
      <c:layout>
        <c:manualLayout>
          <c:xMode val="edge"/>
          <c:yMode val="edge"/>
          <c:x val="2.6909408958037548E-2"/>
          <c:y val="3.7984843658736903E-2"/>
        </c:manualLayout>
      </c:layout>
      <c:overlay val="0"/>
      <c:spPr>
        <a:solidFill>
          <a:schemeClr val="bg1"/>
        </a:solidFill>
        <a:ln>
          <a:noFill/>
        </a:ln>
        <a:effectLst/>
      </c:spPr>
    </c:title>
    <c:autoTitleDeleted val="0"/>
    <c:plotArea>
      <c:layout>
        <c:manualLayout>
          <c:layoutTarget val="inner"/>
          <c:xMode val="edge"/>
          <c:yMode val="edge"/>
          <c:x val="2.1937839620861158E-2"/>
          <c:y val="3.04735604472058E-2"/>
          <c:w val="0.95978062736175451"/>
          <c:h val="0.81425885630468653"/>
        </c:manualLayout>
      </c:layout>
      <c:barChart>
        <c:barDir val="col"/>
        <c:grouping val="clustered"/>
        <c:varyColors val="0"/>
        <c:ser>
          <c:idx val="0"/>
          <c:order val="0"/>
          <c:tx>
            <c:strRef>
              <c:f>Hoja1!$B$1</c:f>
              <c:strCache>
                <c:ptCount val="1"/>
                <c:pt idx="0">
                  <c:v>Serie 1</c:v>
                </c:pt>
              </c:strCache>
            </c:strRef>
          </c:tx>
          <c:spPr>
            <a:solidFill>
              <a:schemeClr val="bg1">
                <a:lumMod val="95000"/>
              </a:schemeClr>
            </a:solidFill>
            <a:ln>
              <a:solidFill>
                <a:schemeClr val="bg1">
                  <a:lumMod val="50000"/>
                </a:schemeClr>
              </a:solidFill>
            </a:ln>
            <a:effectLst/>
          </c:spPr>
          <c:invertIfNegative val="0"/>
          <c:dPt>
            <c:idx val="5"/>
            <c:invertIfNegative val="0"/>
            <c:bubble3D val="0"/>
            <c:spPr>
              <a:noFill/>
              <a:ln>
                <a:solidFill>
                  <a:schemeClr val="bg1">
                    <a:lumMod val="50000"/>
                  </a:schemeClr>
                </a:solidFill>
              </a:ln>
              <a:effectLst/>
            </c:spPr>
            <c:extLst>
              <c:ext xmlns:c16="http://schemas.microsoft.com/office/drawing/2014/chart" uri="{C3380CC4-5D6E-409C-BE32-E72D297353CC}">
                <c16:uniqueId val="{00000001-8704-405C-8433-1F90CCA94B53}"/>
              </c:ext>
            </c:extLst>
          </c:dPt>
          <c:dLbls>
            <c:dLbl>
              <c:idx val="0"/>
              <c:tx>
                <c:rich>
                  <a:bodyPr/>
                  <a:lstStyle/>
                  <a:p>
                    <a:r>
                      <a:rPr lang="en-US"/>
                      <a:t>46%</a:t>
                    </a:r>
                    <a:endParaRPr lang="en-US" dirty="0"/>
                  </a:p>
                </c:rich>
              </c:tx>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704-405C-8433-1F90CCA94B53}"/>
                </c:ext>
              </c:extLst>
            </c:dLbl>
            <c:dLbl>
              <c:idx val="2"/>
              <c:tx>
                <c:rich>
                  <a:bodyPr/>
                  <a:lstStyle/>
                  <a:p>
                    <a:r>
                      <a:rPr lang="en-US"/>
                      <a:t>80%</a:t>
                    </a:r>
                  </a:p>
                </c:rich>
              </c:tx>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704-405C-8433-1F90CCA94B53}"/>
                </c:ext>
              </c:extLst>
            </c:dLbl>
            <c:dLbl>
              <c:idx val="5"/>
              <c:delete val="1"/>
              <c:extLst>
                <c:ext xmlns:c15="http://schemas.microsoft.com/office/drawing/2012/chart" uri="{CE6537A1-D6FC-4f65-9D91-7224C49458BB}"/>
                <c:ext xmlns:c16="http://schemas.microsoft.com/office/drawing/2014/chart" uri="{C3380CC4-5D6E-409C-BE32-E72D297353CC}">
                  <c16:uniqueId val="{00000001-8704-405C-8433-1F90CCA94B53}"/>
                </c:ext>
              </c:extLst>
            </c:dLbl>
            <c:spPr>
              <a:noFill/>
              <a:ln>
                <a:noFill/>
              </a:ln>
              <a:effectLst/>
            </c:spPr>
            <c:txPr>
              <a:bodyPr rot="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Hoja1!$A$2:$A$7</c:f>
              <c:numCache>
                <c:formatCode>General</c:formatCode>
                <c:ptCount val="6"/>
                <c:pt idx="0">
                  <c:v>1</c:v>
                </c:pt>
                <c:pt idx="1">
                  <c:v>2</c:v>
                </c:pt>
                <c:pt idx="2">
                  <c:v>3</c:v>
                </c:pt>
                <c:pt idx="3">
                  <c:v>4</c:v>
                </c:pt>
                <c:pt idx="4">
                  <c:v>5</c:v>
                </c:pt>
                <c:pt idx="5">
                  <c:v>6</c:v>
                </c:pt>
              </c:numCache>
            </c:numRef>
          </c:cat>
          <c:val>
            <c:numRef>
              <c:f>Hoja1!$B$2:$B$7</c:f>
              <c:numCache>
                <c:formatCode>0%</c:formatCode>
                <c:ptCount val="6"/>
                <c:pt idx="0">
                  <c:v>0.57999999999999996</c:v>
                </c:pt>
                <c:pt idx="1">
                  <c:v>0.2</c:v>
                </c:pt>
                <c:pt idx="2">
                  <c:v>0.95</c:v>
                </c:pt>
                <c:pt idx="3">
                  <c:v>1</c:v>
                </c:pt>
                <c:pt idx="4">
                  <c:v>0.2</c:v>
                </c:pt>
                <c:pt idx="5">
                  <c:v>1</c:v>
                </c:pt>
              </c:numCache>
            </c:numRef>
          </c:val>
          <c:extLst>
            <c:ext xmlns:c16="http://schemas.microsoft.com/office/drawing/2014/chart" uri="{C3380CC4-5D6E-409C-BE32-E72D297353CC}">
              <c16:uniqueId val="{00000004-8704-405C-8433-1F90CCA94B53}"/>
            </c:ext>
          </c:extLst>
        </c:ser>
        <c:dLbls>
          <c:dLblPos val="ctr"/>
          <c:showLegendKey val="0"/>
          <c:showVal val="1"/>
          <c:showCatName val="0"/>
          <c:showSerName val="0"/>
          <c:showPercent val="0"/>
          <c:showBubbleSize val="0"/>
        </c:dLbls>
        <c:gapWidth val="79"/>
        <c:axId val="24106112"/>
        <c:axId val="71909376"/>
      </c:barChart>
      <c:catAx>
        <c:axId val="241061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cap="all" spc="120" normalizeH="0" baseline="0">
                <a:solidFill>
                  <a:schemeClr val="tx1"/>
                </a:solidFill>
                <a:latin typeface="+mn-lt"/>
                <a:ea typeface="+mn-ea"/>
                <a:cs typeface="+mn-cs"/>
              </a:defRPr>
            </a:pPr>
            <a:endParaRPr lang="es-MX"/>
          </a:p>
        </c:txPr>
        <c:crossAx val="71909376"/>
        <c:crosses val="autoZero"/>
        <c:auto val="1"/>
        <c:lblAlgn val="ctr"/>
        <c:lblOffset val="100"/>
        <c:noMultiLvlLbl val="0"/>
      </c:catAx>
      <c:valAx>
        <c:axId val="71909376"/>
        <c:scaling>
          <c:orientation val="minMax"/>
        </c:scaling>
        <c:delete val="1"/>
        <c:axPos val="l"/>
        <c:numFmt formatCode="0%" sourceLinked="1"/>
        <c:majorTickMark val="out"/>
        <c:minorTickMark val="none"/>
        <c:tickLblPos val="nextTo"/>
        <c:crossAx val="24106112"/>
        <c:crosses val="autoZero"/>
        <c:crossBetween val="between"/>
      </c:valAx>
      <c:spPr>
        <a:noFill/>
        <a:ln>
          <a:noFill/>
        </a:ln>
        <a:effectLst/>
      </c:spPr>
    </c:plotArea>
    <c:plotVisOnly val="1"/>
    <c:dispBlanksAs val="gap"/>
    <c:showDLblsOverMax val="0"/>
  </c:chart>
  <c:spPr>
    <a:noFill/>
    <a:ln>
      <a:noFill/>
    </a:ln>
    <a:effectLst/>
  </c:spPr>
  <c:txPr>
    <a:bodyPr/>
    <a:lstStyle/>
    <a:p>
      <a:pPr>
        <a:defRPr sz="900" b="0">
          <a:solidFill>
            <a:schemeClr val="tx1"/>
          </a:solidFill>
        </a:defRPr>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960" b="0" i="0" u="none" strike="noStrike" kern="1200" spc="0" baseline="0">
                <a:solidFill>
                  <a:schemeClr val="tx1">
                    <a:lumMod val="65000"/>
                    <a:lumOff val="35000"/>
                  </a:schemeClr>
                </a:solidFill>
                <a:latin typeface="+mn-lt"/>
                <a:ea typeface="+mn-ea"/>
                <a:cs typeface="+mn-cs"/>
              </a:defRPr>
            </a:pPr>
            <a:r>
              <a:rPr lang="es-MX" sz="1200" b="1" baseline="0" dirty="0"/>
              <a:t>CI REAL VS ESPERADO</a:t>
            </a:r>
            <a:endParaRPr lang="es-ES" sz="1200" b="1" dirty="0"/>
          </a:p>
        </c:rich>
      </c:tx>
      <c:layout>
        <c:manualLayout>
          <c:xMode val="edge"/>
          <c:yMode val="edge"/>
          <c:x val="9.8433361450782145E-2"/>
          <c:y val="0.22452264916741119"/>
        </c:manualLayout>
      </c:layout>
      <c:overlay val="0"/>
      <c:spPr>
        <a:noFill/>
        <a:ln>
          <a:noFill/>
        </a:ln>
        <a:effectLst/>
      </c:spPr>
    </c:title>
    <c:autoTitleDeleted val="0"/>
    <c:plotArea>
      <c:layout>
        <c:manualLayout>
          <c:layoutTarget val="inner"/>
          <c:xMode val="edge"/>
          <c:yMode val="edge"/>
          <c:x val="0.31030166229262401"/>
          <c:y val="0.2239915120548652"/>
          <c:w val="0.52632970309303673"/>
          <c:h val="0.68968090009933525"/>
        </c:manualLayout>
      </c:layout>
      <c:radarChart>
        <c:radarStyle val="marker"/>
        <c:varyColors val="0"/>
        <c:ser>
          <c:idx val="0"/>
          <c:order val="0"/>
          <c:tx>
            <c:strRef>
              <c:f>Hoja1!$B$1</c:f>
              <c:strCache>
                <c:ptCount val="1"/>
                <c:pt idx="0">
                  <c:v>CI Deseado</c:v>
                </c:pt>
              </c:strCache>
            </c:strRef>
          </c:tx>
          <c:spPr>
            <a:ln w="19050" cap="rnd">
              <a:solidFill>
                <a:schemeClr val="tx1">
                  <a:lumMod val="50000"/>
                  <a:lumOff val="50000"/>
                </a:schemeClr>
              </a:solidFill>
              <a:prstDash val="sysDot"/>
              <a:round/>
            </a:ln>
            <a:effectLst/>
          </c:spPr>
          <c:marker>
            <c:symbol val="circle"/>
            <c:size val="5"/>
            <c:spPr>
              <a:solidFill>
                <a:schemeClr val="tx1">
                  <a:lumMod val="50000"/>
                  <a:lumOff val="50000"/>
                </a:schemeClr>
              </a:solidFill>
              <a:ln w="19050">
                <a:solidFill>
                  <a:schemeClr val="tx1">
                    <a:lumMod val="50000"/>
                    <a:lumOff val="50000"/>
                  </a:schemeClr>
                </a:solidFill>
              </a:ln>
              <a:effectLst/>
            </c:spPr>
          </c:marker>
          <c:cat>
            <c:numRef>
              <c:f>Hoja1!$A$2:$A$6</c:f>
              <c:numCache>
                <c:formatCode>General</c:formatCode>
                <c:ptCount val="5"/>
                <c:pt idx="0">
                  <c:v>1</c:v>
                </c:pt>
                <c:pt idx="1">
                  <c:v>2</c:v>
                </c:pt>
                <c:pt idx="2">
                  <c:v>3</c:v>
                </c:pt>
                <c:pt idx="3">
                  <c:v>4</c:v>
                </c:pt>
                <c:pt idx="4">
                  <c:v>5</c:v>
                </c:pt>
              </c:numCache>
            </c:numRef>
          </c:cat>
          <c:val>
            <c:numRef>
              <c:f>Hoja1!$B$2:$B$6</c:f>
              <c:numCache>
                <c:formatCode>0%</c:formatCode>
                <c:ptCount val="5"/>
                <c:pt idx="0">
                  <c:v>1</c:v>
                </c:pt>
                <c:pt idx="1">
                  <c:v>1</c:v>
                </c:pt>
                <c:pt idx="2">
                  <c:v>1</c:v>
                </c:pt>
                <c:pt idx="3">
                  <c:v>1</c:v>
                </c:pt>
                <c:pt idx="4">
                  <c:v>1</c:v>
                </c:pt>
              </c:numCache>
            </c:numRef>
          </c:val>
          <c:extLst>
            <c:ext xmlns:c16="http://schemas.microsoft.com/office/drawing/2014/chart" uri="{C3380CC4-5D6E-409C-BE32-E72D297353CC}">
              <c16:uniqueId val="{00000000-63BC-4806-86F2-E3FECD851123}"/>
            </c:ext>
          </c:extLst>
        </c:ser>
        <c:ser>
          <c:idx val="1"/>
          <c:order val="1"/>
          <c:tx>
            <c:strRef>
              <c:f>Hoja1!$C$1</c:f>
              <c:strCache>
                <c:ptCount val="1"/>
                <c:pt idx="0">
                  <c:v>CI Evaluado</c:v>
                </c:pt>
              </c:strCache>
            </c:strRef>
          </c:tx>
          <c:spPr>
            <a:ln w="12700" cap="rnd">
              <a:solidFill>
                <a:srgbClr val="00B050"/>
              </a:solidFill>
              <a:round/>
            </a:ln>
            <a:effectLst/>
          </c:spPr>
          <c:marker>
            <c:symbol val="circle"/>
            <c:size val="5"/>
            <c:spPr>
              <a:solidFill>
                <a:srgbClr val="00B050"/>
              </a:solidFill>
              <a:ln w="12700">
                <a:solidFill>
                  <a:srgbClr val="00B050"/>
                </a:solidFill>
              </a:ln>
              <a:effectLst/>
            </c:spPr>
          </c:marker>
          <c:cat>
            <c:numRef>
              <c:f>Hoja1!$A$2:$A$6</c:f>
              <c:numCache>
                <c:formatCode>General</c:formatCode>
                <c:ptCount val="5"/>
                <c:pt idx="0">
                  <c:v>1</c:v>
                </c:pt>
                <c:pt idx="1">
                  <c:v>2</c:v>
                </c:pt>
                <c:pt idx="2">
                  <c:v>3</c:v>
                </c:pt>
                <c:pt idx="3">
                  <c:v>4</c:v>
                </c:pt>
                <c:pt idx="4">
                  <c:v>5</c:v>
                </c:pt>
              </c:numCache>
            </c:numRef>
          </c:cat>
          <c:val>
            <c:numRef>
              <c:f>Hoja1!$C$2:$C$6</c:f>
              <c:numCache>
                <c:formatCode>0%</c:formatCode>
                <c:ptCount val="5"/>
                <c:pt idx="0">
                  <c:v>0.57999999999999996</c:v>
                </c:pt>
                <c:pt idx="1">
                  <c:v>0.2</c:v>
                </c:pt>
                <c:pt idx="2">
                  <c:v>0.95</c:v>
                </c:pt>
                <c:pt idx="3">
                  <c:v>1</c:v>
                </c:pt>
                <c:pt idx="4">
                  <c:v>0.2</c:v>
                </c:pt>
              </c:numCache>
            </c:numRef>
          </c:val>
          <c:extLst>
            <c:ext xmlns:c16="http://schemas.microsoft.com/office/drawing/2014/chart" uri="{C3380CC4-5D6E-409C-BE32-E72D297353CC}">
              <c16:uniqueId val="{00000001-63BC-4806-86F2-E3FECD851123}"/>
            </c:ext>
          </c:extLst>
        </c:ser>
        <c:ser>
          <c:idx val="2"/>
          <c:order val="2"/>
          <c:tx>
            <c:strRef>
              <c:f>Hoja1!$D$1</c:f>
              <c:strCache>
                <c:ptCount val="1"/>
                <c:pt idx="0">
                  <c:v>CI Esperado</c:v>
                </c:pt>
              </c:strCache>
            </c:strRef>
          </c:tx>
          <c:spPr>
            <a:ln w="12700" cap="rnd">
              <a:solidFill>
                <a:srgbClr val="FF0000"/>
              </a:solidFill>
              <a:prstDash val="sysDash"/>
              <a:round/>
            </a:ln>
            <a:effectLst/>
          </c:spPr>
          <c:marker>
            <c:symbol val="circle"/>
            <c:size val="5"/>
            <c:spPr>
              <a:solidFill>
                <a:schemeClr val="accent3"/>
              </a:solidFill>
              <a:ln w="9525">
                <a:solidFill>
                  <a:schemeClr val="accent3"/>
                </a:solidFill>
              </a:ln>
              <a:effectLst/>
            </c:spPr>
          </c:marker>
          <c:cat>
            <c:numRef>
              <c:f>Hoja1!$A$2:$A$6</c:f>
              <c:numCache>
                <c:formatCode>General</c:formatCode>
                <c:ptCount val="5"/>
                <c:pt idx="0">
                  <c:v>1</c:v>
                </c:pt>
                <c:pt idx="1">
                  <c:v>2</c:v>
                </c:pt>
                <c:pt idx="2">
                  <c:v>3</c:v>
                </c:pt>
                <c:pt idx="3">
                  <c:v>4</c:v>
                </c:pt>
                <c:pt idx="4">
                  <c:v>5</c:v>
                </c:pt>
              </c:numCache>
            </c:numRef>
          </c:cat>
          <c:val>
            <c:numRef>
              <c:f>Hoja1!$D$2:$D$6</c:f>
              <c:numCache>
                <c:formatCode>0%</c:formatCode>
                <c:ptCount val="5"/>
                <c:pt idx="0">
                  <c:v>0.9</c:v>
                </c:pt>
                <c:pt idx="1">
                  <c:v>0.8</c:v>
                </c:pt>
                <c:pt idx="2">
                  <c:v>1</c:v>
                </c:pt>
                <c:pt idx="3">
                  <c:v>1</c:v>
                </c:pt>
                <c:pt idx="4">
                  <c:v>0.8</c:v>
                </c:pt>
              </c:numCache>
            </c:numRef>
          </c:val>
          <c:extLst>
            <c:ext xmlns:c16="http://schemas.microsoft.com/office/drawing/2014/chart" uri="{C3380CC4-5D6E-409C-BE32-E72D297353CC}">
              <c16:uniqueId val="{00000002-63BC-4806-86F2-E3FECD851123}"/>
            </c:ext>
          </c:extLst>
        </c:ser>
        <c:dLbls>
          <c:showLegendKey val="0"/>
          <c:showVal val="0"/>
          <c:showCatName val="0"/>
          <c:showSerName val="0"/>
          <c:showPercent val="0"/>
          <c:showBubbleSize val="0"/>
        </c:dLbls>
        <c:axId val="83006592"/>
        <c:axId val="83008512"/>
      </c:radarChart>
      <c:catAx>
        <c:axId val="83006592"/>
        <c:scaling>
          <c:orientation val="minMax"/>
        </c:scaling>
        <c:delete val="0"/>
        <c:axPos val="b"/>
        <c:numFmt formatCode="General" sourceLinked="1"/>
        <c:majorTickMark val="none"/>
        <c:minorTickMark val="none"/>
        <c:tickLblPos val="nextTo"/>
        <c:spPr>
          <a:noFill/>
          <a:ln w="25400" cap="flat" cmpd="sng" algn="ctr">
            <a:no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MX"/>
          </a:p>
        </c:txPr>
        <c:crossAx val="83008512"/>
        <c:crosses val="autoZero"/>
        <c:auto val="1"/>
        <c:lblAlgn val="ctr"/>
        <c:lblOffset val="100"/>
        <c:noMultiLvlLbl val="0"/>
      </c:catAx>
      <c:valAx>
        <c:axId val="8300851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83006592"/>
        <c:crosses val="autoZero"/>
        <c:crossBetween val="between"/>
      </c:valAx>
      <c:spPr>
        <a:noFill/>
        <a:ln>
          <a:noFill/>
        </a:ln>
        <a:effectLst/>
      </c:spPr>
    </c:plotArea>
    <c:legend>
      <c:legendPos val="r"/>
      <c:layout>
        <c:manualLayout>
          <c:xMode val="edge"/>
          <c:yMode val="edge"/>
          <c:x val="0.74838637519939333"/>
          <c:y val="0.14079361057170392"/>
          <c:w val="0.21810473962719554"/>
          <c:h val="0.18246596738310819"/>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sz="800"/>
      </a:pPr>
      <a:endParaRPr lang="es-MX"/>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D729E87E-A9D3-40DD-8956-6F7BA722CF2F}" type="presOf" srcId="{09299A7F-6495-4D43-8E0F-287CFBF9A56C}" destId="{B4A32CDA-7C24-4CBD-8508-106957E8C2B3}" srcOrd="0" destOrd="0" presId="urn:microsoft.com/office/officeart/2005/8/layout/cycle4"/>
    <dgm:cxn modelId="{D9F2A980-C06F-40CA-9AF6-1A1D7ACA3408}" type="presOf" srcId="{E0D111E2-FBFA-44BD-8073-08808DAFFE81}" destId="{4503D845-BB64-42F5-931D-857A1CF2F56A}" srcOrd="0" destOrd="0" presId="urn:microsoft.com/office/officeart/2005/8/layout/cycle4"/>
    <dgm:cxn modelId="{A3091792-E9E6-4ECE-BFED-94F790F05BB7}" type="presOf" srcId="{135BF026-6343-423D-A83E-97A1AB284BE3}" destId="{58948DFE-5A7C-4317-B2C3-77603CD7CA22}" srcOrd="0" destOrd="0" presId="urn:microsoft.com/office/officeart/2005/8/layout/cycle4"/>
    <dgm:cxn modelId="{A4DCB4A6-0450-462D-B86D-2BE98BDD9D96}" type="presOf" srcId="{7BDFC2D9-0CD5-47E0-A279-B8FF5C83F581}" destId="{3155FBE9-EDC6-40B0-95F8-A2BEBDC5F205}"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37A3B3DF-18D9-4DB3-A557-C211A60F6311}" type="presOf" srcId="{67EB7EB9-C354-48F3-A743-2EB82C24E407}" destId="{FAC9DAFD-0754-4169-A452-E137E627F458}"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0BB62AFB-F40C-4054-87C0-AD290BE57948}" type="presParOf" srcId="{4503D845-BB64-42F5-931D-857A1CF2F56A}" destId="{0AD6C6DA-58AE-439B-B773-C2C21C447B2D}" srcOrd="0" destOrd="0" presId="urn:microsoft.com/office/officeart/2005/8/layout/cycle4"/>
    <dgm:cxn modelId="{DAF6BD63-9001-49E5-A02F-6E17277EF216}" type="presParOf" srcId="{0AD6C6DA-58AE-439B-B773-C2C21C447B2D}" destId="{8884FA54-F300-43AB-97E3-83046ECC366E}" srcOrd="0" destOrd="0" presId="urn:microsoft.com/office/officeart/2005/8/layout/cycle4"/>
    <dgm:cxn modelId="{DC0E55ED-4574-4238-90DD-6A9B53A3A597}" type="presParOf" srcId="{4503D845-BB64-42F5-931D-857A1CF2F56A}" destId="{297D6071-8BCA-431F-8E04-2DB7F08E6186}" srcOrd="1" destOrd="0" presId="urn:microsoft.com/office/officeart/2005/8/layout/cycle4"/>
    <dgm:cxn modelId="{262CB955-391D-46FF-B0AB-B64A53440D95}" type="presParOf" srcId="{297D6071-8BCA-431F-8E04-2DB7F08E6186}" destId="{FAC9DAFD-0754-4169-A452-E137E627F458}" srcOrd="0" destOrd="0" presId="urn:microsoft.com/office/officeart/2005/8/layout/cycle4"/>
    <dgm:cxn modelId="{5DFD12F0-8AE6-40D7-A3AA-E905DEC4A8C1}" type="presParOf" srcId="{297D6071-8BCA-431F-8E04-2DB7F08E6186}" destId="{58948DFE-5A7C-4317-B2C3-77603CD7CA22}" srcOrd="1" destOrd="0" presId="urn:microsoft.com/office/officeart/2005/8/layout/cycle4"/>
    <dgm:cxn modelId="{9F3FAB76-7B4D-4200-ADA0-3DD4937DFB5E}" type="presParOf" srcId="{297D6071-8BCA-431F-8E04-2DB7F08E6186}" destId="{B4A32CDA-7C24-4CBD-8508-106957E8C2B3}" srcOrd="2" destOrd="0" presId="urn:microsoft.com/office/officeart/2005/8/layout/cycle4"/>
    <dgm:cxn modelId="{35A59A83-C5AB-4601-BA30-FE983C4F9830}" type="presParOf" srcId="{297D6071-8BCA-431F-8E04-2DB7F08E6186}" destId="{3155FBE9-EDC6-40B0-95F8-A2BEBDC5F205}" srcOrd="3" destOrd="0" presId="urn:microsoft.com/office/officeart/2005/8/layout/cycle4"/>
    <dgm:cxn modelId="{AD4C7ED0-FB5E-4DEC-B11C-2510FB496965}" type="presParOf" srcId="{297D6071-8BCA-431F-8E04-2DB7F08E6186}" destId="{E84F0D66-82DE-4316-A059-223CFCFB8E17}" srcOrd="4" destOrd="0" presId="urn:microsoft.com/office/officeart/2005/8/layout/cycle4"/>
    <dgm:cxn modelId="{E03F3DC6-0147-4EF5-ACA0-6AA6117C89CD}" type="presParOf" srcId="{4503D845-BB64-42F5-931D-857A1CF2F56A}" destId="{D86658A4-388C-4EF5-A058-A79EED10FBBD}" srcOrd="2" destOrd="0" presId="urn:microsoft.com/office/officeart/2005/8/layout/cycle4"/>
    <dgm:cxn modelId="{F21A2115-0B67-413A-8D9A-AD2F0B88C514}"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72000" rIns="0"/>
        <a:lstStyle/>
        <a:p>
          <a:r>
            <a:rPr lang="es-MX" sz="2000" b="1" dirty="0"/>
            <a:t>3</a:t>
          </a:r>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04D3A823-E249-487A-A16F-11BE56C1B9E4}" type="presOf" srcId="{09299A7F-6495-4D43-8E0F-287CFBF9A56C}" destId="{B4A32CDA-7C24-4CBD-8508-106957E8C2B3}"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59767257-8D38-40ED-8B83-D993C3311D16}" type="presOf" srcId="{135BF026-6343-423D-A83E-97A1AB284BE3}" destId="{58948DFE-5A7C-4317-B2C3-77603CD7CA22}"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F8C9B5B5-F151-4449-BE90-56D6A009620F}" type="presOf" srcId="{E0D111E2-FBFA-44BD-8073-08808DAFFE81}" destId="{4503D845-BB64-42F5-931D-857A1CF2F56A}"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3EDEC2E2-D9A7-467E-97DF-35EE8CACB43C}" type="presOf" srcId="{67EB7EB9-C354-48F3-A743-2EB82C24E407}" destId="{FAC9DAFD-0754-4169-A452-E137E627F458}" srcOrd="0" destOrd="0" presId="urn:microsoft.com/office/officeart/2005/8/layout/cycle4"/>
    <dgm:cxn modelId="{24146DEE-D340-48F7-9839-CCC81B6B334E}" type="presOf" srcId="{7BDFC2D9-0CD5-47E0-A279-B8FF5C83F581}" destId="{3155FBE9-EDC6-40B0-95F8-A2BEBDC5F205}"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857DA2E8-9B4F-48FD-A2EF-127315458B9C}" type="presParOf" srcId="{4503D845-BB64-42F5-931D-857A1CF2F56A}" destId="{0AD6C6DA-58AE-439B-B773-C2C21C447B2D}" srcOrd="0" destOrd="0" presId="urn:microsoft.com/office/officeart/2005/8/layout/cycle4"/>
    <dgm:cxn modelId="{7B737F26-8D54-4299-85EB-2A7C43CD22D9}" type="presParOf" srcId="{0AD6C6DA-58AE-439B-B773-C2C21C447B2D}" destId="{8884FA54-F300-43AB-97E3-83046ECC366E}" srcOrd="0" destOrd="0" presId="urn:microsoft.com/office/officeart/2005/8/layout/cycle4"/>
    <dgm:cxn modelId="{0F6B5DAF-24D8-46FF-9E1A-1F63B58C4F19}" type="presParOf" srcId="{4503D845-BB64-42F5-931D-857A1CF2F56A}" destId="{297D6071-8BCA-431F-8E04-2DB7F08E6186}" srcOrd="1" destOrd="0" presId="urn:microsoft.com/office/officeart/2005/8/layout/cycle4"/>
    <dgm:cxn modelId="{3F1D894E-512A-4410-9FC2-DC99E70A3DA0}" type="presParOf" srcId="{297D6071-8BCA-431F-8E04-2DB7F08E6186}" destId="{FAC9DAFD-0754-4169-A452-E137E627F458}" srcOrd="0" destOrd="0" presId="urn:microsoft.com/office/officeart/2005/8/layout/cycle4"/>
    <dgm:cxn modelId="{A0B245DE-ED52-4614-ACB9-5F8D2D45C876}" type="presParOf" srcId="{297D6071-8BCA-431F-8E04-2DB7F08E6186}" destId="{58948DFE-5A7C-4317-B2C3-77603CD7CA22}" srcOrd="1" destOrd="0" presId="urn:microsoft.com/office/officeart/2005/8/layout/cycle4"/>
    <dgm:cxn modelId="{C361003E-0898-42D6-9044-4A1023A02491}" type="presParOf" srcId="{297D6071-8BCA-431F-8E04-2DB7F08E6186}" destId="{B4A32CDA-7C24-4CBD-8508-106957E8C2B3}" srcOrd="2" destOrd="0" presId="urn:microsoft.com/office/officeart/2005/8/layout/cycle4"/>
    <dgm:cxn modelId="{26D5438C-7C81-4691-B8F3-1D925DC7941C}" type="presParOf" srcId="{297D6071-8BCA-431F-8E04-2DB7F08E6186}" destId="{3155FBE9-EDC6-40B0-95F8-A2BEBDC5F205}" srcOrd="3" destOrd="0" presId="urn:microsoft.com/office/officeart/2005/8/layout/cycle4"/>
    <dgm:cxn modelId="{B4CA5747-340E-4ECD-9DDD-7759B617C611}" type="presParOf" srcId="{297D6071-8BCA-431F-8E04-2DB7F08E6186}" destId="{E84F0D66-82DE-4316-A059-223CFCFB8E17}" srcOrd="4" destOrd="0" presId="urn:microsoft.com/office/officeart/2005/8/layout/cycle4"/>
    <dgm:cxn modelId="{97CDACE3-F17F-479D-AE1E-1AC5CF6F71F1}" type="presParOf" srcId="{4503D845-BB64-42F5-931D-857A1CF2F56A}" destId="{D86658A4-388C-4EF5-A058-A79EED10FBBD}" srcOrd="2" destOrd="0" presId="urn:microsoft.com/office/officeart/2005/8/layout/cycle4"/>
    <dgm:cxn modelId="{5CC9F2C3-8568-40B8-B0B8-DAB50230F7B4}" type="presParOf" srcId="{4503D845-BB64-42F5-931D-857A1CF2F56A}" destId="{96F4A9E4-9928-4CB4-BF28-EFF67EA34BB5}" srcOrd="3" destOrd="0" presId="urn:microsoft.com/office/officeart/2005/8/layout/cycle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8D218624-37E7-40CE-986B-885C2BBC79C8}" type="presOf" srcId="{67EB7EB9-C354-48F3-A743-2EB82C24E407}" destId="{FAC9DAFD-0754-4169-A452-E137E627F458}" srcOrd="0" destOrd="0" presId="urn:microsoft.com/office/officeart/2005/8/layout/cycle4"/>
    <dgm:cxn modelId="{21D3C82C-3982-4BF9-87C6-B561EEFA254E}" type="presOf" srcId="{7BDFC2D9-0CD5-47E0-A279-B8FF5C83F581}" destId="{3155FBE9-EDC6-40B0-95F8-A2BEBDC5F205}" srcOrd="0" destOrd="0" presId="urn:microsoft.com/office/officeart/2005/8/layout/cycle4"/>
    <dgm:cxn modelId="{2DE53635-EE43-4238-A55C-4E4DCE2AE5AD}" type="presOf" srcId="{135BF026-6343-423D-A83E-97A1AB284BE3}" destId="{58948DFE-5A7C-4317-B2C3-77603CD7CA22}"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C5DAA3E7-5F18-4E41-8157-DF85CE3B72A5}" type="presOf" srcId="{E0D111E2-FBFA-44BD-8073-08808DAFFE81}" destId="{4503D845-BB64-42F5-931D-857A1CF2F56A}" srcOrd="0" destOrd="0" presId="urn:microsoft.com/office/officeart/2005/8/layout/cycle4"/>
    <dgm:cxn modelId="{5A88C0F0-0946-4EE1-9E79-3774F6EDDF30}" type="presOf" srcId="{09299A7F-6495-4D43-8E0F-287CFBF9A56C}" destId="{B4A32CDA-7C24-4CBD-8508-106957E8C2B3}"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6266687C-18D0-41C6-86D6-7CCAA60A6344}" type="presParOf" srcId="{4503D845-BB64-42F5-931D-857A1CF2F56A}" destId="{0AD6C6DA-58AE-439B-B773-C2C21C447B2D}" srcOrd="0" destOrd="0" presId="urn:microsoft.com/office/officeart/2005/8/layout/cycle4"/>
    <dgm:cxn modelId="{220FC837-F6FD-4C67-B634-93B988DC4B4D}" type="presParOf" srcId="{0AD6C6DA-58AE-439B-B773-C2C21C447B2D}" destId="{8884FA54-F300-43AB-97E3-83046ECC366E}" srcOrd="0" destOrd="0" presId="urn:microsoft.com/office/officeart/2005/8/layout/cycle4"/>
    <dgm:cxn modelId="{36EF3493-ECCB-4EF5-9454-315C47CC4A9C}" type="presParOf" srcId="{4503D845-BB64-42F5-931D-857A1CF2F56A}" destId="{297D6071-8BCA-431F-8E04-2DB7F08E6186}" srcOrd="1" destOrd="0" presId="urn:microsoft.com/office/officeart/2005/8/layout/cycle4"/>
    <dgm:cxn modelId="{BE38BD4B-A3A1-4F60-946A-4AA2CD048D27}" type="presParOf" srcId="{297D6071-8BCA-431F-8E04-2DB7F08E6186}" destId="{FAC9DAFD-0754-4169-A452-E137E627F458}" srcOrd="0" destOrd="0" presId="urn:microsoft.com/office/officeart/2005/8/layout/cycle4"/>
    <dgm:cxn modelId="{8CCF5C6A-5322-4A7F-B701-315F38131C7F}" type="presParOf" srcId="{297D6071-8BCA-431F-8E04-2DB7F08E6186}" destId="{58948DFE-5A7C-4317-B2C3-77603CD7CA22}" srcOrd="1" destOrd="0" presId="urn:microsoft.com/office/officeart/2005/8/layout/cycle4"/>
    <dgm:cxn modelId="{AEEE8A43-0D1A-41EF-96C8-096F99F473B4}" type="presParOf" srcId="{297D6071-8BCA-431F-8E04-2DB7F08E6186}" destId="{B4A32CDA-7C24-4CBD-8508-106957E8C2B3}" srcOrd="2" destOrd="0" presId="urn:microsoft.com/office/officeart/2005/8/layout/cycle4"/>
    <dgm:cxn modelId="{4FE535C6-9123-4F4B-944D-64A8240F74B4}" type="presParOf" srcId="{297D6071-8BCA-431F-8E04-2DB7F08E6186}" destId="{3155FBE9-EDC6-40B0-95F8-A2BEBDC5F205}" srcOrd="3" destOrd="0" presId="urn:microsoft.com/office/officeart/2005/8/layout/cycle4"/>
    <dgm:cxn modelId="{B5FBF367-41D4-4E7D-AFE1-D7B94EB1C13E}" type="presParOf" srcId="{297D6071-8BCA-431F-8E04-2DB7F08E6186}" destId="{E84F0D66-82DE-4316-A059-223CFCFB8E17}" srcOrd="4" destOrd="0" presId="urn:microsoft.com/office/officeart/2005/8/layout/cycle4"/>
    <dgm:cxn modelId="{6A494FE7-A087-45DD-AB8B-538A2CBC3F7E}" type="presParOf" srcId="{4503D845-BB64-42F5-931D-857A1CF2F56A}" destId="{D86658A4-388C-4EF5-A058-A79EED10FBBD}" srcOrd="2" destOrd="0" presId="urn:microsoft.com/office/officeart/2005/8/layout/cycle4"/>
    <dgm:cxn modelId="{1C5B2A85-FFDB-4F56-926D-FD01BAA59011}"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F1A1A10D-2E4F-445B-849F-95C2364726C2}"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2C205232-3C35-4460-9B15-5DBCA2E87FF0}" type="presOf" srcId="{135BF026-6343-423D-A83E-97A1AB284BE3}" destId="{58948DFE-5A7C-4317-B2C3-77603CD7CA22}" srcOrd="0" destOrd="0" presId="urn:microsoft.com/office/officeart/2005/8/layout/cycle4"/>
    <dgm:cxn modelId="{11A79138-6222-4660-95F0-CDF2236165EA}" type="presOf" srcId="{67EB7EB9-C354-48F3-A743-2EB82C24E407}" destId="{FAC9DAFD-0754-4169-A452-E137E627F458}"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C7EFCF9D-115D-4BF5-A1A7-32AEEC9B129C}" type="presOf" srcId="{09299A7F-6495-4D43-8E0F-287CFBF9A56C}" destId="{B4A32CDA-7C24-4CBD-8508-106957E8C2B3}"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F01F7EF9-546B-43D7-B12B-9088424D77DC}" type="presOf" srcId="{E0D111E2-FBFA-44BD-8073-08808DAFFE81}" destId="{4503D845-BB64-42F5-931D-857A1CF2F56A}"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530583F2-4992-4A0C-8E1C-5ECEF51787A1}" type="presParOf" srcId="{4503D845-BB64-42F5-931D-857A1CF2F56A}" destId="{0AD6C6DA-58AE-439B-B773-C2C21C447B2D}" srcOrd="0" destOrd="0" presId="urn:microsoft.com/office/officeart/2005/8/layout/cycle4"/>
    <dgm:cxn modelId="{E76ED320-309C-4721-A6AA-1D9B0184CB79}" type="presParOf" srcId="{0AD6C6DA-58AE-439B-B773-C2C21C447B2D}" destId="{8884FA54-F300-43AB-97E3-83046ECC366E}" srcOrd="0" destOrd="0" presId="urn:microsoft.com/office/officeart/2005/8/layout/cycle4"/>
    <dgm:cxn modelId="{85C0A1B4-DD7F-4CAB-8E76-C8EB80CB3203}" type="presParOf" srcId="{4503D845-BB64-42F5-931D-857A1CF2F56A}" destId="{297D6071-8BCA-431F-8E04-2DB7F08E6186}" srcOrd="1" destOrd="0" presId="urn:microsoft.com/office/officeart/2005/8/layout/cycle4"/>
    <dgm:cxn modelId="{EC47E862-F1F5-4BFE-AC93-4096E96154D3}" type="presParOf" srcId="{297D6071-8BCA-431F-8E04-2DB7F08E6186}" destId="{FAC9DAFD-0754-4169-A452-E137E627F458}" srcOrd="0" destOrd="0" presId="urn:microsoft.com/office/officeart/2005/8/layout/cycle4"/>
    <dgm:cxn modelId="{C38D8187-79B2-4903-ABEB-EF9566FA3650}" type="presParOf" srcId="{297D6071-8BCA-431F-8E04-2DB7F08E6186}" destId="{58948DFE-5A7C-4317-B2C3-77603CD7CA22}" srcOrd="1" destOrd="0" presId="urn:microsoft.com/office/officeart/2005/8/layout/cycle4"/>
    <dgm:cxn modelId="{4798E8B4-F9FF-49FF-A393-9DAD2E801D2A}" type="presParOf" srcId="{297D6071-8BCA-431F-8E04-2DB7F08E6186}" destId="{B4A32CDA-7C24-4CBD-8508-106957E8C2B3}" srcOrd="2" destOrd="0" presId="urn:microsoft.com/office/officeart/2005/8/layout/cycle4"/>
    <dgm:cxn modelId="{E1E1C470-3BE8-4CAC-B515-18A0A189B901}" type="presParOf" srcId="{297D6071-8BCA-431F-8E04-2DB7F08E6186}" destId="{3155FBE9-EDC6-40B0-95F8-A2BEBDC5F205}" srcOrd="3" destOrd="0" presId="urn:microsoft.com/office/officeart/2005/8/layout/cycle4"/>
    <dgm:cxn modelId="{0E9371FF-AC4F-4810-BDEA-E07551C4CABE}" type="presParOf" srcId="{297D6071-8BCA-431F-8E04-2DB7F08E6186}" destId="{E84F0D66-82DE-4316-A059-223CFCFB8E17}" srcOrd="4" destOrd="0" presId="urn:microsoft.com/office/officeart/2005/8/layout/cycle4"/>
    <dgm:cxn modelId="{0A430789-BF61-46E4-9C8B-05E97F608806}" type="presParOf" srcId="{4503D845-BB64-42F5-931D-857A1CF2F56A}" destId="{D86658A4-388C-4EF5-A058-A79EED10FBBD}" srcOrd="2" destOrd="0" presId="urn:microsoft.com/office/officeart/2005/8/layout/cycle4"/>
    <dgm:cxn modelId="{B773B517-70EE-441D-ACFE-C98E8699D126}"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8D027E03-9801-4988-A51C-168F0ECF5470}" type="presOf" srcId="{7BDFC2D9-0CD5-47E0-A279-B8FF5C83F581}" destId="{3155FBE9-EDC6-40B0-95F8-A2BEBDC5F205}"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FA166E36-DD6E-4B0A-9E3B-88C07C269694}" type="presOf" srcId="{E0D111E2-FBFA-44BD-8073-08808DAFFE81}" destId="{4503D845-BB64-42F5-931D-857A1CF2F56A}"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77BD6468-3A40-47E8-AC7C-D7A11753C0FB}" type="presOf" srcId="{09299A7F-6495-4D43-8E0F-287CFBF9A56C}" destId="{B4A32CDA-7C24-4CBD-8508-106957E8C2B3}"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145E98EB-7A78-4172-8E58-891310B52C36}" type="presOf" srcId="{135BF026-6343-423D-A83E-97A1AB284BE3}" destId="{58948DFE-5A7C-4317-B2C3-77603CD7CA22}" srcOrd="0" destOrd="0" presId="urn:microsoft.com/office/officeart/2005/8/layout/cycle4"/>
    <dgm:cxn modelId="{5E33EFF4-4B55-4CCE-AF77-CD528ED9D65A}" type="presOf" srcId="{67EB7EB9-C354-48F3-A743-2EB82C24E407}" destId="{FAC9DAFD-0754-4169-A452-E137E627F458}"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507690EF-E2B0-4257-98A1-ED65649AC12D}" type="presParOf" srcId="{4503D845-BB64-42F5-931D-857A1CF2F56A}" destId="{0AD6C6DA-58AE-439B-B773-C2C21C447B2D}" srcOrd="0" destOrd="0" presId="urn:microsoft.com/office/officeart/2005/8/layout/cycle4"/>
    <dgm:cxn modelId="{AA4136C2-8811-4971-9F08-67F25A06732B}" type="presParOf" srcId="{0AD6C6DA-58AE-439B-B773-C2C21C447B2D}" destId="{8884FA54-F300-43AB-97E3-83046ECC366E}" srcOrd="0" destOrd="0" presId="urn:microsoft.com/office/officeart/2005/8/layout/cycle4"/>
    <dgm:cxn modelId="{7C602635-518E-424B-8FB8-7D2C5FA4286B}" type="presParOf" srcId="{4503D845-BB64-42F5-931D-857A1CF2F56A}" destId="{297D6071-8BCA-431F-8E04-2DB7F08E6186}" srcOrd="1" destOrd="0" presId="urn:microsoft.com/office/officeart/2005/8/layout/cycle4"/>
    <dgm:cxn modelId="{5355B023-CB02-4555-9460-4914EF52D132}" type="presParOf" srcId="{297D6071-8BCA-431F-8E04-2DB7F08E6186}" destId="{FAC9DAFD-0754-4169-A452-E137E627F458}" srcOrd="0" destOrd="0" presId="urn:microsoft.com/office/officeart/2005/8/layout/cycle4"/>
    <dgm:cxn modelId="{736C340D-3378-4429-9E33-0AA85CFC8C82}" type="presParOf" srcId="{297D6071-8BCA-431F-8E04-2DB7F08E6186}" destId="{58948DFE-5A7C-4317-B2C3-77603CD7CA22}" srcOrd="1" destOrd="0" presId="urn:microsoft.com/office/officeart/2005/8/layout/cycle4"/>
    <dgm:cxn modelId="{F74AC8F5-82AB-4BD6-9E3C-7666461AC9B0}" type="presParOf" srcId="{297D6071-8BCA-431F-8E04-2DB7F08E6186}" destId="{B4A32CDA-7C24-4CBD-8508-106957E8C2B3}" srcOrd="2" destOrd="0" presId="urn:microsoft.com/office/officeart/2005/8/layout/cycle4"/>
    <dgm:cxn modelId="{E5A11DF5-4FD3-44CB-A81B-99E91363088F}" type="presParOf" srcId="{297D6071-8BCA-431F-8E04-2DB7F08E6186}" destId="{3155FBE9-EDC6-40B0-95F8-A2BEBDC5F205}" srcOrd="3" destOrd="0" presId="urn:microsoft.com/office/officeart/2005/8/layout/cycle4"/>
    <dgm:cxn modelId="{8C9AB44E-5141-4F4B-9B93-64A69B6D3991}" type="presParOf" srcId="{297D6071-8BCA-431F-8E04-2DB7F08E6186}" destId="{E84F0D66-82DE-4316-A059-223CFCFB8E17}" srcOrd="4" destOrd="0" presId="urn:microsoft.com/office/officeart/2005/8/layout/cycle4"/>
    <dgm:cxn modelId="{2E2C5FBF-9C37-4DCB-A24A-52A96466FF3C}" type="presParOf" srcId="{4503D845-BB64-42F5-931D-857A1CF2F56A}" destId="{D86658A4-388C-4EF5-A058-A79EED10FBBD}" srcOrd="2" destOrd="0" presId="urn:microsoft.com/office/officeart/2005/8/layout/cycle4"/>
    <dgm:cxn modelId="{8E246B10-B189-48C4-9E8A-435FC1AB3DB3}"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65D55F30-31D1-4A31-891B-537A2E48BFB5}" type="presOf" srcId="{09299A7F-6495-4D43-8E0F-287CFBF9A56C}" destId="{B4A32CDA-7C24-4CBD-8508-106957E8C2B3}" srcOrd="0" destOrd="0" presId="urn:microsoft.com/office/officeart/2005/8/layout/cycle4"/>
    <dgm:cxn modelId="{ECD34C40-61B0-4764-A755-C1B722DFAF71}" type="presOf" srcId="{135BF026-6343-423D-A83E-97A1AB284BE3}" destId="{58948DFE-5A7C-4317-B2C3-77603CD7CA22}"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74F57BA9-73CA-4072-A90D-4E494DE284D3}" type="presOf" srcId="{E0D111E2-FBFA-44BD-8073-08808DAFFE81}" destId="{4503D845-BB64-42F5-931D-857A1CF2F56A}"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4C28DAB9-4C6D-4179-80A5-96882AC7CB26}" type="presOf" srcId="{67EB7EB9-C354-48F3-A743-2EB82C24E407}" destId="{FAC9DAFD-0754-4169-A452-E137E627F458}"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C77F90F1-105C-4E04-90DC-0A93D45E9105}" type="presOf" srcId="{7BDFC2D9-0CD5-47E0-A279-B8FF5C83F581}" destId="{3155FBE9-EDC6-40B0-95F8-A2BEBDC5F205}"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B55CF0A0-9E5B-444F-BEF9-297F59974A81}" type="presParOf" srcId="{4503D845-BB64-42F5-931D-857A1CF2F56A}" destId="{0AD6C6DA-58AE-439B-B773-C2C21C447B2D}" srcOrd="0" destOrd="0" presId="urn:microsoft.com/office/officeart/2005/8/layout/cycle4"/>
    <dgm:cxn modelId="{48E127A7-0789-4BE5-B3AA-DF216F32AD80}" type="presParOf" srcId="{0AD6C6DA-58AE-439B-B773-C2C21C447B2D}" destId="{8884FA54-F300-43AB-97E3-83046ECC366E}" srcOrd="0" destOrd="0" presId="urn:microsoft.com/office/officeart/2005/8/layout/cycle4"/>
    <dgm:cxn modelId="{57E9B57B-1F94-4020-B58D-90B7302AC133}" type="presParOf" srcId="{4503D845-BB64-42F5-931D-857A1CF2F56A}" destId="{297D6071-8BCA-431F-8E04-2DB7F08E6186}" srcOrd="1" destOrd="0" presId="urn:microsoft.com/office/officeart/2005/8/layout/cycle4"/>
    <dgm:cxn modelId="{5469C43A-5405-443C-9D04-91450F460B09}" type="presParOf" srcId="{297D6071-8BCA-431F-8E04-2DB7F08E6186}" destId="{FAC9DAFD-0754-4169-A452-E137E627F458}" srcOrd="0" destOrd="0" presId="urn:microsoft.com/office/officeart/2005/8/layout/cycle4"/>
    <dgm:cxn modelId="{F9550C4A-3958-4866-AE60-D512F8B11CE0}" type="presParOf" srcId="{297D6071-8BCA-431F-8E04-2DB7F08E6186}" destId="{58948DFE-5A7C-4317-B2C3-77603CD7CA22}" srcOrd="1" destOrd="0" presId="urn:microsoft.com/office/officeart/2005/8/layout/cycle4"/>
    <dgm:cxn modelId="{6002C6A3-D7A6-49AE-8EA0-B2C39D93FAC9}" type="presParOf" srcId="{297D6071-8BCA-431F-8E04-2DB7F08E6186}" destId="{B4A32CDA-7C24-4CBD-8508-106957E8C2B3}" srcOrd="2" destOrd="0" presId="urn:microsoft.com/office/officeart/2005/8/layout/cycle4"/>
    <dgm:cxn modelId="{D5347A4D-8D95-4CBD-8404-6EC08B868987}" type="presParOf" srcId="{297D6071-8BCA-431F-8E04-2DB7F08E6186}" destId="{3155FBE9-EDC6-40B0-95F8-A2BEBDC5F205}" srcOrd="3" destOrd="0" presId="urn:microsoft.com/office/officeart/2005/8/layout/cycle4"/>
    <dgm:cxn modelId="{C3341654-E9D7-413B-8502-D4808AC38B69}" type="presParOf" srcId="{297D6071-8BCA-431F-8E04-2DB7F08E6186}" destId="{E84F0D66-82DE-4316-A059-223CFCFB8E17}" srcOrd="4" destOrd="0" presId="urn:microsoft.com/office/officeart/2005/8/layout/cycle4"/>
    <dgm:cxn modelId="{9E8609D5-E5EF-4F0D-8DB2-A870DC0D48DF}" type="presParOf" srcId="{4503D845-BB64-42F5-931D-857A1CF2F56A}" destId="{D86658A4-388C-4EF5-A058-A79EED10FBBD}" srcOrd="2" destOrd="0" presId="urn:microsoft.com/office/officeart/2005/8/layout/cycle4"/>
    <dgm:cxn modelId="{10055B6A-57D6-407E-9646-CCDA3A205A6B}"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72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lIns="72000"/>
        <a:lstStyle/>
        <a:p>
          <a:pPr algn="l"/>
          <a:r>
            <a:rPr lang="es-MX" sz="1800" b="1" dirty="0"/>
            <a:t>4</a:t>
          </a: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AC909F39-7A24-497A-9D52-4155103F9295}" type="presOf" srcId="{7BDFC2D9-0CD5-47E0-A279-B8FF5C83F581}" destId="{3155FBE9-EDC6-40B0-95F8-A2BEBDC5F205}"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76D2D06E-174A-4B91-AA43-19DA029AEA2E}" type="presOf" srcId="{135BF026-6343-423D-A83E-97A1AB284BE3}" destId="{58948DFE-5A7C-4317-B2C3-77603CD7CA22}" srcOrd="0" destOrd="0" presId="urn:microsoft.com/office/officeart/2005/8/layout/cycle4"/>
    <dgm:cxn modelId="{0341B774-10A7-4F6B-ABA1-EBF6AF0A7F9D}" type="presOf" srcId="{E0D111E2-FBFA-44BD-8073-08808DAFFE81}" destId="{4503D845-BB64-42F5-931D-857A1CF2F56A}" srcOrd="0" destOrd="0" presId="urn:microsoft.com/office/officeart/2005/8/layout/cycle4"/>
    <dgm:cxn modelId="{F1598F9B-537A-4688-B1C0-DE0C42C6D35A}" type="presOf" srcId="{67EB7EB9-C354-48F3-A743-2EB82C24E407}" destId="{FAC9DAFD-0754-4169-A452-E137E627F458}"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368516F4-1A75-4408-A331-4093465C38DD}" type="presOf" srcId="{09299A7F-6495-4D43-8E0F-287CFBF9A56C}" destId="{B4A32CDA-7C24-4CBD-8508-106957E8C2B3}"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4D3FB129-EE6E-4D0A-8EC7-3F749C07E8CA}" type="presParOf" srcId="{4503D845-BB64-42F5-931D-857A1CF2F56A}" destId="{0AD6C6DA-58AE-439B-B773-C2C21C447B2D}" srcOrd="0" destOrd="0" presId="urn:microsoft.com/office/officeart/2005/8/layout/cycle4"/>
    <dgm:cxn modelId="{B775CA2D-51C1-4F65-8F4C-6B3D38A70C74}" type="presParOf" srcId="{0AD6C6DA-58AE-439B-B773-C2C21C447B2D}" destId="{8884FA54-F300-43AB-97E3-83046ECC366E}" srcOrd="0" destOrd="0" presId="urn:microsoft.com/office/officeart/2005/8/layout/cycle4"/>
    <dgm:cxn modelId="{8E1C66EA-3D6E-49F3-9BE1-8AD6239FB26C}" type="presParOf" srcId="{4503D845-BB64-42F5-931D-857A1CF2F56A}" destId="{297D6071-8BCA-431F-8E04-2DB7F08E6186}" srcOrd="1" destOrd="0" presId="urn:microsoft.com/office/officeart/2005/8/layout/cycle4"/>
    <dgm:cxn modelId="{4E185140-B56B-4866-862F-A62ED7746135}" type="presParOf" srcId="{297D6071-8BCA-431F-8E04-2DB7F08E6186}" destId="{FAC9DAFD-0754-4169-A452-E137E627F458}" srcOrd="0" destOrd="0" presId="urn:microsoft.com/office/officeart/2005/8/layout/cycle4"/>
    <dgm:cxn modelId="{85FFF416-FC84-4E2E-9782-B8DF5E5A90BC}" type="presParOf" srcId="{297D6071-8BCA-431F-8E04-2DB7F08E6186}" destId="{58948DFE-5A7C-4317-B2C3-77603CD7CA22}" srcOrd="1" destOrd="0" presId="urn:microsoft.com/office/officeart/2005/8/layout/cycle4"/>
    <dgm:cxn modelId="{2CFF6AB4-AA37-4C82-8DCF-0B8DC7E7560F}" type="presParOf" srcId="{297D6071-8BCA-431F-8E04-2DB7F08E6186}" destId="{B4A32CDA-7C24-4CBD-8508-106957E8C2B3}" srcOrd="2" destOrd="0" presId="urn:microsoft.com/office/officeart/2005/8/layout/cycle4"/>
    <dgm:cxn modelId="{04DA736A-1AC1-443E-BD33-F55AB0851F9D}" type="presParOf" srcId="{297D6071-8BCA-431F-8E04-2DB7F08E6186}" destId="{3155FBE9-EDC6-40B0-95F8-A2BEBDC5F205}" srcOrd="3" destOrd="0" presId="urn:microsoft.com/office/officeart/2005/8/layout/cycle4"/>
    <dgm:cxn modelId="{42780DF9-C0A6-4A8C-84C6-6CCB5F9C6531}" type="presParOf" srcId="{297D6071-8BCA-431F-8E04-2DB7F08E6186}" destId="{E84F0D66-82DE-4316-A059-223CFCFB8E17}" srcOrd="4" destOrd="0" presId="urn:microsoft.com/office/officeart/2005/8/layout/cycle4"/>
    <dgm:cxn modelId="{78D903DF-FF68-4622-9C52-46B53C871F57}" type="presParOf" srcId="{4503D845-BB64-42F5-931D-857A1CF2F56A}" destId="{D86658A4-388C-4EF5-A058-A79EED10FBBD}" srcOrd="2" destOrd="0" presId="urn:microsoft.com/office/officeart/2005/8/layout/cycle4"/>
    <dgm:cxn modelId="{8ABF247D-A66B-4EFF-AC3E-B211892431D3}" type="presParOf" srcId="{4503D845-BB64-42F5-931D-857A1CF2F56A}" destId="{96F4A9E4-9928-4CB4-BF28-EFF67EA34BB5}" srcOrd="3" destOrd="0" presId="urn:microsoft.com/office/officeart/2005/8/layout/cycle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99543A23-4237-4FFC-B01B-2146D23BD06C}" type="presOf" srcId="{7BDFC2D9-0CD5-47E0-A279-B8FF5C83F581}" destId="{3155FBE9-EDC6-40B0-95F8-A2BEBDC5F205}"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E9659F7F-D9B7-4C47-8CE0-3299E5D78593}" type="presOf" srcId="{09299A7F-6495-4D43-8E0F-287CFBF9A56C}" destId="{B4A32CDA-7C24-4CBD-8508-106957E8C2B3}"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7D1A66D0-BCEF-4AC1-BDEA-2988260003FF}" type="presOf" srcId="{E0D111E2-FBFA-44BD-8073-08808DAFFE81}" destId="{4503D845-BB64-42F5-931D-857A1CF2F56A}" srcOrd="0" destOrd="0" presId="urn:microsoft.com/office/officeart/2005/8/layout/cycle4"/>
    <dgm:cxn modelId="{DC0FD3D6-1535-4C71-91EF-41E0CEBA2A6B}" type="presOf" srcId="{135BF026-6343-423D-A83E-97A1AB284BE3}" destId="{58948DFE-5A7C-4317-B2C3-77603CD7CA22}" srcOrd="0" destOrd="0" presId="urn:microsoft.com/office/officeart/2005/8/layout/cycle4"/>
    <dgm:cxn modelId="{24520BF0-54FE-4B5C-BB6C-F647FF490FC7}" type="presOf" srcId="{67EB7EB9-C354-48F3-A743-2EB82C24E407}" destId="{FAC9DAFD-0754-4169-A452-E137E627F458}"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B1B0283C-80DE-4421-BBC5-6A24DC5CDE67}" type="presParOf" srcId="{4503D845-BB64-42F5-931D-857A1CF2F56A}" destId="{0AD6C6DA-58AE-439B-B773-C2C21C447B2D}" srcOrd="0" destOrd="0" presId="urn:microsoft.com/office/officeart/2005/8/layout/cycle4"/>
    <dgm:cxn modelId="{5878EDBC-095E-4A7B-B66F-91BA4C96715C}" type="presParOf" srcId="{0AD6C6DA-58AE-439B-B773-C2C21C447B2D}" destId="{8884FA54-F300-43AB-97E3-83046ECC366E}" srcOrd="0" destOrd="0" presId="urn:microsoft.com/office/officeart/2005/8/layout/cycle4"/>
    <dgm:cxn modelId="{E5EB4292-2B04-4127-93A3-C299C15D4544}" type="presParOf" srcId="{4503D845-BB64-42F5-931D-857A1CF2F56A}" destId="{297D6071-8BCA-431F-8E04-2DB7F08E6186}" srcOrd="1" destOrd="0" presId="urn:microsoft.com/office/officeart/2005/8/layout/cycle4"/>
    <dgm:cxn modelId="{C3B1D944-7B45-46D2-B560-8DC4DF54FB5D}" type="presParOf" srcId="{297D6071-8BCA-431F-8E04-2DB7F08E6186}" destId="{FAC9DAFD-0754-4169-A452-E137E627F458}" srcOrd="0" destOrd="0" presId="urn:microsoft.com/office/officeart/2005/8/layout/cycle4"/>
    <dgm:cxn modelId="{1EEE44EF-92F8-49FA-A5B0-5F30261AB95E}" type="presParOf" srcId="{297D6071-8BCA-431F-8E04-2DB7F08E6186}" destId="{58948DFE-5A7C-4317-B2C3-77603CD7CA22}" srcOrd="1" destOrd="0" presId="urn:microsoft.com/office/officeart/2005/8/layout/cycle4"/>
    <dgm:cxn modelId="{32E1D3CB-DE7B-46CA-8014-E65B58D0F834}" type="presParOf" srcId="{297D6071-8BCA-431F-8E04-2DB7F08E6186}" destId="{B4A32CDA-7C24-4CBD-8508-106957E8C2B3}" srcOrd="2" destOrd="0" presId="urn:microsoft.com/office/officeart/2005/8/layout/cycle4"/>
    <dgm:cxn modelId="{F7E44009-5517-4127-B227-542117DBD2B0}" type="presParOf" srcId="{297D6071-8BCA-431F-8E04-2DB7F08E6186}" destId="{3155FBE9-EDC6-40B0-95F8-A2BEBDC5F205}" srcOrd="3" destOrd="0" presId="urn:microsoft.com/office/officeart/2005/8/layout/cycle4"/>
    <dgm:cxn modelId="{0D4CB253-98E8-4FDB-A0B2-6F32890A27C5}" type="presParOf" srcId="{297D6071-8BCA-431F-8E04-2DB7F08E6186}" destId="{E84F0D66-82DE-4316-A059-223CFCFB8E17}" srcOrd="4" destOrd="0" presId="urn:microsoft.com/office/officeart/2005/8/layout/cycle4"/>
    <dgm:cxn modelId="{35019F17-7D3C-41AC-A08C-DEFCCD290612}" type="presParOf" srcId="{4503D845-BB64-42F5-931D-857A1CF2F56A}" destId="{D86658A4-388C-4EF5-A058-A79EED10FBBD}" srcOrd="2" destOrd="0" presId="urn:microsoft.com/office/officeart/2005/8/layout/cycle4"/>
    <dgm:cxn modelId="{19E69A17-BC17-49C6-A950-A626FED4B580}"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BA65E429-44F3-466E-8111-6083DAAFE79C}" type="presOf" srcId="{09299A7F-6495-4D43-8E0F-287CFBF9A56C}" destId="{B4A32CDA-7C24-4CBD-8508-106957E8C2B3}"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95E96B65-6603-4DC0-9E4A-BCCC28763589}" type="presOf" srcId="{67EB7EB9-C354-48F3-A743-2EB82C24E407}" destId="{FAC9DAFD-0754-4169-A452-E137E627F458}" srcOrd="0" destOrd="0" presId="urn:microsoft.com/office/officeart/2005/8/layout/cycle4"/>
    <dgm:cxn modelId="{98AAA168-E9CC-47AD-8D17-DCBD77301B89}" type="presOf" srcId="{7BDFC2D9-0CD5-47E0-A279-B8FF5C83F581}" destId="{3155FBE9-EDC6-40B0-95F8-A2BEBDC5F205}"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875B2EDF-0B47-4E1E-8034-F52AACA81818}" type="presOf" srcId="{135BF026-6343-423D-A83E-97A1AB284BE3}" destId="{58948DFE-5A7C-4317-B2C3-77603CD7CA22}"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1EFAC0FC-4A4B-4BC1-982D-43D4D72922CD}" type="presOf" srcId="{E0D111E2-FBFA-44BD-8073-08808DAFFE81}" destId="{4503D845-BB64-42F5-931D-857A1CF2F56A}" srcOrd="0" destOrd="0" presId="urn:microsoft.com/office/officeart/2005/8/layout/cycle4"/>
    <dgm:cxn modelId="{51DCEB82-1993-42A2-A000-4DEA313DC454}" type="presParOf" srcId="{4503D845-BB64-42F5-931D-857A1CF2F56A}" destId="{0AD6C6DA-58AE-439B-B773-C2C21C447B2D}" srcOrd="0" destOrd="0" presId="urn:microsoft.com/office/officeart/2005/8/layout/cycle4"/>
    <dgm:cxn modelId="{E63FDC04-9C25-4AA2-B9B9-9CAA8A811149}" type="presParOf" srcId="{0AD6C6DA-58AE-439B-B773-C2C21C447B2D}" destId="{8884FA54-F300-43AB-97E3-83046ECC366E}" srcOrd="0" destOrd="0" presId="urn:microsoft.com/office/officeart/2005/8/layout/cycle4"/>
    <dgm:cxn modelId="{A7FB857B-E567-427A-A211-FE37B33ECD17}" type="presParOf" srcId="{4503D845-BB64-42F5-931D-857A1CF2F56A}" destId="{297D6071-8BCA-431F-8E04-2DB7F08E6186}" srcOrd="1" destOrd="0" presId="urn:microsoft.com/office/officeart/2005/8/layout/cycle4"/>
    <dgm:cxn modelId="{62094624-44FD-440D-B167-45EF4382ED5A}" type="presParOf" srcId="{297D6071-8BCA-431F-8E04-2DB7F08E6186}" destId="{FAC9DAFD-0754-4169-A452-E137E627F458}" srcOrd="0" destOrd="0" presId="urn:microsoft.com/office/officeart/2005/8/layout/cycle4"/>
    <dgm:cxn modelId="{50709D4B-9C70-4A81-9404-E36625F3CD66}" type="presParOf" srcId="{297D6071-8BCA-431F-8E04-2DB7F08E6186}" destId="{58948DFE-5A7C-4317-B2C3-77603CD7CA22}" srcOrd="1" destOrd="0" presId="urn:microsoft.com/office/officeart/2005/8/layout/cycle4"/>
    <dgm:cxn modelId="{20F719E3-5A70-46B2-9F4C-6CC1D2BBA2BE}" type="presParOf" srcId="{297D6071-8BCA-431F-8E04-2DB7F08E6186}" destId="{B4A32CDA-7C24-4CBD-8508-106957E8C2B3}" srcOrd="2" destOrd="0" presId="urn:microsoft.com/office/officeart/2005/8/layout/cycle4"/>
    <dgm:cxn modelId="{F2823415-74AC-457D-87D9-A4DA2FC7AD3B}" type="presParOf" srcId="{297D6071-8BCA-431F-8E04-2DB7F08E6186}" destId="{3155FBE9-EDC6-40B0-95F8-A2BEBDC5F205}" srcOrd="3" destOrd="0" presId="urn:microsoft.com/office/officeart/2005/8/layout/cycle4"/>
    <dgm:cxn modelId="{0531697F-4872-46D4-B039-704D3B8DC461}" type="presParOf" srcId="{297D6071-8BCA-431F-8E04-2DB7F08E6186}" destId="{E84F0D66-82DE-4316-A059-223CFCFB8E17}" srcOrd="4" destOrd="0" presId="urn:microsoft.com/office/officeart/2005/8/layout/cycle4"/>
    <dgm:cxn modelId="{24548CAC-0635-47F6-9C83-A695E991BE35}" type="presParOf" srcId="{4503D845-BB64-42F5-931D-857A1CF2F56A}" destId="{D86658A4-388C-4EF5-A058-A79EED10FBBD}" srcOrd="2" destOrd="0" presId="urn:microsoft.com/office/officeart/2005/8/layout/cycle4"/>
    <dgm:cxn modelId="{67F86516-7A93-4704-8969-93C6662EDA2A}"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E9850133-D94B-4FFC-AB95-4042C1BB3BA9}" type="presOf" srcId="{7BDFC2D9-0CD5-47E0-A279-B8FF5C83F581}" destId="{3155FBE9-EDC6-40B0-95F8-A2BEBDC5F205}"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4ADFC071-D518-405E-986B-C968603F0209}" type="presOf" srcId="{E0D111E2-FBFA-44BD-8073-08808DAFFE81}" destId="{4503D845-BB64-42F5-931D-857A1CF2F56A}" srcOrd="0" destOrd="0" presId="urn:microsoft.com/office/officeart/2005/8/layout/cycle4"/>
    <dgm:cxn modelId="{6604F3AE-C5C6-41DA-B0B1-4CFD7E2F7351}" type="presOf" srcId="{09299A7F-6495-4D43-8E0F-287CFBF9A56C}" destId="{B4A32CDA-7C24-4CBD-8508-106957E8C2B3}"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0EFCCEE9-ABD2-479B-8FC5-4458A3A4B8AE}" type="presOf" srcId="{135BF026-6343-423D-A83E-97A1AB284BE3}" destId="{58948DFE-5A7C-4317-B2C3-77603CD7CA22}"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643320FC-45F9-41FB-B036-BB8488118B86}" type="presOf" srcId="{67EB7EB9-C354-48F3-A743-2EB82C24E407}" destId="{FAC9DAFD-0754-4169-A452-E137E627F458}" srcOrd="0" destOrd="0" presId="urn:microsoft.com/office/officeart/2005/8/layout/cycle4"/>
    <dgm:cxn modelId="{9138A9D1-91C7-4AD0-A0FC-4CC96B681D2C}" type="presParOf" srcId="{4503D845-BB64-42F5-931D-857A1CF2F56A}" destId="{0AD6C6DA-58AE-439B-B773-C2C21C447B2D}" srcOrd="0" destOrd="0" presId="urn:microsoft.com/office/officeart/2005/8/layout/cycle4"/>
    <dgm:cxn modelId="{637B1D3D-F4E2-49AD-A259-487728FCB35E}" type="presParOf" srcId="{0AD6C6DA-58AE-439B-B773-C2C21C447B2D}" destId="{8884FA54-F300-43AB-97E3-83046ECC366E}" srcOrd="0" destOrd="0" presId="urn:microsoft.com/office/officeart/2005/8/layout/cycle4"/>
    <dgm:cxn modelId="{F054E07E-4069-4C12-B432-DBE471194C8A}" type="presParOf" srcId="{4503D845-BB64-42F5-931D-857A1CF2F56A}" destId="{297D6071-8BCA-431F-8E04-2DB7F08E6186}" srcOrd="1" destOrd="0" presId="urn:microsoft.com/office/officeart/2005/8/layout/cycle4"/>
    <dgm:cxn modelId="{49E858A4-E891-4A21-82F2-D27F34E854B1}" type="presParOf" srcId="{297D6071-8BCA-431F-8E04-2DB7F08E6186}" destId="{FAC9DAFD-0754-4169-A452-E137E627F458}" srcOrd="0" destOrd="0" presId="urn:microsoft.com/office/officeart/2005/8/layout/cycle4"/>
    <dgm:cxn modelId="{7A18BDFB-94D5-4117-9F47-CA1D1CBC7E5A}" type="presParOf" srcId="{297D6071-8BCA-431F-8E04-2DB7F08E6186}" destId="{58948DFE-5A7C-4317-B2C3-77603CD7CA22}" srcOrd="1" destOrd="0" presId="urn:microsoft.com/office/officeart/2005/8/layout/cycle4"/>
    <dgm:cxn modelId="{946ED7A6-7134-4343-BD0D-65AF1DDA76CF}" type="presParOf" srcId="{297D6071-8BCA-431F-8E04-2DB7F08E6186}" destId="{B4A32CDA-7C24-4CBD-8508-106957E8C2B3}" srcOrd="2" destOrd="0" presId="urn:microsoft.com/office/officeart/2005/8/layout/cycle4"/>
    <dgm:cxn modelId="{2028EFB1-6FDF-41FA-BBA0-5E5A2E5EBF25}" type="presParOf" srcId="{297D6071-8BCA-431F-8E04-2DB7F08E6186}" destId="{3155FBE9-EDC6-40B0-95F8-A2BEBDC5F205}" srcOrd="3" destOrd="0" presId="urn:microsoft.com/office/officeart/2005/8/layout/cycle4"/>
    <dgm:cxn modelId="{4FFC537E-A8CE-4BB1-8C1C-9F221EC60F5F}" type="presParOf" srcId="{297D6071-8BCA-431F-8E04-2DB7F08E6186}" destId="{E84F0D66-82DE-4316-A059-223CFCFB8E17}" srcOrd="4" destOrd="0" presId="urn:microsoft.com/office/officeart/2005/8/layout/cycle4"/>
    <dgm:cxn modelId="{779C835C-984E-49AB-B867-D8E8CD6E377E}" type="presParOf" srcId="{4503D845-BB64-42F5-931D-857A1CF2F56A}" destId="{D86658A4-388C-4EF5-A058-A79EED10FBBD}" srcOrd="2" destOrd="0" presId="urn:microsoft.com/office/officeart/2005/8/layout/cycle4"/>
    <dgm:cxn modelId="{C1D952A9-4340-4A77-8A0E-88160B910095}"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8E0A6F00-754D-48B7-A895-9FEA215BD19E}" type="presOf" srcId="{7BDFC2D9-0CD5-47E0-A279-B8FF5C83F581}" destId="{3155FBE9-EDC6-40B0-95F8-A2BEBDC5F205}"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D2229C36-B695-4819-A0AD-58B05E09119F}" type="presOf" srcId="{67EB7EB9-C354-48F3-A743-2EB82C24E407}" destId="{FAC9DAFD-0754-4169-A452-E137E627F458}"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2D52AA50-9E02-4DBC-82A3-8855AB3B9C75}" type="presOf" srcId="{135BF026-6343-423D-A83E-97A1AB284BE3}" destId="{58948DFE-5A7C-4317-B2C3-77603CD7CA22}" srcOrd="0" destOrd="0" presId="urn:microsoft.com/office/officeart/2005/8/layout/cycle4"/>
    <dgm:cxn modelId="{80436880-9200-4EF2-A626-18630B1683CD}" type="presOf" srcId="{E0D111E2-FBFA-44BD-8073-08808DAFFE81}" destId="{4503D845-BB64-42F5-931D-857A1CF2F56A}"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FF820FFB-13DC-4153-B735-1869DB934425}" srcId="{2DC9592F-AA48-48FB-8CE3-FADF15FD4C8C}" destId="{B195F467-C113-4398-B4DE-5766D3B7C493}" srcOrd="0" destOrd="0" parTransId="{8878EA3B-F8EC-4573-8D74-08E09544ECDB}" sibTransId="{5C05965B-AA23-43D4-90BB-8ABB49F7420A}"/>
    <dgm:cxn modelId="{D0B49DFF-616F-4441-BF87-48270BDF9F03}" type="presOf" srcId="{09299A7F-6495-4D43-8E0F-287CFBF9A56C}" destId="{B4A32CDA-7C24-4CBD-8508-106957E8C2B3}" srcOrd="0" destOrd="0" presId="urn:microsoft.com/office/officeart/2005/8/layout/cycle4"/>
    <dgm:cxn modelId="{A94138FE-36C8-44C0-A736-3F3D7B1F9310}" type="presParOf" srcId="{4503D845-BB64-42F5-931D-857A1CF2F56A}" destId="{0AD6C6DA-58AE-439B-B773-C2C21C447B2D}" srcOrd="0" destOrd="0" presId="urn:microsoft.com/office/officeart/2005/8/layout/cycle4"/>
    <dgm:cxn modelId="{9B7E1FF4-1910-4EAA-AB2D-7CC6161D35C0}" type="presParOf" srcId="{0AD6C6DA-58AE-439B-B773-C2C21C447B2D}" destId="{8884FA54-F300-43AB-97E3-83046ECC366E}" srcOrd="0" destOrd="0" presId="urn:microsoft.com/office/officeart/2005/8/layout/cycle4"/>
    <dgm:cxn modelId="{26B563CC-4972-4A08-8A9B-523B05E4B16D}" type="presParOf" srcId="{4503D845-BB64-42F5-931D-857A1CF2F56A}" destId="{297D6071-8BCA-431F-8E04-2DB7F08E6186}" srcOrd="1" destOrd="0" presId="urn:microsoft.com/office/officeart/2005/8/layout/cycle4"/>
    <dgm:cxn modelId="{58252CF9-0165-483E-8AE9-D810A23B908A}" type="presParOf" srcId="{297D6071-8BCA-431F-8E04-2DB7F08E6186}" destId="{FAC9DAFD-0754-4169-A452-E137E627F458}" srcOrd="0" destOrd="0" presId="urn:microsoft.com/office/officeart/2005/8/layout/cycle4"/>
    <dgm:cxn modelId="{4F0EAF78-04B9-40D6-8581-0F44FE63A751}" type="presParOf" srcId="{297D6071-8BCA-431F-8E04-2DB7F08E6186}" destId="{58948DFE-5A7C-4317-B2C3-77603CD7CA22}" srcOrd="1" destOrd="0" presId="urn:microsoft.com/office/officeart/2005/8/layout/cycle4"/>
    <dgm:cxn modelId="{4E7B87A7-C334-4B71-BE61-D579BA788B7C}" type="presParOf" srcId="{297D6071-8BCA-431F-8E04-2DB7F08E6186}" destId="{B4A32CDA-7C24-4CBD-8508-106957E8C2B3}" srcOrd="2" destOrd="0" presId="urn:microsoft.com/office/officeart/2005/8/layout/cycle4"/>
    <dgm:cxn modelId="{CAC41150-7B7C-4DB8-B592-EFD48669BBCC}" type="presParOf" srcId="{297D6071-8BCA-431F-8E04-2DB7F08E6186}" destId="{3155FBE9-EDC6-40B0-95F8-A2BEBDC5F205}" srcOrd="3" destOrd="0" presId="urn:microsoft.com/office/officeart/2005/8/layout/cycle4"/>
    <dgm:cxn modelId="{DDBA3404-2779-41DA-9F59-EC4801F5C72C}" type="presParOf" srcId="{297D6071-8BCA-431F-8E04-2DB7F08E6186}" destId="{E84F0D66-82DE-4316-A059-223CFCFB8E17}" srcOrd="4" destOrd="0" presId="urn:microsoft.com/office/officeart/2005/8/layout/cycle4"/>
    <dgm:cxn modelId="{B4929172-5777-4F24-9B1D-A0C2B12F3D0D}" type="presParOf" srcId="{4503D845-BB64-42F5-931D-857A1CF2F56A}" destId="{D86658A4-388C-4EF5-A058-A79EED10FBBD}" srcOrd="2" destOrd="0" presId="urn:microsoft.com/office/officeart/2005/8/layout/cycle4"/>
    <dgm:cxn modelId="{AA66C0A9-7D20-4646-9431-5006C46A1A91}"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20C6E09-57A4-4A88-A391-C6A16DB61840}" type="presOf" srcId="{135BF026-6343-423D-A83E-97A1AB284BE3}" destId="{58948DFE-5A7C-4317-B2C3-77603CD7CA22}" srcOrd="0" destOrd="0" presId="urn:microsoft.com/office/officeart/2005/8/layout/cycle4"/>
    <dgm:cxn modelId="{EC745D11-0835-4D03-83CC-ED68F92CDC4A}"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9E61461A-90BF-4D44-8DED-06C698AAE8FE}" type="presOf" srcId="{09299A7F-6495-4D43-8E0F-287CFBF9A56C}" destId="{B4A32CDA-7C24-4CBD-8508-106957E8C2B3}" srcOrd="0" destOrd="0" presId="urn:microsoft.com/office/officeart/2005/8/layout/cycle4"/>
    <dgm:cxn modelId="{A2E71337-2665-4E48-99E3-D6F4B8D032EE}" type="presOf" srcId="{67EB7EB9-C354-48F3-A743-2EB82C24E407}" destId="{FAC9DAFD-0754-4169-A452-E137E627F458}"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3E1DFB4D-700C-4B6D-B396-3F1F4293FCC9}" type="presOf" srcId="{E0D111E2-FBFA-44BD-8073-08808DAFFE81}" destId="{4503D845-BB64-42F5-931D-857A1CF2F56A}"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FF820FFB-13DC-4153-B735-1869DB934425}" srcId="{2DC9592F-AA48-48FB-8CE3-FADF15FD4C8C}" destId="{B195F467-C113-4398-B4DE-5766D3B7C493}" srcOrd="0" destOrd="0" parTransId="{8878EA3B-F8EC-4573-8D74-08E09544ECDB}" sibTransId="{5C05965B-AA23-43D4-90BB-8ABB49F7420A}"/>
    <dgm:cxn modelId="{8CF70DA6-C077-4AC5-9940-A13B5459DF0A}" type="presParOf" srcId="{4503D845-BB64-42F5-931D-857A1CF2F56A}" destId="{0AD6C6DA-58AE-439B-B773-C2C21C447B2D}" srcOrd="0" destOrd="0" presId="urn:microsoft.com/office/officeart/2005/8/layout/cycle4"/>
    <dgm:cxn modelId="{F20914D3-965A-4EE8-9897-B59F62A92D23}" type="presParOf" srcId="{0AD6C6DA-58AE-439B-B773-C2C21C447B2D}" destId="{8884FA54-F300-43AB-97E3-83046ECC366E}" srcOrd="0" destOrd="0" presId="urn:microsoft.com/office/officeart/2005/8/layout/cycle4"/>
    <dgm:cxn modelId="{1E8EEDDB-4959-436E-9DD2-9E576A0B7B41}" type="presParOf" srcId="{4503D845-BB64-42F5-931D-857A1CF2F56A}" destId="{297D6071-8BCA-431F-8E04-2DB7F08E6186}" srcOrd="1" destOrd="0" presId="urn:microsoft.com/office/officeart/2005/8/layout/cycle4"/>
    <dgm:cxn modelId="{238585D8-0C91-4684-A4CB-7EFB099B25FD}" type="presParOf" srcId="{297D6071-8BCA-431F-8E04-2DB7F08E6186}" destId="{FAC9DAFD-0754-4169-A452-E137E627F458}" srcOrd="0" destOrd="0" presId="urn:microsoft.com/office/officeart/2005/8/layout/cycle4"/>
    <dgm:cxn modelId="{BB6474F7-BB9F-42C8-9964-B6F04899544F}" type="presParOf" srcId="{297D6071-8BCA-431F-8E04-2DB7F08E6186}" destId="{58948DFE-5A7C-4317-B2C3-77603CD7CA22}" srcOrd="1" destOrd="0" presId="urn:microsoft.com/office/officeart/2005/8/layout/cycle4"/>
    <dgm:cxn modelId="{7F6F502E-B3CE-472D-8BFA-598954CE1CAC}" type="presParOf" srcId="{297D6071-8BCA-431F-8E04-2DB7F08E6186}" destId="{B4A32CDA-7C24-4CBD-8508-106957E8C2B3}" srcOrd="2" destOrd="0" presId="urn:microsoft.com/office/officeart/2005/8/layout/cycle4"/>
    <dgm:cxn modelId="{BCE6C233-4D74-4FA6-BEFF-CE66FBE2A08C}" type="presParOf" srcId="{297D6071-8BCA-431F-8E04-2DB7F08E6186}" destId="{3155FBE9-EDC6-40B0-95F8-A2BEBDC5F205}" srcOrd="3" destOrd="0" presId="urn:microsoft.com/office/officeart/2005/8/layout/cycle4"/>
    <dgm:cxn modelId="{8F173A41-A28E-4E11-A4C0-10F94E66B143}" type="presParOf" srcId="{297D6071-8BCA-431F-8E04-2DB7F08E6186}" destId="{E84F0D66-82DE-4316-A059-223CFCFB8E17}" srcOrd="4" destOrd="0" presId="urn:microsoft.com/office/officeart/2005/8/layout/cycle4"/>
    <dgm:cxn modelId="{86FF6D08-7A6F-4C2A-8407-B2AF59564FC7}" type="presParOf" srcId="{4503D845-BB64-42F5-931D-857A1CF2F56A}" destId="{D86658A4-388C-4EF5-A058-A79EED10FBBD}" srcOrd="2" destOrd="0" presId="urn:microsoft.com/office/officeart/2005/8/layout/cycle4"/>
    <dgm:cxn modelId="{EAE0C625-F0F2-4C99-A497-17B2B8D656E8}"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C2E07112-39DA-4CC1-B480-6BA435EC7543}" type="presOf" srcId="{09299A7F-6495-4D43-8E0F-287CFBF9A56C}" destId="{B4A32CDA-7C24-4CBD-8508-106957E8C2B3}"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27A7751F-C01D-4D25-A39A-68E46E287974}" type="presOf" srcId="{135BF026-6343-423D-A83E-97A1AB284BE3}" destId="{58948DFE-5A7C-4317-B2C3-77603CD7CA22}" srcOrd="0" destOrd="0" presId="urn:microsoft.com/office/officeart/2005/8/layout/cycle4"/>
    <dgm:cxn modelId="{27F7D939-9A00-4870-8B32-DF72E5691F1C}" type="presOf" srcId="{7BDFC2D9-0CD5-47E0-A279-B8FF5C83F581}" destId="{3155FBE9-EDC6-40B0-95F8-A2BEBDC5F205}"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CB7286C4-83C7-45A3-AB6A-5F4A029391F9}" type="presOf" srcId="{E0D111E2-FBFA-44BD-8073-08808DAFFE81}" destId="{4503D845-BB64-42F5-931D-857A1CF2F56A}"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3BDE74CC-5EA7-4F8C-861B-7159264128CE}" type="presOf" srcId="{67EB7EB9-C354-48F3-A743-2EB82C24E407}" destId="{FAC9DAFD-0754-4169-A452-E137E627F458}"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D9ED7348-6AE8-4A75-B7DC-1DD5E14637D9}" type="presParOf" srcId="{4503D845-BB64-42F5-931D-857A1CF2F56A}" destId="{0AD6C6DA-58AE-439B-B773-C2C21C447B2D}" srcOrd="0" destOrd="0" presId="urn:microsoft.com/office/officeart/2005/8/layout/cycle4"/>
    <dgm:cxn modelId="{58238E7F-44C1-4E23-AEF8-12F5103BEAA5}" type="presParOf" srcId="{0AD6C6DA-58AE-439B-B773-C2C21C447B2D}" destId="{8884FA54-F300-43AB-97E3-83046ECC366E}" srcOrd="0" destOrd="0" presId="urn:microsoft.com/office/officeart/2005/8/layout/cycle4"/>
    <dgm:cxn modelId="{08BD82F5-7449-4CCE-BEF8-019A8ABD9B2D}" type="presParOf" srcId="{4503D845-BB64-42F5-931D-857A1CF2F56A}" destId="{297D6071-8BCA-431F-8E04-2DB7F08E6186}" srcOrd="1" destOrd="0" presId="urn:microsoft.com/office/officeart/2005/8/layout/cycle4"/>
    <dgm:cxn modelId="{C2180A29-F3BA-41BA-89E5-7A168E74AAF8}" type="presParOf" srcId="{297D6071-8BCA-431F-8E04-2DB7F08E6186}" destId="{FAC9DAFD-0754-4169-A452-E137E627F458}" srcOrd="0" destOrd="0" presId="urn:microsoft.com/office/officeart/2005/8/layout/cycle4"/>
    <dgm:cxn modelId="{D7251E61-CC25-41B5-81F8-872AB933BA8E}" type="presParOf" srcId="{297D6071-8BCA-431F-8E04-2DB7F08E6186}" destId="{58948DFE-5A7C-4317-B2C3-77603CD7CA22}" srcOrd="1" destOrd="0" presId="urn:microsoft.com/office/officeart/2005/8/layout/cycle4"/>
    <dgm:cxn modelId="{765BF466-0D2B-400C-A593-A40461F132CF}" type="presParOf" srcId="{297D6071-8BCA-431F-8E04-2DB7F08E6186}" destId="{B4A32CDA-7C24-4CBD-8508-106957E8C2B3}" srcOrd="2" destOrd="0" presId="urn:microsoft.com/office/officeart/2005/8/layout/cycle4"/>
    <dgm:cxn modelId="{73A64FFB-9836-4828-A278-513E1ED76D23}" type="presParOf" srcId="{297D6071-8BCA-431F-8E04-2DB7F08E6186}" destId="{3155FBE9-EDC6-40B0-95F8-A2BEBDC5F205}" srcOrd="3" destOrd="0" presId="urn:microsoft.com/office/officeart/2005/8/layout/cycle4"/>
    <dgm:cxn modelId="{71961F9C-C216-477F-89A6-C73CA2CC4206}" type="presParOf" srcId="{297D6071-8BCA-431F-8E04-2DB7F08E6186}" destId="{E84F0D66-82DE-4316-A059-223CFCFB8E17}" srcOrd="4" destOrd="0" presId="urn:microsoft.com/office/officeart/2005/8/layout/cycle4"/>
    <dgm:cxn modelId="{B8A4AB9C-A924-40FE-B254-A435C9855AB9}" type="presParOf" srcId="{4503D845-BB64-42F5-931D-857A1CF2F56A}" destId="{D86658A4-388C-4EF5-A058-A79EED10FBBD}" srcOrd="2" destOrd="0" presId="urn:microsoft.com/office/officeart/2005/8/layout/cycle4"/>
    <dgm:cxn modelId="{2FF01522-729E-4231-8395-5F5BFFD70499}"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41C8F42A-C9C5-4877-B116-CDAABD027DF5}" type="presOf" srcId="{7BDFC2D9-0CD5-47E0-A279-B8FF5C83F581}" destId="{3155FBE9-EDC6-40B0-95F8-A2BEBDC5F205}"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0A8BBB51-1651-4F14-88B6-ED533114244F}" type="presOf" srcId="{E0D111E2-FBFA-44BD-8073-08808DAFFE81}" destId="{4503D845-BB64-42F5-931D-857A1CF2F56A}"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D8B22AD6-9E2B-4E9F-A985-80C08B477F00}" type="presOf" srcId="{09299A7F-6495-4D43-8E0F-287CFBF9A56C}" destId="{B4A32CDA-7C24-4CBD-8508-106957E8C2B3}" srcOrd="0" destOrd="0" presId="urn:microsoft.com/office/officeart/2005/8/layout/cycle4"/>
    <dgm:cxn modelId="{18D7EBDE-90C2-411A-9C3F-F1986A68A213}" type="presOf" srcId="{135BF026-6343-423D-A83E-97A1AB284BE3}" destId="{58948DFE-5A7C-4317-B2C3-77603CD7CA22}" srcOrd="0" destOrd="0" presId="urn:microsoft.com/office/officeart/2005/8/layout/cycle4"/>
    <dgm:cxn modelId="{C2B4EBF3-A303-4E53-9851-438B029625BE}" type="presOf" srcId="{67EB7EB9-C354-48F3-A743-2EB82C24E407}" destId="{FAC9DAFD-0754-4169-A452-E137E627F458}"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E1438ED5-9691-4B84-B118-D757CDC603D2}" type="presParOf" srcId="{4503D845-BB64-42F5-931D-857A1CF2F56A}" destId="{0AD6C6DA-58AE-439B-B773-C2C21C447B2D}" srcOrd="0" destOrd="0" presId="urn:microsoft.com/office/officeart/2005/8/layout/cycle4"/>
    <dgm:cxn modelId="{0156B26E-1667-40F0-8F67-A2AD2F04EA94}" type="presParOf" srcId="{0AD6C6DA-58AE-439B-B773-C2C21C447B2D}" destId="{8884FA54-F300-43AB-97E3-83046ECC366E}" srcOrd="0" destOrd="0" presId="urn:microsoft.com/office/officeart/2005/8/layout/cycle4"/>
    <dgm:cxn modelId="{07B4F127-DE5F-4192-BE63-AFD180E12E94}" type="presParOf" srcId="{4503D845-BB64-42F5-931D-857A1CF2F56A}" destId="{297D6071-8BCA-431F-8E04-2DB7F08E6186}" srcOrd="1" destOrd="0" presId="urn:microsoft.com/office/officeart/2005/8/layout/cycle4"/>
    <dgm:cxn modelId="{8C61ED26-3EDC-442A-9E9A-57D84D4E9059}" type="presParOf" srcId="{297D6071-8BCA-431F-8E04-2DB7F08E6186}" destId="{FAC9DAFD-0754-4169-A452-E137E627F458}" srcOrd="0" destOrd="0" presId="urn:microsoft.com/office/officeart/2005/8/layout/cycle4"/>
    <dgm:cxn modelId="{D87FB2C5-B758-4040-B762-3B7CB08F3385}" type="presParOf" srcId="{297D6071-8BCA-431F-8E04-2DB7F08E6186}" destId="{58948DFE-5A7C-4317-B2C3-77603CD7CA22}" srcOrd="1" destOrd="0" presId="urn:microsoft.com/office/officeart/2005/8/layout/cycle4"/>
    <dgm:cxn modelId="{0FAC618E-7C37-4F67-96BA-93C978AD9A6C}" type="presParOf" srcId="{297D6071-8BCA-431F-8E04-2DB7F08E6186}" destId="{B4A32CDA-7C24-4CBD-8508-106957E8C2B3}" srcOrd="2" destOrd="0" presId="urn:microsoft.com/office/officeart/2005/8/layout/cycle4"/>
    <dgm:cxn modelId="{3379B739-2691-49BD-AE44-8A0C5AD0ED25}" type="presParOf" srcId="{297D6071-8BCA-431F-8E04-2DB7F08E6186}" destId="{3155FBE9-EDC6-40B0-95F8-A2BEBDC5F205}" srcOrd="3" destOrd="0" presId="urn:microsoft.com/office/officeart/2005/8/layout/cycle4"/>
    <dgm:cxn modelId="{2EDF9920-9A61-4727-A2F0-7D0C0B2ACA1E}" type="presParOf" srcId="{297D6071-8BCA-431F-8E04-2DB7F08E6186}" destId="{E84F0D66-82DE-4316-A059-223CFCFB8E17}" srcOrd="4" destOrd="0" presId="urn:microsoft.com/office/officeart/2005/8/layout/cycle4"/>
    <dgm:cxn modelId="{DA2A5F73-FDD4-4726-B6D1-56FCD82CCAEC}" type="presParOf" srcId="{4503D845-BB64-42F5-931D-857A1CF2F56A}" destId="{D86658A4-388C-4EF5-A058-A79EED10FBBD}" srcOrd="2" destOrd="0" presId="urn:microsoft.com/office/officeart/2005/8/layout/cycle4"/>
    <dgm:cxn modelId="{8F232FB5-558B-4967-8AAA-57FCEAC920B2}"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F3A2310B-1CD4-48BB-ABBA-40967B40A8FA}" type="presOf" srcId="{E0D111E2-FBFA-44BD-8073-08808DAFFE81}" destId="{4503D845-BB64-42F5-931D-857A1CF2F56A}"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8571FC77-DC90-403D-B77B-6E783082AF99}" type="presOf" srcId="{7BDFC2D9-0CD5-47E0-A279-B8FF5C83F581}" destId="{3155FBE9-EDC6-40B0-95F8-A2BEBDC5F205}"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FDCECC5-F63A-4D01-80D7-5572BDD828AA}" type="presOf" srcId="{67EB7EB9-C354-48F3-A743-2EB82C24E407}" destId="{FAC9DAFD-0754-4169-A452-E137E627F458}"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F906CBD6-AC21-492B-ACEF-337DF6AEB9A4}" type="presOf" srcId="{09299A7F-6495-4D43-8E0F-287CFBF9A56C}" destId="{B4A32CDA-7C24-4CBD-8508-106957E8C2B3}" srcOrd="0" destOrd="0" presId="urn:microsoft.com/office/officeart/2005/8/layout/cycle4"/>
    <dgm:cxn modelId="{4E7F10F9-93AA-4111-9236-77C2F782DA24}" type="presOf" srcId="{135BF026-6343-423D-A83E-97A1AB284BE3}" destId="{58948DFE-5A7C-4317-B2C3-77603CD7CA22}"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20B14C7E-F231-4824-988E-AAC112B79DEC}" type="presParOf" srcId="{4503D845-BB64-42F5-931D-857A1CF2F56A}" destId="{0AD6C6DA-58AE-439B-B773-C2C21C447B2D}" srcOrd="0" destOrd="0" presId="urn:microsoft.com/office/officeart/2005/8/layout/cycle4"/>
    <dgm:cxn modelId="{08365E6E-216F-493F-AE9A-AC2ED4DF0F81}" type="presParOf" srcId="{0AD6C6DA-58AE-439B-B773-C2C21C447B2D}" destId="{8884FA54-F300-43AB-97E3-83046ECC366E}" srcOrd="0" destOrd="0" presId="urn:microsoft.com/office/officeart/2005/8/layout/cycle4"/>
    <dgm:cxn modelId="{1E215F46-FB0C-4885-81FE-F5C5198DAA9E}" type="presParOf" srcId="{4503D845-BB64-42F5-931D-857A1CF2F56A}" destId="{297D6071-8BCA-431F-8E04-2DB7F08E6186}" srcOrd="1" destOrd="0" presId="urn:microsoft.com/office/officeart/2005/8/layout/cycle4"/>
    <dgm:cxn modelId="{DF0869AF-00EC-41C6-8E59-8C0B37695D2E}" type="presParOf" srcId="{297D6071-8BCA-431F-8E04-2DB7F08E6186}" destId="{FAC9DAFD-0754-4169-A452-E137E627F458}" srcOrd="0" destOrd="0" presId="urn:microsoft.com/office/officeart/2005/8/layout/cycle4"/>
    <dgm:cxn modelId="{59BFC813-9194-47E6-B64A-0CD325DEF116}" type="presParOf" srcId="{297D6071-8BCA-431F-8E04-2DB7F08E6186}" destId="{58948DFE-5A7C-4317-B2C3-77603CD7CA22}" srcOrd="1" destOrd="0" presId="urn:microsoft.com/office/officeart/2005/8/layout/cycle4"/>
    <dgm:cxn modelId="{60888683-8373-47F4-A9FA-58C08A3B1164}" type="presParOf" srcId="{297D6071-8BCA-431F-8E04-2DB7F08E6186}" destId="{B4A32CDA-7C24-4CBD-8508-106957E8C2B3}" srcOrd="2" destOrd="0" presId="urn:microsoft.com/office/officeart/2005/8/layout/cycle4"/>
    <dgm:cxn modelId="{25175486-E34C-440C-9212-2BF3CACFD8B8}" type="presParOf" srcId="{297D6071-8BCA-431F-8E04-2DB7F08E6186}" destId="{3155FBE9-EDC6-40B0-95F8-A2BEBDC5F205}" srcOrd="3" destOrd="0" presId="urn:microsoft.com/office/officeart/2005/8/layout/cycle4"/>
    <dgm:cxn modelId="{EB9D0F2A-C183-4E18-A57F-3DDAAEF9E6BB}" type="presParOf" srcId="{297D6071-8BCA-431F-8E04-2DB7F08E6186}" destId="{E84F0D66-82DE-4316-A059-223CFCFB8E17}" srcOrd="4" destOrd="0" presId="urn:microsoft.com/office/officeart/2005/8/layout/cycle4"/>
    <dgm:cxn modelId="{01A88876-216E-4044-BE37-04381C99AEC7}" type="presParOf" srcId="{4503D845-BB64-42F5-931D-857A1CF2F56A}" destId="{D86658A4-388C-4EF5-A058-A79EED10FBBD}" srcOrd="2" destOrd="0" presId="urn:microsoft.com/office/officeart/2005/8/layout/cycle4"/>
    <dgm:cxn modelId="{19CA1501-BA93-4268-B8EF-FCF82E9923C6}"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B2DB8A41-B9EF-4B0A-AD4B-9F42B134A7E9}" srcId="{BDDE7C65-0B0D-4EDA-B492-66C1E34D3451}" destId="{346EAFD8-3F94-4C57-B96A-498E42AF27EB}" srcOrd="0" destOrd="0" parTransId="{BA1B0329-BFF5-48B4-A6D9-8BA581D18EDC}" sibTransId="{4741643F-5C9B-43B3-A44A-3872E897EBF1}"/>
    <dgm:cxn modelId="{43638A47-3D43-4DD0-9A02-BA776823A4B9}" type="presOf" srcId="{E0D111E2-FBFA-44BD-8073-08808DAFFE81}" destId="{4503D845-BB64-42F5-931D-857A1CF2F56A}"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03483885-7B9D-4703-BC09-9BF4319DD314}" type="presOf" srcId="{7BDFC2D9-0CD5-47E0-A279-B8FF5C83F581}" destId="{3155FBE9-EDC6-40B0-95F8-A2BEBDC5F205}" srcOrd="0" destOrd="0" presId="urn:microsoft.com/office/officeart/2005/8/layout/cycle4"/>
    <dgm:cxn modelId="{83A1C7A5-C0E4-4212-834D-E40A08F64505}" type="presOf" srcId="{09299A7F-6495-4D43-8E0F-287CFBF9A56C}" destId="{B4A32CDA-7C24-4CBD-8508-106957E8C2B3}" srcOrd="0" destOrd="0" presId="urn:microsoft.com/office/officeart/2005/8/layout/cycle4"/>
    <dgm:cxn modelId="{0838C8A5-8442-42F3-B127-496FBB47D207}" type="presOf" srcId="{135BF026-6343-423D-A83E-97A1AB284BE3}" destId="{58948DFE-5A7C-4317-B2C3-77603CD7CA22}"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C1EAAB7-9AC6-4610-8564-0346DFEE82DF}" type="presOf" srcId="{67EB7EB9-C354-48F3-A743-2EB82C24E407}" destId="{FAC9DAFD-0754-4169-A452-E137E627F458}"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FF820FFB-13DC-4153-B735-1869DB934425}" srcId="{2DC9592F-AA48-48FB-8CE3-FADF15FD4C8C}" destId="{B195F467-C113-4398-B4DE-5766D3B7C493}" srcOrd="0" destOrd="0" parTransId="{8878EA3B-F8EC-4573-8D74-08E09544ECDB}" sibTransId="{5C05965B-AA23-43D4-90BB-8ABB49F7420A}"/>
    <dgm:cxn modelId="{A919C84D-4990-44A2-984C-BC8631168A01}" type="presParOf" srcId="{4503D845-BB64-42F5-931D-857A1CF2F56A}" destId="{0AD6C6DA-58AE-439B-B773-C2C21C447B2D}" srcOrd="0" destOrd="0" presId="urn:microsoft.com/office/officeart/2005/8/layout/cycle4"/>
    <dgm:cxn modelId="{26DEC078-D80F-465B-A1AB-906A4E434AF3}" type="presParOf" srcId="{0AD6C6DA-58AE-439B-B773-C2C21C447B2D}" destId="{8884FA54-F300-43AB-97E3-83046ECC366E}" srcOrd="0" destOrd="0" presId="urn:microsoft.com/office/officeart/2005/8/layout/cycle4"/>
    <dgm:cxn modelId="{C60C433C-88F8-4A7C-9ED4-B6FFB7D718AA}" type="presParOf" srcId="{4503D845-BB64-42F5-931D-857A1CF2F56A}" destId="{297D6071-8BCA-431F-8E04-2DB7F08E6186}" srcOrd="1" destOrd="0" presId="urn:microsoft.com/office/officeart/2005/8/layout/cycle4"/>
    <dgm:cxn modelId="{EB5C8838-A4F3-4F87-BE83-FB3C8E4B520D}" type="presParOf" srcId="{297D6071-8BCA-431F-8E04-2DB7F08E6186}" destId="{FAC9DAFD-0754-4169-A452-E137E627F458}" srcOrd="0" destOrd="0" presId="urn:microsoft.com/office/officeart/2005/8/layout/cycle4"/>
    <dgm:cxn modelId="{733FE013-8E7C-4FBB-BA5B-D33923479579}" type="presParOf" srcId="{297D6071-8BCA-431F-8E04-2DB7F08E6186}" destId="{58948DFE-5A7C-4317-B2C3-77603CD7CA22}" srcOrd="1" destOrd="0" presId="urn:microsoft.com/office/officeart/2005/8/layout/cycle4"/>
    <dgm:cxn modelId="{465B706A-FC55-4CE2-AFF8-BB07C87E3806}" type="presParOf" srcId="{297D6071-8BCA-431F-8E04-2DB7F08E6186}" destId="{B4A32CDA-7C24-4CBD-8508-106957E8C2B3}" srcOrd="2" destOrd="0" presId="urn:microsoft.com/office/officeart/2005/8/layout/cycle4"/>
    <dgm:cxn modelId="{2981D190-1AEC-48CA-877C-DA08E7B8C33A}" type="presParOf" srcId="{297D6071-8BCA-431F-8E04-2DB7F08E6186}" destId="{3155FBE9-EDC6-40B0-95F8-A2BEBDC5F205}" srcOrd="3" destOrd="0" presId="urn:microsoft.com/office/officeart/2005/8/layout/cycle4"/>
    <dgm:cxn modelId="{15291339-5313-4A26-9D58-E4E4CB71CA92}" type="presParOf" srcId="{297D6071-8BCA-431F-8E04-2DB7F08E6186}" destId="{E84F0D66-82DE-4316-A059-223CFCFB8E17}" srcOrd="4" destOrd="0" presId="urn:microsoft.com/office/officeart/2005/8/layout/cycle4"/>
    <dgm:cxn modelId="{81BD7529-88DF-420E-B939-2B63B1EF0190}" type="presParOf" srcId="{4503D845-BB64-42F5-931D-857A1CF2F56A}" destId="{D86658A4-388C-4EF5-A058-A79EED10FBBD}" srcOrd="2" destOrd="0" presId="urn:microsoft.com/office/officeart/2005/8/layout/cycle4"/>
    <dgm:cxn modelId="{016C46DE-392A-47E1-8D4E-11786E03E7CD}"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96262725-F8EE-4B73-B2EC-8BA3701C5ECA}" type="presOf" srcId="{67EB7EB9-C354-48F3-A743-2EB82C24E407}" destId="{FAC9DAFD-0754-4169-A452-E137E627F458}" srcOrd="0" destOrd="0" presId="urn:microsoft.com/office/officeart/2005/8/layout/cycle4"/>
    <dgm:cxn modelId="{540F4D60-66EA-4030-BA46-5701150DDE8F}" type="presOf" srcId="{09299A7F-6495-4D43-8E0F-287CFBF9A56C}" destId="{B4A32CDA-7C24-4CBD-8508-106957E8C2B3}"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EEA3D17E-26EE-4E19-BA15-B6B5974B31B2}" type="presOf" srcId="{135BF026-6343-423D-A83E-97A1AB284BE3}" destId="{58948DFE-5A7C-4317-B2C3-77603CD7CA22}"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349CDEBA-05EC-42A5-8D28-B088975B1C49}" type="presOf" srcId="{E0D111E2-FBFA-44BD-8073-08808DAFFE81}" destId="{4503D845-BB64-42F5-931D-857A1CF2F56A}"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E2AF22F9-1F72-4485-8AC8-288C51515140}" type="presOf" srcId="{7BDFC2D9-0CD5-47E0-A279-B8FF5C83F581}" destId="{3155FBE9-EDC6-40B0-95F8-A2BEBDC5F205}"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C68233A9-D83B-47CC-9EB4-B401CF9F8FEC}" type="presParOf" srcId="{4503D845-BB64-42F5-931D-857A1CF2F56A}" destId="{0AD6C6DA-58AE-439B-B773-C2C21C447B2D}" srcOrd="0" destOrd="0" presId="urn:microsoft.com/office/officeart/2005/8/layout/cycle4"/>
    <dgm:cxn modelId="{ABD91487-4932-49D5-B921-EECDC88DD04A}" type="presParOf" srcId="{0AD6C6DA-58AE-439B-B773-C2C21C447B2D}" destId="{8884FA54-F300-43AB-97E3-83046ECC366E}" srcOrd="0" destOrd="0" presId="urn:microsoft.com/office/officeart/2005/8/layout/cycle4"/>
    <dgm:cxn modelId="{3525508E-4972-468A-8AC0-88E4CA07AFA6}" type="presParOf" srcId="{4503D845-BB64-42F5-931D-857A1CF2F56A}" destId="{297D6071-8BCA-431F-8E04-2DB7F08E6186}" srcOrd="1" destOrd="0" presId="urn:microsoft.com/office/officeart/2005/8/layout/cycle4"/>
    <dgm:cxn modelId="{808E2476-85F6-49CA-976F-5622BD967228}" type="presParOf" srcId="{297D6071-8BCA-431F-8E04-2DB7F08E6186}" destId="{FAC9DAFD-0754-4169-A452-E137E627F458}" srcOrd="0" destOrd="0" presId="urn:microsoft.com/office/officeart/2005/8/layout/cycle4"/>
    <dgm:cxn modelId="{E9863F33-54CE-451F-B25F-0EF94F7F8008}" type="presParOf" srcId="{297D6071-8BCA-431F-8E04-2DB7F08E6186}" destId="{58948DFE-5A7C-4317-B2C3-77603CD7CA22}" srcOrd="1" destOrd="0" presId="urn:microsoft.com/office/officeart/2005/8/layout/cycle4"/>
    <dgm:cxn modelId="{001D3DC1-7E39-4A1E-93C5-3AFDCF2B9D3F}" type="presParOf" srcId="{297D6071-8BCA-431F-8E04-2DB7F08E6186}" destId="{B4A32CDA-7C24-4CBD-8508-106957E8C2B3}" srcOrd="2" destOrd="0" presId="urn:microsoft.com/office/officeart/2005/8/layout/cycle4"/>
    <dgm:cxn modelId="{8120181D-2996-4335-A423-53CB23C426C5}" type="presParOf" srcId="{297D6071-8BCA-431F-8E04-2DB7F08E6186}" destId="{3155FBE9-EDC6-40B0-95F8-A2BEBDC5F205}" srcOrd="3" destOrd="0" presId="urn:microsoft.com/office/officeart/2005/8/layout/cycle4"/>
    <dgm:cxn modelId="{4A32D3ED-08D5-4FB9-8B9D-C2D260E63CB6}" type="presParOf" srcId="{297D6071-8BCA-431F-8E04-2DB7F08E6186}" destId="{E84F0D66-82DE-4316-A059-223CFCFB8E17}" srcOrd="4" destOrd="0" presId="urn:microsoft.com/office/officeart/2005/8/layout/cycle4"/>
    <dgm:cxn modelId="{929C6DEC-76FF-4E6D-890D-134F32C90811}" type="presParOf" srcId="{4503D845-BB64-42F5-931D-857A1CF2F56A}" destId="{D86658A4-388C-4EF5-A058-A79EED10FBBD}" srcOrd="2" destOrd="0" presId="urn:microsoft.com/office/officeart/2005/8/layout/cycle4"/>
    <dgm:cxn modelId="{FF88A838-9932-479A-AA10-ACF0B962C357}"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accent2"/>
        </a:solidFill>
      </dgm:spPr>
      <dgm:t>
        <a:bodyPr lIns="108000" rIns="0"/>
        <a:lstStyle/>
        <a:p>
          <a:pPr algn="ctr"/>
          <a:r>
            <a:rPr lang="es-MX" sz="1800" b="1" dirty="0"/>
            <a:t>2</a:t>
          </a: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0C2F640B-56BB-4C84-B5AA-2D2C6F76D9EB}"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F24C553B-BA12-41CE-811E-7624BAF546C0}" type="presOf" srcId="{135BF026-6343-423D-A83E-97A1AB284BE3}" destId="{58948DFE-5A7C-4317-B2C3-77603CD7CA22}"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EFCFE94F-EAA6-47B6-8DB0-20BA3B997CF4}" type="presOf" srcId="{67EB7EB9-C354-48F3-A743-2EB82C24E407}" destId="{FAC9DAFD-0754-4169-A452-E137E627F458}" srcOrd="0" destOrd="0" presId="urn:microsoft.com/office/officeart/2005/8/layout/cycle4"/>
    <dgm:cxn modelId="{FFF53799-2AA4-44B3-858B-875A46D2A850}" type="presOf" srcId="{09299A7F-6495-4D43-8E0F-287CFBF9A56C}" destId="{B4A32CDA-7C24-4CBD-8508-106957E8C2B3}" srcOrd="0" destOrd="0" presId="urn:microsoft.com/office/officeart/2005/8/layout/cycle4"/>
    <dgm:cxn modelId="{BA29939B-89C9-4DF1-BF05-909139D95CB6}" type="presOf" srcId="{E0D111E2-FBFA-44BD-8073-08808DAFFE81}" destId="{4503D845-BB64-42F5-931D-857A1CF2F56A}"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6EEC0DCA-9DD2-4FE5-AD89-95FC6D57ABF2}" srcId="{E0D111E2-FBFA-44BD-8073-08808DAFFE81}" destId="{135BF026-6343-423D-A83E-97A1AB284BE3}" srcOrd="1" destOrd="0" parTransId="{92B99ACB-1780-470E-993E-72ABF865C0F7}" sibTransId="{1597CD26-BC66-4060-953B-3C93716C37DB}"/>
    <dgm:cxn modelId="{FF820FFB-13DC-4153-B735-1869DB934425}" srcId="{2DC9592F-AA48-48FB-8CE3-FADF15FD4C8C}" destId="{B195F467-C113-4398-B4DE-5766D3B7C493}" srcOrd="0" destOrd="0" parTransId="{8878EA3B-F8EC-4573-8D74-08E09544ECDB}" sibTransId="{5C05965B-AA23-43D4-90BB-8ABB49F7420A}"/>
    <dgm:cxn modelId="{1618591D-B95C-49D2-9B0C-E9EE6054DD18}" type="presParOf" srcId="{4503D845-BB64-42F5-931D-857A1CF2F56A}" destId="{0AD6C6DA-58AE-439B-B773-C2C21C447B2D}" srcOrd="0" destOrd="0" presId="urn:microsoft.com/office/officeart/2005/8/layout/cycle4"/>
    <dgm:cxn modelId="{288AD452-B832-4C9C-B816-44B5A421A78A}" type="presParOf" srcId="{0AD6C6DA-58AE-439B-B773-C2C21C447B2D}" destId="{8884FA54-F300-43AB-97E3-83046ECC366E}" srcOrd="0" destOrd="0" presId="urn:microsoft.com/office/officeart/2005/8/layout/cycle4"/>
    <dgm:cxn modelId="{FC7C2A8A-D026-4B08-8FE4-B374F55F787A}" type="presParOf" srcId="{4503D845-BB64-42F5-931D-857A1CF2F56A}" destId="{297D6071-8BCA-431F-8E04-2DB7F08E6186}" srcOrd="1" destOrd="0" presId="urn:microsoft.com/office/officeart/2005/8/layout/cycle4"/>
    <dgm:cxn modelId="{DB38B370-E9C9-4C12-B5A1-6BD24CB1940A}" type="presParOf" srcId="{297D6071-8BCA-431F-8E04-2DB7F08E6186}" destId="{FAC9DAFD-0754-4169-A452-E137E627F458}" srcOrd="0" destOrd="0" presId="urn:microsoft.com/office/officeart/2005/8/layout/cycle4"/>
    <dgm:cxn modelId="{99192BE4-9140-4F8B-B1B1-8C45E3F82BD9}" type="presParOf" srcId="{297D6071-8BCA-431F-8E04-2DB7F08E6186}" destId="{58948DFE-5A7C-4317-B2C3-77603CD7CA22}" srcOrd="1" destOrd="0" presId="urn:microsoft.com/office/officeart/2005/8/layout/cycle4"/>
    <dgm:cxn modelId="{C42045B4-220F-4AEA-ABEB-2D9E78CA0FD1}" type="presParOf" srcId="{297D6071-8BCA-431F-8E04-2DB7F08E6186}" destId="{B4A32CDA-7C24-4CBD-8508-106957E8C2B3}" srcOrd="2" destOrd="0" presId="urn:microsoft.com/office/officeart/2005/8/layout/cycle4"/>
    <dgm:cxn modelId="{9FC91379-D094-40D7-A2E4-7219A1809ED1}" type="presParOf" srcId="{297D6071-8BCA-431F-8E04-2DB7F08E6186}" destId="{3155FBE9-EDC6-40B0-95F8-A2BEBDC5F205}" srcOrd="3" destOrd="0" presId="urn:microsoft.com/office/officeart/2005/8/layout/cycle4"/>
    <dgm:cxn modelId="{685CA562-575D-4CBA-A6C9-FFC7733AEE04}" type="presParOf" srcId="{297D6071-8BCA-431F-8E04-2DB7F08E6186}" destId="{E84F0D66-82DE-4316-A059-223CFCFB8E17}" srcOrd="4" destOrd="0" presId="urn:microsoft.com/office/officeart/2005/8/layout/cycle4"/>
    <dgm:cxn modelId="{C8CB1857-6D6E-42D8-B366-673D5A12C321}" type="presParOf" srcId="{4503D845-BB64-42F5-931D-857A1CF2F56A}" destId="{D86658A4-388C-4EF5-A058-A79EED10FBBD}" srcOrd="2" destOrd="0" presId="urn:microsoft.com/office/officeart/2005/8/layout/cycle4"/>
    <dgm:cxn modelId="{2EE2F98E-A61B-4627-9EB2-B33B402BC7AD}"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accent2"/>
        </a:solidFill>
      </dgm:spPr>
      <dgm:t>
        <a:bodyPr lIns="108000" rIns="0"/>
        <a:lstStyle/>
        <a:p>
          <a:pPr algn="ctr"/>
          <a:r>
            <a:rPr lang="es-MX" sz="1600" b="1" dirty="0"/>
            <a:t>2</a:t>
          </a: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7B8B8271-D9E6-4A5C-86D5-A4A2B333B667}" type="sibTrans" cxnId="{D33170AF-6137-44D9-87A8-77C0BC093533}">
      <dgm:prSet/>
      <dgm:spPr/>
      <dgm:t>
        <a:bodyPr/>
        <a:lstStyle/>
        <a:p>
          <a:endParaRPr lang="es-MX" b="1"/>
        </a:p>
      </dgm:t>
    </dgm:pt>
    <dgm:pt modelId="{86A3BCE7-7EDE-4CDB-93D4-D331EE868996}" type="parTrans" cxnId="{D33170AF-6137-44D9-87A8-77C0BC093533}">
      <dgm:prSet/>
      <dgm:spPr/>
      <dgm:t>
        <a:bodyPr/>
        <a:lstStyle/>
        <a:p>
          <a:endParaRPr lang="es-MX" b="1"/>
        </a:p>
      </dgm:t>
    </dgm:pt>
    <dgm:pt modelId="{09299A7F-6495-4D43-8E0F-287CFBF9A56C}">
      <dgm:prSet phldrT="[Texto]" custT="1"/>
      <dgm:spPr>
        <a:solidFill>
          <a:schemeClr val="bg2">
            <a:lumMod val="90000"/>
          </a:schemeClr>
        </a:solidFill>
        <a:ln>
          <a:noFill/>
        </a:ln>
      </dgm:spPr>
      <dgm:t>
        <a:bodyPr lIns="108000" rIns="0"/>
        <a:lstStyle/>
        <a:p>
          <a:pPr algn="l"/>
          <a:endParaRPr lang="es-MX" sz="1600" b="1" dirty="0"/>
        </a:p>
      </dgm:t>
    </dgm:pt>
    <dgm:pt modelId="{5E7E5730-9D91-42EA-A3F6-671B7DC30503}" type="sibTrans" cxnId="{FC96EA69-CCF4-4828-95F8-B634D28E330E}">
      <dgm:prSet/>
      <dgm:spPr/>
      <dgm:t>
        <a:bodyPr/>
        <a:lstStyle/>
        <a:p>
          <a:endParaRPr lang="es-MX" b="1"/>
        </a:p>
      </dgm:t>
    </dgm:pt>
    <dgm:pt modelId="{7BD712F6-7587-4FFC-96E7-778053A11381}" type="parTrans" cxnId="{FC96EA69-CCF4-4828-95F8-B634D28E330E}">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B2DB8A41-B9EF-4B0A-AD4B-9F42B134A7E9}" srcId="{BDDE7C65-0B0D-4EDA-B492-66C1E34D3451}" destId="{346EAFD8-3F94-4C57-B96A-498E42AF27EB}" srcOrd="0" destOrd="0" parTransId="{BA1B0329-BFF5-48B4-A6D9-8BA581D18EDC}" sibTransId="{4741643F-5C9B-43B3-A44A-3872E897EBF1}"/>
    <dgm:cxn modelId="{0BE4A868-15CB-404A-8CCB-AAF1B56593E1}" type="presOf" srcId="{135BF026-6343-423D-A83E-97A1AB284BE3}" destId="{58948DFE-5A7C-4317-B2C3-77603CD7CA22}"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978CE16F-43DC-47C0-8CE7-79DCDA9FA7C6}" type="presOf" srcId="{09299A7F-6495-4D43-8E0F-287CFBF9A56C}" destId="{B4A32CDA-7C24-4CBD-8508-106957E8C2B3}" srcOrd="0" destOrd="0" presId="urn:microsoft.com/office/officeart/2005/8/layout/cycle4"/>
    <dgm:cxn modelId="{E5D200A8-4922-4C09-83DE-38E40567BBE8}" type="presOf" srcId="{E0D111E2-FBFA-44BD-8073-08808DAFFE81}" destId="{4503D845-BB64-42F5-931D-857A1CF2F56A}"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EDA13C1-992A-4830-BF68-B2CE7E675A13}" type="presOf" srcId="{7BDFC2D9-0CD5-47E0-A279-B8FF5C83F581}" destId="{3155FBE9-EDC6-40B0-95F8-A2BEBDC5F205}"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BC7F31F1-16F9-4813-9B72-9812A1794D2B}" type="presOf" srcId="{67EB7EB9-C354-48F3-A743-2EB82C24E407}" destId="{FAC9DAFD-0754-4169-A452-E137E627F458}"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8E6B40B1-E25B-40E8-8FFD-3B2CD24B5991}" type="presParOf" srcId="{4503D845-BB64-42F5-931D-857A1CF2F56A}" destId="{0AD6C6DA-58AE-439B-B773-C2C21C447B2D}" srcOrd="0" destOrd="0" presId="urn:microsoft.com/office/officeart/2005/8/layout/cycle4"/>
    <dgm:cxn modelId="{18F9B541-432E-43D0-B170-E3FFF89789FF}" type="presParOf" srcId="{0AD6C6DA-58AE-439B-B773-C2C21C447B2D}" destId="{8884FA54-F300-43AB-97E3-83046ECC366E}" srcOrd="0" destOrd="0" presId="urn:microsoft.com/office/officeart/2005/8/layout/cycle4"/>
    <dgm:cxn modelId="{96EED813-2987-477C-8C32-DE3053734A5F}" type="presParOf" srcId="{4503D845-BB64-42F5-931D-857A1CF2F56A}" destId="{297D6071-8BCA-431F-8E04-2DB7F08E6186}" srcOrd="1" destOrd="0" presId="urn:microsoft.com/office/officeart/2005/8/layout/cycle4"/>
    <dgm:cxn modelId="{A4165F95-E97E-465D-A0C5-DB2B4BDB92D2}" type="presParOf" srcId="{297D6071-8BCA-431F-8E04-2DB7F08E6186}" destId="{FAC9DAFD-0754-4169-A452-E137E627F458}" srcOrd="0" destOrd="0" presId="urn:microsoft.com/office/officeart/2005/8/layout/cycle4"/>
    <dgm:cxn modelId="{DC08E552-F0AE-40FC-9052-0E1855D3A0C4}" type="presParOf" srcId="{297D6071-8BCA-431F-8E04-2DB7F08E6186}" destId="{58948DFE-5A7C-4317-B2C3-77603CD7CA22}" srcOrd="1" destOrd="0" presId="urn:microsoft.com/office/officeart/2005/8/layout/cycle4"/>
    <dgm:cxn modelId="{02AFE927-CA37-46CF-928F-D35EB328A522}" type="presParOf" srcId="{297D6071-8BCA-431F-8E04-2DB7F08E6186}" destId="{B4A32CDA-7C24-4CBD-8508-106957E8C2B3}" srcOrd="2" destOrd="0" presId="urn:microsoft.com/office/officeart/2005/8/layout/cycle4"/>
    <dgm:cxn modelId="{B643739E-F965-44B4-AD45-D0E956C86536}" type="presParOf" srcId="{297D6071-8BCA-431F-8E04-2DB7F08E6186}" destId="{3155FBE9-EDC6-40B0-95F8-A2BEBDC5F205}" srcOrd="3" destOrd="0" presId="urn:microsoft.com/office/officeart/2005/8/layout/cycle4"/>
    <dgm:cxn modelId="{55CAE0BE-6258-49AA-80B4-78119E5297E1}" type="presParOf" srcId="{297D6071-8BCA-431F-8E04-2DB7F08E6186}" destId="{E84F0D66-82DE-4316-A059-223CFCFB8E17}" srcOrd="4" destOrd="0" presId="urn:microsoft.com/office/officeart/2005/8/layout/cycle4"/>
    <dgm:cxn modelId="{B01838BB-D05D-425B-AA5A-DB51CDF658B1}" type="presParOf" srcId="{4503D845-BB64-42F5-931D-857A1CF2F56A}" destId="{D86658A4-388C-4EF5-A058-A79EED10FBBD}" srcOrd="2" destOrd="0" presId="urn:microsoft.com/office/officeart/2005/8/layout/cycle4"/>
    <dgm:cxn modelId="{DDF7C242-1880-464C-95A5-F7F80F6939E2}"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accent2"/>
        </a:solidFill>
      </dgm:spPr>
      <dgm:t>
        <a:bodyPr lIns="108000" rIns="0"/>
        <a:lstStyle/>
        <a:p>
          <a:pPr algn="ctr"/>
          <a:r>
            <a:rPr lang="es-MX" sz="1600" b="1" dirty="0"/>
            <a:t>2</a:t>
          </a: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7B8B8271-D9E6-4A5C-86D5-A4A2B333B667}" type="sibTrans" cxnId="{D33170AF-6137-44D9-87A8-77C0BC093533}">
      <dgm:prSet/>
      <dgm:spPr/>
      <dgm:t>
        <a:bodyPr/>
        <a:lstStyle/>
        <a:p>
          <a:endParaRPr lang="es-MX" b="1"/>
        </a:p>
      </dgm:t>
    </dgm:pt>
    <dgm:pt modelId="{86A3BCE7-7EDE-4CDB-93D4-D331EE868996}" type="parTrans" cxnId="{D33170AF-6137-44D9-87A8-77C0BC093533}">
      <dgm:prSet/>
      <dgm:spPr/>
      <dgm:t>
        <a:bodyPr/>
        <a:lstStyle/>
        <a:p>
          <a:endParaRPr lang="es-MX" b="1"/>
        </a:p>
      </dgm:t>
    </dgm:pt>
    <dgm:pt modelId="{09299A7F-6495-4D43-8E0F-287CFBF9A56C}">
      <dgm:prSet phldrT="[Texto]" custT="1"/>
      <dgm:spPr>
        <a:solidFill>
          <a:schemeClr val="bg2">
            <a:lumMod val="90000"/>
          </a:schemeClr>
        </a:solidFill>
        <a:ln>
          <a:noFill/>
        </a:ln>
      </dgm:spPr>
      <dgm:t>
        <a:bodyPr lIns="108000" rIns="0"/>
        <a:lstStyle/>
        <a:p>
          <a:pPr algn="l"/>
          <a:endParaRPr lang="es-MX" sz="1600" b="1" dirty="0"/>
        </a:p>
      </dgm:t>
    </dgm:pt>
    <dgm:pt modelId="{5E7E5730-9D91-42EA-A3F6-671B7DC30503}" type="sibTrans" cxnId="{FC96EA69-CCF4-4828-95F8-B634D28E330E}">
      <dgm:prSet/>
      <dgm:spPr/>
      <dgm:t>
        <a:bodyPr/>
        <a:lstStyle/>
        <a:p>
          <a:endParaRPr lang="es-MX" b="1"/>
        </a:p>
      </dgm:t>
    </dgm:pt>
    <dgm:pt modelId="{7BD712F6-7587-4FFC-96E7-778053A11381}" type="parTrans" cxnId="{FC96EA69-CCF4-4828-95F8-B634D28E330E}">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75272509-56AF-48A1-AE56-E4E97C1FB5F2}"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391CC725-1A53-4C72-BFB8-16F2B0FA882E}" type="presOf" srcId="{E0D111E2-FBFA-44BD-8073-08808DAFFE81}" destId="{4503D845-BB64-42F5-931D-857A1CF2F56A}"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902AB169-BB90-4A9F-B42A-1F1B706A1039}" type="presOf" srcId="{09299A7F-6495-4D43-8E0F-287CFBF9A56C}" destId="{B4A32CDA-7C24-4CBD-8508-106957E8C2B3}"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3A7C3FC6-2B69-47D9-B5F2-A3A54441F5AE}" type="presOf" srcId="{67EB7EB9-C354-48F3-A743-2EB82C24E407}" destId="{FAC9DAFD-0754-4169-A452-E137E627F458}"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921C8AEA-D798-4BE3-89D7-70D6C9C07EB4}" type="presOf" srcId="{135BF026-6343-423D-A83E-97A1AB284BE3}" destId="{58948DFE-5A7C-4317-B2C3-77603CD7CA22}"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3D702F17-E1BC-4225-854A-BC9450C9DED8}" type="presParOf" srcId="{4503D845-BB64-42F5-931D-857A1CF2F56A}" destId="{0AD6C6DA-58AE-439B-B773-C2C21C447B2D}" srcOrd="0" destOrd="0" presId="urn:microsoft.com/office/officeart/2005/8/layout/cycle4"/>
    <dgm:cxn modelId="{D6CC0635-8E1B-45EE-A748-F78467A861A6}" type="presParOf" srcId="{0AD6C6DA-58AE-439B-B773-C2C21C447B2D}" destId="{8884FA54-F300-43AB-97E3-83046ECC366E}" srcOrd="0" destOrd="0" presId="urn:microsoft.com/office/officeart/2005/8/layout/cycle4"/>
    <dgm:cxn modelId="{9027789B-F529-43AD-88A6-E790D190B1A2}" type="presParOf" srcId="{4503D845-BB64-42F5-931D-857A1CF2F56A}" destId="{297D6071-8BCA-431F-8E04-2DB7F08E6186}" srcOrd="1" destOrd="0" presId="urn:microsoft.com/office/officeart/2005/8/layout/cycle4"/>
    <dgm:cxn modelId="{6E08D5D4-A34D-4178-AB01-C50768E39451}" type="presParOf" srcId="{297D6071-8BCA-431F-8E04-2DB7F08E6186}" destId="{FAC9DAFD-0754-4169-A452-E137E627F458}" srcOrd="0" destOrd="0" presId="urn:microsoft.com/office/officeart/2005/8/layout/cycle4"/>
    <dgm:cxn modelId="{0F8A9E25-6C72-49A3-B0AE-2BDF79D498F3}" type="presParOf" srcId="{297D6071-8BCA-431F-8E04-2DB7F08E6186}" destId="{58948DFE-5A7C-4317-B2C3-77603CD7CA22}" srcOrd="1" destOrd="0" presId="urn:microsoft.com/office/officeart/2005/8/layout/cycle4"/>
    <dgm:cxn modelId="{CF593E6A-17B4-44E1-8140-28126438217C}" type="presParOf" srcId="{297D6071-8BCA-431F-8E04-2DB7F08E6186}" destId="{B4A32CDA-7C24-4CBD-8508-106957E8C2B3}" srcOrd="2" destOrd="0" presId="urn:microsoft.com/office/officeart/2005/8/layout/cycle4"/>
    <dgm:cxn modelId="{A380FEA8-BACC-4DED-9F89-C5D2826A7563}" type="presParOf" srcId="{297D6071-8BCA-431F-8E04-2DB7F08E6186}" destId="{3155FBE9-EDC6-40B0-95F8-A2BEBDC5F205}" srcOrd="3" destOrd="0" presId="urn:microsoft.com/office/officeart/2005/8/layout/cycle4"/>
    <dgm:cxn modelId="{53738732-AD0D-484D-A7D6-18FFE5B64012}" type="presParOf" srcId="{297D6071-8BCA-431F-8E04-2DB7F08E6186}" destId="{E84F0D66-82DE-4316-A059-223CFCFB8E17}" srcOrd="4" destOrd="0" presId="urn:microsoft.com/office/officeart/2005/8/layout/cycle4"/>
    <dgm:cxn modelId="{7714854A-CD8A-45D8-9798-72CE0B9779E6}" type="presParOf" srcId="{4503D845-BB64-42F5-931D-857A1CF2F56A}" destId="{D86658A4-388C-4EF5-A058-A79EED10FBBD}" srcOrd="2" destOrd="0" presId="urn:microsoft.com/office/officeart/2005/8/layout/cycle4"/>
    <dgm:cxn modelId="{3FCD5DAA-D1C8-44A9-AA5B-4CA159954F47}"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142240" rIns="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3</a:t>
          </a: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l" defTabSz="711200">
            <a:lnSpc>
              <a:spcPct val="90000"/>
            </a:lnSpc>
            <a:spcBef>
              <a:spcPct val="0"/>
            </a:spcBef>
            <a:spcAft>
              <a:spcPct val="35000"/>
            </a:spcAft>
            <a:buNone/>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l" defTabSz="711200">
            <a:lnSpc>
              <a:spcPct val="90000"/>
            </a:lnSpc>
            <a:spcBef>
              <a:spcPct val="0"/>
            </a:spcBef>
            <a:spcAft>
              <a:spcPct val="35000"/>
            </a:spcAft>
            <a:buNone/>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l" defTabSz="711200">
            <a:lnSpc>
              <a:spcPct val="90000"/>
            </a:lnSpc>
            <a:spcBef>
              <a:spcPct val="0"/>
            </a:spcBef>
            <a:spcAft>
              <a:spcPct val="35000"/>
            </a:spcAft>
            <a:buNone/>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l" defTabSz="711200">
            <a:lnSpc>
              <a:spcPct val="90000"/>
            </a:lnSpc>
            <a:spcBef>
              <a:spcPct val="0"/>
            </a:spcBef>
            <a:spcAft>
              <a:spcPct val="35000"/>
            </a:spcAft>
            <a:buNone/>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128016" rIns="128016" bIns="128016" numCol="1" spcCol="1270" anchor="ctr" anchorCtr="0">
          <a:noAutofit/>
        </a:bodyPr>
        <a:lstStyle/>
        <a:p>
          <a:pPr marL="0" lvl="0" indent="0" algn="l" defTabSz="800100">
            <a:lnSpc>
              <a:spcPct val="90000"/>
            </a:lnSpc>
            <a:spcBef>
              <a:spcPct val="0"/>
            </a:spcBef>
            <a:spcAft>
              <a:spcPct val="35000"/>
            </a:spcAft>
            <a:buNone/>
          </a:pPr>
          <a:r>
            <a:rPr lang="es-MX" sz="1800" b="1" kern="1200" dirty="0"/>
            <a:t>4</a:t>
          </a: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973994"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2076040" y="147910"/>
        <a:ext cx="246362" cy="246362"/>
      </dsp:txXfrm>
    </dsp:sp>
    <dsp:sp modelId="{58948DFE-5A7C-4317-B2C3-77603CD7CA22}">
      <dsp:nvSpPr>
        <dsp:cNvPr id="0" name=""/>
        <dsp:cNvSpPr/>
      </dsp:nvSpPr>
      <dsp:spPr>
        <a:xfrm rot="5400000">
          <a:off x="2338496"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2338496" y="147910"/>
        <a:ext cx="246362" cy="246362"/>
      </dsp:txXfrm>
    </dsp:sp>
    <dsp:sp modelId="{B4A32CDA-7C24-4CBD-8508-106957E8C2B3}">
      <dsp:nvSpPr>
        <dsp:cNvPr id="0" name=""/>
        <dsp:cNvSpPr/>
      </dsp:nvSpPr>
      <dsp:spPr>
        <a:xfrm rot="10800000">
          <a:off x="2338496"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2338496" y="410365"/>
        <a:ext cx="246362" cy="246362"/>
      </dsp:txXfrm>
    </dsp:sp>
    <dsp:sp modelId="{3155FBE9-EDC6-40B0-95F8-A2BEBDC5F205}">
      <dsp:nvSpPr>
        <dsp:cNvPr id="0" name=""/>
        <dsp:cNvSpPr/>
      </dsp:nvSpPr>
      <dsp:spPr>
        <a:xfrm rot="16200000">
          <a:off x="1973994"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2076040" y="410365"/>
        <a:ext cx="246362" cy="246362"/>
      </dsp:txXfrm>
    </dsp:sp>
    <dsp:sp modelId="{D86658A4-388C-4EF5-A058-A79EED10FBBD}">
      <dsp:nvSpPr>
        <dsp:cNvPr id="0" name=""/>
        <dsp:cNvSpPr/>
      </dsp:nvSpPr>
      <dsp:spPr>
        <a:xfrm>
          <a:off x="2270303"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2270303"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973994"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2076040" y="147910"/>
        <a:ext cx="246362" cy="246362"/>
      </dsp:txXfrm>
    </dsp:sp>
    <dsp:sp modelId="{58948DFE-5A7C-4317-B2C3-77603CD7CA22}">
      <dsp:nvSpPr>
        <dsp:cNvPr id="0" name=""/>
        <dsp:cNvSpPr/>
      </dsp:nvSpPr>
      <dsp:spPr>
        <a:xfrm rot="5400000">
          <a:off x="2338496"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2338496" y="147910"/>
        <a:ext cx="246362" cy="246362"/>
      </dsp:txXfrm>
    </dsp:sp>
    <dsp:sp modelId="{B4A32CDA-7C24-4CBD-8508-106957E8C2B3}">
      <dsp:nvSpPr>
        <dsp:cNvPr id="0" name=""/>
        <dsp:cNvSpPr/>
      </dsp:nvSpPr>
      <dsp:spPr>
        <a:xfrm rot="10800000">
          <a:off x="2338496"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2338496" y="410365"/>
        <a:ext cx="246362" cy="246362"/>
      </dsp:txXfrm>
    </dsp:sp>
    <dsp:sp modelId="{3155FBE9-EDC6-40B0-95F8-A2BEBDC5F205}">
      <dsp:nvSpPr>
        <dsp:cNvPr id="0" name=""/>
        <dsp:cNvSpPr/>
      </dsp:nvSpPr>
      <dsp:spPr>
        <a:xfrm rot="16200000">
          <a:off x="1973994"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2076040" y="410365"/>
        <a:ext cx="246362" cy="246362"/>
      </dsp:txXfrm>
    </dsp:sp>
    <dsp:sp modelId="{D86658A4-388C-4EF5-A058-A79EED10FBBD}">
      <dsp:nvSpPr>
        <dsp:cNvPr id="0" name=""/>
        <dsp:cNvSpPr/>
      </dsp:nvSpPr>
      <dsp:spPr>
        <a:xfrm>
          <a:off x="2270303"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2270303"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28016" rIns="0" bIns="128016" numCol="1" spcCol="1270" anchor="ctr" anchorCtr="0">
          <a:noAutofit/>
        </a:bodyPr>
        <a:lstStyle/>
        <a:p>
          <a:pPr marL="0" lvl="0" indent="0" algn="ctr" defTabSz="800100">
            <a:lnSpc>
              <a:spcPct val="90000"/>
            </a:lnSpc>
            <a:spcBef>
              <a:spcPct val="0"/>
            </a:spcBef>
            <a:spcAft>
              <a:spcPct val="35000"/>
            </a:spcAft>
            <a:buNone/>
          </a:pPr>
          <a:r>
            <a:rPr lang="es-MX" sz="1800" b="1" kern="1200" dirty="0"/>
            <a:t>2</a:t>
          </a: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ctr" defTabSz="711200">
            <a:lnSpc>
              <a:spcPct val="90000"/>
            </a:lnSpc>
            <a:spcBef>
              <a:spcPct val="0"/>
            </a:spcBef>
            <a:spcAft>
              <a:spcPct val="35000"/>
            </a:spcAft>
            <a:buNone/>
          </a:pPr>
          <a:r>
            <a:rPr lang="es-MX" sz="1600" b="1" kern="1200" dirty="0"/>
            <a:t>2</a:t>
          </a: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l" defTabSz="711200">
            <a:lnSpc>
              <a:spcPct val="90000"/>
            </a:lnSpc>
            <a:spcBef>
              <a:spcPct val="0"/>
            </a:spcBef>
            <a:spcAft>
              <a:spcPct val="35000"/>
            </a:spcAft>
            <a:buNone/>
          </a:pPr>
          <a:endParaRPr lang="es-MX" sz="16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ctr" defTabSz="711200">
            <a:lnSpc>
              <a:spcPct val="90000"/>
            </a:lnSpc>
            <a:spcBef>
              <a:spcPct val="0"/>
            </a:spcBef>
            <a:spcAft>
              <a:spcPct val="35000"/>
            </a:spcAft>
            <a:buNone/>
          </a:pPr>
          <a:r>
            <a:rPr lang="es-MX" sz="1600" b="1" kern="1200" dirty="0"/>
            <a:t>2</a:t>
          </a: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marL="0" lvl="0" indent="0" algn="l" defTabSz="711200">
            <a:lnSpc>
              <a:spcPct val="90000"/>
            </a:lnSpc>
            <a:spcBef>
              <a:spcPct val="0"/>
            </a:spcBef>
            <a:spcAft>
              <a:spcPct val="35000"/>
            </a:spcAft>
            <a:buNone/>
          </a:pPr>
          <a:endParaRPr lang="es-MX" sz="16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0.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5.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7.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8.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0.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7.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8.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C85C3BB6-8FFD-4C1E-B286-D473ACF6ED23}" type="datetimeFigureOut">
              <a:rPr lang="es-MX" smtClean="0"/>
              <a:t>12/11/2020</a:t>
            </a:fld>
            <a:endParaRPr lang="es-MX"/>
          </a:p>
        </p:txBody>
      </p:sp>
      <p:sp>
        <p:nvSpPr>
          <p:cNvPr id="4" name="Marcador de imagen d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5810C45-BDF6-4144-A6BB-1BA0D3B5783B}" type="slidenum">
              <a:rPr lang="es-MX" smtClean="0"/>
              <a:t>‹Nº›</a:t>
            </a:fld>
            <a:endParaRPr lang="es-MX"/>
          </a:p>
        </p:txBody>
      </p:sp>
    </p:spTree>
    <p:extLst>
      <p:ext uri="{BB962C8B-B14F-4D97-AF65-F5344CB8AC3E}">
        <p14:creationId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3</a:t>
            </a:fld>
            <a:endParaRPr lang="es-MX"/>
          </a:p>
        </p:txBody>
      </p:sp>
    </p:spTree>
    <p:extLst>
      <p:ext uri="{BB962C8B-B14F-4D97-AF65-F5344CB8AC3E}">
        <p14:creationId xmlns:p14="http://schemas.microsoft.com/office/powerpoint/2010/main" val="2772476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17</a:t>
            </a:fld>
            <a:endParaRPr lang="es-MX"/>
          </a:p>
        </p:txBody>
      </p:sp>
    </p:spTree>
    <p:extLst>
      <p:ext uri="{BB962C8B-B14F-4D97-AF65-F5344CB8AC3E}">
        <p14:creationId xmlns:p14="http://schemas.microsoft.com/office/powerpoint/2010/main" val="3594763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18</a:t>
            </a:fld>
            <a:endParaRPr lang="es-MX"/>
          </a:p>
        </p:txBody>
      </p:sp>
    </p:spTree>
    <p:extLst>
      <p:ext uri="{BB962C8B-B14F-4D97-AF65-F5344CB8AC3E}">
        <p14:creationId xmlns:p14="http://schemas.microsoft.com/office/powerpoint/2010/main" val="631583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19</a:t>
            </a:fld>
            <a:endParaRPr lang="es-MX"/>
          </a:p>
        </p:txBody>
      </p:sp>
    </p:spTree>
    <p:extLst>
      <p:ext uri="{BB962C8B-B14F-4D97-AF65-F5344CB8AC3E}">
        <p14:creationId xmlns:p14="http://schemas.microsoft.com/office/powerpoint/2010/main" val="2107022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21</a:t>
            </a:fld>
            <a:endParaRPr lang="es-MX"/>
          </a:p>
        </p:txBody>
      </p:sp>
    </p:spTree>
    <p:extLst>
      <p:ext uri="{BB962C8B-B14F-4D97-AF65-F5344CB8AC3E}">
        <p14:creationId xmlns:p14="http://schemas.microsoft.com/office/powerpoint/2010/main" val="3968140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22</a:t>
            </a:fld>
            <a:endParaRPr lang="es-MX"/>
          </a:p>
        </p:txBody>
      </p:sp>
    </p:spTree>
    <p:extLst>
      <p:ext uri="{BB962C8B-B14F-4D97-AF65-F5344CB8AC3E}">
        <p14:creationId xmlns:p14="http://schemas.microsoft.com/office/powerpoint/2010/main" val="655051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23</a:t>
            </a:fld>
            <a:endParaRPr lang="es-MX"/>
          </a:p>
        </p:txBody>
      </p:sp>
    </p:spTree>
    <p:extLst>
      <p:ext uri="{BB962C8B-B14F-4D97-AF65-F5344CB8AC3E}">
        <p14:creationId xmlns:p14="http://schemas.microsoft.com/office/powerpoint/2010/main" val="1095738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24</a:t>
            </a:fld>
            <a:endParaRPr lang="es-MX"/>
          </a:p>
        </p:txBody>
      </p:sp>
    </p:spTree>
    <p:extLst>
      <p:ext uri="{BB962C8B-B14F-4D97-AF65-F5344CB8AC3E}">
        <p14:creationId xmlns:p14="http://schemas.microsoft.com/office/powerpoint/2010/main" val="2446390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25</a:t>
            </a:fld>
            <a:endParaRPr lang="es-MX"/>
          </a:p>
        </p:txBody>
      </p:sp>
    </p:spTree>
    <p:extLst>
      <p:ext uri="{BB962C8B-B14F-4D97-AF65-F5344CB8AC3E}">
        <p14:creationId xmlns:p14="http://schemas.microsoft.com/office/powerpoint/2010/main" val="2179179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solidFill>
                  <a:prstClr val="black"/>
                </a:solidFill>
              </a:rPr>
              <a:pPr/>
              <a:t>7</a:t>
            </a:fld>
            <a:endParaRPr lang="es-MX">
              <a:solidFill>
                <a:prstClr val="black"/>
              </a:solidFill>
            </a:endParaRPr>
          </a:p>
        </p:txBody>
      </p:sp>
    </p:spTree>
    <p:extLst>
      <p:ext uri="{BB962C8B-B14F-4D97-AF65-F5344CB8AC3E}">
        <p14:creationId xmlns:p14="http://schemas.microsoft.com/office/powerpoint/2010/main" val="3690256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solidFill>
                  <a:prstClr val="black"/>
                </a:solidFill>
              </a:rPr>
              <a:pPr/>
              <a:t>8</a:t>
            </a:fld>
            <a:endParaRPr lang="es-MX">
              <a:solidFill>
                <a:prstClr val="black"/>
              </a:solidFill>
            </a:endParaRPr>
          </a:p>
        </p:txBody>
      </p:sp>
    </p:spTree>
    <p:extLst>
      <p:ext uri="{BB962C8B-B14F-4D97-AF65-F5344CB8AC3E}">
        <p14:creationId xmlns:p14="http://schemas.microsoft.com/office/powerpoint/2010/main" val="2741104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p14="http://schemas.microsoft.com/office/powerpoint/2010/main" val="3654461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p14="http://schemas.microsoft.com/office/powerpoint/2010/main" val="288852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p14="http://schemas.microsoft.com/office/powerpoint/2010/main" val="874067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13</a:t>
            </a:fld>
            <a:endParaRPr lang="es-MX"/>
          </a:p>
        </p:txBody>
      </p:sp>
    </p:spTree>
    <p:extLst>
      <p:ext uri="{BB962C8B-B14F-4D97-AF65-F5344CB8AC3E}">
        <p14:creationId xmlns:p14="http://schemas.microsoft.com/office/powerpoint/2010/main" val="3080773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14</a:t>
            </a:fld>
            <a:endParaRPr lang="es-MX"/>
          </a:p>
        </p:txBody>
      </p:sp>
    </p:spTree>
    <p:extLst>
      <p:ext uri="{BB962C8B-B14F-4D97-AF65-F5344CB8AC3E}">
        <p14:creationId xmlns:p14="http://schemas.microsoft.com/office/powerpoint/2010/main" val="231572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16</a:t>
            </a:fld>
            <a:endParaRPr lang="es-MX"/>
          </a:p>
        </p:txBody>
      </p:sp>
    </p:spTree>
    <p:extLst>
      <p:ext uri="{BB962C8B-B14F-4D97-AF65-F5344CB8AC3E}">
        <p14:creationId xmlns:p14="http://schemas.microsoft.com/office/powerpoint/2010/main" val="2642893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12/11/2020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678362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12/11/2020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382404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12/11/2020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3612962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855152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003423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1" y="458949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410765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69056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3"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687654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82253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167989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93338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12/11/2020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9072260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31"/>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677273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6361854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827865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Rectangle 2"/>
          <p:cNvSpPr>
            <a:spLocks noGrp="1" noChangeArrowheads="1"/>
          </p:cNvSpPr>
          <p:nvPr>
            <p:ph type="title"/>
          </p:nvPr>
        </p:nvSpPr>
        <p:spPr bwMode="auto">
          <a:xfrm>
            <a:off x="608555" y="322785"/>
            <a:ext cx="10977033"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a:t>Click to edit Master title style</a:t>
            </a:r>
          </a:p>
        </p:txBody>
      </p:sp>
    </p:spTree>
    <p:extLst>
      <p:ext uri="{BB962C8B-B14F-4D97-AF65-F5344CB8AC3E}">
        <p14:creationId xmlns:p14="http://schemas.microsoft.com/office/powerpoint/2010/main" val="31802613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3299038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8061112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1" y="458947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841424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590137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3"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795304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734938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49"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49" y="458948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t>12/11/2020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556535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58053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8164359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31"/>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136840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48000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561990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Rectangle 2"/>
          <p:cNvSpPr>
            <a:spLocks noGrp="1" noChangeArrowheads="1"/>
          </p:cNvSpPr>
          <p:nvPr>
            <p:ph type="title"/>
          </p:nvPr>
        </p:nvSpPr>
        <p:spPr bwMode="auto">
          <a:xfrm>
            <a:off x="608555" y="322785"/>
            <a:ext cx="10977033"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a:t>Click to edit Master title style</a:t>
            </a:r>
          </a:p>
        </p:txBody>
      </p:sp>
    </p:spTree>
    <p:extLst>
      <p:ext uri="{BB962C8B-B14F-4D97-AF65-F5344CB8AC3E}">
        <p14:creationId xmlns:p14="http://schemas.microsoft.com/office/powerpoint/2010/main" val="26699322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7454368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696302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1" y="4589469"/>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773618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695135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t>12/11/2020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13861382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3"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127208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407883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08567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632717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31"/>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3326547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827186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solidFill>
                  <a:prstClr val="black">
                    <a:tint val="75000"/>
                  </a:prstClr>
                </a:solidFill>
              </a:rPr>
              <a:pPr/>
              <a:t>12/11/2020</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2A9F38B-7364-4398-860E-1D268335E1F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832891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Rectangle 2"/>
          <p:cNvSpPr>
            <a:spLocks noGrp="1" noChangeArrowheads="1"/>
          </p:cNvSpPr>
          <p:nvPr>
            <p:ph type="title"/>
          </p:nvPr>
        </p:nvSpPr>
        <p:spPr bwMode="auto">
          <a:xfrm>
            <a:off x="608552" y="322784"/>
            <a:ext cx="10977033"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a:t>Click to edit Master title style</a:t>
            </a:r>
          </a:p>
        </p:txBody>
      </p:sp>
    </p:spTree>
    <p:extLst>
      <p:ext uri="{BB962C8B-B14F-4D97-AF65-F5344CB8AC3E}">
        <p14:creationId xmlns:p14="http://schemas.microsoft.com/office/powerpoint/2010/main" val="27436811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72203"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t>12/11/2020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58106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t>12/11/2020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1901766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t>12/11/2020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2234492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t>12/11/2020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3186222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t>12/11/2020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1596290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7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t>12/11/2020</a:t>
            </a:fld>
            <a:endParaRPr lang="es-MX"/>
          </a:p>
        </p:txBody>
      </p:sp>
      <p:sp>
        <p:nvSpPr>
          <p:cNvPr id="5" name="Footer Placeholder 4"/>
          <p:cNvSpPr>
            <a:spLocks noGrp="1"/>
          </p:cNvSpPr>
          <p:nvPr>
            <p:ph type="ftr" sz="quarter" idx="3"/>
          </p:nvPr>
        </p:nvSpPr>
        <p:spPr>
          <a:xfrm>
            <a:off x="4038600" y="635637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7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t>‹Nº›</a:t>
            </a:fld>
            <a:endParaRPr lang="es-MX"/>
          </a:p>
        </p:txBody>
      </p:sp>
    </p:spTree>
    <p:extLst>
      <p:ext uri="{BB962C8B-B14F-4D97-AF65-F5344CB8AC3E}">
        <p14:creationId xmlns:p14="http://schemas.microsoft.com/office/powerpoint/2010/main" val="175253159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8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D0CD3E9-648A-4A22-B65A-B947559BDD30}" type="datetimeFigureOut">
              <a:rPr lang="es-MX" smtClean="0">
                <a:solidFill>
                  <a:prstClr val="black">
                    <a:tint val="75000"/>
                  </a:prstClr>
                </a:solidFill>
              </a:rPr>
              <a:pPr defTabSz="914400"/>
              <a:t>12/11/2020</a:t>
            </a:fld>
            <a:endParaRPr lang="es-MX">
              <a:solidFill>
                <a:prstClr val="black">
                  <a:tint val="75000"/>
                </a:prstClr>
              </a:solidFill>
            </a:endParaRPr>
          </a:p>
        </p:txBody>
      </p:sp>
      <p:sp>
        <p:nvSpPr>
          <p:cNvPr id="5" name="Footer Placeholder 4"/>
          <p:cNvSpPr>
            <a:spLocks noGrp="1"/>
          </p:cNvSpPr>
          <p:nvPr>
            <p:ph type="ftr" sz="quarter" idx="3"/>
          </p:nvPr>
        </p:nvSpPr>
        <p:spPr>
          <a:xfrm>
            <a:off x="4038600" y="635638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MX">
              <a:solidFill>
                <a:prstClr val="black">
                  <a:tint val="75000"/>
                </a:prstClr>
              </a:solidFill>
            </a:endParaRPr>
          </a:p>
        </p:txBody>
      </p:sp>
      <p:sp>
        <p:nvSpPr>
          <p:cNvPr id="6" name="Slide Number Placeholder 5"/>
          <p:cNvSpPr>
            <a:spLocks noGrp="1"/>
          </p:cNvSpPr>
          <p:nvPr>
            <p:ph type="sldNum" sz="quarter" idx="4"/>
          </p:nvPr>
        </p:nvSpPr>
        <p:spPr>
          <a:xfrm>
            <a:off x="8610600" y="635638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E2A9F38B-7364-4398-860E-1D268335E1F8}" type="slidenum">
              <a:rPr lang="es-MX" smtClean="0">
                <a:solidFill>
                  <a:prstClr val="black">
                    <a:tint val="75000"/>
                  </a:prstClr>
                </a:solidFill>
              </a:rPr>
              <a:pPr defTabSz="914400"/>
              <a:t>‹Nº›</a:t>
            </a:fld>
            <a:endParaRPr lang="es-MX">
              <a:solidFill>
                <a:prstClr val="black">
                  <a:tint val="75000"/>
                </a:prstClr>
              </a:solidFill>
            </a:endParaRPr>
          </a:p>
        </p:txBody>
      </p:sp>
    </p:spTree>
    <p:extLst>
      <p:ext uri="{BB962C8B-B14F-4D97-AF65-F5344CB8AC3E}">
        <p14:creationId xmlns:p14="http://schemas.microsoft.com/office/powerpoint/2010/main" val="267734786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6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D0CD3E9-648A-4A22-B65A-B947559BDD30}" type="datetimeFigureOut">
              <a:rPr lang="es-MX" smtClean="0">
                <a:solidFill>
                  <a:prstClr val="black">
                    <a:tint val="75000"/>
                  </a:prstClr>
                </a:solidFill>
              </a:rPr>
              <a:pPr defTabSz="914400"/>
              <a:t>12/11/2020</a:t>
            </a:fld>
            <a:endParaRPr lang="es-MX">
              <a:solidFill>
                <a:prstClr val="black">
                  <a:tint val="75000"/>
                </a:prstClr>
              </a:solidFill>
            </a:endParaRPr>
          </a:p>
        </p:txBody>
      </p:sp>
      <p:sp>
        <p:nvSpPr>
          <p:cNvPr id="5" name="Footer Placeholder 4"/>
          <p:cNvSpPr>
            <a:spLocks noGrp="1"/>
          </p:cNvSpPr>
          <p:nvPr>
            <p:ph type="ftr" sz="quarter" idx="3"/>
          </p:nvPr>
        </p:nvSpPr>
        <p:spPr>
          <a:xfrm>
            <a:off x="4038600" y="635636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MX">
              <a:solidFill>
                <a:prstClr val="black">
                  <a:tint val="75000"/>
                </a:prstClr>
              </a:solidFill>
            </a:endParaRPr>
          </a:p>
        </p:txBody>
      </p:sp>
      <p:sp>
        <p:nvSpPr>
          <p:cNvPr id="6" name="Slide Number Placeholder 5"/>
          <p:cNvSpPr>
            <a:spLocks noGrp="1"/>
          </p:cNvSpPr>
          <p:nvPr>
            <p:ph type="sldNum" sz="quarter" idx="4"/>
          </p:nvPr>
        </p:nvSpPr>
        <p:spPr>
          <a:xfrm>
            <a:off x="8610600" y="635636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E2A9F38B-7364-4398-860E-1D268335E1F8}" type="slidenum">
              <a:rPr lang="es-MX" smtClean="0">
                <a:solidFill>
                  <a:prstClr val="black">
                    <a:tint val="75000"/>
                  </a:prstClr>
                </a:solidFill>
              </a:rPr>
              <a:pPr defTabSz="914400"/>
              <a:t>‹Nº›</a:t>
            </a:fld>
            <a:endParaRPr lang="es-MX">
              <a:solidFill>
                <a:prstClr val="black">
                  <a:tint val="75000"/>
                </a:prstClr>
              </a:solidFill>
            </a:endParaRPr>
          </a:p>
        </p:txBody>
      </p:sp>
    </p:spTree>
    <p:extLst>
      <p:ext uri="{BB962C8B-B14F-4D97-AF65-F5344CB8AC3E}">
        <p14:creationId xmlns:p14="http://schemas.microsoft.com/office/powerpoint/2010/main" val="240359229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D0CD3E9-648A-4A22-B65A-B947559BDD30}" type="datetimeFigureOut">
              <a:rPr lang="es-MX" smtClean="0">
                <a:solidFill>
                  <a:prstClr val="black">
                    <a:tint val="75000"/>
                  </a:prstClr>
                </a:solidFill>
              </a:rPr>
              <a:pPr defTabSz="914400"/>
              <a:t>12/11/2020</a:t>
            </a:fld>
            <a:endParaRPr lang="es-MX">
              <a:solidFill>
                <a:prstClr val="black">
                  <a:tint val="75000"/>
                </a:prstClr>
              </a:solidFill>
            </a:endParaRPr>
          </a:p>
        </p:txBody>
      </p:sp>
      <p:sp>
        <p:nvSpPr>
          <p:cNvPr id="5" name="Footer Placeholder 4"/>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MX">
              <a:solidFill>
                <a:prstClr val="black">
                  <a:tint val="75000"/>
                </a:prstClr>
              </a:solidFill>
            </a:endParaRPr>
          </a:p>
        </p:txBody>
      </p:sp>
      <p:sp>
        <p:nvSpPr>
          <p:cNvPr id="6"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E2A9F38B-7364-4398-860E-1D268335E1F8}" type="slidenum">
              <a:rPr lang="es-MX" smtClean="0">
                <a:solidFill>
                  <a:prstClr val="black">
                    <a:tint val="75000"/>
                  </a:prstClr>
                </a:solidFill>
              </a:rPr>
              <a:pPr defTabSz="914400"/>
              <a:t>‹Nº›</a:t>
            </a:fld>
            <a:endParaRPr lang="es-MX">
              <a:solidFill>
                <a:prstClr val="black">
                  <a:tint val="75000"/>
                </a:prstClr>
              </a:solidFill>
            </a:endParaRPr>
          </a:p>
        </p:txBody>
      </p:sp>
    </p:spTree>
    <p:extLst>
      <p:ext uri="{BB962C8B-B14F-4D97-AF65-F5344CB8AC3E}">
        <p14:creationId xmlns:p14="http://schemas.microsoft.com/office/powerpoint/2010/main" val="1818038300"/>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diagramColors" Target="../diagrams/colors7.xml"/><Relationship Id="rId11" Type="http://schemas.openxmlformats.org/officeDocument/2006/relationships/image" Target="../media/image10.png"/><Relationship Id="rId5" Type="http://schemas.openxmlformats.org/officeDocument/2006/relationships/diagramQuickStyle" Target="../diagrams/quickStyle7.xml"/><Relationship Id="rId10" Type="http://schemas.openxmlformats.org/officeDocument/2006/relationships/image" Target="../media/image9.png"/><Relationship Id="rId4" Type="http://schemas.openxmlformats.org/officeDocument/2006/relationships/diagramLayout" Target="../diagrams/layout7.xml"/><Relationship Id="rId9" Type="http://schemas.microsoft.com/office/2007/relationships/hdphoto" Target="../media/hdphoto1.wdp"/></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diagramColors" Target="../diagrams/colors10.xml"/><Relationship Id="rId11" Type="http://schemas.openxmlformats.org/officeDocument/2006/relationships/image" Target="../media/image10.png"/><Relationship Id="rId5" Type="http://schemas.openxmlformats.org/officeDocument/2006/relationships/diagramQuickStyle" Target="../diagrams/quickStyle10.xml"/><Relationship Id="rId10" Type="http://schemas.openxmlformats.org/officeDocument/2006/relationships/image" Target="../media/image9.png"/><Relationship Id="rId4" Type="http://schemas.openxmlformats.org/officeDocument/2006/relationships/diagramLayout" Target="../diagrams/layout10.xml"/><Relationship Id="rId9" Type="http://schemas.microsoft.com/office/2007/relationships/hdphoto" Target="../media/hdphoto1.wdp"/></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12.png"/><Relationship Id="rId7" Type="http://schemas.openxmlformats.org/officeDocument/2006/relationships/diagramColors" Target="../diagrams/colors1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15.xml"/><Relationship Id="rId7" Type="http://schemas.openxmlformats.org/officeDocument/2006/relationships/image" Target="../media/image15.png"/><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11" Type="http://schemas.openxmlformats.org/officeDocument/2006/relationships/image" Target="../media/image10.png"/><Relationship Id="rId5" Type="http://schemas.openxmlformats.org/officeDocument/2006/relationships/diagramColors" Target="../diagrams/colors15.xml"/><Relationship Id="rId10" Type="http://schemas.openxmlformats.org/officeDocument/2006/relationships/image" Target="../media/image9.png"/><Relationship Id="rId4" Type="http://schemas.openxmlformats.org/officeDocument/2006/relationships/diagramQuickStyle" Target="../diagrams/quickStyle15.xml"/><Relationship Id="rId9" Type="http://schemas.microsoft.com/office/2007/relationships/hdphoto" Target="../media/hdphoto1.wdp"/></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5.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12.png"/><Relationship Id="rId7" Type="http://schemas.openxmlformats.org/officeDocument/2006/relationships/diagramColors" Target="../diagrams/colors20.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 Id="rId9"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4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2.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10.png"/><Relationship Id="rId5" Type="http://schemas.openxmlformats.org/officeDocument/2006/relationships/diagramQuickStyle" Target="../diagrams/quickStyle1.xml"/><Relationship Id="rId10" Type="http://schemas.openxmlformats.org/officeDocument/2006/relationships/image" Target="../media/image9.png"/><Relationship Id="rId4" Type="http://schemas.openxmlformats.org/officeDocument/2006/relationships/diagramLayout" Target="../diagrams/layout1.xml"/><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chart" Target="../charts/chart1.xml"/><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QuickStyle" Target="../diagrams/quickStyle2.xml"/><Relationship Id="rId11" Type="http://schemas.openxmlformats.org/officeDocument/2006/relationships/image" Target="../media/image4.png"/><Relationship Id="rId5" Type="http://schemas.openxmlformats.org/officeDocument/2006/relationships/diagramLayout" Target="../diagrams/layout2.xml"/><Relationship Id="rId10" Type="http://schemas.openxmlformats.org/officeDocument/2006/relationships/chart" Target="../charts/chart2.xml"/><Relationship Id="rId4" Type="http://schemas.openxmlformats.org/officeDocument/2006/relationships/diagramData" Target="../diagrams/data2.xml"/><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Marcador de contenido 12">
            <a:extLst>
              <a:ext uri="{FF2B5EF4-FFF2-40B4-BE49-F238E27FC236}">
                <a16:creationId xmlns:a16="http://schemas.microsoft.com/office/drawing/2014/main" id="{39D90D6E-2001-45A9-91A2-47E67CB222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6850865"/>
          </a:xfrm>
        </p:spPr>
      </p:pic>
      <p:sp>
        <p:nvSpPr>
          <p:cNvPr id="2" name="Título 1">
            <a:extLst>
              <a:ext uri="{FF2B5EF4-FFF2-40B4-BE49-F238E27FC236}">
                <a16:creationId xmlns:a16="http://schemas.microsoft.com/office/drawing/2014/main" id="{8A16D22B-2565-410A-9AAB-B1493AEE28E8}"/>
              </a:ext>
            </a:extLst>
          </p:cNvPr>
          <p:cNvSpPr>
            <a:spLocks noGrp="1"/>
          </p:cNvSpPr>
          <p:nvPr>
            <p:ph type="title"/>
          </p:nvPr>
        </p:nvSpPr>
        <p:spPr>
          <a:xfrm>
            <a:off x="4996071" y="2139429"/>
            <a:ext cx="6988617" cy="2572006"/>
          </a:xfrm>
        </p:spPr>
        <p:txBody>
          <a:bodyPr>
            <a:normAutofit fontScale="90000"/>
          </a:bodyPr>
          <a:lstStyle/>
          <a:p>
            <a:r>
              <a:rPr lang="es-MX" sz="5300" b="1" dirty="0">
                <a:solidFill>
                  <a:schemeClr val="bg1"/>
                </a:solidFill>
                <a:effectLst>
                  <a:outerShdw blurRad="38100" dist="38100" dir="2700000" algn="tl">
                    <a:srgbClr val="000000">
                      <a:alpha val="43137"/>
                    </a:srgbClr>
                  </a:outerShdw>
                </a:effectLst>
                <a:latin typeface="+mn-lt"/>
              </a:rPr>
              <a:t>1ª Sesión ordinaria 2019</a:t>
            </a:r>
            <a:br>
              <a:rPr lang="es-MX" b="1" dirty="0">
                <a:solidFill>
                  <a:schemeClr val="bg1"/>
                </a:solidFill>
                <a:effectLst>
                  <a:outerShdw blurRad="38100" dist="38100" dir="2700000" algn="tl">
                    <a:srgbClr val="000000">
                      <a:alpha val="43137"/>
                    </a:srgbClr>
                  </a:outerShdw>
                </a:effectLst>
                <a:latin typeface="+mn-lt"/>
              </a:rPr>
            </a:br>
            <a:r>
              <a:rPr lang="es-MX" sz="4000" b="1" dirty="0">
                <a:solidFill>
                  <a:schemeClr val="bg1"/>
                </a:solidFill>
                <a:effectLst>
                  <a:outerShdw blurRad="38100" dist="38100" dir="2700000" algn="tl">
                    <a:srgbClr val="000000">
                      <a:alpha val="43137"/>
                    </a:srgbClr>
                  </a:outerShdw>
                </a:effectLst>
                <a:latin typeface="+mn-lt"/>
              </a:rPr>
              <a:t>Comité de Control y Desempeño Institucional </a:t>
            </a:r>
            <a:br>
              <a:rPr lang="es-MX" sz="4000" b="1" dirty="0">
                <a:solidFill>
                  <a:schemeClr val="bg1"/>
                </a:solidFill>
                <a:effectLst>
                  <a:outerShdw blurRad="38100" dist="38100" dir="2700000" algn="tl">
                    <a:srgbClr val="000000">
                      <a:alpha val="43137"/>
                    </a:srgbClr>
                  </a:outerShdw>
                </a:effectLst>
                <a:latin typeface="+mn-lt"/>
              </a:rPr>
            </a:br>
            <a:r>
              <a:rPr lang="es-MX" sz="4000" b="1" dirty="0">
                <a:solidFill>
                  <a:schemeClr val="bg1"/>
                </a:solidFill>
                <a:effectLst>
                  <a:outerShdw blurRad="38100" dist="38100" dir="2700000" algn="tl">
                    <a:srgbClr val="000000">
                      <a:alpha val="43137"/>
                    </a:srgbClr>
                  </a:outerShdw>
                </a:effectLst>
                <a:latin typeface="+mn-lt"/>
              </a:rPr>
              <a:t>(COCODI)</a:t>
            </a:r>
            <a:br>
              <a:rPr lang="es-MX" sz="6700" b="1" dirty="0">
                <a:solidFill>
                  <a:schemeClr val="bg1"/>
                </a:solidFill>
                <a:effectLst>
                  <a:outerShdw blurRad="38100" dist="38100" dir="2700000" algn="tl">
                    <a:srgbClr val="000000">
                      <a:alpha val="43137"/>
                    </a:srgbClr>
                  </a:outerShdw>
                </a:effectLst>
                <a:latin typeface="+mn-lt"/>
              </a:rPr>
            </a:br>
            <a:endParaRPr lang="es-MX" sz="1800" dirty="0">
              <a:solidFill>
                <a:schemeClr val="bg1"/>
              </a:solidFill>
              <a:effectLst>
                <a:outerShdw blurRad="38100" dist="38100" dir="2700000" algn="tl">
                  <a:srgbClr val="000000">
                    <a:alpha val="43137"/>
                  </a:srgbClr>
                </a:outerShdw>
              </a:effectLst>
              <a:latin typeface="+mn-lt"/>
            </a:endParaRPr>
          </a:p>
        </p:txBody>
      </p:sp>
      <p:pic>
        <p:nvPicPr>
          <p:cNvPr id="14" name="Imagen 13">
            <a:extLst>
              <a:ext uri="{FF2B5EF4-FFF2-40B4-BE49-F238E27FC236}">
                <a16:creationId xmlns:a16="http://schemas.microsoft.com/office/drawing/2014/main" id="{425D714A-96E0-4EE8-B533-038C9A4949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328" y="2714338"/>
            <a:ext cx="3856383" cy="1422188"/>
          </a:xfrm>
          <a:prstGeom prst="rect">
            <a:avLst/>
          </a:prstGeom>
        </p:spPr>
      </p:pic>
      <p:sp>
        <p:nvSpPr>
          <p:cNvPr id="4" name="Rectángulo 3">
            <a:extLst>
              <a:ext uri="{FF2B5EF4-FFF2-40B4-BE49-F238E27FC236}">
                <a16:creationId xmlns:a16="http://schemas.microsoft.com/office/drawing/2014/main" id="{04A57FCD-446A-4C69-9E8E-09E00264D1F1}"/>
              </a:ext>
            </a:extLst>
          </p:cNvPr>
          <p:cNvSpPr/>
          <p:nvPr/>
        </p:nvSpPr>
        <p:spPr>
          <a:xfrm>
            <a:off x="7696942" y="6180549"/>
            <a:ext cx="4358309" cy="338554"/>
          </a:xfrm>
          <a:prstGeom prst="rect">
            <a:avLst/>
          </a:prstGeom>
        </p:spPr>
        <p:txBody>
          <a:bodyPr wrap="none">
            <a:spAutoFit/>
          </a:bodyPr>
          <a:lstStyle/>
          <a:p>
            <a:r>
              <a:rPr lang="es-MX" sz="1600" b="1" dirty="0">
                <a:solidFill>
                  <a:schemeClr val="bg1"/>
                </a:solidFill>
                <a:effectLst>
                  <a:outerShdw blurRad="38100" dist="38100" dir="2700000" algn="tl">
                    <a:srgbClr val="000000">
                      <a:alpha val="43137"/>
                    </a:srgbClr>
                  </a:outerShdw>
                </a:effectLst>
              </a:rPr>
              <a:t>Viernes 03 de mayo de 2019. Hermosillo, Sonora.</a:t>
            </a:r>
            <a:endParaRPr lang="es-MX" sz="1600" dirty="0"/>
          </a:p>
        </p:txBody>
      </p:sp>
    </p:spTree>
    <p:extLst>
      <p:ext uri="{BB962C8B-B14F-4D97-AF65-F5344CB8AC3E}">
        <p14:creationId xmlns:p14="http://schemas.microsoft.com/office/powerpoint/2010/main" val="1813699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nodeType="withEffect">
                                  <p:stCondLst>
                                    <p:cond delay="75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childTnLst>
                                </p:cTn>
                              </p:par>
                            </p:childTnLst>
                          </p:cTn>
                        </p:par>
                        <p:par>
                          <p:cTn id="11" fill="hold">
                            <p:stCondLst>
                              <p:cond delay="2750"/>
                            </p:stCondLst>
                            <p:childTnLst>
                              <p:par>
                                <p:cTn id="12" presetID="1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childTnLst>
                                </p:cTn>
                              </p:par>
                            </p:childTnLst>
                          </p:cTn>
                        </p:par>
                        <p:par>
                          <p:cTn id="15" fill="hold">
                            <p:stCondLst>
                              <p:cond delay="475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32" y="207289"/>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1.2. ADMINISTRACIÓN DE RIESGOS </a:t>
            </a:r>
            <a:endParaRPr lang="es-ES" sz="1600" dirty="0">
              <a:solidFill>
                <a:schemeClr val="tx1">
                  <a:lumMod val="50000"/>
                  <a:lumOff val="50000"/>
                </a:schemeClr>
              </a:solidFill>
            </a:endParaRPr>
          </a:p>
        </p:txBody>
      </p:sp>
      <p:sp>
        <p:nvSpPr>
          <p:cNvPr id="19" name="4 CuadroTexto"/>
          <p:cNvSpPr txBox="1"/>
          <p:nvPr/>
        </p:nvSpPr>
        <p:spPr>
          <a:xfrm>
            <a:off x="1825657" y="1178351"/>
            <a:ext cx="8606672" cy="400110"/>
          </a:xfrm>
          <a:prstGeom prst="rect">
            <a:avLst/>
          </a:prstGeom>
          <a:noFill/>
        </p:spPr>
        <p:txBody>
          <a:bodyPr wrap="square" rtlCol="0">
            <a:spAutoFit/>
          </a:bodyPr>
          <a:lstStyle/>
          <a:p>
            <a:endParaRPr lang="es-MX" sz="2000" dirty="0">
              <a:latin typeface="Arial Narrow" pitchFamily="34" charset="0"/>
            </a:endParaRPr>
          </a:p>
        </p:txBody>
      </p:sp>
      <p:sp>
        <p:nvSpPr>
          <p:cNvPr id="27" name="Rectángulo 26"/>
          <p:cNvSpPr/>
          <p:nvPr/>
        </p:nvSpPr>
        <p:spPr>
          <a:xfrm>
            <a:off x="1825657" y="1261121"/>
            <a:ext cx="4649030" cy="338554"/>
          </a:xfrm>
          <a:prstGeom prst="rect">
            <a:avLst/>
          </a:prstGeom>
        </p:spPr>
        <p:txBody>
          <a:bodyPr wrap="none">
            <a:spAutoFit/>
          </a:bodyPr>
          <a:lstStyle/>
          <a:p>
            <a:r>
              <a:rPr lang="es-MX" sz="1600" b="1" dirty="0">
                <a:latin typeface="Century Gothic" panose="020B0502020202020204" pitchFamily="34" charset="0"/>
              </a:rPr>
              <a:t>ADMINISTRACIÓN DE RIESGOS ESTRATÉGICOS</a:t>
            </a:r>
            <a:endParaRPr lang="es-ES" sz="1600" b="1" dirty="0">
              <a:latin typeface="Century Gothic" panose="020B0502020202020204" pitchFamily="34" charset="0"/>
            </a:endParaRPr>
          </a:p>
        </p:txBody>
      </p:sp>
      <p:sp>
        <p:nvSpPr>
          <p:cNvPr id="2" name="Rectángulo 1"/>
          <p:cNvSpPr/>
          <p:nvPr/>
        </p:nvSpPr>
        <p:spPr>
          <a:xfrm>
            <a:off x="1825672" y="1745582"/>
            <a:ext cx="8517871" cy="29569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Clr>
                <a:srgbClr val="FF6600"/>
              </a:buClr>
              <a:buFont typeface="+mj-lt"/>
              <a:buAutoNum type="arabicPeriod"/>
            </a:pPr>
            <a:r>
              <a:rPr lang="es-MX" dirty="0">
                <a:solidFill>
                  <a:schemeClr val="tx1">
                    <a:lumMod val="50000"/>
                    <a:lumOff val="50000"/>
                  </a:schemeClr>
                </a:solidFill>
              </a:rPr>
              <a:t>Los riesgos estratégicos se determinará por el Titular de la Institución y los titulares de sus unidades administrativas.</a:t>
            </a:r>
          </a:p>
          <a:p>
            <a:pPr marL="342900" indent="-342900" algn="just">
              <a:buClr>
                <a:srgbClr val="FF6600"/>
              </a:buClr>
              <a:buFont typeface="+mj-lt"/>
              <a:buAutoNum type="arabicPeriod"/>
            </a:pPr>
            <a:r>
              <a:rPr lang="es-MX" dirty="0">
                <a:solidFill>
                  <a:schemeClr val="tx1">
                    <a:lumMod val="50000"/>
                    <a:lumOff val="50000"/>
                  </a:schemeClr>
                </a:solidFill>
              </a:rPr>
              <a:t>Son problemáticas o posibles acciones de interés para la Gobernadora y el Titular de la Institución.</a:t>
            </a:r>
          </a:p>
          <a:p>
            <a:pPr marL="342900" indent="-342900" algn="just">
              <a:buClr>
                <a:srgbClr val="FF6600"/>
              </a:buClr>
              <a:buFont typeface="+mj-lt"/>
              <a:buAutoNum type="arabicPeriod"/>
            </a:pPr>
            <a:r>
              <a:rPr lang="es-MX" dirty="0">
                <a:solidFill>
                  <a:schemeClr val="tx1">
                    <a:lumMod val="50000"/>
                    <a:lumOff val="50000"/>
                  </a:schemeClr>
                </a:solidFill>
              </a:rPr>
              <a:t>Se identificarán y se priorizarán con el análisis respectivo de su impacto y probabilidad de ocurrencia.</a:t>
            </a:r>
          </a:p>
          <a:p>
            <a:pPr marL="342900" lvl="0" indent="-342900" algn="just" defTabSz="914400">
              <a:buClr>
                <a:srgbClr val="FF6600"/>
              </a:buClr>
              <a:buFont typeface="+mj-lt"/>
              <a:buAutoNum type="arabicPeriod"/>
            </a:pPr>
            <a:r>
              <a:rPr lang="es-MX" dirty="0">
                <a:solidFill>
                  <a:schemeClr val="tx1">
                    <a:lumMod val="50000"/>
                    <a:lumOff val="50000"/>
                  </a:schemeClr>
                </a:solidFill>
              </a:rPr>
              <a:t>Se realizarán mesas de trabajo </a:t>
            </a:r>
            <a:r>
              <a:rPr lang="es-MX" dirty="0">
                <a:solidFill>
                  <a:prstClr val="black">
                    <a:lumMod val="50000"/>
                    <a:lumOff val="50000"/>
                  </a:prstClr>
                </a:solidFill>
              </a:rPr>
              <a:t>de no mas de 1 hora con el Titular y los Titulares de las Unidades Administrativas o Departamentos para identificarlos con el siguiente calendario propuesta:</a:t>
            </a:r>
          </a:p>
        </p:txBody>
      </p:sp>
      <p:pic>
        <p:nvPicPr>
          <p:cNvPr id="10" name="9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graphicFrame>
        <p:nvGraphicFramePr>
          <p:cNvPr id="3" name="2 Tabla"/>
          <p:cNvGraphicFramePr>
            <a:graphicFrameLocks noGrp="1"/>
          </p:cNvGraphicFramePr>
          <p:nvPr>
            <p:extLst>
              <p:ext uri="{D42A27DB-BD31-4B8C-83A1-F6EECF244321}">
                <p14:modId xmlns:p14="http://schemas.microsoft.com/office/powerpoint/2010/main" val="3682141299"/>
              </p:ext>
            </p:extLst>
          </p:nvPr>
        </p:nvGraphicFramePr>
        <p:xfrm>
          <a:off x="2248916" y="4592156"/>
          <a:ext cx="8071608" cy="2108200"/>
        </p:xfrm>
        <a:graphic>
          <a:graphicData uri="http://schemas.openxmlformats.org/drawingml/2006/table">
            <a:tbl>
              <a:tblPr firstRow="1" bandRow="1"/>
              <a:tblGrid>
                <a:gridCol w="3594201">
                  <a:extLst>
                    <a:ext uri="{9D8B030D-6E8A-4147-A177-3AD203B41FA5}">
                      <a16:colId xmlns:a16="http://schemas.microsoft.com/office/drawing/2014/main" val="20000"/>
                    </a:ext>
                  </a:extLst>
                </a:gridCol>
                <a:gridCol w="2617076">
                  <a:extLst>
                    <a:ext uri="{9D8B030D-6E8A-4147-A177-3AD203B41FA5}">
                      <a16:colId xmlns:a16="http://schemas.microsoft.com/office/drawing/2014/main" val="20001"/>
                    </a:ext>
                  </a:extLst>
                </a:gridCol>
                <a:gridCol w="1860331">
                  <a:extLst>
                    <a:ext uri="{9D8B030D-6E8A-4147-A177-3AD203B41FA5}">
                      <a16:colId xmlns:a16="http://schemas.microsoft.com/office/drawing/2014/main" val="20002"/>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dirty="0"/>
                        <a:t>Responsable</a:t>
                      </a:r>
                      <a:endParaRPr lang="es-E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dirty="0"/>
                        <a:t>Cargo </a:t>
                      </a:r>
                      <a:endParaRPr lang="es-E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dirty="0"/>
                        <a:t>Fecha</a:t>
                      </a:r>
                      <a:endParaRPr lang="es-E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dirty="0">
                          <a:latin typeface="Calibri" panose="020F0502020204030204" pitchFamily="34" charset="0"/>
                        </a:rPr>
                        <a:t>1. Lic.</a:t>
                      </a:r>
                      <a:r>
                        <a:rPr lang="es-ES" sz="1600" baseline="0" dirty="0">
                          <a:latin typeface="Calibri" panose="020F0502020204030204" pitchFamily="34" charset="0"/>
                        </a:rPr>
                        <a:t> Paulina Valenzuela Fonseca</a:t>
                      </a:r>
                      <a:endParaRPr lang="es-ES" sz="1600" dirty="0">
                        <a:latin typeface="Calibri" panose="020F050202020403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dirty="0">
                          <a:latin typeface="Calibri" panose="020F0502020204030204" pitchFamily="34" charset="0"/>
                        </a:rPr>
                        <a:t>Responsable Departamento de Recursos</a:t>
                      </a:r>
                      <a:r>
                        <a:rPr lang="es-ES" sz="1600" baseline="0" dirty="0">
                          <a:latin typeface="Calibri" panose="020F0502020204030204" pitchFamily="34" charset="0"/>
                        </a:rPr>
                        <a:t> Materiales </a:t>
                      </a:r>
                      <a:endParaRPr lang="es-ES" sz="1600" dirty="0">
                        <a:latin typeface="Calibri" panose="020F050202020403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baseline="0" dirty="0">
                          <a:latin typeface="Calibri" panose="020F0502020204030204" pitchFamily="34" charset="0"/>
                        </a:rPr>
                        <a:t>Junio </a:t>
                      </a:r>
                      <a:r>
                        <a:rPr lang="es-ES" sz="1600" dirty="0">
                          <a:latin typeface="Calibri" panose="020F0502020204030204" pitchFamily="34" charset="0"/>
                        </a:rPr>
                        <a:t>2019</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dirty="0">
                          <a:latin typeface="Calibri" panose="020F0502020204030204" pitchFamily="34" charset="0"/>
                        </a:rPr>
                        <a:t>2. C.P. Alma Rita Valdez</a:t>
                      </a:r>
                      <a:r>
                        <a:rPr lang="es-ES" sz="1600" baseline="0" dirty="0">
                          <a:latin typeface="Calibri" panose="020F0502020204030204" pitchFamily="34" charset="0"/>
                        </a:rPr>
                        <a:t> Lugo </a:t>
                      </a:r>
                      <a:endParaRPr lang="es-ES" sz="1600" dirty="0">
                        <a:latin typeface="Calibri" panose="020F0502020204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dirty="0">
                          <a:latin typeface="Calibri" panose="020F0502020204030204" pitchFamily="34" charset="0"/>
                        </a:rPr>
                        <a:t>Responsable Departamento de Contabilidad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baseline="0" dirty="0">
                          <a:latin typeface="Calibri" panose="020F0502020204030204" pitchFamily="34" charset="0"/>
                        </a:rPr>
                        <a:t>Junio 2019</a:t>
                      </a:r>
                      <a:endParaRPr lang="es-ES" sz="1600" dirty="0">
                        <a:latin typeface="Calibri" panose="020F0502020204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dirty="0">
                          <a:latin typeface="Calibri" panose="020F0502020204030204" pitchFamily="34" charset="0"/>
                        </a:rPr>
                        <a:t>3. Lic.</a:t>
                      </a:r>
                      <a:r>
                        <a:rPr lang="es-ES" sz="1600" baseline="0" dirty="0">
                          <a:latin typeface="Calibri" panose="020F0502020204030204" pitchFamily="34" charset="0"/>
                        </a:rPr>
                        <a:t> Alejandra Leyva Valencia</a:t>
                      </a:r>
                      <a:endParaRPr lang="es-ES" sz="1600" dirty="0">
                        <a:latin typeface="Calibri" panose="020F0502020204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dirty="0">
                          <a:latin typeface="Calibri" panose="020F0502020204030204" pitchFamily="34" charset="0"/>
                        </a:rPr>
                        <a:t>Responsable Departamento de Asuntos Jurídicos</a:t>
                      </a:r>
                      <a:r>
                        <a:rPr lang="es-ES" sz="1600" baseline="0" dirty="0">
                          <a:latin typeface="Calibri" panose="020F0502020204030204" pitchFamily="34" charset="0"/>
                        </a:rPr>
                        <a:t> </a:t>
                      </a:r>
                      <a:endParaRPr lang="es-ES" sz="1600" dirty="0">
                        <a:latin typeface="Calibri" panose="020F050202020403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ES" sz="1600" dirty="0">
                          <a:latin typeface="Calibri" panose="020F0502020204030204" pitchFamily="34" charset="0"/>
                        </a:rPr>
                        <a:t>Junio 2019</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70225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847546"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CONTROL INTERNO</a:t>
            </a:r>
            <a:endParaRPr lang="es-ES" sz="2000" b="1" dirty="0"/>
          </a:p>
        </p:txBody>
      </p:sp>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32" y="207289"/>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sp>
        <p:nvSpPr>
          <p:cNvPr id="2" name="Rectángulo 1"/>
          <p:cNvSpPr/>
          <p:nvPr/>
        </p:nvSpPr>
        <p:spPr>
          <a:xfrm>
            <a:off x="4171372" y="1243847"/>
            <a:ext cx="6124455"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1.1. EVALUACIÓN</a:t>
            </a:r>
          </a:p>
          <a:p>
            <a:endParaRPr lang="es-ES" dirty="0">
              <a:solidFill>
                <a:schemeClr val="tx1"/>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1040260247"/>
              </p:ext>
            </p:extLst>
          </p:nvPr>
        </p:nvGraphicFramePr>
        <p:xfrm>
          <a:off x="4257082" y="1643063"/>
          <a:ext cx="3061343" cy="2809240"/>
        </p:xfrm>
        <a:graphic>
          <a:graphicData uri="http://schemas.openxmlformats.org/drawingml/2006/table">
            <a:tbl>
              <a:tblPr firstRow="1" bandRow="1">
                <a:tableStyleId>{5C22544A-7EE6-4342-B048-85BDC9FD1C3A}</a:tableStyleId>
              </a:tblPr>
              <a:tblGrid>
                <a:gridCol w="500515">
                  <a:extLst>
                    <a:ext uri="{9D8B030D-6E8A-4147-A177-3AD203B41FA5}">
                      <a16:colId xmlns:a16="http://schemas.microsoft.com/office/drawing/2014/main" val="20000"/>
                    </a:ext>
                  </a:extLst>
                </a:gridCol>
                <a:gridCol w="2560828">
                  <a:extLst>
                    <a:ext uri="{9D8B030D-6E8A-4147-A177-3AD203B41FA5}">
                      <a16:colId xmlns:a16="http://schemas.microsoft.com/office/drawing/2014/main"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MX" sz="1400" dirty="0"/>
                        <a:t>Se aprueba que los procedimientos incluidos en las mesas de trabajo sean: </a:t>
                      </a:r>
                    </a:p>
                    <a:p>
                      <a:pPr marL="342900" indent="-342900">
                        <a:buAutoNum type="alphaLcParenR"/>
                      </a:pPr>
                      <a:r>
                        <a:rPr lang="es-MX" sz="1400" dirty="0"/>
                        <a:t>Procedimientos del Departamento</a:t>
                      </a:r>
                      <a:r>
                        <a:rPr lang="es-MX" sz="1400" baseline="0" dirty="0"/>
                        <a:t> de Compras </a:t>
                      </a:r>
                    </a:p>
                    <a:p>
                      <a:pPr marL="342900" indent="-342900">
                        <a:buAutoNum type="alphaLcParenR"/>
                      </a:pPr>
                      <a:r>
                        <a:rPr lang="es-ES" sz="1400" dirty="0"/>
                        <a:t>Procedimientos del Departamento de Contabilidad</a:t>
                      </a:r>
                      <a:r>
                        <a:rPr lang="es-ES" sz="1400" baseline="0" dirty="0"/>
                        <a:t> </a:t>
                      </a:r>
                    </a:p>
                    <a:p>
                      <a:pPr marL="342900" indent="-342900">
                        <a:buAutoNum type="alphaLcParenR"/>
                      </a:pPr>
                      <a:r>
                        <a:rPr lang="es-ES" sz="1400" baseline="0" dirty="0"/>
                        <a:t>Procedimientos del Departamento de Asuntos Jurídicos</a:t>
                      </a:r>
                      <a:endParaRPr lang="es-ES" sz="1400" dirty="0"/>
                    </a:p>
                  </a:txBody>
                  <a:tcPr/>
                </a:tc>
                <a:extLst>
                  <a:ext uri="{0D108BD9-81ED-4DB2-BD59-A6C34878D82A}">
                    <a16:rowId xmlns:a16="http://schemas.microsoft.com/office/drawing/2014/main" val="10001"/>
                  </a:ext>
                </a:extLst>
              </a:tr>
            </a:tbl>
          </a:graphicData>
        </a:graphic>
      </p:graphicFrame>
      <p:sp>
        <p:nvSpPr>
          <p:cNvPr id="11" name="Rectángulo 10"/>
          <p:cNvSpPr/>
          <p:nvPr/>
        </p:nvSpPr>
        <p:spPr>
          <a:xfrm>
            <a:off x="4170960" y="4359671"/>
            <a:ext cx="6124455"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1.2 ADMINISTRACIÓN DE RIESGOS</a:t>
            </a:r>
          </a:p>
          <a:p>
            <a:endParaRPr lang="es-ES" dirty="0">
              <a:solidFill>
                <a:schemeClr val="tx1"/>
              </a:solidFill>
            </a:endParaRPr>
          </a:p>
        </p:txBody>
      </p:sp>
      <p:graphicFrame>
        <p:nvGraphicFramePr>
          <p:cNvPr id="13" name="Tabla 12"/>
          <p:cNvGraphicFramePr>
            <a:graphicFrameLocks noGrp="1"/>
          </p:cNvGraphicFramePr>
          <p:nvPr>
            <p:extLst>
              <p:ext uri="{D42A27DB-BD31-4B8C-83A1-F6EECF244321}">
                <p14:modId xmlns:p14="http://schemas.microsoft.com/office/powerpoint/2010/main" val="3304332674"/>
              </p:ext>
            </p:extLst>
          </p:nvPr>
        </p:nvGraphicFramePr>
        <p:xfrm>
          <a:off x="4247529" y="4727709"/>
          <a:ext cx="3048002" cy="1315720"/>
        </p:xfrm>
        <a:graphic>
          <a:graphicData uri="http://schemas.openxmlformats.org/drawingml/2006/table">
            <a:tbl>
              <a:tblPr firstRow="1" bandRow="1">
                <a:tableStyleId>{5C22544A-7EE6-4342-B048-85BDC9FD1C3A}</a:tableStyleId>
              </a:tblPr>
              <a:tblGrid>
                <a:gridCol w="500515">
                  <a:extLst>
                    <a:ext uri="{9D8B030D-6E8A-4147-A177-3AD203B41FA5}">
                      <a16:colId xmlns:a16="http://schemas.microsoft.com/office/drawing/2014/main" val="20000"/>
                    </a:ext>
                  </a:extLst>
                </a:gridCol>
                <a:gridCol w="2547487">
                  <a:extLst>
                    <a:ext uri="{9D8B030D-6E8A-4147-A177-3AD203B41FA5}">
                      <a16:colId xmlns:a16="http://schemas.microsoft.com/office/drawing/2014/main"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MX" sz="1400" dirty="0"/>
                        <a:t>Se aprueba la</a:t>
                      </a:r>
                      <a:r>
                        <a:rPr lang="es-MX" sz="1400" baseline="0" dirty="0"/>
                        <a:t> realización de </a:t>
                      </a:r>
                      <a:r>
                        <a:rPr lang="es-MX" sz="1400" dirty="0"/>
                        <a:t>las mesas de trabajo para la detección de riesgos estratégicos.</a:t>
                      </a:r>
                      <a:endParaRPr lang="es-ES" sz="1400" dirty="0"/>
                    </a:p>
                  </a:txBody>
                  <a:tcPr/>
                </a:tc>
                <a:extLst>
                  <a:ext uri="{0D108BD9-81ED-4DB2-BD59-A6C34878D82A}">
                    <a16:rowId xmlns:a16="http://schemas.microsoft.com/office/drawing/2014/main" val="10001"/>
                  </a:ext>
                </a:extLst>
              </a:tr>
            </a:tbl>
          </a:graphicData>
        </a:graphic>
      </p:graphicFrame>
      <p:grpSp>
        <p:nvGrpSpPr>
          <p:cNvPr id="9" name="Grupo 8"/>
          <p:cNvGrpSpPr/>
          <p:nvPr/>
        </p:nvGrpSpPr>
        <p:grpSpPr>
          <a:xfrm>
            <a:off x="2382535" y="1916598"/>
            <a:ext cx="1221124" cy="1148198"/>
            <a:chOff x="887409" y="1675965"/>
            <a:chExt cx="1221124" cy="1148198"/>
          </a:xfrm>
        </p:grpSpPr>
        <p:sp>
          <p:nvSpPr>
            <p:cNvPr id="5" name="Rectángulo redondeado 4"/>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194" name="Picture 2" descr="hands, palm, vote ic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13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1307134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1847528" y="3154525"/>
            <a:ext cx="4969635" cy="1323439"/>
          </a:xfrm>
          <a:prstGeom prst="rect">
            <a:avLst/>
          </a:prstGeom>
          <a:noFill/>
        </p:spPr>
        <p:txBody>
          <a:bodyPr wrap="square" rtlCol="0">
            <a:spAutoFit/>
          </a:bodyPr>
          <a:lstStyle/>
          <a:p>
            <a:r>
              <a:rPr lang="es-MX" sz="4000" dirty="0">
                <a:latin typeface="Century Gothic" panose="020B0502020202020204" pitchFamily="34" charset="0"/>
              </a:rPr>
              <a:t>CUENTA PÚBLICA Y ADMINISTRACIÓN  </a:t>
            </a:r>
          </a:p>
        </p:txBody>
      </p:sp>
      <p:pic>
        <p:nvPicPr>
          <p:cNvPr id="5122" name="Picture 2" descr="budget, calculator, money icon"/>
          <p:cNvPicPr>
            <a:picLocks noChangeAspect="1" noChangeArrowheads="1"/>
          </p:cNvPicPr>
          <p:nvPr/>
        </p:nvPicPr>
        <p:blipFill rotWithShape="1">
          <a:blip r:embed="rId2">
            <a:extLst>
              <a:ext uri="{28A0092B-C50C-407E-A947-70E740481C1C}">
                <a14:useLocalDpi xmlns:a14="http://schemas.microsoft.com/office/drawing/2010/main" val="0"/>
              </a:ext>
            </a:extLst>
          </a:blip>
          <a:srcRect r="14318"/>
          <a:stretch/>
        </p:blipFill>
        <p:spPr bwMode="auto">
          <a:xfrm>
            <a:off x="6210318" y="1494557"/>
            <a:ext cx="4178567" cy="48768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a 7"/>
          <p:cNvGraphicFramePr/>
          <p:nvPr>
            <p:extLst>
              <p:ext uri="{D42A27DB-BD31-4B8C-83A1-F6EECF244321}">
                <p14:modId xmlns:p14="http://schemas.microsoft.com/office/powerpoint/2010/main" val="304073305"/>
              </p:ext>
            </p:extLst>
          </p:nvPr>
        </p:nvGraphicFramePr>
        <p:xfrm>
          <a:off x="2093028" y="1736741"/>
          <a:ext cx="4002503" cy="120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9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1" name="10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40" y="206363"/>
            <a:ext cx="1914525" cy="705485"/>
          </a:xfrm>
          <a:prstGeom prst="rect">
            <a:avLst/>
          </a:prstGeom>
        </p:spPr>
      </p:pic>
      <p:pic>
        <p:nvPicPr>
          <p:cNvPr id="12" name="11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3" name="12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28497335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5 Rectángulo"/>
          <p:cNvSpPr/>
          <p:nvPr/>
        </p:nvSpPr>
        <p:spPr>
          <a:xfrm>
            <a:off x="2631272" y="361289"/>
            <a:ext cx="4742207" cy="400110"/>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CUENTA PÚBLICA Y aDMINISTRACIÓN</a:t>
            </a:r>
          </a:p>
        </p:txBody>
      </p:sp>
      <p:sp>
        <p:nvSpPr>
          <p:cNvPr id="19" name="4 CuadroTexto"/>
          <p:cNvSpPr txBox="1"/>
          <p:nvPr/>
        </p:nvSpPr>
        <p:spPr>
          <a:xfrm>
            <a:off x="1803787" y="1997501"/>
            <a:ext cx="8606672" cy="400110"/>
          </a:xfrm>
          <a:prstGeom prst="rect">
            <a:avLst/>
          </a:prstGeom>
          <a:noFill/>
        </p:spPr>
        <p:txBody>
          <a:bodyPr wrap="square" rtlCol="0">
            <a:spAutoFit/>
          </a:bodyPr>
          <a:lstStyle/>
          <a:p>
            <a:endParaRPr lang="es-MX" sz="2000" dirty="0">
              <a:latin typeface="Arial Narrow" pitchFamily="34" charset="0"/>
            </a:endParaRPr>
          </a:p>
        </p:txBody>
      </p:sp>
      <p:sp>
        <p:nvSpPr>
          <p:cNvPr id="2" name="Rectángulo 1"/>
          <p:cNvSpPr/>
          <p:nvPr/>
        </p:nvSpPr>
        <p:spPr>
          <a:xfrm>
            <a:off x="1803787" y="1754512"/>
            <a:ext cx="8517871" cy="886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Clr>
                <a:srgbClr val="FF6600"/>
              </a:buClr>
            </a:pPr>
            <a:r>
              <a:rPr lang="es-MX" sz="1400" dirty="0">
                <a:solidFill>
                  <a:schemeClr val="tx1">
                    <a:lumMod val="50000"/>
                    <a:lumOff val="50000"/>
                  </a:schemeClr>
                </a:solidFill>
              </a:rPr>
              <a:t>En este apartado se identifican  los problemas o posibles  riesgos de la Unidad de Administración relacionadas con pagos, ADEFAS, adeudos, presentación de informes, adeudos, presupuesto, etc.</a:t>
            </a:r>
          </a:p>
          <a:p>
            <a:pPr algn="just">
              <a:buClr>
                <a:srgbClr val="FF6600"/>
              </a:buClr>
            </a:pPr>
            <a:r>
              <a:rPr lang="es-MX" sz="1400" dirty="0">
                <a:solidFill>
                  <a:schemeClr val="tx1">
                    <a:lumMod val="50000"/>
                    <a:lumOff val="50000"/>
                  </a:schemeClr>
                </a:solidFill>
              </a:rPr>
              <a:t>En su caso, se identifican los posibles riesgos que hay en proyectos relacionados con la armonización contable y del PBR</a:t>
            </a:r>
            <a:endParaRPr lang="es-ES" sz="1400" dirty="0">
              <a:solidFill>
                <a:schemeClr val="tx1">
                  <a:lumMod val="50000"/>
                  <a:lumOff val="50000"/>
                </a:schemeClr>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3045079624"/>
              </p:ext>
            </p:extLst>
          </p:nvPr>
        </p:nvGraphicFramePr>
        <p:xfrm>
          <a:off x="847289" y="2915728"/>
          <a:ext cx="10496448" cy="3179697"/>
        </p:xfrm>
        <a:graphic>
          <a:graphicData uri="http://schemas.openxmlformats.org/drawingml/2006/table">
            <a:tbl>
              <a:tblPr firstRow="1" bandRow="1">
                <a:tableStyleId>{93296810-A885-4BE3-A3E7-6D5BEEA58F35}</a:tableStyleId>
              </a:tblPr>
              <a:tblGrid>
                <a:gridCol w="792362">
                  <a:extLst>
                    <a:ext uri="{9D8B030D-6E8A-4147-A177-3AD203B41FA5}">
                      <a16:colId xmlns:a16="http://schemas.microsoft.com/office/drawing/2014/main" val="20000"/>
                    </a:ext>
                  </a:extLst>
                </a:gridCol>
                <a:gridCol w="3682847">
                  <a:extLst>
                    <a:ext uri="{9D8B030D-6E8A-4147-A177-3AD203B41FA5}">
                      <a16:colId xmlns:a16="http://schemas.microsoft.com/office/drawing/2014/main" val="20001"/>
                    </a:ext>
                  </a:extLst>
                </a:gridCol>
                <a:gridCol w="1578634">
                  <a:extLst>
                    <a:ext uri="{9D8B030D-6E8A-4147-A177-3AD203B41FA5}">
                      <a16:colId xmlns:a16="http://schemas.microsoft.com/office/drawing/2014/main" val="20002"/>
                    </a:ext>
                  </a:extLst>
                </a:gridCol>
                <a:gridCol w="2898476">
                  <a:extLst>
                    <a:ext uri="{9D8B030D-6E8A-4147-A177-3AD203B41FA5}">
                      <a16:colId xmlns:a16="http://schemas.microsoft.com/office/drawing/2014/main" val="20003"/>
                    </a:ext>
                  </a:extLst>
                </a:gridCol>
                <a:gridCol w="1544129">
                  <a:extLst>
                    <a:ext uri="{9D8B030D-6E8A-4147-A177-3AD203B41FA5}">
                      <a16:colId xmlns:a16="http://schemas.microsoft.com/office/drawing/2014/main" val="20004"/>
                    </a:ext>
                  </a:extLst>
                </a:gridCol>
              </a:tblGrid>
              <a:tr h="591329">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val="10000"/>
                  </a:ext>
                </a:extLst>
              </a:tr>
              <a:tr h="1125328">
                <a:tc>
                  <a:txBody>
                    <a:bodyPr/>
                    <a:lstStyle/>
                    <a:p>
                      <a:r>
                        <a:rPr lang="es-MX" sz="1500" dirty="0"/>
                        <a:t>1</a:t>
                      </a:r>
                      <a:endParaRPr lang="es-ES" sz="1500" dirty="0"/>
                    </a:p>
                  </a:txBody>
                  <a:tcPr/>
                </a:tc>
                <a:tc>
                  <a:txBody>
                    <a:bodyPr/>
                    <a:lstStyle/>
                    <a:p>
                      <a:r>
                        <a:rPr lang="es-ES" sz="1500" dirty="0"/>
                        <a:t>Sanciones por faltas</a:t>
                      </a:r>
                      <a:r>
                        <a:rPr lang="es-ES" sz="1500" baseline="0" dirty="0"/>
                        <a:t> ala normatividad y </a:t>
                      </a:r>
                      <a:r>
                        <a:rPr lang="es-ES" sz="1500" dirty="0"/>
                        <a:t>recurrencia</a:t>
                      </a:r>
                      <a:r>
                        <a:rPr lang="es-ES" sz="1500" baseline="0" dirty="0"/>
                        <a:t> en observaciones </a:t>
                      </a:r>
                      <a:endParaRPr lang="es-ES" sz="1500" dirty="0"/>
                    </a:p>
                  </a:txBody>
                  <a:tcPr/>
                </a:tc>
                <a:tc>
                  <a:txBody>
                    <a:bodyPr/>
                    <a:lstStyle/>
                    <a:p>
                      <a:r>
                        <a:rPr lang="es-ES" sz="1500" dirty="0"/>
                        <a:t>Coordinación</a:t>
                      </a:r>
                      <a:r>
                        <a:rPr lang="es-ES" sz="1500" baseline="0" dirty="0"/>
                        <a:t> Administrativa</a:t>
                      </a:r>
                      <a:endParaRPr lang="es-ES" sz="1500" dirty="0"/>
                    </a:p>
                  </a:txBody>
                  <a:tcPr/>
                </a:tc>
                <a:tc>
                  <a:txBody>
                    <a:bodyPr/>
                    <a:lstStyle/>
                    <a:p>
                      <a:r>
                        <a:rPr lang="es-ES" sz="1500" dirty="0"/>
                        <a:t>Formalizar los procedimientos en</a:t>
                      </a:r>
                      <a:r>
                        <a:rPr lang="es-ES" sz="1500" baseline="0" dirty="0"/>
                        <a:t> las áreas que presentan observaciones por parte de los entes fiscalizadores.</a:t>
                      </a:r>
                      <a:endParaRPr lang="es-ES" sz="1500" dirty="0"/>
                    </a:p>
                  </a:txBody>
                  <a:tcPr/>
                </a:tc>
                <a:tc>
                  <a:txBody>
                    <a:bodyPr/>
                    <a:lstStyle/>
                    <a:p>
                      <a:r>
                        <a:rPr lang="es-ES" sz="1500" baseline="0" dirty="0"/>
                        <a:t>octubre 2019</a:t>
                      </a:r>
                      <a:endParaRPr lang="es-ES" sz="1500" dirty="0"/>
                    </a:p>
                  </a:txBody>
                  <a:tcPr/>
                </a:tc>
                <a:extLst>
                  <a:ext uri="{0D108BD9-81ED-4DB2-BD59-A6C34878D82A}">
                    <a16:rowId xmlns:a16="http://schemas.microsoft.com/office/drawing/2014/main" val="10001"/>
                  </a:ext>
                </a:extLst>
              </a:tr>
              <a:tr h="1330490">
                <a:tc>
                  <a:txBody>
                    <a:bodyPr/>
                    <a:lstStyle/>
                    <a:p>
                      <a:r>
                        <a:rPr lang="es-ES" sz="1500" dirty="0"/>
                        <a:t>2</a:t>
                      </a:r>
                    </a:p>
                    <a:p>
                      <a:endParaRPr lang="es-ES" sz="1500" dirty="0"/>
                    </a:p>
                  </a:txBody>
                  <a:tcPr/>
                </a:tc>
                <a:tc>
                  <a:txBody>
                    <a:bodyPr/>
                    <a:lstStyle/>
                    <a:p>
                      <a:r>
                        <a:rPr lang="es-ES" sz="1500" dirty="0"/>
                        <a:t>Falta</a:t>
                      </a:r>
                      <a:r>
                        <a:rPr lang="es-ES" sz="1500" baseline="0" dirty="0"/>
                        <a:t> de cumplimiento en las atribuciones de las unidades administrativas.</a:t>
                      </a:r>
                      <a:endParaRPr lang="es-ES" sz="1500" dirty="0"/>
                    </a:p>
                  </a:txBody>
                  <a:tcPr/>
                </a:tc>
                <a:tc>
                  <a:txBody>
                    <a:bodyPr/>
                    <a:lstStyle/>
                    <a:p>
                      <a:r>
                        <a:rPr lang="es-ES" sz="1500" dirty="0"/>
                        <a:t>Coordinación</a:t>
                      </a:r>
                      <a:r>
                        <a:rPr lang="es-ES" sz="1500" baseline="0" dirty="0"/>
                        <a:t> Administrativa</a:t>
                      </a:r>
                    </a:p>
                    <a:p>
                      <a:endParaRPr lang="es-ES" sz="1500" baseline="0" dirty="0"/>
                    </a:p>
                    <a:p>
                      <a:r>
                        <a:rPr lang="es-ES" sz="1500" baseline="0" dirty="0"/>
                        <a:t>Departamento de Recursos Humanos </a:t>
                      </a:r>
                      <a:endParaRPr lang="es-ES" sz="1500" dirty="0"/>
                    </a:p>
                  </a:txBody>
                  <a:tcPr/>
                </a:tc>
                <a:tc>
                  <a:txBody>
                    <a:bodyPr/>
                    <a:lstStyle/>
                    <a:p>
                      <a:r>
                        <a:rPr lang="es-ES" sz="1500" dirty="0"/>
                        <a:t>Gestión</a:t>
                      </a:r>
                      <a:r>
                        <a:rPr lang="es-ES" sz="1500" baseline="0" dirty="0"/>
                        <a:t> en autorización de liberación de plazas retenidas </a:t>
                      </a:r>
                    </a:p>
                    <a:p>
                      <a:endParaRPr lang="es-ES" sz="1500" dirty="0"/>
                    </a:p>
                  </a:txBody>
                  <a:tcPr/>
                </a:tc>
                <a:tc>
                  <a:txBody>
                    <a:bodyPr/>
                    <a:lstStyle/>
                    <a:p>
                      <a:r>
                        <a:rPr lang="es-ES" sz="1500" dirty="0"/>
                        <a:t>Junio 2019</a:t>
                      </a:r>
                    </a:p>
                  </a:txBody>
                  <a:tcPr/>
                </a:tc>
                <a:extLst>
                  <a:ext uri="{0D108BD9-81ED-4DB2-BD59-A6C34878D82A}">
                    <a16:rowId xmlns:a16="http://schemas.microsoft.com/office/drawing/2014/main" val="3734582925"/>
                  </a:ext>
                </a:extLst>
              </a:tr>
            </a:tbl>
          </a:graphicData>
        </a:graphic>
      </p:graphicFrame>
      <p:graphicFrame>
        <p:nvGraphicFramePr>
          <p:cNvPr id="11" name="Diagrama 10"/>
          <p:cNvGraphicFramePr/>
          <p:nvPr>
            <p:extLst>
              <p:ext uri="{D42A27DB-BD31-4B8C-83A1-F6EECF244321}">
                <p14:modId xmlns:p14="http://schemas.microsoft.com/office/powerpoint/2010/main" val="740741489"/>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ángulo 9"/>
          <p:cNvSpPr/>
          <p:nvPr/>
        </p:nvSpPr>
        <p:spPr>
          <a:xfrm>
            <a:off x="1863485" y="1253446"/>
            <a:ext cx="5610831" cy="338554"/>
          </a:xfrm>
          <a:prstGeom prst="rect">
            <a:avLst/>
          </a:prstGeom>
        </p:spPr>
        <p:txBody>
          <a:bodyPr wrap="none">
            <a:spAutoFit/>
          </a:bodyPr>
          <a:lstStyle/>
          <a:p>
            <a:r>
              <a:rPr lang="es-MX" sz="1600" b="1" dirty="0">
                <a:latin typeface="Century Gothic" panose="020B0502020202020204" pitchFamily="34" charset="0"/>
              </a:rPr>
              <a:t>PRINCIPALES RIESGOS Y CONSIDERACIONES PARA 2019</a:t>
            </a:r>
            <a:endParaRPr lang="es-ES" sz="1600" b="1" dirty="0">
              <a:latin typeface="Century Gothic" panose="020B0502020202020204" pitchFamily="34" charset="0"/>
            </a:endParaRPr>
          </a:p>
        </p:txBody>
      </p:sp>
      <p:pic>
        <p:nvPicPr>
          <p:cNvPr id="13" name="12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3779541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5 Rectángulo"/>
          <p:cNvSpPr/>
          <p:nvPr/>
        </p:nvSpPr>
        <p:spPr>
          <a:xfrm>
            <a:off x="2650532" y="207289"/>
            <a:ext cx="5231975" cy="646331"/>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CUENTA PÚBLICA Y ADMINISTRACIÓN  </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sp>
        <p:nvSpPr>
          <p:cNvPr id="8" name="Rectángulo 7"/>
          <p:cNvSpPr/>
          <p:nvPr/>
        </p:nvSpPr>
        <p:spPr>
          <a:xfrm>
            <a:off x="1847546"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CUENTA PÚBLICA Y ADMINISTRACIÓN</a:t>
            </a:r>
            <a:endParaRPr lang="es-ES" sz="2000" b="1" dirty="0"/>
          </a:p>
        </p:txBody>
      </p:sp>
      <p:graphicFrame>
        <p:nvGraphicFramePr>
          <p:cNvPr id="4" name="Tabla 3"/>
          <p:cNvGraphicFramePr>
            <a:graphicFrameLocks noGrp="1"/>
          </p:cNvGraphicFramePr>
          <p:nvPr>
            <p:extLst>
              <p:ext uri="{D42A27DB-BD31-4B8C-83A1-F6EECF244321}">
                <p14:modId xmlns:p14="http://schemas.microsoft.com/office/powerpoint/2010/main" val="3147715149"/>
              </p:ext>
            </p:extLst>
          </p:nvPr>
        </p:nvGraphicFramePr>
        <p:xfrm>
          <a:off x="4257082" y="1440932"/>
          <a:ext cx="5231975" cy="1112520"/>
        </p:xfrm>
        <a:graphic>
          <a:graphicData uri="http://schemas.openxmlformats.org/drawingml/2006/table">
            <a:tbl>
              <a:tblPr firstRow="1" bandRow="1">
                <a:tableStyleId>{93296810-A885-4BE3-A3E7-6D5BEEA58F35}</a:tableStyleId>
              </a:tblPr>
              <a:tblGrid>
                <a:gridCol w="855403">
                  <a:extLst>
                    <a:ext uri="{9D8B030D-6E8A-4147-A177-3AD203B41FA5}">
                      <a16:colId xmlns:a16="http://schemas.microsoft.com/office/drawing/2014/main" val="20000"/>
                    </a:ext>
                  </a:extLst>
                </a:gridCol>
                <a:gridCol w="4376572">
                  <a:extLst>
                    <a:ext uri="{9D8B030D-6E8A-4147-A177-3AD203B41FA5}">
                      <a16:colId xmlns:a16="http://schemas.microsoft.com/office/drawing/2014/main"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ES" sz="1400" dirty="0"/>
                        <a:t>Identificar</a:t>
                      </a:r>
                      <a:r>
                        <a:rPr lang="es-ES" sz="1400" baseline="0" dirty="0"/>
                        <a:t> y </a:t>
                      </a:r>
                      <a:r>
                        <a:rPr lang="es-MX" sz="1400" baseline="0" dirty="0"/>
                        <a:t>formalizar los documentos institucionales.</a:t>
                      </a:r>
                      <a:endParaRPr lang="es-ES" sz="1400" dirty="0"/>
                    </a:p>
                  </a:txBody>
                  <a:tcPr/>
                </a:tc>
                <a:extLst>
                  <a:ext uri="{0D108BD9-81ED-4DB2-BD59-A6C34878D82A}">
                    <a16:rowId xmlns:a16="http://schemas.microsoft.com/office/drawing/2014/main" val="10001"/>
                  </a:ext>
                </a:extLst>
              </a:tr>
              <a:tr h="370840">
                <a:tc>
                  <a:txBody>
                    <a:bodyPr/>
                    <a:lstStyle/>
                    <a:p>
                      <a:r>
                        <a:rPr lang="es-ES" sz="1400" dirty="0"/>
                        <a:t>2</a:t>
                      </a:r>
                    </a:p>
                  </a:txBody>
                  <a:tcPr/>
                </a:tc>
                <a:tc>
                  <a:txBody>
                    <a:bodyPr/>
                    <a:lstStyle/>
                    <a:p>
                      <a:r>
                        <a:rPr lang="es-ES" sz="1400" dirty="0"/>
                        <a:t>Gestión</a:t>
                      </a:r>
                      <a:r>
                        <a:rPr lang="es-ES" sz="1400" baseline="0" dirty="0"/>
                        <a:t> de liberación de plazas retenidas</a:t>
                      </a:r>
                      <a:endParaRPr lang="es-ES" sz="1400" dirty="0"/>
                    </a:p>
                  </a:txBody>
                  <a:tcPr/>
                </a:tc>
                <a:extLst>
                  <a:ext uri="{0D108BD9-81ED-4DB2-BD59-A6C34878D82A}">
                    <a16:rowId xmlns:a16="http://schemas.microsoft.com/office/drawing/2014/main" val="10002"/>
                  </a:ext>
                </a:extLst>
              </a:tr>
            </a:tbl>
          </a:graphicData>
        </a:graphic>
      </p:graphicFrame>
      <p:graphicFrame>
        <p:nvGraphicFramePr>
          <p:cNvPr id="14" name="Diagrama 13"/>
          <p:cNvGraphicFramePr/>
          <p:nvPr>
            <p:extLst>
              <p:ext uri="{D42A27DB-BD31-4B8C-83A1-F6EECF244321}">
                <p14:modId xmlns:p14="http://schemas.microsoft.com/office/powerpoint/2010/main" val="3886192745"/>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upo 15"/>
          <p:cNvGrpSpPr/>
          <p:nvPr/>
        </p:nvGrpSpPr>
        <p:grpSpPr>
          <a:xfrm>
            <a:off x="2392159" y="2099477"/>
            <a:ext cx="1221124" cy="1148198"/>
            <a:chOff x="887409" y="1675965"/>
            <a:chExt cx="1221124" cy="1148198"/>
          </a:xfrm>
        </p:grpSpPr>
        <p:sp>
          <p:nvSpPr>
            <p:cNvPr id="17" name="Rectángulo redondeado 16"/>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Picture 2" descr="hands, palm, vote ic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10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3048706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5604168" y="3467979"/>
            <a:ext cx="4739360" cy="1323439"/>
          </a:xfrm>
          <a:prstGeom prst="rect">
            <a:avLst/>
          </a:prstGeom>
          <a:noFill/>
        </p:spPr>
        <p:txBody>
          <a:bodyPr wrap="square" rtlCol="0">
            <a:spAutoFit/>
          </a:bodyPr>
          <a:lstStyle/>
          <a:p>
            <a:r>
              <a:rPr lang="es-MX" sz="4000" dirty="0">
                <a:latin typeface="Century Gothic" panose="020B0502020202020204" pitchFamily="34" charset="0"/>
              </a:rPr>
              <a:t>FISCALIZACIÓN Y AUDITORÍA </a:t>
            </a:r>
          </a:p>
        </p:txBody>
      </p:sp>
      <p:pic>
        <p:nvPicPr>
          <p:cNvPr id="13314" name="Picture 2" descr="audit, magnifier, search, seo, usability, usability audit, user icon"/>
          <p:cNvPicPr>
            <a:picLocks noChangeAspect="1" noChangeArrowheads="1"/>
          </p:cNvPicPr>
          <p:nvPr/>
        </p:nvPicPr>
        <p:blipFill rotWithShape="1">
          <a:blip r:embed="rId2">
            <a:duotone>
              <a:schemeClr val="accent3">
                <a:shade val="45000"/>
                <a:satMod val="135000"/>
              </a:schemeClr>
              <a:prstClr val="white"/>
            </a:duotone>
            <a:extLst>
              <a:ext uri="{28A0092B-C50C-407E-A947-70E740481C1C}">
                <a14:useLocalDpi xmlns:a14="http://schemas.microsoft.com/office/drawing/2010/main" val="0"/>
              </a:ext>
            </a:extLst>
          </a:blip>
          <a:srcRect l="19513"/>
          <a:stretch/>
        </p:blipFill>
        <p:spPr bwMode="auto">
          <a:xfrm>
            <a:off x="1870511" y="976059"/>
            <a:ext cx="4485372" cy="55728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a 7"/>
          <p:cNvGraphicFramePr/>
          <p:nvPr>
            <p:extLst>
              <p:ext uri="{D42A27DB-BD31-4B8C-83A1-F6EECF244321}">
                <p14:modId xmlns:p14="http://schemas.microsoft.com/office/powerpoint/2010/main" val="3402037224"/>
              </p:ext>
            </p:extLst>
          </p:nvPr>
        </p:nvGraphicFramePr>
        <p:xfrm>
          <a:off x="5722232" y="1991494"/>
          <a:ext cx="4002503" cy="120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9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1" name="10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40" y="206363"/>
            <a:ext cx="1914525" cy="705485"/>
          </a:xfrm>
          <a:prstGeom prst="rect">
            <a:avLst/>
          </a:prstGeom>
        </p:spPr>
      </p:pic>
      <p:pic>
        <p:nvPicPr>
          <p:cNvPr id="12" name="11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3" name="12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40001943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80993" y="1105166"/>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5 Rectángulo"/>
          <p:cNvSpPr/>
          <p:nvPr/>
        </p:nvSpPr>
        <p:spPr>
          <a:xfrm>
            <a:off x="2631264" y="229170"/>
            <a:ext cx="5072155" cy="892552"/>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Fiscalización y auditoría</a:t>
            </a:r>
          </a:p>
          <a:p>
            <a:pPr>
              <a:defRPr/>
            </a:pPr>
            <a:r>
              <a:rPr lang="es-MX" sz="1600" cap="all" dirty="0">
                <a:solidFill>
                  <a:schemeClr val="tx1">
                    <a:lumMod val="50000"/>
                    <a:lumOff val="50000"/>
                  </a:schemeClr>
                </a:solidFill>
                <a:latin typeface="Century Gothic" pitchFamily="34" charset="0"/>
                <a:ea typeface="+mj-ea"/>
                <a:cs typeface="+mj-cs"/>
              </a:rPr>
              <a:t>3.1 OBSERVACIONES PENDIENTES DE ATENCIÓN</a:t>
            </a:r>
          </a:p>
          <a:p>
            <a:pPr>
              <a:defRPr/>
            </a:pPr>
            <a:endParaRPr lang="es-ES" sz="1600" dirty="0">
              <a:solidFill>
                <a:schemeClr val="tx1">
                  <a:lumMod val="50000"/>
                  <a:lumOff val="50000"/>
                </a:schemeClr>
              </a:solidFill>
            </a:endParaRPr>
          </a:p>
        </p:txBody>
      </p:sp>
      <p:graphicFrame>
        <p:nvGraphicFramePr>
          <p:cNvPr id="10" name="Diagrama 9"/>
          <p:cNvGraphicFramePr/>
          <p:nvPr>
            <p:extLst>
              <p:ext uri="{D42A27DB-BD31-4B8C-83A1-F6EECF244321}">
                <p14:modId xmlns:p14="http://schemas.microsoft.com/office/powerpoint/2010/main" val="106706325"/>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2639871801"/>
              </p:ext>
            </p:extLst>
          </p:nvPr>
        </p:nvGraphicFramePr>
        <p:xfrm>
          <a:off x="1825672" y="2032401"/>
          <a:ext cx="8861416" cy="3757140"/>
        </p:xfrm>
        <a:graphic>
          <a:graphicData uri="http://schemas.openxmlformats.org/drawingml/2006/table">
            <a:tbl>
              <a:tblPr firstRow="1" bandRow="1">
                <a:tableStyleId>{93296810-A885-4BE3-A3E7-6D5BEEA58F35}</a:tableStyleId>
              </a:tblPr>
              <a:tblGrid>
                <a:gridCol w="2153476">
                  <a:extLst>
                    <a:ext uri="{9D8B030D-6E8A-4147-A177-3AD203B41FA5}">
                      <a16:colId xmlns:a16="http://schemas.microsoft.com/office/drawing/2014/main" val="20000"/>
                    </a:ext>
                  </a:extLst>
                </a:gridCol>
                <a:gridCol w="2355269">
                  <a:extLst>
                    <a:ext uri="{9D8B030D-6E8A-4147-A177-3AD203B41FA5}">
                      <a16:colId xmlns:a16="http://schemas.microsoft.com/office/drawing/2014/main" val="20001"/>
                    </a:ext>
                  </a:extLst>
                </a:gridCol>
                <a:gridCol w="4352671">
                  <a:extLst>
                    <a:ext uri="{9D8B030D-6E8A-4147-A177-3AD203B41FA5}">
                      <a16:colId xmlns:a16="http://schemas.microsoft.com/office/drawing/2014/main" val="20002"/>
                    </a:ext>
                  </a:extLst>
                </a:gridCol>
              </a:tblGrid>
              <a:tr h="770100">
                <a:tc>
                  <a:txBody>
                    <a:bodyPr/>
                    <a:lstStyle/>
                    <a:p>
                      <a:pPr algn="ctr"/>
                      <a:r>
                        <a:rPr lang="es-MX" sz="1400" dirty="0"/>
                        <a:t>Órgano</a:t>
                      </a:r>
                      <a:r>
                        <a:rPr lang="es-MX" sz="1400" baseline="0" dirty="0"/>
                        <a:t> Fiscalizador</a:t>
                      </a:r>
                      <a:endParaRPr lang="es-ES" sz="1400" dirty="0"/>
                    </a:p>
                  </a:txBody>
                  <a:tcPr anchor="ctr"/>
                </a:tc>
                <a:tc>
                  <a:txBody>
                    <a:bodyPr/>
                    <a:lstStyle/>
                    <a:p>
                      <a:pPr algn="ctr"/>
                      <a:r>
                        <a:rPr lang="es-MX" sz="1400" dirty="0"/>
                        <a:t>Número</a:t>
                      </a:r>
                      <a:r>
                        <a:rPr lang="es-MX" sz="1400" baseline="0" dirty="0"/>
                        <a:t> de Observaciones</a:t>
                      </a:r>
                      <a:endParaRPr lang="es-ES" sz="1400" dirty="0"/>
                    </a:p>
                  </a:txBody>
                  <a:tcPr anchor="ctr"/>
                </a:tc>
                <a:tc>
                  <a:txBody>
                    <a:bodyPr/>
                    <a:lstStyle/>
                    <a:p>
                      <a:pPr algn="ctr"/>
                      <a:r>
                        <a:rPr lang="es-MX" sz="1400" dirty="0"/>
                        <a:t>Resumen de observaciones</a:t>
                      </a:r>
                      <a:endParaRPr lang="es-ES" sz="1400" dirty="0"/>
                    </a:p>
                  </a:txBody>
                  <a:tcPr anchor="ctr"/>
                </a:tc>
                <a:extLst>
                  <a:ext uri="{0D108BD9-81ED-4DB2-BD59-A6C34878D82A}">
                    <a16:rowId xmlns:a16="http://schemas.microsoft.com/office/drawing/2014/main" val="10000"/>
                  </a:ext>
                </a:extLst>
              </a:tr>
              <a:tr h="717076">
                <a:tc>
                  <a:txBody>
                    <a:bodyPr/>
                    <a:lstStyle/>
                    <a:p>
                      <a:pPr algn="ctr"/>
                      <a:r>
                        <a:rPr lang="es-ES" sz="1200" dirty="0"/>
                        <a:t>ISAF</a:t>
                      </a:r>
                    </a:p>
                  </a:txBody>
                  <a:tcPr/>
                </a:tc>
                <a:tc>
                  <a:txBody>
                    <a:bodyPr/>
                    <a:lstStyle/>
                    <a:p>
                      <a:pPr algn="ctr"/>
                      <a:r>
                        <a:rPr lang="es-ES" sz="1200" dirty="0"/>
                        <a:t>20</a:t>
                      </a:r>
                    </a:p>
                  </a:txBody>
                  <a:tcPr/>
                </a:tc>
                <a:tc rowSpan="4">
                  <a:txBody>
                    <a:bodyPr/>
                    <a:lstStyle/>
                    <a:p>
                      <a:pPr marL="171450" indent="-171450">
                        <a:buFont typeface="Arial" panose="020B0604020202020204" pitchFamily="34" charset="0"/>
                        <a:buChar char="•"/>
                      </a:pPr>
                      <a:r>
                        <a:rPr lang="es-MX" sz="1200" dirty="0"/>
                        <a:t>Falta</a:t>
                      </a:r>
                      <a:r>
                        <a:rPr lang="es-MX" sz="1200" baseline="0" dirty="0"/>
                        <a:t> de políticas, manuales y formatos que permitan demostrar la existencia de control interno dentro de los programas federales.</a:t>
                      </a:r>
                    </a:p>
                    <a:p>
                      <a:pPr marL="171450" indent="-171450">
                        <a:buFont typeface="Arial" panose="020B0604020202020204" pitchFamily="34" charset="0"/>
                        <a:buChar char="•"/>
                      </a:pPr>
                      <a:r>
                        <a:rPr lang="es-MX" sz="1200" baseline="0" dirty="0"/>
                        <a:t>Incumplimiento de la normatividad en los programas federales, obras, adquisición y servicios.</a:t>
                      </a:r>
                    </a:p>
                    <a:p>
                      <a:pPr marL="171450" indent="-171450">
                        <a:buFont typeface="Arial" panose="020B0604020202020204" pitchFamily="34" charset="0"/>
                        <a:buChar char="•"/>
                      </a:pPr>
                      <a:r>
                        <a:rPr lang="es-MX" sz="1200" baseline="0" dirty="0"/>
                        <a:t>Integración de expedientes únicos.</a:t>
                      </a:r>
                    </a:p>
                    <a:p>
                      <a:pPr marL="171450" indent="-171450">
                        <a:buFont typeface="Arial" panose="020B0604020202020204" pitchFamily="34" charset="0"/>
                        <a:buChar char="•"/>
                      </a:pPr>
                      <a:r>
                        <a:rPr lang="es-MX" sz="1200" baseline="0" dirty="0"/>
                        <a:t>Pago de retenciones </a:t>
                      </a:r>
                    </a:p>
                    <a:p>
                      <a:pPr marL="171450" indent="-171450">
                        <a:buFont typeface="Arial" panose="020B0604020202020204" pitchFamily="34" charset="0"/>
                        <a:buChar char="•"/>
                      </a:pPr>
                      <a:r>
                        <a:rPr lang="es-MX" sz="1200" baseline="0" dirty="0"/>
                        <a:t>Conceptos pagados no ejecutados </a:t>
                      </a:r>
                    </a:p>
                    <a:p>
                      <a:pPr marL="171450" indent="-171450">
                        <a:buFont typeface="Arial" panose="020B0604020202020204" pitchFamily="34" charset="0"/>
                        <a:buChar char="•"/>
                      </a:pPr>
                      <a:r>
                        <a:rPr lang="es-MX" sz="1200" baseline="0" dirty="0"/>
                        <a:t>Recursos ejercidos y no reintegrados</a:t>
                      </a:r>
                    </a:p>
                    <a:p>
                      <a:pPr marL="171450" indent="-171450">
                        <a:buFont typeface="Arial" panose="020B0604020202020204" pitchFamily="34" charset="0"/>
                        <a:buChar char="•"/>
                      </a:pPr>
                      <a:r>
                        <a:rPr lang="es-MX" sz="1200" baseline="0" dirty="0"/>
                        <a:t>Falta de documentación justificativa y comprobatoria</a:t>
                      </a:r>
                    </a:p>
                    <a:p>
                      <a:pPr marL="171450" indent="-171450">
                        <a:buFont typeface="Arial" panose="020B0604020202020204" pitchFamily="34" charset="0"/>
                        <a:buChar char="•"/>
                      </a:pPr>
                      <a:r>
                        <a:rPr lang="es-MX" sz="1200" baseline="0" dirty="0"/>
                        <a:t>Incumplimiento a la Ley General de Contabilidad</a:t>
                      </a:r>
                    </a:p>
                    <a:p>
                      <a:pPr marL="171450" indent="-171450">
                        <a:buFont typeface="Arial" panose="020B0604020202020204" pitchFamily="34" charset="0"/>
                        <a:buChar char="•"/>
                      </a:pPr>
                      <a:r>
                        <a:rPr lang="es-MX" sz="1200" baseline="0" dirty="0"/>
                        <a:t>Errores en la presentación de informes trimestrales</a:t>
                      </a:r>
                    </a:p>
                    <a:p>
                      <a:pPr marL="171450" indent="-171450">
                        <a:buFont typeface="Arial" panose="020B0604020202020204" pitchFamily="34" charset="0"/>
                        <a:buChar char="•"/>
                      </a:pPr>
                      <a:r>
                        <a:rPr lang="es-MX" sz="1200" baseline="0" dirty="0"/>
                        <a:t>Pago de gastos de ejercicios anteriores </a:t>
                      </a:r>
                    </a:p>
                    <a:p>
                      <a:pPr marL="171450" indent="-171450">
                        <a:buFont typeface="Arial" panose="020B0604020202020204" pitchFamily="34" charset="0"/>
                        <a:buChar char="•"/>
                      </a:pPr>
                      <a:r>
                        <a:rPr lang="es-MX" sz="1200" baseline="0" dirty="0"/>
                        <a:t>Pasivos a largo plazo</a:t>
                      </a:r>
                    </a:p>
                    <a:p>
                      <a:pPr marL="0" indent="0">
                        <a:buFont typeface="Arial" panose="020B0604020202020204" pitchFamily="34" charset="0"/>
                        <a:buNone/>
                      </a:pPr>
                      <a:endParaRPr lang="es-MX" sz="1200" baseline="0" dirty="0"/>
                    </a:p>
                    <a:p>
                      <a:pPr marL="285750" indent="-285750">
                        <a:buFont typeface="Arial" panose="020B0604020202020204" pitchFamily="34" charset="0"/>
                        <a:buChar char="•"/>
                      </a:pPr>
                      <a:endParaRPr lang="es-ES" sz="1000" dirty="0"/>
                    </a:p>
                  </a:txBody>
                  <a:tcPr/>
                </a:tc>
                <a:extLst>
                  <a:ext uri="{0D108BD9-81ED-4DB2-BD59-A6C34878D82A}">
                    <a16:rowId xmlns:a16="http://schemas.microsoft.com/office/drawing/2014/main" val="10001"/>
                  </a:ext>
                </a:extLst>
              </a:tr>
              <a:tr h="793630">
                <a:tc>
                  <a:txBody>
                    <a:bodyPr/>
                    <a:lstStyle/>
                    <a:p>
                      <a:pPr algn="ctr"/>
                      <a:r>
                        <a:rPr lang="es-ES" sz="1200" dirty="0"/>
                        <a:t>DGOP</a:t>
                      </a:r>
                    </a:p>
                  </a:txBody>
                  <a:tcPr/>
                </a:tc>
                <a:tc>
                  <a:txBody>
                    <a:bodyPr/>
                    <a:lstStyle/>
                    <a:p>
                      <a:pPr algn="ctr"/>
                      <a:r>
                        <a:rPr lang="es-ES" sz="1200" dirty="0"/>
                        <a:t>15</a:t>
                      </a:r>
                    </a:p>
                  </a:txBody>
                  <a:tcPr/>
                </a:tc>
                <a:tc vMerge="1">
                  <a:txBody>
                    <a:bodyPr/>
                    <a:lstStyle/>
                    <a:p>
                      <a:endParaRPr lang="es-ES" sz="1000" dirty="0"/>
                    </a:p>
                  </a:txBody>
                  <a:tcPr/>
                </a:tc>
                <a:extLst>
                  <a:ext uri="{0D108BD9-81ED-4DB2-BD59-A6C34878D82A}">
                    <a16:rowId xmlns:a16="http://schemas.microsoft.com/office/drawing/2014/main" val="10002"/>
                  </a:ext>
                </a:extLst>
              </a:tr>
              <a:tr h="819509">
                <a:tc>
                  <a:txBody>
                    <a:bodyPr/>
                    <a:lstStyle/>
                    <a:p>
                      <a:pPr algn="ctr"/>
                      <a:r>
                        <a:rPr lang="es-ES" sz="1200" dirty="0"/>
                        <a:t>ASF</a:t>
                      </a:r>
                    </a:p>
                  </a:txBody>
                  <a:tcPr/>
                </a:tc>
                <a:tc>
                  <a:txBody>
                    <a:bodyPr/>
                    <a:lstStyle/>
                    <a:p>
                      <a:pPr algn="ctr"/>
                      <a:r>
                        <a:rPr lang="es-ES" sz="1200" dirty="0"/>
                        <a:t>6</a:t>
                      </a:r>
                    </a:p>
                  </a:txBody>
                  <a:tcPr/>
                </a:tc>
                <a:tc vMerge="1">
                  <a:txBody>
                    <a:bodyPr/>
                    <a:lstStyle/>
                    <a:p>
                      <a:endParaRPr lang="es-ES" sz="1000" dirty="0"/>
                    </a:p>
                  </a:txBody>
                  <a:tcPr/>
                </a:tc>
                <a:extLst>
                  <a:ext uri="{0D108BD9-81ED-4DB2-BD59-A6C34878D82A}">
                    <a16:rowId xmlns:a16="http://schemas.microsoft.com/office/drawing/2014/main" val="10003"/>
                  </a:ext>
                </a:extLst>
              </a:tr>
              <a:tr h="457119">
                <a:tc>
                  <a:txBody>
                    <a:bodyPr/>
                    <a:lstStyle/>
                    <a:p>
                      <a:pPr algn="ctr"/>
                      <a:r>
                        <a:rPr lang="es-ES" sz="1200" dirty="0"/>
                        <a:t>OIC</a:t>
                      </a:r>
                    </a:p>
                  </a:txBody>
                  <a:tcPr/>
                </a:tc>
                <a:tc>
                  <a:txBody>
                    <a:bodyPr/>
                    <a:lstStyle/>
                    <a:p>
                      <a:pPr algn="ctr"/>
                      <a:r>
                        <a:rPr lang="es-ES" sz="1200" dirty="0"/>
                        <a:t>13</a:t>
                      </a:r>
                    </a:p>
                  </a:txBody>
                  <a:tcPr/>
                </a:tc>
                <a:tc vMerge="1">
                  <a:txBody>
                    <a:bodyPr/>
                    <a:lstStyle/>
                    <a:p>
                      <a:endParaRPr lang="es-ES" sz="1000" dirty="0"/>
                    </a:p>
                  </a:txBody>
                  <a:tcPr/>
                </a:tc>
                <a:extLst>
                  <a:ext uri="{0D108BD9-81ED-4DB2-BD59-A6C34878D82A}">
                    <a16:rowId xmlns:a16="http://schemas.microsoft.com/office/drawing/2014/main" val="10004"/>
                  </a:ext>
                </a:extLst>
              </a:tr>
            </a:tbl>
          </a:graphicData>
        </a:graphic>
      </p:graphicFrame>
      <p:sp>
        <p:nvSpPr>
          <p:cNvPr id="17" name="Rectángulo 16"/>
          <p:cNvSpPr/>
          <p:nvPr/>
        </p:nvSpPr>
        <p:spPr>
          <a:xfrm>
            <a:off x="1880992" y="1377085"/>
            <a:ext cx="2383986" cy="338554"/>
          </a:xfrm>
          <a:prstGeom prst="rect">
            <a:avLst/>
          </a:prstGeom>
        </p:spPr>
        <p:txBody>
          <a:bodyPr wrap="none">
            <a:spAutoFit/>
          </a:bodyPr>
          <a:lstStyle/>
          <a:p>
            <a:r>
              <a:rPr lang="es-MX" sz="1600" b="1" dirty="0">
                <a:latin typeface="Century Gothic" panose="020B0502020202020204" pitchFamily="34" charset="0"/>
              </a:rPr>
              <a:t>OBSERVACIONES 2019</a:t>
            </a:r>
            <a:endParaRPr lang="es-ES" sz="1600" b="1" dirty="0">
              <a:latin typeface="Century Gothic" panose="020B0502020202020204" pitchFamily="34" charset="0"/>
            </a:endParaRPr>
          </a:p>
        </p:txBody>
      </p:sp>
      <p:sp>
        <p:nvSpPr>
          <p:cNvPr id="18" name="Rectángulo 17"/>
          <p:cNvSpPr/>
          <p:nvPr/>
        </p:nvSpPr>
        <p:spPr>
          <a:xfrm>
            <a:off x="1825672" y="1399160"/>
            <a:ext cx="8517871" cy="3355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Clr>
                <a:srgbClr val="FF6600"/>
              </a:buClr>
            </a:pPr>
            <a:endParaRPr lang="es-MX" sz="1400" dirty="0">
              <a:solidFill>
                <a:srgbClr val="FF0000"/>
              </a:solidFill>
            </a:endParaRPr>
          </a:p>
        </p:txBody>
      </p:sp>
      <p:pic>
        <p:nvPicPr>
          <p:cNvPr id="16" name="15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639768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0" name="Diagrama 9"/>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Tabla 1"/>
          <p:cNvGraphicFramePr>
            <a:graphicFrameLocks noGrp="1"/>
          </p:cNvGraphicFramePr>
          <p:nvPr>
            <p:extLst>
              <p:ext uri="{D42A27DB-BD31-4B8C-83A1-F6EECF244321}">
                <p14:modId xmlns:p14="http://schemas.microsoft.com/office/powerpoint/2010/main" val="2987937608"/>
              </p:ext>
            </p:extLst>
          </p:nvPr>
        </p:nvGraphicFramePr>
        <p:xfrm>
          <a:off x="1881004" y="1578461"/>
          <a:ext cx="8462535" cy="1219200"/>
        </p:xfrm>
        <a:graphic>
          <a:graphicData uri="http://schemas.openxmlformats.org/drawingml/2006/table">
            <a:tbl>
              <a:tblPr firstRow="1" bandRow="1">
                <a:tableStyleId>{93296810-A885-4BE3-A3E7-6D5BEEA58F35}</a:tableStyleId>
              </a:tblPr>
              <a:tblGrid>
                <a:gridCol w="880315">
                  <a:extLst>
                    <a:ext uri="{9D8B030D-6E8A-4147-A177-3AD203B41FA5}">
                      <a16:colId xmlns:a16="http://schemas.microsoft.com/office/drawing/2014/main" val="20000"/>
                    </a:ext>
                  </a:extLst>
                </a:gridCol>
                <a:gridCol w="2070639">
                  <a:extLst>
                    <a:ext uri="{9D8B030D-6E8A-4147-A177-3AD203B41FA5}">
                      <a16:colId xmlns:a16="http://schemas.microsoft.com/office/drawing/2014/main" val="20001"/>
                    </a:ext>
                  </a:extLst>
                </a:gridCol>
                <a:gridCol w="1369931">
                  <a:extLst>
                    <a:ext uri="{9D8B030D-6E8A-4147-A177-3AD203B41FA5}">
                      <a16:colId xmlns:a16="http://schemas.microsoft.com/office/drawing/2014/main" val="20002"/>
                    </a:ext>
                  </a:extLst>
                </a:gridCol>
                <a:gridCol w="1588168">
                  <a:extLst>
                    <a:ext uri="{9D8B030D-6E8A-4147-A177-3AD203B41FA5}">
                      <a16:colId xmlns:a16="http://schemas.microsoft.com/office/drawing/2014/main" val="20003"/>
                    </a:ext>
                  </a:extLst>
                </a:gridCol>
                <a:gridCol w="1472667">
                  <a:extLst>
                    <a:ext uri="{9D8B030D-6E8A-4147-A177-3AD203B41FA5}">
                      <a16:colId xmlns:a16="http://schemas.microsoft.com/office/drawing/2014/main" val="20004"/>
                    </a:ext>
                  </a:extLst>
                </a:gridCol>
                <a:gridCol w="1080815">
                  <a:extLst>
                    <a:ext uri="{9D8B030D-6E8A-4147-A177-3AD203B41FA5}">
                      <a16:colId xmlns:a16="http://schemas.microsoft.com/office/drawing/2014/main" val="20005"/>
                    </a:ext>
                  </a:extLst>
                </a:gridCol>
              </a:tblGrid>
              <a:tr h="605652">
                <a:tc>
                  <a:txBody>
                    <a:bodyPr/>
                    <a:lstStyle/>
                    <a:p>
                      <a:pPr algn="ctr"/>
                      <a:r>
                        <a:rPr lang="es-MX" sz="1100" dirty="0"/>
                        <a:t>FECHA DE LA VISITA</a:t>
                      </a:r>
                      <a:endParaRPr lang="es-ES" sz="1100" dirty="0"/>
                    </a:p>
                  </a:txBody>
                  <a:tcPr anchor="ctr"/>
                </a:tc>
                <a:tc>
                  <a:txBody>
                    <a:bodyPr/>
                    <a:lstStyle/>
                    <a:p>
                      <a:pPr algn="ctr"/>
                      <a:r>
                        <a:rPr lang="es-MX" sz="1100" dirty="0"/>
                        <a:t>RECURSO</a:t>
                      </a:r>
                      <a:r>
                        <a:rPr lang="es-MX" sz="1100" baseline="0" dirty="0"/>
                        <a:t>, PROYECTO O FONDO A REVICIÓN Y TIPO DE REVISIÓN</a:t>
                      </a:r>
                      <a:endParaRPr lang="es-ES" sz="1100" dirty="0"/>
                    </a:p>
                  </a:txBody>
                  <a:tcPr anchor="ctr"/>
                </a:tc>
                <a:tc>
                  <a:txBody>
                    <a:bodyPr/>
                    <a:lstStyle/>
                    <a:p>
                      <a:pPr algn="ctr"/>
                      <a:r>
                        <a:rPr lang="es-MX" sz="1100" dirty="0"/>
                        <a:t>UNIDADES ADMINISTRATIVAS INVOLUCRADAS</a:t>
                      </a:r>
                      <a:endParaRPr lang="es-ES" sz="1100" dirty="0"/>
                    </a:p>
                  </a:txBody>
                  <a:tcPr anchor="ctr"/>
                </a:tc>
                <a:tc>
                  <a:txBody>
                    <a:bodyPr/>
                    <a:lstStyle/>
                    <a:p>
                      <a:pPr algn="ctr"/>
                      <a:r>
                        <a:rPr lang="es-MX" sz="1100" dirty="0"/>
                        <a:t>PRINCIPAL</a:t>
                      </a:r>
                      <a:r>
                        <a:rPr lang="es-MX" sz="1100" baseline="0" dirty="0"/>
                        <a:t> RESPONSABLE DE LA ATENCIÓN DE LOS AUDITORES</a:t>
                      </a:r>
                      <a:endParaRPr lang="es-ES" sz="1100" dirty="0"/>
                    </a:p>
                  </a:txBody>
                  <a:tcPr anchor="ctr"/>
                </a:tc>
                <a:tc>
                  <a:txBody>
                    <a:bodyPr/>
                    <a:lstStyle/>
                    <a:p>
                      <a:pPr algn="ctr"/>
                      <a:r>
                        <a:rPr lang="es-MX" sz="1100" dirty="0"/>
                        <a:t>CONSIDERACIONES O COMPROMISOS</a:t>
                      </a:r>
                      <a:endParaRPr lang="es-ES" sz="1100" dirty="0"/>
                    </a:p>
                  </a:txBody>
                  <a:tcPr anchor="ctr"/>
                </a:tc>
                <a:tc>
                  <a:txBody>
                    <a:bodyPr/>
                    <a:lstStyle/>
                    <a:p>
                      <a:pPr algn="ctr"/>
                      <a:r>
                        <a:rPr lang="es-MX" sz="1100" dirty="0"/>
                        <a:t>FECHA COMPROMISO</a:t>
                      </a:r>
                      <a:endParaRPr lang="es-ES" sz="1100" dirty="0"/>
                    </a:p>
                  </a:txBody>
                  <a:tcPr anchor="ctr"/>
                </a:tc>
                <a:extLst>
                  <a:ext uri="{0D108BD9-81ED-4DB2-BD59-A6C34878D82A}">
                    <a16:rowId xmlns:a16="http://schemas.microsoft.com/office/drawing/2014/main" val="10000"/>
                  </a:ext>
                </a:extLst>
              </a:tr>
              <a:tr h="297113">
                <a:tc>
                  <a:txBody>
                    <a:bodyPr/>
                    <a:lstStyle/>
                    <a:p>
                      <a:endParaRPr lang="es-ES" dirty="0"/>
                    </a:p>
                  </a:txBody>
                  <a:tcPr/>
                </a:tc>
                <a:tc>
                  <a:txBody>
                    <a:bodyPr/>
                    <a:lstStyle/>
                    <a:p>
                      <a:r>
                        <a:rPr lang="es-ES" sz="1200" dirty="0"/>
                        <a:t>No se cuenta con fecha </a:t>
                      </a:r>
                      <a:r>
                        <a:rPr lang="es-ES" sz="1200" baseline="0" dirty="0"/>
                        <a:t>programada</a:t>
                      </a:r>
                      <a:endParaRPr lang="es-ES" sz="1200"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val="10002"/>
                  </a:ext>
                </a:extLst>
              </a:tr>
            </a:tbl>
          </a:graphicData>
        </a:graphic>
      </p:graphicFrame>
      <p:sp>
        <p:nvSpPr>
          <p:cNvPr id="11" name="4 CuadroTexto"/>
          <p:cNvSpPr txBox="1"/>
          <p:nvPr/>
        </p:nvSpPr>
        <p:spPr>
          <a:xfrm>
            <a:off x="1825657" y="1178351"/>
            <a:ext cx="8606672" cy="400110"/>
          </a:xfrm>
          <a:prstGeom prst="rect">
            <a:avLst/>
          </a:prstGeom>
          <a:noFill/>
        </p:spPr>
        <p:txBody>
          <a:bodyPr wrap="square" rtlCol="0">
            <a:spAutoFit/>
          </a:bodyPr>
          <a:lstStyle/>
          <a:p>
            <a:endParaRPr lang="es-MX" sz="2000" dirty="0">
              <a:solidFill>
                <a:schemeClr val="tx1">
                  <a:lumMod val="75000"/>
                  <a:lumOff val="25000"/>
                </a:schemeClr>
              </a:solidFill>
              <a:latin typeface="Arial Narrow" pitchFamily="34" charset="0"/>
            </a:endParaRPr>
          </a:p>
        </p:txBody>
      </p:sp>
      <p:sp>
        <p:nvSpPr>
          <p:cNvPr id="13" name="Rectángulo 12"/>
          <p:cNvSpPr/>
          <p:nvPr/>
        </p:nvSpPr>
        <p:spPr>
          <a:xfrm>
            <a:off x="1825659" y="1261148"/>
            <a:ext cx="2561920" cy="276999"/>
          </a:xfrm>
          <a:prstGeom prst="rect">
            <a:avLst/>
          </a:prstGeom>
        </p:spPr>
        <p:txBody>
          <a:bodyPr wrap="none">
            <a:spAutoFit/>
          </a:bodyPr>
          <a:lstStyle/>
          <a:p>
            <a:r>
              <a:rPr lang="es-MX" sz="1200" b="1" dirty="0">
                <a:latin typeface="Century Gothic" panose="020B0502020202020204" pitchFamily="34" charset="0"/>
              </a:rPr>
              <a:t>AUDITORÍAS QUE REALIZARÁ ASF</a:t>
            </a:r>
            <a:endParaRPr lang="es-ES" sz="1200" b="1" dirty="0">
              <a:latin typeface="Century Gothic" panose="020B0502020202020204" pitchFamily="34" charset="0"/>
            </a:endParaRPr>
          </a:p>
        </p:txBody>
      </p:sp>
      <p:sp>
        <p:nvSpPr>
          <p:cNvPr id="14" name="5 Rectángulo"/>
          <p:cNvSpPr/>
          <p:nvPr/>
        </p:nvSpPr>
        <p:spPr>
          <a:xfrm>
            <a:off x="2631264" y="229168"/>
            <a:ext cx="5072155" cy="646331"/>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Fiscalización y auditoría</a:t>
            </a:r>
          </a:p>
          <a:p>
            <a:pPr>
              <a:defRPr/>
            </a:pPr>
            <a:r>
              <a:rPr lang="es-MX" sz="1600" cap="all" dirty="0">
                <a:solidFill>
                  <a:schemeClr val="tx1">
                    <a:lumMod val="50000"/>
                    <a:lumOff val="50000"/>
                  </a:schemeClr>
                </a:solidFill>
                <a:latin typeface="Century Gothic" pitchFamily="34" charset="0"/>
                <a:ea typeface="+mj-ea"/>
                <a:cs typeface="+mj-cs"/>
              </a:rPr>
              <a:t>3.2 OBSERVACIONES PROGRAMADAS 2018</a:t>
            </a:r>
            <a:endParaRPr lang="es-ES" sz="1600" dirty="0">
              <a:solidFill>
                <a:schemeClr val="tx1">
                  <a:lumMod val="50000"/>
                  <a:lumOff val="50000"/>
                </a:schemeClr>
              </a:solidFill>
            </a:endParaRPr>
          </a:p>
        </p:txBody>
      </p:sp>
      <p:graphicFrame>
        <p:nvGraphicFramePr>
          <p:cNvPr id="15" name="Tabla 14"/>
          <p:cNvGraphicFramePr>
            <a:graphicFrameLocks noGrp="1"/>
          </p:cNvGraphicFramePr>
          <p:nvPr>
            <p:extLst>
              <p:ext uri="{D42A27DB-BD31-4B8C-83A1-F6EECF244321}">
                <p14:modId xmlns:p14="http://schemas.microsoft.com/office/powerpoint/2010/main" val="3712057347"/>
              </p:ext>
            </p:extLst>
          </p:nvPr>
        </p:nvGraphicFramePr>
        <p:xfrm>
          <a:off x="1881004" y="3472091"/>
          <a:ext cx="8462535" cy="1274988"/>
        </p:xfrm>
        <a:graphic>
          <a:graphicData uri="http://schemas.openxmlformats.org/drawingml/2006/table">
            <a:tbl>
              <a:tblPr firstRow="1" bandRow="1">
                <a:tableStyleId>{93296810-A885-4BE3-A3E7-6D5BEEA58F35}</a:tableStyleId>
              </a:tblPr>
              <a:tblGrid>
                <a:gridCol w="880315">
                  <a:extLst>
                    <a:ext uri="{9D8B030D-6E8A-4147-A177-3AD203B41FA5}">
                      <a16:colId xmlns:a16="http://schemas.microsoft.com/office/drawing/2014/main" val="20000"/>
                    </a:ext>
                  </a:extLst>
                </a:gridCol>
                <a:gridCol w="2070639">
                  <a:extLst>
                    <a:ext uri="{9D8B030D-6E8A-4147-A177-3AD203B41FA5}">
                      <a16:colId xmlns:a16="http://schemas.microsoft.com/office/drawing/2014/main" val="20001"/>
                    </a:ext>
                  </a:extLst>
                </a:gridCol>
                <a:gridCol w="1369931">
                  <a:extLst>
                    <a:ext uri="{9D8B030D-6E8A-4147-A177-3AD203B41FA5}">
                      <a16:colId xmlns:a16="http://schemas.microsoft.com/office/drawing/2014/main" val="20002"/>
                    </a:ext>
                  </a:extLst>
                </a:gridCol>
                <a:gridCol w="1588168">
                  <a:extLst>
                    <a:ext uri="{9D8B030D-6E8A-4147-A177-3AD203B41FA5}">
                      <a16:colId xmlns:a16="http://schemas.microsoft.com/office/drawing/2014/main" val="20003"/>
                    </a:ext>
                  </a:extLst>
                </a:gridCol>
                <a:gridCol w="1472667">
                  <a:extLst>
                    <a:ext uri="{9D8B030D-6E8A-4147-A177-3AD203B41FA5}">
                      <a16:colId xmlns:a16="http://schemas.microsoft.com/office/drawing/2014/main" val="20004"/>
                    </a:ext>
                  </a:extLst>
                </a:gridCol>
                <a:gridCol w="1080815">
                  <a:extLst>
                    <a:ext uri="{9D8B030D-6E8A-4147-A177-3AD203B41FA5}">
                      <a16:colId xmlns:a16="http://schemas.microsoft.com/office/drawing/2014/main" val="20005"/>
                    </a:ext>
                  </a:extLst>
                </a:gridCol>
              </a:tblGrid>
              <a:tr h="689833">
                <a:tc>
                  <a:txBody>
                    <a:bodyPr/>
                    <a:lstStyle/>
                    <a:p>
                      <a:pPr algn="ctr"/>
                      <a:r>
                        <a:rPr lang="es-MX" sz="1100" dirty="0"/>
                        <a:t>FECHA DE LA VISITA</a:t>
                      </a:r>
                      <a:endParaRPr lang="es-ES" sz="1100" dirty="0"/>
                    </a:p>
                  </a:txBody>
                  <a:tcPr anchor="ctr"/>
                </a:tc>
                <a:tc>
                  <a:txBody>
                    <a:bodyPr/>
                    <a:lstStyle/>
                    <a:p>
                      <a:pPr algn="ctr"/>
                      <a:r>
                        <a:rPr lang="es-MX" sz="1100" dirty="0"/>
                        <a:t>RECURSO</a:t>
                      </a:r>
                      <a:r>
                        <a:rPr lang="es-MX" sz="1100" baseline="0" dirty="0"/>
                        <a:t>, PROYECTO O FONDO A REVICIÓN Y TIPO DE REVISIÓN</a:t>
                      </a:r>
                      <a:endParaRPr lang="es-ES" sz="1100" dirty="0"/>
                    </a:p>
                  </a:txBody>
                  <a:tcPr anchor="ctr"/>
                </a:tc>
                <a:tc>
                  <a:txBody>
                    <a:bodyPr/>
                    <a:lstStyle/>
                    <a:p>
                      <a:pPr algn="ctr"/>
                      <a:r>
                        <a:rPr lang="es-MX" sz="1100" dirty="0"/>
                        <a:t>UNIDADES ADMINISTRATIVAS INVOLUCRADAS</a:t>
                      </a:r>
                      <a:endParaRPr lang="es-ES" sz="1100" dirty="0"/>
                    </a:p>
                  </a:txBody>
                  <a:tcPr anchor="ctr"/>
                </a:tc>
                <a:tc>
                  <a:txBody>
                    <a:bodyPr/>
                    <a:lstStyle/>
                    <a:p>
                      <a:pPr algn="ctr"/>
                      <a:r>
                        <a:rPr lang="es-MX" sz="1100" dirty="0"/>
                        <a:t>PRINCIPAL</a:t>
                      </a:r>
                      <a:r>
                        <a:rPr lang="es-MX" sz="1100" baseline="0" dirty="0"/>
                        <a:t> RESPONSABLE DE LA ATENCIÓN DE LOS AUDITORES</a:t>
                      </a:r>
                      <a:endParaRPr lang="es-ES" sz="1100" dirty="0"/>
                    </a:p>
                  </a:txBody>
                  <a:tcPr anchor="ctr"/>
                </a:tc>
                <a:tc>
                  <a:txBody>
                    <a:bodyPr/>
                    <a:lstStyle/>
                    <a:p>
                      <a:pPr algn="ctr"/>
                      <a:r>
                        <a:rPr lang="es-MX" sz="1100" dirty="0"/>
                        <a:t>CONSIDERACIONES O COMPROMISOS</a:t>
                      </a:r>
                      <a:endParaRPr lang="es-ES" sz="1100" dirty="0"/>
                    </a:p>
                  </a:txBody>
                  <a:tcPr anchor="ctr"/>
                </a:tc>
                <a:tc>
                  <a:txBody>
                    <a:bodyPr/>
                    <a:lstStyle/>
                    <a:p>
                      <a:pPr algn="ctr"/>
                      <a:r>
                        <a:rPr lang="es-MX" sz="1100" dirty="0"/>
                        <a:t>FECHA COMPROMISO</a:t>
                      </a:r>
                      <a:endParaRPr lang="es-ES" sz="1100" dirty="0"/>
                    </a:p>
                  </a:txBody>
                  <a:tcPr anchor="ctr"/>
                </a:tc>
                <a:extLst>
                  <a:ext uri="{0D108BD9-81ED-4DB2-BD59-A6C34878D82A}">
                    <a16:rowId xmlns:a16="http://schemas.microsoft.com/office/drawing/2014/main" val="10000"/>
                  </a:ext>
                </a:extLst>
              </a:tr>
              <a:tr h="512988">
                <a:tc>
                  <a:txBody>
                    <a:bodyPr/>
                    <a:lstStyle/>
                    <a:p>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n-lt"/>
                          <a:ea typeface="+mn-ea"/>
                          <a:cs typeface="+mn-cs"/>
                        </a:rPr>
                        <a:t>No se cuenta con fecha programada</a:t>
                      </a:r>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val="10002"/>
                  </a:ext>
                </a:extLst>
              </a:tr>
            </a:tbl>
          </a:graphicData>
        </a:graphic>
      </p:graphicFrame>
      <p:sp>
        <p:nvSpPr>
          <p:cNvPr id="16" name="Rectángulo 15"/>
          <p:cNvSpPr/>
          <p:nvPr/>
        </p:nvSpPr>
        <p:spPr>
          <a:xfrm>
            <a:off x="1825656" y="3154778"/>
            <a:ext cx="2577950" cy="276999"/>
          </a:xfrm>
          <a:prstGeom prst="rect">
            <a:avLst/>
          </a:prstGeom>
        </p:spPr>
        <p:txBody>
          <a:bodyPr wrap="none">
            <a:spAutoFit/>
          </a:bodyPr>
          <a:lstStyle/>
          <a:p>
            <a:r>
              <a:rPr lang="es-MX" sz="1200" b="1" dirty="0">
                <a:latin typeface="Century Gothic" panose="020B0502020202020204" pitchFamily="34" charset="0"/>
              </a:rPr>
              <a:t>AUDITORÍAS QUE REALIZARÁ SFP </a:t>
            </a:r>
            <a:endParaRPr lang="es-ES" sz="1200" b="1" dirty="0">
              <a:latin typeface="Century Gothic" panose="020B0502020202020204" pitchFamily="34"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2388444600"/>
              </p:ext>
            </p:extLst>
          </p:nvPr>
        </p:nvGraphicFramePr>
        <p:xfrm>
          <a:off x="1897736" y="5199048"/>
          <a:ext cx="8462535" cy="1219200"/>
        </p:xfrm>
        <a:graphic>
          <a:graphicData uri="http://schemas.openxmlformats.org/drawingml/2006/table">
            <a:tbl>
              <a:tblPr firstRow="1" bandRow="1">
                <a:tableStyleId>{93296810-A885-4BE3-A3E7-6D5BEEA58F35}</a:tableStyleId>
              </a:tblPr>
              <a:tblGrid>
                <a:gridCol w="880315">
                  <a:extLst>
                    <a:ext uri="{9D8B030D-6E8A-4147-A177-3AD203B41FA5}">
                      <a16:colId xmlns:a16="http://schemas.microsoft.com/office/drawing/2014/main" val="20000"/>
                    </a:ext>
                  </a:extLst>
                </a:gridCol>
                <a:gridCol w="2070639">
                  <a:extLst>
                    <a:ext uri="{9D8B030D-6E8A-4147-A177-3AD203B41FA5}">
                      <a16:colId xmlns:a16="http://schemas.microsoft.com/office/drawing/2014/main" val="20001"/>
                    </a:ext>
                  </a:extLst>
                </a:gridCol>
                <a:gridCol w="1369931">
                  <a:extLst>
                    <a:ext uri="{9D8B030D-6E8A-4147-A177-3AD203B41FA5}">
                      <a16:colId xmlns:a16="http://schemas.microsoft.com/office/drawing/2014/main" val="20002"/>
                    </a:ext>
                  </a:extLst>
                </a:gridCol>
                <a:gridCol w="1588168">
                  <a:extLst>
                    <a:ext uri="{9D8B030D-6E8A-4147-A177-3AD203B41FA5}">
                      <a16:colId xmlns:a16="http://schemas.microsoft.com/office/drawing/2014/main" val="20003"/>
                    </a:ext>
                  </a:extLst>
                </a:gridCol>
                <a:gridCol w="1472667">
                  <a:extLst>
                    <a:ext uri="{9D8B030D-6E8A-4147-A177-3AD203B41FA5}">
                      <a16:colId xmlns:a16="http://schemas.microsoft.com/office/drawing/2014/main" val="20004"/>
                    </a:ext>
                  </a:extLst>
                </a:gridCol>
                <a:gridCol w="1080815">
                  <a:extLst>
                    <a:ext uri="{9D8B030D-6E8A-4147-A177-3AD203B41FA5}">
                      <a16:colId xmlns:a16="http://schemas.microsoft.com/office/drawing/2014/main" val="20005"/>
                    </a:ext>
                  </a:extLst>
                </a:gridCol>
              </a:tblGrid>
              <a:tr h="605652">
                <a:tc>
                  <a:txBody>
                    <a:bodyPr/>
                    <a:lstStyle/>
                    <a:p>
                      <a:pPr algn="ctr"/>
                      <a:r>
                        <a:rPr lang="es-MX" sz="1100" dirty="0"/>
                        <a:t>FECHA DE LA VISITA</a:t>
                      </a:r>
                      <a:endParaRPr lang="es-ES" sz="1100" dirty="0"/>
                    </a:p>
                  </a:txBody>
                  <a:tcPr anchor="ctr"/>
                </a:tc>
                <a:tc>
                  <a:txBody>
                    <a:bodyPr/>
                    <a:lstStyle/>
                    <a:p>
                      <a:pPr algn="ctr"/>
                      <a:r>
                        <a:rPr lang="es-MX" sz="1100" dirty="0"/>
                        <a:t>RECURSO</a:t>
                      </a:r>
                      <a:r>
                        <a:rPr lang="es-MX" sz="1100" baseline="0" dirty="0"/>
                        <a:t>, PROYECTO O FONDO A REVICIÓN Y TIPO DE REVISIÓN</a:t>
                      </a:r>
                      <a:endParaRPr lang="es-ES" sz="1100" dirty="0"/>
                    </a:p>
                  </a:txBody>
                  <a:tcPr anchor="ctr"/>
                </a:tc>
                <a:tc>
                  <a:txBody>
                    <a:bodyPr/>
                    <a:lstStyle/>
                    <a:p>
                      <a:pPr algn="ctr"/>
                      <a:r>
                        <a:rPr lang="es-MX" sz="1100" dirty="0"/>
                        <a:t>UNIDADES ADMINISTRATIVAS INVOLUCRADAS</a:t>
                      </a:r>
                      <a:endParaRPr lang="es-ES" sz="1100" dirty="0"/>
                    </a:p>
                  </a:txBody>
                  <a:tcPr anchor="ctr"/>
                </a:tc>
                <a:tc>
                  <a:txBody>
                    <a:bodyPr/>
                    <a:lstStyle/>
                    <a:p>
                      <a:pPr algn="ctr"/>
                      <a:r>
                        <a:rPr lang="es-MX" sz="1100" dirty="0"/>
                        <a:t>PRINCIPAL</a:t>
                      </a:r>
                      <a:r>
                        <a:rPr lang="es-MX" sz="1100" baseline="0" dirty="0"/>
                        <a:t> RESPONSABLE DE LA ATENCIÓN DE LOS AUDITORES</a:t>
                      </a:r>
                      <a:endParaRPr lang="es-ES" sz="1100" dirty="0"/>
                    </a:p>
                  </a:txBody>
                  <a:tcPr anchor="ctr"/>
                </a:tc>
                <a:tc>
                  <a:txBody>
                    <a:bodyPr/>
                    <a:lstStyle/>
                    <a:p>
                      <a:pPr algn="ctr"/>
                      <a:r>
                        <a:rPr lang="es-MX" sz="1100" dirty="0"/>
                        <a:t>CONSIDERACIONES O COMPROMISOS</a:t>
                      </a:r>
                      <a:endParaRPr lang="es-ES" sz="1100" dirty="0"/>
                    </a:p>
                  </a:txBody>
                  <a:tcPr anchor="ctr"/>
                </a:tc>
                <a:tc>
                  <a:txBody>
                    <a:bodyPr/>
                    <a:lstStyle/>
                    <a:p>
                      <a:pPr algn="ctr"/>
                      <a:r>
                        <a:rPr lang="es-MX" sz="1100" dirty="0"/>
                        <a:t>FECHA COMPROMISO</a:t>
                      </a:r>
                      <a:endParaRPr lang="es-ES" sz="1100" dirty="0"/>
                    </a:p>
                  </a:txBody>
                  <a:tcPr anchor="ctr"/>
                </a:tc>
                <a:extLst>
                  <a:ext uri="{0D108BD9-81ED-4DB2-BD59-A6C34878D82A}">
                    <a16:rowId xmlns:a16="http://schemas.microsoft.com/office/drawing/2014/main" val="10000"/>
                  </a:ext>
                </a:extLst>
              </a:tr>
              <a:tr h="297113">
                <a:tc>
                  <a:txBody>
                    <a:bodyPr/>
                    <a:lstStyle/>
                    <a:p>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n-lt"/>
                          <a:ea typeface="+mn-ea"/>
                          <a:cs typeface="+mn-cs"/>
                        </a:rPr>
                        <a:t>No se cuenta con fecha programada</a:t>
                      </a:r>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val="10002"/>
                  </a:ext>
                </a:extLst>
              </a:tr>
            </a:tbl>
          </a:graphicData>
        </a:graphic>
      </p:graphicFrame>
      <p:sp>
        <p:nvSpPr>
          <p:cNvPr id="18" name="Rectángulo 17"/>
          <p:cNvSpPr/>
          <p:nvPr/>
        </p:nvSpPr>
        <p:spPr>
          <a:xfrm>
            <a:off x="1825659" y="4965611"/>
            <a:ext cx="2446504" cy="261610"/>
          </a:xfrm>
          <a:prstGeom prst="rect">
            <a:avLst/>
          </a:prstGeom>
        </p:spPr>
        <p:txBody>
          <a:bodyPr wrap="none">
            <a:spAutoFit/>
          </a:bodyPr>
          <a:lstStyle/>
          <a:p>
            <a:r>
              <a:rPr lang="es-MX" sz="1100" b="1" dirty="0">
                <a:latin typeface="Century Gothic" panose="020B0502020202020204" pitchFamily="34" charset="0"/>
              </a:rPr>
              <a:t>AUDITORÍAS QUE REALIZARÁ ISAF </a:t>
            </a:r>
            <a:endParaRPr lang="es-ES" sz="1100" b="1" dirty="0">
              <a:latin typeface="Century Gothic" panose="020B0502020202020204" pitchFamily="34" charset="0"/>
            </a:endParaRPr>
          </a:p>
        </p:txBody>
      </p:sp>
      <p:pic>
        <p:nvPicPr>
          <p:cNvPr id="19" name="18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1494802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0" name="Diagrama 9"/>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5 Rectángulo"/>
          <p:cNvSpPr/>
          <p:nvPr/>
        </p:nvSpPr>
        <p:spPr>
          <a:xfrm>
            <a:off x="2631264" y="229168"/>
            <a:ext cx="5072155" cy="646331"/>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Fiscalización y auditoría</a:t>
            </a:r>
          </a:p>
          <a:p>
            <a:pPr>
              <a:defRPr/>
            </a:pPr>
            <a:r>
              <a:rPr lang="es-MX" sz="1600" cap="all" dirty="0">
                <a:solidFill>
                  <a:schemeClr val="tx1">
                    <a:lumMod val="50000"/>
                    <a:lumOff val="50000"/>
                  </a:schemeClr>
                </a:solidFill>
                <a:latin typeface="Century Gothic" pitchFamily="34" charset="0"/>
                <a:ea typeface="+mj-ea"/>
                <a:cs typeface="+mj-cs"/>
              </a:rPr>
              <a:t>OTROS RIESGOS Y CONSIDERACIONES</a:t>
            </a:r>
            <a:endParaRPr lang="es-ES" sz="1600" dirty="0">
              <a:solidFill>
                <a:schemeClr val="tx1">
                  <a:lumMod val="50000"/>
                  <a:lumOff val="50000"/>
                </a:schemeClr>
              </a:solidFill>
            </a:endParaRPr>
          </a:p>
        </p:txBody>
      </p:sp>
      <p:graphicFrame>
        <p:nvGraphicFramePr>
          <p:cNvPr id="19" name="Tabla 18"/>
          <p:cNvGraphicFramePr>
            <a:graphicFrameLocks noGrp="1"/>
          </p:cNvGraphicFramePr>
          <p:nvPr>
            <p:extLst>
              <p:ext uri="{D42A27DB-BD31-4B8C-83A1-F6EECF244321}">
                <p14:modId xmlns:p14="http://schemas.microsoft.com/office/powerpoint/2010/main" val="3725710904"/>
              </p:ext>
            </p:extLst>
          </p:nvPr>
        </p:nvGraphicFramePr>
        <p:xfrm>
          <a:off x="1888662" y="1791121"/>
          <a:ext cx="8413740" cy="1783080"/>
        </p:xfrm>
        <a:graphic>
          <a:graphicData uri="http://schemas.openxmlformats.org/drawingml/2006/table">
            <a:tbl>
              <a:tblPr firstRow="1" bandRow="1">
                <a:tableStyleId>{93296810-A885-4BE3-A3E7-6D5BEEA58F35}</a:tableStyleId>
              </a:tblPr>
              <a:tblGrid>
                <a:gridCol w="635141">
                  <a:extLst>
                    <a:ext uri="{9D8B030D-6E8A-4147-A177-3AD203B41FA5}">
                      <a16:colId xmlns:a16="http://schemas.microsoft.com/office/drawing/2014/main" val="20000"/>
                    </a:ext>
                  </a:extLst>
                </a:gridCol>
                <a:gridCol w="2730355">
                  <a:extLst>
                    <a:ext uri="{9D8B030D-6E8A-4147-A177-3AD203B41FA5}">
                      <a16:colId xmlns:a16="http://schemas.microsoft.com/office/drawing/2014/main" val="20001"/>
                    </a:ext>
                  </a:extLst>
                </a:gridCol>
                <a:gridCol w="1682748">
                  <a:extLst>
                    <a:ext uri="{9D8B030D-6E8A-4147-A177-3AD203B41FA5}">
                      <a16:colId xmlns:a16="http://schemas.microsoft.com/office/drawing/2014/main" val="20002"/>
                    </a:ext>
                  </a:extLst>
                </a:gridCol>
                <a:gridCol w="1682748">
                  <a:extLst>
                    <a:ext uri="{9D8B030D-6E8A-4147-A177-3AD203B41FA5}">
                      <a16:colId xmlns:a16="http://schemas.microsoft.com/office/drawing/2014/main" val="20003"/>
                    </a:ext>
                  </a:extLst>
                </a:gridCol>
                <a:gridCol w="1682748">
                  <a:extLst>
                    <a:ext uri="{9D8B030D-6E8A-4147-A177-3AD203B41FA5}">
                      <a16:colId xmlns:a16="http://schemas.microsoft.com/office/drawing/2014/main" val="20004"/>
                    </a:ext>
                  </a:extLst>
                </a:gridCol>
              </a:tblGrid>
              <a:tr h="370840">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val="10000"/>
                  </a:ext>
                </a:extLst>
              </a:tr>
              <a:tr h="370840">
                <a:tc>
                  <a:txBody>
                    <a:bodyPr/>
                    <a:lstStyle/>
                    <a:p>
                      <a:r>
                        <a:rPr lang="es-MX" sz="1500" dirty="0"/>
                        <a:t>1</a:t>
                      </a:r>
                      <a:endParaRPr lang="es-ES" sz="1500" dirty="0"/>
                    </a:p>
                  </a:txBody>
                  <a:tcPr/>
                </a:tc>
                <a:tc>
                  <a:txBody>
                    <a:bodyPr/>
                    <a:lstStyle/>
                    <a:p>
                      <a:r>
                        <a:rPr lang="es-ES" sz="1500" dirty="0"/>
                        <a:t>No se ha formalizado el procedimiento del Comité de atención a auditorias</a:t>
                      </a:r>
                      <a:r>
                        <a:rPr lang="es-ES" sz="1500" baseline="0" dirty="0"/>
                        <a:t> </a:t>
                      </a:r>
                      <a:endParaRPr lang="es-ES" sz="1500" dirty="0"/>
                    </a:p>
                  </a:txBody>
                  <a:tcPr/>
                </a:tc>
                <a:tc>
                  <a:txBody>
                    <a:bodyPr/>
                    <a:lstStyle/>
                    <a:p>
                      <a:r>
                        <a:rPr lang="es-ES" sz="1500" dirty="0"/>
                        <a:t>Dirección</a:t>
                      </a:r>
                      <a:r>
                        <a:rPr lang="es-ES" sz="1500" baseline="0" dirty="0"/>
                        <a:t> General </a:t>
                      </a:r>
                      <a:endParaRPr lang="es-ES" sz="1500" dirty="0"/>
                    </a:p>
                  </a:txBody>
                  <a:tcPr/>
                </a:tc>
                <a:tc>
                  <a:txBody>
                    <a:bodyPr/>
                    <a:lstStyle/>
                    <a:p>
                      <a:r>
                        <a:rPr lang="es-ES" sz="1500" dirty="0"/>
                        <a:t>Formalizar y dar a conocer</a:t>
                      </a:r>
                      <a:r>
                        <a:rPr lang="es-ES" sz="1500" baseline="0" dirty="0"/>
                        <a:t> el procedimiento  para atención a las auditorias.</a:t>
                      </a:r>
                      <a:endParaRPr lang="es-ES" sz="1500" dirty="0"/>
                    </a:p>
                  </a:txBody>
                  <a:tcPr/>
                </a:tc>
                <a:tc>
                  <a:txBody>
                    <a:bodyPr/>
                    <a:lstStyle/>
                    <a:p>
                      <a:r>
                        <a:rPr lang="es-ES" sz="1500" dirty="0"/>
                        <a:t>Junio 2019</a:t>
                      </a:r>
                    </a:p>
                  </a:txBody>
                  <a:tcPr/>
                </a:tc>
                <a:extLst>
                  <a:ext uri="{0D108BD9-81ED-4DB2-BD59-A6C34878D82A}">
                    <a16:rowId xmlns:a16="http://schemas.microsoft.com/office/drawing/2014/main" val="10001"/>
                  </a:ext>
                </a:extLst>
              </a:tr>
            </a:tbl>
          </a:graphicData>
        </a:graphic>
      </p:graphicFrame>
      <p:sp>
        <p:nvSpPr>
          <p:cNvPr id="20" name="Rectángulo 19"/>
          <p:cNvSpPr/>
          <p:nvPr/>
        </p:nvSpPr>
        <p:spPr>
          <a:xfrm>
            <a:off x="1863485" y="1253446"/>
            <a:ext cx="5610831" cy="338554"/>
          </a:xfrm>
          <a:prstGeom prst="rect">
            <a:avLst/>
          </a:prstGeom>
        </p:spPr>
        <p:txBody>
          <a:bodyPr wrap="none">
            <a:spAutoFit/>
          </a:bodyPr>
          <a:lstStyle/>
          <a:p>
            <a:r>
              <a:rPr lang="es-MX" sz="1600" b="1" dirty="0">
                <a:latin typeface="Century Gothic" panose="020B0502020202020204" pitchFamily="34" charset="0"/>
              </a:rPr>
              <a:t>PRINCIPALES RIESGOS Y CONSIDERACIONES PARA 2018</a:t>
            </a:r>
            <a:endParaRPr lang="es-ES" sz="1600" b="1" dirty="0">
              <a:latin typeface="Century Gothic" panose="020B0502020202020204" pitchFamily="34" charset="0"/>
            </a:endParaRPr>
          </a:p>
        </p:txBody>
      </p:sp>
      <p:pic>
        <p:nvPicPr>
          <p:cNvPr id="8" name="7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3802747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5 Rectángulo"/>
          <p:cNvSpPr/>
          <p:nvPr/>
        </p:nvSpPr>
        <p:spPr>
          <a:xfrm>
            <a:off x="2650532" y="207289"/>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sp>
        <p:nvSpPr>
          <p:cNvPr id="13" name="Rectángulo 12"/>
          <p:cNvSpPr/>
          <p:nvPr/>
        </p:nvSpPr>
        <p:spPr>
          <a:xfrm>
            <a:off x="1847546"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400" b="1" dirty="0"/>
          </a:p>
          <a:p>
            <a:pPr algn="ctr"/>
            <a:endParaRPr lang="es-ES" sz="2400" b="1" dirty="0"/>
          </a:p>
          <a:p>
            <a:pPr algn="ctr"/>
            <a:endParaRPr lang="es-ES" sz="2400" b="1" dirty="0"/>
          </a:p>
          <a:p>
            <a:pPr algn="ctr"/>
            <a:endParaRPr lang="es-ES" sz="2400" b="1" dirty="0"/>
          </a:p>
          <a:p>
            <a:pPr algn="ctr"/>
            <a:r>
              <a:rPr lang="es-ES" sz="2400" b="1" dirty="0"/>
              <a:t>VOTACIÓN PARA LA APROBACIÓN DE ACUERDOS</a:t>
            </a:r>
          </a:p>
          <a:p>
            <a:pPr algn="ctr"/>
            <a:r>
              <a:rPr lang="es-MX" sz="2400" b="1" dirty="0"/>
              <a:t>CUENTA PÚBLICA Y FINANZAS</a:t>
            </a:r>
            <a:endParaRPr lang="es-ES" sz="2400" b="1" dirty="0"/>
          </a:p>
        </p:txBody>
      </p:sp>
      <p:grpSp>
        <p:nvGrpSpPr>
          <p:cNvPr id="16" name="Grupo 15"/>
          <p:cNvGrpSpPr/>
          <p:nvPr/>
        </p:nvGrpSpPr>
        <p:grpSpPr>
          <a:xfrm>
            <a:off x="2392159" y="2099477"/>
            <a:ext cx="1221124" cy="1148198"/>
            <a:chOff x="887409" y="1675965"/>
            <a:chExt cx="1221124" cy="1148198"/>
          </a:xfrm>
        </p:grpSpPr>
        <p:sp>
          <p:nvSpPr>
            <p:cNvPr id="17" name="Rectángulo redondeado 16"/>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Picture 2" descr="hands, palm, vote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9"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Rectángulo 19"/>
          <p:cNvSpPr/>
          <p:nvPr/>
        </p:nvSpPr>
        <p:spPr>
          <a:xfrm>
            <a:off x="1847546"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FISCALIZACIÓN Y AUDITORÍA</a:t>
            </a:r>
            <a:endParaRPr lang="es-ES" sz="2000" b="1" dirty="0"/>
          </a:p>
        </p:txBody>
      </p:sp>
      <p:grpSp>
        <p:nvGrpSpPr>
          <p:cNvPr id="21" name="Grupo 20"/>
          <p:cNvGrpSpPr/>
          <p:nvPr/>
        </p:nvGrpSpPr>
        <p:grpSpPr>
          <a:xfrm>
            <a:off x="2392159" y="2099477"/>
            <a:ext cx="1221124" cy="1148198"/>
            <a:chOff x="887409" y="1675965"/>
            <a:chExt cx="1221124" cy="1148198"/>
          </a:xfrm>
        </p:grpSpPr>
        <p:sp>
          <p:nvSpPr>
            <p:cNvPr id="22" name="Rectángulo redondeado 21"/>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3" name="Picture 2" descr="hands, palm, vote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Rectángulo 24"/>
          <p:cNvSpPr/>
          <p:nvPr/>
        </p:nvSpPr>
        <p:spPr>
          <a:xfrm>
            <a:off x="4171372" y="1243847"/>
            <a:ext cx="6124455"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3.1 OBSERVACIONES PENDIENTES DE SOLVENTAR</a:t>
            </a:r>
          </a:p>
          <a:p>
            <a:endParaRPr lang="es-ES" dirty="0">
              <a:solidFill>
                <a:schemeClr val="tx1"/>
              </a:solidFill>
            </a:endParaRPr>
          </a:p>
        </p:txBody>
      </p:sp>
      <p:graphicFrame>
        <p:nvGraphicFramePr>
          <p:cNvPr id="26" name="Tabla 25"/>
          <p:cNvGraphicFramePr>
            <a:graphicFrameLocks noGrp="1"/>
          </p:cNvGraphicFramePr>
          <p:nvPr>
            <p:extLst>
              <p:ext uri="{D42A27DB-BD31-4B8C-83A1-F6EECF244321}">
                <p14:modId xmlns:p14="http://schemas.microsoft.com/office/powerpoint/2010/main" val="2484837751"/>
              </p:ext>
            </p:extLst>
          </p:nvPr>
        </p:nvGraphicFramePr>
        <p:xfrm>
          <a:off x="4257082" y="1643063"/>
          <a:ext cx="3061343" cy="889000"/>
        </p:xfrm>
        <a:graphic>
          <a:graphicData uri="http://schemas.openxmlformats.org/drawingml/2006/table">
            <a:tbl>
              <a:tblPr firstRow="1" bandRow="1">
                <a:tableStyleId>{5C22544A-7EE6-4342-B048-85BDC9FD1C3A}</a:tableStyleId>
              </a:tblPr>
              <a:tblGrid>
                <a:gridCol w="500515">
                  <a:extLst>
                    <a:ext uri="{9D8B030D-6E8A-4147-A177-3AD203B41FA5}">
                      <a16:colId xmlns:a16="http://schemas.microsoft.com/office/drawing/2014/main" val="20000"/>
                    </a:ext>
                  </a:extLst>
                </a:gridCol>
                <a:gridCol w="2560828">
                  <a:extLst>
                    <a:ext uri="{9D8B030D-6E8A-4147-A177-3AD203B41FA5}">
                      <a16:colId xmlns:a16="http://schemas.microsoft.com/office/drawing/2014/main"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ES" sz="1400" dirty="0"/>
                        <a:t>Elaborar un procedimiento</a:t>
                      </a:r>
                      <a:r>
                        <a:rPr lang="es-ES" sz="1400" baseline="0" dirty="0"/>
                        <a:t> para atención a auditorias </a:t>
                      </a:r>
                      <a:endParaRPr lang="es-ES" sz="1400" dirty="0"/>
                    </a:p>
                  </a:txBody>
                  <a:tcPr/>
                </a:tc>
                <a:extLst>
                  <a:ext uri="{0D108BD9-81ED-4DB2-BD59-A6C34878D82A}">
                    <a16:rowId xmlns:a16="http://schemas.microsoft.com/office/drawing/2014/main" val="10001"/>
                  </a:ext>
                </a:extLst>
              </a:tr>
            </a:tbl>
          </a:graphicData>
        </a:graphic>
      </p:graphicFrame>
      <p:sp>
        <p:nvSpPr>
          <p:cNvPr id="27" name="Rectángulo 26"/>
          <p:cNvSpPr/>
          <p:nvPr/>
        </p:nvSpPr>
        <p:spPr>
          <a:xfrm>
            <a:off x="4171372" y="3002872"/>
            <a:ext cx="6124455"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3.2. AUDITORIAS PROGRAMADAS EN 2019</a:t>
            </a:r>
          </a:p>
          <a:p>
            <a:endParaRPr lang="es-ES" dirty="0">
              <a:solidFill>
                <a:schemeClr val="tx1"/>
              </a:solidFill>
            </a:endParaRPr>
          </a:p>
        </p:txBody>
      </p:sp>
      <p:graphicFrame>
        <p:nvGraphicFramePr>
          <p:cNvPr id="28" name="Tabla 27"/>
          <p:cNvGraphicFramePr>
            <a:graphicFrameLocks noGrp="1"/>
          </p:cNvGraphicFramePr>
          <p:nvPr>
            <p:extLst>
              <p:ext uri="{D42A27DB-BD31-4B8C-83A1-F6EECF244321}">
                <p14:modId xmlns:p14="http://schemas.microsoft.com/office/powerpoint/2010/main" val="239287558"/>
              </p:ext>
            </p:extLst>
          </p:nvPr>
        </p:nvGraphicFramePr>
        <p:xfrm>
          <a:off x="4257082" y="3402088"/>
          <a:ext cx="3061343" cy="1742440"/>
        </p:xfrm>
        <a:graphic>
          <a:graphicData uri="http://schemas.openxmlformats.org/drawingml/2006/table">
            <a:tbl>
              <a:tblPr firstRow="1" bandRow="1">
                <a:tableStyleId>{5C22544A-7EE6-4342-B048-85BDC9FD1C3A}</a:tableStyleId>
              </a:tblPr>
              <a:tblGrid>
                <a:gridCol w="500515">
                  <a:extLst>
                    <a:ext uri="{9D8B030D-6E8A-4147-A177-3AD203B41FA5}">
                      <a16:colId xmlns:a16="http://schemas.microsoft.com/office/drawing/2014/main" val="20000"/>
                    </a:ext>
                  </a:extLst>
                </a:gridCol>
                <a:gridCol w="2560828">
                  <a:extLst>
                    <a:ext uri="{9D8B030D-6E8A-4147-A177-3AD203B41FA5}">
                      <a16:colId xmlns:a16="http://schemas.microsoft.com/office/drawing/2014/main"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ES" sz="1400" dirty="0"/>
                        <a:t>Que</a:t>
                      </a:r>
                      <a:r>
                        <a:rPr lang="es-ES" sz="1400" baseline="0" dirty="0"/>
                        <a:t> el Comité de Auditorias establezca tiempos y responsables en entrega de información, redacción y evidencia para la solventación de auditorias del 2019</a:t>
                      </a:r>
                      <a:endParaRPr lang="es-ES" sz="1400" dirty="0"/>
                    </a:p>
                  </a:txBody>
                  <a:tcPr/>
                </a:tc>
                <a:extLst>
                  <a:ext uri="{0D108BD9-81ED-4DB2-BD59-A6C34878D82A}">
                    <a16:rowId xmlns:a16="http://schemas.microsoft.com/office/drawing/2014/main" val="10001"/>
                  </a:ext>
                </a:extLst>
              </a:tr>
            </a:tbl>
          </a:graphicData>
        </a:graphic>
      </p:graphicFrame>
      <p:graphicFrame>
        <p:nvGraphicFramePr>
          <p:cNvPr id="31" name="Diagrama 30"/>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9" name="28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95049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1771328" y="264445"/>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r="23747"/>
          <a:stretch/>
        </p:blipFill>
        <p:spPr bwMode="auto">
          <a:xfrm>
            <a:off x="6266267" y="1338263"/>
            <a:ext cx="4074484" cy="534338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abla 4"/>
          <p:cNvGraphicFramePr>
            <a:graphicFrameLocks noGrp="1"/>
          </p:cNvGraphicFramePr>
          <p:nvPr>
            <p:extLst>
              <p:ext uri="{D42A27DB-BD31-4B8C-83A1-F6EECF244321}">
                <p14:modId xmlns:p14="http://schemas.microsoft.com/office/powerpoint/2010/main" val="329256110"/>
              </p:ext>
            </p:extLst>
          </p:nvPr>
        </p:nvGraphicFramePr>
        <p:xfrm>
          <a:off x="1847536" y="2169095"/>
          <a:ext cx="5028119" cy="3977640"/>
        </p:xfrm>
        <a:graphic>
          <a:graphicData uri="http://schemas.openxmlformats.org/drawingml/2006/table">
            <a:tbl>
              <a:tblPr firstRow="1" bandRow="1">
                <a:tableStyleId>{5C22544A-7EE6-4342-B048-85BDC9FD1C3A}</a:tableStyleId>
              </a:tblPr>
              <a:tblGrid>
                <a:gridCol w="459272">
                  <a:extLst>
                    <a:ext uri="{9D8B030D-6E8A-4147-A177-3AD203B41FA5}">
                      <a16:colId xmlns:a16="http://schemas.microsoft.com/office/drawing/2014/main" val="20000"/>
                    </a:ext>
                  </a:extLst>
                </a:gridCol>
                <a:gridCol w="4568847">
                  <a:extLst>
                    <a:ext uri="{9D8B030D-6E8A-4147-A177-3AD203B41FA5}">
                      <a16:colId xmlns:a16="http://schemas.microsoft.com/office/drawing/2014/main" val="20001"/>
                    </a:ext>
                  </a:extLst>
                </a:gridCol>
              </a:tblGrid>
              <a:tr h="370840">
                <a:tc gridSpan="2">
                  <a:txBody>
                    <a:bodyPr/>
                    <a:lstStyle/>
                    <a:p>
                      <a:pPr algn="ctr"/>
                      <a:r>
                        <a:rPr lang="es-MX" b="0" dirty="0"/>
                        <a:t>Orden  del Día</a:t>
                      </a:r>
                      <a:endParaRPr lang="es-ES" b="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b="0" dirty="0"/>
                        <a:t>1</a:t>
                      </a:r>
                      <a:endParaRPr lang="es-ES"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b="0" dirty="0"/>
                        <a:t>Bienvenida del Coordinador</a:t>
                      </a:r>
                      <a:r>
                        <a:rPr lang="es-ES" b="0" baseline="0" dirty="0"/>
                        <a:t> del COCODI</a:t>
                      </a:r>
                      <a:endParaRPr lang="es-ES" b="0" dirty="0"/>
                    </a:p>
                  </a:txBody>
                  <a:tcPr/>
                </a:tc>
                <a:extLst>
                  <a:ext uri="{0D108BD9-81ED-4DB2-BD59-A6C34878D82A}">
                    <a16:rowId xmlns:a16="http://schemas.microsoft.com/office/drawing/2014/main" val="10001"/>
                  </a:ext>
                </a:extLst>
              </a:tr>
              <a:tr h="370840">
                <a:tc>
                  <a:txBody>
                    <a:bodyPr/>
                    <a:lstStyle/>
                    <a:p>
                      <a:r>
                        <a:rPr lang="es-MX" b="0" dirty="0"/>
                        <a:t>2</a:t>
                      </a:r>
                      <a:endParaRPr lang="es-ES" b="0" dirty="0"/>
                    </a:p>
                  </a:txBody>
                  <a:tcPr/>
                </a:tc>
                <a:tc>
                  <a:txBody>
                    <a:bodyPr/>
                    <a:lstStyle/>
                    <a:p>
                      <a:r>
                        <a:rPr lang="es-ES" b="0" dirty="0"/>
                        <a:t>Lectura y</a:t>
                      </a:r>
                      <a:r>
                        <a:rPr lang="es-ES" b="0" baseline="0" dirty="0"/>
                        <a:t> aprobación de la orden del día</a:t>
                      </a:r>
                      <a:endParaRPr lang="es-ES" b="0" dirty="0"/>
                    </a:p>
                  </a:txBody>
                  <a:tcPr/>
                </a:tc>
                <a:extLst>
                  <a:ext uri="{0D108BD9-81ED-4DB2-BD59-A6C34878D82A}">
                    <a16:rowId xmlns:a16="http://schemas.microsoft.com/office/drawing/2014/main" val="10002"/>
                  </a:ext>
                </a:extLst>
              </a:tr>
              <a:tr h="370840">
                <a:tc>
                  <a:txBody>
                    <a:bodyPr/>
                    <a:lstStyle/>
                    <a:p>
                      <a:r>
                        <a:rPr lang="es-MX" b="0" dirty="0"/>
                        <a:t>3</a:t>
                      </a:r>
                      <a:endParaRPr lang="es-ES" b="0" dirty="0"/>
                    </a:p>
                  </a:txBody>
                  <a:tcPr/>
                </a:tc>
                <a:tc>
                  <a:txBody>
                    <a:bodyPr/>
                    <a:lstStyle/>
                    <a:p>
                      <a:r>
                        <a:rPr lang="es-ES" b="0" dirty="0"/>
                        <a:t>Verificación y declaración del quórum</a:t>
                      </a:r>
                      <a:r>
                        <a:rPr lang="es-ES" b="0" baseline="0" dirty="0"/>
                        <a:t> legal </a:t>
                      </a:r>
                      <a:endParaRPr lang="es-ES" b="0" dirty="0"/>
                    </a:p>
                  </a:txBody>
                  <a:tcPr/>
                </a:tc>
                <a:extLst>
                  <a:ext uri="{0D108BD9-81ED-4DB2-BD59-A6C34878D82A}">
                    <a16:rowId xmlns:a16="http://schemas.microsoft.com/office/drawing/2014/main" val="10003"/>
                  </a:ext>
                </a:extLst>
              </a:tr>
              <a:tr h="370840">
                <a:tc>
                  <a:txBody>
                    <a:bodyPr/>
                    <a:lstStyle/>
                    <a:p>
                      <a:r>
                        <a:rPr lang="es-MX" b="0" dirty="0"/>
                        <a:t>4</a:t>
                      </a:r>
                      <a:endParaRPr lang="es-ES" b="0" dirty="0"/>
                    </a:p>
                  </a:txBody>
                  <a:tcPr/>
                </a:tc>
                <a:tc>
                  <a:txBody>
                    <a:bodyPr/>
                    <a:lstStyle/>
                    <a:p>
                      <a:r>
                        <a:rPr lang="es-MX" b="0" dirty="0"/>
                        <a:t>Presentación</a:t>
                      </a:r>
                      <a:r>
                        <a:rPr lang="es-MX" b="0" baseline="0" dirty="0"/>
                        <a:t> de integrantes y modificaciones al COCODI</a:t>
                      </a:r>
                      <a:endParaRPr lang="es-ES" b="0" dirty="0"/>
                    </a:p>
                  </a:txBody>
                  <a:tcPr/>
                </a:tc>
                <a:extLst>
                  <a:ext uri="{0D108BD9-81ED-4DB2-BD59-A6C34878D82A}">
                    <a16:rowId xmlns:a16="http://schemas.microsoft.com/office/drawing/2014/main" val="10004"/>
                  </a:ext>
                </a:extLst>
              </a:tr>
              <a:tr h="370840">
                <a:tc>
                  <a:txBody>
                    <a:bodyPr/>
                    <a:lstStyle/>
                    <a:p>
                      <a:r>
                        <a:rPr lang="es-MX" b="0" dirty="0"/>
                        <a:t>5</a:t>
                      </a:r>
                      <a:endParaRPr lang="es-ES" b="0" dirty="0"/>
                    </a:p>
                  </a:txBody>
                  <a:tcPr/>
                </a:tc>
                <a:tc>
                  <a:txBody>
                    <a:bodyPr/>
                    <a:lstStyle/>
                    <a:p>
                      <a:r>
                        <a:rPr lang="es-ES" b="0" dirty="0"/>
                        <a:t>Nombramiento del moderador</a:t>
                      </a:r>
                    </a:p>
                  </a:txBody>
                  <a:tcPr/>
                </a:tc>
                <a:extLst>
                  <a:ext uri="{0D108BD9-81ED-4DB2-BD59-A6C34878D82A}">
                    <a16:rowId xmlns:a16="http://schemas.microsoft.com/office/drawing/2014/main" val="10005"/>
                  </a:ext>
                </a:extLst>
              </a:tr>
              <a:tr h="370840">
                <a:tc>
                  <a:txBody>
                    <a:bodyPr/>
                    <a:lstStyle/>
                    <a:p>
                      <a:r>
                        <a:rPr lang="es-MX" b="0" dirty="0"/>
                        <a:t>6</a:t>
                      </a:r>
                      <a:endParaRPr lang="es-ES" b="0" dirty="0"/>
                    </a:p>
                  </a:txBody>
                  <a:tcPr/>
                </a:tc>
                <a:tc>
                  <a:txBody>
                    <a:bodyPr/>
                    <a:lstStyle/>
                    <a:p>
                      <a:r>
                        <a:rPr lang="es-MX" b="0" baseline="0" dirty="0"/>
                        <a:t>Desahogo de los temas a tratar</a:t>
                      </a:r>
                      <a:endParaRPr lang="es-ES" b="0" dirty="0"/>
                    </a:p>
                  </a:txBody>
                  <a:tcPr/>
                </a:tc>
                <a:extLst>
                  <a:ext uri="{0D108BD9-81ED-4DB2-BD59-A6C34878D82A}">
                    <a16:rowId xmlns:a16="http://schemas.microsoft.com/office/drawing/2014/main" val="10006"/>
                  </a:ext>
                </a:extLst>
              </a:tr>
              <a:tr h="370840">
                <a:tc>
                  <a:txBody>
                    <a:bodyPr/>
                    <a:lstStyle/>
                    <a:p>
                      <a:r>
                        <a:rPr lang="es-ES" b="0" dirty="0"/>
                        <a:t>7</a:t>
                      </a:r>
                    </a:p>
                  </a:txBody>
                  <a:tcPr/>
                </a:tc>
                <a:tc>
                  <a:txBody>
                    <a:bodyPr/>
                    <a:lstStyle/>
                    <a:p>
                      <a:r>
                        <a:rPr lang="es-ES" b="0" dirty="0"/>
                        <a:t>Resumen de acuerdos</a:t>
                      </a:r>
                    </a:p>
                  </a:txBody>
                  <a:tcPr/>
                </a:tc>
                <a:extLst>
                  <a:ext uri="{0D108BD9-81ED-4DB2-BD59-A6C34878D82A}">
                    <a16:rowId xmlns:a16="http://schemas.microsoft.com/office/drawing/2014/main" val="10007"/>
                  </a:ext>
                </a:extLst>
              </a:tr>
              <a:tr h="370840">
                <a:tc>
                  <a:txBody>
                    <a:bodyPr/>
                    <a:lstStyle/>
                    <a:p>
                      <a:r>
                        <a:rPr lang="es-ES" b="0" dirty="0"/>
                        <a:t>8</a:t>
                      </a:r>
                    </a:p>
                  </a:txBody>
                  <a:tcPr/>
                </a:tc>
                <a:tc>
                  <a:txBody>
                    <a:bodyPr/>
                    <a:lstStyle/>
                    <a:p>
                      <a:r>
                        <a:rPr lang="es-ES" b="0" dirty="0"/>
                        <a:t>Aprobación</a:t>
                      </a:r>
                      <a:r>
                        <a:rPr lang="es-ES" b="0" baseline="0" dirty="0"/>
                        <a:t> de calendario próximas sesiones</a:t>
                      </a:r>
                      <a:endParaRPr lang="es-ES" b="0" dirty="0"/>
                    </a:p>
                  </a:txBody>
                  <a:tcPr/>
                </a:tc>
                <a:extLst>
                  <a:ext uri="{0D108BD9-81ED-4DB2-BD59-A6C34878D82A}">
                    <a16:rowId xmlns:a16="http://schemas.microsoft.com/office/drawing/2014/main" val="10008"/>
                  </a:ext>
                </a:extLst>
              </a:tr>
              <a:tr h="370840">
                <a:tc>
                  <a:txBody>
                    <a:bodyPr/>
                    <a:lstStyle/>
                    <a:p>
                      <a:r>
                        <a:rPr lang="es-ES" b="0" dirty="0"/>
                        <a:t>9</a:t>
                      </a:r>
                    </a:p>
                  </a:txBody>
                  <a:tcPr/>
                </a:tc>
                <a:tc>
                  <a:txBody>
                    <a:bodyPr/>
                    <a:lstStyle/>
                    <a:p>
                      <a:r>
                        <a:rPr lang="es-ES" b="0" dirty="0"/>
                        <a:t>Clausura</a:t>
                      </a:r>
                    </a:p>
                  </a:txBody>
                  <a:tcPr/>
                </a:tc>
                <a:extLst>
                  <a:ext uri="{0D108BD9-81ED-4DB2-BD59-A6C34878D82A}">
                    <a16:rowId xmlns:a16="http://schemas.microsoft.com/office/drawing/2014/main" val="10009"/>
                  </a:ext>
                </a:extLst>
              </a:tr>
            </a:tbl>
          </a:graphicData>
        </a:graphic>
      </p:graphicFrame>
      <p:sp>
        <p:nvSpPr>
          <p:cNvPr id="6" name="Rectángulo 5"/>
          <p:cNvSpPr/>
          <p:nvPr/>
        </p:nvSpPr>
        <p:spPr>
          <a:xfrm>
            <a:off x="1771336" y="1613988"/>
            <a:ext cx="5063117" cy="400110"/>
          </a:xfrm>
          <a:prstGeom prst="rect">
            <a:avLst/>
          </a:prstGeom>
        </p:spPr>
        <p:txBody>
          <a:bodyPr wrap="none">
            <a:spAutoFit/>
          </a:bodyPr>
          <a:lstStyle/>
          <a:p>
            <a:r>
              <a:rPr lang="es-MX" sz="2000" dirty="0">
                <a:latin typeface="+mj-lt"/>
              </a:rPr>
              <a:t>LECTURA Y APROBACIÓN DE LA ORDEN DEL DÍA</a:t>
            </a:r>
            <a:endParaRPr lang="es-ES" sz="2000" dirty="0">
              <a:latin typeface="+mj-lt"/>
            </a:endParaRPr>
          </a:p>
        </p:txBody>
      </p:sp>
      <p:pic>
        <p:nvPicPr>
          <p:cNvPr id="11" name="10 Imagen"/>
          <p:cNvPicPr/>
          <p:nvPr/>
        </p:nvPicPr>
        <p:blipFill>
          <a:blip r:embed="rId3"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16033612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1859552" y="3878839"/>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1954222" y="3323606"/>
            <a:ext cx="4565291" cy="2769989"/>
          </a:xfrm>
          <a:prstGeom prst="rect">
            <a:avLst/>
          </a:prstGeom>
          <a:noFill/>
        </p:spPr>
        <p:txBody>
          <a:bodyPr wrap="square" rtlCol="0">
            <a:spAutoFit/>
          </a:bodyPr>
          <a:lstStyle/>
          <a:p>
            <a:r>
              <a:rPr lang="es-MX" sz="4000" dirty="0">
                <a:latin typeface="Century Gothic" panose="020B0502020202020204" pitchFamily="34" charset="0"/>
              </a:rPr>
              <a:t>TRANSPARENCIA E INTEGRIDAD</a:t>
            </a:r>
          </a:p>
          <a:p>
            <a:endParaRPr lang="es-MX" sz="4000" dirty="0">
              <a:latin typeface="Century Gothic" panose="020B0502020202020204" pitchFamily="34" charset="0"/>
            </a:endParaRPr>
          </a:p>
          <a:p>
            <a:pPr marL="571500" indent="-571500">
              <a:buFontTx/>
              <a:buChar char="-"/>
            </a:pPr>
            <a:r>
              <a:rPr lang="es-MX" dirty="0">
                <a:latin typeface="Century Gothic" panose="020B0502020202020204" pitchFamily="34" charset="0"/>
              </a:rPr>
              <a:t>Unidad de Transparencia.</a:t>
            </a:r>
          </a:p>
          <a:p>
            <a:pPr marL="571500" indent="-571500">
              <a:buFontTx/>
              <a:buChar char="-"/>
            </a:pPr>
            <a:r>
              <a:rPr lang="es-MX" dirty="0">
                <a:latin typeface="Century Gothic" panose="020B0502020202020204" pitchFamily="34" charset="0"/>
              </a:rPr>
              <a:t>Comité de Ética</a:t>
            </a:r>
          </a:p>
          <a:p>
            <a:pPr marL="571500" indent="-571500">
              <a:buFontTx/>
              <a:buChar char="-"/>
            </a:pPr>
            <a:r>
              <a:rPr lang="es-MX" dirty="0">
                <a:latin typeface="Century Gothic" panose="020B0502020202020204" pitchFamily="34" charset="0"/>
              </a:rPr>
              <a:t>Declaración Patrimonial</a:t>
            </a:r>
          </a:p>
        </p:txBody>
      </p:sp>
      <p:graphicFrame>
        <p:nvGraphicFramePr>
          <p:cNvPr id="8" name="Diagrama 7"/>
          <p:cNvGraphicFramePr/>
          <p:nvPr>
            <p:extLst>
              <p:ext uri="{D42A27DB-BD31-4B8C-83A1-F6EECF244321}">
                <p14:modId xmlns:p14="http://schemas.microsoft.com/office/powerpoint/2010/main" val="1399763814"/>
              </p:ext>
            </p:extLst>
          </p:nvPr>
        </p:nvGraphicFramePr>
        <p:xfrm>
          <a:off x="1954238" y="1792088"/>
          <a:ext cx="4002503" cy="12010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4" descr="assurance, home, insurance, mobile, property, protection, real estate icon"/>
          <p:cNvPicPr>
            <a:picLocks noChangeAspect="1" noChangeArrowheads="1"/>
          </p:cNvPicPr>
          <p:nvPr/>
        </p:nvPicPr>
        <p:blipFill rotWithShape="1">
          <a:blip r:embed="rId7">
            <a:duotone>
              <a:schemeClr val="bg2">
                <a:shade val="45000"/>
                <a:satMod val="135000"/>
              </a:schemeClr>
              <a:prstClr val="white"/>
            </a:duotone>
            <a:extLst>
              <a:ext uri="{28A0092B-C50C-407E-A947-70E740481C1C}">
                <a14:useLocalDpi xmlns:a14="http://schemas.microsoft.com/office/drawing/2010/main" val="0"/>
              </a:ext>
            </a:extLst>
          </a:blip>
          <a:srcRect r="19440"/>
          <a:stretch/>
        </p:blipFill>
        <p:spPr bwMode="auto">
          <a:xfrm>
            <a:off x="6933397" y="1830140"/>
            <a:ext cx="3407344" cy="4097398"/>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2" name="11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40" y="206363"/>
            <a:ext cx="1914525" cy="705485"/>
          </a:xfrm>
          <a:prstGeom prst="rect">
            <a:avLst/>
          </a:prstGeom>
        </p:spPr>
      </p:pic>
      <p:pic>
        <p:nvPicPr>
          <p:cNvPr id="13" name="12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4" name="13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272435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extLst>
              <p:ext uri="{D42A27DB-BD31-4B8C-83A1-F6EECF244321}">
                <p14:modId xmlns:p14="http://schemas.microsoft.com/office/powerpoint/2010/main" val="606844499"/>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32" y="207302"/>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4.1. UNIDAD DE TRANSPARENCIA</a:t>
            </a:r>
            <a:endParaRPr lang="es-ES" sz="1600" dirty="0">
              <a:solidFill>
                <a:schemeClr val="tx1">
                  <a:lumMod val="50000"/>
                  <a:lumOff val="50000"/>
                </a:schemeClr>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2419713471"/>
              </p:ext>
            </p:extLst>
          </p:nvPr>
        </p:nvGraphicFramePr>
        <p:xfrm>
          <a:off x="1929805" y="1637729"/>
          <a:ext cx="4705226" cy="2201496"/>
        </p:xfrm>
        <a:graphic>
          <a:graphicData uri="http://schemas.openxmlformats.org/drawingml/2006/table">
            <a:tbl>
              <a:tblPr firstRow="1" bandRow="1">
                <a:tableStyleId>{93296810-A885-4BE3-A3E7-6D5BEEA58F35}</a:tableStyleId>
              </a:tblPr>
              <a:tblGrid>
                <a:gridCol w="3598319">
                  <a:extLst>
                    <a:ext uri="{9D8B030D-6E8A-4147-A177-3AD203B41FA5}">
                      <a16:colId xmlns:a16="http://schemas.microsoft.com/office/drawing/2014/main" val="20000"/>
                    </a:ext>
                  </a:extLst>
                </a:gridCol>
                <a:gridCol w="1106907">
                  <a:extLst>
                    <a:ext uri="{9D8B030D-6E8A-4147-A177-3AD203B41FA5}">
                      <a16:colId xmlns:a16="http://schemas.microsoft.com/office/drawing/2014/main" val="20001"/>
                    </a:ext>
                  </a:extLst>
                </a:gridCol>
              </a:tblGrid>
              <a:tr h="370840">
                <a:tc>
                  <a:txBody>
                    <a:bodyPr/>
                    <a:lstStyle/>
                    <a:p>
                      <a:pPr algn="ctr"/>
                      <a:r>
                        <a:rPr lang="es-MX" sz="1400" dirty="0"/>
                        <a:t>CONCEPTO</a:t>
                      </a:r>
                      <a:endParaRPr lang="es-ES" sz="1400" dirty="0"/>
                    </a:p>
                  </a:txBody>
                  <a:tcPr/>
                </a:tc>
                <a:tc>
                  <a:txBody>
                    <a:bodyPr/>
                    <a:lstStyle/>
                    <a:p>
                      <a:pPr algn="ctr"/>
                      <a:r>
                        <a:rPr lang="es-MX" sz="1400" dirty="0"/>
                        <a:t>NÚM.</a:t>
                      </a:r>
                      <a:endParaRPr lang="es-ES" sz="1400" dirty="0"/>
                    </a:p>
                  </a:txBody>
                  <a:tcPr/>
                </a:tc>
                <a:extLst>
                  <a:ext uri="{0D108BD9-81ED-4DB2-BD59-A6C34878D82A}">
                    <a16:rowId xmlns:a16="http://schemas.microsoft.com/office/drawing/2014/main" val="10000"/>
                  </a:ext>
                </a:extLst>
              </a:tr>
              <a:tr h="370840">
                <a:tc>
                  <a:txBody>
                    <a:bodyPr/>
                    <a:lstStyle/>
                    <a:p>
                      <a:r>
                        <a:rPr lang="es-MX" sz="1400" dirty="0"/>
                        <a:t>1.</a:t>
                      </a:r>
                      <a:r>
                        <a:rPr lang="es-MX" sz="1400" baseline="0" dirty="0"/>
                        <a:t> Solicitudes Recibidas</a:t>
                      </a:r>
                      <a:endParaRPr lang="es-ES" sz="1400" dirty="0"/>
                    </a:p>
                  </a:txBody>
                  <a:tcPr/>
                </a:tc>
                <a:tc>
                  <a:txBody>
                    <a:bodyPr/>
                    <a:lstStyle/>
                    <a:p>
                      <a:pPr algn="ctr"/>
                      <a:r>
                        <a:rPr lang="es-ES" sz="1400" dirty="0"/>
                        <a:t>26</a:t>
                      </a:r>
                    </a:p>
                  </a:txBody>
                  <a:tcPr/>
                </a:tc>
                <a:extLst>
                  <a:ext uri="{0D108BD9-81ED-4DB2-BD59-A6C34878D82A}">
                    <a16:rowId xmlns:a16="http://schemas.microsoft.com/office/drawing/2014/main" val="10001"/>
                  </a:ext>
                </a:extLst>
              </a:tr>
              <a:tr h="370840">
                <a:tc>
                  <a:txBody>
                    <a:bodyPr/>
                    <a:lstStyle/>
                    <a:p>
                      <a:r>
                        <a:rPr lang="es-MX" sz="1400" dirty="0"/>
                        <a:t>2. Solicitudes competencia</a:t>
                      </a:r>
                      <a:r>
                        <a:rPr lang="es-MX" sz="1400" baseline="0" dirty="0"/>
                        <a:t> de la institución</a:t>
                      </a:r>
                      <a:endParaRPr lang="es-ES" sz="1400" dirty="0"/>
                    </a:p>
                  </a:txBody>
                  <a:tcPr/>
                </a:tc>
                <a:tc>
                  <a:txBody>
                    <a:bodyPr/>
                    <a:lstStyle/>
                    <a:p>
                      <a:pPr algn="ctr"/>
                      <a:r>
                        <a:rPr lang="es-ES" sz="1400" dirty="0"/>
                        <a:t>26</a:t>
                      </a:r>
                    </a:p>
                  </a:txBody>
                  <a:tcPr/>
                </a:tc>
                <a:extLst>
                  <a:ext uri="{0D108BD9-81ED-4DB2-BD59-A6C34878D82A}">
                    <a16:rowId xmlns:a16="http://schemas.microsoft.com/office/drawing/2014/main" val="10002"/>
                  </a:ext>
                </a:extLst>
              </a:tr>
              <a:tr h="370840">
                <a:tc>
                  <a:txBody>
                    <a:bodyPr/>
                    <a:lstStyle/>
                    <a:p>
                      <a:r>
                        <a:rPr lang="es-MX" sz="1400" dirty="0"/>
                        <a:t>3. Solicitudes declinadas</a:t>
                      </a:r>
                      <a:endParaRPr lang="es-ES" sz="1400" dirty="0"/>
                    </a:p>
                  </a:txBody>
                  <a:tcPr/>
                </a:tc>
                <a:tc>
                  <a:txBody>
                    <a:bodyPr/>
                    <a:lstStyle/>
                    <a:p>
                      <a:pPr algn="ctr"/>
                      <a:r>
                        <a:rPr lang="es-ES" sz="1400" dirty="0"/>
                        <a:t>0</a:t>
                      </a:r>
                    </a:p>
                  </a:txBody>
                  <a:tcPr/>
                </a:tc>
                <a:extLst>
                  <a:ext uri="{0D108BD9-81ED-4DB2-BD59-A6C34878D82A}">
                    <a16:rowId xmlns:a16="http://schemas.microsoft.com/office/drawing/2014/main" val="10003"/>
                  </a:ext>
                </a:extLst>
              </a:tr>
              <a:tr h="370840">
                <a:tc>
                  <a:txBody>
                    <a:bodyPr/>
                    <a:lstStyle/>
                    <a:p>
                      <a:r>
                        <a:rPr lang="es-MX" sz="1400" dirty="0"/>
                        <a:t>4. Recursos de revisión</a:t>
                      </a:r>
                      <a:endParaRPr lang="es-ES" sz="1400" dirty="0"/>
                    </a:p>
                  </a:txBody>
                  <a:tcPr/>
                </a:tc>
                <a:tc>
                  <a:txBody>
                    <a:bodyPr/>
                    <a:lstStyle/>
                    <a:p>
                      <a:pPr algn="ctr"/>
                      <a:r>
                        <a:rPr lang="es-ES" sz="1400" dirty="0"/>
                        <a:t>1</a:t>
                      </a:r>
                    </a:p>
                  </a:txBody>
                  <a:tcPr/>
                </a:tc>
                <a:extLst>
                  <a:ext uri="{0D108BD9-81ED-4DB2-BD59-A6C34878D82A}">
                    <a16:rowId xmlns:a16="http://schemas.microsoft.com/office/drawing/2014/main" val="10004"/>
                  </a:ext>
                </a:extLst>
              </a:tr>
              <a:tr h="347296">
                <a:tc>
                  <a:txBody>
                    <a:bodyPr/>
                    <a:lstStyle/>
                    <a:p>
                      <a:r>
                        <a:rPr lang="es-MX" sz="1400" dirty="0"/>
                        <a:t>5. Solicitudes</a:t>
                      </a:r>
                      <a:r>
                        <a:rPr lang="es-MX" sz="1400" baseline="0" dirty="0"/>
                        <a:t> no atendidas y prescritas.</a:t>
                      </a:r>
                      <a:endParaRPr lang="es-ES" sz="1400" dirty="0"/>
                    </a:p>
                  </a:txBody>
                  <a:tcPr/>
                </a:tc>
                <a:tc>
                  <a:txBody>
                    <a:bodyPr/>
                    <a:lstStyle/>
                    <a:p>
                      <a:pPr algn="ctr"/>
                      <a:r>
                        <a:rPr lang="es-ES" sz="1400" dirty="0"/>
                        <a:t>0</a:t>
                      </a:r>
                    </a:p>
                  </a:txBody>
                  <a:tcPr/>
                </a:tc>
                <a:extLst>
                  <a:ext uri="{0D108BD9-81ED-4DB2-BD59-A6C34878D82A}">
                    <a16:rowId xmlns:a16="http://schemas.microsoft.com/office/drawing/2014/main" val="10005"/>
                  </a:ext>
                </a:extLst>
              </a:tr>
            </a:tbl>
          </a:graphicData>
        </a:graphic>
      </p:graphicFrame>
      <p:sp>
        <p:nvSpPr>
          <p:cNvPr id="11" name="Rectángulo 10"/>
          <p:cNvSpPr/>
          <p:nvPr/>
        </p:nvSpPr>
        <p:spPr>
          <a:xfrm>
            <a:off x="1825675" y="1261121"/>
            <a:ext cx="3185487" cy="338554"/>
          </a:xfrm>
          <a:prstGeom prst="rect">
            <a:avLst/>
          </a:prstGeom>
        </p:spPr>
        <p:txBody>
          <a:bodyPr wrap="none">
            <a:spAutoFit/>
          </a:bodyPr>
          <a:lstStyle/>
          <a:p>
            <a:r>
              <a:rPr lang="es-MX" sz="1600" b="1" dirty="0">
                <a:latin typeface="Century Gothic" panose="020B0502020202020204" pitchFamily="34" charset="0"/>
              </a:rPr>
              <a:t>INFORME DE SOLICITUDES 2019</a:t>
            </a:r>
            <a:endParaRPr lang="es-ES" sz="1600" b="1" dirty="0">
              <a:latin typeface="Century Gothic" panose="020B0502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562629168"/>
              </p:ext>
            </p:extLst>
          </p:nvPr>
        </p:nvGraphicFramePr>
        <p:xfrm>
          <a:off x="1929805" y="4241440"/>
          <a:ext cx="6096000" cy="1341120"/>
        </p:xfrm>
        <a:graphic>
          <a:graphicData uri="http://schemas.openxmlformats.org/drawingml/2006/table">
            <a:tbl>
              <a:tblPr firstRow="1" bandRow="1">
                <a:tableStyleId>{F5AB1C69-6EDB-4FF4-983F-18BD219EF322}</a:tableStyleId>
              </a:tblPr>
              <a:tblGrid>
                <a:gridCol w="1875779">
                  <a:extLst>
                    <a:ext uri="{9D8B030D-6E8A-4147-A177-3AD203B41FA5}">
                      <a16:colId xmlns:a16="http://schemas.microsoft.com/office/drawing/2014/main" val="20000"/>
                    </a:ext>
                  </a:extLst>
                </a:gridCol>
                <a:gridCol w="1172221">
                  <a:extLst>
                    <a:ext uri="{9D8B030D-6E8A-4147-A177-3AD203B41FA5}">
                      <a16:colId xmlns:a16="http://schemas.microsoft.com/office/drawing/2014/main" val="20001"/>
                    </a:ext>
                  </a:extLst>
                </a:gridCol>
                <a:gridCol w="1570597">
                  <a:extLst>
                    <a:ext uri="{9D8B030D-6E8A-4147-A177-3AD203B41FA5}">
                      <a16:colId xmlns:a16="http://schemas.microsoft.com/office/drawing/2014/main" val="20002"/>
                    </a:ext>
                  </a:extLst>
                </a:gridCol>
                <a:gridCol w="1477403">
                  <a:extLst>
                    <a:ext uri="{9D8B030D-6E8A-4147-A177-3AD203B41FA5}">
                      <a16:colId xmlns:a16="http://schemas.microsoft.com/office/drawing/2014/main" val="20003"/>
                    </a:ext>
                  </a:extLst>
                </a:gridCol>
              </a:tblGrid>
              <a:tr h="0">
                <a:tc gridSpan="3">
                  <a:txBody>
                    <a:bodyPr/>
                    <a:lstStyle/>
                    <a:p>
                      <a:r>
                        <a:rPr lang="es-MX" sz="1400" dirty="0">
                          <a:solidFill>
                            <a:schemeClr val="tx1"/>
                          </a:solidFill>
                        </a:rPr>
                        <a:t>DETALLE</a:t>
                      </a:r>
                      <a:r>
                        <a:rPr lang="es-MX" sz="1400" baseline="0" dirty="0">
                          <a:solidFill>
                            <a:schemeClr val="tx1"/>
                          </a:solidFill>
                        </a:rPr>
                        <a:t> DE SOLICITUDES PRESCRITAS</a:t>
                      </a:r>
                      <a:endParaRPr lang="es-ES" sz="1400" dirty="0">
                        <a:solidFill>
                          <a:schemeClr val="tx1"/>
                        </a:solidFill>
                      </a:endParaRPr>
                    </a:p>
                  </a:txBody>
                  <a:tcPr>
                    <a:solidFill>
                      <a:schemeClr val="tx2">
                        <a:lumMod val="60000"/>
                        <a:lumOff val="40000"/>
                      </a:schemeClr>
                    </a:solidFill>
                  </a:tcPr>
                </a:tc>
                <a:tc hMerge="1">
                  <a:txBody>
                    <a:bodyPr/>
                    <a:lstStyle/>
                    <a:p>
                      <a:endParaRPr lang="es-ES"/>
                    </a:p>
                  </a:txBody>
                  <a:tcPr/>
                </a:tc>
                <a:tc hMerge="1">
                  <a:txBody>
                    <a:bodyPr/>
                    <a:lstStyle/>
                    <a:p>
                      <a:endParaRPr lang="es-ES" dirty="0"/>
                    </a:p>
                  </a:txBody>
                  <a:tcPr/>
                </a:tc>
                <a:tc>
                  <a:txBody>
                    <a:bodyPr/>
                    <a:lstStyle/>
                    <a:p>
                      <a:endParaRPr lang="es-ES" sz="1400" dirty="0">
                        <a:solidFill>
                          <a:schemeClr val="tx1"/>
                        </a:solidFill>
                      </a:endParaRPr>
                    </a:p>
                  </a:txBody>
                  <a:tcPr>
                    <a:solidFill>
                      <a:schemeClr val="tx2">
                        <a:lumMod val="60000"/>
                        <a:lumOff val="40000"/>
                      </a:schemeClr>
                    </a:solidFill>
                  </a:tcPr>
                </a:tc>
                <a:extLst>
                  <a:ext uri="{0D108BD9-81ED-4DB2-BD59-A6C34878D82A}">
                    <a16:rowId xmlns:a16="http://schemas.microsoft.com/office/drawing/2014/main" val="10000"/>
                  </a:ext>
                </a:extLst>
              </a:tr>
              <a:tr h="370840">
                <a:tc>
                  <a:txBody>
                    <a:bodyPr/>
                    <a:lstStyle/>
                    <a:p>
                      <a:pPr algn="ctr"/>
                      <a:r>
                        <a:rPr lang="es-MX" sz="1400" b="1" dirty="0"/>
                        <a:t>Información</a:t>
                      </a:r>
                      <a:r>
                        <a:rPr lang="es-MX" sz="1400" b="1" baseline="0" dirty="0"/>
                        <a:t> solicitada</a:t>
                      </a:r>
                      <a:endParaRPr lang="es-ES" sz="1400" b="1" dirty="0"/>
                    </a:p>
                  </a:txBody>
                  <a:tcPr>
                    <a:solidFill>
                      <a:schemeClr val="tx2">
                        <a:lumMod val="60000"/>
                        <a:lumOff val="40000"/>
                      </a:schemeClr>
                    </a:solidFill>
                  </a:tcPr>
                </a:tc>
                <a:tc>
                  <a:txBody>
                    <a:bodyPr/>
                    <a:lstStyle/>
                    <a:p>
                      <a:pPr algn="ctr"/>
                      <a:r>
                        <a:rPr lang="es-MX" sz="1400" b="1" dirty="0"/>
                        <a:t>Responsable</a:t>
                      </a:r>
                      <a:endParaRPr lang="es-ES" sz="1400" b="1" dirty="0"/>
                    </a:p>
                  </a:txBody>
                  <a:tcPr>
                    <a:solidFill>
                      <a:schemeClr val="tx2">
                        <a:lumMod val="60000"/>
                        <a:lumOff val="40000"/>
                      </a:schemeClr>
                    </a:solidFill>
                  </a:tcPr>
                </a:tc>
                <a:tc>
                  <a:txBody>
                    <a:bodyPr/>
                    <a:lstStyle/>
                    <a:p>
                      <a:pPr algn="ctr"/>
                      <a:r>
                        <a:rPr lang="es-MX" sz="1400" b="1" dirty="0"/>
                        <a:t>Responsabilidades Originadas</a:t>
                      </a:r>
                      <a:endParaRPr lang="es-ES" sz="1400" b="1" dirty="0"/>
                    </a:p>
                  </a:txBody>
                  <a:tcPr>
                    <a:solidFill>
                      <a:schemeClr val="tx2">
                        <a:lumMod val="60000"/>
                        <a:lumOff val="40000"/>
                      </a:schemeClr>
                    </a:solidFill>
                  </a:tcPr>
                </a:tc>
                <a:tc>
                  <a:txBody>
                    <a:bodyPr/>
                    <a:lstStyle/>
                    <a:p>
                      <a:pPr algn="ctr"/>
                      <a:r>
                        <a:rPr lang="es-MX" sz="1400" b="1" dirty="0"/>
                        <a:t>Acciones a Seguir</a:t>
                      </a:r>
                      <a:endParaRPr lang="es-ES" sz="1400" b="1" dirty="0"/>
                    </a:p>
                  </a:txBody>
                  <a:tcPr>
                    <a:solidFill>
                      <a:schemeClr val="tx2">
                        <a:lumMod val="60000"/>
                        <a:lumOff val="40000"/>
                      </a:schemeClr>
                    </a:solidFill>
                  </a:tcPr>
                </a:tc>
                <a:extLst>
                  <a:ext uri="{0D108BD9-81ED-4DB2-BD59-A6C34878D82A}">
                    <a16:rowId xmlns:a16="http://schemas.microsoft.com/office/drawing/2014/main" val="10001"/>
                  </a:ext>
                </a:extLst>
              </a:tr>
              <a:tr h="370840">
                <a:tc>
                  <a:txBody>
                    <a:bodyPr/>
                    <a:lstStyle/>
                    <a:p>
                      <a:r>
                        <a:rPr lang="es-MX" sz="1400" dirty="0"/>
                        <a:t>No tenemos</a:t>
                      </a:r>
                      <a:r>
                        <a:rPr lang="es-MX" sz="1400" baseline="0" dirty="0"/>
                        <a:t> ninguna solicitud prescrita</a:t>
                      </a:r>
                      <a:endParaRPr lang="es-ES" sz="1400" dirty="0"/>
                    </a:p>
                  </a:txBody>
                  <a:tcPr/>
                </a:tc>
                <a:tc>
                  <a:txBody>
                    <a:bodyPr/>
                    <a:lstStyle/>
                    <a:p>
                      <a:endParaRPr lang="es-ES" sz="1400" dirty="0"/>
                    </a:p>
                  </a:txBody>
                  <a:tcPr/>
                </a:tc>
                <a:tc>
                  <a:txBody>
                    <a:bodyPr/>
                    <a:lstStyle/>
                    <a:p>
                      <a:endParaRPr lang="es-ES" sz="1400" dirty="0"/>
                    </a:p>
                  </a:txBody>
                  <a:tcPr/>
                </a:tc>
                <a:tc>
                  <a:txBody>
                    <a:bodyPr/>
                    <a:lstStyle/>
                    <a:p>
                      <a:endParaRPr lang="es-ES" sz="1400" dirty="0"/>
                    </a:p>
                  </a:txBody>
                  <a:tcPr/>
                </a:tc>
                <a:extLst>
                  <a:ext uri="{0D108BD9-81ED-4DB2-BD59-A6C34878D82A}">
                    <a16:rowId xmlns:a16="http://schemas.microsoft.com/office/drawing/2014/main" val="10002"/>
                  </a:ext>
                </a:extLst>
              </a:tr>
            </a:tbl>
          </a:graphicData>
        </a:graphic>
      </p:graphicFrame>
      <p:graphicFrame>
        <p:nvGraphicFramePr>
          <p:cNvPr id="18" name="4 Tabla"/>
          <p:cNvGraphicFramePr>
            <a:graphicFrameLocks noGrp="1"/>
          </p:cNvGraphicFramePr>
          <p:nvPr>
            <p:extLst>
              <p:ext uri="{D42A27DB-BD31-4B8C-83A1-F6EECF244321}">
                <p14:modId xmlns:p14="http://schemas.microsoft.com/office/powerpoint/2010/main" val="2582315793"/>
              </p:ext>
            </p:extLst>
          </p:nvPr>
        </p:nvGraphicFramePr>
        <p:xfrm>
          <a:off x="6860568" y="1430402"/>
          <a:ext cx="3491487" cy="2275753"/>
        </p:xfrm>
        <a:graphic>
          <a:graphicData uri="http://schemas.openxmlformats.org/drawingml/2006/table">
            <a:tbl>
              <a:tblPr/>
              <a:tblGrid>
                <a:gridCol w="1431112">
                  <a:extLst>
                    <a:ext uri="{9D8B030D-6E8A-4147-A177-3AD203B41FA5}">
                      <a16:colId xmlns:a16="http://schemas.microsoft.com/office/drawing/2014/main" val="20000"/>
                    </a:ext>
                  </a:extLst>
                </a:gridCol>
                <a:gridCol w="996736">
                  <a:extLst>
                    <a:ext uri="{9D8B030D-6E8A-4147-A177-3AD203B41FA5}">
                      <a16:colId xmlns:a16="http://schemas.microsoft.com/office/drawing/2014/main" val="20001"/>
                    </a:ext>
                  </a:extLst>
                </a:gridCol>
                <a:gridCol w="1063639">
                  <a:extLst>
                    <a:ext uri="{9D8B030D-6E8A-4147-A177-3AD203B41FA5}">
                      <a16:colId xmlns:a16="http://schemas.microsoft.com/office/drawing/2014/main" val="20002"/>
                    </a:ext>
                  </a:extLst>
                </a:gridCol>
              </a:tblGrid>
              <a:tr h="265426">
                <a:tc gridSpan="3">
                  <a:txBody>
                    <a:bodyPr/>
                    <a:lstStyle/>
                    <a:p>
                      <a:pPr algn="l">
                        <a:lnSpc>
                          <a:spcPct val="107000"/>
                        </a:lnSpc>
                        <a:spcAft>
                          <a:spcPts val="0"/>
                        </a:spcAft>
                      </a:pPr>
                      <a:r>
                        <a:rPr lang="es-ES" sz="1400" b="1" dirty="0">
                          <a:solidFill>
                            <a:srgbClr val="000000"/>
                          </a:solidFill>
                          <a:latin typeface="Century Gothic" panose="020B0502020202020204" pitchFamily="34" charset="0"/>
                          <a:ea typeface="Times New Roman"/>
                          <a:cs typeface="Times New Roman"/>
                        </a:rPr>
                        <a:t>TABLA DE CUMPLIMIENTO</a:t>
                      </a:r>
                      <a:endParaRPr lang="es-MX" sz="1400" dirty="0">
                        <a:latin typeface="Century Gothic" panose="020B0502020202020204" pitchFamily="34" charset="0"/>
                        <a:ea typeface="Calibri"/>
                        <a:cs typeface="Times New Roman"/>
                      </a:endParaRPr>
                    </a:p>
                  </a:txBody>
                  <a:tcPr marL="44451" marR="44451"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278695">
                <a:tc>
                  <a:txBody>
                    <a:bodyPr/>
                    <a:lstStyle/>
                    <a:p>
                      <a:pPr algn="ctr">
                        <a:lnSpc>
                          <a:spcPct val="107000"/>
                        </a:lnSpc>
                        <a:spcAft>
                          <a:spcPts val="0"/>
                        </a:spcAft>
                      </a:pPr>
                      <a:r>
                        <a:rPr lang="es-ES" sz="1200" b="1" dirty="0">
                          <a:solidFill>
                            <a:schemeClr val="bg1"/>
                          </a:solidFill>
                          <a:latin typeface="+mn-lt"/>
                          <a:ea typeface="Times New Roman"/>
                          <a:cs typeface="Times New Roman"/>
                        </a:rPr>
                        <a:t>EVALUACIÓN</a:t>
                      </a:r>
                      <a:endParaRPr lang="es-MX" sz="1200" dirty="0">
                        <a:solidFill>
                          <a:schemeClr val="bg1"/>
                        </a:solidFill>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gridSpan="2">
                  <a:txBody>
                    <a:bodyPr/>
                    <a:lstStyle/>
                    <a:p>
                      <a:pPr algn="ctr">
                        <a:lnSpc>
                          <a:spcPct val="107000"/>
                        </a:lnSpc>
                        <a:spcAft>
                          <a:spcPts val="0"/>
                        </a:spcAft>
                      </a:pPr>
                      <a:r>
                        <a:rPr lang="es-ES" sz="1200" b="1" dirty="0">
                          <a:solidFill>
                            <a:schemeClr val="bg1"/>
                          </a:solidFill>
                          <a:latin typeface="+mn-lt"/>
                          <a:ea typeface="Times New Roman"/>
                          <a:cs typeface="Times New Roman"/>
                        </a:rPr>
                        <a:t>CUMPLIMIENTO</a:t>
                      </a:r>
                      <a:endParaRPr lang="es-MX" sz="1200" dirty="0">
                        <a:solidFill>
                          <a:schemeClr val="bg1"/>
                        </a:solidFill>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hMerge="1">
                  <a:txBody>
                    <a:bodyPr/>
                    <a:lstStyle/>
                    <a:p>
                      <a:endParaRPr lang="es-MX"/>
                    </a:p>
                  </a:txBody>
                  <a:tcPr/>
                </a:tc>
                <a:extLst>
                  <a:ext uri="{0D108BD9-81ED-4DB2-BD59-A6C34878D82A}">
                    <a16:rowId xmlns:a16="http://schemas.microsoft.com/office/drawing/2014/main" val="10001"/>
                  </a:ext>
                </a:extLst>
              </a:tr>
              <a:tr h="278695">
                <a:tc>
                  <a:txBody>
                    <a:bodyPr/>
                    <a:lstStyle/>
                    <a:p>
                      <a:pPr>
                        <a:lnSpc>
                          <a:spcPct val="107000"/>
                        </a:lnSpc>
                      </a:pPr>
                      <a:endParaRPr lang="es-MX" sz="1200" dirty="0">
                        <a:latin typeface="+mn-lt"/>
                      </a:endParaRPr>
                    </a:p>
                  </a:txBody>
                  <a:tcPr marL="44451" marR="444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ES" sz="1200" b="1" dirty="0">
                          <a:solidFill>
                            <a:schemeClr val="bg1"/>
                          </a:solidFill>
                          <a:latin typeface="+mn-lt"/>
                          <a:ea typeface="Times New Roman"/>
                          <a:cs typeface="Times New Roman"/>
                        </a:rPr>
                        <a:t>LGT</a:t>
                      </a:r>
                      <a:endParaRPr lang="es-MX" sz="1200" dirty="0">
                        <a:solidFill>
                          <a:schemeClr val="bg1"/>
                        </a:solidFill>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gn="ctr">
                        <a:lnSpc>
                          <a:spcPct val="107000"/>
                        </a:lnSpc>
                        <a:spcAft>
                          <a:spcPts val="0"/>
                        </a:spcAft>
                      </a:pPr>
                      <a:r>
                        <a:rPr lang="es-ES" sz="1200" b="1" dirty="0">
                          <a:solidFill>
                            <a:schemeClr val="bg1"/>
                          </a:solidFill>
                          <a:latin typeface="+mn-lt"/>
                          <a:ea typeface="Times New Roman"/>
                          <a:cs typeface="Times New Roman"/>
                        </a:rPr>
                        <a:t>LTAIPES</a:t>
                      </a:r>
                      <a:endParaRPr lang="es-MX" sz="1200" dirty="0">
                        <a:solidFill>
                          <a:schemeClr val="bg1"/>
                        </a:solidFill>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extLst>
                  <a:ext uri="{0D108BD9-81ED-4DB2-BD59-A6C34878D82A}">
                    <a16:rowId xmlns:a16="http://schemas.microsoft.com/office/drawing/2014/main" val="10003"/>
                  </a:ext>
                </a:extLst>
              </a:tr>
              <a:tr h="27869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mn-lt"/>
                          <a:ea typeface="Times New Roman"/>
                          <a:cs typeface="Times New Roman"/>
                        </a:rPr>
                        <a:t>I</a:t>
                      </a:r>
                      <a:endParaRPr kumimoji="0" lang="es-MX" sz="1200" b="0" i="0" u="none" strike="noStrike" kern="1200" cap="none" spc="0" normalizeH="0" baseline="0" noProof="0" dirty="0">
                        <a:ln>
                          <a:noFill/>
                        </a:ln>
                        <a:solidFill>
                          <a:prstClr val="black"/>
                        </a:solidFill>
                        <a:effectLst/>
                        <a:uLnTx/>
                        <a:uFillTx/>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s-MX" sz="1200" dirty="0">
                          <a:latin typeface="+mn-lt"/>
                          <a:ea typeface="Calibri"/>
                          <a:cs typeface="Times New Roman"/>
                        </a:rPr>
                        <a:t>99.05</a:t>
                      </a: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dirty="0">
                          <a:latin typeface="+mn-lt"/>
                          <a:ea typeface="Calibri"/>
                          <a:cs typeface="Times New Roman"/>
                        </a:rPr>
                        <a:t>98.25</a:t>
                      </a: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8695">
                <a:tc>
                  <a:txBody>
                    <a:bodyPr/>
                    <a:lstStyle/>
                    <a:p>
                      <a:pPr algn="ctr">
                        <a:lnSpc>
                          <a:spcPct val="107000"/>
                        </a:lnSpc>
                        <a:spcAft>
                          <a:spcPts val="0"/>
                        </a:spcAft>
                      </a:pPr>
                      <a:r>
                        <a:rPr lang="es-ES" sz="1200" b="1" dirty="0">
                          <a:solidFill>
                            <a:srgbClr val="000000"/>
                          </a:solidFill>
                          <a:latin typeface="+mn-lt"/>
                          <a:ea typeface="Times New Roman"/>
                          <a:cs typeface="Times New Roman"/>
                        </a:rPr>
                        <a:t>II</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s-MX" sz="1200" dirty="0">
                          <a:latin typeface="+mn-lt"/>
                          <a:ea typeface="Calibri"/>
                          <a:cs typeface="Times New Roman"/>
                        </a:rPr>
                        <a:t>Pendiente</a:t>
                      </a:r>
                      <a:r>
                        <a:rPr lang="es-MX" sz="1200" baseline="0" dirty="0">
                          <a:latin typeface="+mn-lt"/>
                          <a:ea typeface="Calibri"/>
                          <a:cs typeface="Times New Roman"/>
                        </a:rPr>
                        <a:t> de revisión</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dirty="0">
                          <a:latin typeface="+mn-lt"/>
                          <a:ea typeface="Calibri"/>
                          <a:cs typeface="Times New Roman"/>
                        </a:rPr>
                        <a:t>Pendiente</a:t>
                      </a:r>
                      <a:r>
                        <a:rPr lang="es-MX" sz="1200" baseline="0" dirty="0">
                          <a:latin typeface="+mn-lt"/>
                          <a:ea typeface="Calibri"/>
                          <a:cs typeface="Times New Roman"/>
                        </a:rPr>
                        <a:t> de revisión</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8695">
                <a:tc>
                  <a:txBody>
                    <a:bodyPr/>
                    <a:lstStyle/>
                    <a:p>
                      <a:pPr algn="ctr">
                        <a:lnSpc>
                          <a:spcPct val="107000"/>
                        </a:lnSpc>
                        <a:spcAft>
                          <a:spcPts val="0"/>
                        </a:spcAft>
                      </a:pPr>
                      <a:r>
                        <a:rPr lang="es-ES" sz="1200" b="1" dirty="0">
                          <a:solidFill>
                            <a:srgbClr val="000000"/>
                          </a:solidFill>
                          <a:latin typeface="+mn-lt"/>
                          <a:ea typeface="Times New Roman"/>
                          <a:cs typeface="Times New Roman"/>
                        </a:rPr>
                        <a:t>III</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s-MX" sz="1200" dirty="0">
                          <a:latin typeface="+mn-lt"/>
                          <a:ea typeface="Calibri"/>
                          <a:cs typeface="Times New Roman"/>
                        </a:rPr>
                        <a:t>Pendiente</a:t>
                      </a:r>
                      <a:r>
                        <a:rPr lang="es-MX" sz="1200" baseline="0" dirty="0">
                          <a:latin typeface="+mn-lt"/>
                          <a:ea typeface="Calibri"/>
                          <a:cs typeface="Times New Roman"/>
                        </a:rPr>
                        <a:t> de revisión</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dirty="0">
                          <a:latin typeface="+mn-lt"/>
                          <a:ea typeface="Calibri"/>
                          <a:cs typeface="Times New Roman"/>
                        </a:rPr>
                        <a:t>Pendiente</a:t>
                      </a:r>
                      <a:r>
                        <a:rPr lang="es-MX" sz="1200" baseline="0" dirty="0">
                          <a:latin typeface="+mn-lt"/>
                          <a:ea typeface="Calibri"/>
                          <a:cs typeface="Times New Roman"/>
                        </a:rPr>
                        <a:t> de revisión</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8695">
                <a:tc>
                  <a:txBody>
                    <a:bodyPr/>
                    <a:lstStyle/>
                    <a:p>
                      <a:pPr algn="ctr">
                        <a:lnSpc>
                          <a:spcPct val="107000"/>
                        </a:lnSpc>
                        <a:spcAft>
                          <a:spcPts val="0"/>
                        </a:spcAft>
                      </a:pPr>
                      <a:r>
                        <a:rPr lang="es-ES" sz="1200" b="1" dirty="0">
                          <a:solidFill>
                            <a:srgbClr val="000000"/>
                          </a:solidFill>
                          <a:latin typeface="+mn-lt"/>
                          <a:ea typeface="Times New Roman"/>
                          <a:cs typeface="Times New Roman"/>
                        </a:rPr>
                        <a:t>IV</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s-MX" sz="1200" dirty="0">
                          <a:latin typeface="+mn-lt"/>
                          <a:ea typeface="Calibri"/>
                          <a:cs typeface="Times New Roman"/>
                        </a:rPr>
                        <a:t>Pendiente</a:t>
                      </a:r>
                      <a:r>
                        <a:rPr lang="es-MX" sz="1200" baseline="0" dirty="0">
                          <a:latin typeface="+mn-lt"/>
                          <a:ea typeface="Calibri"/>
                          <a:cs typeface="Times New Roman"/>
                        </a:rPr>
                        <a:t> de revisión</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dirty="0">
                          <a:latin typeface="+mn-lt"/>
                          <a:ea typeface="Calibri"/>
                          <a:cs typeface="Times New Roman"/>
                        </a:rPr>
                        <a:t>Pendiente</a:t>
                      </a:r>
                      <a:r>
                        <a:rPr lang="es-MX" sz="1200" baseline="0" dirty="0">
                          <a:latin typeface="+mn-lt"/>
                          <a:ea typeface="Calibri"/>
                          <a:cs typeface="Times New Roman"/>
                        </a:rPr>
                        <a:t> de revisión</a:t>
                      </a:r>
                      <a:endParaRPr lang="es-MX" sz="1200" dirty="0">
                        <a:latin typeface="+mn-lt"/>
                        <a:ea typeface="Calibri"/>
                        <a:cs typeface="Times New Roman"/>
                      </a:endParaRPr>
                    </a:p>
                  </a:txBody>
                  <a:tcPr marL="44451" marR="444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pic>
        <p:nvPicPr>
          <p:cNvPr id="10" name="9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3017132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32" y="207302"/>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4.1. UNIDAD DE TRANSPARENCIA</a:t>
            </a:r>
            <a:endParaRPr lang="es-ES" sz="1600" dirty="0">
              <a:solidFill>
                <a:schemeClr val="tx1">
                  <a:lumMod val="50000"/>
                  <a:lumOff val="50000"/>
                </a:schemeClr>
              </a:solidFill>
            </a:endParaRPr>
          </a:p>
        </p:txBody>
      </p:sp>
      <p:sp>
        <p:nvSpPr>
          <p:cNvPr id="10" name="Rectángulo 9"/>
          <p:cNvSpPr/>
          <p:nvPr/>
        </p:nvSpPr>
        <p:spPr>
          <a:xfrm>
            <a:off x="1863485" y="1253446"/>
            <a:ext cx="5610831" cy="338554"/>
          </a:xfrm>
          <a:prstGeom prst="rect">
            <a:avLst/>
          </a:prstGeom>
        </p:spPr>
        <p:txBody>
          <a:bodyPr wrap="none">
            <a:spAutoFit/>
          </a:bodyPr>
          <a:lstStyle/>
          <a:p>
            <a:r>
              <a:rPr lang="es-MX" sz="1600" b="1" dirty="0">
                <a:latin typeface="Century Gothic" panose="020B0502020202020204" pitchFamily="34" charset="0"/>
              </a:rPr>
              <a:t>PRINCIPALES RIESGOS Y CONSIDERACIONES PARA 2019</a:t>
            </a:r>
            <a:endParaRPr lang="es-ES" sz="1600" b="1" dirty="0">
              <a:latin typeface="Century Gothic" panose="020B0502020202020204" pitchFamily="34" charset="0"/>
            </a:endParaRPr>
          </a:p>
        </p:txBody>
      </p:sp>
      <p:sp>
        <p:nvSpPr>
          <p:cNvPr id="14" name="6 Rectángulo"/>
          <p:cNvSpPr/>
          <p:nvPr/>
        </p:nvSpPr>
        <p:spPr>
          <a:xfrm>
            <a:off x="1863468" y="1179745"/>
            <a:ext cx="8513245" cy="1579736"/>
          </a:xfrm>
          <a:prstGeom prst="rect">
            <a:avLst/>
          </a:prstGeom>
          <a:noFill/>
          <a:ln>
            <a:noFill/>
          </a:ln>
        </p:spPr>
        <p:style>
          <a:lnRef idx="3">
            <a:schemeClr val="lt1"/>
          </a:lnRef>
          <a:fillRef idx="1">
            <a:schemeClr val="accent1"/>
          </a:fillRef>
          <a:effectRef idx="1">
            <a:schemeClr val="accent1"/>
          </a:effectRef>
          <a:fontRef idx="minor">
            <a:schemeClr val="lt1"/>
          </a:fontRef>
        </p:style>
        <p:txBody>
          <a:bodyPr rtlCol="0" anchor="ctr"/>
          <a:lstStyle/>
          <a:p>
            <a:pPr algn="just"/>
            <a:endParaRPr lang="es-MX" sz="1600" b="1" dirty="0">
              <a:solidFill>
                <a:schemeClr val="tx1"/>
              </a:solidFill>
            </a:endParaRPr>
          </a:p>
        </p:txBody>
      </p:sp>
      <p:graphicFrame>
        <p:nvGraphicFramePr>
          <p:cNvPr id="23" name="Tabla 22"/>
          <p:cNvGraphicFramePr>
            <a:graphicFrameLocks noGrp="1"/>
          </p:cNvGraphicFramePr>
          <p:nvPr>
            <p:extLst>
              <p:ext uri="{D42A27DB-BD31-4B8C-83A1-F6EECF244321}">
                <p14:modId xmlns:p14="http://schemas.microsoft.com/office/powerpoint/2010/main" val="3630069355"/>
              </p:ext>
            </p:extLst>
          </p:nvPr>
        </p:nvGraphicFramePr>
        <p:xfrm>
          <a:off x="1888662" y="1791121"/>
          <a:ext cx="8413740" cy="2011680"/>
        </p:xfrm>
        <a:graphic>
          <a:graphicData uri="http://schemas.openxmlformats.org/drawingml/2006/table">
            <a:tbl>
              <a:tblPr firstRow="1" bandRow="1">
                <a:tableStyleId>{93296810-A885-4BE3-A3E7-6D5BEEA58F35}</a:tableStyleId>
              </a:tblPr>
              <a:tblGrid>
                <a:gridCol w="635141">
                  <a:extLst>
                    <a:ext uri="{9D8B030D-6E8A-4147-A177-3AD203B41FA5}">
                      <a16:colId xmlns:a16="http://schemas.microsoft.com/office/drawing/2014/main" val="20000"/>
                    </a:ext>
                  </a:extLst>
                </a:gridCol>
                <a:gridCol w="2730355">
                  <a:extLst>
                    <a:ext uri="{9D8B030D-6E8A-4147-A177-3AD203B41FA5}">
                      <a16:colId xmlns:a16="http://schemas.microsoft.com/office/drawing/2014/main" val="20001"/>
                    </a:ext>
                  </a:extLst>
                </a:gridCol>
                <a:gridCol w="1682748">
                  <a:extLst>
                    <a:ext uri="{9D8B030D-6E8A-4147-A177-3AD203B41FA5}">
                      <a16:colId xmlns:a16="http://schemas.microsoft.com/office/drawing/2014/main" val="20002"/>
                    </a:ext>
                  </a:extLst>
                </a:gridCol>
                <a:gridCol w="1682748">
                  <a:extLst>
                    <a:ext uri="{9D8B030D-6E8A-4147-A177-3AD203B41FA5}">
                      <a16:colId xmlns:a16="http://schemas.microsoft.com/office/drawing/2014/main" val="20003"/>
                    </a:ext>
                  </a:extLst>
                </a:gridCol>
                <a:gridCol w="1682748">
                  <a:extLst>
                    <a:ext uri="{9D8B030D-6E8A-4147-A177-3AD203B41FA5}">
                      <a16:colId xmlns:a16="http://schemas.microsoft.com/office/drawing/2014/main" val="20004"/>
                    </a:ext>
                  </a:extLst>
                </a:gridCol>
              </a:tblGrid>
              <a:tr h="396250">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val="10000"/>
                  </a:ext>
                </a:extLst>
              </a:tr>
              <a:tr h="726458">
                <a:tc>
                  <a:txBody>
                    <a:bodyPr/>
                    <a:lstStyle/>
                    <a:p>
                      <a:r>
                        <a:rPr lang="es-MX" sz="1500" dirty="0"/>
                        <a:t>1</a:t>
                      </a:r>
                      <a:endParaRPr lang="es-ES" sz="1500" dirty="0"/>
                    </a:p>
                  </a:txBody>
                  <a:tcPr/>
                </a:tc>
                <a:tc>
                  <a:txBody>
                    <a:bodyPr/>
                    <a:lstStyle/>
                    <a:p>
                      <a:r>
                        <a:rPr lang="es-ES" sz="1500" baseline="0" dirty="0"/>
                        <a:t>El Comité de transparencia  no hace sesiones periódicamente </a:t>
                      </a:r>
                    </a:p>
                    <a:p>
                      <a:endParaRPr lang="es-ES" sz="1500" dirty="0"/>
                    </a:p>
                  </a:txBody>
                  <a:tcPr/>
                </a:tc>
                <a:tc>
                  <a:txBody>
                    <a:bodyPr/>
                    <a:lstStyle/>
                    <a:p>
                      <a:r>
                        <a:rPr lang="es-ES" sz="1500" dirty="0"/>
                        <a:t>Unidad de Transparencia </a:t>
                      </a:r>
                    </a:p>
                  </a:txBody>
                  <a:tcPr/>
                </a:tc>
                <a:tc>
                  <a:txBody>
                    <a:bodyPr/>
                    <a:lstStyle/>
                    <a:p>
                      <a:r>
                        <a:rPr lang="es-ES" sz="1500" baseline="0" dirty="0"/>
                        <a:t>Se propone que el Comité de Transparencia realice sesiones cada trimestre </a:t>
                      </a:r>
                    </a:p>
                    <a:p>
                      <a:endParaRPr lang="es-ES" sz="1500" dirty="0"/>
                    </a:p>
                  </a:txBody>
                  <a:tcPr/>
                </a:tc>
                <a:tc>
                  <a:txBody>
                    <a:bodyPr/>
                    <a:lstStyle/>
                    <a:p>
                      <a:r>
                        <a:rPr lang="es-ES" sz="1500" dirty="0"/>
                        <a:t>Junio</a:t>
                      </a:r>
                      <a:r>
                        <a:rPr lang="es-ES" sz="1500" baseline="0" dirty="0"/>
                        <a:t> </a:t>
                      </a:r>
                      <a:r>
                        <a:rPr lang="es-ES" sz="1500" dirty="0"/>
                        <a:t>2019</a:t>
                      </a:r>
                    </a:p>
                  </a:txBody>
                  <a:tcPr/>
                </a:tc>
                <a:extLst>
                  <a:ext uri="{0D108BD9-81ED-4DB2-BD59-A6C34878D82A}">
                    <a16:rowId xmlns:a16="http://schemas.microsoft.com/office/drawing/2014/main" val="10001"/>
                  </a:ext>
                </a:extLst>
              </a:tr>
            </a:tbl>
          </a:graphicData>
        </a:graphic>
      </p:graphicFrame>
      <p:pic>
        <p:nvPicPr>
          <p:cNvPr id="9" name="8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36331066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32" y="207302"/>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4.2. COMITÉ DE INTEGRIDAD</a:t>
            </a:r>
            <a:endParaRPr lang="es-ES" sz="1600" dirty="0">
              <a:solidFill>
                <a:schemeClr val="tx1">
                  <a:lumMod val="50000"/>
                  <a:lumOff val="50000"/>
                </a:schemeClr>
              </a:solidFill>
            </a:endParaRPr>
          </a:p>
        </p:txBody>
      </p:sp>
      <p:sp>
        <p:nvSpPr>
          <p:cNvPr id="11" name="Rectángulo 10"/>
          <p:cNvSpPr/>
          <p:nvPr/>
        </p:nvSpPr>
        <p:spPr>
          <a:xfrm>
            <a:off x="1809737" y="1091844"/>
            <a:ext cx="2510624" cy="338554"/>
          </a:xfrm>
          <a:prstGeom prst="rect">
            <a:avLst/>
          </a:prstGeom>
        </p:spPr>
        <p:txBody>
          <a:bodyPr wrap="none">
            <a:spAutoFit/>
          </a:bodyPr>
          <a:lstStyle/>
          <a:p>
            <a:r>
              <a:rPr lang="es-MX" sz="1600" b="1" dirty="0">
                <a:latin typeface="Century Gothic" panose="020B0502020202020204" pitchFamily="34" charset="0"/>
              </a:rPr>
              <a:t>PRINCIPALES AVANCES </a:t>
            </a:r>
          </a:p>
        </p:txBody>
      </p:sp>
      <p:graphicFrame>
        <p:nvGraphicFramePr>
          <p:cNvPr id="5" name="Tabla 4"/>
          <p:cNvGraphicFramePr>
            <a:graphicFrameLocks noGrp="1"/>
          </p:cNvGraphicFramePr>
          <p:nvPr>
            <p:extLst>
              <p:ext uri="{D42A27DB-BD31-4B8C-83A1-F6EECF244321}">
                <p14:modId xmlns:p14="http://schemas.microsoft.com/office/powerpoint/2010/main" val="2591139716"/>
              </p:ext>
            </p:extLst>
          </p:nvPr>
        </p:nvGraphicFramePr>
        <p:xfrm>
          <a:off x="1809736" y="1513173"/>
          <a:ext cx="9292460" cy="1102360"/>
        </p:xfrm>
        <a:graphic>
          <a:graphicData uri="http://schemas.openxmlformats.org/drawingml/2006/table">
            <a:tbl>
              <a:tblPr firstRow="1" bandRow="1">
                <a:tableStyleId>{F5AB1C69-6EDB-4FF4-983F-18BD219EF322}</a:tableStyleId>
              </a:tblPr>
              <a:tblGrid>
                <a:gridCol w="393604">
                  <a:extLst>
                    <a:ext uri="{9D8B030D-6E8A-4147-A177-3AD203B41FA5}">
                      <a16:colId xmlns:a16="http://schemas.microsoft.com/office/drawing/2014/main" val="20000"/>
                    </a:ext>
                  </a:extLst>
                </a:gridCol>
                <a:gridCol w="3505684">
                  <a:extLst>
                    <a:ext uri="{9D8B030D-6E8A-4147-A177-3AD203B41FA5}">
                      <a16:colId xmlns:a16="http://schemas.microsoft.com/office/drawing/2014/main" val="20001"/>
                    </a:ext>
                  </a:extLst>
                </a:gridCol>
                <a:gridCol w="1371478">
                  <a:extLst>
                    <a:ext uri="{9D8B030D-6E8A-4147-A177-3AD203B41FA5}">
                      <a16:colId xmlns:a16="http://schemas.microsoft.com/office/drawing/2014/main" val="20002"/>
                    </a:ext>
                  </a:extLst>
                </a:gridCol>
                <a:gridCol w="2729329">
                  <a:extLst>
                    <a:ext uri="{9D8B030D-6E8A-4147-A177-3AD203B41FA5}">
                      <a16:colId xmlns:a16="http://schemas.microsoft.com/office/drawing/2014/main" val="20003"/>
                    </a:ext>
                  </a:extLst>
                </a:gridCol>
                <a:gridCol w="1292365">
                  <a:extLst>
                    <a:ext uri="{9D8B030D-6E8A-4147-A177-3AD203B41FA5}">
                      <a16:colId xmlns:a16="http://schemas.microsoft.com/office/drawing/2014/main" val="20004"/>
                    </a:ext>
                  </a:extLst>
                </a:gridCol>
              </a:tblGrid>
              <a:tr h="370840">
                <a:tc gridSpan="2">
                  <a:txBody>
                    <a:bodyPr/>
                    <a:lstStyle/>
                    <a:p>
                      <a:pPr algn="ctr"/>
                      <a:r>
                        <a:rPr lang="es-MX" sz="1400" b="1" dirty="0"/>
                        <a:t>ACCIÓN</a:t>
                      </a:r>
                      <a:endParaRPr lang="es-ES" sz="1400" b="1" dirty="0"/>
                    </a:p>
                  </a:txBody>
                  <a:tcPr>
                    <a:solidFill>
                      <a:schemeClr val="tx2">
                        <a:lumMod val="60000"/>
                        <a:lumOff val="40000"/>
                      </a:schemeClr>
                    </a:solidFill>
                  </a:tcPr>
                </a:tc>
                <a:tc hMerge="1">
                  <a:txBody>
                    <a:bodyPr/>
                    <a:lstStyle/>
                    <a:p>
                      <a:pPr algn="ctr"/>
                      <a:endParaRPr lang="es-ES" sz="1400" b="1" dirty="0"/>
                    </a:p>
                  </a:txBody>
                  <a:tcPr>
                    <a:solidFill>
                      <a:schemeClr val="tx2">
                        <a:lumMod val="60000"/>
                        <a:lumOff val="40000"/>
                      </a:schemeClr>
                    </a:solidFill>
                  </a:tcPr>
                </a:tc>
                <a:tc>
                  <a:txBody>
                    <a:bodyPr/>
                    <a:lstStyle/>
                    <a:p>
                      <a:pPr algn="ctr"/>
                      <a:r>
                        <a:rPr lang="es-MX" sz="1400" b="1" dirty="0"/>
                        <a:t>RESPONSABLE</a:t>
                      </a:r>
                      <a:endParaRPr lang="es-ES" sz="1400" b="1" dirty="0"/>
                    </a:p>
                  </a:txBody>
                  <a:tcPr>
                    <a:solidFill>
                      <a:schemeClr val="tx2">
                        <a:lumMod val="60000"/>
                        <a:lumOff val="40000"/>
                      </a:schemeClr>
                    </a:solidFill>
                  </a:tcPr>
                </a:tc>
                <a:tc>
                  <a:txBody>
                    <a:bodyPr/>
                    <a:lstStyle/>
                    <a:p>
                      <a:pPr algn="ctr">
                        <a:tabLst>
                          <a:tab pos="1520825" algn="l"/>
                        </a:tabLst>
                      </a:pPr>
                      <a:r>
                        <a:rPr lang="es-MX" sz="1400" b="1" dirty="0"/>
                        <a:t>ESTATUS DE AVANCE</a:t>
                      </a:r>
                      <a:endParaRPr lang="es-ES" sz="1400" b="1" dirty="0"/>
                    </a:p>
                  </a:txBody>
                  <a:tcPr>
                    <a:solidFill>
                      <a:schemeClr val="tx2">
                        <a:lumMod val="60000"/>
                        <a:lumOff val="40000"/>
                      </a:schemeClr>
                    </a:solidFill>
                  </a:tcPr>
                </a:tc>
                <a:tc>
                  <a:txBody>
                    <a:bodyPr/>
                    <a:lstStyle/>
                    <a:p>
                      <a:pPr algn="ctr"/>
                      <a:r>
                        <a:rPr lang="es-MX" sz="1400" b="1" dirty="0"/>
                        <a:t>COMENTARIOS</a:t>
                      </a:r>
                      <a:endParaRPr lang="es-ES" sz="1400" b="1" dirty="0"/>
                    </a:p>
                  </a:txBody>
                  <a:tcPr>
                    <a:solidFill>
                      <a:schemeClr val="tx2">
                        <a:lumMod val="60000"/>
                        <a:lumOff val="40000"/>
                      </a:schemeClr>
                    </a:solidFill>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ES" sz="1400" baseline="0" dirty="0"/>
                        <a:t>El Comité de Integridad empezó a sesionar y se encuentra trabajando </a:t>
                      </a:r>
                      <a:endParaRPr lang="es-ES" sz="1400" dirty="0"/>
                    </a:p>
                  </a:txBody>
                  <a:tcPr/>
                </a:tc>
                <a:tc>
                  <a:txBody>
                    <a:bodyPr/>
                    <a:lstStyle/>
                    <a:p>
                      <a:r>
                        <a:rPr lang="es-ES" sz="1400" dirty="0"/>
                        <a:t>Comité de Integridad </a:t>
                      </a:r>
                    </a:p>
                  </a:txBody>
                  <a:tcPr/>
                </a:tc>
                <a:tc>
                  <a:txBody>
                    <a:bodyPr/>
                    <a:lstStyle/>
                    <a:p>
                      <a:r>
                        <a:rPr lang="es-ES" sz="1400" dirty="0"/>
                        <a:t>Se esta apoyando al comité para la realización de actividades de su plan de trabajo</a:t>
                      </a:r>
                    </a:p>
                  </a:txBody>
                  <a:tcPr/>
                </a:tc>
                <a:tc>
                  <a:txBody>
                    <a:bodyPr/>
                    <a:lstStyle/>
                    <a:p>
                      <a:endParaRPr lang="es-ES" sz="1400" dirty="0"/>
                    </a:p>
                  </a:txBody>
                  <a:tcPr/>
                </a:tc>
                <a:extLst>
                  <a:ext uri="{0D108BD9-81ED-4DB2-BD59-A6C34878D82A}">
                    <a16:rowId xmlns:a16="http://schemas.microsoft.com/office/drawing/2014/main" val="10001"/>
                  </a:ext>
                </a:extLst>
              </a:tr>
            </a:tbl>
          </a:graphicData>
        </a:graphic>
      </p:graphicFrame>
      <p:sp>
        <p:nvSpPr>
          <p:cNvPr id="10" name="Rectángulo 9"/>
          <p:cNvSpPr/>
          <p:nvPr/>
        </p:nvSpPr>
        <p:spPr>
          <a:xfrm>
            <a:off x="1809735" y="2803741"/>
            <a:ext cx="4552849" cy="338554"/>
          </a:xfrm>
          <a:prstGeom prst="rect">
            <a:avLst/>
          </a:prstGeom>
        </p:spPr>
        <p:txBody>
          <a:bodyPr wrap="none">
            <a:spAutoFit/>
          </a:bodyPr>
          <a:lstStyle/>
          <a:p>
            <a:r>
              <a:rPr lang="es-MX" sz="1600" b="1" dirty="0">
                <a:latin typeface="Century Gothic" panose="020B0502020202020204" pitchFamily="34" charset="0"/>
              </a:rPr>
              <a:t>PRINCIPALES RIESGOS Y CONSIDERACIONES </a:t>
            </a:r>
          </a:p>
        </p:txBody>
      </p:sp>
      <p:graphicFrame>
        <p:nvGraphicFramePr>
          <p:cNvPr id="15" name="Tabla 14"/>
          <p:cNvGraphicFramePr>
            <a:graphicFrameLocks noGrp="1"/>
          </p:cNvGraphicFramePr>
          <p:nvPr>
            <p:extLst>
              <p:ext uri="{D42A27DB-BD31-4B8C-83A1-F6EECF244321}">
                <p14:modId xmlns:p14="http://schemas.microsoft.com/office/powerpoint/2010/main" val="3534585685"/>
              </p:ext>
            </p:extLst>
          </p:nvPr>
        </p:nvGraphicFramePr>
        <p:xfrm>
          <a:off x="1847528" y="3394614"/>
          <a:ext cx="9297800" cy="2750642"/>
        </p:xfrm>
        <a:graphic>
          <a:graphicData uri="http://schemas.openxmlformats.org/drawingml/2006/table">
            <a:tbl>
              <a:tblPr firstRow="1" bandRow="1">
                <a:tableStyleId>{93296810-A885-4BE3-A3E7-6D5BEEA58F35}</a:tableStyleId>
              </a:tblPr>
              <a:tblGrid>
                <a:gridCol w="701877">
                  <a:extLst>
                    <a:ext uri="{9D8B030D-6E8A-4147-A177-3AD203B41FA5}">
                      <a16:colId xmlns:a16="http://schemas.microsoft.com/office/drawing/2014/main" val="20000"/>
                    </a:ext>
                  </a:extLst>
                </a:gridCol>
                <a:gridCol w="3017243">
                  <a:extLst>
                    <a:ext uri="{9D8B030D-6E8A-4147-A177-3AD203B41FA5}">
                      <a16:colId xmlns:a16="http://schemas.microsoft.com/office/drawing/2014/main" val="20001"/>
                    </a:ext>
                  </a:extLst>
                </a:gridCol>
                <a:gridCol w="1859560">
                  <a:extLst>
                    <a:ext uri="{9D8B030D-6E8A-4147-A177-3AD203B41FA5}">
                      <a16:colId xmlns:a16="http://schemas.microsoft.com/office/drawing/2014/main" val="20002"/>
                    </a:ext>
                  </a:extLst>
                </a:gridCol>
                <a:gridCol w="2019717">
                  <a:extLst>
                    <a:ext uri="{9D8B030D-6E8A-4147-A177-3AD203B41FA5}">
                      <a16:colId xmlns:a16="http://schemas.microsoft.com/office/drawing/2014/main" val="20003"/>
                    </a:ext>
                  </a:extLst>
                </a:gridCol>
                <a:gridCol w="1699403">
                  <a:extLst>
                    <a:ext uri="{9D8B030D-6E8A-4147-A177-3AD203B41FA5}">
                      <a16:colId xmlns:a16="http://schemas.microsoft.com/office/drawing/2014/main" val="20004"/>
                    </a:ext>
                  </a:extLst>
                </a:gridCol>
              </a:tblGrid>
              <a:tr h="589557">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val="10000"/>
                  </a:ext>
                </a:extLst>
              </a:tr>
              <a:tr h="529034">
                <a:tc>
                  <a:txBody>
                    <a:bodyPr/>
                    <a:lstStyle/>
                    <a:p>
                      <a:r>
                        <a:rPr lang="es-MX" sz="1500" dirty="0"/>
                        <a:t>1</a:t>
                      </a:r>
                      <a:endParaRPr lang="es-ES" sz="1500" dirty="0"/>
                    </a:p>
                  </a:txBody>
                  <a:tcPr/>
                </a:tc>
                <a:tc>
                  <a:txBody>
                    <a:bodyPr/>
                    <a:lstStyle/>
                    <a:p>
                      <a:r>
                        <a:rPr lang="es-ES" sz="1500" dirty="0"/>
                        <a:t>El Código de conducta esta desactualizado </a:t>
                      </a:r>
                    </a:p>
                  </a:txBody>
                  <a:tcPr/>
                </a:tc>
                <a:tc>
                  <a:txBody>
                    <a:bodyPr/>
                    <a:lstStyle/>
                    <a:p>
                      <a:r>
                        <a:rPr lang="es-ES" sz="1500" dirty="0"/>
                        <a:t>Comité de Integridad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Actualización del Código de conducta</a:t>
                      </a:r>
                    </a:p>
                  </a:txBody>
                  <a:tcPr/>
                </a:tc>
                <a:tc>
                  <a:txBody>
                    <a:bodyPr/>
                    <a:lstStyle/>
                    <a:p>
                      <a:r>
                        <a:rPr lang="es-ES" sz="1500" baseline="0" dirty="0"/>
                        <a:t>Junio 2019</a:t>
                      </a:r>
                      <a:endParaRPr lang="es-ES" sz="1500" dirty="0"/>
                    </a:p>
                  </a:txBody>
                  <a:tcPr/>
                </a:tc>
                <a:extLst>
                  <a:ext uri="{0D108BD9-81ED-4DB2-BD59-A6C34878D82A}">
                    <a16:rowId xmlns:a16="http://schemas.microsoft.com/office/drawing/2014/main" val="10001"/>
                  </a:ext>
                </a:extLst>
              </a:tr>
              <a:tr h="707333">
                <a:tc>
                  <a:txBody>
                    <a:bodyPr/>
                    <a:lstStyle/>
                    <a:p>
                      <a:r>
                        <a:rPr lang="es-ES" sz="1500" dirty="0"/>
                        <a:t>2</a:t>
                      </a:r>
                    </a:p>
                  </a:txBody>
                  <a:tcPr/>
                </a:tc>
                <a:tc>
                  <a:txBody>
                    <a:bodyPr/>
                    <a:lstStyle/>
                    <a:p>
                      <a:r>
                        <a:rPr lang="es-ES" sz="1500" dirty="0"/>
                        <a:t>Falta de apego al código</a:t>
                      </a:r>
                      <a:r>
                        <a:rPr lang="es-ES" sz="1500" baseline="0" dirty="0"/>
                        <a:t> de conducta por parte del personal de la institución </a:t>
                      </a:r>
                      <a:endParaRPr lang="es-E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prstClr val="black"/>
                          </a:solidFill>
                          <a:effectLst/>
                          <a:uLnTx/>
                          <a:uFillTx/>
                          <a:latin typeface="+mn-lt"/>
                          <a:ea typeface="+mn-ea"/>
                          <a:cs typeface="+mn-cs"/>
                        </a:rPr>
                        <a:t>Comité de Integridad</a:t>
                      </a:r>
                    </a:p>
                    <a:p>
                      <a:endParaRPr lang="es-E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Ampliación</a:t>
                      </a:r>
                      <a:r>
                        <a:rPr lang="es-ES" sz="1500" baseline="0" dirty="0"/>
                        <a:t> del alcance del plan de trabajo </a:t>
                      </a:r>
                      <a:endParaRPr lang="es-E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prstClr val="black"/>
                          </a:solidFill>
                          <a:effectLst/>
                          <a:uLnTx/>
                          <a:uFillTx/>
                          <a:latin typeface="+mn-lt"/>
                          <a:ea typeface="+mn-ea"/>
                          <a:cs typeface="+mn-cs"/>
                        </a:rPr>
                        <a:t>Junio 2019</a:t>
                      </a:r>
                    </a:p>
                    <a:p>
                      <a:endParaRPr lang="es-ES" sz="1500" dirty="0"/>
                    </a:p>
                  </a:txBody>
                  <a:tcPr/>
                </a:tc>
                <a:extLst>
                  <a:ext uri="{0D108BD9-81ED-4DB2-BD59-A6C34878D82A}">
                    <a16:rowId xmlns:a16="http://schemas.microsoft.com/office/drawing/2014/main" val="10002"/>
                  </a:ext>
                </a:extLst>
              </a:tr>
              <a:tr h="835205">
                <a:tc>
                  <a:txBody>
                    <a:bodyPr/>
                    <a:lstStyle/>
                    <a:p>
                      <a:r>
                        <a:rPr lang="es-ES" sz="1500" dirty="0"/>
                        <a:t>3</a:t>
                      </a:r>
                    </a:p>
                  </a:txBody>
                  <a:tcPr/>
                </a:tc>
                <a:tc>
                  <a:txBody>
                    <a:bodyPr/>
                    <a:lstStyle/>
                    <a:p>
                      <a:r>
                        <a:rPr lang="es-ES" sz="1500" dirty="0"/>
                        <a:t>Falta de procedimiento</a:t>
                      </a:r>
                      <a:r>
                        <a:rPr lang="es-ES" sz="1500" baseline="0" dirty="0"/>
                        <a:t> de quejas, peticiones y sugerencias </a:t>
                      </a:r>
                      <a:endParaRPr lang="es-E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prstClr val="black"/>
                          </a:solidFill>
                          <a:effectLst/>
                          <a:uLnTx/>
                          <a:uFillTx/>
                          <a:latin typeface="+mn-lt"/>
                          <a:ea typeface="+mn-ea"/>
                          <a:cs typeface="+mn-cs"/>
                        </a:rPr>
                        <a:t>Comité de Integridad</a:t>
                      </a:r>
                    </a:p>
                    <a:p>
                      <a:endParaRPr lang="es-E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Instalación</a:t>
                      </a:r>
                      <a:r>
                        <a:rPr lang="es-ES" sz="1500" baseline="0" dirty="0"/>
                        <a:t> de buzones y mecanismos de denuncias</a:t>
                      </a:r>
                      <a:endParaRPr lang="es-E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prstClr val="black"/>
                          </a:solidFill>
                          <a:effectLst/>
                          <a:uLnTx/>
                          <a:uFillTx/>
                          <a:latin typeface="+mn-lt"/>
                          <a:ea typeface="+mn-ea"/>
                          <a:cs typeface="+mn-cs"/>
                        </a:rPr>
                        <a:t>Junio 2019</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prstClr val="black"/>
                        </a:solidFill>
                        <a:effectLst/>
                        <a:uLnTx/>
                        <a:uFillTx/>
                        <a:latin typeface="+mn-lt"/>
                        <a:ea typeface="+mn-ea"/>
                        <a:cs typeface="+mn-cs"/>
                      </a:endParaRPr>
                    </a:p>
                    <a:p>
                      <a:endParaRPr lang="es-ES" sz="1500" dirty="0"/>
                    </a:p>
                  </a:txBody>
                  <a:tcPr/>
                </a:tc>
                <a:extLst>
                  <a:ext uri="{0D108BD9-81ED-4DB2-BD59-A6C34878D82A}">
                    <a16:rowId xmlns:a16="http://schemas.microsoft.com/office/drawing/2014/main" val="10003"/>
                  </a:ext>
                </a:extLst>
              </a:tr>
            </a:tbl>
          </a:graphicData>
        </a:graphic>
      </p:graphicFrame>
      <p:pic>
        <p:nvPicPr>
          <p:cNvPr id="13" name="12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38224949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32" y="207302"/>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4.3. DECLARACÍÓN PATRIMONIAL</a:t>
            </a:r>
            <a:endParaRPr lang="es-ES" sz="1600" dirty="0">
              <a:solidFill>
                <a:schemeClr val="tx1">
                  <a:lumMod val="50000"/>
                  <a:lumOff val="50000"/>
                </a:schemeClr>
              </a:solidFill>
            </a:endParaRPr>
          </a:p>
        </p:txBody>
      </p:sp>
      <p:sp>
        <p:nvSpPr>
          <p:cNvPr id="11" name="Rectángulo 10"/>
          <p:cNvSpPr/>
          <p:nvPr/>
        </p:nvSpPr>
        <p:spPr>
          <a:xfrm>
            <a:off x="1825667" y="1261121"/>
            <a:ext cx="1774845" cy="338554"/>
          </a:xfrm>
          <a:prstGeom prst="rect">
            <a:avLst/>
          </a:prstGeom>
        </p:spPr>
        <p:txBody>
          <a:bodyPr wrap="none">
            <a:spAutoFit/>
          </a:bodyPr>
          <a:lstStyle/>
          <a:p>
            <a:r>
              <a:rPr lang="es-MX" sz="1600" b="1" dirty="0">
                <a:latin typeface="Century Gothic" panose="020B0502020202020204" pitchFamily="34" charset="0"/>
              </a:rPr>
              <a:t>ACCIONES 2019</a:t>
            </a:r>
            <a:endParaRPr lang="es-ES" sz="1600" b="1" dirty="0">
              <a:latin typeface="Century Gothic" panose="020B0502020202020204" pitchFamily="34" charset="0"/>
            </a:endParaRPr>
          </a:p>
        </p:txBody>
      </p:sp>
      <p:sp>
        <p:nvSpPr>
          <p:cNvPr id="14" name="6 CuadroTexto"/>
          <p:cNvSpPr txBox="1"/>
          <p:nvPr/>
        </p:nvSpPr>
        <p:spPr>
          <a:xfrm>
            <a:off x="1825657" y="1430404"/>
            <a:ext cx="5479411" cy="1815882"/>
          </a:xfrm>
          <a:prstGeom prst="rect">
            <a:avLst/>
          </a:prstGeom>
          <a:noFill/>
        </p:spPr>
        <p:txBody>
          <a:bodyPr wrap="square" rtlCol="0">
            <a:spAutoFit/>
          </a:bodyPr>
          <a:lstStyle/>
          <a:p>
            <a:pPr algn="just"/>
            <a:r>
              <a:rPr lang="es-ES" sz="1600" b="1" dirty="0"/>
              <a:t> </a:t>
            </a:r>
            <a:endParaRPr lang="es-MX" sz="1600" dirty="0"/>
          </a:p>
          <a:p>
            <a:pPr algn="just"/>
            <a:r>
              <a:rPr lang="es-ES" sz="1600" dirty="0"/>
              <a:t>En el año 2019 se trabajará con un padrón aproximado de 50</a:t>
            </a:r>
          </a:p>
          <a:p>
            <a:pPr algn="just"/>
            <a:r>
              <a:rPr lang="es-ES" sz="1600" dirty="0"/>
              <a:t>de servidores públicos obligados a presentar su declaración de situación patrimonial en sus diferentes modalidades inicial, anual y final.</a:t>
            </a:r>
          </a:p>
          <a:p>
            <a:pPr algn="just"/>
            <a:endParaRPr lang="es-MX" sz="1600" dirty="0"/>
          </a:p>
          <a:p>
            <a:pPr algn="just"/>
            <a:endParaRPr lang="es-MX" sz="1600" dirty="0"/>
          </a:p>
        </p:txBody>
      </p:sp>
      <p:pic>
        <p:nvPicPr>
          <p:cNvPr id="8" name="7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3930910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Rectángulo 12"/>
          <p:cNvSpPr/>
          <p:nvPr/>
        </p:nvSpPr>
        <p:spPr>
          <a:xfrm>
            <a:off x="1847546"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TRANSPARENCIA E INTEGRIDAD</a:t>
            </a:r>
            <a:endParaRPr lang="es-ES" sz="2000" b="1" dirty="0"/>
          </a:p>
        </p:txBody>
      </p:sp>
      <p:grpSp>
        <p:nvGrpSpPr>
          <p:cNvPr id="16" name="Grupo 15"/>
          <p:cNvGrpSpPr/>
          <p:nvPr/>
        </p:nvGrpSpPr>
        <p:grpSpPr>
          <a:xfrm>
            <a:off x="2392159" y="2099477"/>
            <a:ext cx="1221124" cy="1148198"/>
            <a:chOff x="887409" y="1675965"/>
            <a:chExt cx="1221124" cy="1148198"/>
          </a:xfrm>
        </p:grpSpPr>
        <p:sp>
          <p:nvSpPr>
            <p:cNvPr id="17" name="Rectángulo redondeado 16"/>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Picture 2" descr="hands, palm, vote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ángulo 10"/>
          <p:cNvSpPr/>
          <p:nvPr/>
        </p:nvSpPr>
        <p:spPr>
          <a:xfrm>
            <a:off x="4171372" y="1243847"/>
            <a:ext cx="6124455"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4.1 UNIDAD DE TRANSPARENCIA</a:t>
            </a:r>
          </a:p>
          <a:p>
            <a:endParaRPr lang="es-ES" dirty="0">
              <a:solidFill>
                <a:schemeClr val="tx1"/>
              </a:solidFill>
            </a:endParaRPr>
          </a:p>
        </p:txBody>
      </p:sp>
      <p:graphicFrame>
        <p:nvGraphicFramePr>
          <p:cNvPr id="19" name="Tabla 18"/>
          <p:cNvGraphicFramePr>
            <a:graphicFrameLocks noGrp="1"/>
          </p:cNvGraphicFramePr>
          <p:nvPr>
            <p:extLst>
              <p:ext uri="{D42A27DB-BD31-4B8C-83A1-F6EECF244321}">
                <p14:modId xmlns:p14="http://schemas.microsoft.com/office/powerpoint/2010/main" val="827334784"/>
              </p:ext>
            </p:extLst>
          </p:nvPr>
        </p:nvGraphicFramePr>
        <p:xfrm>
          <a:off x="4257082" y="1643063"/>
          <a:ext cx="3061343" cy="889000"/>
        </p:xfrm>
        <a:graphic>
          <a:graphicData uri="http://schemas.openxmlformats.org/drawingml/2006/table">
            <a:tbl>
              <a:tblPr firstRow="1" bandRow="1">
                <a:tableStyleId>{5C22544A-7EE6-4342-B048-85BDC9FD1C3A}</a:tableStyleId>
              </a:tblPr>
              <a:tblGrid>
                <a:gridCol w="500515">
                  <a:extLst>
                    <a:ext uri="{9D8B030D-6E8A-4147-A177-3AD203B41FA5}">
                      <a16:colId xmlns:a16="http://schemas.microsoft.com/office/drawing/2014/main" val="20000"/>
                    </a:ext>
                  </a:extLst>
                </a:gridCol>
                <a:gridCol w="2560828">
                  <a:extLst>
                    <a:ext uri="{9D8B030D-6E8A-4147-A177-3AD203B41FA5}">
                      <a16:colId xmlns:a16="http://schemas.microsoft.com/office/drawing/2014/main"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ES" sz="1400" dirty="0"/>
                        <a:t>Activar</a:t>
                      </a:r>
                      <a:r>
                        <a:rPr lang="es-ES" sz="1400" baseline="0" dirty="0"/>
                        <a:t> Sesiones del Comité de Transparencia </a:t>
                      </a:r>
                      <a:endParaRPr lang="es-ES" sz="1400" dirty="0"/>
                    </a:p>
                  </a:txBody>
                  <a:tcPr/>
                </a:tc>
                <a:extLst>
                  <a:ext uri="{0D108BD9-81ED-4DB2-BD59-A6C34878D82A}">
                    <a16:rowId xmlns:a16="http://schemas.microsoft.com/office/drawing/2014/main" val="10001"/>
                  </a:ext>
                </a:extLst>
              </a:tr>
            </a:tbl>
          </a:graphicData>
        </a:graphic>
      </p:graphicFrame>
      <p:sp>
        <p:nvSpPr>
          <p:cNvPr id="20" name="Rectángulo 19"/>
          <p:cNvSpPr/>
          <p:nvPr/>
        </p:nvSpPr>
        <p:spPr>
          <a:xfrm>
            <a:off x="4171372" y="2696794"/>
            <a:ext cx="6124455" cy="368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4.2 COMITÉ DE INTEGRIDAD</a:t>
            </a:r>
          </a:p>
          <a:p>
            <a:endParaRPr lang="es-ES" dirty="0">
              <a:solidFill>
                <a:schemeClr val="tx1"/>
              </a:solidFill>
            </a:endParaRPr>
          </a:p>
        </p:txBody>
      </p:sp>
      <p:graphicFrame>
        <p:nvGraphicFramePr>
          <p:cNvPr id="21" name="Tabla 20"/>
          <p:cNvGraphicFramePr>
            <a:graphicFrameLocks noGrp="1"/>
          </p:cNvGraphicFramePr>
          <p:nvPr>
            <p:extLst>
              <p:ext uri="{D42A27DB-BD31-4B8C-83A1-F6EECF244321}">
                <p14:modId xmlns:p14="http://schemas.microsoft.com/office/powerpoint/2010/main" val="4017269514"/>
              </p:ext>
            </p:extLst>
          </p:nvPr>
        </p:nvGraphicFramePr>
        <p:xfrm>
          <a:off x="4243740" y="2944888"/>
          <a:ext cx="3061343" cy="1778000"/>
        </p:xfrm>
        <a:graphic>
          <a:graphicData uri="http://schemas.openxmlformats.org/drawingml/2006/table">
            <a:tbl>
              <a:tblPr firstRow="1" bandRow="1">
                <a:tableStyleId>{5C22544A-7EE6-4342-B048-85BDC9FD1C3A}</a:tableStyleId>
              </a:tblPr>
              <a:tblGrid>
                <a:gridCol w="500515">
                  <a:extLst>
                    <a:ext uri="{9D8B030D-6E8A-4147-A177-3AD203B41FA5}">
                      <a16:colId xmlns:a16="http://schemas.microsoft.com/office/drawing/2014/main" val="20000"/>
                    </a:ext>
                  </a:extLst>
                </a:gridCol>
                <a:gridCol w="2560828">
                  <a:extLst>
                    <a:ext uri="{9D8B030D-6E8A-4147-A177-3AD203B41FA5}">
                      <a16:colId xmlns:a16="http://schemas.microsoft.com/office/drawing/2014/main"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370840">
                <a:tc>
                  <a:txBody>
                    <a:bodyPr/>
                    <a:lstStyle/>
                    <a:p>
                      <a:r>
                        <a:rPr lang="es-MX" sz="1400" dirty="0"/>
                        <a:t>1</a:t>
                      </a:r>
                      <a:endParaRPr lang="es-ES" sz="1400" dirty="0"/>
                    </a:p>
                  </a:txBody>
                  <a:tcPr/>
                </a:tc>
                <a:tc>
                  <a:txBody>
                    <a:bodyPr/>
                    <a:lstStyle/>
                    <a:p>
                      <a:r>
                        <a:rPr lang="es-ES" sz="1400" dirty="0"/>
                        <a:t>Actualizar el Código</a:t>
                      </a:r>
                      <a:r>
                        <a:rPr lang="es-ES" sz="1400" baseline="0" dirty="0"/>
                        <a:t> de Conducta</a:t>
                      </a:r>
                      <a:endParaRPr lang="es-ES" sz="1400" dirty="0"/>
                    </a:p>
                  </a:txBody>
                  <a:tcPr/>
                </a:tc>
                <a:extLst>
                  <a:ext uri="{0D108BD9-81ED-4DB2-BD59-A6C34878D82A}">
                    <a16:rowId xmlns:a16="http://schemas.microsoft.com/office/drawing/2014/main" val="10001"/>
                  </a:ext>
                </a:extLst>
              </a:tr>
              <a:tr h="370840">
                <a:tc>
                  <a:txBody>
                    <a:bodyPr/>
                    <a:lstStyle/>
                    <a:p>
                      <a:r>
                        <a:rPr lang="es-ES" sz="1400" dirty="0"/>
                        <a:t>2</a:t>
                      </a:r>
                    </a:p>
                  </a:txBody>
                  <a:tcPr/>
                </a:tc>
                <a:tc>
                  <a:txBody>
                    <a:bodyPr/>
                    <a:lstStyle/>
                    <a:p>
                      <a:r>
                        <a:rPr lang="es-MX" sz="1400" dirty="0"/>
                        <a:t>Ampliación del alcance del plan de trabajo </a:t>
                      </a:r>
                      <a:endParaRPr lang="es-ES" sz="1400" dirty="0"/>
                    </a:p>
                  </a:txBody>
                  <a:tcPr/>
                </a:tc>
                <a:extLst>
                  <a:ext uri="{0D108BD9-81ED-4DB2-BD59-A6C34878D82A}">
                    <a16:rowId xmlns:a16="http://schemas.microsoft.com/office/drawing/2014/main" val="10002"/>
                  </a:ext>
                </a:extLst>
              </a:tr>
              <a:tr h="370840">
                <a:tc>
                  <a:txBody>
                    <a:bodyPr/>
                    <a:lstStyle/>
                    <a:p>
                      <a:r>
                        <a:rPr lang="es-ES" sz="1400" dirty="0"/>
                        <a:t>3</a:t>
                      </a:r>
                    </a:p>
                  </a:txBody>
                  <a:tcPr/>
                </a:tc>
                <a:tc>
                  <a:txBody>
                    <a:bodyPr/>
                    <a:lstStyle/>
                    <a:p>
                      <a:r>
                        <a:rPr lang="es-MX" sz="1400" dirty="0"/>
                        <a:t>Instalación de buzones y mecanismos de denuncias</a:t>
                      </a:r>
                      <a:endParaRPr lang="es-ES" sz="1400" dirty="0"/>
                    </a:p>
                  </a:txBody>
                  <a:tcPr/>
                </a:tc>
                <a:extLst>
                  <a:ext uri="{0D108BD9-81ED-4DB2-BD59-A6C34878D82A}">
                    <a16:rowId xmlns:a16="http://schemas.microsoft.com/office/drawing/2014/main" val="10003"/>
                  </a:ext>
                </a:extLst>
              </a:tr>
            </a:tbl>
          </a:graphicData>
        </a:graphic>
      </p:graphicFrame>
      <p:sp>
        <p:nvSpPr>
          <p:cNvPr id="22" name="Rectángulo 21"/>
          <p:cNvSpPr/>
          <p:nvPr/>
        </p:nvSpPr>
        <p:spPr>
          <a:xfrm>
            <a:off x="4171372" y="4761897"/>
            <a:ext cx="6124455"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4.3 DECLARACIÓN PATRIMONIAL</a:t>
            </a:r>
          </a:p>
          <a:p>
            <a:endParaRPr lang="es-ES" dirty="0">
              <a:solidFill>
                <a:schemeClr val="tx1"/>
              </a:solidFill>
            </a:endParaRPr>
          </a:p>
        </p:txBody>
      </p:sp>
      <p:graphicFrame>
        <p:nvGraphicFramePr>
          <p:cNvPr id="23" name="Tabla 22"/>
          <p:cNvGraphicFramePr>
            <a:graphicFrameLocks noGrp="1"/>
          </p:cNvGraphicFramePr>
          <p:nvPr>
            <p:extLst>
              <p:ext uri="{D42A27DB-BD31-4B8C-83A1-F6EECF244321}">
                <p14:modId xmlns:p14="http://schemas.microsoft.com/office/powerpoint/2010/main" val="2072705280"/>
              </p:ext>
            </p:extLst>
          </p:nvPr>
        </p:nvGraphicFramePr>
        <p:xfrm>
          <a:off x="4257082" y="5161113"/>
          <a:ext cx="3061343" cy="1336858"/>
        </p:xfrm>
        <a:graphic>
          <a:graphicData uri="http://schemas.openxmlformats.org/drawingml/2006/table">
            <a:tbl>
              <a:tblPr firstRow="1" bandRow="1">
                <a:tableStyleId>{5C22544A-7EE6-4342-B048-85BDC9FD1C3A}</a:tableStyleId>
              </a:tblPr>
              <a:tblGrid>
                <a:gridCol w="500515">
                  <a:extLst>
                    <a:ext uri="{9D8B030D-6E8A-4147-A177-3AD203B41FA5}">
                      <a16:colId xmlns:a16="http://schemas.microsoft.com/office/drawing/2014/main" val="20000"/>
                    </a:ext>
                  </a:extLst>
                </a:gridCol>
                <a:gridCol w="2560828">
                  <a:extLst>
                    <a:ext uri="{9D8B030D-6E8A-4147-A177-3AD203B41FA5}">
                      <a16:colId xmlns:a16="http://schemas.microsoft.com/office/drawing/2014/main" val="20001"/>
                    </a:ext>
                  </a:extLst>
                </a:gridCol>
              </a:tblGrid>
              <a:tr h="271594">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val="10000"/>
                  </a:ext>
                </a:extLst>
              </a:tr>
              <a:tr h="1032058">
                <a:tc>
                  <a:txBody>
                    <a:bodyPr/>
                    <a:lstStyle/>
                    <a:p>
                      <a:r>
                        <a:rPr lang="es-MX" sz="1400" dirty="0"/>
                        <a:t>1</a:t>
                      </a:r>
                      <a:endParaRPr lang="es-ES" sz="1400" dirty="0"/>
                    </a:p>
                  </a:txBody>
                  <a:tcPr/>
                </a:tc>
                <a:tc>
                  <a:txBody>
                    <a:bodyPr/>
                    <a:lstStyle/>
                    <a:p>
                      <a:r>
                        <a:rPr lang="es-ES" sz="1400" baseline="0" dirty="0"/>
                        <a:t>Cumplir con la declaración patrimonial contemplando el padrón obligado en el ISC</a:t>
                      </a:r>
                      <a:endParaRPr lang="es-ES" sz="1400" dirty="0"/>
                    </a:p>
                  </a:txBody>
                  <a:tcPr/>
                </a:tc>
                <a:extLst>
                  <a:ext uri="{0D108BD9-81ED-4DB2-BD59-A6C34878D82A}">
                    <a16:rowId xmlns:a16="http://schemas.microsoft.com/office/drawing/2014/main" val="10001"/>
                  </a:ext>
                </a:extLst>
              </a:tr>
            </a:tbl>
          </a:graphicData>
        </a:graphic>
      </p:graphicFrame>
      <p:graphicFrame>
        <p:nvGraphicFramePr>
          <p:cNvPr id="25" name="Diagrama 24"/>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6" name="5 Rectángulo"/>
          <p:cNvSpPr/>
          <p:nvPr/>
        </p:nvSpPr>
        <p:spPr>
          <a:xfrm>
            <a:off x="2650532" y="207302"/>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pic>
        <p:nvPicPr>
          <p:cNvPr id="24" name="23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15241855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431371" y="1052744"/>
            <a:ext cx="11328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304372" y="270821"/>
            <a:ext cx="8509429" cy="646331"/>
          </a:xfrm>
          <a:prstGeom prst="rect">
            <a:avLst/>
          </a:prstGeom>
        </p:spPr>
        <p:txBody>
          <a:bodyPr wrap="square">
            <a:spAutoFit/>
          </a:bodyPr>
          <a:lstStyle/>
          <a:p>
            <a:pPr defTabSz="914400"/>
            <a:r>
              <a:rPr lang="es-ES" kern="0" cap="all" dirty="0">
                <a:solidFill>
                  <a:prstClr val="black"/>
                </a:solidFill>
                <a:latin typeface="Century Gothic" pitchFamily="34" charset="0"/>
              </a:rPr>
              <a:t>Comité de control y desempeño institucional</a:t>
            </a:r>
            <a:br>
              <a:rPr lang="es-ES" kern="0" cap="all" dirty="0">
                <a:solidFill>
                  <a:prstClr val="black"/>
                </a:solidFill>
                <a:latin typeface="Century Gothic" pitchFamily="34" charset="0"/>
              </a:rPr>
            </a:br>
            <a:r>
              <a:rPr lang="es-ES" kern="0" dirty="0">
                <a:solidFill>
                  <a:prstClr val="black"/>
                </a:solidFill>
              </a:rPr>
              <a:t>(COCODI)</a:t>
            </a:r>
            <a:endParaRPr lang="es-ES" dirty="0">
              <a:solidFill>
                <a:prstClr val="black"/>
              </a:solidFill>
            </a:endParaRPr>
          </a:p>
        </p:txBody>
      </p:sp>
      <p:sp>
        <p:nvSpPr>
          <p:cNvPr id="7" name="Rectángulo 6"/>
          <p:cNvSpPr/>
          <p:nvPr/>
        </p:nvSpPr>
        <p:spPr>
          <a:xfrm>
            <a:off x="431371" y="1352551"/>
            <a:ext cx="304655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s-MX" sz="2000" b="1" dirty="0">
                <a:solidFill>
                  <a:prstClr val="white"/>
                </a:solidFill>
              </a:rPr>
              <a:t>FIRMA DEL PLAN ANUAL DE TRABAJO DE CONTROL INTERNO 2019</a:t>
            </a:r>
            <a:endParaRPr lang="es-ES" sz="2000" b="1" dirty="0">
              <a:solidFill>
                <a:prstClr val="white"/>
              </a:solidFill>
            </a:endParaRPr>
          </a:p>
        </p:txBody>
      </p:sp>
      <p:pic>
        <p:nvPicPr>
          <p:cNvPr id="4" name="Imagen 3"/>
          <p:cNvPicPr>
            <a:picLocks noChangeAspect="1"/>
          </p:cNvPicPr>
          <p:nvPr/>
        </p:nvPicPr>
        <p:blipFill rotWithShape="1">
          <a:blip r:embed="rId2"/>
          <a:srcRect l="15851" t="11928" r="15256" b="9904"/>
          <a:stretch/>
        </p:blipFill>
        <p:spPr>
          <a:xfrm>
            <a:off x="3835351" y="2073499"/>
            <a:ext cx="8048484" cy="3850782"/>
          </a:xfrm>
          <a:prstGeom prst="rect">
            <a:avLst/>
          </a:prstGeom>
          <a:ln>
            <a:solidFill>
              <a:schemeClr val="tx1"/>
            </a:solidFill>
          </a:ln>
        </p:spPr>
      </p:pic>
      <p:pic>
        <p:nvPicPr>
          <p:cNvPr id="8" name="7 Imagen"/>
          <p:cNvPicPr/>
          <p:nvPr/>
        </p:nvPicPr>
        <p:blipFill>
          <a:blip r:embed="rId3" cstate="print">
            <a:extLst>
              <a:ext uri="{28A0092B-C50C-407E-A947-70E740481C1C}">
                <a14:useLocalDpi xmlns:a14="http://schemas.microsoft.com/office/drawing/2010/main" val="0"/>
              </a:ext>
            </a:extLst>
          </a:blip>
          <a:stretch>
            <a:fillRect/>
          </a:stretch>
        </p:blipFill>
        <p:spPr>
          <a:xfrm>
            <a:off x="9131645" y="251086"/>
            <a:ext cx="2022310" cy="685800"/>
          </a:xfrm>
          <a:prstGeom prst="rect">
            <a:avLst/>
          </a:prstGeom>
        </p:spPr>
      </p:pic>
    </p:spTree>
    <p:extLst>
      <p:ext uri="{BB962C8B-B14F-4D97-AF65-F5344CB8AC3E}">
        <p14:creationId xmlns:p14="http://schemas.microsoft.com/office/powerpoint/2010/main" val="867385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431371" y="1052742"/>
            <a:ext cx="11328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304372" y="270819"/>
            <a:ext cx="8509429"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sp>
        <p:nvSpPr>
          <p:cNvPr id="22" name="CuadroTexto 21"/>
          <p:cNvSpPr txBox="1"/>
          <p:nvPr/>
        </p:nvSpPr>
        <p:spPr>
          <a:xfrm>
            <a:off x="431370" y="1331130"/>
            <a:ext cx="9068231" cy="523220"/>
          </a:xfrm>
          <a:prstGeom prst="rect">
            <a:avLst/>
          </a:prstGeom>
          <a:noFill/>
        </p:spPr>
        <p:txBody>
          <a:bodyPr wrap="square" rtlCol="0">
            <a:spAutoFit/>
          </a:bodyPr>
          <a:lstStyle/>
          <a:p>
            <a:r>
              <a:rPr lang="es-MX" sz="2800" dirty="0"/>
              <a:t>CALENDARIO DE SESIONES ORDINARIAS 2019</a:t>
            </a:r>
            <a:endParaRPr lang="es-ES" sz="2800" dirty="0"/>
          </a:p>
        </p:txBody>
      </p:sp>
      <p:graphicFrame>
        <p:nvGraphicFramePr>
          <p:cNvPr id="4" name="Tabla 3"/>
          <p:cNvGraphicFramePr>
            <a:graphicFrameLocks noGrp="1"/>
          </p:cNvGraphicFramePr>
          <p:nvPr>
            <p:extLst>
              <p:ext uri="{D42A27DB-BD31-4B8C-83A1-F6EECF244321}">
                <p14:modId xmlns:p14="http://schemas.microsoft.com/office/powerpoint/2010/main" val="2313448710"/>
              </p:ext>
            </p:extLst>
          </p:nvPr>
        </p:nvGraphicFramePr>
        <p:xfrm>
          <a:off x="1648495" y="2034861"/>
          <a:ext cx="8019248" cy="4046544"/>
        </p:xfrm>
        <a:graphic>
          <a:graphicData uri="http://schemas.openxmlformats.org/drawingml/2006/table">
            <a:tbl>
              <a:tblPr firstRow="1" bandRow="1">
                <a:tableStyleId>{93296810-A885-4BE3-A3E7-6D5BEEA58F35}</a:tableStyleId>
              </a:tblPr>
              <a:tblGrid>
                <a:gridCol w="4009624">
                  <a:extLst>
                    <a:ext uri="{9D8B030D-6E8A-4147-A177-3AD203B41FA5}">
                      <a16:colId xmlns:a16="http://schemas.microsoft.com/office/drawing/2014/main" val="20000"/>
                    </a:ext>
                  </a:extLst>
                </a:gridCol>
                <a:gridCol w="4009624">
                  <a:extLst>
                    <a:ext uri="{9D8B030D-6E8A-4147-A177-3AD203B41FA5}">
                      <a16:colId xmlns:a16="http://schemas.microsoft.com/office/drawing/2014/main" val="20001"/>
                    </a:ext>
                  </a:extLst>
                </a:gridCol>
              </a:tblGrid>
              <a:tr h="783036">
                <a:tc>
                  <a:txBody>
                    <a:bodyPr/>
                    <a:lstStyle/>
                    <a:p>
                      <a:pPr algn="ctr"/>
                      <a:r>
                        <a:rPr lang="es-MX" dirty="0"/>
                        <a:t>SESION </a:t>
                      </a:r>
                    </a:p>
                  </a:txBody>
                  <a:tcPr marL="121920" marR="121920" anchor="ctr"/>
                </a:tc>
                <a:tc>
                  <a:txBody>
                    <a:bodyPr/>
                    <a:lstStyle/>
                    <a:p>
                      <a:pPr algn="ctr"/>
                      <a:r>
                        <a:rPr lang="es-MX" dirty="0"/>
                        <a:t>FECHA </a:t>
                      </a:r>
                    </a:p>
                  </a:txBody>
                  <a:tcPr marL="121920" marR="121920" anchor="ctr"/>
                </a:tc>
                <a:extLst>
                  <a:ext uri="{0D108BD9-81ED-4DB2-BD59-A6C34878D82A}">
                    <a16:rowId xmlns:a16="http://schemas.microsoft.com/office/drawing/2014/main" val="10000"/>
                  </a:ext>
                </a:extLst>
              </a:tr>
              <a:tr h="783036">
                <a:tc>
                  <a:txBody>
                    <a:bodyPr/>
                    <a:lstStyle/>
                    <a:p>
                      <a:pPr algn="ctr"/>
                      <a:r>
                        <a:rPr lang="es-MX" dirty="0"/>
                        <a:t>1er.</a:t>
                      </a:r>
                      <a:r>
                        <a:rPr lang="es-MX" baseline="0" dirty="0"/>
                        <a:t> Trimestre 2019</a:t>
                      </a:r>
                      <a:endParaRPr lang="es-MX" dirty="0"/>
                    </a:p>
                  </a:txBody>
                  <a:tcPr marL="121920" marR="121920" anchor="ctr"/>
                </a:tc>
                <a:tc>
                  <a:txBody>
                    <a:bodyPr/>
                    <a:lstStyle/>
                    <a:p>
                      <a:endParaRPr lang="es-MX" dirty="0"/>
                    </a:p>
                    <a:p>
                      <a:pPr algn="ctr"/>
                      <a:r>
                        <a:rPr lang="es-MX" dirty="0"/>
                        <a:t>03 de mayo 2019</a:t>
                      </a:r>
                    </a:p>
                  </a:txBody>
                  <a:tcPr marL="121920" marR="121920"/>
                </a:tc>
                <a:extLst>
                  <a:ext uri="{0D108BD9-81ED-4DB2-BD59-A6C34878D82A}">
                    <a16:rowId xmlns:a16="http://schemas.microsoft.com/office/drawing/2014/main" val="10001"/>
                  </a:ext>
                </a:extLst>
              </a:tr>
              <a:tr h="783036">
                <a:tc>
                  <a:txBody>
                    <a:bodyPr/>
                    <a:lstStyle/>
                    <a:p>
                      <a:pPr algn="ctr"/>
                      <a:r>
                        <a:rPr lang="es-MX" dirty="0"/>
                        <a:t>2do. Trimestre 2019</a:t>
                      </a:r>
                    </a:p>
                  </a:txBody>
                  <a:tcPr marL="121920" marR="121920" anchor="ctr"/>
                </a:tc>
                <a:tc>
                  <a:txBody>
                    <a:bodyPr/>
                    <a:lstStyle/>
                    <a:p>
                      <a:endParaRPr lang="es-MX" dirty="0"/>
                    </a:p>
                    <a:p>
                      <a:pPr algn="ctr"/>
                      <a:r>
                        <a:rPr lang="es-MX" dirty="0"/>
                        <a:t>4 de julio 2019</a:t>
                      </a:r>
                    </a:p>
                  </a:txBody>
                  <a:tcPr marL="121920" marR="121920"/>
                </a:tc>
                <a:extLst>
                  <a:ext uri="{0D108BD9-81ED-4DB2-BD59-A6C34878D82A}">
                    <a16:rowId xmlns:a16="http://schemas.microsoft.com/office/drawing/2014/main" val="10002"/>
                  </a:ext>
                </a:extLst>
              </a:tr>
              <a:tr h="783036">
                <a:tc>
                  <a:txBody>
                    <a:bodyPr/>
                    <a:lstStyle/>
                    <a:p>
                      <a:pPr algn="ctr"/>
                      <a:r>
                        <a:rPr lang="es-MX" dirty="0"/>
                        <a:t>3er.</a:t>
                      </a:r>
                      <a:r>
                        <a:rPr lang="es-MX" baseline="0" dirty="0"/>
                        <a:t> Trimestre 2019</a:t>
                      </a:r>
                      <a:endParaRPr lang="es-MX" dirty="0"/>
                    </a:p>
                  </a:txBody>
                  <a:tcPr marL="121920" marR="121920" anchor="ctr"/>
                </a:tc>
                <a:tc>
                  <a:txBody>
                    <a:bodyPr/>
                    <a:lstStyle/>
                    <a:p>
                      <a:pPr algn="ctr"/>
                      <a:endParaRPr lang="es-MX" dirty="0"/>
                    </a:p>
                    <a:p>
                      <a:pPr algn="ctr"/>
                      <a:r>
                        <a:rPr lang="es-MX" dirty="0"/>
                        <a:t>15 de octubre 2019</a:t>
                      </a:r>
                    </a:p>
                    <a:p>
                      <a:pPr algn="ctr"/>
                      <a:endParaRPr lang="es-MX" dirty="0"/>
                    </a:p>
                  </a:txBody>
                  <a:tcPr marL="121920" marR="121920"/>
                </a:tc>
                <a:extLst>
                  <a:ext uri="{0D108BD9-81ED-4DB2-BD59-A6C34878D82A}">
                    <a16:rowId xmlns:a16="http://schemas.microsoft.com/office/drawing/2014/main" val="10003"/>
                  </a:ext>
                </a:extLst>
              </a:tr>
              <a:tr h="783036">
                <a:tc>
                  <a:txBody>
                    <a:bodyPr/>
                    <a:lstStyle/>
                    <a:p>
                      <a:pPr algn="ctr"/>
                      <a:r>
                        <a:rPr lang="es-MX" dirty="0"/>
                        <a:t>4to.</a:t>
                      </a:r>
                      <a:r>
                        <a:rPr lang="es-MX" baseline="0" dirty="0"/>
                        <a:t> Trimestre 2019</a:t>
                      </a:r>
                      <a:endParaRPr lang="es-MX" dirty="0"/>
                    </a:p>
                  </a:txBody>
                  <a:tcPr marL="121920" marR="121920" anchor="ctr"/>
                </a:tc>
                <a:tc>
                  <a:txBody>
                    <a:bodyPr/>
                    <a:lstStyle/>
                    <a:p>
                      <a:pPr algn="ctr"/>
                      <a:endParaRPr lang="es-MX" dirty="0"/>
                    </a:p>
                    <a:p>
                      <a:pPr algn="ctr"/>
                      <a:r>
                        <a:rPr lang="es-MX" dirty="0"/>
                        <a:t>20 de febrero 2020</a:t>
                      </a:r>
                    </a:p>
                  </a:txBody>
                  <a:tcPr marL="121920" marR="121920"/>
                </a:tc>
                <a:extLst>
                  <a:ext uri="{0D108BD9-81ED-4DB2-BD59-A6C34878D82A}">
                    <a16:rowId xmlns:a16="http://schemas.microsoft.com/office/drawing/2014/main" val="10004"/>
                  </a:ext>
                </a:extLst>
              </a:tr>
            </a:tbl>
          </a:graphicData>
        </a:graphic>
      </p:graphicFrame>
      <p:pic>
        <p:nvPicPr>
          <p:cNvPr id="7" name="6 Imagen"/>
          <p:cNvPicPr/>
          <p:nvPr/>
        </p:nvPicPr>
        <p:blipFill>
          <a:blip r:embed="rId2" cstate="print">
            <a:extLst>
              <a:ext uri="{28A0092B-C50C-407E-A947-70E740481C1C}">
                <a14:useLocalDpi xmlns:a14="http://schemas.microsoft.com/office/drawing/2010/main" val="0"/>
              </a:ext>
            </a:extLst>
          </a:blip>
          <a:stretch>
            <a:fillRect/>
          </a:stretch>
        </p:blipFill>
        <p:spPr>
          <a:xfrm>
            <a:off x="9355932" y="231350"/>
            <a:ext cx="1858011" cy="685800"/>
          </a:xfrm>
          <a:prstGeom prst="rect">
            <a:avLst/>
          </a:prstGeom>
        </p:spPr>
      </p:pic>
    </p:spTree>
    <p:extLst>
      <p:ext uri="{BB962C8B-B14F-4D97-AF65-F5344CB8AC3E}">
        <p14:creationId xmlns:p14="http://schemas.microsoft.com/office/powerpoint/2010/main" val="5477686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5" name="CuadroTexto 4"/>
          <p:cNvSpPr txBox="1"/>
          <p:nvPr/>
        </p:nvSpPr>
        <p:spPr>
          <a:xfrm>
            <a:off x="2814917" y="2501159"/>
            <a:ext cx="6831107" cy="1862048"/>
          </a:xfrm>
          <a:prstGeom prst="rect">
            <a:avLst/>
          </a:prstGeom>
          <a:noFill/>
        </p:spPr>
        <p:txBody>
          <a:bodyPr wrap="square" rtlCol="0">
            <a:spAutoFit/>
          </a:bodyPr>
          <a:lstStyle/>
          <a:p>
            <a:r>
              <a:rPr lang="es-ES" sz="11500" dirty="0"/>
              <a:t>CLAUSURA</a:t>
            </a:r>
          </a:p>
        </p:txBody>
      </p:sp>
      <p:sp>
        <p:nvSpPr>
          <p:cNvPr id="7" name="6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8" name="7 Imagen"/>
          <p:cNvPicPr/>
          <p:nvPr/>
        </p:nvPicPr>
        <p:blipFill>
          <a:blip r:embed="rId2" cstate="print">
            <a:lum bright="70000" contrast="-70000"/>
            <a:extLst>
              <a:ext uri="{BEBA8EAE-BF5A-486C-A8C5-ECC9F3942E4B}">
                <a14:imgProps xmlns:a14="http://schemas.microsoft.com/office/drawing/2010/main">
                  <a14:imgLayer r:embed="rId3">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40" y="206363"/>
            <a:ext cx="1914525" cy="705485"/>
          </a:xfrm>
          <a:prstGeom prst="rect">
            <a:avLst/>
          </a:prstGeom>
        </p:spPr>
      </p:pic>
      <p:pic>
        <p:nvPicPr>
          <p:cNvPr id="9" name="8 Imagen"/>
          <p:cNvPicPr/>
          <p:nvPr/>
        </p:nvPicPr>
        <p:blipFill>
          <a:blip r:embed="rId4"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0" name="9 Imagen"/>
          <p:cNvPicPr/>
          <p:nvPr/>
        </p:nvPicPr>
        <p:blipFill>
          <a:blip r:embed="rId5"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3308186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Rectángulo 24"/>
          <p:cNvSpPr/>
          <p:nvPr/>
        </p:nvSpPr>
        <p:spPr>
          <a:xfrm>
            <a:off x="1847528" y="1352551"/>
            <a:ext cx="4162747" cy="530542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1026" name="Picture 2" descr="business, group, team icon"/>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a14="http://schemas.microsoft.com/office/drawing/2010/main" val="0"/>
              </a:ext>
            </a:extLst>
          </a:blip>
          <a:srcRect r="20964"/>
          <a:stretch/>
        </p:blipFill>
        <p:spPr bwMode="auto">
          <a:xfrm>
            <a:off x="6489077" y="1704975"/>
            <a:ext cx="3854451" cy="4876801"/>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1771328" y="264445"/>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pic>
        <p:nvPicPr>
          <p:cNvPr id="7" name="6 Imagen"/>
          <p:cNvPicPr/>
          <p:nvPr/>
        </p:nvPicPr>
        <p:blipFill>
          <a:blip r:embed="rId4"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2731181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1752279" y="270822"/>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pic>
        <p:nvPicPr>
          <p:cNvPr id="22" name="21 Imagen"/>
          <p:cNvPicPr/>
          <p:nvPr/>
        </p:nvPicPr>
        <p:blipFill>
          <a:blip r:embed="rId2"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
        <p:nvSpPr>
          <p:cNvPr id="2" name="CuadroTexto 1">
            <a:extLst>
              <a:ext uri="{FF2B5EF4-FFF2-40B4-BE49-F238E27FC236}">
                <a16:creationId xmlns:a16="http://schemas.microsoft.com/office/drawing/2014/main" id="{D8970F25-C696-4A7C-98ED-356FF68BE6E2}"/>
              </a:ext>
            </a:extLst>
          </p:cNvPr>
          <p:cNvSpPr txBox="1"/>
          <p:nvPr/>
        </p:nvSpPr>
        <p:spPr>
          <a:xfrm>
            <a:off x="4452173" y="1172721"/>
            <a:ext cx="2811831" cy="73866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lvl="0" algn="ctr">
              <a:spcAft>
                <a:spcPts val="0"/>
              </a:spcAft>
            </a:pPr>
            <a:r>
              <a:rPr lang="es-MX" sz="1400" b="1" dirty="0"/>
              <a:t>Presidente</a:t>
            </a:r>
          </a:p>
          <a:p>
            <a:pPr lvl="0" algn="ctr">
              <a:spcAft>
                <a:spcPts val="0"/>
              </a:spcAft>
            </a:pPr>
            <a:endParaRPr lang="es-MX" sz="1400" dirty="0"/>
          </a:p>
          <a:p>
            <a:pPr lvl="0" algn="ctr">
              <a:spcAft>
                <a:spcPts val="0"/>
              </a:spcAft>
            </a:pPr>
            <a:r>
              <a:rPr lang="es-MX" sz="1400" dirty="0"/>
              <a:t>Lic. Mario Welfo Álvarez Beltrán </a:t>
            </a:r>
          </a:p>
        </p:txBody>
      </p:sp>
      <p:sp>
        <p:nvSpPr>
          <p:cNvPr id="7" name="CuadroTexto 6">
            <a:extLst>
              <a:ext uri="{FF2B5EF4-FFF2-40B4-BE49-F238E27FC236}">
                <a16:creationId xmlns:a16="http://schemas.microsoft.com/office/drawing/2014/main" id="{445271DF-7589-4EF2-A500-B8EE0DAED447}"/>
              </a:ext>
            </a:extLst>
          </p:cNvPr>
          <p:cNvSpPr txBox="1"/>
          <p:nvPr/>
        </p:nvSpPr>
        <p:spPr>
          <a:xfrm>
            <a:off x="1236834" y="3049496"/>
            <a:ext cx="2299996"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lvl="0" algn="ctr">
              <a:spcAft>
                <a:spcPts val="0"/>
              </a:spcAft>
            </a:pPr>
            <a:r>
              <a:rPr lang="es-MX" sz="1400" b="1" dirty="0"/>
              <a:t>Vocal ejecutivo</a:t>
            </a:r>
            <a:endParaRPr lang="es-MX" sz="1400" dirty="0"/>
          </a:p>
          <a:p>
            <a:pPr lvl="0" algn="ctr">
              <a:spcAft>
                <a:spcPts val="0"/>
              </a:spcAft>
            </a:pPr>
            <a:r>
              <a:rPr lang="es-MX" sz="1400" dirty="0"/>
              <a:t>Jorge Delgadillo Puentes</a:t>
            </a:r>
          </a:p>
        </p:txBody>
      </p:sp>
      <p:sp>
        <p:nvSpPr>
          <p:cNvPr id="8" name="CuadroTexto 7">
            <a:extLst>
              <a:ext uri="{FF2B5EF4-FFF2-40B4-BE49-F238E27FC236}">
                <a16:creationId xmlns:a16="http://schemas.microsoft.com/office/drawing/2014/main" id="{702F0EE6-B5F2-40CE-888A-C58051020A33}"/>
              </a:ext>
            </a:extLst>
          </p:cNvPr>
          <p:cNvSpPr txBox="1"/>
          <p:nvPr/>
        </p:nvSpPr>
        <p:spPr>
          <a:xfrm>
            <a:off x="4643391" y="3049496"/>
            <a:ext cx="2429395" cy="73866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lvl="0" algn="ctr">
              <a:spcAft>
                <a:spcPts val="0"/>
              </a:spcAft>
            </a:pPr>
            <a:r>
              <a:rPr lang="es-MX" sz="1400" b="1" dirty="0"/>
              <a:t>Vocales</a:t>
            </a:r>
            <a:endParaRPr lang="es-MX" sz="1400" dirty="0"/>
          </a:p>
          <a:p>
            <a:pPr marL="171450" lvl="0" indent="-171450">
              <a:spcAft>
                <a:spcPts val="0"/>
              </a:spcAft>
              <a:buFont typeface="Arial" panose="020B0604020202020204" pitchFamily="34" charset="0"/>
              <a:buChar char="•"/>
            </a:pPr>
            <a:r>
              <a:rPr lang="es-MX" sz="1400" dirty="0"/>
              <a:t>Denia Barba Oloño</a:t>
            </a:r>
          </a:p>
          <a:p>
            <a:pPr marL="171450" lvl="0" indent="-171450">
              <a:spcAft>
                <a:spcPts val="0"/>
              </a:spcAft>
              <a:buFont typeface="Arial" panose="020B0604020202020204" pitchFamily="34" charset="0"/>
              <a:buChar char="•"/>
            </a:pPr>
            <a:r>
              <a:rPr lang="es-MX" sz="1400" dirty="0"/>
              <a:t>Diego A. Ríos Sandoval</a:t>
            </a:r>
          </a:p>
        </p:txBody>
      </p:sp>
      <p:sp>
        <p:nvSpPr>
          <p:cNvPr id="9" name="CuadroTexto 8">
            <a:extLst>
              <a:ext uri="{FF2B5EF4-FFF2-40B4-BE49-F238E27FC236}">
                <a16:creationId xmlns:a16="http://schemas.microsoft.com/office/drawing/2014/main" id="{AABBC381-6629-4D39-B9BC-BD6564872508}"/>
              </a:ext>
            </a:extLst>
          </p:cNvPr>
          <p:cNvSpPr txBox="1"/>
          <p:nvPr/>
        </p:nvSpPr>
        <p:spPr>
          <a:xfrm>
            <a:off x="7587424" y="3049496"/>
            <a:ext cx="3092538" cy="224676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lvl="0" algn="ctr">
              <a:spcAft>
                <a:spcPts val="0"/>
              </a:spcAft>
            </a:pPr>
            <a:r>
              <a:rPr lang="es-MX" sz="1400" b="1" dirty="0"/>
              <a:t>Invitados permanentes</a:t>
            </a:r>
          </a:p>
          <a:p>
            <a:pPr lvl="0" algn="ctr">
              <a:spcAft>
                <a:spcPts val="0"/>
              </a:spcAft>
            </a:pPr>
            <a:endParaRPr lang="es-MX" sz="1400" dirty="0"/>
          </a:p>
          <a:p>
            <a:pPr marL="171450" indent="-171450">
              <a:buFont typeface="Arial" panose="020B0604020202020204" pitchFamily="34" charset="0"/>
              <a:buChar char="•"/>
            </a:pPr>
            <a:r>
              <a:rPr lang="es-MX" sz="1400" dirty="0"/>
              <a:t>Alejandra Leyva Valencia</a:t>
            </a:r>
          </a:p>
          <a:p>
            <a:pPr marL="171450" indent="-171450">
              <a:buFont typeface="Arial" panose="020B0604020202020204" pitchFamily="34" charset="0"/>
              <a:buChar char="•"/>
            </a:pPr>
            <a:r>
              <a:rPr lang="es-MX" sz="1400" dirty="0"/>
              <a:t>Delma Daleth Monteón Vega</a:t>
            </a:r>
          </a:p>
          <a:p>
            <a:pPr marL="171450" indent="-171450">
              <a:buFont typeface="Arial" panose="020B0604020202020204" pitchFamily="34" charset="0"/>
              <a:buChar char="•"/>
            </a:pPr>
            <a:r>
              <a:rPr lang="es-MX" sz="1400" dirty="0"/>
              <a:t>Paulina Valenzuela Fonseca</a:t>
            </a:r>
          </a:p>
          <a:p>
            <a:pPr marL="171450" indent="-171450">
              <a:buFont typeface="Arial" panose="020B0604020202020204" pitchFamily="34" charset="0"/>
              <a:buChar char="•"/>
            </a:pPr>
            <a:r>
              <a:rPr lang="es-MX" sz="1400" dirty="0"/>
              <a:t>Marina Arteaga Sánchez</a:t>
            </a:r>
          </a:p>
          <a:p>
            <a:pPr marL="171450" indent="-171450">
              <a:buFont typeface="Arial" panose="020B0604020202020204" pitchFamily="34" charset="0"/>
              <a:buChar char="•"/>
            </a:pPr>
            <a:r>
              <a:rPr lang="es-MX" sz="1400" dirty="0"/>
              <a:t>María Teresa Bobadilla Robles</a:t>
            </a:r>
          </a:p>
          <a:p>
            <a:pPr marL="171450" lvl="0" indent="-171450">
              <a:buFont typeface="Arial" panose="020B0604020202020204" pitchFamily="34" charset="0"/>
              <a:buChar char="•"/>
            </a:pPr>
            <a:r>
              <a:rPr lang="es-MX" sz="1400" dirty="0">
                <a:solidFill>
                  <a:prstClr val="black"/>
                </a:solidFill>
              </a:rPr>
              <a:t>Claudia Olimpia Ruiz Tapia</a:t>
            </a:r>
          </a:p>
          <a:p>
            <a:pPr marL="171450" indent="-171450">
              <a:buFont typeface="Arial" panose="020B0604020202020204" pitchFamily="34" charset="0"/>
              <a:buChar char="•"/>
            </a:pPr>
            <a:r>
              <a:rPr lang="es-MX" sz="1400" dirty="0"/>
              <a:t>Vanesa del Carmen Palafox Galindo</a:t>
            </a:r>
          </a:p>
          <a:p>
            <a:pPr marL="171450" indent="-171450">
              <a:buFont typeface="Arial" panose="020B0604020202020204" pitchFamily="34" charset="0"/>
              <a:buChar char="•"/>
            </a:pPr>
            <a:r>
              <a:rPr lang="es-MX" sz="1400" dirty="0"/>
              <a:t>Yolanda Villa Pacheco</a:t>
            </a:r>
          </a:p>
        </p:txBody>
      </p:sp>
      <p:cxnSp>
        <p:nvCxnSpPr>
          <p:cNvPr id="5" name="Conector: angular 4">
            <a:extLst>
              <a:ext uri="{FF2B5EF4-FFF2-40B4-BE49-F238E27FC236}">
                <a16:creationId xmlns:a16="http://schemas.microsoft.com/office/drawing/2014/main" id="{B53DD4BE-0C5E-485F-AA80-C7A9DECC4900}"/>
              </a:ext>
            </a:extLst>
          </p:cNvPr>
          <p:cNvCxnSpPr>
            <a:cxnSpLocks/>
          </p:cNvCxnSpPr>
          <p:nvPr/>
        </p:nvCxnSpPr>
        <p:spPr>
          <a:xfrm rot="10800000" flipV="1">
            <a:off x="2382319" y="2496411"/>
            <a:ext cx="3462267" cy="553084"/>
          </a:xfrm>
          <a:prstGeom prst="bentConnector2">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 name="Conector: angular 11">
            <a:extLst>
              <a:ext uri="{FF2B5EF4-FFF2-40B4-BE49-F238E27FC236}">
                <a16:creationId xmlns:a16="http://schemas.microsoft.com/office/drawing/2014/main" id="{874E58D5-CAE6-47C3-AADE-4E827F17619B}"/>
              </a:ext>
            </a:extLst>
          </p:cNvPr>
          <p:cNvCxnSpPr>
            <a:cxnSpLocks/>
          </p:cNvCxnSpPr>
          <p:nvPr/>
        </p:nvCxnSpPr>
        <p:spPr>
          <a:xfrm rot="16200000" flipH="1">
            <a:off x="6922874" y="846600"/>
            <a:ext cx="1146033" cy="3275604"/>
          </a:xfrm>
          <a:prstGeom prst="bentConnector3">
            <a:avLst>
              <a:gd name="adj1" fmla="val 50000"/>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7013CA6E-4EC5-4ADD-A4BF-98451DDA10C2}"/>
              </a:ext>
            </a:extLst>
          </p:cNvPr>
          <p:cNvCxnSpPr>
            <a:cxnSpLocks/>
          </p:cNvCxnSpPr>
          <p:nvPr/>
        </p:nvCxnSpPr>
        <p:spPr>
          <a:xfrm>
            <a:off x="5858842" y="2496411"/>
            <a:ext cx="0" cy="544347"/>
          </a:xfrm>
          <a:prstGeom prst="line">
            <a:avLst/>
          </a:prstGeom>
        </p:spPr>
        <p:style>
          <a:lnRef idx="1">
            <a:schemeClr val="dk1"/>
          </a:lnRef>
          <a:fillRef idx="0">
            <a:schemeClr val="dk1"/>
          </a:fillRef>
          <a:effectRef idx="0">
            <a:schemeClr val="dk1"/>
          </a:effectRef>
          <a:fontRef idx="minor">
            <a:schemeClr val="tx1"/>
          </a:fontRef>
        </p:style>
      </p:cxnSp>
      <p:graphicFrame>
        <p:nvGraphicFramePr>
          <p:cNvPr id="34" name="Tabla 33">
            <a:extLst>
              <a:ext uri="{FF2B5EF4-FFF2-40B4-BE49-F238E27FC236}">
                <a16:creationId xmlns:a16="http://schemas.microsoft.com/office/drawing/2014/main" id="{9FEF6C3B-FAB5-4FCE-9250-65F0E0F56456}"/>
              </a:ext>
            </a:extLst>
          </p:cNvPr>
          <p:cNvGraphicFramePr>
            <a:graphicFrameLocks noGrp="1"/>
          </p:cNvGraphicFramePr>
          <p:nvPr>
            <p:extLst>
              <p:ext uri="{D42A27DB-BD31-4B8C-83A1-F6EECF244321}">
                <p14:modId xmlns:p14="http://schemas.microsoft.com/office/powerpoint/2010/main" val="3331973341"/>
              </p:ext>
            </p:extLst>
          </p:nvPr>
        </p:nvGraphicFramePr>
        <p:xfrm>
          <a:off x="584528" y="3674855"/>
          <a:ext cx="3528924" cy="2958858"/>
        </p:xfrm>
        <a:graphic>
          <a:graphicData uri="http://schemas.openxmlformats.org/drawingml/2006/table">
            <a:tbl>
              <a:tblPr firstRow="1" bandRow="1">
                <a:tableStyleId>{2D5ABB26-0587-4C30-8999-92F81FD0307C}</a:tableStyleId>
              </a:tblPr>
              <a:tblGrid>
                <a:gridCol w="1582789">
                  <a:extLst>
                    <a:ext uri="{9D8B030D-6E8A-4147-A177-3AD203B41FA5}">
                      <a16:colId xmlns:a16="http://schemas.microsoft.com/office/drawing/2014/main" val="20000"/>
                    </a:ext>
                  </a:extLst>
                </a:gridCol>
                <a:gridCol w="1946135">
                  <a:extLst>
                    <a:ext uri="{9D8B030D-6E8A-4147-A177-3AD203B41FA5}">
                      <a16:colId xmlns:a16="http://schemas.microsoft.com/office/drawing/2014/main" val="20001"/>
                    </a:ext>
                  </a:extLst>
                </a:gridCol>
              </a:tblGrid>
              <a:tr h="261776">
                <a:tc gridSpan="2">
                  <a:txBody>
                    <a:bodyPr/>
                    <a:lstStyle/>
                    <a:p>
                      <a:pPr algn="ctr"/>
                      <a:r>
                        <a:rPr lang="es-MX" sz="1050" b="1" dirty="0"/>
                        <a:t>Alta</a:t>
                      </a:r>
                      <a:r>
                        <a:rPr lang="es-MX" sz="1050" b="1" baseline="0" dirty="0"/>
                        <a:t> y baja de integrantes: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s-ES"/>
                    </a:p>
                  </a:txBody>
                  <a:tcPr/>
                </a:tc>
                <a:extLst>
                  <a:ext uri="{0D108BD9-81ED-4DB2-BD59-A6C34878D82A}">
                    <a16:rowId xmlns:a16="http://schemas.microsoft.com/office/drawing/2014/main" val="10002"/>
                  </a:ext>
                </a:extLst>
              </a:tr>
              <a:tr h="253843">
                <a:tc>
                  <a:txBody>
                    <a:bodyPr/>
                    <a:lstStyle/>
                    <a:p>
                      <a:pPr algn="ctr"/>
                      <a:r>
                        <a:rPr lang="es-ES" sz="1000" b="1" i="0" dirty="0"/>
                        <a:t>Baja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000" b="1" i="0" u="none" strike="noStrike" kern="1200" cap="none" spc="0" normalizeH="0" baseline="0" noProof="0" dirty="0">
                          <a:ln>
                            <a:noFill/>
                          </a:ln>
                          <a:solidFill>
                            <a:prstClr val="black"/>
                          </a:solidFill>
                          <a:effectLst/>
                          <a:uLnTx/>
                          <a:uFillTx/>
                          <a:latin typeface="+mn-lt"/>
                          <a:ea typeface="+mn-ea"/>
                          <a:cs typeface="+mn-cs"/>
                        </a:rPr>
                        <a:t>Alta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323292947"/>
                  </a:ext>
                </a:extLst>
              </a:tr>
              <a:tr h="253843">
                <a:tc>
                  <a:txBody>
                    <a:bodyPr/>
                    <a:lstStyle/>
                    <a:p>
                      <a:r>
                        <a:rPr lang="es-MX" sz="1000" dirty="0"/>
                        <a:t>Sergio</a:t>
                      </a:r>
                      <a:r>
                        <a:rPr lang="es-MX" sz="1000" baseline="0" dirty="0"/>
                        <a:t> Garibay Escobar</a:t>
                      </a:r>
                      <a:endParaRPr lang="es-E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000" b="0" i="0" u="none" strike="noStrike" kern="1200" cap="none" spc="0" normalizeH="0" baseline="0" noProof="0" dirty="0">
                          <a:ln>
                            <a:noFill/>
                          </a:ln>
                          <a:solidFill>
                            <a:prstClr val="black"/>
                          </a:solidFill>
                          <a:effectLst/>
                          <a:uLnTx/>
                          <a:uFillTx/>
                          <a:latin typeface="+mn-lt"/>
                          <a:ea typeface="+mn-ea"/>
                          <a:cs typeface="+mn-cs"/>
                        </a:rPr>
                        <a:t>Elioth Encinas Noriega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538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000" b="0" i="0" u="none" strike="noStrike" kern="1200" cap="none" spc="0" normalizeH="0" baseline="0" noProof="0" dirty="0">
                          <a:ln>
                            <a:noFill/>
                          </a:ln>
                          <a:solidFill>
                            <a:prstClr val="black"/>
                          </a:solidFill>
                          <a:effectLst/>
                          <a:uLnTx/>
                          <a:uFillTx/>
                          <a:latin typeface="+mn-lt"/>
                          <a:ea typeface="+mn-ea"/>
                          <a:cs typeface="+mn-cs"/>
                        </a:rPr>
                        <a:t>Mirna Bravo García</a:t>
                      </a:r>
                      <a:endParaRPr kumimoji="0" lang="es-ES" sz="1000" b="0" i="0" u="none" strike="noStrike" kern="1200" cap="none" spc="0" normalizeH="0" baseline="0" noProof="0" dirty="0">
                        <a:ln>
                          <a:noFill/>
                        </a:ln>
                        <a:solidFill>
                          <a:prstClr val="black"/>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000" b="0" i="0" u="none" strike="noStrike" kern="1200" cap="none" spc="0" normalizeH="0" baseline="0" noProof="0" dirty="0">
                          <a:ln>
                            <a:noFill/>
                          </a:ln>
                          <a:solidFill>
                            <a:prstClr val="black"/>
                          </a:solidFill>
                          <a:effectLst/>
                          <a:uLnTx/>
                          <a:uFillTx/>
                          <a:latin typeface="+mn-lt"/>
                          <a:ea typeface="+mn-ea"/>
                          <a:cs typeface="+mn-cs"/>
                        </a:rPr>
                        <a:t>Alejandra Leyva Valencia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538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000" b="0" i="0" u="none" strike="noStrike" kern="1200" cap="none" spc="0" normalizeH="0" baseline="0" noProof="0" dirty="0">
                          <a:ln>
                            <a:noFill/>
                          </a:ln>
                          <a:solidFill>
                            <a:prstClr val="black"/>
                          </a:solidFill>
                          <a:effectLst/>
                          <a:uLnTx/>
                          <a:uFillTx/>
                          <a:latin typeface="+mn-lt"/>
                          <a:ea typeface="+mn-ea"/>
                          <a:cs typeface="+mn-cs"/>
                        </a:rPr>
                        <a:t>Blanca Robles Monteverde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000" b="0" i="0" u="none" strike="noStrike" kern="1200" cap="none" spc="0" normalizeH="0" baseline="0" noProof="0" dirty="0">
                        <a:ln>
                          <a:noFill/>
                        </a:ln>
                        <a:solidFill>
                          <a:prstClr val="black"/>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53843">
                <a:tc>
                  <a:txBody>
                    <a:bodyPr/>
                    <a:lstStyle/>
                    <a:p>
                      <a:endParaRPr lang="es-E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dirty="0"/>
                        <a:t>Maryli González Moreno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53843">
                <a:tc>
                  <a:txBody>
                    <a:bodyPr/>
                    <a:lstStyle/>
                    <a:p>
                      <a:endParaRPr lang="es-E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dirty="0"/>
                        <a:t>Perla</a:t>
                      </a:r>
                      <a:r>
                        <a:rPr lang="es-ES" sz="1000" baseline="0" dirty="0"/>
                        <a:t> Rocío Sánchez </a:t>
                      </a:r>
                      <a:r>
                        <a:rPr lang="es-ES" sz="1000" baseline="0" dirty="0" err="1"/>
                        <a:t>Chiu</a:t>
                      </a:r>
                      <a:endParaRPr lang="es-E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53843">
                <a:tc>
                  <a:txBody>
                    <a:bodyPr/>
                    <a:lstStyle/>
                    <a:p>
                      <a:endParaRPr lang="es-E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dirty="0"/>
                        <a:t>Edith Carolina Cano Gil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253843">
                <a:tc>
                  <a:txBody>
                    <a:bodyPr/>
                    <a:lstStyle/>
                    <a:p>
                      <a:endParaRPr lang="es-E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dirty="0"/>
                        <a:t>Laura Ríos Nevares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253843">
                <a:tc>
                  <a:txBody>
                    <a:bodyPr/>
                    <a:lstStyle/>
                    <a:p>
                      <a:endParaRPr lang="es-E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dirty="0"/>
                        <a:t>Jesús Héctor Landavazo</a:t>
                      </a:r>
                      <a:r>
                        <a:rPr lang="es-ES" sz="1000" baseline="0" dirty="0"/>
                        <a:t> López</a:t>
                      </a:r>
                      <a:endParaRPr lang="es-E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412495">
                <a:tc>
                  <a:txBody>
                    <a:bodyPr/>
                    <a:lstStyle/>
                    <a:p>
                      <a:endParaRPr lang="es-E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dirty="0"/>
                        <a:t>Carmen Cecilia Valenzuela Sánchez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bl>
          </a:graphicData>
        </a:graphic>
      </p:graphicFrame>
      <p:sp>
        <p:nvSpPr>
          <p:cNvPr id="37" name="CuadroTexto 36">
            <a:extLst>
              <a:ext uri="{FF2B5EF4-FFF2-40B4-BE49-F238E27FC236}">
                <a16:creationId xmlns:a16="http://schemas.microsoft.com/office/drawing/2014/main" id="{C34A20A3-CAB0-4629-BA78-EF02C02EDF8A}"/>
              </a:ext>
            </a:extLst>
          </p:cNvPr>
          <p:cNvSpPr txBox="1"/>
          <p:nvPr/>
        </p:nvSpPr>
        <p:spPr>
          <a:xfrm>
            <a:off x="9068515" y="1544306"/>
            <a:ext cx="1937759" cy="261610"/>
          </a:xfrm>
          <a:prstGeom prst="rect">
            <a:avLst/>
          </a:prstGeom>
          <a:noFill/>
        </p:spPr>
        <p:txBody>
          <a:bodyPr wrap="square" rtlCol="0">
            <a:spAutoFit/>
          </a:bodyPr>
          <a:lstStyle/>
          <a:p>
            <a:r>
              <a:rPr lang="es-MX" sz="1100" dirty="0"/>
              <a:t>Integrantes con voto</a:t>
            </a:r>
          </a:p>
        </p:txBody>
      </p:sp>
      <p:sp>
        <p:nvSpPr>
          <p:cNvPr id="38" name="CuadroTexto 37">
            <a:extLst>
              <a:ext uri="{FF2B5EF4-FFF2-40B4-BE49-F238E27FC236}">
                <a16:creationId xmlns:a16="http://schemas.microsoft.com/office/drawing/2014/main" id="{98273C44-6467-47A2-865D-32FF0648A078}"/>
              </a:ext>
            </a:extLst>
          </p:cNvPr>
          <p:cNvSpPr txBox="1"/>
          <p:nvPr/>
        </p:nvSpPr>
        <p:spPr>
          <a:xfrm>
            <a:off x="8861376" y="1591832"/>
            <a:ext cx="209725"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endParaRPr lang="es-MX" dirty="0"/>
          </a:p>
        </p:txBody>
      </p:sp>
    </p:spTree>
    <p:extLst>
      <p:ext uri="{BB962C8B-B14F-4D97-AF65-F5344CB8AC3E}">
        <p14:creationId xmlns:p14="http://schemas.microsoft.com/office/powerpoint/2010/main" val="748168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17" name="Rectángulo 16"/>
          <p:cNvSpPr/>
          <p:nvPr/>
        </p:nvSpPr>
        <p:spPr>
          <a:xfrm>
            <a:off x="1771328" y="264445"/>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sp>
        <p:nvSpPr>
          <p:cNvPr id="55" name="Rectángulo 54"/>
          <p:cNvSpPr/>
          <p:nvPr/>
        </p:nvSpPr>
        <p:spPr>
          <a:xfrm>
            <a:off x="1836213" y="1240296"/>
            <a:ext cx="2359941" cy="338554"/>
          </a:xfrm>
          <a:prstGeom prst="rect">
            <a:avLst/>
          </a:prstGeom>
        </p:spPr>
        <p:txBody>
          <a:bodyPr wrap="none">
            <a:spAutoFit/>
          </a:bodyPr>
          <a:lstStyle/>
          <a:p>
            <a:r>
              <a:rPr lang="es-MX" sz="1600" b="1" dirty="0">
                <a:latin typeface="Century Gothic" panose="020B0502020202020204" pitchFamily="34" charset="0"/>
              </a:rPr>
              <a:t>DESAHOGO DE TEMAS</a:t>
            </a:r>
            <a:endParaRPr lang="es-ES" sz="1600" b="1" dirty="0">
              <a:latin typeface="Century Gothic" panose="020B0502020202020204" pitchFamily="34" charset="0"/>
            </a:endParaRPr>
          </a:p>
        </p:txBody>
      </p:sp>
      <p:pic>
        <p:nvPicPr>
          <p:cNvPr id="2" name="Imagen 1"/>
          <p:cNvPicPr>
            <a:picLocks noChangeAspect="1"/>
          </p:cNvPicPr>
          <p:nvPr/>
        </p:nvPicPr>
        <p:blipFill rotWithShape="1">
          <a:blip r:embed="rId2"/>
          <a:srcRect l="34265" t="39951" r="18235" b="12990"/>
          <a:stretch/>
        </p:blipFill>
        <p:spPr>
          <a:xfrm>
            <a:off x="2250144" y="1908371"/>
            <a:ext cx="7785847" cy="4559664"/>
          </a:xfrm>
          <a:prstGeom prst="rect">
            <a:avLst/>
          </a:prstGeom>
        </p:spPr>
      </p:pic>
      <p:sp>
        <p:nvSpPr>
          <p:cNvPr id="3" name="CuadroTexto 2"/>
          <p:cNvSpPr txBox="1"/>
          <p:nvPr/>
        </p:nvSpPr>
        <p:spPr>
          <a:xfrm>
            <a:off x="2478742" y="2205332"/>
            <a:ext cx="1752660" cy="1015663"/>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s-ES" sz="1200" dirty="0">
                <a:solidFill>
                  <a:schemeClr val="bg2">
                    <a:lumMod val="50000"/>
                  </a:schemeClr>
                </a:solidFill>
              </a:rPr>
              <a:t>EVALUACIÓN DEL CI</a:t>
            </a:r>
          </a:p>
          <a:p>
            <a:pPr marL="285750" indent="-285750">
              <a:buFont typeface="Arial" panose="020B0604020202020204" pitchFamily="34" charset="0"/>
              <a:buChar char="•"/>
            </a:pPr>
            <a:r>
              <a:rPr lang="es-ES" sz="1200" dirty="0">
                <a:solidFill>
                  <a:schemeClr val="bg2">
                    <a:lumMod val="50000"/>
                  </a:schemeClr>
                </a:solidFill>
              </a:rPr>
              <a:t>ADMINISTRACIÓN DE RIESGOS</a:t>
            </a:r>
          </a:p>
          <a:p>
            <a:pPr marL="285750" indent="-285750">
              <a:buFont typeface="Arial" panose="020B0604020202020204" pitchFamily="34" charset="0"/>
              <a:buChar char="•"/>
            </a:pPr>
            <a:r>
              <a:rPr lang="es-ES" sz="1200" dirty="0">
                <a:solidFill>
                  <a:schemeClr val="bg2">
                    <a:lumMod val="50000"/>
                  </a:schemeClr>
                </a:solidFill>
              </a:rPr>
              <a:t>TECNOLOGÍAS DE LA INFORMACIÓN</a:t>
            </a:r>
          </a:p>
        </p:txBody>
      </p:sp>
      <p:sp>
        <p:nvSpPr>
          <p:cNvPr id="10" name="CuadroTexto 9"/>
          <p:cNvSpPr txBox="1"/>
          <p:nvPr/>
        </p:nvSpPr>
        <p:spPr>
          <a:xfrm>
            <a:off x="7924799" y="1953000"/>
            <a:ext cx="1949824" cy="1015663"/>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s-ES" sz="1200" dirty="0">
                <a:solidFill>
                  <a:schemeClr val="bg2">
                    <a:lumMod val="50000"/>
                  </a:schemeClr>
                </a:solidFill>
              </a:rPr>
              <a:t>CUENTA PÚBLICA</a:t>
            </a:r>
          </a:p>
          <a:p>
            <a:pPr marL="285750" indent="-285750">
              <a:buFont typeface="Arial" panose="020B0604020202020204" pitchFamily="34" charset="0"/>
              <a:buChar char="•"/>
            </a:pPr>
            <a:r>
              <a:rPr lang="es-ES" sz="1200" dirty="0">
                <a:solidFill>
                  <a:schemeClr val="bg2">
                    <a:lumMod val="50000"/>
                  </a:schemeClr>
                </a:solidFill>
              </a:rPr>
              <a:t>INFORMES TRIMESTRALES</a:t>
            </a:r>
          </a:p>
          <a:p>
            <a:pPr marL="285750" indent="-285750">
              <a:buFont typeface="Arial" panose="020B0604020202020204" pitchFamily="34" charset="0"/>
              <a:buChar char="•"/>
            </a:pPr>
            <a:r>
              <a:rPr lang="es-ES" sz="1200" dirty="0">
                <a:solidFill>
                  <a:schemeClr val="bg2">
                    <a:lumMod val="50000"/>
                  </a:schemeClr>
                </a:solidFill>
              </a:rPr>
              <a:t>PRESUPUESTO </a:t>
            </a:r>
          </a:p>
          <a:p>
            <a:pPr marL="285750" indent="-285750">
              <a:buFont typeface="Arial" panose="020B0604020202020204" pitchFamily="34" charset="0"/>
              <a:buChar char="•"/>
            </a:pPr>
            <a:r>
              <a:rPr lang="es-ES" sz="1200" dirty="0">
                <a:solidFill>
                  <a:schemeClr val="bg2">
                    <a:lumMod val="50000"/>
                  </a:schemeClr>
                </a:solidFill>
              </a:rPr>
              <a:t>ADMINISTRACIÓN</a:t>
            </a:r>
          </a:p>
        </p:txBody>
      </p:sp>
      <p:pic>
        <p:nvPicPr>
          <p:cNvPr id="9" name="8 Imagen"/>
          <p:cNvPicPr/>
          <p:nvPr/>
        </p:nvPicPr>
        <p:blipFill>
          <a:blip r:embed="rId3"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26011463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68"/>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5509504" y="3192534"/>
            <a:ext cx="5958655" cy="1877437"/>
          </a:xfrm>
          <a:prstGeom prst="rect">
            <a:avLst/>
          </a:prstGeom>
          <a:noFill/>
        </p:spPr>
        <p:txBody>
          <a:bodyPr wrap="square" rtlCol="0">
            <a:spAutoFit/>
          </a:bodyPr>
          <a:lstStyle/>
          <a:p>
            <a:r>
              <a:rPr lang="es-MX" sz="4000" dirty="0">
                <a:latin typeface="Century Gothic" panose="020B0502020202020204" pitchFamily="34" charset="0"/>
              </a:rPr>
              <a:t>CONTROL INTERNO</a:t>
            </a:r>
          </a:p>
          <a:p>
            <a:endParaRPr lang="es-MX" sz="4000" dirty="0">
              <a:latin typeface="Century Gothic" panose="020B0502020202020204" pitchFamily="34" charset="0"/>
            </a:endParaRPr>
          </a:p>
          <a:p>
            <a:pPr marL="722313" indent="-269875">
              <a:buFontTx/>
              <a:buChar char="-"/>
            </a:pPr>
            <a:r>
              <a:rPr lang="es-MX" dirty="0">
                <a:latin typeface="Century Gothic" panose="020B0502020202020204" pitchFamily="34" charset="0"/>
              </a:rPr>
              <a:t>EVALUACIÓN DEL CI</a:t>
            </a:r>
          </a:p>
          <a:p>
            <a:pPr marL="722313" indent="-269875">
              <a:buFontTx/>
              <a:buChar char="-"/>
            </a:pPr>
            <a:r>
              <a:rPr lang="es-MX" dirty="0">
                <a:latin typeface="Century Gothic" panose="020B0502020202020204" pitchFamily="34" charset="0"/>
              </a:rPr>
              <a:t>ADMINISTRACIÓN DE RIESGOS</a:t>
            </a:r>
          </a:p>
        </p:txBody>
      </p:sp>
      <p:pic>
        <p:nvPicPr>
          <p:cNvPr id="3074" name="Picture 2" descr="remote control, streamline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25335"/>
          <a:stretch/>
        </p:blipFill>
        <p:spPr bwMode="auto">
          <a:xfrm>
            <a:off x="1870512" y="1227780"/>
            <a:ext cx="4496391" cy="51641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Diagrama 9"/>
          <p:cNvGraphicFramePr/>
          <p:nvPr>
            <p:extLst>
              <p:ext uri="{D42A27DB-BD31-4B8C-83A1-F6EECF244321}">
                <p14:modId xmlns:p14="http://schemas.microsoft.com/office/powerpoint/2010/main" val="3630930047"/>
              </p:ext>
            </p:extLst>
          </p:nvPr>
        </p:nvGraphicFramePr>
        <p:xfrm>
          <a:off x="5722232" y="1991494"/>
          <a:ext cx="4002503" cy="120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10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2" name="11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40" y="206363"/>
            <a:ext cx="1914525" cy="705485"/>
          </a:xfrm>
          <a:prstGeom prst="rect">
            <a:avLst/>
          </a:prstGeom>
        </p:spPr>
      </p:pic>
      <p:pic>
        <p:nvPicPr>
          <p:cNvPr id="13" name="12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4" name="13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1693056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upo 40"/>
          <p:cNvGrpSpPr/>
          <p:nvPr/>
        </p:nvGrpSpPr>
        <p:grpSpPr>
          <a:xfrm>
            <a:off x="382775" y="3895181"/>
            <a:ext cx="6934201" cy="2438947"/>
            <a:chOff x="-257176" y="3666580"/>
            <a:chExt cx="6219826" cy="2438946"/>
          </a:xfrm>
        </p:grpSpPr>
        <p:sp>
          <p:nvSpPr>
            <p:cNvPr id="30" name="Rectángulo 29"/>
            <p:cNvSpPr/>
            <p:nvPr/>
          </p:nvSpPr>
          <p:spPr>
            <a:xfrm>
              <a:off x="-257175" y="4402829"/>
              <a:ext cx="6219825" cy="170269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ES">
                <a:solidFill>
                  <a:prstClr val="white"/>
                </a:solidFill>
              </a:endParaRPr>
            </a:p>
          </p:txBody>
        </p:sp>
        <p:sp>
          <p:nvSpPr>
            <p:cNvPr id="31" name="Rectángulo 30"/>
            <p:cNvSpPr/>
            <p:nvPr/>
          </p:nvSpPr>
          <p:spPr>
            <a:xfrm>
              <a:off x="-257176" y="4114662"/>
              <a:ext cx="6219825" cy="54312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ES">
                <a:solidFill>
                  <a:prstClr val="white"/>
                </a:solidFill>
              </a:endParaRPr>
            </a:p>
          </p:txBody>
        </p:sp>
        <p:sp>
          <p:nvSpPr>
            <p:cNvPr id="32" name="Rectángulo 31"/>
            <p:cNvSpPr/>
            <p:nvPr/>
          </p:nvSpPr>
          <p:spPr>
            <a:xfrm>
              <a:off x="-257176" y="3950233"/>
              <a:ext cx="6219825" cy="4567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ES">
                <a:solidFill>
                  <a:prstClr val="white"/>
                </a:solidFill>
              </a:endParaRPr>
            </a:p>
          </p:txBody>
        </p:sp>
        <p:sp>
          <p:nvSpPr>
            <p:cNvPr id="34" name="Rectángulo 33"/>
            <p:cNvSpPr/>
            <p:nvPr/>
          </p:nvSpPr>
          <p:spPr>
            <a:xfrm>
              <a:off x="-257175" y="3801941"/>
              <a:ext cx="6219825" cy="369320"/>
            </a:xfrm>
            <a:prstGeom prst="rect">
              <a:avLst/>
            </a:prstGeom>
            <a:solidFill>
              <a:srgbClr val="FFD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ES">
                <a:solidFill>
                  <a:prstClr val="white"/>
                </a:solidFill>
              </a:endParaRPr>
            </a:p>
          </p:txBody>
        </p:sp>
        <p:sp>
          <p:nvSpPr>
            <p:cNvPr id="33" name="Rectángulo 32"/>
            <p:cNvSpPr/>
            <p:nvPr/>
          </p:nvSpPr>
          <p:spPr>
            <a:xfrm>
              <a:off x="-257175" y="3666580"/>
              <a:ext cx="6219825" cy="252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ES">
                <a:solidFill>
                  <a:prstClr val="white"/>
                </a:solidFill>
              </a:endParaRPr>
            </a:p>
          </p:txBody>
        </p:sp>
      </p:grpSp>
      <p:grpSp>
        <p:nvGrpSpPr>
          <p:cNvPr id="4" name="Grupo 3"/>
          <p:cNvGrpSpPr/>
          <p:nvPr/>
        </p:nvGrpSpPr>
        <p:grpSpPr>
          <a:xfrm>
            <a:off x="202044" y="3335283"/>
            <a:ext cx="8328373" cy="3564000"/>
            <a:chOff x="314003" y="3293533"/>
            <a:chExt cx="6330279" cy="3592587"/>
          </a:xfrm>
        </p:grpSpPr>
        <p:graphicFrame>
          <p:nvGraphicFramePr>
            <p:cNvPr id="29" name="Gráfico 28"/>
            <p:cNvGraphicFramePr/>
            <p:nvPr>
              <p:extLst>
                <p:ext uri="{D42A27DB-BD31-4B8C-83A1-F6EECF244321}">
                  <p14:modId xmlns:p14="http://schemas.microsoft.com/office/powerpoint/2010/main" val="4273222424"/>
                </p:ext>
              </p:extLst>
            </p:nvPr>
          </p:nvGraphicFramePr>
          <p:xfrm>
            <a:off x="314003" y="3293533"/>
            <a:ext cx="6172027" cy="3592587"/>
          </p:xfrm>
          <a:graphic>
            <a:graphicData uri="http://schemas.openxmlformats.org/drawingml/2006/chart">
              <c:chart xmlns:c="http://schemas.openxmlformats.org/drawingml/2006/chart" xmlns:r="http://schemas.openxmlformats.org/officeDocument/2006/relationships" r:id="rId3"/>
            </a:graphicData>
          </a:graphic>
        </p:graphicFrame>
        <p:sp>
          <p:nvSpPr>
            <p:cNvPr id="48" name="Rectángulo 47"/>
            <p:cNvSpPr/>
            <p:nvPr/>
          </p:nvSpPr>
          <p:spPr>
            <a:xfrm>
              <a:off x="5277550" y="3293534"/>
              <a:ext cx="1366732" cy="3380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ES" sz="1100">
                <a:solidFill>
                  <a:prstClr val="black"/>
                </a:solidFill>
              </a:endParaRPr>
            </a:p>
          </p:txBody>
        </p:sp>
      </p:grpSp>
      <p:cxnSp>
        <p:nvCxnSpPr>
          <p:cNvPr id="12" name="11 Conector recto"/>
          <p:cNvCxnSpPr/>
          <p:nvPr/>
        </p:nvCxnSpPr>
        <p:spPr>
          <a:xfrm>
            <a:off x="431371" y="1052737"/>
            <a:ext cx="11328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extLst>
              <p:ext uri="{D42A27DB-BD31-4B8C-83A1-F6EECF244321}">
                <p14:modId xmlns:p14="http://schemas.microsoft.com/office/powerpoint/2010/main" val="1578679288"/>
              </p:ext>
            </p:extLst>
          </p:nvPr>
        </p:nvGraphicFramePr>
        <p:xfrm>
          <a:off x="-1422394" y="166917"/>
          <a:ext cx="4660900" cy="804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5 Rectángulo"/>
          <p:cNvSpPr/>
          <p:nvPr/>
        </p:nvSpPr>
        <p:spPr>
          <a:xfrm>
            <a:off x="1502022" y="207289"/>
            <a:ext cx="6206068" cy="646331"/>
          </a:xfrm>
          <a:prstGeom prst="rect">
            <a:avLst/>
          </a:prstGeom>
        </p:spPr>
        <p:txBody>
          <a:bodyPr>
            <a:spAutoFit/>
          </a:bodyPr>
          <a:lstStyle/>
          <a:p>
            <a:pPr defTabSz="914400">
              <a:defRPr/>
            </a:pPr>
            <a:r>
              <a:rPr lang="es-MX" sz="2000" b="1" cap="all" dirty="0">
                <a:solidFill>
                  <a:prstClr val="black">
                    <a:lumMod val="50000"/>
                    <a:lumOff val="50000"/>
                  </a:prstClr>
                </a:solidFill>
                <a:latin typeface="Century Gothic" pitchFamily="34" charset="0"/>
              </a:rPr>
              <a:t>Control interno </a:t>
            </a:r>
          </a:p>
          <a:p>
            <a:pPr defTabSz="914400">
              <a:defRPr/>
            </a:pPr>
            <a:r>
              <a:rPr lang="es-MX" sz="1600" cap="all" dirty="0">
                <a:solidFill>
                  <a:prstClr val="black">
                    <a:lumMod val="50000"/>
                    <a:lumOff val="50000"/>
                  </a:prstClr>
                </a:solidFill>
                <a:latin typeface="Century Gothic" pitchFamily="34" charset="0"/>
              </a:rPr>
              <a:t>1.a. evaluación </a:t>
            </a:r>
            <a:endParaRPr lang="es-ES" sz="1600" dirty="0">
              <a:solidFill>
                <a:prstClr val="black">
                  <a:lumMod val="50000"/>
                  <a:lumOff val="50000"/>
                </a:prstClr>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639978381"/>
              </p:ext>
            </p:extLst>
          </p:nvPr>
        </p:nvGraphicFramePr>
        <p:xfrm>
          <a:off x="431371" y="1444034"/>
          <a:ext cx="4737529" cy="1728405"/>
        </p:xfrm>
        <a:graphic>
          <a:graphicData uri="http://schemas.openxmlformats.org/drawingml/2006/table">
            <a:tbl>
              <a:tblPr firstRow="1" bandRow="1">
                <a:tableStyleId>{5940675A-B579-460E-94D1-54222C63F5DA}</a:tableStyleId>
              </a:tblPr>
              <a:tblGrid>
                <a:gridCol w="2248329">
                  <a:extLst>
                    <a:ext uri="{9D8B030D-6E8A-4147-A177-3AD203B41FA5}">
                      <a16:colId xmlns:a16="http://schemas.microsoft.com/office/drawing/2014/main" val="20000"/>
                    </a:ext>
                  </a:extLst>
                </a:gridCol>
                <a:gridCol w="1625600">
                  <a:extLst>
                    <a:ext uri="{9D8B030D-6E8A-4147-A177-3AD203B41FA5}">
                      <a16:colId xmlns:a16="http://schemas.microsoft.com/office/drawing/2014/main" val="20001"/>
                    </a:ext>
                  </a:extLst>
                </a:gridCol>
                <a:gridCol w="863600">
                  <a:extLst>
                    <a:ext uri="{9D8B030D-6E8A-4147-A177-3AD203B41FA5}">
                      <a16:colId xmlns:a16="http://schemas.microsoft.com/office/drawing/2014/main" val="20002"/>
                    </a:ext>
                  </a:extLst>
                </a:gridCol>
              </a:tblGrid>
              <a:tr h="254000">
                <a:tc>
                  <a:txBody>
                    <a:bodyPr/>
                    <a:lstStyle/>
                    <a:p>
                      <a:r>
                        <a:rPr lang="es-MX" sz="1100" dirty="0">
                          <a:effectLst/>
                          <a:latin typeface="Calibri" panose="020F0502020204030204" pitchFamily="34" charset="0"/>
                        </a:rPr>
                        <a:t>Fecha de aplicación:</a:t>
                      </a:r>
                      <a:endParaRPr lang="es-ES" sz="1100" dirty="0">
                        <a:effectLst/>
                        <a:latin typeface="Calibri" panose="020F0502020204030204" pitchFamily="34" charset="0"/>
                      </a:endParaRPr>
                    </a:p>
                  </a:txBody>
                  <a:tcPr marL="121920" marR="121920" anchor="ctr">
                    <a:lnL w="6350" cap="flat" cmpd="sng" algn="ctr">
                      <a:solidFill>
                        <a:schemeClr val="tx1"/>
                      </a:solidFill>
                      <a:prstDash val="solid"/>
                      <a:round/>
                      <a:headEnd type="none" w="med" len="med"/>
                      <a:tailEnd type="none" w="med" len="med"/>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r>
                        <a:rPr lang="es-ES" sz="1100" dirty="0">
                          <a:effectLst/>
                          <a:latin typeface="Calibri" panose="020F0502020204030204" pitchFamily="34" charset="0"/>
                        </a:rPr>
                        <a:t>26 de septiembre 2018</a:t>
                      </a:r>
                    </a:p>
                  </a:txBody>
                  <a:tcPr marL="121920" marR="121920" anchor="ctr">
                    <a:lnL w="12700" cmpd="sng">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a:p>
                  </a:txBody>
                  <a:tcPr/>
                </a:tc>
                <a:extLst>
                  <a:ext uri="{0D108BD9-81ED-4DB2-BD59-A6C34878D82A}">
                    <a16:rowId xmlns:a16="http://schemas.microsoft.com/office/drawing/2014/main" val="10000"/>
                  </a:ext>
                </a:extLst>
              </a:tr>
              <a:tr h="448245">
                <a:tc>
                  <a:txBody>
                    <a:bodyPr/>
                    <a:lstStyle/>
                    <a:p>
                      <a:r>
                        <a:rPr lang="es-MX" sz="1100" dirty="0">
                          <a:effectLst/>
                          <a:latin typeface="Calibri" panose="020F0502020204030204" pitchFamily="34" charset="0"/>
                        </a:rPr>
                        <a:t>Componentes Evaluados:</a:t>
                      </a:r>
                      <a:endParaRPr lang="es-ES" sz="1100" dirty="0">
                        <a:effectLst/>
                        <a:latin typeface="Calibri" panose="020F0502020204030204" pitchFamily="34" charset="0"/>
                      </a:endParaRPr>
                    </a:p>
                  </a:txBody>
                  <a:tcPr marL="121920" marR="121920">
                    <a:lnL w="6350" cap="flat" cmpd="sng" algn="ctr">
                      <a:solidFill>
                        <a:schemeClr val="tx1"/>
                      </a:solidFill>
                      <a:prstDash val="solid"/>
                      <a:round/>
                      <a:headEnd type="none" w="med" len="med"/>
                      <a:tailEnd type="none" w="med" len="med"/>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5725" indent="-85725" algn="l">
                        <a:buFontTx/>
                        <a:buChar char="-"/>
                      </a:pPr>
                      <a:r>
                        <a:rPr lang="es-MX" sz="1100" baseline="0" dirty="0">
                          <a:effectLst/>
                          <a:latin typeface="Calibri" panose="020F0502020204030204" pitchFamily="34" charset="0"/>
                        </a:rPr>
                        <a:t>Normas</a:t>
                      </a:r>
                    </a:p>
                    <a:p>
                      <a:pPr marL="85725" indent="-85725" algn="l">
                        <a:buFontTx/>
                        <a:buChar char="-"/>
                      </a:pPr>
                      <a:r>
                        <a:rPr lang="es-MX" sz="1100" baseline="0" dirty="0">
                          <a:effectLst/>
                          <a:latin typeface="Calibri" panose="020F0502020204030204" pitchFamily="34" charset="0"/>
                        </a:rPr>
                        <a:t>Elementos</a:t>
                      </a:r>
                      <a:endParaRPr lang="es-ES" sz="1100" dirty="0">
                        <a:effectLst/>
                        <a:latin typeface="Calibri" panose="020F0502020204030204" pitchFamily="34" charset="0"/>
                      </a:endParaRPr>
                    </a:p>
                  </a:txBody>
                  <a:tcPr marL="121920" marR="121920">
                    <a:lnL w="12700" cmpd="sng">
                      <a:noFill/>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indent="0" algn="l">
                        <a:buFontTx/>
                        <a:buNone/>
                      </a:pPr>
                      <a:r>
                        <a:rPr lang="es-MX" sz="1100" dirty="0">
                          <a:solidFill>
                            <a:srgbClr val="FF0000"/>
                          </a:solidFill>
                          <a:effectLst/>
                          <a:latin typeface="Calibri" panose="020F0502020204030204" pitchFamily="34" charset="0"/>
                        </a:rPr>
                        <a:t>5</a:t>
                      </a:r>
                    </a:p>
                    <a:p>
                      <a:pPr marL="0" indent="0" algn="l">
                        <a:buFontTx/>
                        <a:buNone/>
                      </a:pPr>
                      <a:r>
                        <a:rPr lang="es-MX" sz="1100" dirty="0">
                          <a:solidFill>
                            <a:srgbClr val="FF0000"/>
                          </a:solidFill>
                          <a:effectLst/>
                          <a:latin typeface="Calibri" panose="020F0502020204030204" pitchFamily="34" charset="0"/>
                        </a:rPr>
                        <a:t>49</a:t>
                      </a:r>
                    </a:p>
                  </a:txBody>
                  <a:tcPr marL="121920" marR="12192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16560">
                <a:tc>
                  <a:txBody>
                    <a:bodyPr/>
                    <a:lstStyle/>
                    <a:p>
                      <a:r>
                        <a:rPr lang="es-MX" sz="1100" dirty="0">
                          <a:effectLst/>
                          <a:latin typeface="Calibri" panose="020F0502020204030204" pitchFamily="34" charset="0"/>
                        </a:rPr>
                        <a:t>Componentes</a:t>
                      </a:r>
                      <a:r>
                        <a:rPr lang="es-MX" sz="1100" baseline="0" dirty="0">
                          <a:effectLst/>
                          <a:latin typeface="Calibri" panose="020F0502020204030204" pitchFamily="34" charset="0"/>
                        </a:rPr>
                        <a:t> seleccionados a mejora</a:t>
                      </a:r>
                      <a:endParaRPr lang="es-ES" sz="1100" dirty="0">
                        <a:effectLst/>
                        <a:latin typeface="Calibri" panose="020F0502020204030204" pitchFamily="34" charset="0"/>
                      </a:endParaRPr>
                    </a:p>
                  </a:txBody>
                  <a:tcPr marL="121920" marR="1219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5725" indent="-85725">
                        <a:buFontTx/>
                        <a:buChar char="-"/>
                      </a:pPr>
                      <a:r>
                        <a:rPr lang="es-MX" sz="1100" dirty="0">
                          <a:effectLst/>
                          <a:latin typeface="Calibri" panose="020F0502020204030204" pitchFamily="34" charset="0"/>
                        </a:rPr>
                        <a:t>Elementos</a:t>
                      </a:r>
                      <a:endParaRPr lang="es-ES" sz="1100" dirty="0">
                        <a:effectLst/>
                        <a:latin typeface="Calibri" panose="020F0502020204030204" pitchFamily="34" charset="0"/>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indent="0" algn="l">
                        <a:buFontTx/>
                        <a:buNone/>
                      </a:pPr>
                      <a:r>
                        <a:rPr lang="es-MX" sz="1100" dirty="0">
                          <a:solidFill>
                            <a:srgbClr val="FF0000"/>
                          </a:solidFill>
                          <a:effectLst/>
                          <a:latin typeface="Calibri" panose="020F0502020204030204" pitchFamily="34" charset="0"/>
                        </a:rPr>
                        <a:t>36</a:t>
                      </a:r>
                      <a:endParaRPr lang="es-ES" sz="1100" dirty="0">
                        <a:solidFill>
                          <a:srgbClr val="FF0000"/>
                        </a:solidFill>
                        <a:effectLst/>
                        <a:latin typeface="Calibri" panose="020F0502020204030204" pitchFamily="34" charset="0"/>
                      </a:endParaRPr>
                    </a:p>
                  </a:txBody>
                  <a:tcPr marL="121920" marR="1219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79120">
                <a:tc>
                  <a:txBody>
                    <a:bodyPr/>
                    <a:lstStyle/>
                    <a:p>
                      <a:r>
                        <a:rPr lang="es-MX" sz="1100" dirty="0">
                          <a:effectLst/>
                          <a:latin typeface="Calibri" panose="020F0502020204030204" pitchFamily="34" charset="0"/>
                        </a:rPr>
                        <a:t>Servidores públicos:</a:t>
                      </a:r>
                      <a:endParaRPr lang="es-ES" sz="1100" dirty="0">
                        <a:effectLst/>
                        <a:latin typeface="Calibri" panose="020F0502020204030204" pitchFamily="34" charset="0"/>
                      </a:endParaRPr>
                    </a:p>
                  </a:txBody>
                  <a:tcPr marL="121920" marR="1219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5725" indent="-85725">
                        <a:buFontTx/>
                        <a:buChar char="-"/>
                      </a:pPr>
                      <a:r>
                        <a:rPr lang="es-MX" sz="1100" dirty="0">
                          <a:effectLst/>
                          <a:latin typeface="Calibri" panose="020F0502020204030204" pitchFamily="34" charset="0"/>
                        </a:rPr>
                        <a:t>Estratégicos  </a:t>
                      </a:r>
                    </a:p>
                    <a:p>
                      <a:pPr marL="85725" indent="-85725">
                        <a:buFontTx/>
                        <a:buChar char="-"/>
                      </a:pPr>
                      <a:r>
                        <a:rPr lang="es-MX" sz="1100" dirty="0">
                          <a:effectLst/>
                          <a:latin typeface="Calibri" panose="020F0502020204030204" pitchFamily="34" charset="0"/>
                        </a:rPr>
                        <a:t>Directivos      </a:t>
                      </a:r>
                    </a:p>
                    <a:p>
                      <a:pPr marL="85725" indent="-85725">
                        <a:buFontTx/>
                        <a:buChar char="-"/>
                      </a:pPr>
                      <a:r>
                        <a:rPr lang="es-MX" sz="1100" dirty="0">
                          <a:effectLst/>
                          <a:latin typeface="Calibri" panose="020F0502020204030204" pitchFamily="34" charset="0"/>
                        </a:rPr>
                        <a:t>Operativos    </a:t>
                      </a:r>
                      <a:endParaRPr lang="es-ES" sz="1100" dirty="0">
                        <a:effectLst/>
                        <a:latin typeface="Calibri" panose="020F0502020204030204" pitchFamily="34" charset="0"/>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indent="0" algn="l">
                        <a:buFontTx/>
                        <a:buNone/>
                      </a:pPr>
                      <a:r>
                        <a:rPr lang="es-MX" sz="1100" dirty="0">
                          <a:solidFill>
                            <a:srgbClr val="FF0000"/>
                          </a:solidFill>
                          <a:effectLst/>
                          <a:latin typeface="Calibri" panose="020F0502020204030204" pitchFamily="34" charset="0"/>
                        </a:rPr>
                        <a:t>1</a:t>
                      </a:r>
                    </a:p>
                    <a:p>
                      <a:pPr marL="0" indent="0" algn="l">
                        <a:buFontTx/>
                        <a:buNone/>
                      </a:pPr>
                      <a:r>
                        <a:rPr lang="es-MX" sz="1100" dirty="0">
                          <a:solidFill>
                            <a:srgbClr val="FF0000"/>
                          </a:solidFill>
                          <a:effectLst/>
                          <a:latin typeface="Calibri" panose="020F0502020204030204" pitchFamily="34" charset="0"/>
                        </a:rPr>
                        <a:t>16</a:t>
                      </a:r>
                    </a:p>
                    <a:p>
                      <a:pPr marL="0" indent="0" algn="l">
                        <a:buFontTx/>
                        <a:buNone/>
                      </a:pPr>
                      <a:r>
                        <a:rPr lang="es-MX" sz="1100" dirty="0">
                          <a:solidFill>
                            <a:srgbClr val="FF0000"/>
                          </a:solidFill>
                          <a:effectLst/>
                          <a:latin typeface="Calibri" panose="020F0502020204030204" pitchFamily="34" charset="0"/>
                        </a:rPr>
                        <a:t>12</a:t>
                      </a:r>
                      <a:endParaRPr lang="es-ES" sz="1100" dirty="0">
                        <a:solidFill>
                          <a:srgbClr val="FF0000"/>
                        </a:solidFill>
                        <a:effectLst/>
                        <a:latin typeface="Calibri" panose="020F0502020204030204" pitchFamily="34" charset="0"/>
                      </a:endParaRPr>
                    </a:p>
                  </a:txBody>
                  <a:tcPr marL="121920" marR="1219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grpSp>
        <p:nvGrpSpPr>
          <p:cNvPr id="7" name="Grupo 6"/>
          <p:cNvGrpSpPr/>
          <p:nvPr/>
        </p:nvGrpSpPr>
        <p:grpSpPr>
          <a:xfrm>
            <a:off x="7076875" y="5062179"/>
            <a:ext cx="2671415" cy="1255759"/>
            <a:chOff x="6438690" y="4783534"/>
            <a:chExt cx="2003561" cy="1255759"/>
          </a:xfrm>
        </p:grpSpPr>
        <p:sp>
          <p:nvSpPr>
            <p:cNvPr id="27" name="Rectángulo 26"/>
            <p:cNvSpPr>
              <a:spLocks noChangeAspect="1"/>
            </p:cNvSpPr>
            <p:nvPr/>
          </p:nvSpPr>
          <p:spPr>
            <a:xfrm>
              <a:off x="6587186" y="4783534"/>
              <a:ext cx="1855065" cy="475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lnSpc>
                  <a:spcPct val="150000"/>
                </a:lnSpc>
              </a:pPr>
              <a:r>
                <a:rPr lang="es-MX" sz="1100" dirty="0">
                  <a:solidFill>
                    <a:prstClr val="black"/>
                  </a:solidFill>
                </a:rPr>
                <a:t>90 - 100%  Excelente</a:t>
              </a:r>
            </a:p>
            <a:p>
              <a:pPr defTabSz="914400">
                <a:lnSpc>
                  <a:spcPct val="150000"/>
                </a:lnSpc>
              </a:pPr>
              <a:r>
                <a:rPr lang="es-MX" sz="1100" dirty="0">
                  <a:solidFill>
                    <a:prstClr val="black"/>
                  </a:solidFill>
                </a:rPr>
                <a:t>80 - 89%    Muy buena</a:t>
              </a:r>
            </a:p>
            <a:p>
              <a:pPr defTabSz="914400">
                <a:lnSpc>
                  <a:spcPct val="150000"/>
                </a:lnSpc>
              </a:pPr>
              <a:r>
                <a:rPr lang="es-MX" sz="1100" dirty="0">
                  <a:solidFill>
                    <a:prstClr val="black"/>
                  </a:solidFill>
                </a:rPr>
                <a:t>70 - 79%    Aceptable</a:t>
              </a:r>
            </a:p>
            <a:p>
              <a:pPr defTabSz="914400">
                <a:lnSpc>
                  <a:spcPct val="150000"/>
                </a:lnSpc>
              </a:pPr>
              <a:r>
                <a:rPr lang="es-MX" sz="1100" dirty="0">
                  <a:solidFill>
                    <a:prstClr val="black"/>
                  </a:solidFill>
                </a:rPr>
                <a:t>60 - 69%     Regular</a:t>
              </a:r>
            </a:p>
            <a:p>
              <a:pPr defTabSz="914400">
                <a:lnSpc>
                  <a:spcPct val="150000"/>
                </a:lnSpc>
              </a:pPr>
              <a:r>
                <a:rPr lang="es-MX" sz="1100" dirty="0">
                  <a:solidFill>
                    <a:prstClr val="black"/>
                  </a:solidFill>
                </a:rPr>
                <a:t>1 - 59%      Deficiente</a:t>
              </a:r>
              <a:endParaRPr lang="es-ES" sz="1100" dirty="0">
                <a:solidFill>
                  <a:prstClr val="black"/>
                </a:solidFill>
              </a:endParaRPr>
            </a:p>
            <a:p>
              <a:pPr defTabSz="914400">
                <a:lnSpc>
                  <a:spcPct val="150000"/>
                </a:lnSpc>
              </a:pPr>
              <a:endParaRPr lang="es-MX" sz="1100" dirty="0">
                <a:solidFill>
                  <a:prstClr val="black"/>
                </a:solidFill>
              </a:endParaRPr>
            </a:p>
            <a:p>
              <a:pPr defTabSz="914400">
                <a:lnSpc>
                  <a:spcPct val="150000"/>
                </a:lnSpc>
              </a:pPr>
              <a:endParaRPr lang="es-MX" sz="1100" dirty="0">
                <a:solidFill>
                  <a:prstClr val="black"/>
                </a:solidFill>
              </a:endParaRPr>
            </a:p>
            <a:p>
              <a:pPr defTabSz="914400">
                <a:lnSpc>
                  <a:spcPct val="150000"/>
                </a:lnSpc>
              </a:pPr>
              <a:endParaRPr lang="es-MX" sz="1100" dirty="0">
                <a:solidFill>
                  <a:prstClr val="black"/>
                </a:solidFill>
              </a:endParaRPr>
            </a:p>
            <a:p>
              <a:pPr defTabSz="914400">
                <a:lnSpc>
                  <a:spcPct val="150000"/>
                </a:lnSpc>
              </a:pPr>
              <a:endParaRPr lang="es-MX" sz="1100" dirty="0">
                <a:solidFill>
                  <a:prstClr val="black"/>
                </a:solidFill>
              </a:endParaRPr>
            </a:p>
          </p:txBody>
        </p:sp>
        <p:pic>
          <p:nvPicPr>
            <p:cNvPr id="5" name="Imagen 4"/>
            <p:cNvPicPr>
              <a:picLocks noChangeAspect="1"/>
            </p:cNvPicPr>
            <p:nvPr/>
          </p:nvPicPr>
          <p:blipFill rotWithShape="1">
            <a:blip r:embed="rId9"/>
            <a:srcRect l="73233" t="53518" r="25442" b="18886"/>
            <a:stretch/>
          </p:blipFill>
          <p:spPr>
            <a:xfrm flipH="1">
              <a:off x="6438690" y="4851758"/>
              <a:ext cx="173461" cy="1187535"/>
            </a:xfrm>
            <a:prstGeom prst="rect">
              <a:avLst/>
            </a:prstGeom>
          </p:spPr>
        </p:pic>
      </p:grpSp>
      <p:sp>
        <p:nvSpPr>
          <p:cNvPr id="36" name="Rectángulo 35"/>
          <p:cNvSpPr>
            <a:spLocks noChangeAspect="1"/>
          </p:cNvSpPr>
          <p:nvPr/>
        </p:nvSpPr>
        <p:spPr>
          <a:xfrm>
            <a:off x="9324905" y="4915165"/>
            <a:ext cx="2720443" cy="475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594" indent="-228594" defTabSz="914400">
              <a:lnSpc>
                <a:spcPct val="150000"/>
              </a:lnSpc>
              <a:buFontTx/>
              <a:buAutoNum type="arabicPeriod"/>
            </a:pPr>
            <a:r>
              <a:rPr lang="es-MX" sz="1200" b="1" dirty="0">
                <a:solidFill>
                  <a:prstClr val="black"/>
                </a:solidFill>
              </a:rPr>
              <a:t>Ambiente de Control</a:t>
            </a:r>
          </a:p>
          <a:p>
            <a:pPr marL="228594" indent="-228594" defTabSz="914400">
              <a:lnSpc>
                <a:spcPct val="150000"/>
              </a:lnSpc>
              <a:buFontTx/>
              <a:buAutoNum type="arabicPeriod"/>
            </a:pPr>
            <a:r>
              <a:rPr lang="es-MX" sz="1200" b="1" dirty="0">
                <a:solidFill>
                  <a:prstClr val="black"/>
                </a:solidFill>
              </a:rPr>
              <a:t>Admón. de Riesgos.</a:t>
            </a:r>
          </a:p>
          <a:p>
            <a:pPr marL="228594" indent="-228594" defTabSz="914400">
              <a:lnSpc>
                <a:spcPct val="150000"/>
              </a:lnSpc>
              <a:buFontTx/>
              <a:buAutoNum type="arabicPeriod"/>
            </a:pPr>
            <a:r>
              <a:rPr lang="es-MX" sz="1200" b="1" dirty="0">
                <a:solidFill>
                  <a:prstClr val="black"/>
                </a:solidFill>
              </a:rPr>
              <a:t>Actividades de Control</a:t>
            </a:r>
          </a:p>
          <a:p>
            <a:pPr marL="228594" indent="-228594" defTabSz="914400">
              <a:lnSpc>
                <a:spcPct val="150000"/>
              </a:lnSpc>
              <a:buFontTx/>
              <a:buAutoNum type="arabicPeriod"/>
            </a:pPr>
            <a:r>
              <a:rPr lang="es-MX" sz="1200" b="1" dirty="0">
                <a:solidFill>
                  <a:prstClr val="black"/>
                </a:solidFill>
              </a:rPr>
              <a:t>Informar y Comunicar</a:t>
            </a:r>
          </a:p>
          <a:p>
            <a:pPr marL="228594" indent="-228594" defTabSz="914400">
              <a:lnSpc>
                <a:spcPct val="150000"/>
              </a:lnSpc>
              <a:buFontTx/>
              <a:buAutoNum type="arabicPeriod"/>
            </a:pPr>
            <a:r>
              <a:rPr lang="es-MX" sz="1200" b="1" dirty="0">
                <a:solidFill>
                  <a:prstClr val="black"/>
                </a:solidFill>
              </a:rPr>
              <a:t>Supervisión y Mejora</a:t>
            </a:r>
          </a:p>
        </p:txBody>
      </p:sp>
      <p:sp>
        <p:nvSpPr>
          <p:cNvPr id="37" name="Rectángulo 36"/>
          <p:cNvSpPr/>
          <p:nvPr/>
        </p:nvSpPr>
        <p:spPr>
          <a:xfrm>
            <a:off x="3560023" y="3348207"/>
            <a:ext cx="3172276" cy="519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ES" sz="1100">
              <a:solidFill>
                <a:prstClr val="black"/>
              </a:solidFill>
            </a:endParaRPr>
          </a:p>
        </p:txBody>
      </p:sp>
      <p:graphicFrame>
        <p:nvGraphicFramePr>
          <p:cNvPr id="23" name="Gráfico 22"/>
          <p:cNvGraphicFramePr/>
          <p:nvPr>
            <p:extLst>
              <p:ext uri="{D42A27DB-BD31-4B8C-83A1-F6EECF244321}">
                <p14:modId xmlns:p14="http://schemas.microsoft.com/office/powerpoint/2010/main" val="1876648299"/>
              </p:ext>
            </p:extLst>
          </p:nvPr>
        </p:nvGraphicFramePr>
        <p:xfrm>
          <a:off x="5120911" y="728486"/>
          <a:ext cx="6819017" cy="3902947"/>
        </p:xfrm>
        <a:graphic>
          <a:graphicData uri="http://schemas.openxmlformats.org/drawingml/2006/chart">
            <c:chart xmlns:c="http://schemas.openxmlformats.org/drawingml/2006/chart" xmlns:r="http://schemas.openxmlformats.org/officeDocument/2006/relationships" r:id="rId10"/>
          </a:graphicData>
        </a:graphic>
      </p:graphicFrame>
      <p:pic>
        <p:nvPicPr>
          <p:cNvPr id="24" name="23 Imagen"/>
          <p:cNvPicPr/>
          <p:nvPr/>
        </p:nvPicPr>
        <p:blipFill>
          <a:blip r:embed="rId11" cstate="print">
            <a:extLst>
              <a:ext uri="{28A0092B-C50C-407E-A947-70E740481C1C}">
                <a14:useLocalDpi xmlns:a14="http://schemas.microsoft.com/office/drawing/2010/main" val="0"/>
              </a:ext>
            </a:extLst>
          </a:blip>
          <a:stretch>
            <a:fillRect/>
          </a:stretch>
        </p:blipFill>
        <p:spPr>
          <a:xfrm>
            <a:off x="9324905" y="264444"/>
            <a:ext cx="1858011" cy="685800"/>
          </a:xfrm>
          <a:prstGeom prst="rect">
            <a:avLst/>
          </a:prstGeom>
        </p:spPr>
      </p:pic>
    </p:spTree>
    <p:extLst>
      <p:ext uri="{BB962C8B-B14F-4D97-AF65-F5344CB8AC3E}">
        <p14:creationId xmlns:p14="http://schemas.microsoft.com/office/powerpoint/2010/main" val="1487338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431371" y="1052737"/>
            <a:ext cx="11328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1422394" y="166917"/>
          <a:ext cx="4660900"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1502022" y="207289"/>
            <a:ext cx="6206068" cy="646331"/>
          </a:xfrm>
          <a:prstGeom prst="rect">
            <a:avLst/>
          </a:prstGeom>
        </p:spPr>
        <p:txBody>
          <a:bodyPr>
            <a:spAutoFit/>
          </a:bodyPr>
          <a:lstStyle/>
          <a:p>
            <a:pPr defTabSz="914400">
              <a:defRPr/>
            </a:pPr>
            <a:r>
              <a:rPr lang="es-MX" sz="2000" b="1" cap="all" dirty="0">
                <a:solidFill>
                  <a:prstClr val="black">
                    <a:lumMod val="50000"/>
                    <a:lumOff val="50000"/>
                  </a:prstClr>
                </a:solidFill>
                <a:latin typeface="Century Gothic" pitchFamily="34" charset="0"/>
              </a:rPr>
              <a:t>Control interno </a:t>
            </a:r>
          </a:p>
          <a:p>
            <a:pPr defTabSz="914400">
              <a:defRPr/>
            </a:pPr>
            <a:r>
              <a:rPr lang="es-MX" sz="1600" cap="all" dirty="0">
                <a:solidFill>
                  <a:prstClr val="black">
                    <a:lumMod val="50000"/>
                    <a:lumOff val="50000"/>
                  </a:prstClr>
                </a:solidFill>
                <a:latin typeface="Century Gothic" pitchFamily="34" charset="0"/>
              </a:rPr>
              <a:t>1.a. evaluación </a:t>
            </a:r>
            <a:endParaRPr lang="es-ES" sz="1600" dirty="0">
              <a:solidFill>
                <a:prstClr val="black">
                  <a:lumMod val="50000"/>
                  <a:lumOff val="50000"/>
                </a:prstClr>
              </a:solidFill>
            </a:endParaRPr>
          </a:p>
        </p:txBody>
      </p:sp>
      <p:graphicFrame>
        <p:nvGraphicFramePr>
          <p:cNvPr id="26" name="Tabla 25"/>
          <p:cNvGraphicFramePr>
            <a:graphicFrameLocks noGrp="1"/>
          </p:cNvGraphicFramePr>
          <p:nvPr>
            <p:extLst>
              <p:ext uri="{D42A27DB-BD31-4B8C-83A1-F6EECF244321}">
                <p14:modId xmlns:p14="http://schemas.microsoft.com/office/powerpoint/2010/main" val="2336891495"/>
              </p:ext>
            </p:extLst>
          </p:nvPr>
        </p:nvGraphicFramePr>
        <p:xfrm>
          <a:off x="567619" y="2152306"/>
          <a:ext cx="11055504" cy="3795882"/>
        </p:xfrm>
        <a:graphic>
          <a:graphicData uri="http://schemas.openxmlformats.org/drawingml/2006/table">
            <a:tbl>
              <a:tblPr firstRow="1" bandRow="1">
                <a:tableStyleId>{073A0DAA-6AF3-43AB-8588-CEC1D06C72B9}</a:tableStyleId>
              </a:tblPr>
              <a:tblGrid>
                <a:gridCol w="1272995">
                  <a:extLst>
                    <a:ext uri="{9D8B030D-6E8A-4147-A177-3AD203B41FA5}">
                      <a16:colId xmlns:a16="http://schemas.microsoft.com/office/drawing/2014/main" val="20000"/>
                    </a:ext>
                  </a:extLst>
                </a:gridCol>
                <a:gridCol w="6827047">
                  <a:extLst>
                    <a:ext uri="{9D8B030D-6E8A-4147-A177-3AD203B41FA5}">
                      <a16:colId xmlns:a16="http://schemas.microsoft.com/office/drawing/2014/main" val="20001"/>
                    </a:ext>
                  </a:extLst>
                </a:gridCol>
                <a:gridCol w="1565709">
                  <a:extLst>
                    <a:ext uri="{9D8B030D-6E8A-4147-A177-3AD203B41FA5}">
                      <a16:colId xmlns:a16="http://schemas.microsoft.com/office/drawing/2014/main" val="20002"/>
                    </a:ext>
                  </a:extLst>
                </a:gridCol>
                <a:gridCol w="1389753">
                  <a:extLst>
                    <a:ext uri="{9D8B030D-6E8A-4147-A177-3AD203B41FA5}">
                      <a16:colId xmlns:a16="http://schemas.microsoft.com/office/drawing/2014/main" val="20003"/>
                    </a:ext>
                  </a:extLst>
                </a:gridCol>
              </a:tblGrid>
              <a:tr h="829134">
                <a:tc>
                  <a:txBody>
                    <a:bodyPr/>
                    <a:lstStyle/>
                    <a:p>
                      <a:pPr algn="ctr"/>
                      <a:r>
                        <a:rPr lang="es-MX" sz="1300" dirty="0">
                          <a:solidFill>
                            <a:srgbClr val="002060"/>
                          </a:solidFill>
                          <a:latin typeface="Arial Narrow" pitchFamily="34" charset="0"/>
                        </a:rPr>
                        <a:t>Elemento de Control</a:t>
                      </a:r>
                      <a:endParaRPr lang="es-ES" sz="1300" dirty="0">
                        <a:solidFill>
                          <a:srgbClr val="002060"/>
                        </a:solidFill>
                        <a:latin typeface="Arial Narrow" pitchFamily="34" charset="0"/>
                      </a:endParaRP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r>
                        <a:rPr lang="es-MX" sz="1300" dirty="0">
                          <a:solidFill>
                            <a:srgbClr val="002060"/>
                          </a:solidFill>
                          <a:latin typeface="Arial Narrow" pitchFamily="34" charset="0"/>
                        </a:rPr>
                        <a:t>Actividad de</a:t>
                      </a:r>
                      <a:r>
                        <a:rPr lang="es-MX" sz="1300" baseline="0" dirty="0">
                          <a:solidFill>
                            <a:srgbClr val="002060"/>
                          </a:solidFill>
                          <a:latin typeface="Arial Narrow" pitchFamily="34" charset="0"/>
                        </a:rPr>
                        <a:t> Control</a:t>
                      </a:r>
                      <a:endParaRPr lang="es-ES" sz="1300" dirty="0">
                        <a:solidFill>
                          <a:srgbClr val="002060"/>
                        </a:solidFill>
                        <a:latin typeface="Arial Narrow" pitchFamily="34" charset="0"/>
                      </a:endParaRP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r>
                        <a:rPr lang="es-MX" sz="1300" dirty="0">
                          <a:solidFill>
                            <a:srgbClr val="002060"/>
                          </a:solidFill>
                          <a:latin typeface="Arial Narrow" pitchFamily="34" charset="0"/>
                        </a:rPr>
                        <a:t>UA Responsable</a:t>
                      </a:r>
                      <a:endParaRPr lang="es-ES" sz="1300" dirty="0">
                        <a:solidFill>
                          <a:srgbClr val="002060"/>
                        </a:solidFill>
                        <a:latin typeface="Arial Narrow" pitchFamily="34" charset="0"/>
                      </a:endParaRP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r>
                        <a:rPr lang="es-ES" sz="1300" b="1" dirty="0">
                          <a:solidFill>
                            <a:srgbClr val="002060"/>
                          </a:solidFill>
                          <a:latin typeface="Arial Narrow" pitchFamily="34" charset="0"/>
                        </a:rPr>
                        <a:t>Fecha</a:t>
                      </a:r>
                      <a:r>
                        <a:rPr lang="es-ES" sz="1300" b="1" baseline="0" dirty="0">
                          <a:solidFill>
                            <a:srgbClr val="002060"/>
                          </a:solidFill>
                          <a:latin typeface="Arial Narrow" pitchFamily="34" charset="0"/>
                        </a:rPr>
                        <a:t> compromiso</a:t>
                      </a:r>
                      <a:endParaRPr lang="es-ES" sz="1300" b="1" dirty="0">
                        <a:solidFill>
                          <a:srgbClr val="002060"/>
                        </a:solidFill>
                        <a:latin typeface="Arial Narrow" pitchFamily="34" charset="0"/>
                      </a:endParaRP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10000"/>
                  </a:ext>
                </a:extLst>
              </a:tr>
              <a:tr h="1101061">
                <a:tc>
                  <a:txBody>
                    <a:bodyPr/>
                    <a:lstStyle/>
                    <a:p>
                      <a:pPr marL="180975" indent="0" algn="l" fontAlgn="ctr"/>
                      <a:r>
                        <a:rPr lang="es-ES" sz="1300" b="1" kern="1200" dirty="0">
                          <a:solidFill>
                            <a:schemeClr val="dk1"/>
                          </a:solidFill>
                          <a:latin typeface="Arial Narrow" pitchFamily="34" charset="0"/>
                          <a:ea typeface="+mn-ea"/>
                          <a:cs typeface="+mn-cs"/>
                        </a:rPr>
                        <a:t>1.1 C   </a:t>
                      </a:r>
                      <a:r>
                        <a:rPr lang="es-ES" sz="1300" b="1" kern="1200" baseline="0" dirty="0">
                          <a:solidFill>
                            <a:schemeClr val="dk1"/>
                          </a:solidFill>
                          <a:latin typeface="Arial Narrow" pitchFamily="34" charset="0"/>
                          <a:ea typeface="+mn-ea"/>
                          <a:cs typeface="+mn-cs"/>
                        </a:rPr>
                        <a:t>E</a:t>
                      </a:r>
                      <a:endParaRPr lang="es-ES" sz="1300" b="1" kern="1200" dirty="0">
                        <a:solidFill>
                          <a:schemeClr val="dk1"/>
                        </a:solidFill>
                        <a:latin typeface="Arial Narrow" pitchFamily="34" charset="0"/>
                        <a:ea typeface="+mn-ea"/>
                        <a:cs typeface="+mn-cs"/>
                      </a:endParaRPr>
                    </a:p>
                  </a:txBody>
                  <a:tcPr marL="0" marR="0" marT="0" marB="0" anchor="ctr">
                    <a:lnT w="12700" cap="flat" cmpd="sng" algn="ctr">
                      <a:solidFill>
                        <a:schemeClr val="tx1"/>
                      </a:solidFill>
                      <a:prstDash val="solid"/>
                      <a:round/>
                      <a:headEnd type="none" w="med" len="med"/>
                      <a:tailEnd type="none" w="med" len="med"/>
                    </a:lnT>
                    <a:solidFill>
                      <a:srgbClr val="FFC000"/>
                    </a:solidFill>
                  </a:tcPr>
                </a:tc>
                <a:tc>
                  <a:txBody>
                    <a:bodyPr/>
                    <a:lstStyle/>
                    <a:p>
                      <a:pPr algn="just"/>
                      <a:r>
                        <a:rPr lang="es-ES" sz="1100" b="1" kern="1200" dirty="0">
                          <a:solidFill>
                            <a:schemeClr val="dk1"/>
                          </a:solidFill>
                          <a:latin typeface="Arial Narrow" pitchFamily="34" charset="0"/>
                          <a:ea typeface="+mn-ea"/>
                          <a:cs typeface="Segoe UI" panose="020B0502040204020203" pitchFamily="34" charset="0"/>
                        </a:rPr>
                        <a:t>Implementación</a:t>
                      </a:r>
                      <a:r>
                        <a:rPr lang="es-ES" sz="1100" b="1" kern="1200" baseline="0" dirty="0">
                          <a:solidFill>
                            <a:schemeClr val="dk1"/>
                          </a:solidFill>
                          <a:latin typeface="Arial Narrow" pitchFamily="34" charset="0"/>
                          <a:ea typeface="+mn-ea"/>
                          <a:cs typeface="Segoe UI" panose="020B0502040204020203" pitchFamily="34" charset="0"/>
                        </a:rPr>
                        <a:t> del código de ética, conducta e integridad:</a:t>
                      </a:r>
                    </a:p>
                    <a:p>
                      <a:pPr marL="171450" indent="-171450" algn="just">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Actualización del código de ética, conducta e integridad</a:t>
                      </a:r>
                    </a:p>
                    <a:p>
                      <a:pPr marL="171450" indent="-171450" algn="just">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Iniciar campaña de sensibilización y recordatorio de dicho documento</a:t>
                      </a:r>
                    </a:p>
                    <a:p>
                      <a:pPr marL="0" indent="0" algn="just">
                        <a:buFont typeface="Arial" panose="020B0604020202020204" pitchFamily="34" charset="0"/>
                        <a:buNone/>
                      </a:pPr>
                      <a:endParaRPr lang="es-ES" sz="1100" kern="1200" dirty="0">
                        <a:solidFill>
                          <a:schemeClr val="dk1"/>
                        </a:solidFill>
                        <a:latin typeface="Arial Narrow" pitchFamily="34" charset="0"/>
                        <a:ea typeface="+mn-ea"/>
                        <a:cs typeface="Segoe UI" panose="020B0502040204020203" pitchFamily="34" charset="0"/>
                      </a:endParaRPr>
                    </a:p>
                  </a:txBody>
                  <a:tcPr marL="121920" marR="121920" anchor="ctr">
                    <a:lnT w="12700" cap="flat" cmpd="sng" algn="ctr">
                      <a:solidFill>
                        <a:schemeClr val="tx1"/>
                      </a:solidFill>
                      <a:prstDash val="solid"/>
                      <a:round/>
                      <a:headEnd type="none" w="med" len="med"/>
                      <a:tailEnd type="none" w="med" len="med"/>
                    </a:lnT>
                  </a:tcPr>
                </a:tc>
                <a:tc>
                  <a:txBody>
                    <a:bodyPr/>
                    <a:lstStyle/>
                    <a:p>
                      <a:pPr algn="ctr"/>
                      <a:r>
                        <a:rPr lang="es-ES" sz="1300" kern="1200" dirty="0">
                          <a:solidFill>
                            <a:schemeClr val="dk1"/>
                          </a:solidFill>
                          <a:latin typeface="Arial Narrow" pitchFamily="34" charset="0"/>
                          <a:ea typeface="+mn-ea"/>
                          <a:cs typeface="Segoe UI" panose="020B0502040204020203" pitchFamily="34" charset="0"/>
                        </a:rPr>
                        <a:t>Comité</a:t>
                      </a:r>
                      <a:r>
                        <a:rPr lang="es-ES" sz="1300" kern="1200" baseline="0" dirty="0">
                          <a:solidFill>
                            <a:schemeClr val="dk1"/>
                          </a:solidFill>
                          <a:latin typeface="Arial Narrow" pitchFamily="34" charset="0"/>
                          <a:ea typeface="+mn-ea"/>
                          <a:cs typeface="Segoe UI" panose="020B0502040204020203" pitchFamily="34" charset="0"/>
                        </a:rPr>
                        <a:t> de Integridad </a:t>
                      </a:r>
                      <a:endParaRPr lang="es-ES" sz="1300" kern="1200" dirty="0">
                        <a:solidFill>
                          <a:schemeClr val="dk1"/>
                        </a:solidFill>
                        <a:latin typeface="Arial Narrow" pitchFamily="34" charset="0"/>
                        <a:ea typeface="+mn-ea"/>
                        <a:cs typeface="Segoe UI" panose="020B0502040204020203" pitchFamily="34" charset="0"/>
                      </a:endParaRPr>
                    </a:p>
                  </a:txBody>
                  <a:tcPr marL="121920" marR="121920" anchor="ctr">
                    <a:lnT w="12700" cap="flat" cmpd="sng" algn="ctr">
                      <a:solidFill>
                        <a:schemeClr val="tx1"/>
                      </a:solidFill>
                      <a:prstDash val="solid"/>
                      <a:round/>
                      <a:headEnd type="none" w="med" len="med"/>
                      <a:tailEnd type="none" w="med" len="med"/>
                    </a:lnT>
                  </a:tcPr>
                </a:tc>
                <a:tc>
                  <a:txBody>
                    <a:bodyPr/>
                    <a:lstStyle/>
                    <a:p>
                      <a:pPr algn="ctr"/>
                      <a:r>
                        <a:rPr lang="es-ES" sz="1300" kern="1200" dirty="0">
                          <a:solidFill>
                            <a:schemeClr val="dk1"/>
                          </a:solidFill>
                          <a:latin typeface="Arial Narrow" pitchFamily="34" charset="0"/>
                          <a:ea typeface="+mn-ea"/>
                          <a:cs typeface="Segoe UI" panose="020B0502040204020203" pitchFamily="34" charset="0"/>
                        </a:rPr>
                        <a:t>Octubre 2019</a:t>
                      </a:r>
                    </a:p>
                  </a:txBody>
                  <a:tcPr marL="121920" marR="1219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1101061">
                <a:tc>
                  <a:txBody>
                    <a:bodyPr/>
                    <a:lstStyle/>
                    <a:p>
                      <a:pPr marL="180975" indent="0" algn="l" fontAlgn="ctr"/>
                      <a:r>
                        <a:rPr lang="es-ES" sz="1300" b="1" kern="1200" dirty="0">
                          <a:solidFill>
                            <a:schemeClr val="dk1"/>
                          </a:solidFill>
                          <a:latin typeface="Arial Narrow" pitchFamily="34" charset="0"/>
                          <a:ea typeface="+mn-ea"/>
                          <a:cs typeface="+mn-cs"/>
                        </a:rPr>
                        <a:t>1.1 B   E</a:t>
                      </a:r>
                    </a:p>
                  </a:txBody>
                  <a:tcPr marL="0" marR="0" marT="0" marB="0" anchor="ctr">
                    <a:solidFill>
                      <a:srgbClr val="FFC000"/>
                    </a:solidFill>
                  </a:tcPr>
                </a:tc>
                <a:tc>
                  <a:txBody>
                    <a:bodyPr/>
                    <a:lstStyle/>
                    <a:p>
                      <a:pPr marL="0" indent="0" algn="just" defTabSz="914400" rtl="0" eaLnBrk="1" latinLnBrk="0" hangingPunct="1">
                        <a:buFont typeface="Arial" panose="020B0604020202020204" pitchFamily="34" charset="0"/>
                        <a:buNone/>
                      </a:pPr>
                      <a:r>
                        <a:rPr lang="es-ES" sz="1100" b="1" kern="1200" dirty="0">
                          <a:solidFill>
                            <a:schemeClr val="dk1"/>
                          </a:solidFill>
                          <a:latin typeface="Arial Narrow" pitchFamily="34" charset="0"/>
                          <a:ea typeface="+mn-ea"/>
                          <a:cs typeface="Segoe UI" panose="020B0502040204020203" pitchFamily="34" charset="0"/>
                        </a:rPr>
                        <a:t>Difusión de misión, visión, objetivos y metas institucionales:</a:t>
                      </a:r>
                    </a:p>
                    <a:p>
                      <a:pPr marL="171450" indent="-171450" algn="just" defTabSz="914400" rtl="0" eaLnBrk="1" latinLnBrk="0" hangingPunct="1">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Sesiones de sensibilización y capacitación en la materia</a:t>
                      </a:r>
                    </a:p>
                    <a:p>
                      <a:pPr marL="171450" indent="-171450" algn="just" defTabSz="914400" rtl="0" eaLnBrk="1" latinLnBrk="0" hangingPunct="1">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Autoevaluación</a:t>
                      </a:r>
                    </a:p>
                    <a:p>
                      <a:pPr marL="171450" indent="-171450" algn="just" defTabSz="914400" rtl="0" eaLnBrk="1" latinLnBrk="0" hangingPunct="1">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Emitir constancias de acreditación</a:t>
                      </a:r>
                    </a:p>
                    <a:p>
                      <a:pPr marL="171450" indent="-171450" algn="just" defTabSz="914400" rtl="0" eaLnBrk="1" latinLnBrk="0" hangingPunct="1">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Actualización del material del curso de inducción </a:t>
                      </a:r>
                    </a:p>
                  </a:txBody>
                  <a:tcPr marL="121920" marR="121920" anchor="ctr"/>
                </a:tc>
                <a:tc>
                  <a:txBody>
                    <a:bodyPr/>
                    <a:lstStyle/>
                    <a:p>
                      <a:pPr algn="ctr"/>
                      <a:r>
                        <a:rPr lang="es-ES" sz="1300" kern="1200" dirty="0">
                          <a:solidFill>
                            <a:schemeClr val="dk1"/>
                          </a:solidFill>
                          <a:latin typeface="Arial Narrow" pitchFamily="34" charset="0"/>
                          <a:ea typeface="+mn-ea"/>
                          <a:cs typeface="Segoe UI" panose="020B0502040204020203" pitchFamily="34" charset="0"/>
                        </a:rPr>
                        <a:t>Recursos</a:t>
                      </a:r>
                      <a:r>
                        <a:rPr lang="es-ES" sz="1300" kern="1200" baseline="0" dirty="0">
                          <a:solidFill>
                            <a:schemeClr val="dk1"/>
                          </a:solidFill>
                          <a:latin typeface="Arial Narrow" pitchFamily="34" charset="0"/>
                          <a:ea typeface="+mn-ea"/>
                          <a:cs typeface="Segoe UI" panose="020B0502040204020203" pitchFamily="34" charset="0"/>
                        </a:rPr>
                        <a:t> Humanos </a:t>
                      </a:r>
                      <a:endParaRPr lang="es-ES" sz="1300" kern="1200" dirty="0">
                        <a:solidFill>
                          <a:schemeClr val="dk1"/>
                        </a:solidFill>
                        <a:latin typeface="Arial Narrow" pitchFamily="34" charset="0"/>
                        <a:ea typeface="+mn-ea"/>
                        <a:cs typeface="Segoe UI" panose="020B0502040204020203" pitchFamily="34" charset="0"/>
                      </a:endParaRPr>
                    </a:p>
                  </a:txBody>
                  <a:tcPr marL="121920" marR="12192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solidFill>
                          <a:effectLst/>
                          <a:uLnTx/>
                          <a:uFillTx/>
                          <a:latin typeface="Arial Narrow" pitchFamily="34" charset="0"/>
                          <a:ea typeface="+mn-ea"/>
                          <a:cs typeface="Segoe UI" panose="020B0502040204020203" pitchFamily="34" charset="0"/>
                        </a:rPr>
                        <a:t>Octubre 2019</a:t>
                      </a:r>
                    </a:p>
                  </a:txBody>
                  <a:tcPr marL="121920" marR="12192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764626">
                <a:tc>
                  <a:txBody>
                    <a:bodyPr/>
                    <a:lstStyle/>
                    <a:p>
                      <a:pPr marL="85725" indent="0" algn="l" fontAlgn="ctr"/>
                      <a:r>
                        <a:rPr lang="es-ES" sz="1300" b="1" kern="1200" dirty="0">
                          <a:solidFill>
                            <a:schemeClr val="dk1"/>
                          </a:solidFill>
                          <a:latin typeface="Arial Narrow" pitchFamily="34" charset="0"/>
                          <a:ea typeface="+mn-ea"/>
                          <a:cs typeface="+mn-cs"/>
                        </a:rPr>
                        <a:t>1.2 A   E</a:t>
                      </a:r>
                    </a:p>
                  </a:txBody>
                  <a:tcPr marL="121920" marR="121920" anchor="ctr">
                    <a:solidFill>
                      <a:srgbClr val="00863D"/>
                    </a:solidFill>
                  </a:tcPr>
                </a:tc>
                <a:tc>
                  <a:txBody>
                    <a:bodyPr/>
                    <a:lstStyle/>
                    <a:p>
                      <a:pPr algn="just" defTabSz="914400" rtl="0" eaLnBrk="1" latinLnBrk="0" hangingPunct="1"/>
                      <a:r>
                        <a:rPr lang="es-ES" sz="1100" b="1" kern="1200" dirty="0">
                          <a:solidFill>
                            <a:schemeClr val="dk1"/>
                          </a:solidFill>
                          <a:latin typeface="Arial Narrow" pitchFamily="34" charset="0"/>
                          <a:ea typeface="+mn-ea"/>
                          <a:cs typeface="Segoe UI" panose="020B0502040204020203" pitchFamily="34" charset="0"/>
                        </a:rPr>
                        <a:t>Implementación de la administración de riesgos:</a:t>
                      </a:r>
                    </a:p>
                    <a:p>
                      <a:pPr marL="171450" indent="-171450" algn="just" defTabSz="914400" rtl="0" eaLnBrk="1" latinLnBrk="0" hangingPunct="1">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Elaborar el procedimiento de administración de riesgos</a:t>
                      </a:r>
                    </a:p>
                    <a:p>
                      <a:pPr marL="171450" indent="-171450" algn="just" defTabSz="914400" rtl="0" eaLnBrk="1" latinLnBrk="0" hangingPunct="1">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Aprobación del procedimiento</a:t>
                      </a:r>
                    </a:p>
                    <a:p>
                      <a:pPr marL="171450" indent="-171450" algn="just" defTabSz="914400" rtl="0" eaLnBrk="1" latinLnBrk="0" hangingPunct="1">
                        <a:buFont typeface="Arial" panose="020B0604020202020204" pitchFamily="34" charset="0"/>
                        <a:buChar char="•"/>
                      </a:pPr>
                      <a:r>
                        <a:rPr lang="es-ES" sz="1100" kern="1200" baseline="0" dirty="0">
                          <a:solidFill>
                            <a:schemeClr val="dk1"/>
                          </a:solidFill>
                          <a:latin typeface="Arial Narrow" pitchFamily="34" charset="0"/>
                          <a:ea typeface="+mn-ea"/>
                          <a:cs typeface="Segoe UI" panose="020B0502040204020203" pitchFamily="34" charset="0"/>
                        </a:rPr>
                        <a:t>Aplicación del procedimiento</a:t>
                      </a:r>
                    </a:p>
                  </a:txBody>
                  <a:tcPr marL="121920" marR="121920" anchor="ctr"/>
                </a:tc>
                <a:tc>
                  <a:txBody>
                    <a:bodyPr/>
                    <a:lstStyle/>
                    <a:p>
                      <a:pPr algn="ctr"/>
                      <a:r>
                        <a:rPr lang="es-ES" sz="1300" kern="1200" dirty="0">
                          <a:solidFill>
                            <a:schemeClr val="dk1"/>
                          </a:solidFill>
                          <a:latin typeface="Arial Narrow" pitchFamily="34" charset="0"/>
                          <a:ea typeface="+mn-ea"/>
                          <a:cs typeface="Segoe UI" panose="020B0502040204020203" pitchFamily="34" charset="0"/>
                        </a:rPr>
                        <a:t>SDAT</a:t>
                      </a:r>
                    </a:p>
                    <a:p>
                      <a:pPr algn="ctr"/>
                      <a:r>
                        <a:rPr lang="es-ES" sz="1300" kern="1200" dirty="0">
                          <a:solidFill>
                            <a:schemeClr val="dk1"/>
                          </a:solidFill>
                          <a:latin typeface="Arial Narrow" pitchFamily="34" charset="0"/>
                          <a:ea typeface="+mn-ea"/>
                          <a:cs typeface="Segoe UI" panose="020B0502040204020203" pitchFamily="34" charset="0"/>
                        </a:rPr>
                        <a:t>DGACP</a:t>
                      </a:r>
                    </a:p>
                  </a:txBody>
                  <a:tcPr marL="121920" marR="12192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solidFill>
                          <a:effectLst/>
                          <a:uLnTx/>
                          <a:uFillTx/>
                          <a:latin typeface="Arial Narrow" pitchFamily="34" charset="0"/>
                          <a:ea typeface="+mn-ea"/>
                          <a:cs typeface="Segoe UI" panose="020B0502040204020203" pitchFamily="34" charset="0"/>
                        </a:rPr>
                        <a:t>Octubre 2019</a:t>
                      </a:r>
                    </a:p>
                  </a:txBody>
                  <a:tcPr marL="121920" marR="12192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bl>
          </a:graphicData>
        </a:graphic>
      </p:graphicFrame>
      <p:sp>
        <p:nvSpPr>
          <p:cNvPr id="27" name="Rectángulo 26"/>
          <p:cNvSpPr/>
          <p:nvPr/>
        </p:nvSpPr>
        <p:spPr>
          <a:xfrm>
            <a:off x="416259" y="1394301"/>
            <a:ext cx="7024680" cy="338554"/>
          </a:xfrm>
          <a:prstGeom prst="rect">
            <a:avLst/>
          </a:prstGeom>
        </p:spPr>
        <p:txBody>
          <a:bodyPr wrap="none">
            <a:spAutoFit/>
          </a:bodyPr>
          <a:lstStyle/>
          <a:p>
            <a:pPr defTabSz="914400"/>
            <a:r>
              <a:rPr lang="es-MX" sz="1600" b="1" dirty="0">
                <a:solidFill>
                  <a:prstClr val="black"/>
                </a:solidFill>
                <a:latin typeface="Century Gothic" panose="020B0502020202020204" pitchFamily="34" charset="0"/>
              </a:rPr>
              <a:t>PROPUESTA DE ACCIONES DE MEJORA PARA LOGRAR EL CI ESPERADO</a:t>
            </a:r>
            <a:endParaRPr lang="es-ES" sz="1600" b="1" dirty="0">
              <a:solidFill>
                <a:prstClr val="black"/>
              </a:solidFill>
              <a:latin typeface="Century Gothic" panose="020B0502020202020204" pitchFamily="34" charset="0"/>
            </a:endParaRPr>
          </a:p>
        </p:txBody>
      </p:sp>
      <p:pic>
        <p:nvPicPr>
          <p:cNvPr id="8" name="7 Imagen"/>
          <p:cNvPicPr/>
          <p:nvPr/>
        </p:nvPicPr>
        <p:blipFill>
          <a:blip r:embed="rId8" cstate="print">
            <a:extLst>
              <a:ext uri="{28A0092B-C50C-407E-A947-70E740481C1C}">
                <a14:useLocalDpi xmlns:a14="http://schemas.microsoft.com/office/drawing/2010/main" val="0"/>
              </a:ext>
            </a:extLst>
          </a:blip>
          <a:stretch>
            <a:fillRect/>
          </a:stretch>
        </p:blipFill>
        <p:spPr>
          <a:xfrm>
            <a:off x="9046461" y="207289"/>
            <a:ext cx="1858011" cy="685800"/>
          </a:xfrm>
          <a:prstGeom prst="rect">
            <a:avLst/>
          </a:prstGeom>
        </p:spPr>
      </p:pic>
    </p:spTree>
    <p:extLst>
      <p:ext uri="{BB962C8B-B14F-4D97-AF65-F5344CB8AC3E}">
        <p14:creationId xmlns:p14="http://schemas.microsoft.com/office/powerpoint/2010/main" val="2254073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26" y="207289"/>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1.1. Evaluación</a:t>
            </a:r>
            <a:endParaRPr lang="es-ES" sz="1600" dirty="0">
              <a:solidFill>
                <a:schemeClr val="tx1">
                  <a:lumMod val="50000"/>
                  <a:lumOff val="50000"/>
                </a:schemeClr>
              </a:solidFill>
            </a:endParaRPr>
          </a:p>
        </p:txBody>
      </p:sp>
      <p:sp>
        <p:nvSpPr>
          <p:cNvPr id="16" name="10 Redondear rectángulo de esquina diagonal"/>
          <p:cNvSpPr/>
          <p:nvPr/>
        </p:nvSpPr>
        <p:spPr>
          <a:xfrm>
            <a:off x="8011213" y="1796537"/>
            <a:ext cx="1970203" cy="1329179"/>
          </a:xfrm>
          <a:prstGeom prst="round2Diag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latin typeface="Century Gothic" panose="020B0502020202020204" pitchFamily="34" charset="0"/>
            </a:endParaRPr>
          </a:p>
        </p:txBody>
      </p:sp>
      <p:sp>
        <p:nvSpPr>
          <p:cNvPr id="17" name="9 Redondear rectángulo de esquina diagonal"/>
          <p:cNvSpPr/>
          <p:nvPr/>
        </p:nvSpPr>
        <p:spPr>
          <a:xfrm>
            <a:off x="5068480" y="1851530"/>
            <a:ext cx="2036189" cy="1329179"/>
          </a:xfrm>
          <a:prstGeom prst="round2Diag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latin typeface="Century Gothic" panose="020B0502020202020204" pitchFamily="34" charset="0"/>
            </a:endParaRPr>
          </a:p>
        </p:txBody>
      </p:sp>
      <p:sp>
        <p:nvSpPr>
          <p:cNvPr id="18" name="11 Redondear rectángulo de esquina diagonal"/>
          <p:cNvSpPr/>
          <p:nvPr/>
        </p:nvSpPr>
        <p:spPr>
          <a:xfrm>
            <a:off x="2064469" y="1864095"/>
            <a:ext cx="1970203" cy="1329179"/>
          </a:xfrm>
          <a:prstGeom prst="round2Diag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b="1">
              <a:ln w="18000">
                <a:solidFill>
                  <a:schemeClr val="accent2">
                    <a:satMod val="140000"/>
                  </a:schemeClr>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sp>
        <p:nvSpPr>
          <p:cNvPr id="19" name="4 CuadroTexto"/>
          <p:cNvSpPr txBox="1"/>
          <p:nvPr/>
        </p:nvSpPr>
        <p:spPr>
          <a:xfrm>
            <a:off x="1825657" y="1178351"/>
            <a:ext cx="8606672" cy="400110"/>
          </a:xfrm>
          <a:prstGeom prst="rect">
            <a:avLst/>
          </a:prstGeom>
          <a:noFill/>
        </p:spPr>
        <p:txBody>
          <a:bodyPr wrap="square" rtlCol="0">
            <a:spAutoFit/>
          </a:bodyPr>
          <a:lstStyle/>
          <a:p>
            <a:endParaRPr lang="es-MX" sz="2000" dirty="0">
              <a:latin typeface="Arial Narrow" pitchFamily="34" charset="0"/>
            </a:endParaRPr>
          </a:p>
        </p:txBody>
      </p:sp>
      <p:sp>
        <p:nvSpPr>
          <p:cNvPr id="20" name="6 CuadroTexto"/>
          <p:cNvSpPr txBox="1"/>
          <p:nvPr/>
        </p:nvSpPr>
        <p:spPr>
          <a:xfrm>
            <a:off x="5060634" y="1947367"/>
            <a:ext cx="2066591" cy="815608"/>
          </a:xfrm>
          <a:prstGeom prst="rect">
            <a:avLst/>
          </a:prstGeom>
          <a:noFill/>
        </p:spPr>
        <p:txBody>
          <a:bodyPr wrap="none" rtlCol="0">
            <a:spAutoFit/>
          </a:bodyPr>
          <a:lstStyle/>
          <a:p>
            <a:pPr algn="ctr"/>
            <a:r>
              <a:rPr lang="es-MX" sz="2800" dirty="0">
                <a:solidFill>
                  <a:schemeClr val="bg1"/>
                </a:solidFill>
                <a:latin typeface="Arial Narrow" pitchFamily="34" charset="0"/>
              </a:rPr>
              <a:t> </a:t>
            </a:r>
            <a:endParaRPr lang="es-MX" sz="3200" b="1" dirty="0">
              <a:solidFill>
                <a:schemeClr val="bg1"/>
              </a:solidFill>
              <a:latin typeface="Arial Narrow" pitchFamily="34" charset="0"/>
            </a:endParaRPr>
          </a:p>
          <a:p>
            <a:pPr algn="ctr"/>
            <a:r>
              <a:rPr lang="es-MX" sz="1900" dirty="0">
                <a:solidFill>
                  <a:schemeClr val="bg1"/>
                </a:solidFill>
                <a:latin typeface="Arial Narrow" pitchFamily="34" charset="0"/>
              </a:rPr>
              <a:t>Riesgo de corrupción</a:t>
            </a:r>
          </a:p>
        </p:txBody>
      </p:sp>
      <p:sp>
        <p:nvSpPr>
          <p:cNvPr id="21" name="5 CuadroTexto"/>
          <p:cNvSpPr txBox="1"/>
          <p:nvPr/>
        </p:nvSpPr>
        <p:spPr>
          <a:xfrm>
            <a:off x="2249864" y="1879806"/>
            <a:ext cx="1635384" cy="830997"/>
          </a:xfrm>
          <a:prstGeom prst="rect">
            <a:avLst/>
          </a:prstGeom>
          <a:noFill/>
        </p:spPr>
        <p:txBody>
          <a:bodyPr wrap="none" rtlCol="0">
            <a:spAutoFit/>
          </a:bodyPr>
          <a:lstStyle/>
          <a:p>
            <a:pPr algn="ctr"/>
            <a:r>
              <a:rPr lang="es-MX" sz="2800" b="1" dirty="0">
                <a:latin typeface="Arial Narrow" pitchFamily="34" charset="0"/>
              </a:rPr>
              <a:t> </a:t>
            </a:r>
          </a:p>
          <a:p>
            <a:pPr algn="ctr"/>
            <a:r>
              <a:rPr lang="es-MX" sz="2000" dirty="0">
                <a:solidFill>
                  <a:schemeClr val="bg1"/>
                </a:solidFill>
                <a:latin typeface="Arial Narrow" pitchFamily="34" charset="0"/>
              </a:rPr>
              <a:t>Procedimientos</a:t>
            </a:r>
          </a:p>
        </p:txBody>
      </p:sp>
      <p:sp>
        <p:nvSpPr>
          <p:cNvPr id="22" name="7 CuadroTexto"/>
          <p:cNvSpPr txBox="1"/>
          <p:nvPr/>
        </p:nvSpPr>
        <p:spPr>
          <a:xfrm>
            <a:off x="8237453" y="1928511"/>
            <a:ext cx="1555234" cy="892552"/>
          </a:xfrm>
          <a:prstGeom prst="rect">
            <a:avLst/>
          </a:prstGeom>
          <a:noFill/>
        </p:spPr>
        <p:txBody>
          <a:bodyPr wrap="none" rtlCol="0">
            <a:spAutoFit/>
          </a:bodyPr>
          <a:lstStyle/>
          <a:p>
            <a:pPr algn="ctr"/>
            <a:r>
              <a:rPr lang="es-MX" sz="3200" b="1" dirty="0">
                <a:solidFill>
                  <a:schemeClr val="bg1"/>
                </a:solidFill>
                <a:latin typeface="Arial Narrow" pitchFamily="34" charset="0"/>
              </a:rPr>
              <a:t>3</a:t>
            </a:r>
            <a:endParaRPr lang="es-MX" sz="2800" b="1" dirty="0">
              <a:solidFill>
                <a:schemeClr val="bg1"/>
              </a:solidFill>
              <a:latin typeface="Arial Narrow" pitchFamily="34" charset="0"/>
            </a:endParaRPr>
          </a:p>
          <a:p>
            <a:pPr algn="ctr"/>
            <a:r>
              <a:rPr lang="es-MX" sz="2000" dirty="0">
                <a:solidFill>
                  <a:schemeClr val="bg1"/>
                </a:solidFill>
                <a:latin typeface="Arial Narrow" pitchFamily="34" charset="0"/>
              </a:rPr>
              <a:t>Seleccionados</a:t>
            </a:r>
          </a:p>
        </p:txBody>
      </p:sp>
      <p:sp>
        <p:nvSpPr>
          <p:cNvPr id="23" name="13 Flecha derecha"/>
          <p:cNvSpPr/>
          <p:nvPr/>
        </p:nvSpPr>
        <p:spPr>
          <a:xfrm>
            <a:off x="4220068" y="2426574"/>
            <a:ext cx="659877" cy="292231"/>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25" name="14 Flecha derecha"/>
          <p:cNvSpPr/>
          <p:nvPr/>
        </p:nvSpPr>
        <p:spPr>
          <a:xfrm>
            <a:off x="7228792" y="2418718"/>
            <a:ext cx="659877" cy="292231"/>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graphicFrame>
        <p:nvGraphicFramePr>
          <p:cNvPr id="26" name="15 Tabla"/>
          <p:cNvGraphicFramePr>
            <a:graphicFrameLocks noGrp="1"/>
          </p:cNvGraphicFramePr>
          <p:nvPr>
            <p:extLst>
              <p:ext uri="{D42A27DB-BD31-4B8C-83A1-F6EECF244321}">
                <p14:modId xmlns:p14="http://schemas.microsoft.com/office/powerpoint/2010/main" val="730939881"/>
              </p:ext>
            </p:extLst>
          </p:nvPr>
        </p:nvGraphicFramePr>
        <p:xfrm>
          <a:off x="1072055" y="4232199"/>
          <a:ext cx="9680029" cy="1965960"/>
        </p:xfrm>
        <a:graphic>
          <a:graphicData uri="http://schemas.openxmlformats.org/drawingml/2006/table">
            <a:tbl>
              <a:tblPr firstRow="1" bandRow="1">
                <a:tableStyleId>{3B4B98B0-60AC-42C2-AFA5-B58CD77FA1E5}</a:tableStyleId>
              </a:tblPr>
              <a:tblGrid>
                <a:gridCol w="3656885">
                  <a:extLst>
                    <a:ext uri="{9D8B030D-6E8A-4147-A177-3AD203B41FA5}">
                      <a16:colId xmlns:a16="http://schemas.microsoft.com/office/drawing/2014/main" val="20000"/>
                    </a:ext>
                  </a:extLst>
                </a:gridCol>
                <a:gridCol w="3496851">
                  <a:extLst>
                    <a:ext uri="{9D8B030D-6E8A-4147-A177-3AD203B41FA5}">
                      <a16:colId xmlns:a16="http://schemas.microsoft.com/office/drawing/2014/main" val="20001"/>
                    </a:ext>
                  </a:extLst>
                </a:gridCol>
                <a:gridCol w="2526293">
                  <a:extLst>
                    <a:ext uri="{9D8B030D-6E8A-4147-A177-3AD203B41FA5}">
                      <a16:colId xmlns:a16="http://schemas.microsoft.com/office/drawing/2014/main" val="20002"/>
                    </a:ext>
                  </a:extLst>
                </a:gridCol>
              </a:tblGrid>
              <a:tr h="302534">
                <a:tc>
                  <a:txBody>
                    <a:bodyPr/>
                    <a:lstStyle/>
                    <a:p>
                      <a:pPr algn="ctr"/>
                      <a:r>
                        <a:rPr lang="es-MX" sz="1500" dirty="0">
                          <a:latin typeface="+mn-lt"/>
                        </a:rPr>
                        <a:t>Nombre</a:t>
                      </a:r>
                      <a:r>
                        <a:rPr lang="es-MX" sz="1500" baseline="0" dirty="0">
                          <a:latin typeface="+mn-lt"/>
                        </a:rPr>
                        <a:t> procedimiento</a:t>
                      </a:r>
                      <a:endParaRPr lang="es-MX" sz="1500" b="1" dirty="0">
                        <a:latin typeface="+mn-lt"/>
                      </a:endParaRPr>
                    </a:p>
                  </a:txBody>
                  <a:tcPr/>
                </a:tc>
                <a:tc>
                  <a:txBody>
                    <a:bodyPr/>
                    <a:lstStyle/>
                    <a:p>
                      <a:pPr algn="ctr"/>
                      <a:r>
                        <a:rPr lang="es-MX" sz="1500" dirty="0">
                          <a:latin typeface="+mn-lt"/>
                        </a:rPr>
                        <a:t>Unidad administrativa</a:t>
                      </a:r>
                      <a:endParaRPr lang="es-MX" sz="1500" b="1" dirty="0">
                        <a:latin typeface="+mn-lt"/>
                      </a:endParaRPr>
                    </a:p>
                  </a:txBody>
                  <a:tcPr/>
                </a:tc>
                <a:tc>
                  <a:txBody>
                    <a:bodyPr/>
                    <a:lstStyle/>
                    <a:p>
                      <a:pPr algn="ctr"/>
                      <a:r>
                        <a:rPr lang="es-MX" sz="1500" b="1" dirty="0">
                          <a:latin typeface="+mn-lt"/>
                        </a:rPr>
                        <a:t>Fecha</a:t>
                      </a:r>
                      <a:r>
                        <a:rPr lang="es-MX" sz="1500" b="1" baseline="0" dirty="0">
                          <a:latin typeface="+mn-lt"/>
                        </a:rPr>
                        <a:t> Mesa de Trabajo</a:t>
                      </a:r>
                      <a:endParaRPr lang="es-MX" sz="1500" b="1" dirty="0">
                        <a:latin typeface="+mn-lt"/>
                      </a:endParaRPr>
                    </a:p>
                  </a:txBody>
                  <a:tcPr/>
                </a:tc>
                <a:extLst>
                  <a:ext uri="{0D108BD9-81ED-4DB2-BD59-A6C34878D82A}">
                    <a16:rowId xmlns:a16="http://schemas.microsoft.com/office/drawing/2014/main" val="10000"/>
                  </a:ext>
                </a:extLst>
              </a:tr>
              <a:tr h="522182">
                <a:tc>
                  <a:txBody>
                    <a:bodyPr/>
                    <a:lstStyle/>
                    <a:p>
                      <a:pPr marL="342900" indent="-342900">
                        <a:buAutoNum type="arabicPeriod"/>
                      </a:pPr>
                      <a:r>
                        <a:rPr lang="es-MX" sz="1500" dirty="0">
                          <a:latin typeface="+mn-lt"/>
                        </a:rPr>
                        <a:t>Procedimientos</a:t>
                      </a:r>
                      <a:r>
                        <a:rPr lang="es-MX" sz="1500" baseline="0" dirty="0">
                          <a:latin typeface="+mn-lt"/>
                        </a:rPr>
                        <a:t> del Departamento de Recursos Materiales </a:t>
                      </a:r>
                    </a:p>
                  </a:txBody>
                  <a:tcPr/>
                </a:tc>
                <a:tc>
                  <a:txBody>
                    <a:bodyPr/>
                    <a:lstStyle/>
                    <a:p>
                      <a:r>
                        <a:rPr lang="es-MX" sz="1500" dirty="0">
                          <a:latin typeface="+mn-lt"/>
                        </a:rPr>
                        <a:t>Coordinación de Administración</a:t>
                      </a:r>
                    </a:p>
                    <a:p>
                      <a:endParaRPr lang="es-MX" sz="1500" dirty="0">
                        <a:latin typeface="+mn-lt"/>
                      </a:endParaRPr>
                    </a:p>
                  </a:txBody>
                  <a:tcPr/>
                </a:tc>
                <a:tc>
                  <a:txBody>
                    <a:bodyPr/>
                    <a:lstStyle/>
                    <a:p>
                      <a:r>
                        <a:rPr lang="es-MX" sz="1500" dirty="0">
                          <a:latin typeface="+mn-lt"/>
                        </a:rPr>
                        <a:t>Junio</a:t>
                      </a:r>
                      <a:r>
                        <a:rPr lang="es-MX" sz="1500" baseline="0" dirty="0">
                          <a:latin typeface="+mn-lt"/>
                        </a:rPr>
                        <a:t> 2019</a:t>
                      </a:r>
                      <a:endParaRPr lang="es-MX" sz="1500" dirty="0">
                        <a:latin typeface="+mn-lt"/>
                      </a:endParaRPr>
                    </a:p>
                  </a:txBody>
                  <a:tcPr/>
                </a:tc>
                <a:extLst>
                  <a:ext uri="{0D108BD9-81ED-4DB2-BD59-A6C34878D82A}">
                    <a16:rowId xmlns:a16="http://schemas.microsoft.com/office/drawing/2014/main" val="10001"/>
                  </a:ext>
                </a:extLst>
              </a:tr>
              <a:tr h="429977">
                <a:tc>
                  <a:txBody>
                    <a:bodyPr/>
                    <a:lstStyle/>
                    <a:p>
                      <a:r>
                        <a:rPr lang="es-MX" sz="1500" dirty="0">
                          <a:latin typeface="+mn-lt"/>
                        </a:rPr>
                        <a:t>2.</a:t>
                      </a:r>
                      <a:r>
                        <a:rPr lang="es-MX" sz="1500" baseline="0" dirty="0">
                          <a:latin typeface="+mn-lt"/>
                        </a:rPr>
                        <a:t>   </a:t>
                      </a:r>
                      <a:r>
                        <a:rPr lang="es-MX" sz="1500" dirty="0">
                          <a:latin typeface="+mn-lt"/>
                        </a:rPr>
                        <a:t>Procedimientos</a:t>
                      </a:r>
                      <a:r>
                        <a:rPr lang="es-MX" sz="1500" baseline="0" dirty="0">
                          <a:latin typeface="+mn-lt"/>
                        </a:rPr>
                        <a:t> del Departamento </a:t>
                      </a:r>
                    </a:p>
                    <a:p>
                      <a:r>
                        <a:rPr lang="es-MX" sz="1500" baseline="0" dirty="0">
                          <a:latin typeface="+mn-lt"/>
                        </a:rPr>
                        <a:t>        de Contabilidad </a:t>
                      </a:r>
                      <a:endParaRPr lang="es-MX" sz="1500" dirty="0">
                        <a:latin typeface="+mn-lt"/>
                      </a:endParaRPr>
                    </a:p>
                  </a:txBody>
                  <a:tcPr/>
                </a:tc>
                <a:tc>
                  <a:txBody>
                    <a:bodyPr/>
                    <a:lstStyle/>
                    <a:p>
                      <a:r>
                        <a:rPr lang="es-MX" sz="1500" dirty="0">
                          <a:latin typeface="+mn-lt"/>
                        </a:rPr>
                        <a:t>Coordinación</a:t>
                      </a:r>
                      <a:r>
                        <a:rPr lang="es-MX" sz="1500" baseline="0" dirty="0">
                          <a:latin typeface="+mn-lt"/>
                        </a:rPr>
                        <a:t> de Administración </a:t>
                      </a:r>
                      <a:endParaRPr lang="es-MX" sz="1500" dirty="0">
                        <a:latin typeface="+mn-lt"/>
                      </a:endParaRPr>
                    </a:p>
                  </a:txBody>
                  <a:tcPr/>
                </a:tc>
                <a:tc>
                  <a:txBody>
                    <a:bodyPr/>
                    <a:lstStyle/>
                    <a:p>
                      <a:r>
                        <a:rPr lang="es-MX" sz="1500" dirty="0">
                          <a:latin typeface="+mn-lt"/>
                        </a:rPr>
                        <a:t>Junio</a:t>
                      </a:r>
                      <a:r>
                        <a:rPr lang="es-MX" sz="1500" baseline="0" dirty="0">
                          <a:latin typeface="+mn-lt"/>
                        </a:rPr>
                        <a:t> 2019</a:t>
                      </a:r>
                      <a:endParaRPr lang="es-MX" sz="1500" dirty="0">
                        <a:latin typeface="+mn-lt"/>
                      </a:endParaRPr>
                    </a:p>
                  </a:txBody>
                  <a:tcPr/>
                </a:tc>
                <a:extLst>
                  <a:ext uri="{0D108BD9-81ED-4DB2-BD59-A6C34878D82A}">
                    <a16:rowId xmlns:a16="http://schemas.microsoft.com/office/drawing/2014/main" val="10002"/>
                  </a:ext>
                </a:extLst>
              </a:tr>
              <a:tr h="429977">
                <a:tc>
                  <a:txBody>
                    <a:bodyPr/>
                    <a:lstStyle/>
                    <a:p>
                      <a:pPr marL="342900" indent="-342900">
                        <a:buAutoNum type="arabicPeriod" startAt="3"/>
                      </a:pPr>
                      <a:r>
                        <a:rPr lang="es-MX" sz="1500" dirty="0">
                          <a:latin typeface="+mn-lt"/>
                        </a:rPr>
                        <a:t>Procedimientos</a:t>
                      </a:r>
                      <a:r>
                        <a:rPr lang="es-MX" sz="1500" baseline="0" dirty="0">
                          <a:latin typeface="+mn-lt"/>
                        </a:rPr>
                        <a:t> del Departamento de </a:t>
                      </a:r>
                    </a:p>
                    <a:p>
                      <a:pPr marL="0" indent="0">
                        <a:buNone/>
                      </a:pPr>
                      <a:r>
                        <a:rPr lang="es-MX" sz="1500" baseline="0" dirty="0">
                          <a:latin typeface="+mn-lt"/>
                        </a:rPr>
                        <a:t>        Asuntos Jurídicos </a:t>
                      </a:r>
                    </a:p>
                  </a:txBody>
                  <a:tcPr/>
                </a:tc>
                <a:tc>
                  <a:txBody>
                    <a:bodyPr/>
                    <a:lstStyle/>
                    <a:p>
                      <a:r>
                        <a:rPr lang="es-MX" sz="1500" dirty="0">
                          <a:latin typeface="+mn-lt"/>
                        </a:rPr>
                        <a:t>Dirección</a:t>
                      </a:r>
                      <a:r>
                        <a:rPr lang="es-MX" sz="1500" baseline="0" dirty="0">
                          <a:latin typeface="+mn-lt"/>
                        </a:rPr>
                        <a:t> General</a:t>
                      </a:r>
                      <a:endParaRPr lang="es-MX" sz="1500" dirty="0">
                        <a:latin typeface="+mn-lt"/>
                      </a:endParaRPr>
                    </a:p>
                  </a:txBody>
                  <a:tcPr/>
                </a:tc>
                <a:tc>
                  <a:txBody>
                    <a:bodyPr/>
                    <a:lstStyle/>
                    <a:p>
                      <a:r>
                        <a:rPr lang="es-MX" sz="1500" dirty="0">
                          <a:latin typeface="+mn-lt"/>
                        </a:rPr>
                        <a:t>Junio</a:t>
                      </a:r>
                      <a:r>
                        <a:rPr lang="es-MX" sz="1500" baseline="0" dirty="0">
                          <a:latin typeface="+mn-lt"/>
                        </a:rPr>
                        <a:t> 2019</a:t>
                      </a:r>
                      <a:endParaRPr lang="es-MX" sz="1500" dirty="0">
                        <a:latin typeface="+mn-lt"/>
                      </a:endParaRPr>
                    </a:p>
                  </a:txBody>
                  <a:tcPr/>
                </a:tc>
                <a:extLst>
                  <a:ext uri="{0D108BD9-81ED-4DB2-BD59-A6C34878D82A}">
                    <a16:rowId xmlns:a16="http://schemas.microsoft.com/office/drawing/2014/main" val="10003"/>
                  </a:ext>
                </a:extLst>
              </a:tr>
            </a:tbl>
          </a:graphicData>
        </a:graphic>
      </p:graphicFrame>
      <p:sp>
        <p:nvSpPr>
          <p:cNvPr id="27" name="Rectángulo 26"/>
          <p:cNvSpPr/>
          <p:nvPr/>
        </p:nvSpPr>
        <p:spPr>
          <a:xfrm>
            <a:off x="1825669" y="1261121"/>
            <a:ext cx="4447051" cy="338554"/>
          </a:xfrm>
          <a:prstGeom prst="rect">
            <a:avLst/>
          </a:prstGeom>
        </p:spPr>
        <p:txBody>
          <a:bodyPr wrap="none">
            <a:spAutoFit/>
          </a:bodyPr>
          <a:lstStyle/>
          <a:p>
            <a:r>
              <a:rPr lang="es-MX" sz="1600" b="1" dirty="0">
                <a:latin typeface="Century Gothic" panose="020B0502020202020204" pitchFamily="34" charset="0"/>
              </a:rPr>
              <a:t>ADMINISTRACIÓN DE RIESGOS OPERATIVOS</a:t>
            </a:r>
            <a:endParaRPr lang="es-ES" sz="1600" b="1" dirty="0">
              <a:latin typeface="Century Gothic" panose="020B0502020202020204" pitchFamily="34" charset="0"/>
            </a:endParaRPr>
          </a:p>
        </p:txBody>
      </p:sp>
      <p:pic>
        <p:nvPicPr>
          <p:cNvPr id="29" name="28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1" cy="685800"/>
          </a:xfrm>
          <a:prstGeom prst="rect">
            <a:avLst/>
          </a:prstGeom>
        </p:spPr>
      </p:pic>
    </p:spTree>
    <p:extLst>
      <p:ext uri="{BB962C8B-B14F-4D97-AF65-F5344CB8AC3E}">
        <p14:creationId xmlns:p14="http://schemas.microsoft.com/office/powerpoint/2010/main" val="243633774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25459</TotalTime>
  <Words>5403</Words>
  <Application>Microsoft Office PowerPoint</Application>
  <PresentationFormat>Panorámica</PresentationFormat>
  <Paragraphs>642</Paragraphs>
  <Slides>28</Slides>
  <Notes>17</Notes>
  <HiddenSlides>0</HiddenSlides>
  <MMClips>0</MMClips>
  <ScaleCrop>false</ScaleCrop>
  <HeadingPairs>
    <vt:vector size="6" baseType="variant">
      <vt:variant>
        <vt:lpstr>Fuentes usadas</vt:lpstr>
      </vt:variant>
      <vt:variant>
        <vt:i4>5</vt:i4>
      </vt:variant>
      <vt:variant>
        <vt:lpstr>Tema</vt:lpstr>
      </vt:variant>
      <vt:variant>
        <vt:i4>4</vt:i4>
      </vt:variant>
      <vt:variant>
        <vt:lpstr>Títulos de diapositiva</vt:lpstr>
      </vt:variant>
      <vt:variant>
        <vt:i4>28</vt:i4>
      </vt:variant>
    </vt:vector>
  </HeadingPairs>
  <TitlesOfParts>
    <vt:vector size="37" baseType="lpstr">
      <vt:lpstr>Arial</vt:lpstr>
      <vt:lpstr>Arial Narrow</vt:lpstr>
      <vt:lpstr>Calibri</vt:lpstr>
      <vt:lpstr>Calibri Light</vt:lpstr>
      <vt:lpstr>Century Gothic</vt:lpstr>
      <vt:lpstr>Tema de Office</vt:lpstr>
      <vt:lpstr>1_Tema de Office</vt:lpstr>
      <vt:lpstr>2_Tema de Office</vt:lpstr>
      <vt:lpstr>3_Tema de Office</vt:lpstr>
      <vt:lpstr>1ª Sesión ordinaria 2019 Comité de Control y Desempeño Institucional  (COCODI)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Sánchez</cp:lastModifiedBy>
  <cp:revision>291</cp:revision>
  <cp:lastPrinted>2019-05-02T20:17:31Z</cp:lastPrinted>
  <dcterms:created xsi:type="dcterms:W3CDTF">2017-06-29T21:17:41Z</dcterms:created>
  <dcterms:modified xsi:type="dcterms:W3CDTF">2020-11-12T16:56:28Z</dcterms:modified>
</cp:coreProperties>
</file>