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320" r:id="rId3"/>
    <p:sldId id="269" r:id="rId4"/>
    <p:sldId id="310" r:id="rId5"/>
    <p:sldId id="327" r:id="rId6"/>
    <p:sldId id="319" r:id="rId7"/>
    <p:sldId id="315" r:id="rId8"/>
    <p:sldId id="312" r:id="rId9"/>
    <p:sldId id="308" r:id="rId10"/>
    <p:sldId id="329" r:id="rId11"/>
    <p:sldId id="330" r:id="rId12"/>
    <p:sldId id="331" r:id="rId13"/>
    <p:sldId id="332" r:id="rId14"/>
    <p:sldId id="337" r:id="rId15"/>
    <p:sldId id="334" r:id="rId16"/>
    <p:sldId id="335" r:id="rId17"/>
    <p:sldId id="340" r:id="rId18"/>
    <p:sldId id="341" r:id="rId19"/>
    <p:sldId id="342" r:id="rId20"/>
    <p:sldId id="343" r:id="rId21"/>
    <p:sldId id="344" r:id="rId22"/>
    <p:sldId id="336" r:id="rId23"/>
    <p:sldId id="328" r:id="rId24"/>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68" d="100"/>
          <a:sy n="68" d="100"/>
        </p:scale>
        <p:origin x="141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uario\Downloads\ESTADISTICO%20ADVAS%20Y%20EXCEL%202015,216,2017,2018.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lang="es-ES" sz="1400" b="0" i="0" u="none" strike="noStrike" kern="1200" spc="0" baseline="0">
                <a:solidFill>
                  <a:schemeClr val="tx1">
                    <a:lumMod val="65000"/>
                    <a:lumOff val="35000"/>
                  </a:schemeClr>
                </a:solidFill>
                <a:latin typeface="+mn-lt"/>
                <a:ea typeface="+mn-ea"/>
                <a:cs typeface="+mn-cs"/>
              </a:defRPr>
            </a:pPr>
            <a:r>
              <a:rPr lang="en-US" sz="1600" b="1" dirty="0">
                <a:solidFill>
                  <a:sysClr val="windowText" lastClr="000000"/>
                </a:solidFill>
              </a:rPr>
              <a:t>Total </a:t>
            </a:r>
            <a:r>
              <a:rPr lang="en-US" sz="1600" b="1" dirty="0" err="1">
                <a:solidFill>
                  <a:sysClr val="windowText" lastClr="000000"/>
                </a:solidFill>
              </a:rPr>
              <a:t>Observaciones</a:t>
            </a:r>
            <a:r>
              <a:rPr lang="en-US" sz="1600" b="1" dirty="0">
                <a:solidFill>
                  <a:sysClr val="windowText" lastClr="000000"/>
                </a:solidFill>
              </a:rPr>
              <a:t> </a:t>
            </a:r>
          </a:p>
          <a:p>
            <a:pPr algn="l">
              <a:defRPr lang="es-ES" sz="1400" b="0" i="0" u="none" strike="noStrike" kern="1200" spc="0" baseline="0">
                <a:solidFill>
                  <a:schemeClr val="tx1">
                    <a:lumMod val="65000"/>
                    <a:lumOff val="35000"/>
                  </a:schemeClr>
                </a:solidFill>
                <a:latin typeface="+mn-lt"/>
                <a:ea typeface="+mn-ea"/>
                <a:cs typeface="+mn-cs"/>
              </a:defRPr>
            </a:pPr>
            <a:r>
              <a:rPr lang="en-US" sz="1600" b="1" dirty="0" err="1">
                <a:solidFill>
                  <a:sysClr val="windowText" lastClr="000000"/>
                </a:solidFill>
              </a:rPr>
              <a:t>Unidades</a:t>
            </a:r>
            <a:r>
              <a:rPr lang="en-US" sz="1600" b="1" dirty="0">
                <a:solidFill>
                  <a:sysClr val="windowText" lastClr="000000"/>
                </a:solidFill>
              </a:rPr>
              <a:t> </a:t>
            </a:r>
            <a:r>
              <a:rPr lang="en-US" sz="1600" b="1" dirty="0" err="1">
                <a:solidFill>
                  <a:sysClr val="windowText" lastClr="000000"/>
                </a:solidFill>
              </a:rPr>
              <a:t>Administrativas</a:t>
            </a:r>
            <a:endParaRPr lang="en-US" sz="1600" b="1" dirty="0">
              <a:solidFill>
                <a:sysClr val="windowText" lastClr="000000"/>
              </a:solidFill>
            </a:endParaRPr>
          </a:p>
        </c:rich>
      </c:tx>
      <c:layout>
        <c:manualLayout>
          <c:xMode val="edge"/>
          <c:yMode val="edge"/>
          <c:x val="0.71111355495035056"/>
          <c:y val="1.6091769124418294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
          <c:y val="0.12003236245954693"/>
          <c:w val="1"/>
          <c:h val="0.52316769869785651"/>
        </c:manualLayout>
      </c:layout>
      <c:pie3DChart>
        <c:varyColors val="1"/>
        <c:ser>
          <c:idx val="0"/>
          <c:order val="0"/>
          <c:tx>
            <c:strRef>
              <c:f>'[ESTADISTICO ADVAS Y EXCEL 2015,216,2017,2018.xls]Hoja1'!$B$4:$B$5</c:f>
              <c:strCache>
                <c:ptCount val="2"/>
                <c:pt idx="0">
                  <c:v>                               Total</c:v>
                </c:pt>
                <c:pt idx="1">
                  <c:v>Generadas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6582-40FD-B69E-5A9CCB55922A}"/>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6582-40FD-B69E-5A9CCB55922A}"/>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6582-40FD-B69E-5A9CCB55922A}"/>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6582-40FD-B69E-5A9CCB55922A}"/>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6582-40FD-B69E-5A9CCB55922A}"/>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6582-40FD-B69E-5A9CCB55922A}"/>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6582-40FD-B69E-5A9CCB55922A}"/>
              </c:ext>
            </c:extLst>
          </c:dPt>
          <c:dPt>
            <c:idx val="7"/>
            <c:bubble3D val="0"/>
            <c:spPr>
              <a:solidFill>
                <a:schemeClr val="accent2">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F-6582-40FD-B69E-5A9CCB55922A}"/>
              </c:ext>
            </c:extLst>
          </c:dPt>
          <c:dPt>
            <c:idx val="8"/>
            <c:bubble3D val="0"/>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1-6582-40FD-B69E-5A9CCB55922A}"/>
              </c:ext>
            </c:extLst>
          </c:dPt>
          <c:dPt>
            <c:idx val="9"/>
            <c:bubble3D val="0"/>
            <c:spPr>
              <a:solidFill>
                <a:schemeClr val="accent4">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3-6582-40FD-B69E-5A9CCB55922A}"/>
              </c:ext>
            </c:extLst>
          </c:dPt>
          <c:dLbls>
            <c:dLbl>
              <c:idx val="4"/>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ysClr val="windowText" lastClr="000000"/>
                      </a:solidFill>
                      <a:latin typeface="+mn-lt"/>
                      <a:ea typeface="+mn-ea"/>
                      <a:cs typeface="+mn-cs"/>
                    </a:defRPr>
                  </a:pPr>
                  <a:endParaRPr lang="es-MX"/>
                </a:p>
              </c:txPr>
              <c:showLegendKey val="0"/>
              <c:showVal val="1"/>
              <c:showCatName val="0"/>
              <c:showSerName val="0"/>
              <c:showPercent val="0"/>
              <c:showBubbleSize val="0"/>
              <c:extLst>
                <c:ext xmlns:c16="http://schemas.microsoft.com/office/drawing/2014/chart" uri="{C3380CC4-5D6E-409C-BE32-E72D297353CC}">
                  <c16:uniqueId val="{00000009-6582-40FD-B69E-5A9CCB55922A}"/>
                </c:ext>
              </c:extLst>
            </c:dLbl>
            <c:dLbl>
              <c:idx val="5"/>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ysClr val="windowText" lastClr="000000"/>
                      </a:solidFill>
                      <a:latin typeface="+mn-lt"/>
                      <a:ea typeface="+mn-ea"/>
                      <a:cs typeface="+mn-cs"/>
                    </a:defRPr>
                  </a:pPr>
                  <a:endParaRPr lang="es-MX"/>
                </a:p>
              </c:txPr>
              <c:showLegendKey val="0"/>
              <c:showVal val="1"/>
              <c:showCatName val="0"/>
              <c:showSerName val="0"/>
              <c:showPercent val="0"/>
              <c:showBubbleSize val="0"/>
              <c:extLst>
                <c:ext xmlns:c16="http://schemas.microsoft.com/office/drawing/2014/chart" uri="{C3380CC4-5D6E-409C-BE32-E72D297353CC}">
                  <c16:uniqueId val="{0000000B-6582-40FD-B69E-5A9CCB55922A}"/>
                </c:ext>
              </c:extLst>
            </c:dLbl>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chemeClr val="bg1"/>
                    </a:solidFill>
                    <a:latin typeface="+mn-lt"/>
                    <a:ea typeface="+mn-ea"/>
                    <a:cs typeface="+mn-cs"/>
                  </a:defRPr>
                </a:pPr>
                <a:endParaRPr lang="es-MX"/>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'[ESTADISTICO ADVAS Y EXCEL 2015,216,2017,2018.xls]Hoja1'!$A$6:$A$15</c:f>
              <c:strCache>
                <c:ptCount val="10"/>
                <c:pt idx="0">
                  <c:v>Coordinación General de Salud y Seguridad Escolar </c:v>
                </c:pt>
                <c:pt idx="1">
                  <c:v>Dirección General de Administración y Finanzas</c:v>
                </c:pt>
                <c:pt idx="2">
                  <c:v>Dirección General de Educación Elemental</c:v>
                </c:pt>
                <c:pt idx="3">
                  <c:v>Dirección General de Educación Primaria</c:v>
                </c:pt>
                <c:pt idx="4">
                  <c:v>Dirección General de Educación Secundaria</c:v>
                </c:pt>
                <c:pt idx="5">
                  <c:v>Dirección General de Informatica</c:v>
                </c:pt>
                <c:pt idx="6">
                  <c:v>Dirección General de Planeación</c:v>
                </c:pt>
                <c:pt idx="7">
                  <c:v>Dirección General de Recursos Humanos</c:v>
                </c:pt>
                <c:pt idx="8">
                  <c:v>Dirección General de Servicios Regionales</c:v>
                </c:pt>
                <c:pt idx="9">
                  <c:v>Coordinación General de Programas Federales (PETC, PEC, PEARE)</c:v>
                </c:pt>
              </c:strCache>
            </c:strRef>
          </c:cat>
          <c:val>
            <c:numRef>
              <c:f>'[ESTADISTICO ADVAS Y EXCEL 2015,216,2017,2018.xls]Hoja1'!$B$6:$B$15</c:f>
              <c:numCache>
                <c:formatCode>General</c:formatCode>
                <c:ptCount val="10"/>
                <c:pt idx="0">
                  <c:v>20</c:v>
                </c:pt>
                <c:pt idx="1">
                  <c:v>203</c:v>
                </c:pt>
                <c:pt idx="2">
                  <c:v>10</c:v>
                </c:pt>
                <c:pt idx="3">
                  <c:v>4</c:v>
                </c:pt>
                <c:pt idx="4">
                  <c:v>3</c:v>
                </c:pt>
                <c:pt idx="5">
                  <c:v>3</c:v>
                </c:pt>
                <c:pt idx="6">
                  <c:v>40</c:v>
                </c:pt>
                <c:pt idx="7">
                  <c:v>33</c:v>
                </c:pt>
                <c:pt idx="8">
                  <c:v>112</c:v>
                </c:pt>
                <c:pt idx="9">
                  <c:v>29</c:v>
                </c:pt>
              </c:numCache>
            </c:numRef>
          </c:val>
          <c:extLst>
            <c:ext xmlns:c16="http://schemas.microsoft.com/office/drawing/2014/chart" uri="{C3380CC4-5D6E-409C-BE32-E72D297353CC}">
              <c16:uniqueId val="{00000014-6582-40FD-B69E-5A9CCB55922A}"/>
            </c:ext>
          </c:extLst>
        </c:ser>
        <c:dLbls>
          <c:showLegendKey val="0"/>
          <c:showVal val="0"/>
          <c:showCatName val="0"/>
          <c:showSerName val="0"/>
          <c:showPercent val="0"/>
          <c:showBubbleSize val="0"/>
          <c:showLeaderLines val="1"/>
        </c:dLbls>
      </c:pie3DChart>
      <c:spPr>
        <a:noFill/>
        <a:ln>
          <a:noFill/>
        </a:ln>
        <a:effectLst/>
      </c:spPr>
    </c:plotArea>
    <c:legend>
      <c:legendPos val="b"/>
      <c:legendEntry>
        <c:idx val="0"/>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1"/>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2"/>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3"/>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4"/>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5"/>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6"/>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7"/>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8"/>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egendEntry>
        <c:idx val="9"/>
        <c:txPr>
          <a:bodyPr rot="0" spcFirstLastPara="1" vertOverflow="ellipsis" vert="horz" wrap="square" anchor="ctr" anchorCtr="1"/>
          <a:lstStyle/>
          <a:p>
            <a:pPr rtl="0">
              <a:defRPr sz="1100" b="0" i="0" u="none" strike="noStrike" kern="1200" baseline="0">
                <a:solidFill>
                  <a:schemeClr val="tx1">
                    <a:lumMod val="65000"/>
                    <a:lumOff val="35000"/>
                  </a:schemeClr>
                </a:solidFill>
                <a:latin typeface="+mn-lt"/>
                <a:ea typeface="+mn-ea"/>
                <a:cs typeface="+mn-cs"/>
              </a:defRPr>
            </a:pPr>
            <a:endParaRPr lang="es-MX"/>
          </a:p>
        </c:txPr>
      </c:legendEntry>
      <c:layout>
        <c:manualLayout>
          <c:xMode val="edge"/>
          <c:yMode val="edge"/>
          <c:x val="0"/>
          <c:y val="0.72271194404325467"/>
          <c:w val="1"/>
          <c:h val="0.23503773500475256"/>
        </c:manualLayout>
      </c:layout>
      <c:overlay val="0"/>
      <c:spPr>
        <a:noFill/>
        <a:ln>
          <a:noFill/>
        </a:ln>
        <a:effectLst/>
      </c:spPr>
      <c:txPr>
        <a:bodyPr rot="0" spcFirstLastPara="1" vertOverflow="ellipsis" vert="horz" wrap="square" anchor="ctr" anchorCtr="1"/>
        <a:lstStyle/>
        <a:p>
          <a:pPr rtl="0">
            <a:defRPr lang="es-ES" sz="900" b="0" i="0" u="none" strike="noStrike" kern="1200" baseline="0">
              <a:solidFill>
                <a:schemeClr val="tx1">
                  <a:lumMod val="65000"/>
                  <a:lumOff val="35000"/>
                </a:schemeClr>
              </a:solidFill>
              <a:latin typeface="+mn-lt"/>
              <a:ea typeface="+mn-ea"/>
              <a:cs typeface="+mn-cs"/>
            </a:defRPr>
          </a:pPr>
          <a:endParaRPr lang="es-MX"/>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latin typeface="+mn-lt"/>
                <a:ea typeface="+mn-ea"/>
                <a:cs typeface="+mn-cs"/>
              </a:defRPr>
            </a:pPr>
            <a:r>
              <a:rPr lang="es-MX" b="1">
                <a:solidFill>
                  <a:sysClr val="windowText" lastClr="000000"/>
                </a:solidFill>
              </a:rPr>
              <a:t>Unidades Administrativas</a:t>
            </a:r>
          </a:p>
          <a:p>
            <a:pPr>
              <a:defRPr lang="es-ES" sz="1400" b="0" i="0" u="none" strike="noStrike" kern="1200" spc="0" baseline="0">
                <a:solidFill>
                  <a:schemeClr val="tx1">
                    <a:lumMod val="65000"/>
                    <a:lumOff val="35000"/>
                  </a:schemeClr>
                </a:solidFill>
                <a:latin typeface="+mn-lt"/>
                <a:ea typeface="+mn-ea"/>
                <a:cs typeface="+mn-cs"/>
              </a:defRPr>
            </a:pPr>
            <a:r>
              <a:rPr lang="es-MX" sz="1200" b="1">
                <a:solidFill>
                  <a:sysClr val="windowText" lastClr="000000"/>
                </a:solidFill>
              </a:rPr>
              <a:t>(Avance de Solventación)</a:t>
            </a:r>
          </a:p>
        </c:rich>
      </c:tx>
      <c:layout>
        <c:manualLayout>
          <c:xMode val="edge"/>
          <c:yMode val="edge"/>
          <c:x val="0.71849594413297468"/>
          <c:y val="6.2224988469294661E-2"/>
        </c:manualLayout>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7449604118044831"/>
          <c:y val="0.10477401129943506"/>
          <c:w val="0.76445598039857321"/>
          <c:h val="0.55214844966413168"/>
        </c:manualLayout>
      </c:layout>
      <c:bar3DChart>
        <c:barDir val="bar"/>
        <c:grouping val="clustered"/>
        <c:varyColors val="0"/>
        <c:ser>
          <c:idx val="1"/>
          <c:order val="1"/>
          <c:tx>
            <c:strRef>
              <c:f>'[ESTADISTICO ADVAS Y EXCEL 2015,216,2017,2018.xls]Hoja1'!$A$6</c:f>
              <c:strCache>
                <c:ptCount val="1"/>
                <c:pt idx="0">
                  <c:v>Coordinación General de Salud y Seguridad Escolar </c:v>
                </c:pt>
              </c:strCache>
            </c:strRef>
          </c:tx>
          <c:spPr>
            <a:solidFill>
              <a:schemeClr val="accent2"/>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2015,216,2017,2018.xls]Hoja1'!$E$6</c:f>
              <c:numCache>
                <c:formatCode>0%</c:formatCode>
                <c:ptCount val="1"/>
                <c:pt idx="0">
                  <c:v>0.45</c:v>
                </c:pt>
              </c:numCache>
            </c:numRef>
          </c:val>
          <c:extLst>
            <c:ext xmlns:c16="http://schemas.microsoft.com/office/drawing/2014/chart" uri="{C3380CC4-5D6E-409C-BE32-E72D297353CC}">
              <c16:uniqueId val="{00000000-56A0-4ED2-AA05-8CBC0B034F9E}"/>
            </c:ext>
          </c:extLst>
        </c:ser>
        <c:ser>
          <c:idx val="2"/>
          <c:order val="2"/>
          <c:tx>
            <c:strRef>
              <c:f>'[ESTADISTICO ADVAS Y EXCEL 2015,216,2017,2018.xls]Hoja1'!$A$7</c:f>
              <c:strCache>
                <c:ptCount val="1"/>
                <c:pt idx="0">
                  <c:v>Dirección General de Administración y Finanzas</c:v>
                </c:pt>
              </c:strCache>
            </c:strRef>
          </c:tx>
          <c:spPr>
            <a:solidFill>
              <a:schemeClr val="accent3"/>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2015,216,2017,2018.xls]Hoja1'!$E$7</c:f>
              <c:numCache>
                <c:formatCode>0%</c:formatCode>
                <c:ptCount val="1"/>
                <c:pt idx="0">
                  <c:v>0.29064039408866998</c:v>
                </c:pt>
              </c:numCache>
            </c:numRef>
          </c:val>
          <c:extLst>
            <c:ext xmlns:c16="http://schemas.microsoft.com/office/drawing/2014/chart" uri="{C3380CC4-5D6E-409C-BE32-E72D297353CC}">
              <c16:uniqueId val="{00000001-56A0-4ED2-AA05-8CBC0B034F9E}"/>
            </c:ext>
          </c:extLst>
        </c:ser>
        <c:ser>
          <c:idx val="3"/>
          <c:order val="3"/>
          <c:tx>
            <c:strRef>
              <c:f>'[ESTADISTICO ADVAS Y EXCEL 2015,216,2017,2018.xls]Hoja1'!$A$8</c:f>
              <c:strCache>
                <c:ptCount val="1"/>
                <c:pt idx="0">
                  <c:v>Dirección General de Educación Elemental</c:v>
                </c:pt>
              </c:strCache>
            </c:strRef>
          </c:tx>
          <c:spPr>
            <a:solidFill>
              <a:schemeClr val="accent4"/>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2015,216,2017,2018.xls]Hoja1'!$E$8</c:f>
              <c:numCache>
                <c:formatCode>0%</c:formatCode>
                <c:ptCount val="1"/>
                <c:pt idx="0">
                  <c:v>1</c:v>
                </c:pt>
              </c:numCache>
            </c:numRef>
          </c:val>
          <c:extLst>
            <c:ext xmlns:c16="http://schemas.microsoft.com/office/drawing/2014/chart" uri="{C3380CC4-5D6E-409C-BE32-E72D297353CC}">
              <c16:uniqueId val="{00000002-56A0-4ED2-AA05-8CBC0B034F9E}"/>
            </c:ext>
          </c:extLst>
        </c:ser>
        <c:ser>
          <c:idx val="4"/>
          <c:order val="4"/>
          <c:tx>
            <c:strRef>
              <c:f>'[ESTADISTICO ADVAS Y EXCEL 2015,216,2017,2018.xls]Hoja1'!$A$9</c:f>
              <c:strCache>
                <c:ptCount val="1"/>
                <c:pt idx="0">
                  <c:v>Dirección General de Educación Primaria</c:v>
                </c:pt>
              </c:strCache>
            </c:strRef>
          </c:tx>
          <c:spPr>
            <a:solidFill>
              <a:schemeClr val="accent5"/>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2015,216,2017,2018.xls]Hoja1'!$E$9</c:f>
              <c:numCache>
                <c:formatCode>0%</c:formatCode>
                <c:ptCount val="1"/>
                <c:pt idx="0">
                  <c:v>0.75000000000000056</c:v>
                </c:pt>
              </c:numCache>
            </c:numRef>
          </c:val>
          <c:extLst>
            <c:ext xmlns:c16="http://schemas.microsoft.com/office/drawing/2014/chart" uri="{C3380CC4-5D6E-409C-BE32-E72D297353CC}">
              <c16:uniqueId val="{00000003-56A0-4ED2-AA05-8CBC0B034F9E}"/>
            </c:ext>
          </c:extLst>
        </c:ser>
        <c:ser>
          <c:idx val="5"/>
          <c:order val="5"/>
          <c:tx>
            <c:strRef>
              <c:f>'[ESTADISTICO ADVAS Y EXCEL 2015,216,2017,2018.xls]Hoja1'!$A$10</c:f>
              <c:strCache>
                <c:ptCount val="1"/>
                <c:pt idx="0">
                  <c:v>Dirección General de Educación Secundaria</c:v>
                </c:pt>
              </c:strCache>
            </c:strRef>
          </c:tx>
          <c:spPr>
            <a:solidFill>
              <a:schemeClr val="accent6"/>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2015,216,2017,2018.xls]Hoja1'!$E$10</c:f>
              <c:numCache>
                <c:formatCode>0%</c:formatCode>
                <c:ptCount val="1"/>
                <c:pt idx="0">
                  <c:v>0.33333333333333331</c:v>
                </c:pt>
              </c:numCache>
            </c:numRef>
          </c:val>
          <c:extLst>
            <c:ext xmlns:c16="http://schemas.microsoft.com/office/drawing/2014/chart" uri="{C3380CC4-5D6E-409C-BE32-E72D297353CC}">
              <c16:uniqueId val="{00000004-56A0-4ED2-AA05-8CBC0B034F9E}"/>
            </c:ext>
          </c:extLst>
        </c:ser>
        <c:ser>
          <c:idx val="6"/>
          <c:order val="6"/>
          <c:tx>
            <c:strRef>
              <c:f>'[ESTADISTICO ADVAS Y EXCEL 2015,216,2017,2018.xls]Hoja1'!$A$11</c:f>
              <c:strCache>
                <c:ptCount val="1"/>
                <c:pt idx="0">
                  <c:v>Dirección General de Informatica</c:v>
                </c:pt>
              </c:strCache>
            </c:strRef>
          </c:tx>
          <c:spPr>
            <a:solidFill>
              <a:schemeClr val="accent1">
                <a:lumMod val="60000"/>
              </a:schemeClr>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2015,216,2017,2018.xls]Hoja1'!$E$11</c:f>
              <c:numCache>
                <c:formatCode>0%</c:formatCode>
                <c:ptCount val="1"/>
                <c:pt idx="0">
                  <c:v>0</c:v>
                </c:pt>
              </c:numCache>
            </c:numRef>
          </c:val>
          <c:extLst>
            <c:ext xmlns:c16="http://schemas.microsoft.com/office/drawing/2014/chart" uri="{C3380CC4-5D6E-409C-BE32-E72D297353CC}">
              <c16:uniqueId val="{00000005-56A0-4ED2-AA05-8CBC0B034F9E}"/>
            </c:ext>
          </c:extLst>
        </c:ser>
        <c:ser>
          <c:idx val="7"/>
          <c:order val="7"/>
          <c:tx>
            <c:strRef>
              <c:f>'[ESTADISTICO ADVAS Y EXCEL 2015,216,2017,2018.xls]Hoja1'!$A$12</c:f>
              <c:strCache>
                <c:ptCount val="1"/>
                <c:pt idx="0">
                  <c:v>Dirección General de Planeación</c:v>
                </c:pt>
              </c:strCache>
            </c:strRef>
          </c:tx>
          <c:spPr>
            <a:solidFill>
              <a:schemeClr val="accent2">
                <a:lumMod val="60000"/>
              </a:schemeClr>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2015,216,2017,2018.xls]Hoja1'!$E$12</c:f>
              <c:numCache>
                <c:formatCode>0%</c:formatCode>
                <c:ptCount val="1"/>
                <c:pt idx="0">
                  <c:v>1</c:v>
                </c:pt>
              </c:numCache>
            </c:numRef>
          </c:val>
          <c:extLst>
            <c:ext xmlns:c16="http://schemas.microsoft.com/office/drawing/2014/chart" uri="{C3380CC4-5D6E-409C-BE32-E72D297353CC}">
              <c16:uniqueId val="{00000006-56A0-4ED2-AA05-8CBC0B034F9E}"/>
            </c:ext>
          </c:extLst>
        </c:ser>
        <c:ser>
          <c:idx val="8"/>
          <c:order val="8"/>
          <c:tx>
            <c:strRef>
              <c:f>'[ESTADISTICO ADVAS Y EXCEL 2015,216,2017,2018.xls]Hoja1'!$A$13</c:f>
              <c:strCache>
                <c:ptCount val="1"/>
                <c:pt idx="0">
                  <c:v>Dirección General de Recursos Humanos</c:v>
                </c:pt>
              </c:strCache>
            </c:strRef>
          </c:tx>
          <c:spPr>
            <a:solidFill>
              <a:schemeClr val="accent3">
                <a:lumMod val="60000"/>
              </a:schemeClr>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2015,216,2017,2018.xls]Hoja1'!$E$13</c:f>
              <c:numCache>
                <c:formatCode>0%</c:formatCode>
                <c:ptCount val="1"/>
                <c:pt idx="0">
                  <c:v>0.39393939393939437</c:v>
                </c:pt>
              </c:numCache>
            </c:numRef>
          </c:val>
          <c:extLst>
            <c:ext xmlns:c16="http://schemas.microsoft.com/office/drawing/2014/chart" uri="{C3380CC4-5D6E-409C-BE32-E72D297353CC}">
              <c16:uniqueId val="{00000007-56A0-4ED2-AA05-8CBC0B034F9E}"/>
            </c:ext>
          </c:extLst>
        </c:ser>
        <c:ser>
          <c:idx val="9"/>
          <c:order val="9"/>
          <c:tx>
            <c:strRef>
              <c:f>'[ESTADISTICO ADVAS Y EXCEL 2015,216,2017,2018.xls]Hoja1'!$A$14</c:f>
              <c:strCache>
                <c:ptCount val="1"/>
                <c:pt idx="0">
                  <c:v>Dirección General de Servicios Regionales</c:v>
                </c:pt>
              </c:strCache>
            </c:strRef>
          </c:tx>
          <c:spPr>
            <a:solidFill>
              <a:schemeClr val="accent4">
                <a:lumMod val="60000"/>
              </a:schemeClr>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2015,216,2017,2018.xls]Hoja1'!$E$14</c:f>
              <c:numCache>
                <c:formatCode>0%</c:formatCode>
                <c:ptCount val="1"/>
                <c:pt idx="0">
                  <c:v>0.37500000000000028</c:v>
                </c:pt>
              </c:numCache>
            </c:numRef>
          </c:val>
          <c:extLst>
            <c:ext xmlns:c16="http://schemas.microsoft.com/office/drawing/2014/chart" uri="{C3380CC4-5D6E-409C-BE32-E72D297353CC}">
              <c16:uniqueId val="{00000008-56A0-4ED2-AA05-8CBC0B034F9E}"/>
            </c:ext>
          </c:extLst>
        </c:ser>
        <c:ser>
          <c:idx val="10"/>
          <c:order val="10"/>
          <c:tx>
            <c:strRef>
              <c:f>'[ESTADISTICO ADVAS Y EXCEL 2015,216,2017,2018.xls]Hoja1'!$A$15</c:f>
              <c:strCache>
                <c:ptCount val="1"/>
                <c:pt idx="0">
                  <c:v>Coordinación General de Programas Federales (PETC, PEC, PEARE)</c:v>
                </c:pt>
              </c:strCache>
            </c:strRef>
          </c:tx>
          <c:spPr>
            <a:solidFill>
              <a:schemeClr val="accent5">
                <a:lumMod val="60000"/>
              </a:schemeClr>
            </a:solidFill>
            <a:ln>
              <a:noFill/>
            </a:ln>
            <a:effectLst/>
            <a:sp3d/>
          </c:spPr>
          <c:invertIfNegative val="0"/>
          <c:cat>
            <c:strRef>
              <c:f>'[ESTADISTICO ADVAS Y EXCEL 2015,216,2017,2018.xls]Hoja1'!$E$4</c:f>
              <c:strCache>
                <c:ptCount val="1"/>
                <c:pt idx="0">
                  <c:v>%  de Solventación</c:v>
                </c:pt>
              </c:strCache>
            </c:strRef>
          </c:cat>
          <c:val>
            <c:numRef>
              <c:f>'[ESTADISTICO ADVAS Y EXCEL 2015,216,2017,2018.xls]Hoja1'!$E$15</c:f>
              <c:numCache>
                <c:formatCode>0%</c:formatCode>
                <c:ptCount val="1"/>
                <c:pt idx="0">
                  <c:v>0.44827586206896552</c:v>
                </c:pt>
              </c:numCache>
            </c:numRef>
          </c:val>
          <c:extLst>
            <c:ext xmlns:c16="http://schemas.microsoft.com/office/drawing/2014/chart" uri="{C3380CC4-5D6E-409C-BE32-E72D297353CC}">
              <c16:uniqueId val="{00000009-56A0-4ED2-AA05-8CBC0B034F9E}"/>
            </c:ext>
          </c:extLst>
        </c:ser>
        <c:dLbls>
          <c:showLegendKey val="0"/>
          <c:showVal val="0"/>
          <c:showCatName val="0"/>
          <c:showSerName val="0"/>
          <c:showPercent val="0"/>
          <c:showBubbleSize val="0"/>
        </c:dLbls>
        <c:gapWidth val="150"/>
        <c:shape val="box"/>
        <c:axId val="93142400"/>
        <c:axId val="93156480"/>
        <c:axId val="0"/>
        <c:extLst>
          <c:ext xmlns:c15="http://schemas.microsoft.com/office/drawing/2012/chart" uri="{02D57815-91ED-43cb-92C2-25804820EDAC}">
            <c15:filteredBarSeries>
              <c15:ser>
                <c:idx val="0"/>
                <c:order val="0"/>
                <c:tx>
                  <c:strRef>
                    <c:extLst>
                      <c:ext uri="{02D57815-91ED-43cb-92C2-25804820EDAC}">
                        <c15:formulaRef>
                          <c15:sqref>'[ESTADISTICO ADVAS Y EXCEL 2015,216,2017,2018.xls]Hoja1'!$A$5</c15:sqref>
                        </c15:formulaRef>
                      </c:ext>
                    </c:extLst>
                    <c:strCache>
                      <c:ptCount val="1"/>
                    </c:strCache>
                  </c:strRef>
                </c:tx>
                <c:spPr>
                  <a:solidFill>
                    <a:schemeClr val="accent1"/>
                  </a:solidFill>
                  <a:ln>
                    <a:noFill/>
                  </a:ln>
                  <a:effectLst/>
                  <a:sp3d/>
                </c:spPr>
                <c:invertIfNegative val="0"/>
                <c:cat>
                  <c:strRef>
                    <c:extLst>
                      <c:ext uri="{02D57815-91ED-43cb-92C2-25804820EDAC}">
                        <c15:formulaRef>
                          <c15:sqref>'[ESTADISTICO ADVAS Y EXCEL 2015,216,2017,2018.xls]Hoja1'!$E$4</c15:sqref>
                        </c15:formulaRef>
                      </c:ext>
                    </c:extLst>
                    <c:strCache>
                      <c:ptCount val="1"/>
                      <c:pt idx="0">
                        <c:v>%  de Solventación</c:v>
                      </c:pt>
                    </c:strCache>
                  </c:strRef>
                </c:cat>
                <c:val>
                  <c:numRef>
                    <c:extLst>
                      <c:ext uri="{02D57815-91ED-43cb-92C2-25804820EDAC}">
                        <c15:formulaRef>
                          <c15:sqref>'[ESTADISTICO ADVAS Y EXCEL 2015,216,2017,2018.xls]Hoja1'!$E$5</c15:sqref>
                        </c15:formulaRef>
                      </c:ext>
                    </c:extLst>
                    <c:numCache>
                      <c:formatCode>General</c:formatCode>
                      <c:ptCount val="1"/>
                    </c:numCache>
                  </c:numRef>
                </c:val>
                <c:extLst>
                  <c:ext xmlns:c16="http://schemas.microsoft.com/office/drawing/2014/chart" uri="{C3380CC4-5D6E-409C-BE32-E72D297353CC}">
                    <c16:uniqueId val="{0000000A-56A0-4ED2-AA05-8CBC0B034F9E}"/>
                  </c:ext>
                </c:extLst>
              </c15:ser>
            </c15:filteredBarSeries>
          </c:ext>
        </c:extLst>
      </c:bar3DChart>
      <c:catAx>
        <c:axId val="9314240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crossAx val="93156480"/>
        <c:crosses val="autoZero"/>
        <c:auto val="1"/>
        <c:lblAlgn val="ctr"/>
        <c:lblOffset val="100"/>
        <c:noMultiLvlLbl val="0"/>
      </c:catAx>
      <c:valAx>
        <c:axId val="9315648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crossAx val="93142400"/>
        <c:crosses val="autoZero"/>
        <c:crossBetween val="between"/>
      </c:valAx>
      <c:spPr>
        <a:noFill/>
        <a:ln>
          <a:noFill/>
        </a:ln>
        <a:effectLst/>
      </c:spPr>
    </c:plotArea>
    <c:legend>
      <c:legendPos val="b"/>
      <c:layout>
        <c:manualLayout>
          <c:xMode val="edge"/>
          <c:yMode val="edge"/>
          <c:x val="2.6336437862164767E-2"/>
          <c:y val="0.74454668801992951"/>
          <c:w val="0.96025403334278558"/>
          <c:h val="0.23210440855909978"/>
        </c:manualLayout>
      </c:layout>
      <c:overlay val="0"/>
      <c:spPr>
        <a:noFill/>
        <a:ln>
          <a:noFill/>
        </a:ln>
        <a:effectLst/>
      </c:spPr>
      <c:txPr>
        <a:bodyPr rot="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latin typeface="+mn-lt"/>
                <a:ea typeface="+mn-ea"/>
                <a:cs typeface="+mn-cs"/>
              </a:defRPr>
            </a:pPr>
            <a:r>
              <a:rPr lang="en-US" sz="1500" b="1" dirty="0">
                <a:solidFill>
                  <a:sysClr val="windowText" lastClr="000000"/>
                </a:solidFill>
              </a:rPr>
              <a:t>Total </a:t>
            </a:r>
            <a:r>
              <a:rPr lang="en-US" sz="1500" b="1" dirty="0" err="1">
                <a:solidFill>
                  <a:sysClr val="windowText" lastClr="000000"/>
                </a:solidFill>
              </a:rPr>
              <a:t>Observaciones</a:t>
            </a:r>
            <a:endParaRPr lang="en-US" sz="1500" b="1" dirty="0">
              <a:solidFill>
                <a:sysClr val="windowText" lastClr="000000"/>
              </a:solidFill>
            </a:endParaRPr>
          </a:p>
        </c:rich>
      </c:tx>
      <c:layout>
        <c:manualLayout>
          <c:xMode val="edge"/>
          <c:yMode val="edge"/>
          <c:x val="0.26168676800596341"/>
          <c:y val="1.7316017316017323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465256797583083E-2"/>
          <c:y val="0.12498701298701302"/>
          <c:w val="0.85498489425981938"/>
          <c:h val="0.62825892218018298"/>
        </c:manualLayout>
      </c:layout>
      <c:pie3DChart>
        <c:varyColors val="1"/>
        <c:ser>
          <c:idx val="0"/>
          <c:order val="0"/>
          <c:tx>
            <c:strRef>
              <c:f>'[ESTADISTICO ADVAS Y EXCEL 2015,216,2017,2018.xls]Hoja1'!$I$4:$I$5</c:f>
              <c:strCache>
                <c:ptCount val="2"/>
                <c:pt idx="0">
                  <c:v>                              Total</c:v>
                </c:pt>
                <c:pt idx="1">
                  <c:v>Generadas</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DD37-48E9-9F41-1196E7B56985}"/>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DD37-48E9-9F41-1196E7B56985}"/>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DD37-48E9-9F41-1196E7B56985}"/>
              </c:ext>
            </c:extLst>
          </c:dPt>
          <c:dLbls>
            <c:spPr>
              <a:noFill/>
              <a:ln>
                <a:noFill/>
              </a:ln>
              <a:effectLst/>
            </c:spPr>
            <c:txPr>
              <a:bodyPr rot="0" spcFirstLastPara="1" vertOverflow="ellipsis" vert="horz" wrap="square" lIns="38100" tIns="19050" rIns="38100" bIns="19050" anchor="ctr" anchorCtr="1">
                <a:spAutoFit/>
              </a:bodyPr>
              <a:lstStyle/>
              <a:p>
                <a:pPr>
                  <a:defRPr lang="es-ES" sz="900" b="0" i="0" u="none" strike="noStrike" kern="1200" baseline="0">
                    <a:solidFill>
                      <a:sysClr val="windowText" lastClr="000000"/>
                    </a:solidFill>
                    <a:latin typeface="+mn-lt"/>
                    <a:ea typeface="+mn-ea"/>
                    <a:cs typeface="+mn-cs"/>
                  </a:defRPr>
                </a:pPr>
                <a:endParaRPr lang="es-MX"/>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'[ESTADISTICO ADVAS Y EXCEL 2015,216,2017,2018.xls]Hoja1'!$H$6:$H$8</c:f>
              <c:strCache>
                <c:ptCount val="3"/>
                <c:pt idx="0">
                  <c:v>Dirección General de Educación Elemental</c:v>
                </c:pt>
                <c:pt idx="1">
                  <c:v>Dirección General de Educación Primaria</c:v>
                </c:pt>
                <c:pt idx="2">
                  <c:v>Dirección General de Educación Secundaria</c:v>
                </c:pt>
              </c:strCache>
            </c:strRef>
          </c:cat>
          <c:val>
            <c:numRef>
              <c:f>'[ESTADISTICO ADVAS Y EXCEL 2015,216,2017,2018.xls]Hoja1'!$I$6:$I$8</c:f>
              <c:numCache>
                <c:formatCode>General</c:formatCode>
                <c:ptCount val="3"/>
                <c:pt idx="0">
                  <c:v>69</c:v>
                </c:pt>
                <c:pt idx="1">
                  <c:v>336</c:v>
                </c:pt>
                <c:pt idx="2">
                  <c:v>170</c:v>
                </c:pt>
              </c:numCache>
            </c:numRef>
          </c:val>
          <c:extLst>
            <c:ext xmlns:c16="http://schemas.microsoft.com/office/drawing/2014/chart" uri="{C3380CC4-5D6E-409C-BE32-E72D297353CC}">
              <c16:uniqueId val="{00000006-DD37-48E9-9F41-1196E7B56985}"/>
            </c:ext>
          </c:extLst>
        </c:ser>
        <c:dLbls>
          <c:showLegendKey val="0"/>
          <c:showVal val="0"/>
          <c:showCatName val="0"/>
          <c:showSerName val="0"/>
          <c:showPercent val="0"/>
          <c:showBubbleSize val="0"/>
          <c:showLeaderLines val="1"/>
        </c:dLbls>
      </c:pie3DChart>
      <c:spPr>
        <a:noFill/>
        <a:ln>
          <a:noFill/>
        </a:ln>
        <a:effectLst/>
      </c:spPr>
    </c:plotArea>
    <c:legend>
      <c:legendPos val="b"/>
      <c:legendEntry>
        <c:idx val="0"/>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legendEntry>
      <c:legendEntry>
        <c:idx val="1"/>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legendEntry>
      <c:legendEntry>
        <c:idx val="2"/>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MX"/>
          </a:p>
        </c:txPr>
      </c:legendEntry>
      <c:layout>
        <c:manualLayout>
          <c:xMode val="edge"/>
          <c:yMode val="edge"/>
          <c:x val="0.20948180571084218"/>
          <c:y val="0.78787796979922897"/>
          <c:w val="0.54679671083410664"/>
          <c:h val="0.19480601288475305"/>
        </c:manualLayout>
      </c:layout>
      <c:overlay val="0"/>
      <c:spPr>
        <a:noFill/>
        <a:ln>
          <a:noFill/>
        </a:ln>
        <a:effectLst/>
      </c:spPr>
      <c:txPr>
        <a:bodyPr rot="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s-MX"/>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1400" b="0" i="0" u="none" strike="noStrike" kern="1200" spc="0" baseline="0">
                <a:solidFill>
                  <a:schemeClr val="tx1">
                    <a:lumMod val="65000"/>
                    <a:lumOff val="35000"/>
                  </a:schemeClr>
                </a:solidFill>
                <a:latin typeface="+mn-lt"/>
                <a:ea typeface="+mn-ea"/>
                <a:cs typeface="+mn-cs"/>
              </a:defRPr>
            </a:pPr>
            <a:r>
              <a:rPr lang="es-MX" sz="1500" b="1" dirty="0">
                <a:solidFill>
                  <a:sysClr val="windowText" lastClr="000000"/>
                </a:solidFill>
              </a:rPr>
              <a:t>Avance</a:t>
            </a:r>
            <a:r>
              <a:rPr lang="es-MX" sz="1500" b="1" baseline="0" dirty="0">
                <a:solidFill>
                  <a:sysClr val="windowText" lastClr="000000"/>
                </a:solidFill>
              </a:rPr>
              <a:t> de </a:t>
            </a:r>
            <a:r>
              <a:rPr lang="es-MX" sz="1500" b="1" baseline="0" dirty="0" err="1">
                <a:solidFill>
                  <a:sysClr val="windowText" lastClr="000000"/>
                </a:solidFill>
              </a:rPr>
              <a:t>Solventación</a:t>
            </a:r>
            <a:endParaRPr lang="es-MX" sz="1500" b="1" dirty="0">
              <a:solidFill>
                <a:sysClr val="windowText" lastClr="000000"/>
              </a:solidFill>
            </a:endParaRPr>
          </a:p>
        </c:rich>
      </c:tx>
      <c:overlay val="0"/>
      <c:spPr>
        <a:noFill/>
        <a:ln>
          <a:noFill/>
        </a:ln>
        <a:effectLst/>
      </c:spPr>
    </c:title>
    <c:autoTitleDeleted val="0"/>
    <c:plotArea>
      <c:layout>
        <c:manualLayout>
          <c:layoutTarget val="inner"/>
          <c:xMode val="edge"/>
          <c:yMode val="edge"/>
          <c:x val="0.19598499131270578"/>
          <c:y val="0.16464598249801121"/>
          <c:w val="0.75993641639865506"/>
          <c:h val="0.5570771553317172"/>
        </c:manualLayout>
      </c:layout>
      <c:barChart>
        <c:barDir val="bar"/>
        <c:grouping val="clustered"/>
        <c:varyColors val="0"/>
        <c:ser>
          <c:idx val="1"/>
          <c:order val="1"/>
          <c:tx>
            <c:strRef>
              <c:f>'[ESTADISTICO ADVAS Y EXCEL 2015,216,2017,2018.xls]Hoja1'!$H$6</c:f>
              <c:strCache>
                <c:ptCount val="1"/>
                <c:pt idx="0">
                  <c:v>Dirección General de Educación Elemental</c:v>
                </c:pt>
              </c:strCache>
            </c:strRef>
          </c:tx>
          <c:spPr>
            <a:solidFill>
              <a:schemeClr val="accent2"/>
            </a:solidFill>
            <a:ln>
              <a:noFill/>
            </a:ln>
            <a:effectLst/>
          </c:spPr>
          <c:invertIfNegative val="0"/>
          <c:cat>
            <c:strRef>
              <c:f>'[ESTADISTICO ADVAS Y EXCEL 2015,216,2017,2018.xls]Hoja1'!$L$4</c:f>
              <c:strCache>
                <c:ptCount val="1"/>
                <c:pt idx="0">
                  <c:v>%  de Solventación</c:v>
                </c:pt>
              </c:strCache>
            </c:strRef>
          </c:cat>
          <c:val>
            <c:numRef>
              <c:f>'[ESTADISTICO ADVAS Y EXCEL 2015,216,2017,2018.xls]Hoja1'!$L$6</c:f>
              <c:numCache>
                <c:formatCode>0%</c:formatCode>
                <c:ptCount val="1"/>
                <c:pt idx="0">
                  <c:v>0.52173913043478326</c:v>
                </c:pt>
              </c:numCache>
            </c:numRef>
          </c:val>
          <c:extLst>
            <c:ext xmlns:c16="http://schemas.microsoft.com/office/drawing/2014/chart" uri="{C3380CC4-5D6E-409C-BE32-E72D297353CC}">
              <c16:uniqueId val="{00000000-7355-4D3D-87A1-DF070FBF278E}"/>
            </c:ext>
          </c:extLst>
        </c:ser>
        <c:ser>
          <c:idx val="2"/>
          <c:order val="2"/>
          <c:tx>
            <c:strRef>
              <c:f>'[ESTADISTICO ADVAS Y EXCEL 2015,216,2017,2018.xls]Hoja1'!$H$7</c:f>
              <c:strCache>
                <c:ptCount val="1"/>
                <c:pt idx="0">
                  <c:v>Dirección General de Educación Primaria</c:v>
                </c:pt>
              </c:strCache>
            </c:strRef>
          </c:tx>
          <c:spPr>
            <a:solidFill>
              <a:schemeClr val="accent3"/>
            </a:solidFill>
            <a:ln>
              <a:noFill/>
            </a:ln>
            <a:effectLst/>
          </c:spPr>
          <c:invertIfNegative val="0"/>
          <c:cat>
            <c:strRef>
              <c:f>'[ESTADISTICO ADVAS Y EXCEL 2015,216,2017,2018.xls]Hoja1'!$L$4</c:f>
              <c:strCache>
                <c:ptCount val="1"/>
                <c:pt idx="0">
                  <c:v>%  de Solventación</c:v>
                </c:pt>
              </c:strCache>
            </c:strRef>
          </c:cat>
          <c:val>
            <c:numRef>
              <c:f>'[ESTADISTICO ADVAS Y EXCEL 2015,216,2017,2018.xls]Hoja1'!$L$7</c:f>
              <c:numCache>
                <c:formatCode>0%</c:formatCode>
                <c:ptCount val="1"/>
                <c:pt idx="0">
                  <c:v>0.35119047619047644</c:v>
                </c:pt>
              </c:numCache>
            </c:numRef>
          </c:val>
          <c:extLst>
            <c:ext xmlns:c16="http://schemas.microsoft.com/office/drawing/2014/chart" uri="{C3380CC4-5D6E-409C-BE32-E72D297353CC}">
              <c16:uniqueId val="{00000001-7355-4D3D-87A1-DF070FBF278E}"/>
            </c:ext>
          </c:extLst>
        </c:ser>
        <c:ser>
          <c:idx val="3"/>
          <c:order val="3"/>
          <c:tx>
            <c:strRef>
              <c:f>'[ESTADISTICO ADVAS Y EXCEL 2015,216,2017,2018.xls]Hoja1'!$H$8</c:f>
              <c:strCache>
                <c:ptCount val="1"/>
                <c:pt idx="0">
                  <c:v>Dirección General de Educación Secundaria</c:v>
                </c:pt>
              </c:strCache>
            </c:strRef>
          </c:tx>
          <c:spPr>
            <a:solidFill>
              <a:schemeClr val="accent4"/>
            </a:solidFill>
            <a:ln>
              <a:noFill/>
            </a:ln>
            <a:effectLst/>
          </c:spPr>
          <c:invertIfNegative val="0"/>
          <c:cat>
            <c:strRef>
              <c:f>'[ESTADISTICO ADVAS Y EXCEL 2015,216,2017,2018.xls]Hoja1'!$L$4</c:f>
              <c:strCache>
                <c:ptCount val="1"/>
                <c:pt idx="0">
                  <c:v>%  de Solventación</c:v>
                </c:pt>
              </c:strCache>
            </c:strRef>
          </c:cat>
          <c:val>
            <c:numRef>
              <c:f>'[ESTADISTICO ADVAS Y EXCEL 2015,216,2017,2018.xls]Hoja1'!$L$8</c:f>
              <c:numCache>
                <c:formatCode>0%</c:formatCode>
                <c:ptCount val="1"/>
                <c:pt idx="0">
                  <c:v>0.43529411764705911</c:v>
                </c:pt>
              </c:numCache>
            </c:numRef>
          </c:val>
          <c:extLst>
            <c:ext xmlns:c16="http://schemas.microsoft.com/office/drawing/2014/chart" uri="{C3380CC4-5D6E-409C-BE32-E72D297353CC}">
              <c16:uniqueId val="{00000002-7355-4D3D-87A1-DF070FBF278E}"/>
            </c:ext>
          </c:extLst>
        </c:ser>
        <c:dLbls>
          <c:showLegendKey val="0"/>
          <c:showVal val="0"/>
          <c:showCatName val="0"/>
          <c:showSerName val="0"/>
          <c:showPercent val="0"/>
          <c:showBubbleSize val="0"/>
        </c:dLbls>
        <c:gapWidth val="182"/>
        <c:axId val="93572480"/>
        <c:axId val="93582464"/>
        <c:extLst>
          <c:ext xmlns:c15="http://schemas.microsoft.com/office/drawing/2012/chart" uri="{02D57815-91ED-43cb-92C2-25804820EDAC}">
            <c15:filteredBarSeries>
              <c15:ser>
                <c:idx val="0"/>
                <c:order val="0"/>
                <c:tx>
                  <c:strRef>
                    <c:extLst>
                      <c:ext uri="{02D57815-91ED-43cb-92C2-25804820EDAC}">
                        <c15:formulaRef>
                          <c15:sqref>'[ESTADISTICO ADVAS Y EXCEL 2015,216,2017,2018.xls]Hoja1'!$H$5</c15:sqref>
                        </c15:formulaRef>
                      </c:ext>
                    </c:extLst>
                    <c:strCache>
                      <c:ptCount val="1"/>
                    </c:strCache>
                  </c:strRef>
                </c:tx>
                <c:spPr>
                  <a:solidFill>
                    <a:schemeClr val="accent1"/>
                  </a:solidFill>
                  <a:ln>
                    <a:noFill/>
                  </a:ln>
                  <a:effectLst/>
                </c:spPr>
                <c:invertIfNegative val="0"/>
                <c:cat>
                  <c:strRef>
                    <c:extLst>
                      <c:ext uri="{02D57815-91ED-43cb-92C2-25804820EDAC}">
                        <c15:formulaRef>
                          <c15:sqref>'[ESTADISTICO ADVAS Y EXCEL 2015,216,2017,2018.xls]Hoja1'!$L$4</c15:sqref>
                        </c15:formulaRef>
                      </c:ext>
                    </c:extLst>
                    <c:strCache>
                      <c:ptCount val="1"/>
                      <c:pt idx="0">
                        <c:v>%  de Solventación</c:v>
                      </c:pt>
                    </c:strCache>
                  </c:strRef>
                </c:cat>
                <c:val>
                  <c:numRef>
                    <c:extLst>
                      <c:ext uri="{02D57815-91ED-43cb-92C2-25804820EDAC}">
                        <c15:formulaRef>
                          <c15:sqref>'[ESTADISTICO ADVAS Y EXCEL 2015,216,2017,2018.xls]Hoja1'!$L$5</c15:sqref>
                        </c15:formulaRef>
                      </c:ext>
                    </c:extLst>
                    <c:numCache>
                      <c:formatCode>General</c:formatCode>
                      <c:ptCount val="1"/>
                    </c:numCache>
                  </c:numRef>
                </c:val>
                <c:extLst>
                  <c:ext xmlns:c16="http://schemas.microsoft.com/office/drawing/2014/chart" uri="{C3380CC4-5D6E-409C-BE32-E72D297353CC}">
                    <c16:uniqueId val="{00000003-7355-4D3D-87A1-DF070FBF278E}"/>
                  </c:ext>
                </c:extLst>
              </c15:ser>
            </c15:filteredBarSeries>
          </c:ext>
        </c:extLst>
      </c:barChart>
      <c:catAx>
        <c:axId val="935724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crossAx val="93582464"/>
        <c:crosses val="autoZero"/>
        <c:auto val="1"/>
        <c:lblAlgn val="ctr"/>
        <c:lblOffset val="100"/>
        <c:noMultiLvlLbl val="0"/>
      </c:catAx>
      <c:valAx>
        <c:axId val="935824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crossAx val="93572480"/>
        <c:crosses val="autoZero"/>
        <c:crossBetween val="between"/>
      </c:valAx>
      <c:spPr>
        <a:noFill/>
        <a:ln>
          <a:noFill/>
        </a:ln>
        <a:effectLst/>
      </c:spPr>
    </c:plotArea>
    <c:legend>
      <c:legendPos val="b"/>
      <c:layout>
        <c:manualLayout>
          <c:xMode val="edge"/>
          <c:yMode val="edge"/>
          <c:x val="0.1003702266089978"/>
          <c:y val="0.81169162923846994"/>
          <c:w val="0.78986987542050269"/>
          <c:h val="0.15648657282994771"/>
        </c:manualLayout>
      </c:layout>
      <c:overlay val="0"/>
      <c:spPr>
        <a:noFill/>
        <a:ln>
          <a:noFill/>
        </a:ln>
        <a:effectLst/>
      </c:spPr>
      <c:txPr>
        <a:bodyPr rot="0" spcFirstLastPara="1" vertOverflow="ellipsis" vert="horz" wrap="square" anchor="ctr" anchorCtr="1"/>
        <a:lstStyle/>
        <a:p>
          <a:pPr>
            <a:defRPr lang="es-ES"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3611250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200973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3356818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1720634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147988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3335162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214531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1638853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209404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113115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3B5FAC1-4DA0-437F-8D46-220815E7BEEA}" type="datetimeFigureOut">
              <a:rPr lang="es-MX" smtClean="0"/>
              <a:pPr/>
              <a:t>14/04/2021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C2CC978-2E19-4321-BD77-4D4793832059}" type="slidenum">
              <a:rPr lang="es-MX" smtClean="0"/>
              <a:pPr/>
              <a:t>‹Nº›</a:t>
            </a:fld>
            <a:endParaRPr lang="es-MX"/>
          </a:p>
        </p:txBody>
      </p:sp>
    </p:spTree>
    <p:extLst>
      <p:ext uri="{BB962C8B-B14F-4D97-AF65-F5344CB8AC3E}">
        <p14:creationId xmlns:p14="http://schemas.microsoft.com/office/powerpoint/2010/main" val="2935982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B5FAC1-4DA0-437F-8D46-220815E7BEEA}" type="datetimeFigureOut">
              <a:rPr lang="es-MX" smtClean="0"/>
              <a:pPr/>
              <a:t>14/04/2021</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2CC978-2E19-4321-BD77-4D4793832059}" type="slidenum">
              <a:rPr lang="es-MX" smtClean="0"/>
              <a:pPr/>
              <a:t>‹Nº›</a:t>
            </a:fld>
            <a:endParaRPr lang="es-MX"/>
          </a:p>
        </p:txBody>
      </p:sp>
    </p:spTree>
    <p:extLst>
      <p:ext uri="{BB962C8B-B14F-4D97-AF65-F5344CB8AC3E}">
        <p14:creationId xmlns:p14="http://schemas.microsoft.com/office/powerpoint/2010/main" val="2746358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5" name="CuadroTexto 4"/>
          <p:cNvSpPr txBox="1"/>
          <p:nvPr/>
        </p:nvSpPr>
        <p:spPr>
          <a:xfrm>
            <a:off x="285720" y="1214422"/>
            <a:ext cx="8001056"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6" name="5 Rectángulo"/>
          <p:cNvSpPr/>
          <p:nvPr/>
        </p:nvSpPr>
        <p:spPr>
          <a:xfrm>
            <a:off x="357158" y="5500702"/>
            <a:ext cx="8429684" cy="928694"/>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7" name="6 Rectángulo"/>
          <p:cNvSpPr/>
          <p:nvPr/>
        </p:nvSpPr>
        <p:spPr>
          <a:xfrm>
            <a:off x="1000100" y="1928802"/>
            <a:ext cx="7072362" cy="1200329"/>
          </a:xfrm>
          <a:prstGeom prst="rect">
            <a:avLst/>
          </a:prstGeom>
        </p:spPr>
        <p:txBody>
          <a:bodyPr wrap="square">
            <a:spAutoFit/>
          </a:bodyPr>
          <a:lstStyle/>
          <a:p>
            <a:pPr algn="ctr"/>
            <a:r>
              <a:rPr lang="es-ES" sz="2400" b="1" kern="0" dirty="0">
                <a:solidFill>
                  <a:schemeClr val="tx1">
                    <a:lumMod val="75000"/>
                    <a:lumOff val="25000"/>
                  </a:schemeClr>
                </a:solidFill>
                <a:latin typeface="Arial" pitchFamily="34" charset="0"/>
                <a:cs typeface="Arial" pitchFamily="34" charset="0"/>
              </a:rPr>
              <a:t>CONTROL INTERNO</a:t>
            </a:r>
            <a:br>
              <a:rPr lang="es-ES" sz="2400" b="1" kern="0" dirty="0">
                <a:solidFill>
                  <a:schemeClr val="tx1">
                    <a:lumMod val="75000"/>
                    <a:lumOff val="25000"/>
                  </a:schemeClr>
                </a:solidFill>
                <a:latin typeface="Arial" pitchFamily="34" charset="0"/>
                <a:cs typeface="Arial" pitchFamily="34" charset="0"/>
              </a:rPr>
            </a:br>
            <a:r>
              <a:rPr lang="es-ES" sz="2400" b="1" kern="0" dirty="0">
                <a:solidFill>
                  <a:schemeClr val="tx1">
                    <a:lumMod val="75000"/>
                    <a:lumOff val="25000"/>
                  </a:schemeClr>
                </a:solidFill>
                <a:latin typeface="Arial" pitchFamily="34" charset="0"/>
                <a:cs typeface="Arial" pitchFamily="34" charset="0"/>
              </a:rPr>
              <a:t>Comité de Control y Desempeño Institucional</a:t>
            </a:r>
            <a:br>
              <a:rPr lang="es-ES" sz="2400" b="1" kern="0" dirty="0">
                <a:solidFill>
                  <a:schemeClr val="tx1">
                    <a:lumMod val="75000"/>
                    <a:lumOff val="25000"/>
                  </a:schemeClr>
                </a:solidFill>
                <a:latin typeface="Arial" pitchFamily="34" charset="0"/>
                <a:cs typeface="Arial" pitchFamily="34" charset="0"/>
              </a:rPr>
            </a:br>
            <a:r>
              <a:rPr lang="es-ES" sz="2400" b="1" kern="0" dirty="0">
                <a:solidFill>
                  <a:schemeClr val="tx1">
                    <a:lumMod val="75000"/>
                    <a:lumOff val="25000"/>
                  </a:schemeClr>
                </a:solidFill>
                <a:latin typeface="Arial" pitchFamily="34" charset="0"/>
                <a:cs typeface="Arial" pitchFamily="34" charset="0"/>
              </a:rPr>
              <a:t>(COCODI)</a:t>
            </a:r>
            <a:endParaRPr lang="es-MX" sz="2400" b="1" dirty="0">
              <a:solidFill>
                <a:schemeClr val="tx1">
                  <a:lumMod val="75000"/>
                  <a:lumOff val="25000"/>
                </a:schemeClr>
              </a:solidFill>
              <a:latin typeface="Arial" pitchFamily="34" charset="0"/>
              <a:cs typeface="Arial" pitchFamily="34" charset="0"/>
            </a:endParaRPr>
          </a:p>
        </p:txBody>
      </p:sp>
      <p:sp>
        <p:nvSpPr>
          <p:cNvPr id="8" name="7 Rectángulo"/>
          <p:cNvSpPr/>
          <p:nvPr/>
        </p:nvSpPr>
        <p:spPr>
          <a:xfrm>
            <a:off x="2357422" y="3714752"/>
            <a:ext cx="4572000" cy="677108"/>
          </a:xfrm>
          <a:prstGeom prst="rect">
            <a:avLst/>
          </a:prstGeom>
        </p:spPr>
        <p:txBody>
          <a:bodyPr>
            <a:spAutoFit/>
          </a:bodyPr>
          <a:lstStyle/>
          <a:p>
            <a:pPr algn="ctr">
              <a:defRPr/>
            </a:pPr>
            <a:r>
              <a:rPr lang="es-MX" sz="2000" b="1" kern="0" dirty="0">
                <a:solidFill>
                  <a:schemeClr val="tx1">
                    <a:lumMod val="75000"/>
                    <a:lumOff val="25000"/>
                  </a:schemeClr>
                </a:solidFill>
                <a:latin typeface="Arial" pitchFamily="34" charset="0"/>
                <a:cs typeface="Arial" pitchFamily="34" charset="0"/>
              </a:rPr>
              <a:t>4ta Sesión Ordinaria 2018</a:t>
            </a:r>
            <a:br>
              <a:rPr lang="es-MX" b="1" kern="0" dirty="0">
                <a:solidFill>
                  <a:schemeClr val="tx1">
                    <a:lumMod val="75000"/>
                    <a:lumOff val="25000"/>
                  </a:schemeClr>
                </a:solidFill>
              </a:rPr>
            </a:br>
            <a:endParaRPr lang="es-MX" b="1" kern="0" dirty="0">
              <a:solidFill>
                <a:schemeClr val="tx1">
                  <a:lumMod val="75000"/>
                  <a:lumOff val="25000"/>
                </a:schemeClr>
              </a:solidFill>
            </a:endParaRPr>
          </a:p>
        </p:txBody>
      </p:sp>
      <p:sp>
        <p:nvSpPr>
          <p:cNvPr id="9" name="8 Rectángulo"/>
          <p:cNvSpPr/>
          <p:nvPr/>
        </p:nvSpPr>
        <p:spPr>
          <a:xfrm>
            <a:off x="2571736" y="4929198"/>
            <a:ext cx="4926349" cy="400110"/>
          </a:xfrm>
          <a:prstGeom prst="rect">
            <a:avLst/>
          </a:prstGeom>
        </p:spPr>
        <p:txBody>
          <a:bodyPr wrap="none">
            <a:spAutoFit/>
          </a:bodyPr>
          <a:lstStyle/>
          <a:p>
            <a:pPr>
              <a:lnSpc>
                <a:spcPct val="100000"/>
              </a:lnSpc>
              <a:spcBef>
                <a:spcPts val="0"/>
              </a:spcBef>
              <a:defRPr/>
            </a:pPr>
            <a:r>
              <a:rPr lang="es-MX" sz="2000" b="1" kern="0" dirty="0">
                <a:solidFill>
                  <a:schemeClr val="tx1">
                    <a:lumMod val="75000"/>
                    <a:lumOff val="25000"/>
                  </a:schemeClr>
                </a:solidFill>
                <a:latin typeface="Arial" pitchFamily="34" charset="0"/>
                <a:cs typeface="Arial" pitchFamily="34" charset="0"/>
              </a:rPr>
              <a:t>Hermosillo, Sonora, 30 de Abril de 2018</a:t>
            </a:r>
          </a:p>
        </p:txBody>
      </p:sp>
      <p:sp>
        <p:nvSpPr>
          <p:cNvPr id="18434"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436"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4280673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5" name="Tabla 4"/>
          <p:cNvGraphicFramePr>
            <a:graphicFrameLocks noGrp="1"/>
          </p:cNvGraphicFramePr>
          <p:nvPr>
            <p:extLst>
              <p:ext uri="{D42A27DB-BD31-4B8C-83A1-F6EECF244321}">
                <p14:modId xmlns:p14="http://schemas.microsoft.com/office/powerpoint/2010/main" val="3801723545"/>
              </p:ext>
            </p:extLst>
          </p:nvPr>
        </p:nvGraphicFramePr>
        <p:xfrm>
          <a:off x="457200" y="1556792"/>
          <a:ext cx="8229600" cy="4176464"/>
        </p:xfrm>
        <a:graphic>
          <a:graphicData uri="http://schemas.openxmlformats.org/drawingml/2006/table">
            <a:tbl>
              <a:tblPr>
                <a:tableStyleId>{284E427A-3D55-4303-BF80-6455036E1DE7}</a:tableStyleId>
              </a:tblPr>
              <a:tblGrid>
                <a:gridCol w="633618">
                  <a:extLst>
                    <a:ext uri="{9D8B030D-6E8A-4147-A177-3AD203B41FA5}">
                      <a16:colId xmlns:a16="http://schemas.microsoft.com/office/drawing/2014/main" val="20000"/>
                    </a:ext>
                  </a:extLst>
                </a:gridCol>
                <a:gridCol w="594016">
                  <a:extLst>
                    <a:ext uri="{9D8B030D-6E8A-4147-A177-3AD203B41FA5}">
                      <a16:colId xmlns:a16="http://schemas.microsoft.com/office/drawing/2014/main" val="20001"/>
                    </a:ext>
                  </a:extLst>
                </a:gridCol>
                <a:gridCol w="594016">
                  <a:extLst>
                    <a:ext uri="{9D8B030D-6E8A-4147-A177-3AD203B41FA5}">
                      <a16:colId xmlns:a16="http://schemas.microsoft.com/office/drawing/2014/main" val="20002"/>
                    </a:ext>
                  </a:extLst>
                </a:gridCol>
                <a:gridCol w="594016">
                  <a:extLst>
                    <a:ext uri="{9D8B030D-6E8A-4147-A177-3AD203B41FA5}">
                      <a16:colId xmlns:a16="http://schemas.microsoft.com/office/drawing/2014/main" val="20003"/>
                    </a:ext>
                  </a:extLst>
                </a:gridCol>
                <a:gridCol w="1138531">
                  <a:extLst>
                    <a:ext uri="{9D8B030D-6E8A-4147-A177-3AD203B41FA5}">
                      <a16:colId xmlns:a16="http://schemas.microsoft.com/office/drawing/2014/main" val="20004"/>
                    </a:ext>
                  </a:extLst>
                </a:gridCol>
                <a:gridCol w="900924">
                  <a:extLst>
                    <a:ext uri="{9D8B030D-6E8A-4147-A177-3AD203B41FA5}">
                      <a16:colId xmlns:a16="http://schemas.microsoft.com/office/drawing/2014/main" val="20005"/>
                    </a:ext>
                  </a:extLst>
                </a:gridCol>
                <a:gridCol w="764796">
                  <a:extLst>
                    <a:ext uri="{9D8B030D-6E8A-4147-A177-3AD203B41FA5}">
                      <a16:colId xmlns:a16="http://schemas.microsoft.com/office/drawing/2014/main" val="20006"/>
                    </a:ext>
                  </a:extLst>
                </a:gridCol>
                <a:gridCol w="663318">
                  <a:extLst>
                    <a:ext uri="{9D8B030D-6E8A-4147-A177-3AD203B41FA5}">
                      <a16:colId xmlns:a16="http://schemas.microsoft.com/office/drawing/2014/main" val="20007"/>
                    </a:ext>
                  </a:extLst>
                </a:gridCol>
                <a:gridCol w="1405839">
                  <a:extLst>
                    <a:ext uri="{9D8B030D-6E8A-4147-A177-3AD203B41FA5}">
                      <a16:colId xmlns:a16="http://schemas.microsoft.com/office/drawing/2014/main" val="20008"/>
                    </a:ext>
                  </a:extLst>
                </a:gridCol>
                <a:gridCol w="940526">
                  <a:extLst>
                    <a:ext uri="{9D8B030D-6E8A-4147-A177-3AD203B41FA5}">
                      <a16:colId xmlns:a16="http://schemas.microsoft.com/office/drawing/2014/main" val="20009"/>
                    </a:ext>
                  </a:extLst>
                </a:gridCol>
              </a:tblGrid>
              <a:tr h="589211">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del manual de organización</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Vinculación y participacion social</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Jefatura de apoyo administrativo</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18-dic-17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Autoizado con oficio DS/1948/178 del día 18/12/2017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100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0"/>
                  </a:ext>
                </a:extLst>
              </a:tr>
              <a:tr h="589211">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Manual de Procedimientos</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Vinculación y participación social</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Subdirección de calidad y </a:t>
                      </a:r>
                      <a:r>
                        <a:rPr lang="es-MX" sz="800" u="none" strike="noStrike" dirty="0" err="1">
                          <a:effectLst/>
                        </a:rPr>
                        <a:t>evalución</a:t>
                      </a:r>
                      <a:r>
                        <a:rPr lang="es-MX" sz="800" u="none" strike="noStrike" dirty="0">
                          <a:effectLst/>
                        </a:rPr>
                        <a:t> de metas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01/12/2017</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01/04/2018</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envió a revisión al enlace del SICAD en SEC para su revisión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50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1"/>
                  </a:ext>
                </a:extLst>
              </a:tr>
              <a:tr h="1039783">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Vinculación y participacion social</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Subdirección de calidad y evalucion de metas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01-mar-18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se está trabajando en matríz de riesgos, están enlistando los posibles riesgos y algunas estrategias para solventarlos, tenemos algunas dudas al respecto y solicitamos asesoría a la instancia que corresponda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2"/>
                  </a:ext>
                </a:extLst>
              </a:tr>
              <a:tr h="181962">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3"/>
                  </a:ext>
                </a:extLst>
              </a:tr>
              <a:tr h="589211">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Subsecretaría de Planeación y Administración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Subdirector de seguimiento a proceso de mejora continua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01-sep-17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01-jun-18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en autorización por la Contraloría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80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589211">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Subsecretaría de Planeación y Administración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Subdirector de seguimiento a proceso de mejora continua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01/10/2017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01/06/2018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en autorización por la Contraloría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80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5"/>
                  </a:ext>
                </a:extLst>
              </a:tr>
              <a:tr h="597875">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Subsecretaría de Planeación y Administración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Subdirector de seguimiento a proceso de mejora continua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curso de matríz de riesgos.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0876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2" name="Tabla 1"/>
          <p:cNvGraphicFramePr>
            <a:graphicFrameLocks noGrp="1"/>
          </p:cNvGraphicFramePr>
          <p:nvPr>
            <p:extLst>
              <p:ext uri="{D42A27DB-BD31-4B8C-83A1-F6EECF244321}">
                <p14:modId xmlns:p14="http://schemas.microsoft.com/office/powerpoint/2010/main" val="2788503726"/>
              </p:ext>
            </p:extLst>
          </p:nvPr>
        </p:nvGraphicFramePr>
        <p:xfrm>
          <a:off x="539552" y="1545508"/>
          <a:ext cx="8064895" cy="4907829"/>
        </p:xfrm>
        <a:graphic>
          <a:graphicData uri="http://schemas.openxmlformats.org/drawingml/2006/table">
            <a:tbl>
              <a:tblPr>
                <a:tableStyleId>{284E427A-3D55-4303-BF80-6455036E1DE7}</a:tableStyleId>
              </a:tblPr>
              <a:tblGrid>
                <a:gridCol w="620938">
                  <a:extLst>
                    <a:ext uri="{9D8B030D-6E8A-4147-A177-3AD203B41FA5}">
                      <a16:colId xmlns:a16="http://schemas.microsoft.com/office/drawing/2014/main" val="20000"/>
                    </a:ext>
                  </a:extLst>
                </a:gridCol>
                <a:gridCol w="582127">
                  <a:extLst>
                    <a:ext uri="{9D8B030D-6E8A-4147-A177-3AD203B41FA5}">
                      <a16:colId xmlns:a16="http://schemas.microsoft.com/office/drawing/2014/main" val="20001"/>
                    </a:ext>
                  </a:extLst>
                </a:gridCol>
                <a:gridCol w="582127">
                  <a:extLst>
                    <a:ext uri="{9D8B030D-6E8A-4147-A177-3AD203B41FA5}">
                      <a16:colId xmlns:a16="http://schemas.microsoft.com/office/drawing/2014/main" val="20002"/>
                    </a:ext>
                  </a:extLst>
                </a:gridCol>
                <a:gridCol w="582127">
                  <a:extLst>
                    <a:ext uri="{9D8B030D-6E8A-4147-A177-3AD203B41FA5}">
                      <a16:colId xmlns:a16="http://schemas.microsoft.com/office/drawing/2014/main" val="20003"/>
                    </a:ext>
                  </a:extLst>
                </a:gridCol>
                <a:gridCol w="1115746">
                  <a:extLst>
                    <a:ext uri="{9D8B030D-6E8A-4147-A177-3AD203B41FA5}">
                      <a16:colId xmlns:a16="http://schemas.microsoft.com/office/drawing/2014/main" val="20004"/>
                    </a:ext>
                  </a:extLst>
                </a:gridCol>
                <a:gridCol w="882893">
                  <a:extLst>
                    <a:ext uri="{9D8B030D-6E8A-4147-A177-3AD203B41FA5}">
                      <a16:colId xmlns:a16="http://schemas.microsoft.com/office/drawing/2014/main" val="20005"/>
                    </a:ext>
                  </a:extLst>
                </a:gridCol>
                <a:gridCol w="749490">
                  <a:extLst>
                    <a:ext uri="{9D8B030D-6E8A-4147-A177-3AD203B41FA5}">
                      <a16:colId xmlns:a16="http://schemas.microsoft.com/office/drawing/2014/main" val="20006"/>
                    </a:ext>
                  </a:extLst>
                </a:gridCol>
                <a:gridCol w="650043">
                  <a:extLst>
                    <a:ext uri="{9D8B030D-6E8A-4147-A177-3AD203B41FA5}">
                      <a16:colId xmlns:a16="http://schemas.microsoft.com/office/drawing/2014/main" val="20007"/>
                    </a:ext>
                  </a:extLst>
                </a:gridCol>
                <a:gridCol w="1377703">
                  <a:extLst>
                    <a:ext uri="{9D8B030D-6E8A-4147-A177-3AD203B41FA5}">
                      <a16:colId xmlns:a16="http://schemas.microsoft.com/office/drawing/2014/main" val="20008"/>
                    </a:ext>
                  </a:extLst>
                </a:gridCol>
                <a:gridCol w="921701">
                  <a:extLst>
                    <a:ext uri="{9D8B030D-6E8A-4147-A177-3AD203B41FA5}">
                      <a16:colId xmlns:a16="http://schemas.microsoft.com/office/drawing/2014/main" val="20009"/>
                    </a:ext>
                  </a:extLst>
                </a:gridCol>
              </a:tblGrid>
              <a:tr h="691869">
                <a:tc>
                  <a:txBody>
                    <a:bodyPr/>
                    <a:lstStyle/>
                    <a:p>
                      <a:pPr algn="l" fontAlgn="ctr"/>
                      <a:r>
                        <a:rPr lang="es-MX" sz="600" u="none" strike="noStrike" dirty="0">
                          <a:effectLst/>
                        </a:rPr>
                        <a:t>Primera norma: ambiente de control</a:t>
                      </a:r>
                      <a:endParaRPr lang="es-MX" sz="600" b="1" i="0" u="none" strike="noStrike" dirty="0">
                        <a:solidFill>
                          <a:srgbClr val="595959"/>
                        </a:solidFill>
                        <a:effectLst/>
                        <a:latin typeface="Calibri" panose="020F0502020204030204" pitchFamily="34" charset="0"/>
                      </a:endParaRPr>
                    </a:p>
                  </a:txBody>
                  <a:tcPr marL="5375" marR="5375" marT="5375" marB="0" anchor="ctr"/>
                </a:tc>
                <a:tc gridSpan="3">
                  <a:txBody>
                    <a:bodyPr/>
                    <a:lstStyle/>
                    <a:p>
                      <a:pPr algn="l" fontAlgn="ctr"/>
                      <a:r>
                        <a:rPr lang="es-MX" sz="600" u="none" strike="noStrike">
                          <a:effectLst/>
                        </a:rPr>
                        <a:t>Actualización del manual de organización</a:t>
                      </a:r>
                      <a:endParaRPr lang="es-MX" sz="600" b="0" i="0" u="none" strike="noStrike">
                        <a:solidFill>
                          <a:srgbClr val="595959"/>
                        </a:solidFill>
                        <a:effectLst/>
                        <a:latin typeface="Calibri" panose="020F0502020204030204" pitchFamily="34" charset="0"/>
                      </a:endParaRPr>
                    </a:p>
                  </a:txBody>
                  <a:tcPr marL="5375" marR="5375" marT="5375"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Servicios Regionales</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Deida María Luisa Morales Montijo</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01-nov-16</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30-jun-18</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l" fontAlgn="ctr"/>
                      <a:r>
                        <a:rPr lang="es-MX" sz="600" u="none" strike="noStrike">
                          <a:effectLst/>
                        </a:rPr>
                        <a:t>El manual esta terminado, estamos en proceso de validación por parte de la Contraloría, la última observación fue con fecha del 20-febrero-2018 y se contestó el 26 de febrero</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100</a:t>
                      </a:r>
                      <a:endParaRPr lang="es-MX" sz="600" b="0" i="0" u="none" strike="noStrike">
                        <a:solidFill>
                          <a:srgbClr val="595959"/>
                        </a:solidFill>
                        <a:effectLst/>
                        <a:latin typeface="Calibri" panose="020F0502020204030204" pitchFamily="34" charset="0"/>
                      </a:endParaRPr>
                    </a:p>
                  </a:txBody>
                  <a:tcPr marL="5375" marR="5375" marT="5375" marB="0" anchor="ctr"/>
                </a:tc>
                <a:extLst>
                  <a:ext uri="{0D108BD9-81ED-4DB2-BD59-A6C34878D82A}">
                    <a16:rowId xmlns:a16="http://schemas.microsoft.com/office/drawing/2014/main" val="10000"/>
                  </a:ext>
                </a:extLst>
              </a:tr>
              <a:tr h="401431">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5375" marR="5375" marT="5375" marB="0" anchor="ctr"/>
                </a:tc>
                <a:tc gridSpan="3">
                  <a:txBody>
                    <a:bodyPr/>
                    <a:lstStyle/>
                    <a:p>
                      <a:pPr algn="l" fontAlgn="ctr"/>
                      <a:r>
                        <a:rPr lang="es-MX" sz="600" u="none" strike="noStrike" dirty="0">
                          <a:effectLst/>
                        </a:rPr>
                        <a:t>Actualización Manual de Procedimientos</a:t>
                      </a:r>
                      <a:endParaRPr lang="es-MX" sz="600" b="0" i="0" u="none" strike="noStrike" dirty="0">
                        <a:solidFill>
                          <a:srgbClr val="595959"/>
                        </a:solidFill>
                        <a:effectLst/>
                        <a:latin typeface="Calibri" panose="020F0502020204030204" pitchFamily="34" charset="0"/>
                      </a:endParaRPr>
                    </a:p>
                  </a:txBody>
                  <a:tcPr marL="5375" marR="5375" marT="5375"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Servicios Regionales</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Deida María Luisa Morales Montijo</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31/10/2017</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30/06/2018</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l" fontAlgn="ctr"/>
                      <a:r>
                        <a:rPr lang="es-MX" sz="600" u="none" strike="noStrike">
                          <a:effectLst/>
                        </a:rPr>
                        <a:t>se implementó un taller para capacitacion y realización del manual de los directores de área, dueños de procedimientos</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70</a:t>
                      </a:r>
                      <a:endParaRPr lang="es-MX" sz="600" b="0" i="0" u="none" strike="noStrike">
                        <a:solidFill>
                          <a:srgbClr val="595959"/>
                        </a:solidFill>
                        <a:effectLst/>
                        <a:latin typeface="Calibri" panose="020F0502020204030204" pitchFamily="34" charset="0"/>
                      </a:endParaRPr>
                    </a:p>
                  </a:txBody>
                  <a:tcPr marL="5375" marR="5375" marT="5375" marB="0" anchor="ctr"/>
                </a:tc>
                <a:extLst>
                  <a:ext uri="{0D108BD9-81ED-4DB2-BD59-A6C34878D82A}">
                    <a16:rowId xmlns:a16="http://schemas.microsoft.com/office/drawing/2014/main" val="10001"/>
                  </a:ext>
                </a:extLst>
              </a:tr>
              <a:tr h="697683">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5375" marR="5375" marT="5375" marB="0" anchor="ctr"/>
                </a:tc>
                <a:tc gridSpan="3">
                  <a:txBody>
                    <a:bodyPr/>
                    <a:lstStyle/>
                    <a:p>
                      <a:pPr algn="l" fontAlgn="ctr"/>
                      <a:r>
                        <a:rPr lang="es-MX" sz="600" u="none" strike="noStrike">
                          <a:effectLst/>
                        </a:rPr>
                        <a:t>Actualización Matríz de riesgo</a:t>
                      </a:r>
                      <a:endParaRPr lang="es-MX" sz="600" b="0" i="0" u="none" strike="noStrike">
                        <a:solidFill>
                          <a:srgbClr val="595959"/>
                        </a:solidFill>
                        <a:effectLst/>
                        <a:latin typeface="Calibri" panose="020F0502020204030204" pitchFamily="34" charset="0"/>
                      </a:endParaRPr>
                    </a:p>
                  </a:txBody>
                  <a:tcPr marL="5375" marR="5375" marT="5375"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Servicios Regionales</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dirty="0">
                          <a:effectLst/>
                        </a:rPr>
                        <a:t>Dacia María Coronado Miranda</a:t>
                      </a:r>
                      <a:endParaRPr lang="es-MX" sz="600" b="0" i="0" u="none" strike="noStrike" dirty="0">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01-nov-17</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06-abr-18</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l" fontAlgn="ctr"/>
                      <a:r>
                        <a:rPr lang="es-MX" sz="600" u="none" strike="noStrike">
                          <a:effectLst/>
                        </a:rPr>
                        <a:t>se revisaron e identificaron con los Directores de área los procedimientos que representan riesgo, la mayoría resultadon ser riesgos controlados, los cuales se podrían presentar por factores externos</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100</a:t>
                      </a:r>
                      <a:endParaRPr lang="es-MX" sz="600" b="0" i="0" u="none" strike="noStrike">
                        <a:solidFill>
                          <a:srgbClr val="595959"/>
                        </a:solidFill>
                        <a:effectLst/>
                        <a:latin typeface="Calibri" panose="020F0502020204030204" pitchFamily="34" charset="0"/>
                      </a:endParaRPr>
                    </a:p>
                  </a:txBody>
                  <a:tcPr marL="5375" marR="5375" marT="5375" marB="0" anchor="ctr"/>
                </a:tc>
                <a:extLst>
                  <a:ext uri="{0D108BD9-81ED-4DB2-BD59-A6C34878D82A}">
                    <a16:rowId xmlns:a16="http://schemas.microsoft.com/office/drawing/2014/main" val="10002"/>
                  </a:ext>
                </a:extLst>
              </a:tr>
              <a:tr h="116280">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dirty="0">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extLst>
                  <a:ext uri="{0D108BD9-81ED-4DB2-BD59-A6C34878D82A}">
                    <a16:rowId xmlns:a16="http://schemas.microsoft.com/office/drawing/2014/main" val="10003"/>
                  </a:ext>
                </a:extLst>
              </a:tr>
              <a:tr h="122095">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dirty="0">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dirty="0">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tc>
                  <a:txBody>
                    <a:bodyPr/>
                    <a:lstStyle/>
                    <a:p>
                      <a:pPr algn="l" fontAlgn="b"/>
                      <a:endParaRPr lang="es-MX" sz="600" b="0" i="0" u="none" strike="noStrike">
                        <a:solidFill>
                          <a:srgbClr val="000000"/>
                        </a:solidFill>
                        <a:effectLst/>
                        <a:latin typeface="Calibri" panose="020F0502020204030204" pitchFamily="34" charset="0"/>
                      </a:endParaRPr>
                    </a:p>
                  </a:txBody>
                  <a:tcPr marL="5375" marR="5375" marT="5375" marB="0" anchor="b"/>
                </a:tc>
                <a:extLst>
                  <a:ext uri="{0D108BD9-81ED-4DB2-BD59-A6C34878D82A}">
                    <a16:rowId xmlns:a16="http://schemas.microsoft.com/office/drawing/2014/main" val="10004"/>
                  </a:ext>
                </a:extLst>
              </a:tr>
              <a:tr h="797048">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5375" marR="5375" marT="5375" marB="0" anchor="ctr"/>
                </a:tc>
                <a:tc gridSpan="3">
                  <a:txBody>
                    <a:bodyPr/>
                    <a:lstStyle/>
                    <a:p>
                      <a:pPr algn="l" fontAlgn="ctr"/>
                      <a:r>
                        <a:rPr lang="es-MX" sz="600" u="none" strike="noStrike">
                          <a:effectLst/>
                        </a:rPr>
                        <a:t>Actualización del manual de organización</a:t>
                      </a:r>
                      <a:endParaRPr lang="es-MX" sz="600" b="0" i="0" u="none" strike="noStrike">
                        <a:solidFill>
                          <a:srgbClr val="595959"/>
                        </a:solidFill>
                        <a:effectLst/>
                        <a:latin typeface="Calibri" panose="020F0502020204030204" pitchFamily="34" charset="0"/>
                      </a:endParaRPr>
                    </a:p>
                  </a:txBody>
                  <a:tcPr marL="5375" marR="5375" marT="5375"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Educación Elemental </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Mtro. Luis Rey Zazueta Garate</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dirty="0">
                          <a:effectLst/>
                        </a:rPr>
                        <a:t>01-nov-15</a:t>
                      </a:r>
                      <a:endParaRPr lang="es-MX" sz="600" b="0" i="0" u="none" strike="noStrike" dirty="0">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dirty="0">
                          <a:effectLst/>
                        </a:rPr>
                        <a:t>Pendiente </a:t>
                      </a:r>
                      <a:endParaRPr lang="es-MX" sz="600" b="0" i="0" u="none" strike="noStrike" dirty="0">
                        <a:solidFill>
                          <a:srgbClr val="595959"/>
                        </a:solidFill>
                        <a:effectLst/>
                        <a:latin typeface="Calibri" panose="020F0502020204030204" pitchFamily="34" charset="0"/>
                      </a:endParaRPr>
                    </a:p>
                  </a:txBody>
                  <a:tcPr marL="5375" marR="5375" marT="5375" marB="0" anchor="ctr"/>
                </a:tc>
                <a:tc>
                  <a:txBody>
                    <a:bodyPr/>
                    <a:lstStyle/>
                    <a:p>
                      <a:pPr algn="l" fontAlgn="ctr"/>
                      <a:r>
                        <a:rPr lang="es-MX" sz="600" u="none" strike="noStrike" dirty="0">
                          <a:effectLst/>
                        </a:rPr>
                        <a:t>Acciones de revisión de observaciones. Corrección de contenidos. Consultas vía telefónica al área técnica de la Contraloría y Desarrollo Organizacional de la Dirección General de Recursos humanos SEC. Envío de Manual vía SICAD.</a:t>
                      </a:r>
                      <a:endParaRPr lang="es-MX" sz="600" b="0" i="0" u="none" strike="noStrike" dirty="0">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100</a:t>
                      </a:r>
                      <a:endParaRPr lang="es-MX" sz="600" b="0" i="0" u="none" strike="noStrike">
                        <a:solidFill>
                          <a:srgbClr val="595959"/>
                        </a:solidFill>
                        <a:effectLst/>
                        <a:latin typeface="Calibri" panose="020F0502020204030204" pitchFamily="34" charset="0"/>
                      </a:endParaRPr>
                    </a:p>
                  </a:txBody>
                  <a:tcPr marL="5375" marR="5375" marT="5375" marB="0" anchor="ctr"/>
                </a:tc>
                <a:extLst>
                  <a:ext uri="{0D108BD9-81ED-4DB2-BD59-A6C34878D82A}">
                    <a16:rowId xmlns:a16="http://schemas.microsoft.com/office/drawing/2014/main" val="10005"/>
                  </a:ext>
                </a:extLst>
              </a:tr>
              <a:tr h="1680255">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5375" marR="5375" marT="5375" marB="0" anchor="ctr"/>
                </a:tc>
                <a:tc gridSpan="3">
                  <a:txBody>
                    <a:bodyPr/>
                    <a:lstStyle/>
                    <a:p>
                      <a:pPr algn="l" fontAlgn="ctr"/>
                      <a:r>
                        <a:rPr lang="es-MX" sz="600" u="none" strike="noStrike">
                          <a:effectLst/>
                        </a:rPr>
                        <a:t>Actualización Manual de Procedimientos</a:t>
                      </a:r>
                      <a:endParaRPr lang="es-MX" sz="600" b="0" i="0" u="none" strike="noStrike">
                        <a:solidFill>
                          <a:srgbClr val="595959"/>
                        </a:solidFill>
                        <a:effectLst/>
                        <a:latin typeface="Calibri" panose="020F0502020204030204" pitchFamily="34" charset="0"/>
                      </a:endParaRPr>
                    </a:p>
                  </a:txBody>
                  <a:tcPr marL="5375" marR="5375" marT="5375"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Educación Elemental </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C. Leonor Alicia Sardín Partida </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10 de diciembre del 2016</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En proceso</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l" fontAlgn="ctr"/>
                      <a:r>
                        <a:rPr lang="es-MX" sz="600" u="none" strike="noStrike" dirty="0">
                          <a:effectLst/>
                        </a:rPr>
                        <a:t>Acciones de revisión de observaciones. Coordinación con las áreas operativas responsables de los procedimientos correspondientes, Corrección de contenidos. Consultas vía telefónica al área técnica de la Dirección General de Planeación de  SEC. Envío de Manual vía SICAD. Nota: recientemente se ha recibido un paquete con más de 70 recomendaciones y observaciones que se encuentran en proceso de actualización.</a:t>
                      </a:r>
                      <a:endParaRPr lang="es-MX" sz="600" b="0" i="0" u="none" strike="noStrike" dirty="0">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dirty="0">
                          <a:effectLst/>
                        </a:rPr>
                        <a:t>80% hasta antes de recibir las  recientes recomendaciones .</a:t>
                      </a:r>
                      <a:endParaRPr lang="es-MX" sz="600" b="0" i="0" u="none" strike="noStrike" dirty="0">
                        <a:solidFill>
                          <a:srgbClr val="595959"/>
                        </a:solidFill>
                        <a:effectLst/>
                        <a:latin typeface="Calibri" panose="020F0502020204030204" pitchFamily="34" charset="0"/>
                      </a:endParaRPr>
                    </a:p>
                  </a:txBody>
                  <a:tcPr marL="5375" marR="5375" marT="5375" marB="0" anchor="ctr"/>
                </a:tc>
                <a:extLst>
                  <a:ext uri="{0D108BD9-81ED-4DB2-BD59-A6C34878D82A}">
                    <a16:rowId xmlns:a16="http://schemas.microsoft.com/office/drawing/2014/main" val="10006"/>
                  </a:ext>
                </a:extLst>
              </a:tr>
              <a:tr h="401168">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5375" marR="5375" marT="5375" marB="0" anchor="ctr"/>
                </a:tc>
                <a:tc gridSpan="3">
                  <a:txBody>
                    <a:bodyPr/>
                    <a:lstStyle/>
                    <a:p>
                      <a:pPr algn="l" fontAlgn="ctr"/>
                      <a:r>
                        <a:rPr lang="es-MX" sz="600" u="none" strike="noStrike">
                          <a:effectLst/>
                        </a:rPr>
                        <a:t>Actualización Matríz de riesgo</a:t>
                      </a:r>
                      <a:endParaRPr lang="es-MX" sz="600" b="0" i="0" u="none" strike="noStrike">
                        <a:solidFill>
                          <a:srgbClr val="595959"/>
                        </a:solidFill>
                        <a:effectLst/>
                        <a:latin typeface="Calibri" panose="020F0502020204030204" pitchFamily="34" charset="0"/>
                      </a:endParaRPr>
                    </a:p>
                  </a:txBody>
                  <a:tcPr marL="5375" marR="5375" marT="5375"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Educación Elemental </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Mtro. Luis Rey Zazueta Garate</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01-abr-16</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a:effectLst/>
                        </a:rPr>
                        <a:t>En proceso</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l" fontAlgn="ctr"/>
                      <a:r>
                        <a:rPr lang="es-MX" sz="600" u="none" strike="noStrike">
                          <a:effectLst/>
                        </a:rPr>
                        <a:t>Solo se ha informado lo que es una matriz de riesgos y estamos iniciando los trabajos en la coordinación.</a:t>
                      </a:r>
                      <a:endParaRPr lang="es-MX" sz="600" b="0" i="0" u="none" strike="noStrike">
                        <a:solidFill>
                          <a:srgbClr val="595959"/>
                        </a:solidFill>
                        <a:effectLst/>
                        <a:latin typeface="Calibri" panose="020F0502020204030204" pitchFamily="34" charset="0"/>
                      </a:endParaRPr>
                    </a:p>
                  </a:txBody>
                  <a:tcPr marL="5375" marR="5375" marT="5375" marB="0" anchor="ctr"/>
                </a:tc>
                <a:tc>
                  <a:txBody>
                    <a:bodyPr/>
                    <a:lstStyle/>
                    <a:p>
                      <a:pPr algn="ctr" fontAlgn="ctr"/>
                      <a:r>
                        <a:rPr lang="es-MX" sz="600" u="none" strike="noStrike" dirty="0">
                          <a:effectLst/>
                        </a:rPr>
                        <a:t>15</a:t>
                      </a:r>
                      <a:endParaRPr lang="es-MX" sz="600" b="0" i="0" u="none" strike="noStrike" dirty="0">
                        <a:solidFill>
                          <a:srgbClr val="595959"/>
                        </a:solidFill>
                        <a:effectLst/>
                        <a:latin typeface="Calibri" panose="020F0502020204030204" pitchFamily="34" charset="0"/>
                      </a:endParaRPr>
                    </a:p>
                  </a:txBody>
                  <a:tcPr marL="5375" marR="5375" marT="5375"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481902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2" name="Tabla 1"/>
          <p:cNvGraphicFramePr>
            <a:graphicFrameLocks noGrp="1"/>
          </p:cNvGraphicFramePr>
          <p:nvPr>
            <p:extLst>
              <p:ext uri="{D42A27DB-BD31-4B8C-83A1-F6EECF244321}">
                <p14:modId xmlns:p14="http://schemas.microsoft.com/office/powerpoint/2010/main" val="462039745"/>
              </p:ext>
            </p:extLst>
          </p:nvPr>
        </p:nvGraphicFramePr>
        <p:xfrm>
          <a:off x="457200" y="1628800"/>
          <a:ext cx="8229599" cy="4032449"/>
        </p:xfrm>
        <a:graphic>
          <a:graphicData uri="http://schemas.openxmlformats.org/drawingml/2006/table">
            <a:tbl>
              <a:tblPr>
                <a:tableStyleId>{284E427A-3D55-4303-BF80-6455036E1DE7}</a:tableStyleId>
              </a:tblPr>
              <a:tblGrid>
                <a:gridCol w="633618">
                  <a:extLst>
                    <a:ext uri="{9D8B030D-6E8A-4147-A177-3AD203B41FA5}">
                      <a16:colId xmlns:a16="http://schemas.microsoft.com/office/drawing/2014/main" val="20000"/>
                    </a:ext>
                  </a:extLst>
                </a:gridCol>
                <a:gridCol w="594016">
                  <a:extLst>
                    <a:ext uri="{9D8B030D-6E8A-4147-A177-3AD203B41FA5}">
                      <a16:colId xmlns:a16="http://schemas.microsoft.com/office/drawing/2014/main" val="20001"/>
                    </a:ext>
                  </a:extLst>
                </a:gridCol>
                <a:gridCol w="594016">
                  <a:extLst>
                    <a:ext uri="{9D8B030D-6E8A-4147-A177-3AD203B41FA5}">
                      <a16:colId xmlns:a16="http://schemas.microsoft.com/office/drawing/2014/main" val="20002"/>
                    </a:ext>
                  </a:extLst>
                </a:gridCol>
                <a:gridCol w="594016">
                  <a:extLst>
                    <a:ext uri="{9D8B030D-6E8A-4147-A177-3AD203B41FA5}">
                      <a16:colId xmlns:a16="http://schemas.microsoft.com/office/drawing/2014/main" val="20003"/>
                    </a:ext>
                  </a:extLst>
                </a:gridCol>
                <a:gridCol w="1138531">
                  <a:extLst>
                    <a:ext uri="{9D8B030D-6E8A-4147-A177-3AD203B41FA5}">
                      <a16:colId xmlns:a16="http://schemas.microsoft.com/office/drawing/2014/main" val="20004"/>
                    </a:ext>
                  </a:extLst>
                </a:gridCol>
                <a:gridCol w="900924">
                  <a:extLst>
                    <a:ext uri="{9D8B030D-6E8A-4147-A177-3AD203B41FA5}">
                      <a16:colId xmlns:a16="http://schemas.microsoft.com/office/drawing/2014/main" val="20005"/>
                    </a:ext>
                  </a:extLst>
                </a:gridCol>
                <a:gridCol w="764796">
                  <a:extLst>
                    <a:ext uri="{9D8B030D-6E8A-4147-A177-3AD203B41FA5}">
                      <a16:colId xmlns:a16="http://schemas.microsoft.com/office/drawing/2014/main" val="20006"/>
                    </a:ext>
                  </a:extLst>
                </a:gridCol>
                <a:gridCol w="663318">
                  <a:extLst>
                    <a:ext uri="{9D8B030D-6E8A-4147-A177-3AD203B41FA5}">
                      <a16:colId xmlns:a16="http://schemas.microsoft.com/office/drawing/2014/main" val="20007"/>
                    </a:ext>
                  </a:extLst>
                </a:gridCol>
                <a:gridCol w="1405839">
                  <a:extLst>
                    <a:ext uri="{9D8B030D-6E8A-4147-A177-3AD203B41FA5}">
                      <a16:colId xmlns:a16="http://schemas.microsoft.com/office/drawing/2014/main" val="20008"/>
                    </a:ext>
                  </a:extLst>
                </a:gridCol>
                <a:gridCol w="940525">
                  <a:extLst>
                    <a:ext uri="{9D8B030D-6E8A-4147-A177-3AD203B41FA5}">
                      <a16:colId xmlns:a16="http://schemas.microsoft.com/office/drawing/2014/main" val="20009"/>
                    </a:ext>
                  </a:extLst>
                </a:gridCol>
              </a:tblGrid>
              <a:tr h="636210">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del manual de organización</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Innovación y desarrollo tecnológio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Director general y directores de área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09-mar-18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09-mar-18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en proceso de identificar y alinear las atribuciones de cada puesto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60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0"/>
                  </a:ext>
                </a:extLst>
              </a:tr>
              <a:tr h="636210">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Manual de Procedimientos</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Innovación y desarrollo tecnológio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Director general y directores de área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06/04/2018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13/04/2018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Identificación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60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1"/>
                  </a:ext>
                </a:extLst>
              </a:tr>
              <a:tr h="6455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Matríz de riesgo</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Innovación y desarrollo </a:t>
                      </a:r>
                      <a:r>
                        <a:rPr lang="es-MX" sz="800" u="none" strike="noStrike" dirty="0" err="1">
                          <a:effectLst/>
                        </a:rPr>
                        <a:t>tecnológio</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Director general y directores de área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21-may-18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31-may-18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diseño de propuesta de matríz de riesgos institucional</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2"/>
                  </a:ext>
                </a:extLst>
              </a:tr>
              <a:tr h="196477">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3"/>
                  </a:ext>
                </a:extLst>
              </a:tr>
              <a:tr h="636210">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Unidad de Igualdad de Género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Mtra. Haydee Meza Caudillo</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01-ago-16</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15-sep-18</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enviado a validación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90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636210">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Unidad de Igualdad de Género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Mtra. Gloria Ayda Sau Carranza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12/03/2018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28/03/2018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validado por Planeación SEC</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100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5"/>
                  </a:ext>
                </a:extLst>
              </a:tr>
              <a:tr h="6455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Unidad de Igualdad de Género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Mtra. Gloria Ayda Sau Carranza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09-abr-18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están identificando los riesgos y plasmando en la matríz, falta asesoría para verificar su elaboración.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70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40490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2" name="Tabla 1"/>
          <p:cNvGraphicFramePr>
            <a:graphicFrameLocks noGrp="1"/>
          </p:cNvGraphicFramePr>
          <p:nvPr>
            <p:extLst>
              <p:ext uri="{D42A27DB-BD31-4B8C-83A1-F6EECF244321}">
                <p14:modId xmlns:p14="http://schemas.microsoft.com/office/powerpoint/2010/main" val="2682585096"/>
              </p:ext>
            </p:extLst>
          </p:nvPr>
        </p:nvGraphicFramePr>
        <p:xfrm>
          <a:off x="539552" y="1600200"/>
          <a:ext cx="8064895" cy="4781129"/>
        </p:xfrm>
        <a:graphic>
          <a:graphicData uri="http://schemas.openxmlformats.org/drawingml/2006/table">
            <a:tbl>
              <a:tblPr>
                <a:tableStyleId>{284E427A-3D55-4303-BF80-6455036E1DE7}</a:tableStyleId>
              </a:tblPr>
              <a:tblGrid>
                <a:gridCol w="620937">
                  <a:extLst>
                    <a:ext uri="{9D8B030D-6E8A-4147-A177-3AD203B41FA5}">
                      <a16:colId xmlns:a16="http://schemas.microsoft.com/office/drawing/2014/main" val="20000"/>
                    </a:ext>
                  </a:extLst>
                </a:gridCol>
                <a:gridCol w="582127">
                  <a:extLst>
                    <a:ext uri="{9D8B030D-6E8A-4147-A177-3AD203B41FA5}">
                      <a16:colId xmlns:a16="http://schemas.microsoft.com/office/drawing/2014/main" val="20001"/>
                    </a:ext>
                  </a:extLst>
                </a:gridCol>
                <a:gridCol w="582127">
                  <a:extLst>
                    <a:ext uri="{9D8B030D-6E8A-4147-A177-3AD203B41FA5}">
                      <a16:colId xmlns:a16="http://schemas.microsoft.com/office/drawing/2014/main" val="20002"/>
                    </a:ext>
                  </a:extLst>
                </a:gridCol>
                <a:gridCol w="582127">
                  <a:extLst>
                    <a:ext uri="{9D8B030D-6E8A-4147-A177-3AD203B41FA5}">
                      <a16:colId xmlns:a16="http://schemas.microsoft.com/office/drawing/2014/main" val="20003"/>
                    </a:ext>
                  </a:extLst>
                </a:gridCol>
                <a:gridCol w="1115745">
                  <a:extLst>
                    <a:ext uri="{9D8B030D-6E8A-4147-A177-3AD203B41FA5}">
                      <a16:colId xmlns:a16="http://schemas.microsoft.com/office/drawing/2014/main" val="20004"/>
                    </a:ext>
                  </a:extLst>
                </a:gridCol>
                <a:gridCol w="882893">
                  <a:extLst>
                    <a:ext uri="{9D8B030D-6E8A-4147-A177-3AD203B41FA5}">
                      <a16:colId xmlns:a16="http://schemas.microsoft.com/office/drawing/2014/main" val="20005"/>
                    </a:ext>
                  </a:extLst>
                </a:gridCol>
                <a:gridCol w="749490">
                  <a:extLst>
                    <a:ext uri="{9D8B030D-6E8A-4147-A177-3AD203B41FA5}">
                      <a16:colId xmlns:a16="http://schemas.microsoft.com/office/drawing/2014/main" val="20006"/>
                    </a:ext>
                  </a:extLst>
                </a:gridCol>
                <a:gridCol w="650043">
                  <a:extLst>
                    <a:ext uri="{9D8B030D-6E8A-4147-A177-3AD203B41FA5}">
                      <a16:colId xmlns:a16="http://schemas.microsoft.com/office/drawing/2014/main" val="20007"/>
                    </a:ext>
                  </a:extLst>
                </a:gridCol>
                <a:gridCol w="1377703">
                  <a:extLst>
                    <a:ext uri="{9D8B030D-6E8A-4147-A177-3AD203B41FA5}">
                      <a16:colId xmlns:a16="http://schemas.microsoft.com/office/drawing/2014/main" val="20008"/>
                    </a:ext>
                  </a:extLst>
                </a:gridCol>
                <a:gridCol w="921703">
                  <a:extLst>
                    <a:ext uri="{9D8B030D-6E8A-4147-A177-3AD203B41FA5}">
                      <a16:colId xmlns:a16="http://schemas.microsoft.com/office/drawing/2014/main" val="20009"/>
                    </a:ext>
                  </a:extLst>
                </a:gridCol>
              </a:tblGrid>
              <a:tr h="494851">
                <a:tc>
                  <a:txBody>
                    <a:bodyPr/>
                    <a:lstStyle/>
                    <a:p>
                      <a:pPr algn="l" fontAlgn="ctr"/>
                      <a:r>
                        <a:rPr lang="es-MX" sz="700" u="none" strike="noStrike" dirty="0">
                          <a:effectLst/>
                        </a:rPr>
                        <a:t>Primera norma: ambiente de control</a:t>
                      </a:r>
                      <a:endParaRPr lang="es-MX" sz="700" b="1" i="0" u="none" strike="noStrike" dirty="0">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dirty="0">
                          <a:effectLst/>
                        </a:rPr>
                        <a:t>Actualización del manual de organización</a:t>
                      </a:r>
                      <a:endParaRPr lang="es-MX" sz="700" b="0" i="0" u="none" strike="noStrike" dirty="0">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a:effectLst/>
                        </a:rPr>
                        <a:t>Dirección General de Innovación y desarrollo tecnológio</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Director general y directores de área</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09-mar-18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09-mar-18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a:effectLst/>
                        </a:rPr>
                        <a:t>en proceso de identificar y alinear las atribuciones de cada puesto</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60</a:t>
                      </a:r>
                      <a:endParaRPr lang="es-MX" sz="700" b="0" i="0" u="none" strike="noStrike">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0"/>
                  </a:ext>
                </a:extLst>
              </a:tr>
              <a:tr h="494851">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dirty="0">
                          <a:effectLst/>
                        </a:rPr>
                        <a:t>Actualización Manual de Procedimientos</a:t>
                      </a:r>
                      <a:endParaRPr lang="es-MX" sz="700" b="0" i="0" u="none" strike="noStrike" dirty="0">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a:effectLst/>
                        </a:rPr>
                        <a:t>Dirección General de Innovación y desarrollo tecnológio</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Director general y directores de área</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06/04/2018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13/04/2018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a:effectLst/>
                        </a:rPr>
                        <a:t>Identificación de procedimientos</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60</a:t>
                      </a:r>
                      <a:endParaRPr lang="es-MX" sz="700" b="0" i="0" u="none" strike="noStrike">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1"/>
                  </a:ext>
                </a:extLst>
              </a:tr>
              <a:tr h="502127">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dirty="0">
                          <a:effectLst/>
                        </a:rPr>
                        <a:t>Actualización Matríz de riesgo</a:t>
                      </a:r>
                      <a:endParaRPr lang="es-MX" sz="700" b="0" i="0" u="none" strike="noStrike" dirty="0">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dirty="0">
                          <a:effectLst/>
                        </a:rPr>
                        <a:t>Dirección General de Innovación y desarrollo tecnológico</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Director general y directores de área</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21-may-18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31-may-18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a:effectLst/>
                        </a:rPr>
                        <a:t>diseño de propuesta de matríz de riesgos institucional</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0</a:t>
                      </a:r>
                      <a:endParaRPr lang="es-MX" sz="700" b="0" i="0" u="none" strike="noStrike">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2"/>
                  </a:ext>
                </a:extLst>
              </a:tr>
              <a:tr h="152821">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dirty="0">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extLst>
                  <a:ext uri="{0D108BD9-81ED-4DB2-BD59-A6C34878D82A}">
                    <a16:rowId xmlns:a16="http://schemas.microsoft.com/office/drawing/2014/main" val="10003"/>
                  </a:ext>
                </a:extLst>
              </a:tr>
              <a:tr h="494851">
                <a:tc>
                  <a:txBody>
                    <a:bodyPr/>
                    <a:lstStyle/>
                    <a:p>
                      <a:pPr algn="l" fontAlgn="ctr"/>
                      <a:r>
                        <a:rPr lang="es-MX" sz="700" u="none" strike="noStrike" dirty="0">
                          <a:effectLst/>
                        </a:rPr>
                        <a:t>Primera norma: ambiente de control</a:t>
                      </a:r>
                      <a:endParaRPr lang="es-MX" sz="700" b="1" i="0" u="none" strike="noStrike" dirty="0">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a:effectLst/>
                        </a:rPr>
                        <a:t>Actualización del manual de organización</a:t>
                      </a:r>
                      <a:endParaRPr lang="es-MX" sz="700" b="0" i="0" u="none" strike="noStrike">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dirty="0">
                          <a:effectLst/>
                        </a:rPr>
                        <a:t>Unidad de Igualdad de Género</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Mtra. Haydee Meza Caudillo</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01-ago-16</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15-sep-18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a:effectLst/>
                        </a:rPr>
                        <a:t>enviado a validación</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90</a:t>
                      </a:r>
                      <a:endParaRPr lang="es-MX" sz="700" b="0" i="0" u="none" strike="noStrike">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4"/>
                  </a:ext>
                </a:extLst>
              </a:tr>
              <a:tr h="494851">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a:effectLst/>
                        </a:rPr>
                        <a:t>Actualización Manual de Procedimientos</a:t>
                      </a:r>
                      <a:endParaRPr lang="es-MX" sz="700" b="0" i="0" u="none" strike="noStrike">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dirty="0">
                          <a:effectLst/>
                        </a:rPr>
                        <a:t>Unidad de Igualdad de Género</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Mtra. Gloria Ayda Sau Carranza</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12/03/2018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28/03/2018</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a:effectLst/>
                        </a:rPr>
                        <a:t>validado por Planeación SEC</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100</a:t>
                      </a:r>
                      <a:endParaRPr lang="es-MX" sz="700" b="0" i="0" u="none" strike="noStrike" dirty="0">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5"/>
                  </a:ext>
                </a:extLst>
              </a:tr>
              <a:tr h="502127">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a:effectLst/>
                        </a:rPr>
                        <a:t>Actualización Matríz de riesgo</a:t>
                      </a:r>
                      <a:endParaRPr lang="es-MX" sz="700" b="0" i="0" u="none" strike="noStrike">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a:effectLst/>
                        </a:rPr>
                        <a:t>Unidad de Igualdad de Género</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Mtra. Gloria Ayda Sau Carranza</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09-abr-18</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 </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a:effectLst/>
                        </a:rPr>
                        <a:t>se están identificando los riesgos y plasmando en la matríz, falta asesoría para verificar su elaboración.</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70</a:t>
                      </a:r>
                      <a:endParaRPr lang="es-MX" sz="700" b="0" i="0" u="none" strike="noStrike">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6"/>
                  </a:ext>
                </a:extLst>
              </a:tr>
              <a:tr h="152821">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dirty="0">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tc>
                  <a:txBody>
                    <a:bodyPr/>
                    <a:lstStyle/>
                    <a:p>
                      <a:pPr algn="l" fontAlgn="b"/>
                      <a:endParaRPr lang="es-MX" sz="800" b="0" i="0" u="none" strike="noStrike">
                        <a:solidFill>
                          <a:srgbClr val="000000"/>
                        </a:solidFill>
                        <a:effectLst/>
                        <a:latin typeface="Calibri" panose="020F0502020204030204" pitchFamily="34" charset="0"/>
                      </a:endParaRPr>
                    </a:p>
                  </a:txBody>
                  <a:tcPr marL="6889" marR="6889" marT="6889" marB="0" anchor="b"/>
                </a:tc>
                <a:extLst>
                  <a:ext uri="{0D108BD9-81ED-4DB2-BD59-A6C34878D82A}">
                    <a16:rowId xmlns:a16="http://schemas.microsoft.com/office/drawing/2014/main" val="10007"/>
                  </a:ext>
                </a:extLst>
              </a:tr>
              <a:tr h="494851">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a:effectLst/>
                        </a:rPr>
                        <a:t>Actualización del manual de organización</a:t>
                      </a:r>
                      <a:endParaRPr lang="es-MX" sz="700" b="0" i="0" u="none" strike="noStrike">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a:effectLst/>
                        </a:rPr>
                        <a:t>Dirección General de Recursos Humanos</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Dirección de desarrollo organizacional</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 </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 </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dirty="0">
                          <a:effectLst/>
                        </a:rPr>
                        <a:t>Validado por la Secretaría de la Contraloría</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100</a:t>
                      </a:r>
                      <a:endParaRPr lang="es-MX" sz="700" b="0" i="0" u="none" strike="noStrike">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8"/>
                  </a:ext>
                </a:extLst>
              </a:tr>
              <a:tr h="494851">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a:effectLst/>
                        </a:rPr>
                        <a:t>Actualización Manual de Procedimientos</a:t>
                      </a:r>
                      <a:endParaRPr lang="es-MX" sz="700" b="0" i="0" u="none" strike="noStrike">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a:effectLst/>
                        </a:rPr>
                        <a:t>Dirección General de Recursos Humanos</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Dirección de desarrollo organizacional</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 </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 </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dirty="0">
                          <a:effectLst/>
                        </a:rPr>
                        <a:t> </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 </a:t>
                      </a:r>
                      <a:endParaRPr lang="es-MX" sz="700" b="0" i="0" u="none" strike="noStrike" dirty="0">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09"/>
                  </a:ext>
                </a:extLst>
              </a:tr>
              <a:tr h="502127">
                <a:tc>
                  <a:txBody>
                    <a:bodyPr/>
                    <a:lstStyle/>
                    <a:p>
                      <a:pPr algn="l" fontAlgn="ctr"/>
                      <a:r>
                        <a:rPr lang="es-MX" sz="700" u="none" strike="noStrike">
                          <a:effectLst/>
                        </a:rPr>
                        <a:t>Primera norma: ambiente de control</a:t>
                      </a:r>
                      <a:endParaRPr lang="es-MX" sz="700" b="1" i="0" u="none" strike="noStrike">
                        <a:solidFill>
                          <a:srgbClr val="595959"/>
                        </a:solidFill>
                        <a:effectLst/>
                        <a:latin typeface="Calibri" panose="020F0502020204030204" pitchFamily="34" charset="0"/>
                      </a:endParaRPr>
                    </a:p>
                  </a:txBody>
                  <a:tcPr marL="6889" marR="6889" marT="6889" marB="0" anchor="ctr"/>
                </a:tc>
                <a:tc gridSpan="3">
                  <a:txBody>
                    <a:bodyPr/>
                    <a:lstStyle/>
                    <a:p>
                      <a:pPr algn="l" fontAlgn="ctr"/>
                      <a:r>
                        <a:rPr lang="es-MX" sz="700" u="none" strike="noStrike">
                          <a:effectLst/>
                        </a:rPr>
                        <a:t>Actualización Matríz de riesgo</a:t>
                      </a:r>
                      <a:endParaRPr lang="es-MX" sz="700" b="0" i="0" u="none" strike="noStrike">
                        <a:solidFill>
                          <a:srgbClr val="595959"/>
                        </a:solidFill>
                        <a:effectLst/>
                        <a:latin typeface="Calibri" panose="020F0502020204030204" pitchFamily="34" charset="0"/>
                      </a:endParaRPr>
                    </a:p>
                  </a:txBody>
                  <a:tcPr marL="6889" marR="6889" marT="6889" marB="0" anchor="ctr"/>
                </a:tc>
                <a:tc hMerge="1">
                  <a:txBody>
                    <a:bodyPr/>
                    <a:lstStyle/>
                    <a:p>
                      <a:endParaRPr lang="es-MX"/>
                    </a:p>
                  </a:txBody>
                  <a:tcPr/>
                </a:tc>
                <a:tc hMerge="1">
                  <a:txBody>
                    <a:bodyPr/>
                    <a:lstStyle/>
                    <a:p>
                      <a:endParaRPr lang="es-MX"/>
                    </a:p>
                  </a:txBody>
                  <a:tcPr/>
                </a:tc>
                <a:tc>
                  <a:txBody>
                    <a:bodyPr/>
                    <a:lstStyle/>
                    <a:p>
                      <a:pPr algn="ctr" fontAlgn="ctr"/>
                      <a:r>
                        <a:rPr lang="es-MX" sz="700" u="none" strike="noStrike">
                          <a:effectLst/>
                        </a:rPr>
                        <a:t>Dirección General de Recursos Humanos</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Dirección de desarrollo organizacional</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 </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a:effectLst/>
                        </a:rPr>
                        <a:t> </a:t>
                      </a:r>
                      <a:endParaRPr lang="es-MX" sz="700" b="0" i="0" u="none" strike="noStrike">
                        <a:solidFill>
                          <a:srgbClr val="595959"/>
                        </a:solidFill>
                        <a:effectLst/>
                        <a:latin typeface="Calibri" panose="020F0502020204030204" pitchFamily="34" charset="0"/>
                      </a:endParaRPr>
                    </a:p>
                  </a:txBody>
                  <a:tcPr marL="6889" marR="6889" marT="6889" marB="0" anchor="ctr"/>
                </a:tc>
                <a:tc>
                  <a:txBody>
                    <a:bodyPr/>
                    <a:lstStyle/>
                    <a:p>
                      <a:pPr algn="l" fontAlgn="ctr"/>
                      <a:r>
                        <a:rPr lang="es-MX" sz="700" u="none" strike="noStrike" dirty="0">
                          <a:effectLst/>
                        </a:rPr>
                        <a:t>En proceso de detección de riesgos</a:t>
                      </a:r>
                      <a:endParaRPr lang="es-MX" sz="700" b="0" i="0" u="none" strike="noStrike" dirty="0">
                        <a:solidFill>
                          <a:srgbClr val="595959"/>
                        </a:solidFill>
                        <a:effectLst/>
                        <a:latin typeface="Calibri" panose="020F0502020204030204" pitchFamily="34" charset="0"/>
                      </a:endParaRPr>
                    </a:p>
                  </a:txBody>
                  <a:tcPr marL="6889" marR="6889" marT="6889" marB="0" anchor="ctr"/>
                </a:tc>
                <a:tc>
                  <a:txBody>
                    <a:bodyPr/>
                    <a:lstStyle/>
                    <a:p>
                      <a:pPr algn="ctr" fontAlgn="ctr"/>
                      <a:r>
                        <a:rPr lang="es-MX" sz="700" u="none" strike="noStrike" dirty="0">
                          <a:effectLst/>
                        </a:rPr>
                        <a:t>10</a:t>
                      </a:r>
                      <a:endParaRPr lang="es-MX" sz="700" b="0" i="0" u="none" strike="noStrike" dirty="0">
                        <a:solidFill>
                          <a:srgbClr val="595959"/>
                        </a:solidFill>
                        <a:effectLst/>
                        <a:latin typeface="Calibri" panose="020F0502020204030204" pitchFamily="34" charset="0"/>
                      </a:endParaRPr>
                    </a:p>
                  </a:txBody>
                  <a:tcPr marL="6889" marR="6889" marT="6889" marB="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82502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4" name="Tabla 3"/>
          <p:cNvGraphicFramePr>
            <a:graphicFrameLocks noGrp="1"/>
          </p:cNvGraphicFramePr>
          <p:nvPr>
            <p:extLst>
              <p:ext uri="{D42A27DB-BD31-4B8C-83A1-F6EECF244321}">
                <p14:modId xmlns:p14="http://schemas.microsoft.com/office/powerpoint/2010/main" val="4107517458"/>
              </p:ext>
            </p:extLst>
          </p:nvPr>
        </p:nvGraphicFramePr>
        <p:xfrm>
          <a:off x="520700" y="2086769"/>
          <a:ext cx="8102600" cy="3552825"/>
        </p:xfrm>
        <a:graphic>
          <a:graphicData uri="http://schemas.openxmlformats.org/drawingml/2006/table">
            <a:tbl>
              <a:tblPr>
                <a:tableStyleId>{284E427A-3D55-4303-BF80-6455036E1DE7}</a:tableStyleId>
              </a:tblPr>
              <a:tblGrid>
                <a:gridCol w="559238">
                  <a:extLst>
                    <a:ext uri="{9D8B030D-6E8A-4147-A177-3AD203B41FA5}">
                      <a16:colId xmlns:a16="http://schemas.microsoft.com/office/drawing/2014/main" val="20000"/>
                    </a:ext>
                  </a:extLst>
                </a:gridCol>
                <a:gridCol w="1162962">
                  <a:extLst>
                    <a:ext uri="{9D8B030D-6E8A-4147-A177-3AD203B41FA5}">
                      <a16:colId xmlns:a16="http://schemas.microsoft.com/office/drawing/2014/main" val="20001"/>
                    </a:ext>
                  </a:extLst>
                </a:gridCol>
                <a:gridCol w="1118477">
                  <a:extLst>
                    <a:ext uri="{9D8B030D-6E8A-4147-A177-3AD203B41FA5}">
                      <a16:colId xmlns:a16="http://schemas.microsoft.com/office/drawing/2014/main" val="20002"/>
                    </a:ext>
                  </a:extLst>
                </a:gridCol>
                <a:gridCol w="1182026">
                  <a:extLst>
                    <a:ext uri="{9D8B030D-6E8A-4147-A177-3AD203B41FA5}">
                      <a16:colId xmlns:a16="http://schemas.microsoft.com/office/drawing/2014/main" val="20003"/>
                    </a:ext>
                  </a:extLst>
                </a:gridCol>
                <a:gridCol w="635498">
                  <a:extLst>
                    <a:ext uri="{9D8B030D-6E8A-4147-A177-3AD203B41FA5}">
                      <a16:colId xmlns:a16="http://schemas.microsoft.com/office/drawing/2014/main" val="20004"/>
                    </a:ext>
                  </a:extLst>
                </a:gridCol>
                <a:gridCol w="610078">
                  <a:extLst>
                    <a:ext uri="{9D8B030D-6E8A-4147-A177-3AD203B41FA5}">
                      <a16:colId xmlns:a16="http://schemas.microsoft.com/office/drawing/2014/main" val="20005"/>
                    </a:ext>
                  </a:extLst>
                </a:gridCol>
                <a:gridCol w="1804814">
                  <a:extLst>
                    <a:ext uri="{9D8B030D-6E8A-4147-A177-3AD203B41FA5}">
                      <a16:colId xmlns:a16="http://schemas.microsoft.com/office/drawing/2014/main" val="20006"/>
                    </a:ext>
                  </a:extLst>
                </a:gridCol>
                <a:gridCol w="1029507">
                  <a:extLst>
                    <a:ext uri="{9D8B030D-6E8A-4147-A177-3AD203B41FA5}">
                      <a16:colId xmlns:a16="http://schemas.microsoft.com/office/drawing/2014/main" val="20007"/>
                    </a:ext>
                  </a:extLst>
                </a:gridCol>
              </a:tblGrid>
              <a:tr h="1285875">
                <a:tc>
                  <a:txBody>
                    <a:bodyPr/>
                    <a:lstStyle/>
                    <a:p>
                      <a:pPr algn="l" fontAlgn="ctr"/>
                      <a:r>
                        <a:rPr lang="es-MX" sz="1000" u="none" strike="noStrike">
                          <a:effectLst/>
                        </a:rPr>
                        <a:t>Primera norma: ambiente de control</a:t>
                      </a:r>
                      <a:endParaRPr lang="es-MX" sz="1000" b="1"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Validación del Manual de Organización</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Despacho de la SEMSyS</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Lic. Rosaura Rodriguez Cervantes</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07-feb-18</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Mayo de 2018</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l" fontAlgn="ctr"/>
                      <a:r>
                        <a:rPr lang="es-MX" sz="1000" u="none" strike="noStrike">
                          <a:effectLst/>
                        </a:rPr>
                        <a:t>Se envió 10 ABRIL 2018  a R.H. el Manual de organización del Despacho de la SEMSyS, con la solventación de las observaciones emitidas en la cédula MO-18-11,  en espera de su validación.</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dirty="0">
                          <a:effectLst/>
                        </a:rPr>
                        <a:t>90%</a:t>
                      </a:r>
                      <a:endParaRPr lang="es-MX" sz="1000" b="0" i="0" u="none" strike="noStrike" dirty="0">
                        <a:solidFill>
                          <a:srgbClr val="595959"/>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0"/>
                  </a:ext>
                </a:extLst>
              </a:tr>
              <a:tr h="1114425">
                <a:tc>
                  <a:txBody>
                    <a:bodyPr/>
                    <a:lstStyle/>
                    <a:p>
                      <a:pPr algn="l" fontAlgn="ctr"/>
                      <a:r>
                        <a:rPr lang="es-MX" sz="1000" u="none" strike="noStrike">
                          <a:effectLst/>
                        </a:rPr>
                        <a:t>Primera norma: ambiente de control</a:t>
                      </a:r>
                      <a:endParaRPr lang="es-MX" sz="1000" b="1"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Elaboración Manual de Procedimientos</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dirty="0">
                          <a:effectLst/>
                        </a:rPr>
                        <a:t>Despacho de la </a:t>
                      </a:r>
                      <a:r>
                        <a:rPr lang="es-MX" sz="1000" u="none" strike="noStrike" dirty="0" err="1">
                          <a:effectLst/>
                        </a:rPr>
                        <a:t>SEMSyS</a:t>
                      </a:r>
                      <a:endParaRPr lang="es-MX" sz="1000" b="0" i="0" u="none" strike="noStrike" dirty="0">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Responsables de Procesos y Despacho de la SEMSyS</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feb-18</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jun-18</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l" fontAlgn="ctr"/>
                      <a:r>
                        <a:rPr lang="es-MX" sz="1000" u="none" strike="noStrike">
                          <a:effectLst/>
                        </a:rPr>
                        <a:t>después de haber revisado las actividades del despacho, se incluirá un nuevo procedimiento relacionado con la correspondencia serían 2 los que se plasmarían en el sistema.</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50%</a:t>
                      </a:r>
                      <a:endParaRPr lang="es-MX" sz="1000" b="0" i="0" u="none" strike="noStrike">
                        <a:solidFill>
                          <a:srgbClr val="595959"/>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1"/>
                  </a:ext>
                </a:extLst>
              </a:tr>
              <a:tr h="1152525">
                <a:tc>
                  <a:txBody>
                    <a:bodyPr/>
                    <a:lstStyle/>
                    <a:p>
                      <a:pPr algn="l" fontAlgn="ctr"/>
                      <a:r>
                        <a:rPr lang="es-MX" sz="1000" u="none" strike="noStrike">
                          <a:effectLst/>
                        </a:rPr>
                        <a:t>Primera norma: ambiente de control</a:t>
                      </a:r>
                      <a:endParaRPr lang="es-MX" sz="1000" b="1" i="0" u="none" strike="noStrike">
                        <a:solidFill>
                          <a:srgbClr val="595959"/>
                        </a:solidFill>
                        <a:effectLst/>
                        <a:latin typeface="Calibri" panose="020F0502020204030204" pitchFamily="34" charset="0"/>
                      </a:endParaRPr>
                    </a:p>
                  </a:txBody>
                  <a:tcPr marL="9525" marR="9525" marT="9525" marB="0" anchor="ctr"/>
                </a:tc>
                <a:tc>
                  <a:txBody>
                    <a:bodyPr/>
                    <a:lstStyle/>
                    <a:p>
                      <a:pPr algn="l" fontAlgn="ctr"/>
                      <a:r>
                        <a:rPr lang="es-MX" sz="1000" u="none" strike="noStrike">
                          <a:effectLst/>
                        </a:rPr>
                        <a:t>Situación del edificio SEC CENTRO antiguo cuartel militar.  ( reparación y mantenimiento )</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SEMSyS </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Administración central FINANZAS Y PLANEACIÓN</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15-ene-18</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a:effectLst/>
                        </a:rPr>
                        <a:t>no hay fecha aún</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l" fontAlgn="ctr"/>
                      <a:r>
                        <a:rPr lang="es-MX" sz="1000" u="none" strike="noStrike">
                          <a:effectLst/>
                        </a:rPr>
                        <a:t>se han enviado oficios a la D.G Administración y Finanzas asi como a D.G. Planeación para soicitar el apoyo para cuestiones urgentes de mantenimiento al inmueble.</a:t>
                      </a:r>
                      <a:endParaRPr lang="es-MX" sz="1000" b="0" i="0" u="none" strike="noStrike">
                        <a:solidFill>
                          <a:srgbClr val="595959"/>
                        </a:solidFill>
                        <a:effectLst/>
                        <a:latin typeface="Calibri" panose="020F0502020204030204" pitchFamily="34" charset="0"/>
                      </a:endParaRPr>
                    </a:p>
                  </a:txBody>
                  <a:tcPr marL="9525" marR="9525" marT="9525" marB="0" anchor="ctr"/>
                </a:tc>
                <a:tc>
                  <a:txBody>
                    <a:bodyPr/>
                    <a:lstStyle/>
                    <a:p>
                      <a:pPr algn="ctr" fontAlgn="ctr"/>
                      <a:r>
                        <a:rPr lang="es-MX" sz="1000" u="none" strike="noStrike" dirty="0">
                          <a:effectLst/>
                        </a:rPr>
                        <a:t>no hay respuesta favorable aún </a:t>
                      </a:r>
                      <a:endParaRPr lang="es-MX" sz="1000" b="0" i="0" u="none" strike="noStrike" dirty="0">
                        <a:solidFill>
                          <a:srgbClr val="595959"/>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3689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1556792"/>
            <a:ext cx="4091080" cy="4801554"/>
          </a:xfrm>
          <a:prstGeom prst="rect">
            <a:avLst/>
          </a:prstGeom>
        </p:spPr>
      </p:pic>
    </p:spTree>
    <p:extLst>
      <p:ext uri="{BB962C8B-B14F-4D97-AF65-F5344CB8AC3E}">
        <p14:creationId xmlns:p14="http://schemas.microsoft.com/office/powerpoint/2010/main" val="1635407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5" name="CuadroTexto 1">
            <a:extLst>
              <a:ext uri="{FF2B5EF4-FFF2-40B4-BE49-F238E27FC236}">
                <a16:creationId xmlns:a16="http://schemas.microsoft.com/office/drawing/2014/main" id="{7379BF98-A1E7-4936-A37E-C2D6C9A7E158}"/>
              </a:ext>
            </a:extLst>
          </p:cNvPr>
          <p:cNvSpPr txBox="1"/>
          <p:nvPr/>
        </p:nvSpPr>
        <p:spPr>
          <a:xfrm>
            <a:off x="428596" y="1890963"/>
            <a:ext cx="8429684" cy="3323987"/>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r>
              <a:rPr lang="es-MX" sz="3500" b="1" dirty="0">
                <a:effectLst>
                  <a:outerShdw blurRad="38100" dist="38100" dir="2700000" algn="tl">
                    <a:srgbClr val="000000">
                      <a:alpha val="43137"/>
                    </a:srgbClr>
                  </a:outerShdw>
                </a:effectLst>
              </a:rPr>
              <a:t>ÓRGANO DE CONTROL Y DESARROLLO ADMINISTRATIVO DE LOS </a:t>
            </a:r>
          </a:p>
          <a:p>
            <a:pPr algn="ctr">
              <a:defRPr/>
            </a:pPr>
            <a:r>
              <a:rPr lang="es-MX" sz="3500" b="1" dirty="0">
                <a:effectLst>
                  <a:outerShdw blurRad="38100" dist="38100" dir="2700000" algn="tl">
                    <a:srgbClr val="000000">
                      <a:alpha val="43137"/>
                    </a:srgbClr>
                  </a:outerShdw>
                </a:effectLst>
              </a:rPr>
              <a:t>SERVICIOS EDUCATIVOS DEL ESTADO                         DE SONORA</a:t>
            </a: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25502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4" name="3 Rectángulo"/>
          <p:cNvSpPr/>
          <p:nvPr/>
        </p:nvSpPr>
        <p:spPr>
          <a:xfrm>
            <a:off x="1142976" y="1571612"/>
            <a:ext cx="7072362" cy="923330"/>
          </a:xfrm>
          <a:prstGeom prst="rect">
            <a:avLst/>
          </a:prstGeom>
        </p:spPr>
        <p:txBody>
          <a:bodyPr wrap="square">
            <a:spAutoFit/>
          </a:bodyPr>
          <a:lstStyle/>
          <a:p>
            <a:pPr algn="ctr"/>
            <a:r>
              <a:rPr lang="es-MX" b="1" dirty="0"/>
              <a:t>OBSERVACIONES DE UNIDADES ADMINISTRATIVAS DETERMINADAS                                   Y PENDIENTES DE SOLVENTAR  DE SEES</a:t>
            </a:r>
          </a:p>
          <a:p>
            <a:pPr algn="ctr"/>
            <a:r>
              <a:rPr lang="es-MX" b="1" dirty="0"/>
              <a:t>(Ejercicio 2015-2018)</a:t>
            </a:r>
            <a:endParaRPr lang="es-MX" dirty="0"/>
          </a:p>
        </p:txBody>
      </p:sp>
      <p:graphicFrame>
        <p:nvGraphicFramePr>
          <p:cNvPr id="6" name="5 Tabla"/>
          <p:cNvGraphicFramePr>
            <a:graphicFrameLocks noGrp="1"/>
          </p:cNvGraphicFramePr>
          <p:nvPr/>
        </p:nvGraphicFramePr>
        <p:xfrm>
          <a:off x="642910" y="2643182"/>
          <a:ext cx="7786742" cy="3143274"/>
        </p:xfrm>
        <a:graphic>
          <a:graphicData uri="http://schemas.openxmlformats.org/drawingml/2006/table">
            <a:tbl>
              <a:tblPr>
                <a:tableStyleId>{5C22544A-7EE6-4342-B048-85BDC9FD1C3A}</a:tableStyleId>
              </a:tblPr>
              <a:tblGrid>
                <a:gridCol w="3438349">
                  <a:extLst>
                    <a:ext uri="{9D8B030D-6E8A-4147-A177-3AD203B41FA5}">
                      <a16:colId xmlns:a16="http://schemas.microsoft.com/office/drawing/2014/main" val="20000"/>
                    </a:ext>
                  </a:extLst>
                </a:gridCol>
                <a:gridCol w="995980">
                  <a:extLst>
                    <a:ext uri="{9D8B030D-6E8A-4147-A177-3AD203B41FA5}">
                      <a16:colId xmlns:a16="http://schemas.microsoft.com/office/drawing/2014/main" val="20001"/>
                    </a:ext>
                  </a:extLst>
                </a:gridCol>
                <a:gridCol w="1125891">
                  <a:extLst>
                    <a:ext uri="{9D8B030D-6E8A-4147-A177-3AD203B41FA5}">
                      <a16:colId xmlns:a16="http://schemas.microsoft.com/office/drawing/2014/main" val="20002"/>
                    </a:ext>
                  </a:extLst>
                </a:gridCol>
                <a:gridCol w="1028458">
                  <a:extLst>
                    <a:ext uri="{9D8B030D-6E8A-4147-A177-3AD203B41FA5}">
                      <a16:colId xmlns:a16="http://schemas.microsoft.com/office/drawing/2014/main" val="20003"/>
                    </a:ext>
                  </a:extLst>
                </a:gridCol>
                <a:gridCol w="1198064">
                  <a:extLst>
                    <a:ext uri="{9D8B030D-6E8A-4147-A177-3AD203B41FA5}">
                      <a16:colId xmlns:a16="http://schemas.microsoft.com/office/drawing/2014/main" val="20004"/>
                    </a:ext>
                  </a:extLst>
                </a:gridCol>
              </a:tblGrid>
              <a:tr h="251720">
                <a:tc rowSpan="2">
                  <a:txBody>
                    <a:bodyPr/>
                    <a:lstStyle/>
                    <a:p>
                      <a:pPr algn="ctr" fontAlgn="ctr"/>
                      <a:r>
                        <a:rPr lang="es-MX" sz="1400" b="1" u="none" strike="noStrike" dirty="0">
                          <a:solidFill>
                            <a:schemeClr val="bg1"/>
                          </a:solidFill>
                          <a:effectLst/>
                        </a:rPr>
                        <a:t>Unidad Administrativa</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l" fontAlgn="ctr"/>
                      <a:r>
                        <a:rPr lang="es-MX" sz="1400" b="1" u="none" strike="noStrike" dirty="0">
                          <a:solidFill>
                            <a:schemeClr val="bg1"/>
                          </a:solidFill>
                          <a:effectLst/>
                        </a:rPr>
                        <a:t>    T O T A L</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rowSpan="2">
                  <a:txBody>
                    <a:bodyPr/>
                    <a:lstStyle/>
                    <a:p>
                      <a:pPr algn="ctr" fontAlgn="b"/>
                      <a:r>
                        <a:rPr lang="es-MX" sz="1400" b="1" u="none" strike="noStrike" dirty="0">
                          <a:solidFill>
                            <a:schemeClr val="bg1"/>
                          </a:solidFill>
                          <a:effectLst/>
                        </a:rPr>
                        <a:t>%  de </a:t>
                      </a:r>
                      <a:r>
                        <a:rPr lang="es-MX" sz="1400" b="1" u="none" strike="noStrike" dirty="0" err="1">
                          <a:solidFill>
                            <a:schemeClr val="bg1"/>
                          </a:solidFill>
                          <a:effectLst/>
                        </a:rPr>
                        <a:t>Solventación</a:t>
                      </a:r>
                      <a:endParaRPr lang="es-MX" sz="1400" b="1" i="0" u="none" strike="noStrike" dirty="0">
                        <a:solidFill>
                          <a:schemeClr val="bg1"/>
                        </a:solidFill>
                        <a:effectLst/>
                        <a:latin typeface="Arial" panose="020B0604020202020204" pitchFamily="34" charset="0"/>
                      </a:endParaRPr>
                    </a:p>
                  </a:txBody>
                  <a:tcPr marL="9525" marR="9525" marT="9525" marB="0" anchor="b">
                    <a:solidFill>
                      <a:schemeClr val="accent2"/>
                    </a:solidFill>
                  </a:tcPr>
                </a:tc>
                <a:extLst>
                  <a:ext uri="{0D108BD9-81ED-4DB2-BD59-A6C34878D82A}">
                    <a16:rowId xmlns:a16="http://schemas.microsoft.com/office/drawing/2014/main" val="10000"/>
                  </a:ext>
                </a:extLst>
              </a:tr>
              <a:tr h="251720">
                <a:tc vMerge="1">
                  <a:txBody>
                    <a:bodyPr/>
                    <a:lstStyle/>
                    <a:p>
                      <a:endParaRPr lang="es-MX"/>
                    </a:p>
                  </a:txBody>
                  <a:tcPr/>
                </a:tc>
                <a:tc>
                  <a:txBody>
                    <a:bodyPr/>
                    <a:lstStyle/>
                    <a:p>
                      <a:pPr algn="ctr" fontAlgn="ctr"/>
                      <a:r>
                        <a:rPr lang="es-MX" sz="1400" b="1" u="none" strike="noStrike" dirty="0">
                          <a:solidFill>
                            <a:schemeClr val="bg1"/>
                          </a:solidFill>
                          <a:effectLst/>
                        </a:rPr>
                        <a:t>Generadas</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Solventadas</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Pendientes</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vMerge="1">
                  <a:txBody>
                    <a:bodyPr/>
                    <a:lstStyle/>
                    <a:p>
                      <a:endParaRPr lang="es-MX"/>
                    </a:p>
                  </a:txBody>
                  <a:tcPr/>
                </a:tc>
                <a:extLst>
                  <a:ext uri="{0D108BD9-81ED-4DB2-BD59-A6C34878D82A}">
                    <a16:rowId xmlns:a16="http://schemas.microsoft.com/office/drawing/2014/main" val="10001"/>
                  </a:ext>
                </a:extLst>
              </a:tr>
              <a:tr h="215145">
                <a:tc>
                  <a:txBody>
                    <a:bodyPr/>
                    <a:lstStyle/>
                    <a:p>
                      <a:pPr algn="l" fontAlgn="ctr"/>
                      <a:r>
                        <a:rPr lang="es-MX" sz="1100" u="none" strike="noStrike">
                          <a:effectLst/>
                        </a:rPr>
                        <a:t>Coordinación General de Salud y Seguridad Escolar </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20</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9</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11</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45%</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2"/>
                  </a:ext>
                </a:extLst>
              </a:tr>
              <a:tr h="215145">
                <a:tc>
                  <a:txBody>
                    <a:bodyPr/>
                    <a:lstStyle/>
                    <a:p>
                      <a:pPr algn="l" fontAlgn="ctr"/>
                      <a:r>
                        <a:rPr lang="es-MX" sz="1100" u="none" strike="noStrike" dirty="0">
                          <a:effectLst/>
                        </a:rPr>
                        <a:t>Dirección General de Administración y Finanzas</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203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59</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144</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29%</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3"/>
                  </a:ext>
                </a:extLst>
              </a:tr>
              <a:tr h="225903">
                <a:tc>
                  <a:txBody>
                    <a:bodyPr/>
                    <a:lstStyle/>
                    <a:p>
                      <a:pPr algn="l" fontAlgn="ctr"/>
                      <a:r>
                        <a:rPr lang="es-MX" sz="1100" u="none" strike="noStrike">
                          <a:effectLst/>
                        </a:rPr>
                        <a:t>Dirección General de Educación Elemental</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10</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10</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0</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100%</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4"/>
                  </a:ext>
                </a:extLst>
              </a:tr>
              <a:tr h="236661">
                <a:tc>
                  <a:txBody>
                    <a:bodyPr/>
                    <a:lstStyle/>
                    <a:p>
                      <a:pPr algn="l" fontAlgn="ctr"/>
                      <a:r>
                        <a:rPr lang="es-MX" sz="1100" u="none" strike="noStrike">
                          <a:effectLst/>
                        </a:rPr>
                        <a:t>Dirección General de Educación Primaria</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4</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75%</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5"/>
                  </a:ext>
                </a:extLst>
              </a:tr>
              <a:tr h="215145">
                <a:tc>
                  <a:txBody>
                    <a:bodyPr/>
                    <a:lstStyle/>
                    <a:p>
                      <a:pPr algn="l" fontAlgn="ctr"/>
                      <a:r>
                        <a:rPr lang="es-MX" sz="1100" u="none" strike="noStrike">
                          <a:effectLst/>
                        </a:rPr>
                        <a:t>Dirección General de Educación Secundaria</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1</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2</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33%</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6"/>
                  </a:ext>
                </a:extLst>
              </a:tr>
              <a:tr h="215145">
                <a:tc>
                  <a:txBody>
                    <a:bodyPr/>
                    <a:lstStyle/>
                    <a:p>
                      <a:pPr algn="l" fontAlgn="ctr"/>
                      <a:r>
                        <a:rPr lang="es-MX" sz="1100" u="none" strike="noStrike">
                          <a:effectLst/>
                        </a:rPr>
                        <a:t>Dirección General de Informatica</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0</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0%</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7"/>
                  </a:ext>
                </a:extLst>
              </a:tr>
              <a:tr h="215145">
                <a:tc>
                  <a:txBody>
                    <a:bodyPr/>
                    <a:lstStyle/>
                    <a:p>
                      <a:pPr algn="l" fontAlgn="ctr"/>
                      <a:r>
                        <a:rPr lang="es-MX" sz="1100" u="none" strike="noStrike">
                          <a:effectLst/>
                        </a:rPr>
                        <a:t>Dirección General de Planeación</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40</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40</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0</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100%</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8"/>
                  </a:ext>
                </a:extLst>
              </a:tr>
              <a:tr h="215145">
                <a:tc>
                  <a:txBody>
                    <a:bodyPr/>
                    <a:lstStyle/>
                    <a:p>
                      <a:pPr algn="l" fontAlgn="ctr"/>
                      <a:r>
                        <a:rPr lang="es-MX" sz="1100" u="none" strike="noStrike">
                          <a:effectLst/>
                        </a:rPr>
                        <a:t>Dirección General de Recursos Humanos</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33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13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20</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39%</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9"/>
                  </a:ext>
                </a:extLst>
              </a:tr>
              <a:tr h="215145">
                <a:tc>
                  <a:txBody>
                    <a:bodyPr/>
                    <a:lstStyle/>
                    <a:p>
                      <a:pPr algn="l" fontAlgn="ctr"/>
                      <a:r>
                        <a:rPr lang="es-MX" sz="1100" u="none" strike="noStrike">
                          <a:effectLst/>
                        </a:rPr>
                        <a:t>Dirección General de Servicios Regionales</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112</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42</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70</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38%</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0"/>
                  </a:ext>
                </a:extLst>
              </a:tr>
              <a:tr h="419535">
                <a:tc>
                  <a:txBody>
                    <a:bodyPr/>
                    <a:lstStyle/>
                    <a:p>
                      <a:pPr algn="l" fontAlgn="ctr"/>
                      <a:r>
                        <a:rPr lang="es-MX" sz="1100" u="none" strike="noStrike">
                          <a:effectLst/>
                        </a:rPr>
                        <a:t>Coordinación General de Programas Federales (PETC, PEC, PEARE)</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29</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13</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16</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45%</a:t>
                      </a:r>
                      <a:endParaRPr lang="es-MX"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11"/>
                  </a:ext>
                </a:extLst>
              </a:tr>
              <a:tr h="251720">
                <a:tc>
                  <a:txBody>
                    <a:bodyPr/>
                    <a:lstStyle/>
                    <a:p>
                      <a:pPr algn="ctr" fontAlgn="ctr"/>
                      <a:r>
                        <a:rPr lang="es-MX" sz="1400" b="1" u="none" strike="noStrike" dirty="0">
                          <a:solidFill>
                            <a:schemeClr val="bg1"/>
                          </a:solidFill>
                          <a:effectLst/>
                        </a:rPr>
                        <a:t>Total General</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458</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191</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267</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42%</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extLst>
                  <a:ext uri="{0D108BD9-81ED-4DB2-BD59-A6C34878D82A}">
                    <a16:rowId xmlns:a16="http://schemas.microsoft.com/office/drawing/2014/main" val="10012"/>
                  </a:ext>
                </a:extLst>
              </a:tr>
            </a:tbl>
          </a:graphicData>
        </a:graphic>
      </p:graphicFrame>
      <p:sp>
        <p:nvSpPr>
          <p:cNvPr id="7" name="6 Rectángulo"/>
          <p:cNvSpPr/>
          <p:nvPr/>
        </p:nvSpPr>
        <p:spPr>
          <a:xfrm>
            <a:off x="6429388" y="357166"/>
            <a:ext cx="2383720" cy="646331"/>
          </a:xfrm>
          <a:prstGeom prst="rect">
            <a:avLst/>
          </a:prstGeom>
        </p:spPr>
        <p:txBody>
          <a:bodyPr wrap="square">
            <a:spAutoFit/>
          </a:bodyPr>
          <a:lstStyle/>
          <a:p>
            <a:pPr algn="ctr">
              <a:defRPr/>
            </a:pPr>
            <a:r>
              <a:rPr lang="es-MX" b="1" dirty="0">
                <a:effectLst>
                  <a:outerShdw blurRad="38100" dist="38100" dir="2700000" algn="tl">
                    <a:srgbClr val="000000">
                      <a:alpha val="43137"/>
                    </a:srgbClr>
                  </a:outerShdw>
                </a:effectLst>
              </a:rPr>
              <a:t>UNIDADES ADMINISTRATIVAS</a:t>
            </a:r>
          </a:p>
        </p:txBody>
      </p:sp>
    </p:spTree>
    <p:extLst>
      <p:ext uri="{BB962C8B-B14F-4D97-AF65-F5344CB8AC3E}">
        <p14:creationId xmlns:p14="http://schemas.microsoft.com/office/powerpoint/2010/main" val="2125502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8" name="Gráfico 4">
            <a:extLst>
              <a:ext uri="{FF2B5EF4-FFF2-40B4-BE49-F238E27FC236}">
                <a16:creationId xmlns:a16="http://schemas.microsoft.com/office/drawing/2014/main" id="{40F7A092-8E6F-4279-BB89-5A8C428914D3}"/>
              </a:ext>
            </a:extLst>
          </p:cNvPr>
          <p:cNvGraphicFramePr>
            <a:graphicFrameLocks/>
          </p:cNvGraphicFramePr>
          <p:nvPr/>
        </p:nvGraphicFramePr>
        <p:xfrm>
          <a:off x="571472" y="1000108"/>
          <a:ext cx="7992888" cy="51845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5502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4" name="Gráfico 5">
            <a:extLst>
              <a:ext uri="{FF2B5EF4-FFF2-40B4-BE49-F238E27FC236}">
                <a16:creationId xmlns:a16="http://schemas.microsoft.com/office/drawing/2014/main" id="{CD81C363-CDC8-41D5-BC11-4B19D9A798C5}"/>
              </a:ext>
            </a:extLst>
          </p:cNvPr>
          <p:cNvGraphicFramePr>
            <a:graphicFrameLocks/>
          </p:cNvGraphicFramePr>
          <p:nvPr/>
        </p:nvGraphicFramePr>
        <p:xfrm>
          <a:off x="785786" y="1052736"/>
          <a:ext cx="7643865" cy="47525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5502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6" name="CuadroTexto 5"/>
          <p:cNvSpPr txBox="1"/>
          <p:nvPr/>
        </p:nvSpPr>
        <p:spPr>
          <a:xfrm>
            <a:off x="251520" y="1628800"/>
            <a:ext cx="8640960" cy="415498"/>
          </a:xfrm>
          <a:prstGeom prst="rect">
            <a:avLst/>
          </a:prstGeom>
          <a:noFill/>
        </p:spPr>
        <p:txBody>
          <a:bodyPr wrap="square" rtlCol="0">
            <a:spAutoFit/>
          </a:bodyPr>
          <a:lstStyle/>
          <a:p>
            <a:pPr algn="ctr"/>
            <a:r>
              <a:rPr lang="es-MX" sz="2100" b="1" dirty="0">
                <a:solidFill>
                  <a:schemeClr val="tx1">
                    <a:lumMod val="65000"/>
                    <a:lumOff val="35000"/>
                  </a:schemeClr>
                </a:solidFill>
              </a:rPr>
              <a:t>Acta anterior</a:t>
            </a:r>
          </a:p>
        </p:txBody>
      </p:sp>
      <p:sp>
        <p:nvSpPr>
          <p:cNvPr id="5" name="CuadroTexto 4"/>
          <p:cNvSpPr txBox="1"/>
          <p:nvPr/>
        </p:nvSpPr>
        <p:spPr>
          <a:xfrm>
            <a:off x="251520" y="1187460"/>
            <a:ext cx="8321008"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409" name="Object 1"/>
          <p:cNvGraphicFramePr>
            <a:graphicFrameLocks noChangeAspect="1"/>
          </p:cNvGraphicFramePr>
          <p:nvPr/>
        </p:nvGraphicFramePr>
        <p:xfrm>
          <a:off x="928662" y="2071679"/>
          <a:ext cx="3282976" cy="3643322"/>
        </p:xfrm>
        <a:graphic>
          <a:graphicData uri="http://schemas.openxmlformats.org/presentationml/2006/ole">
            <mc:AlternateContent xmlns:mc="http://schemas.openxmlformats.org/markup-compatibility/2006">
              <mc:Choice xmlns:v="urn:schemas-microsoft-com:vml" Requires="v">
                <p:oleObj spid="_x0000_s17409" name="Acrobat Document" r:id="rId3" imgW="5830114" imgH="7523810" progId="AcroExch.Document.DC">
                  <p:embed/>
                </p:oleObj>
              </mc:Choice>
              <mc:Fallback>
                <p:oleObj name="Acrobat Document" r:id="rId3" imgW="5830114" imgH="7523810" progId="AcroExch.Document.DC">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662" y="2071679"/>
                        <a:ext cx="3282976" cy="36433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7411" name="Object 3"/>
          <p:cNvGraphicFramePr>
            <a:graphicFrameLocks noChangeAspect="1"/>
          </p:cNvGraphicFramePr>
          <p:nvPr/>
        </p:nvGraphicFramePr>
        <p:xfrm>
          <a:off x="4714876" y="2071678"/>
          <a:ext cx="3138484" cy="3714776"/>
        </p:xfrm>
        <a:graphic>
          <a:graphicData uri="http://schemas.openxmlformats.org/presentationml/2006/ole">
            <mc:AlternateContent xmlns:mc="http://schemas.openxmlformats.org/markup-compatibility/2006">
              <mc:Choice xmlns:v="urn:schemas-microsoft-com:vml" Requires="v">
                <p:oleObj spid="_x0000_s17411" name="Acrobat Document" r:id="rId5" imgW="5829300" imgH="7524646" progId="AcroExch.Document.DC">
                  <p:embed/>
                </p:oleObj>
              </mc:Choice>
              <mc:Fallback>
                <p:oleObj name="Acrobat Document" r:id="rId5" imgW="5829300" imgH="7524646" progId="AcroExch.Document.DC">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4876" y="2071678"/>
                        <a:ext cx="3138484" cy="37147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55230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5" name="4 Rectángulo"/>
          <p:cNvSpPr/>
          <p:nvPr/>
        </p:nvSpPr>
        <p:spPr>
          <a:xfrm>
            <a:off x="6786578" y="857232"/>
            <a:ext cx="1781849" cy="646331"/>
          </a:xfrm>
          <a:prstGeom prst="rect">
            <a:avLst/>
          </a:prstGeom>
        </p:spPr>
        <p:txBody>
          <a:bodyPr wrap="square">
            <a:spAutoFit/>
          </a:bodyPr>
          <a:lstStyle/>
          <a:p>
            <a:pPr algn="ctr">
              <a:defRPr/>
            </a:pPr>
            <a:r>
              <a:rPr lang="es-MX" b="1" dirty="0">
                <a:effectLst>
                  <a:outerShdw blurRad="38100" dist="38100" dir="2700000" algn="tl">
                    <a:srgbClr val="000000">
                      <a:alpha val="43137"/>
                    </a:srgbClr>
                  </a:outerShdw>
                </a:effectLst>
              </a:rPr>
              <a:t>CENTROS ESCOLARES</a:t>
            </a:r>
          </a:p>
        </p:txBody>
      </p:sp>
      <p:sp>
        <p:nvSpPr>
          <p:cNvPr id="6" name="5 Rectángulo"/>
          <p:cNvSpPr/>
          <p:nvPr/>
        </p:nvSpPr>
        <p:spPr>
          <a:xfrm>
            <a:off x="857224" y="1643050"/>
            <a:ext cx="7572428" cy="923330"/>
          </a:xfrm>
          <a:prstGeom prst="rect">
            <a:avLst/>
          </a:prstGeom>
        </p:spPr>
        <p:txBody>
          <a:bodyPr wrap="square">
            <a:spAutoFit/>
          </a:bodyPr>
          <a:lstStyle/>
          <a:p>
            <a:pPr algn="ctr"/>
            <a:r>
              <a:rPr lang="es-MX" b="1" dirty="0"/>
              <a:t>OBSERVACIONES DE CENTROS ESCOLARES DETERMINADAS</a:t>
            </a:r>
          </a:p>
          <a:p>
            <a:pPr algn="ctr"/>
            <a:r>
              <a:rPr lang="es-MX" b="1" dirty="0"/>
              <a:t>Y PENDIENTES DE SOLVENTAR  DE SEES</a:t>
            </a:r>
          </a:p>
          <a:p>
            <a:pPr algn="ctr"/>
            <a:r>
              <a:rPr lang="es-MX" b="1" dirty="0"/>
              <a:t>(Ejercicio 2015-2018)</a:t>
            </a:r>
          </a:p>
        </p:txBody>
      </p:sp>
      <p:graphicFrame>
        <p:nvGraphicFramePr>
          <p:cNvPr id="7" name="Tabla 3">
            <a:extLst>
              <a:ext uri="{FF2B5EF4-FFF2-40B4-BE49-F238E27FC236}">
                <a16:creationId xmlns:a16="http://schemas.microsoft.com/office/drawing/2014/main" id="{C281EB16-72A8-421C-83CD-889A03199110}"/>
              </a:ext>
            </a:extLst>
          </p:cNvPr>
          <p:cNvGraphicFramePr>
            <a:graphicFrameLocks noGrp="1"/>
          </p:cNvGraphicFramePr>
          <p:nvPr/>
        </p:nvGraphicFramePr>
        <p:xfrm>
          <a:off x="857224" y="2643182"/>
          <a:ext cx="7572427" cy="3071833"/>
        </p:xfrm>
        <a:graphic>
          <a:graphicData uri="http://schemas.openxmlformats.org/drawingml/2006/table">
            <a:tbl>
              <a:tblPr>
                <a:tableStyleId>{5C22544A-7EE6-4342-B048-85BDC9FD1C3A}</a:tableStyleId>
              </a:tblPr>
              <a:tblGrid>
                <a:gridCol w="3431100">
                  <a:extLst>
                    <a:ext uri="{9D8B030D-6E8A-4147-A177-3AD203B41FA5}">
                      <a16:colId xmlns:a16="http://schemas.microsoft.com/office/drawing/2014/main" val="3503309400"/>
                    </a:ext>
                  </a:extLst>
                </a:gridCol>
                <a:gridCol w="920295">
                  <a:extLst>
                    <a:ext uri="{9D8B030D-6E8A-4147-A177-3AD203B41FA5}">
                      <a16:colId xmlns:a16="http://schemas.microsoft.com/office/drawing/2014/main" val="1051999350"/>
                    </a:ext>
                  </a:extLst>
                </a:gridCol>
                <a:gridCol w="1040333">
                  <a:extLst>
                    <a:ext uri="{9D8B030D-6E8A-4147-A177-3AD203B41FA5}">
                      <a16:colId xmlns:a16="http://schemas.microsoft.com/office/drawing/2014/main" val="3454968050"/>
                    </a:ext>
                  </a:extLst>
                </a:gridCol>
                <a:gridCol w="950305">
                  <a:extLst>
                    <a:ext uri="{9D8B030D-6E8A-4147-A177-3AD203B41FA5}">
                      <a16:colId xmlns:a16="http://schemas.microsoft.com/office/drawing/2014/main" val="1436412976"/>
                    </a:ext>
                  </a:extLst>
                </a:gridCol>
                <a:gridCol w="1230394">
                  <a:extLst>
                    <a:ext uri="{9D8B030D-6E8A-4147-A177-3AD203B41FA5}">
                      <a16:colId xmlns:a16="http://schemas.microsoft.com/office/drawing/2014/main" val="319790293"/>
                    </a:ext>
                  </a:extLst>
                </a:gridCol>
              </a:tblGrid>
              <a:tr h="439243">
                <a:tc rowSpan="2">
                  <a:txBody>
                    <a:bodyPr/>
                    <a:lstStyle/>
                    <a:p>
                      <a:pPr algn="ctr" fontAlgn="ctr"/>
                      <a:r>
                        <a:rPr lang="es-MX" sz="1400" b="1" u="none" strike="noStrike" dirty="0">
                          <a:solidFill>
                            <a:schemeClr val="bg1"/>
                          </a:solidFill>
                          <a:effectLst/>
                        </a:rPr>
                        <a:t>Unidad Administrativa</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l" fontAlgn="ctr"/>
                      <a:r>
                        <a:rPr lang="es-MX" sz="1400" b="1" u="none" strike="noStrike" dirty="0">
                          <a:solidFill>
                            <a:schemeClr val="bg1"/>
                          </a:solidFill>
                          <a:effectLst/>
                        </a:rPr>
                        <a:t> T O T A L</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l" fontAlgn="ctr"/>
                      <a:r>
                        <a:rPr lang="es-MX" sz="1400" b="1" u="none" strike="noStrike" dirty="0">
                          <a:solidFill>
                            <a:schemeClr val="bg1"/>
                          </a:solidFill>
                          <a:effectLst/>
                        </a:rPr>
                        <a:t> </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rowSpan="2">
                  <a:txBody>
                    <a:bodyPr/>
                    <a:lstStyle/>
                    <a:p>
                      <a:pPr algn="ctr" fontAlgn="ctr"/>
                      <a:r>
                        <a:rPr lang="es-MX" sz="1200" b="1" i="0" u="none" strike="noStrike" dirty="0">
                          <a:solidFill>
                            <a:srgbClr val="FFFFFF"/>
                          </a:solidFill>
                          <a:effectLst/>
                          <a:latin typeface="Arial" panose="020B0604020202020204" pitchFamily="34" charset="0"/>
                        </a:rPr>
                        <a:t>%  de </a:t>
                      </a:r>
                      <a:r>
                        <a:rPr lang="es-MX" sz="1200" b="1" i="0" u="none" strike="noStrike" dirty="0" err="1">
                          <a:solidFill>
                            <a:srgbClr val="FFFFFF"/>
                          </a:solidFill>
                          <a:effectLst/>
                          <a:latin typeface="Arial" panose="020B0604020202020204" pitchFamily="34" charset="0"/>
                        </a:rPr>
                        <a:t>Solventación</a:t>
                      </a:r>
                      <a:endParaRPr lang="es-MX" sz="1200" b="1" i="0" u="none" strike="noStrike" dirty="0">
                        <a:solidFill>
                          <a:srgbClr val="FFFFFF"/>
                        </a:solidFill>
                        <a:effectLst/>
                        <a:latin typeface="Arial" panose="020B0604020202020204" pitchFamily="34" charset="0"/>
                      </a:endParaRPr>
                    </a:p>
                  </a:txBody>
                  <a:tcPr marL="9525" marR="9525" marT="9525" marB="0" anchor="ctr">
                    <a:solidFill>
                      <a:schemeClr val="accent2"/>
                    </a:solidFill>
                  </a:tcPr>
                </a:tc>
                <a:extLst>
                  <a:ext uri="{0D108BD9-81ED-4DB2-BD59-A6C34878D82A}">
                    <a16:rowId xmlns:a16="http://schemas.microsoft.com/office/drawing/2014/main" val="3038210163"/>
                  </a:ext>
                </a:extLst>
              </a:tr>
              <a:tr h="531580">
                <a:tc vMerge="1">
                  <a:txBody>
                    <a:bodyPr/>
                    <a:lstStyle/>
                    <a:p>
                      <a:endParaRPr lang="es-MX"/>
                    </a:p>
                  </a:txBody>
                  <a:tcPr/>
                </a:tc>
                <a:tc>
                  <a:txBody>
                    <a:bodyPr/>
                    <a:lstStyle/>
                    <a:p>
                      <a:pPr algn="ctr" fontAlgn="ctr"/>
                      <a:r>
                        <a:rPr lang="es-MX" sz="1400" b="1" u="none" strike="noStrike" dirty="0">
                          <a:solidFill>
                            <a:schemeClr val="bg1"/>
                          </a:solidFill>
                          <a:effectLst/>
                        </a:rPr>
                        <a:t>Generadas</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Solventadas</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Pendientes</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vMerge="1">
                  <a:txBody>
                    <a:bodyPr/>
                    <a:lstStyle/>
                    <a:p>
                      <a:endParaRPr lang="es-MX"/>
                    </a:p>
                  </a:txBody>
                  <a:tcPr/>
                </a:tc>
                <a:extLst>
                  <a:ext uri="{0D108BD9-81ED-4DB2-BD59-A6C34878D82A}">
                    <a16:rowId xmlns:a16="http://schemas.microsoft.com/office/drawing/2014/main" val="695419101"/>
                  </a:ext>
                </a:extLst>
              </a:tr>
              <a:tr h="506268">
                <a:tc>
                  <a:txBody>
                    <a:bodyPr/>
                    <a:lstStyle/>
                    <a:p>
                      <a:pPr algn="l" fontAlgn="ctr"/>
                      <a:r>
                        <a:rPr lang="es-MX" sz="1100" u="none" strike="noStrike">
                          <a:effectLst/>
                        </a:rPr>
                        <a:t>Dirección General de Educación Elemental</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69</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36</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33</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52%</a:t>
                      </a:r>
                      <a:endParaRPr lang="es-MX"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21636425"/>
                  </a:ext>
                </a:extLst>
              </a:tr>
              <a:tr h="506268">
                <a:tc>
                  <a:txBody>
                    <a:bodyPr/>
                    <a:lstStyle/>
                    <a:p>
                      <a:pPr algn="l" fontAlgn="ctr"/>
                      <a:r>
                        <a:rPr lang="es-MX" sz="1100" u="none" strike="noStrike">
                          <a:effectLst/>
                        </a:rPr>
                        <a:t>Dirección General de Educación Primaria</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336</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118</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218</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35%</a:t>
                      </a:r>
                      <a:endParaRPr lang="es-MX"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771223637"/>
                  </a:ext>
                </a:extLst>
              </a:tr>
              <a:tr h="531580">
                <a:tc>
                  <a:txBody>
                    <a:bodyPr/>
                    <a:lstStyle/>
                    <a:p>
                      <a:pPr algn="l" fontAlgn="ctr"/>
                      <a:r>
                        <a:rPr lang="es-MX" sz="1100" u="none" strike="noStrike" dirty="0">
                          <a:effectLst/>
                        </a:rPr>
                        <a:t>Dirección General de Educación Secundaria</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170</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dirty="0">
                          <a:effectLst/>
                        </a:rPr>
                        <a:t>74</a:t>
                      </a:r>
                      <a:endParaRPr lang="es-MX" sz="11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96</a:t>
                      </a:r>
                      <a:endParaRPr lang="es-MX" sz="1100" b="0"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s-MX" sz="1100" u="none" strike="noStrike">
                          <a:effectLst/>
                        </a:rPr>
                        <a:t>44%</a:t>
                      </a:r>
                      <a:endParaRPr lang="es-MX"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723755664"/>
                  </a:ext>
                </a:extLst>
              </a:tr>
              <a:tr h="556894">
                <a:tc>
                  <a:txBody>
                    <a:bodyPr/>
                    <a:lstStyle/>
                    <a:p>
                      <a:pPr algn="ctr" fontAlgn="ctr"/>
                      <a:r>
                        <a:rPr lang="es-MX" sz="1400" b="1" u="none" strike="noStrike" dirty="0">
                          <a:solidFill>
                            <a:schemeClr val="bg1"/>
                          </a:solidFill>
                          <a:effectLst/>
                        </a:rPr>
                        <a:t>Total General</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575</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228</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347</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tc>
                  <a:txBody>
                    <a:bodyPr/>
                    <a:lstStyle/>
                    <a:p>
                      <a:pPr algn="ctr" fontAlgn="ctr"/>
                      <a:r>
                        <a:rPr lang="es-MX" sz="1400" b="1" u="none" strike="noStrike" dirty="0">
                          <a:solidFill>
                            <a:schemeClr val="bg1"/>
                          </a:solidFill>
                          <a:effectLst/>
                        </a:rPr>
                        <a:t>40%</a:t>
                      </a:r>
                      <a:endParaRPr lang="es-MX" sz="1400" b="1" i="0" u="none" strike="noStrike" dirty="0">
                        <a:solidFill>
                          <a:schemeClr val="bg1"/>
                        </a:solidFill>
                        <a:effectLst/>
                        <a:latin typeface="Arial" panose="020B0604020202020204" pitchFamily="34" charset="0"/>
                      </a:endParaRPr>
                    </a:p>
                  </a:txBody>
                  <a:tcPr marL="9525" marR="9525" marT="9525" marB="0" anchor="ctr">
                    <a:solidFill>
                      <a:schemeClr val="accent2"/>
                    </a:solidFill>
                  </a:tcPr>
                </a:tc>
                <a:extLst>
                  <a:ext uri="{0D108BD9-81ED-4DB2-BD59-A6C34878D82A}">
                    <a16:rowId xmlns:a16="http://schemas.microsoft.com/office/drawing/2014/main" val="4119353008"/>
                  </a:ext>
                </a:extLst>
              </a:tr>
            </a:tbl>
          </a:graphicData>
        </a:graphic>
      </p:graphicFrame>
    </p:spTree>
    <p:extLst>
      <p:ext uri="{BB962C8B-B14F-4D97-AF65-F5344CB8AC3E}">
        <p14:creationId xmlns:p14="http://schemas.microsoft.com/office/powerpoint/2010/main" val="21255020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8" name="Gráfico 4">
            <a:extLst>
              <a:ext uri="{FF2B5EF4-FFF2-40B4-BE49-F238E27FC236}">
                <a16:creationId xmlns:a16="http://schemas.microsoft.com/office/drawing/2014/main" id="{2C53292D-9165-4473-9BBA-23B1E55760A3}"/>
              </a:ext>
            </a:extLst>
          </p:cNvPr>
          <p:cNvGraphicFramePr>
            <a:graphicFrameLocks/>
          </p:cNvGraphicFramePr>
          <p:nvPr/>
        </p:nvGraphicFramePr>
        <p:xfrm>
          <a:off x="285720" y="1571612"/>
          <a:ext cx="4786346" cy="32147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Gráfico 5">
            <a:extLst>
              <a:ext uri="{FF2B5EF4-FFF2-40B4-BE49-F238E27FC236}">
                <a16:creationId xmlns:a16="http://schemas.microsoft.com/office/drawing/2014/main" id="{6C8DA886-E465-4FF1-8D63-428434B0BB6D}"/>
              </a:ext>
            </a:extLst>
          </p:cNvPr>
          <p:cNvGraphicFramePr>
            <a:graphicFrameLocks/>
          </p:cNvGraphicFramePr>
          <p:nvPr/>
        </p:nvGraphicFramePr>
        <p:xfrm>
          <a:off x="4714876" y="3071810"/>
          <a:ext cx="4143404" cy="2857521"/>
        </p:xfrm>
        <a:graphic>
          <a:graphicData uri="http://schemas.openxmlformats.org/drawingml/2006/chart">
            <c:chart xmlns:c="http://schemas.openxmlformats.org/drawingml/2006/chart" xmlns:r="http://schemas.openxmlformats.org/officeDocument/2006/relationships" r:id="rId4"/>
          </a:graphicData>
        </a:graphic>
      </p:graphicFrame>
      <p:sp>
        <p:nvSpPr>
          <p:cNvPr id="10" name="9 Rectángulo"/>
          <p:cNvSpPr/>
          <p:nvPr/>
        </p:nvSpPr>
        <p:spPr>
          <a:xfrm>
            <a:off x="6858016" y="1142984"/>
            <a:ext cx="1853287" cy="646331"/>
          </a:xfrm>
          <a:prstGeom prst="rect">
            <a:avLst/>
          </a:prstGeom>
        </p:spPr>
        <p:txBody>
          <a:bodyPr wrap="square">
            <a:spAutoFit/>
          </a:bodyPr>
          <a:lstStyle/>
          <a:p>
            <a:pPr algn="ctr">
              <a:defRPr/>
            </a:pPr>
            <a:r>
              <a:rPr lang="es-MX" b="1" dirty="0">
                <a:effectLst>
                  <a:outerShdw blurRad="38100" dist="38100" dir="2700000" algn="tl">
                    <a:srgbClr val="000000">
                      <a:alpha val="43137"/>
                    </a:srgbClr>
                  </a:outerShdw>
                </a:effectLst>
              </a:rPr>
              <a:t>CENTROS ESCOLARES</a:t>
            </a:r>
          </a:p>
        </p:txBody>
      </p:sp>
    </p:spTree>
    <p:extLst>
      <p:ext uri="{BB962C8B-B14F-4D97-AF65-F5344CB8AC3E}">
        <p14:creationId xmlns:p14="http://schemas.microsoft.com/office/powerpoint/2010/main" val="2125502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4" name="CuadroTexto 3"/>
          <p:cNvSpPr txBox="1"/>
          <p:nvPr/>
        </p:nvSpPr>
        <p:spPr>
          <a:xfrm>
            <a:off x="2123728" y="3068960"/>
            <a:ext cx="5112568" cy="523220"/>
          </a:xfrm>
          <a:prstGeom prst="rect">
            <a:avLst/>
          </a:prstGeom>
          <a:noFill/>
        </p:spPr>
        <p:txBody>
          <a:bodyPr wrap="square" rtlCol="0">
            <a:spAutoFit/>
          </a:bodyPr>
          <a:lstStyle/>
          <a:p>
            <a:pPr algn="ctr"/>
            <a:r>
              <a:rPr lang="es-MX" sz="2800" b="1" dirty="0">
                <a:solidFill>
                  <a:schemeClr val="tx1">
                    <a:lumMod val="65000"/>
                    <a:lumOff val="35000"/>
                  </a:schemeClr>
                </a:solidFill>
              </a:rPr>
              <a:t>ASUNTOS GENERALES:</a:t>
            </a:r>
          </a:p>
        </p:txBody>
      </p:sp>
    </p:spTree>
    <p:extLst>
      <p:ext uri="{BB962C8B-B14F-4D97-AF65-F5344CB8AC3E}">
        <p14:creationId xmlns:p14="http://schemas.microsoft.com/office/powerpoint/2010/main" val="2636549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5" name="CuadroTexto 4"/>
          <p:cNvSpPr txBox="1"/>
          <p:nvPr/>
        </p:nvSpPr>
        <p:spPr>
          <a:xfrm>
            <a:off x="2015716" y="2996952"/>
            <a:ext cx="5112568" cy="523220"/>
          </a:xfrm>
          <a:prstGeom prst="rect">
            <a:avLst/>
          </a:prstGeom>
          <a:noFill/>
        </p:spPr>
        <p:txBody>
          <a:bodyPr wrap="square" rtlCol="0">
            <a:spAutoFit/>
          </a:bodyPr>
          <a:lstStyle/>
          <a:p>
            <a:pPr algn="ctr"/>
            <a:r>
              <a:rPr lang="es-MX" sz="2800" b="1" dirty="0">
                <a:solidFill>
                  <a:schemeClr val="tx1">
                    <a:lumMod val="65000"/>
                    <a:lumOff val="35000"/>
                  </a:schemeClr>
                </a:solidFill>
              </a:rPr>
              <a:t>CLAUSURA DE LA SESIÓN</a:t>
            </a:r>
          </a:p>
        </p:txBody>
      </p:sp>
    </p:spTree>
    <p:extLst>
      <p:ext uri="{BB962C8B-B14F-4D97-AF65-F5344CB8AC3E}">
        <p14:creationId xmlns:p14="http://schemas.microsoft.com/office/powerpoint/2010/main" val="4226122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5" name="CuadroTexto 4"/>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7" name="CuadroTexto 6"/>
          <p:cNvSpPr txBox="1"/>
          <p:nvPr/>
        </p:nvSpPr>
        <p:spPr>
          <a:xfrm>
            <a:off x="1115616" y="1556792"/>
            <a:ext cx="7344816" cy="369332"/>
          </a:xfrm>
          <a:prstGeom prst="rect">
            <a:avLst/>
          </a:prstGeom>
          <a:noFill/>
        </p:spPr>
        <p:txBody>
          <a:bodyPr wrap="square" rtlCol="0">
            <a:spAutoFit/>
          </a:bodyPr>
          <a:lstStyle/>
          <a:p>
            <a:pPr algn="ctr"/>
            <a:r>
              <a:rPr lang="es-MX" b="1" dirty="0">
                <a:solidFill>
                  <a:schemeClr val="tx1">
                    <a:lumMod val="65000"/>
                    <a:lumOff val="35000"/>
                  </a:schemeClr>
                </a:solidFill>
              </a:rPr>
              <a:t>Presentación de los nuevos miembros de COCODI</a:t>
            </a:r>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4218" y="1927752"/>
            <a:ext cx="3055564" cy="3946719"/>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0152" y="1847870"/>
            <a:ext cx="2952328" cy="3813377"/>
          </a:xfrm>
          <a:prstGeom prst="rect">
            <a:avLst/>
          </a:prstGeom>
        </p:spPr>
      </p:pic>
      <p:pic>
        <p:nvPicPr>
          <p:cNvPr id="10" name="9 Imagen"/>
          <p:cNvPicPr/>
          <p:nvPr/>
        </p:nvPicPr>
        <p:blipFill>
          <a:blip r:embed="rId5" cstate="print">
            <a:extLst>
              <a:ext uri="{28A0092B-C50C-407E-A947-70E740481C1C}">
                <a14:useLocalDpi xmlns:a14="http://schemas.microsoft.com/office/drawing/2010/main" val="0"/>
              </a:ext>
            </a:extLst>
          </a:blip>
          <a:stretch>
            <a:fillRect/>
          </a:stretch>
        </p:blipFill>
        <p:spPr>
          <a:xfrm>
            <a:off x="428596" y="1857364"/>
            <a:ext cx="3000396" cy="4000528"/>
          </a:xfrm>
          <a:prstGeom prst="rect">
            <a:avLst/>
          </a:prstGeom>
        </p:spPr>
      </p:pic>
    </p:spTree>
    <p:extLst>
      <p:ext uri="{BB962C8B-B14F-4D97-AF65-F5344CB8AC3E}">
        <p14:creationId xmlns:p14="http://schemas.microsoft.com/office/powerpoint/2010/main" val="1655022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5" name="CuadroTexto 4"/>
          <p:cNvSpPr txBox="1"/>
          <p:nvPr/>
        </p:nvSpPr>
        <p:spPr>
          <a:xfrm>
            <a:off x="287524" y="1157823"/>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sp>
        <p:nvSpPr>
          <p:cNvPr id="3" name="CuadroTexto 2"/>
          <p:cNvSpPr txBox="1"/>
          <p:nvPr/>
        </p:nvSpPr>
        <p:spPr>
          <a:xfrm>
            <a:off x="1835696" y="1556792"/>
            <a:ext cx="5544616" cy="369332"/>
          </a:xfrm>
          <a:prstGeom prst="rect">
            <a:avLst/>
          </a:prstGeom>
          <a:noFill/>
        </p:spPr>
        <p:txBody>
          <a:bodyPr wrap="square" rtlCol="0">
            <a:spAutoFit/>
          </a:bodyPr>
          <a:lstStyle/>
          <a:p>
            <a:pPr algn="ctr"/>
            <a:r>
              <a:rPr lang="es-MX" b="1" dirty="0">
                <a:solidFill>
                  <a:schemeClr val="bg2">
                    <a:lumMod val="25000"/>
                  </a:schemeClr>
                </a:solidFill>
              </a:rPr>
              <a:t>Avances de Programa de Trabajo de Control Interno</a:t>
            </a:r>
          </a:p>
        </p:txBody>
      </p:sp>
      <p:graphicFrame>
        <p:nvGraphicFramePr>
          <p:cNvPr id="11" name="Tabla 10"/>
          <p:cNvGraphicFramePr>
            <a:graphicFrameLocks noGrp="1"/>
          </p:cNvGraphicFramePr>
          <p:nvPr>
            <p:extLst>
              <p:ext uri="{D42A27DB-BD31-4B8C-83A1-F6EECF244321}">
                <p14:modId xmlns:p14="http://schemas.microsoft.com/office/powerpoint/2010/main" val="3739732937"/>
              </p:ext>
            </p:extLst>
          </p:nvPr>
        </p:nvGraphicFramePr>
        <p:xfrm>
          <a:off x="457201" y="2184580"/>
          <a:ext cx="8229598" cy="3357202"/>
        </p:xfrm>
        <a:graphic>
          <a:graphicData uri="http://schemas.openxmlformats.org/drawingml/2006/table">
            <a:tbl>
              <a:tblPr>
                <a:tableStyleId>{284E427A-3D55-4303-BF80-6455036E1DE7}</a:tableStyleId>
              </a:tblPr>
              <a:tblGrid>
                <a:gridCol w="750582">
                  <a:extLst>
                    <a:ext uri="{9D8B030D-6E8A-4147-A177-3AD203B41FA5}">
                      <a16:colId xmlns:a16="http://schemas.microsoft.com/office/drawing/2014/main" val="20000"/>
                    </a:ext>
                  </a:extLst>
                </a:gridCol>
                <a:gridCol w="584869">
                  <a:extLst>
                    <a:ext uri="{9D8B030D-6E8A-4147-A177-3AD203B41FA5}">
                      <a16:colId xmlns:a16="http://schemas.microsoft.com/office/drawing/2014/main" val="20001"/>
                    </a:ext>
                  </a:extLst>
                </a:gridCol>
                <a:gridCol w="584869">
                  <a:extLst>
                    <a:ext uri="{9D8B030D-6E8A-4147-A177-3AD203B41FA5}">
                      <a16:colId xmlns:a16="http://schemas.microsoft.com/office/drawing/2014/main" val="20002"/>
                    </a:ext>
                  </a:extLst>
                </a:gridCol>
                <a:gridCol w="584869">
                  <a:extLst>
                    <a:ext uri="{9D8B030D-6E8A-4147-A177-3AD203B41FA5}">
                      <a16:colId xmlns:a16="http://schemas.microsoft.com/office/drawing/2014/main" val="20003"/>
                    </a:ext>
                  </a:extLst>
                </a:gridCol>
                <a:gridCol w="1120999">
                  <a:extLst>
                    <a:ext uri="{9D8B030D-6E8A-4147-A177-3AD203B41FA5}">
                      <a16:colId xmlns:a16="http://schemas.microsoft.com/office/drawing/2014/main" val="20004"/>
                    </a:ext>
                  </a:extLst>
                </a:gridCol>
                <a:gridCol w="887052">
                  <a:extLst>
                    <a:ext uri="{9D8B030D-6E8A-4147-A177-3AD203B41FA5}">
                      <a16:colId xmlns:a16="http://schemas.microsoft.com/office/drawing/2014/main" val="20005"/>
                    </a:ext>
                  </a:extLst>
                </a:gridCol>
                <a:gridCol w="753020">
                  <a:extLst>
                    <a:ext uri="{9D8B030D-6E8A-4147-A177-3AD203B41FA5}">
                      <a16:colId xmlns:a16="http://schemas.microsoft.com/office/drawing/2014/main" val="20006"/>
                    </a:ext>
                  </a:extLst>
                </a:gridCol>
                <a:gridCol w="653104">
                  <a:extLst>
                    <a:ext uri="{9D8B030D-6E8A-4147-A177-3AD203B41FA5}">
                      <a16:colId xmlns:a16="http://schemas.microsoft.com/office/drawing/2014/main" val="20007"/>
                    </a:ext>
                  </a:extLst>
                </a:gridCol>
                <a:gridCol w="1384191">
                  <a:extLst>
                    <a:ext uri="{9D8B030D-6E8A-4147-A177-3AD203B41FA5}">
                      <a16:colId xmlns:a16="http://schemas.microsoft.com/office/drawing/2014/main" val="20008"/>
                    </a:ext>
                  </a:extLst>
                </a:gridCol>
                <a:gridCol w="926043">
                  <a:extLst>
                    <a:ext uri="{9D8B030D-6E8A-4147-A177-3AD203B41FA5}">
                      <a16:colId xmlns:a16="http://schemas.microsoft.com/office/drawing/2014/main" val="20009"/>
                    </a:ext>
                  </a:extLst>
                </a:gridCol>
              </a:tblGrid>
              <a:tr h="148549">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0"/>
                  </a:ext>
                </a:extLst>
              </a:tr>
              <a:tr h="148549">
                <a:tc gridSpan="10">
                  <a:txBody>
                    <a:bodyPr/>
                    <a:lstStyle/>
                    <a:p>
                      <a:pPr algn="ctr" fontAlgn="ctr"/>
                      <a:r>
                        <a:rPr lang="es-MX" sz="900" u="none" strike="noStrike" dirty="0">
                          <a:effectLst/>
                        </a:rPr>
                        <a:t>SUBSECRETARÍA DE PLANEACIÓN Y ADMINISTRACIÓN</a:t>
                      </a:r>
                      <a:endParaRPr lang="es-MX" sz="900" b="1" i="0" u="none" strike="noStrike" dirty="0">
                        <a:solidFill>
                          <a:srgbClr val="000000"/>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1"/>
                  </a:ext>
                </a:extLst>
              </a:tr>
              <a:tr h="148549">
                <a:tc gridSpan="10">
                  <a:txBody>
                    <a:bodyPr/>
                    <a:lstStyle/>
                    <a:p>
                      <a:pPr algn="ctr" fontAlgn="ctr"/>
                      <a:r>
                        <a:rPr lang="es-MX" sz="900" u="none" strike="noStrike" dirty="0">
                          <a:effectLst/>
                        </a:rPr>
                        <a:t>PROGRAMA DE TRABAJO DE CONTROL INTERNO</a:t>
                      </a:r>
                      <a:endParaRPr lang="es-MX" sz="900" b="1" i="0" u="none" strike="noStrike" dirty="0">
                        <a:solidFill>
                          <a:srgbClr val="000000"/>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2"/>
                  </a:ext>
                </a:extLst>
              </a:tr>
              <a:tr h="155976">
                <a:tc gridSpan="10">
                  <a:txBody>
                    <a:bodyPr/>
                    <a:lstStyle/>
                    <a:p>
                      <a:pPr algn="ctr" fontAlgn="b"/>
                      <a:r>
                        <a:rPr lang="es-MX" sz="900" u="none" strike="noStrike" dirty="0">
                          <a:effectLst/>
                        </a:rPr>
                        <a:t>2018</a:t>
                      </a:r>
                      <a:endParaRPr lang="es-MX" sz="900" b="1" i="0" u="none" strike="noStrike" dirty="0">
                        <a:solidFill>
                          <a:srgbClr val="000000"/>
                        </a:solidFill>
                        <a:effectLst/>
                        <a:latin typeface="Calibri" panose="020F0502020204030204" pitchFamily="34" charset="0"/>
                      </a:endParaRPr>
                    </a:p>
                  </a:txBody>
                  <a:tcPr marL="7427" marR="7427" marT="7427"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3"/>
                  </a:ext>
                </a:extLst>
              </a:tr>
              <a:tr h="148549">
                <a:tc rowSpan="2">
                  <a:txBody>
                    <a:bodyPr/>
                    <a:lstStyle/>
                    <a:p>
                      <a:pPr algn="ctr" fontAlgn="ctr"/>
                      <a:r>
                        <a:rPr lang="es-MX" sz="900" u="none" strike="noStrike">
                          <a:effectLst/>
                        </a:rPr>
                        <a:t>NORMA</a:t>
                      </a:r>
                      <a:endParaRPr lang="es-MX" sz="900" b="1" i="0" u="none" strike="noStrike">
                        <a:solidFill>
                          <a:srgbClr val="FFFFFF"/>
                        </a:solidFill>
                        <a:effectLst/>
                        <a:latin typeface="Calibri" panose="020F0502020204030204" pitchFamily="34" charset="0"/>
                      </a:endParaRPr>
                    </a:p>
                  </a:txBody>
                  <a:tcPr marL="7427" marR="7427" marT="7427" marB="0" anchor="ctr"/>
                </a:tc>
                <a:tc rowSpan="2" gridSpan="3">
                  <a:txBody>
                    <a:bodyPr/>
                    <a:lstStyle/>
                    <a:p>
                      <a:pPr algn="ctr" fontAlgn="ctr"/>
                      <a:r>
                        <a:rPr lang="es-MX" sz="900" u="none" strike="noStrike" dirty="0">
                          <a:effectLst/>
                        </a:rPr>
                        <a:t>ACCIONES</a:t>
                      </a:r>
                      <a:endParaRPr lang="es-MX" sz="900" b="1" i="0" u="none" strike="noStrike" dirty="0">
                        <a:solidFill>
                          <a:srgbClr val="FFFFFF"/>
                        </a:solidFill>
                        <a:effectLst/>
                        <a:latin typeface="Calibri" panose="020F0502020204030204" pitchFamily="34" charset="0"/>
                      </a:endParaRPr>
                    </a:p>
                  </a:txBody>
                  <a:tcPr marL="7427" marR="7427" marT="7427" marB="0" anchor="ctr"/>
                </a:tc>
                <a:tc rowSpan="2" hMerge="1">
                  <a:txBody>
                    <a:bodyPr/>
                    <a:lstStyle/>
                    <a:p>
                      <a:endParaRPr lang="es-MX"/>
                    </a:p>
                  </a:txBody>
                  <a:tcPr/>
                </a:tc>
                <a:tc rowSpan="2" hMerge="1">
                  <a:txBody>
                    <a:bodyPr/>
                    <a:lstStyle/>
                    <a:p>
                      <a:endParaRPr lang="es-MX"/>
                    </a:p>
                  </a:txBody>
                  <a:tcPr/>
                </a:tc>
                <a:tc rowSpan="2">
                  <a:txBody>
                    <a:bodyPr/>
                    <a:lstStyle/>
                    <a:p>
                      <a:pPr algn="ctr" fontAlgn="ctr"/>
                      <a:r>
                        <a:rPr lang="es-MX" sz="900" u="none" strike="noStrike">
                          <a:effectLst/>
                        </a:rPr>
                        <a:t>UNIDAD ADMINISTRATIVA</a:t>
                      </a:r>
                      <a:endParaRPr lang="es-MX" sz="900" b="1" i="0" u="none" strike="noStrike">
                        <a:solidFill>
                          <a:srgbClr val="FFFFFF"/>
                        </a:solidFill>
                        <a:effectLst/>
                        <a:latin typeface="Calibri" panose="020F0502020204030204" pitchFamily="34" charset="0"/>
                      </a:endParaRPr>
                    </a:p>
                  </a:txBody>
                  <a:tcPr marL="7427" marR="7427" marT="7427" marB="0" anchor="ctr"/>
                </a:tc>
                <a:tc rowSpan="2">
                  <a:txBody>
                    <a:bodyPr/>
                    <a:lstStyle/>
                    <a:p>
                      <a:pPr algn="ctr" fontAlgn="ctr"/>
                      <a:r>
                        <a:rPr lang="es-MX" sz="900" u="none" strike="noStrike">
                          <a:effectLst/>
                        </a:rPr>
                        <a:t>RESPONSABLE DE IMPLEMENTACION</a:t>
                      </a:r>
                      <a:endParaRPr lang="es-MX" sz="900" b="1" i="0" u="none" strike="noStrike">
                        <a:solidFill>
                          <a:srgbClr val="FFFFFF"/>
                        </a:solidFill>
                        <a:effectLst/>
                        <a:latin typeface="Calibri" panose="020F0502020204030204" pitchFamily="34" charset="0"/>
                      </a:endParaRPr>
                    </a:p>
                  </a:txBody>
                  <a:tcPr marL="7427" marR="7427" marT="7427" marB="0" anchor="ctr"/>
                </a:tc>
                <a:tc gridSpan="2">
                  <a:txBody>
                    <a:bodyPr/>
                    <a:lstStyle/>
                    <a:p>
                      <a:pPr algn="ctr" fontAlgn="ctr"/>
                      <a:r>
                        <a:rPr lang="es-MX" sz="900" u="none" strike="noStrike">
                          <a:effectLst/>
                        </a:rPr>
                        <a:t>FECHAS</a:t>
                      </a:r>
                      <a:endParaRPr lang="es-MX" sz="900" b="1" i="0" u="none" strike="noStrike">
                        <a:solidFill>
                          <a:srgbClr val="FFFFFF"/>
                        </a:solidFill>
                        <a:effectLst/>
                        <a:latin typeface="Calibri" panose="020F0502020204030204" pitchFamily="34" charset="0"/>
                      </a:endParaRPr>
                    </a:p>
                  </a:txBody>
                  <a:tcPr marL="7427" marR="7427" marT="7427" marB="0" anchor="ctr"/>
                </a:tc>
                <a:tc hMerge="1">
                  <a:txBody>
                    <a:bodyPr/>
                    <a:lstStyle/>
                    <a:p>
                      <a:endParaRPr lang="es-MX"/>
                    </a:p>
                  </a:txBody>
                  <a:tcPr/>
                </a:tc>
                <a:tc rowSpan="2">
                  <a:txBody>
                    <a:bodyPr/>
                    <a:lstStyle/>
                    <a:p>
                      <a:pPr algn="ctr" fontAlgn="ctr"/>
                      <a:r>
                        <a:rPr lang="es-MX" sz="900" u="none" strike="noStrike" dirty="0">
                          <a:effectLst/>
                        </a:rPr>
                        <a:t>ACCIONES REALIZADAS</a:t>
                      </a:r>
                      <a:endParaRPr lang="es-MX" sz="900" b="1" i="0" u="none" strike="noStrike" dirty="0">
                        <a:solidFill>
                          <a:srgbClr val="FFFFFF"/>
                        </a:solidFill>
                        <a:effectLst/>
                        <a:latin typeface="Calibri" panose="020F0502020204030204" pitchFamily="34" charset="0"/>
                      </a:endParaRPr>
                    </a:p>
                  </a:txBody>
                  <a:tcPr marL="7427" marR="7427" marT="7427" marB="0" anchor="ctr"/>
                </a:tc>
                <a:tc rowSpan="2">
                  <a:txBody>
                    <a:bodyPr/>
                    <a:lstStyle/>
                    <a:p>
                      <a:pPr algn="ctr" fontAlgn="ctr"/>
                      <a:r>
                        <a:rPr lang="es-MX" sz="900" u="none" strike="noStrike">
                          <a:effectLst/>
                        </a:rPr>
                        <a:t>% DE CUMPLIMIENTO</a:t>
                      </a:r>
                      <a:endParaRPr lang="es-MX" sz="900" b="1" i="0" u="none" strike="noStrike">
                        <a:solidFill>
                          <a:srgbClr val="FFFFFF"/>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326807">
                <a:tc vMerge="1">
                  <a:txBody>
                    <a:bodyPr/>
                    <a:lstStyle/>
                    <a:p>
                      <a:endParaRPr lang="es-MX"/>
                    </a:p>
                  </a:txBody>
                  <a:tcPr/>
                </a:tc>
                <a:tc gridSpan="3" vMerge="1">
                  <a:txBody>
                    <a:bodyPr/>
                    <a:lstStyle/>
                    <a:p>
                      <a:endParaRPr lang="es-MX"/>
                    </a:p>
                  </a:txBody>
                  <a:tcPr/>
                </a:tc>
                <a:tc hMerge="1" vMerge="1">
                  <a:txBody>
                    <a:bodyPr/>
                    <a:lstStyle/>
                    <a:p>
                      <a:endParaRPr lang="es-MX"/>
                    </a:p>
                  </a:txBody>
                  <a:tcPr/>
                </a:tc>
                <a:tc hMerge="1" vMerge="1">
                  <a:txBody>
                    <a:bodyPr/>
                    <a:lstStyle/>
                    <a:p>
                      <a:endParaRPr lang="es-MX"/>
                    </a:p>
                  </a:txBody>
                  <a:tcPr/>
                </a:tc>
                <a:tc vMerge="1">
                  <a:txBody>
                    <a:bodyPr/>
                    <a:lstStyle/>
                    <a:p>
                      <a:endParaRPr lang="es-MX"/>
                    </a:p>
                  </a:txBody>
                  <a:tcPr/>
                </a:tc>
                <a:tc vMerge="1">
                  <a:txBody>
                    <a:bodyPr/>
                    <a:lstStyle/>
                    <a:p>
                      <a:endParaRPr lang="es-MX"/>
                    </a:p>
                  </a:txBody>
                  <a:tcPr/>
                </a:tc>
                <a:tc>
                  <a:txBody>
                    <a:bodyPr/>
                    <a:lstStyle/>
                    <a:p>
                      <a:pPr algn="ctr" fontAlgn="ctr"/>
                      <a:r>
                        <a:rPr lang="es-MX" sz="900" u="none" strike="noStrike">
                          <a:effectLst/>
                        </a:rPr>
                        <a:t>INICIO</a:t>
                      </a:r>
                      <a:endParaRPr lang="es-MX" sz="900" b="1" i="0" u="none" strike="noStrike">
                        <a:solidFill>
                          <a:srgbClr val="FFFFFF"/>
                        </a:solidFill>
                        <a:effectLst/>
                        <a:latin typeface="Calibri" panose="020F0502020204030204" pitchFamily="34" charset="0"/>
                      </a:endParaRPr>
                    </a:p>
                  </a:txBody>
                  <a:tcPr marL="7427" marR="7427" marT="7427" marB="0" anchor="ctr"/>
                </a:tc>
                <a:tc>
                  <a:txBody>
                    <a:bodyPr/>
                    <a:lstStyle/>
                    <a:p>
                      <a:pPr algn="ctr" fontAlgn="ctr"/>
                      <a:r>
                        <a:rPr lang="es-MX" sz="900" u="none" strike="noStrike">
                          <a:effectLst/>
                        </a:rPr>
                        <a:t>TÉRMINO</a:t>
                      </a:r>
                      <a:endParaRPr lang="es-MX" sz="900" b="1" i="0" u="none" strike="noStrike">
                        <a:solidFill>
                          <a:srgbClr val="FFFFFF"/>
                        </a:solidFill>
                        <a:effectLst/>
                        <a:latin typeface="Calibri" panose="020F0502020204030204" pitchFamily="34" charset="0"/>
                      </a:endParaRPr>
                    </a:p>
                  </a:txBody>
                  <a:tcPr marL="7427" marR="7427" marT="7427" marB="0" anchor="ctr"/>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10005"/>
                  </a:ext>
                </a:extLst>
              </a:tr>
              <a:tr h="1262664">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Orcanización </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Subsecretaría de educación básica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Subsecretaría de educación básica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26-jun-17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30-jun-18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encuentra en la etapa de autorización por parte de la subsecretaría de desarrollo administrativo y tecnológico de la Secretaría de la Contraloría General, en espera de dictámen de validación de plazas por parte de la Dirección general de planeación y Dirección General de Recursos Humanos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100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Subsecretaría de educación básica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Subsecretaría de educación básica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21/03/2018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30/06/2018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En actualización de procedimiento por parte del responsable</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60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7"/>
                  </a:ext>
                </a:extLst>
              </a:tr>
              <a:tr h="512493">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Subsecretaría de educación básica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Subsecretaría de educación básica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20-mar-18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30-jun-18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llevó a cabo el curso de administración de riesgos institucionales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50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418596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4" name="CuadroTexto 3"/>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5" name="Tabla 4"/>
          <p:cNvGraphicFramePr>
            <a:graphicFrameLocks noGrp="1"/>
          </p:cNvGraphicFramePr>
          <p:nvPr>
            <p:extLst>
              <p:ext uri="{D42A27DB-BD31-4B8C-83A1-F6EECF244321}">
                <p14:modId xmlns:p14="http://schemas.microsoft.com/office/powerpoint/2010/main" val="2713987555"/>
              </p:ext>
            </p:extLst>
          </p:nvPr>
        </p:nvGraphicFramePr>
        <p:xfrm>
          <a:off x="467544" y="1484784"/>
          <a:ext cx="8229600" cy="4463889"/>
        </p:xfrm>
        <a:graphic>
          <a:graphicData uri="http://schemas.openxmlformats.org/drawingml/2006/table">
            <a:tbl>
              <a:tblPr>
                <a:tableStyleId>{284E427A-3D55-4303-BF80-6455036E1DE7}</a:tableStyleId>
              </a:tblPr>
              <a:tblGrid>
                <a:gridCol w="633618">
                  <a:extLst>
                    <a:ext uri="{9D8B030D-6E8A-4147-A177-3AD203B41FA5}">
                      <a16:colId xmlns:a16="http://schemas.microsoft.com/office/drawing/2014/main" val="20000"/>
                    </a:ext>
                  </a:extLst>
                </a:gridCol>
                <a:gridCol w="594016">
                  <a:extLst>
                    <a:ext uri="{9D8B030D-6E8A-4147-A177-3AD203B41FA5}">
                      <a16:colId xmlns:a16="http://schemas.microsoft.com/office/drawing/2014/main" val="20001"/>
                    </a:ext>
                  </a:extLst>
                </a:gridCol>
                <a:gridCol w="594016">
                  <a:extLst>
                    <a:ext uri="{9D8B030D-6E8A-4147-A177-3AD203B41FA5}">
                      <a16:colId xmlns:a16="http://schemas.microsoft.com/office/drawing/2014/main" val="20002"/>
                    </a:ext>
                  </a:extLst>
                </a:gridCol>
                <a:gridCol w="594016">
                  <a:extLst>
                    <a:ext uri="{9D8B030D-6E8A-4147-A177-3AD203B41FA5}">
                      <a16:colId xmlns:a16="http://schemas.microsoft.com/office/drawing/2014/main" val="20003"/>
                    </a:ext>
                  </a:extLst>
                </a:gridCol>
                <a:gridCol w="1138531">
                  <a:extLst>
                    <a:ext uri="{9D8B030D-6E8A-4147-A177-3AD203B41FA5}">
                      <a16:colId xmlns:a16="http://schemas.microsoft.com/office/drawing/2014/main" val="20004"/>
                    </a:ext>
                  </a:extLst>
                </a:gridCol>
                <a:gridCol w="900924">
                  <a:extLst>
                    <a:ext uri="{9D8B030D-6E8A-4147-A177-3AD203B41FA5}">
                      <a16:colId xmlns:a16="http://schemas.microsoft.com/office/drawing/2014/main" val="20005"/>
                    </a:ext>
                  </a:extLst>
                </a:gridCol>
                <a:gridCol w="764796">
                  <a:extLst>
                    <a:ext uri="{9D8B030D-6E8A-4147-A177-3AD203B41FA5}">
                      <a16:colId xmlns:a16="http://schemas.microsoft.com/office/drawing/2014/main" val="20006"/>
                    </a:ext>
                  </a:extLst>
                </a:gridCol>
                <a:gridCol w="663318">
                  <a:extLst>
                    <a:ext uri="{9D8B030D-6E8A-4147-A177-3AD203B41FA5}">
                      <a16:colId xmlns:a16="http://schemas.microsoft.com/office/drawing/2014/main" val="20007"/>
                    </a:ext>
                  </a:extLst>
                </a:gridCol>
                <a:gridCol w="1405839">
                  <a:extLst>
                    <a:ext uri="{9D8B030D-6E8A-4147-A177-3AD203B41FA5}">
                      <a16:colId xmlns:a16="http://schemas.microsoft.com/office/drawing/2014/main" val="20008"/>
                    </a:ext>
                  </a:extLst>
                </a:gridCol>
                <a:gridCol w="940526">
                  <a:extLst>
                    <a:ext uri="{9D8B030D-6E8A-4147-A177-3AD203B41FA5}">
                      <a16:colId xmlns:a16="http://schemas.microsoft.com/office/drawing/2014/main" val="20009"/>
                    </a:ext>
                  </a:extLst>
                </a:gridCol>
              </a:tblGrid>
              <a:tr h="883865">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del manual de organización</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Educación Primaria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jefe de depto. de procesos de  calidad</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01-ene-18</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31-dic-18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Aprobado por contraloría el día 31 de octubre de 2016 mediante oficio no. DS/2007-2016. Se realizó una actualización del misma la cual se encuentra en el SICAD en revisión por la Contraloría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90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0"/>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Educación Primaria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jefe de depto. de procesos de  calidad</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01/01/2018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31/12/2018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encuentra actualizado, aprobado por Contraloría el día 26 de octubre de 2017, mediante oficio no. DS/1641-2017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1"/>
                  </a:ext>
                </a:extLst>
              </a:tr>
              <a:tr h="1143825">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Educación Primaria</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jefe de depto. de procesos de  calidad</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01-ene-18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31-dic-18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elaboró y se envió a la Dirección General de Proyectos Especiales, con fecha 11 de abril del año en curso.Actualmente nos encotramos dando seguimiento a las actividades de prevención de cada uno de los riesgos identificados en la misma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2"/>
                  </a:ext>
                </a:extLst>
              </a:tr>
              <a:tr h="155976">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3"/>
                  </a:ext>
                </a:extLst>
              </a:tr>
              <a:tr h="757598">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Educación Media Superior y Superior</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Lic. Carmen Amalia Ortega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Ultima actualización 17/08/2016, falta unicamente incorporar las funciones de tres personas que acaban de integrarse a la Dirección General</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85</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Educación Media Superior y Superior</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fr-FR" sz="800" u="none" strike="noStrike">
                          <a:effectLst/>
                        </a:rPr>
                        <a:t>Lic. Edna Michelle Sanchez Chavarría</a:t>
                      </a:r>
                      <a:endParaRPr lang="fr-FR"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Actualización en sistema SICAD, corrección y validación por parte del enlace de control interno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90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5"/>
                  </a:ext>
                </a:extLst>
              </a:tr>
              <a:tr h="512493">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Educación Media Superior y Superior</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Ing. Jesus Mario Félix Flores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falta unicamente migrar la matríz de riesgos al nuevo formato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90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81812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4" name="CuadroTexto 3"/>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5" name="Tabla 4"/>
          <p:cNvGraphicFramePr>
            <a:graphicFrameLocks noGrp="1"/>
          </p:cNvGraphicFramePr>
          <p:nvPr>
            <p:extLst>
              <p:ext uri="{D42A27DB-BD31-4B8C-83A1-F6EECF244321}">
                <p14:modId xmlns:p14="http://schemas.microsoft.com/office/powerpoint/2010/main" val="1608799482"/>
              </p:ext>
            </p:extLst>
          </p:nvPr>
        </p:nvGraphicFramePr>
        <p:xfrm>
          <a:off x="539552" y="1700808"/>
          <a:ext cx="8229599" cy="3958824"/>
        </p:xfrm>
        <a:graphic>
          <a:graphicData uri="http://schemas.openxmlformats.org/drawingml/2006/table">
            <a:tbl>
              <a:tblPr>
                <a:tableStyleId>{284E427A-3D55-4303-BF80-6455036E1DE7}</a:tableStyleId>
              </a:tblPr>
              <a:tblGrid>
                <a:gridCol w="633618">
                  <a:extLst>
                    <a:ext uri="{9D8B030D-6E8A-4147-A177-3AD203B41FA5}">
                      <a16:colId xmlns:a16="http://schemas.microsoft.com/office/drawing/2014/main" val="20000"/>
                    </a:ext>
                  </a:extLst>
                </a:gridCol>
                <a:gridCol w="594016">
                  <a:extLst>
                    <a:ext uri="{9D8B030D-6E8A-4147-A177-3AD203B41FA5}">
                      <a16:colId xmlns:a16="http://schemas.microsoft.com/office/drawing/2014/main" val="20001"/>
                    </a:ext>
                  </a:extLst>
                </a:gridCol>
                <a:gridCol w="594016">
                  <a:extLst>
                    <a:ext uri="{9D8B030D-6E8A-4147-A177-3AD203B41FA5}">
                      <a16:colId xmlns:a16="http://schemas.microsoft.com/office/drawing/2014/main" val="20002"/>
                    </a:ext>
                  </a:extLst>
                </a:gridCol>
                <a:gridCol w="594016">
                  <a:extLst>
                    <a:ext uri="{9D8B030D-6E8A-4147-A177-3AD203B41FA5}">
                      <a16:colId xmlns:a16="http://schemas.microsoft.com/office/drawing/2014/main" val="20003"/>
                    </a:ext>
                  </a:extLst>
                </a:gridCol>
                <a:gridCol w="1138531">
                  <a:extLst>
                    <a:ext uri="{9D8B030D-6E8A-4147-A177-3AD203B41FA5}">
                      <a16:colId xmlns:a16="http://schemas.microsoft.com/office/drawing/2014/main" val="20004"/>
                    </a:ext>
                  </a:extLst>
                </a:gridCol>
                <a:gridCol w="900924">
                  <a:extLst>
                    <a:ext uri="{9D8B030D-6E8A-4147-A177-3AD203B41FA5}">
                      <a16:colId xmlns:a16="http://schemas.microsoft.com/office/drawing/2014/main" val="20005"/>
                    </a:ext>
                  </a:extLst>
                </a:gridCol>
                <a:gridCol w="764796">
                  <a:extLst>
                    <a:ext uri="{9D8B030D-6E8A-4147-A177-3AD203B41FA5}">
                      <a16:colId xmlns:a16="http://schemas.microsoft.com/office/drawing/2014/main" val="20006"/>
                    </a:ext>
                  </a:extLst>
                </a:gridCol>
                <a:gridCol w="663318">
                  <a:extLst>
                    <a:ext uri="{9D8B030D-6E8A-4147-A177-3AD203B41FA5}">
                      <a16:colId xmlns:a16="http://schemas.microsoft.com/office/drawing/2014/main" val="20007"/>
                    </a:ext>
                  </a:extLst>
                </a:gridCol>
                <a:gridCol w="1405839">
                  <a:extLst>
                    <a:ext uri="{9D8B030D-6E8A-4147-A177-3AD203B41FA5}">
                      <a16:colId xmlns:a16="http://schemas.microsoft.com/office/drawing/2014/main" val="20008"/>
                    </a:ext>
                  </a:extLst>
                </a:gridCol>
                <a:gridCol w="940525">
                  <a:extLst>
                    <a:ext uri="{9D8B030D-6E8A-4147-A177-3AD203B41FA5}">
                      <a16:colId xmlns:a16="http://schemas.microsoft.com/office/drawing/2014/main" val="20009"/>
                    </a:ext>
                  </a:extLst>
                </a:gridCol>
              </a:tblGrid>
              <a:tr h="505066">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del manual de organización</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Intercambios y Asuntos Internacionales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Gabriela Soto González  Enlace de SICAD</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01-abr-18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enviaron a revisión al SICAD ya con los cambios detectados como observaciones, en espera de que sea autorizado.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100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0"/>
                  </a:ext>
                </a:extLst>
              </a:tr>
              <a:tr h="1136398">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Manual de Procedimientos</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Intercambios y Asuntos Internacionales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Gabriela Soto González  Enlace de SICAD</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01/02/2018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En febrero se envían al SICAD  actualizaciones de los 4 procedimientos. En este momento se están realizando los cambios de las observaciones detectadas, con un avance de 3 de los 4 procedimientos listos para enviar a revisión  otra vez.</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75</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1"/>
                  </a:ext>
                </a:extLst>
              </a:tr>
              <a:tr h="512493">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Intercambios y Asuntos Internacionales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Gabriela Soto González  Enlace de SICAD</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01-mar-18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 </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asistió a curso de matríz de riesgos, se está trabajando en la detección de ellos.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2"/>
                  </a:ext>
                </a:extLst>
              </a:tr>
              <a:tr h="155976">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3"/>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Administración y finanzas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pt-BR" sz="800" u="none" strike="noStrike" dirty="0">
                          <a:effectLst/>
                        </a:rPr>
                        <a:t>Lic. Silvia Isabel </a:t>
                      </a:r>
                      <a:r>
                        <a:rPr lang="pt-BR" sz="800" u="none" strike="noStrike" dirty="0" err="1">
                          <a:effectLst/>
                        </a:rPr>
                        <a:t>Morreal</a:t>
                      </a:r>
                      <a:r>
                        <a:rPr lang="pt-BR" sz="800" u="none" strike="noStrike" dirty="0">
                          <a:effectLst/>
                        </a:rPr>
                        <a:t> </a:t>
                      </a:r>
                      <a:r>
                        <a:rPr lang="pt-BR" sz="800" u="none" strike="noStrike" dirty="0" err="1">
                          <a:effectLst/>
                        </a:rPr>
                        <a:t>Vidales</a:t>
                      </a:r>
                      <a:endParaRPr lang="pt-BR"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08-sep-17</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pendiente</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giró oficio a la Dirección de Planeación Solicitando el oficio de Validación Presupuestal</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60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Administración y finanzas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pt-BR" sz="800" u="none" strike="noStrike">
                          <a:effectLst/>
                        </a:rPr>
                        <a:t>Lic. Silvia Isabel Morreal Vidales</a:t>
                      </a:r>
                      <a:endParaRPr lang="pt-BR"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01/05/2017</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23/05/2017</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Actualización del manual de procedimientos y aprobación por la Secretaría de Contraloría General</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5"/>
                  </a:ext>
                </a:extLst>
              </a:tr>
              <a:tr h="638759">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Administración y finanzas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pt-BR" sz="800" u="none" strike="noStrike">
                          <a:effectLst/>
                        </a:rPr>
                        <a:t>Lic. Silvia Isabel Morreal Vidales</a:t>
                      </a:r>
                      <a:endParaRPr lang="pt-BR"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22-feb-17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pendiente</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Mesas de Trabajo con las Direcciones Generales para el estudio de los procedimientos para poder elaborar la matríz de riesgos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50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33974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4" name="CuadroTexto 3"/>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2" name="Tabla 1"/>
          <p:cNvGraphicFramePr>
            <a:graphicFrameLocks noGrp="1"/>
          </p:cNvGraphicFramePr>
          <p:nvPr>
            <p:extLst>
              <p:ext uri="{D42A27DB-BD31-4B8C-83A1-F6EECF244321}">
                <p14:modId xmlns:p14="http://schemas.microsoft.com/office/powerpoint/2010/main" val="4021821105"/>
              </p:ext>
            </p:extLst>
          </p:nvPr>
        </p:nvGraphicFramePr>
        <p:xfrm>
          <a:off x="683566" y="1556792"/>
          <a:ext cx="7920882" cy="4824535"/>
        </p:xfrm>
        <a:graphic>
          <a:graphicData uri="http://schemas.openxmlformats.org/drawingml/2006/table">
            <a:tbl>
              <a:tblPr>
                <a:tableStyleId>{284E427A-3D55-4303-BF80-6455036E1DE7}</a:tableStyleId>
              </a:tblPr>
              <a:tblGrid>
                <a:gridCol w="609849">
                  <a:extLst>
                    <a:ext uri="{9D8B030D-6E8A-4147-A177-3AD203B41FA5}">
                      <a16:colId xmlns:a16="http://schemas.microsoft.com/office/drawing/2014/main" val="20000"/>
                    </a:ext>
                  </a:extLst>
                </a:gridCol>
                <a:gridCol w="571733">
                  <a:extLst>
                    <a:ext uri="{9D8B030D-6E8A-4147-A177-3AD203B41FA5}">
                      <a16:colId xmlns:a16="http://schemas.microsoft.com/office/drawing/2014/main" val="20001"/>
                    </a:ext>
                  </a:extLst>
                </a:gridCol>
                <a:gridCol w="571733">
                  <a:extLst>
                    <a:ext uri="{9D8B030D-6E8A-4147-A177-3AD203B41FA5}">
                      <a16:colId xmlns:a16="http://schemas.microsoft.com/office/drawing/2014/main" val="20002"/>
                    </a:ext>
                  </a:extLst>
                </a:gridCol>
                <a:gridCol w="571733">
                  <a:extLst>
                    <a:ext uri="{9D8B030D-6E8A-4147-A177-3AD203B41FA5}">
                      <a16:colId xmlns:a16="http://schemas.microsoft.com/office/drawing/2014/main" val="20003"/>
                    </a:ext>
                  </a:extLst>
                </a:gridCol>
                <a:gridCol w="1095821">
                  <a:extLst>
                    <a:ext uri="{9D8B030D-6E8A-4147-A177-3AD203B41FA5}">
                      <a16:colId xmlns:a16="http://schemas.microsoft.com/office/drawing/2014/main" val="20004"/>
                    </a:ext>
                  </a:extLst>
                </a:gridCol>
                <a:gridCol w="867128">
                  <a:extLst>
                    <a:ext uri="{9D8B030D-6E8A-4147-A177-3AD203B41FA5}">
                      <a16:colId xmlns:a16="http://schemas.microsoft.com/office/drawing/2014/main" val="20005"/>
                    </a:ext>
                  </a:extLst>
                </a:gridCol>
                <a:gridCol w="736106">
                  <a:extLst>
                    <a:ext uri="{9D8B030D-6E8A-4147-A177-3AD203B41FA5}">
                      <a16:colId xmlns:a16="http://schemas.microsoft.com/office/drawing/2014/main" val="20006"/>
                    </a:ext>
                  </a:extLst>
                </a:gridCol>
                <a:gridCol w="638435">
                  <a:extLst>
                    <a:ext uri="{9D8B030D-6E8A-4147-A177-3AD203B41FA5}">
                      <a16:colId xmlns:a16="http://schemas.microsoft.com/office/drawing/2014/main" val="20007"/>
                    </a:ext>
                  </a:extLst>
                </a:gridCol>
                <a:gridCol w="1353100">
                  <a:extLst>
                    <a:ext uri="{9D8B030D-6E8A-4147-A177-3AD203B41FA5}">
                      <a16:colId xmlns:a16="http://schemas.microsoft.com/office/drawing/2014/main" val="20008"/>
                    </a:ext>
                  </a:extLst>
                </a:gridCol>
                <a:gridCol w="905244">
                  <a:extLst>
                    <a:ext uri="{9D8B030D-6E8A-4147-A177-3AD203B41FA5}">
                      <a16:colId xmlns:a16="http://schemas.microsoft.com/office/drawing/2014/main" val="20009"/>
                    </a:ext>
                  </a:extLst>
                </a:gridCol>
              </a:tblGrid>
              <a:tr h="1224136">
                <a:tc>
                  <a:txBody>
                    <a:bodyPr/>
                    <a:lstStyle/>
                    <a:p>
                      <a:pPr algn="l" fontAlgn="ctr"/>
                      <a:r>
                        <a:rPr lang="es-MX" sz="600" u="none" strike="noStrike" dirty="0">
                          <a:effectLst/>
                        </a:rPr>
                        <a:t>Primera norma: ambiente de control</a:t>
                      </a:r>
                      <a:endParaRPr lang="es-MX" sz="600" b="1" i="0" u="none" strike="noStrike" dirty="0">
                        <a:solidFill>
                          <a:srgbClr val="595959"/>
                        </a:solidFill>
                        <a:effectLst/>
                        <a:latin typeface="Calibri" panose="020F0502020204030204" pitchFamily="34" charset="0"/>
                      </a:endParaRPr>
                    </a:p>
                  </a:txBody>
                  <a:tcPr marL="6141" marR="6141" marT="6141" marB="0" anchor="ctr"/>
                </a:tc>
                <a:tc gridSpan="3">
                  <a:txBody>
                    <a:bodyPr/>
                    <a:lstStyle/>
                    <a:p>
                      <a:pPr algn="l" fontAlgn="ctr"/>
                      <a:r>
                        <a:rPr lang="es-MX" sz="600" u="none" strike="noStrike" dirty="0">
                          <a:effectLst/>
                        </a:rPr>
                        <a:t>Actualización del manual de organización</a:t>
                      </a:r>
                      <a:endParaRPr lang="es-MX" sz="600" b="0" i="0" u="none" strike="noStrike" dirty="0">
                        <a:solidFill>
                          <a:srgbClr val="595959"/>
                        </a:solidFill>
                        <a:effectLst/>
                        <a:latin typeface="Calibri" panose="020F0502020204030204" pitchFamily="34" charset="0"/>
                      </a:endParaRPr>
                    </a:p>
                  </a:txBody>
                  <a:tcPr marL="6141" marR="6141" marT="6141"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Atención ciudadana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Dirección general de Atención Ciudadana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24-abr-17</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08-may-17</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l" fontAlgn="ctr"/>
                      <a:r>
                        <a:rPr lang="es-MX" sz="600" u="none" strike="noStrike">
                          <a:effectLst/>
                        </a:rPr>
                        <a:t>1.- Se realizaron las modificaciones al manual de organización por medio del SICAD y fue enviado revisión con el enlace de recursos humanos y se trabajo en las observaciones       2.- una vez autorizadas las modificaciones fue enviado a la Secretaría de la Contraloría General, la cual tambien hizo llegar al enlace interno</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90</a:t>
                      </a:r>
                      <a:endParaRPr lang="es-MX" sz="600" b="0" i="0" u="none" strike="noStrike">
                        <a:solidFill>
                          <a:srgbClr val="595959"/>
                        </a:solidFill>
                        <a:effectLst/>
                        <a:latin typeface="Calibri" panose="020F0502020204030204" pitchFamily="34" charset="0"/>
                      </a:endParaRPr>
                    </a:p>
                  </a:txBody>
                  <a:tcPr marL="6141" marR="6141" marT="6141" marB="0" anchor="ctr"/>
                </a:tc>
                <a:extLst>
                  <a:ext uri="{0D108BD9-81ED-4DB2-BD59-A6C34878D82A}">
                    <a16:rowId xmlns:a16="http://schemas.microsoft.com/office/drawing/2014/main" val="10000"/>
                  </a:ext>
                </a:extLst>
              </a:tr>
              <a:tr h="556426">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6141" marR="6141" marT="6141" marB="0" anchor="ctr"/>
                </a:tc>
                <a:tc gridSpan="3">
                  <a:txBody>
                    <a:bodyPr/>
                    <a:lstStyle/>
                    <a:p>
                      <a:pPr algn="l" fontAlgn="ctr"/>
                      <a:r>
                        <a:rPr lang="es-MX" sz="600" u="none" strike="noStrike" dirty="0">
                          <a:effectLst/>
                        </a:rPr>
                        <a:t>Actualización Manual de Procedimientos</a:t>
                      </a:r>
                      <a:endParaRPr lang="es-MX" sz="600" b="0" i="0" u="none" strike="noStrike" dirty="0">
                        <a:solidFill>
                          <a:srgbClr val="595959"/>
                        </a:solidFill>
                        <a:effectLst/>
                        <a:latin typeface="Calibri" panose="020F0502020204030204" pitchFamily="34" charset="0"/>
                      </a:endParaRPr>
                    </a:p>
                  </a:txBody>
                  <a:tcPr marL="6141" marR="6141" marT="6141"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Dirección General de Atención ciudadana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Dirección general de Atención Ciudadana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09/04/2018</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02/06/2018</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l" fontAlgn="ctr"/>
                      <a:r>
                        <a:rPr lang="es-MX" sz="600" u="none" strike="noStrike">
                          <a:effectLst/>
                        </a:rPr>
                        <a:t>1.- solicitar a los responsables la revisión de sus procedimientos e informar de las modificaciones correspondientes</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15</a:t>
                      </a:r>
                      <a:endParaRPr lang="es-MX" sz="600" b="0" i="0" u="none" strike="noStrike">
                        <a:solidFill>
                          <a:srgbClr val="595959"/>
                        </a:solidFill>
                        <a:effectLst/>
                        <a:latin typeface="Calibri" panose="020F0502020204030204" pitchFamily="34" charset="0"/>
                      </a:endParaRPr>
                    </a:p>
                  </a:txBody>
                  <a:tcPr marL="6141" marR="6141" marT="6141" marB="0" anchor="ctr"/>
                </a:tc>
                <a:extLst>
                  <a:ext uri="{0D108BD9-81ED-4DB2-BD59-A6C34878D82A}">
                    <a16:rowId xmlns:a16="http://schemas.microsoft.com/office/drawing/2014/main" val="10001"/>
                  </a:ext>
                </a:extLst>
              </a:tr>
              <a:tr h="1008112">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6141" marR="6141" marT="6141" marB="0" anchor="ctr"/>
                </a:tc>
                <a:tc gridSpan="3">
                  <a:txBody>
                    <a:bodyPr/>
                    <a:lstStyle/>
                    <a:p>
                      <a:pPr algn="l" fontAlgn="ctr"/>
                      <a:r>
                        <a:rPr lang="es-MX" sz="600" u="none" strike="noStrike" dirty="0">
                          <a:effectLst/>
                        </a:rPr>
                        <a:t>Actualización Matríz de riesgo</a:t>
                      </a:r>
                      <a:endParaRPr lang="es-MX" sz="600" b="0" i="0" u="none" strike="noStrike" dirty="0">
                        <a:solidFill>
                          <a:srgbClr val="595959"/>
                        </a:solidFill>
                        <a:effectLst/>
                        <a:latin typeface="Calibri" panose="020F0502020204030204" pitchFamily="34" charset="0"/>
                      </a:endParaRPr>
                    </a:p>
                  </a:txBody>
                  <a:tcPr marL="6141" marR="6141" marT="6141"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dirty="0">
                          <a:effectLst/>
                        </a:rPr>
                        <a:t>Dirección General de Atención ciudadana</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Dirección general de Atención Ciudadana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22-mar-17</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07-abr-17</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l" fontAlgn="ctr"/>
                      <a:r>
                        <a:rPr lang="es-MX" sz="600" u="none" strike="noStrike">
                          <a:effectLst/>
                        </a:rPr>
                        <a:t>1.-se complementa el formato de la matríz de riesgos de acuerdo a lo programado.                            2.- en el mes de octubre la direccion general de proyectos especiales solicita a las unidades  adminsitrativas la matríz de riesgo, al cual se les hace llegar</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100</a:t>
                      </a:r>
                      <a:endParaRPr lang="es-MX" sz="600" b="0" i="0" u="none" strike="noStrike">
                        <a:solidFill>
                          <a:srgbClr val="595959"/>
                        </a:solidFill>
                        <a:effectLst/>
                        <a:latin typeface="Calibri" panose="020F0502020204030204" pitchFamily="34" charset="0"/>
                      </a:endParaRPr>
                    </a:p>
                  </a:txBody>
                  <a:tcPr marL="6141" marR="6141" marT="6141" marB="0" anchor="ctr"/>
                </a:tc>
                <a:extLst>
                  <a:ext uri="{0D108BD9-81ED-4DB2-BD59-A6C34878D82A}">
                    <a16:rowId xmlns:a16="http://schemas.microsoft.com/office/drawing/2014/main" val="10002"/>
                  </a:ext>
                </a:extLst>
              </a:tr>
              <a:tr h="137470">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dirty="0">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tc>
                  <a:txBody>
                    <a:bodyPr/>
                    <a:lstStyle/>
                    <a:p>
                      <a:pPr algn="l" fontAlgn="b"/>
                      <a:endParaRPr lang="es-MX" sz="700" b="0" i="0" u="none" strike="noStrike">
                        <a:solidFill>
                          <a:srgbClr val="000000"/>
                        </a:solidFill>
                        <a:effectLst/>
                        <a:latin typeface="Calibri" panose="020F0502020204030204" pitchFamily="34" charset="0"/>
                      </a:endParaRPr>
                    </a:p>
                  </a:txBody>
                  <a:tcPr marL="6141" marR="6141" marT="6141" marB="0" anchor="b"/>
                </a:tc>
                <a:extLst>
                  <a:ext uri="{0D108BD9-81ED-4DB2-BD59-A6C34878D82A}">
                    <a16:rowId xmlns:a16="http://schemas.microsoft.com/office/drawing/2014/main" val="10003"/>
                  </a:ext>
                </a:extLst>
              </a:tr>
              <a:tr h="1001565">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6141" marR="6141" marT="6141" marB="0" anchor="ctr"/>
                </a:tc>
                <a:tc gridSpan="3">
                  <a:txBody>
                    <a:bodyPr/>
                    <a:lstStyle/>
                    <a:p>
                      <a:pPr algn="l" fontAlgn="ctr"/>
                      <a:r>
                        <a:rPr lang="es-MX" sz="600" u="none" strike="noStrike">
                          <a:effectLst/>
                        </a:rPr>
                        <a:t>Actualización del manual de organización</a:t>
                      </a:r>
                      <a:endParaRPr lang="es-MX" sz="600" b="0" i="0" u="none" strike="noStrike">
                        <a:solidFill>
                          <a:srgbClr val="595959"/>
                        </a:solidFill>
                        <a:effectLst/>
                        <a:latin typeface="Calibri" panose="020F0502020204030204" pitchFamily="34" charset="0"/>
                      </a:endParaRPr>
                    </a:p>
                  </a:txBody>
                  <a:tcPr marL="6141" marR="6141" marT="6141"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dirty="0">
                          <a:effectLst/>
                        </a:rPr>
                        <a:t>Unidad de enlace de Comunicación Social</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dirty="0">
                          <a:effectLst/>
                        </a:rPr>
                        <a:t>Ing. Araceli Abud Tapia</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dirty="0">
                          <a:effectLst/>
                        </a:rPr>
                        <a:t>23-mar-18</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dirty="0">
                          <a:effectLst/>
                        </a:rPr>
                        <a:t>pendiente</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l" fontAlgn="ctr"/>
                      <a:r>
                        <a:rPr lang="es-MX" sz="600" u="none" strike="noStrike" dirty="0">
                          <a:effectLst/>
                        </a:rPr>
                        <a:t>se solicitó autorización a subsecretario de egresos de organigrama por cambio de adscripción de nuevos integrantes de la UECS, ya está actualizado el manual en SICAD, solo falta esta validación de plazas por hacienda para que lo autorice contraloría</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90</a:t>
                      </a:r>
                      <a:endParaRPr lang="es-MX" sz="600" b="0" i="0" u="none" strike="noStrike">
                        <a:solidFill>
                          <a:srgbClr val="595959"/>
                        </a:solidFill>
                        <a:effectLst/>
                        <a:latin typeface="Calibri" panose="020F0502020204030204" pitchFamily="34" charset="0"/>
                      </a:endParaRPr>
                    </a:p>
                  </a:txBody>
                  <a:tcPr marL="6141" marR="6141" marT="6141" marB="0" anchor="ctr"/>
                </a:tc>
                <a:extLst>
                  <a:ext uri="{0D108BD9-81ED-4DB2-BD59-A6C34878D82A}">
                    <a16:rowId xmlns:a16="http://schemas.microsoft.com/office/drawing/2014/main" val="10004"/>
                  </a:ext>
                </a:extLst>
              </a:tr>
              <a:tr h="445140">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6141" marR="6141" marT="6141" marB="0" anchor="ctr"/>
                </a:tc>
                <a:tc gridSpan="3">
                  <a:txBody>
                    <a:bodyPr/>
                    <a:lstStyle/>
                    <a:p>
                      <a:pPr algn="l" fontAlgn="ctr"/>
                      <a:r>
                        <a:rPr lang="es-MX" sz="600" u="none" strike="noStrike">
                          <a:effectLst/>
                        </a:rPr>
                        <a:t>Actualización Manual de Procedimientos</a:t>
                      </a:r>
                      <a:endParaRPr lang="es-MX" sz="600" b="0" i="0" u="none" strike="noStrike">
                        <a:solidFill>
                          <a:srgbClr val="595959"/>
                        </a:solidFill>
                        <a:effectLst/>
                        <a:latin typeface="Calibri" panose="020F0502020204030204" pitchFamily="34" charset="0"/>
                      </a:endParaRPr>
                    </a:p>
                  </a:txBody>
                  <a:tcPr marL="6141" marR="6141" marT="6141"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Unidad de enlace de Comunicación Social</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Ing. Araceli Abud Tapia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01/08/2017</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30/04/2018</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l" fontAlgn="ctr"/>
                      <a:r>
                        <a:rPr lang="es-MX" sz="600" u="none" strike="noStrike" dirty="0">
                          <a:effectLst/>
                        </a:rPr>
                        <a:t>corrigiendo observaciones y formatos en SICAD</a:t>
                      </a:r>
                      <a:endParaRPr lang="es-MX" sz="600" b="0" i="0" u="none" strike="noStrike" dirty="0">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dirty="0">
                          <a:effectLst/>
                        </a:rPr>
                        <a:t>70</a:t>
                      </a:r>
                      <a:endParaRPr lang="es-MX" sz="600" b="0" i="0" u="none" strike="noStrike" dirty="0">
                        <a:solidFill>
                          <a:srgbClr val="595959"/>
                        </a:solidFill>
                        <a:effectLst/>
                        <a:latin typeface="Calibri" panose="020F0502020204030204" pitchFamily="34" charset="0"/>
                      </a:endParaRPr>
                    </a:p>
                  </a:txBody>
                  <a:tcPr marL="6141" marR="6141" marT="6141" marB="0" anchor="ctr"/>
                </a:tc>
                <a:extLst>
                  <a:ext uri="{0D108BD9-81ED-4DB2-BD59-A6C34878D82A}">
                    <a16:rowId xmlns:a16="http://schemas.microsoft.com/office/drawing/2014/main" val="10005"/>
                  </a:ext>
                </a:extLst>
              </a:tr>
              <a:tr h="451686">
                <a:tc>
                  <a:txBody>
                    <a:bodyPr/>
                    <a:lstStyle/>
                    <a:p>
                      <a:pPr algn="l" fontAlgn="ctr"/>
                      <a:r>
                        <a:rPr lang="es-MX" sz="600" u="none" strike="noStrike">
                          <a:effectLst/>
                        </a:rPr>
                        <a:t>Primera norma: ambiente de control</a:t>
                      </a:r>
                      <a:endParaRPr lang="es-MX" sz="600" b="1" i="0" u="none" strike="noStrike">
                        <a:solidFill>
                          <a:srgbClr val="595959"/>
                        </a:solidFill>
                        <a:effectLst/>
                        <a:latin typeface="Calibri" panose="020F0502020204030204" pitchFamily="34" charset="0"/>
                      </a:endParaRPr>
                    </a:p>
                  </a:txBody>
                  <a:tcPr marL="6141" marR="6141" marT="6141" marB="0" anchor="ctr"/>
                </a:tc>
                <a:tc gridSpan="3">
                  <a:txBody>
                    <a:bodyPr/>
                    <a:lstStyle/>
                    <a:p>
                      <a:pPr algn="l" fontAlgn="ctr"/>
                      <a:r>
                        <a:rPr lang="es-MX" sz="600" u="none" strike="noStrike">
                          <a:effectLst/>
                        </a:rPr>
                        <a:t>Actualización Matríz de riesgo</a:t>
                      </a:r>
                      <a:endParaRPr lang="es-MX" sz="600" b="0" i="0" u="none" strike="noStrike">
                        <a:solidFill>
                          <a:srgbClr val="595959"/>
                        </a:solidFill>
                        <a:effectLst/>
                        <a:latin typeface="Calibri" panose="020F0502020204030204" pitchFamily="34" charset="0"/>
                      </a:endParaRPr>
                    </a:p>
                  </a:txBody>
                  <a:tcPr marL="6141" marR="6141" marT="6141" marB="0" anchor="ctr"/>
                </a:tc>
                <a:tc hMerge="1">
                  <a:txBody>
                    <a:bodyPr/>
                    <a:lstStyle/>
                    <a:p>
                      <a:endParaRPr lang="es-MX"/>
                    </a:p>
                  </a:txBody>
                  <a:tcPr/>
                </a:tc>
                <a:tc hMerge="1">
                  <a:txBody>
                    <a:bodyPr/>
                    <a:lstStyle/>
                    <a:p>
                      <a:endParaRPr lang="es-MX"/>
                    </a:p>
                  </a:txBody>
                  <a:tcPr/>
                </a:tc>
                <a:tc>
                  <a:txBody>
                    <a:bodyPr/>
                    <a:lstStyle/>
                    <a:p>
                      <a:pPr algn="ctr" fontAlgn="ctr"/>
                      <a:r>
                        <a:rPr lang="es-MX" sz="600" u="none" strike="noStrike">
                          <a:effectLst/>
                        </a:rPr>
                        <a:t>Unidad de enlace de Comunicación Social</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Ing. Araceli Abud Tapia</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01-feb-18</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a:effectLst/>
                        </a:rPr>
                        <a:t>30-abr-18</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l" fontAlgn="ctr"/>
                      <a:r>
                        <a:rPr lang="es-MX" sz="600" u="none" strike="noStrike">
                          <a:effectLst/>
                        </a:rPr>
                        <a:t>en desarrollo, depurando información y evaluación de riesgos</a:t>
                      </a:r>
                      <a:endParaRPr lang="es-MX" sz="600" b="0" i="0" u="none" strike="noStrike">
                        <a:solidFill>
                          <a:srgbClr val="595959"/>
                        </a:solidFill>
                        <a:effectLst/>
                        <a:latin typeface="Calibri" panose="020F0502020204030204" pitchFamily="34" charset="0"/>
                      </a:endParaRPr>
                    </a:p>
                  </a:txBody>
                  <a:tcPr marL="6141" marR="6141" marT="6141" marB="0" anchor="ctr"/>
                </a:tc>
                <a:tc>
                  <a:txBody>
                    <a:bodyPr/>
                    <a:lstStyle/>
                    <a:p>
                      <a:pPr algn="ctr" fontAlgn="ctr"/>
                      <a:r>
                        <a:rPr lang="es-MX" sz="600" u="none" strike="noStrike" dirty="0">
                          <a:effectLst/>
                        </a:rPr>
                        <a:t>70</a:t>
                      </a:r>
                      <a:endParaRPr lang="es-MX" sz="600" b="0" i="0" u="none" strike="noStrike" dirty="0">
                        <a:solidFill>
                          <a:srgbClr val="595959"/>
                        </a:solidFill>
                        <a:effectLst/>
                        <a:latin typeface="Calibri" panose="020F0502020204030204" pitchFamily="34" charset="0"/>
                      </a:endParaRPr>
                    </a:p>
                  </a:txBody>
                  <a:tcPr marL="6141" marR="6141" marT="6141"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02933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4" name="CuadroTexto 3"/>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5" name="Tabla 4"/>
          <p:cNvGraphicFramePr>
            <a:graphicFrameLocks noGrp="1"/>
          </p:cNvGraphicFramePr>
          <p:nvPr>
            <p:extLst>
              <p:ext uri="{D42A27DB-BD31-4B8C-83A1-F6EECF244321}">
                <p14:modId xmlns:p14="http://schemas.microsoft.com/office/powerpoint/2010/main" val="630115565"/>
              </p:ext>
            </p:extLst>
          </p:nvPr>
        </p:nvGraphicFramePr>
        <p:xfrm>
          <a:off x="467544" y="1561799"/>
          <a:ext cx="8229599" cy="4085090"/>
        </p:xfrm>
        <a:graphic>
          <a:graphicData uri="http://schemas.openxmlformats.org/drawingml/2006/table">
            <a:tbl>
              <a:tblPr>
                <a:tableStyleId>{284E427A-3D55-4303-BF80-6455036E1DE7}</a:tableStyleId>
              </a:tblPr>
              <a:tblGrid>
                <a:gridCol w="633618">
                  <a:extLst>
                    <a:ext uri="{9D8B030D-6E8A-4147-A177-3AD203B41FA5}">
                      <a16:colId xmlns:a16="http://schemas.microsoft.com/office/drawing/2014/main" val="20000"/>
                    </a:ext>
                  </a:extLst>
                </a:gridCol>
                <a:gridCol w="594016">
                  <a:extLst>
                    <a:ext uri="{9D8B030D-6E8A-4147-A177-3AD203B41FA5}">
                      <a16:colId xmlns:a16="http://schemas.microsoft.com/office/drawing/2014/main" val="20001"/>
                    </a:ext>
                  </a:extLst>
                </a:gridCol>
                <a:gridCol w="594016">
                  <a:extLst>
                    <a:ext uri="{9D8B030D-6E8A-4147-A177-3AD203B41FA5}">
                      <a16:colId xmlns:a16="http://schemas.microsoft.com/office/drawing/2014/main" val="20002"/>
                    </a:ext>
                  </a:extLst>
                </a:gridCol>
                <a:gridCol w="594016">
                  <a:extLst>
                    <a:ext uri="{9D8B030D-6E8A-4147-A177-3AD203B41FA5}">
                      <a16:colId xmlns:a16="http://schemas.microsoft.com/office/drawing/2014/main" val="20003"/>
                    </a:ext>
                  </a:extLst>
                </a:gridCol>
                <a:gridCol w="1138531">
                  <a:extLst>
                    <a:ext uri="{9D8B030D-6E8A-4147-A177-3AD203B41FA5}">
                      <a16:colId xmlns:a16="http://schemas.microsoft.com/office/drawing/2014/main" val="20004"/>
                    </a:ext>
                  </a:extLst>
                </a:gridCol>
                <a:gridCol w="900924">
                  <a:extLst>
                    <a:ext uri="{9D8B030D-6E8A-4147-A177-3AD203B41FA5}">
                      <a16:colId xmlns:a16="http://schemas.microsoft.com/office/drawing/2014/main" val="20005"/>
                    </a:ext>
                  </a:extLst>
                </a:gridCol>
                <a:gridCol w="764796">
                  <a:extLst>
                    <a:ext uri="{9D8B030D-6E8A-4147-A177-3AD203B41FA5}">
                      <a16:colId xmlns:a16="http://schemas.microsoft.com/office/drawing/2014/main" val="20006"/>
                    </a:ext>
                  </a:extLst>
                </a:gridCol>
                <a:gridCol w="663318">
                  <a:extLst>
                    <a:ext uri="{9D8B030D-6E8A-4147-A177-3AD203B41FA5}">
                      <a16:colId xmlns:a16="http://schemas.microsoft.com/office/drawing/2014/main" val="20007"/>
                    </a:ext>
                  </a:extLst>
                </a:gridCol>
                <a:gridCol w="1405839">
                  <a:extLst>
                    <a:ext uri="{9D8B030D-6E8A-4147-A177-3AD203B41FA5}">
                      <a16:colId xmlns:a16="http://schemas.microsoft.com/office/drawing/2014/main" val="20008"/>
                    </a:ext>
                  </a:extLst>
                </a:gridCol>
                <a:gridCol w="940525">
                  <a:extLst>
                    <a:ext uri="{9D8B030D-6E8A-4147-A177-3AD203B41FA5}">
                      <a16:colId xmlns:a16="http://schemas.microsoft.com/office/drawing/2014/main" val="20009"/>
                    </a:ext>
                  </a:extLst>
                </a:gridCol>
              </a:tblGrid>
              <a:tr h="505066">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Informática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Ing. Juan de Dios González Ruiz</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02-feb-18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29-jun-18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En proceso de autorízación por parte de la Secretaría General de la Contraloría oficio no. DGRH 1370/2018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90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0"/>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Manual de Procedimientos</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Informática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Ing. Juan de Dios González Ruiz</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29/06/2017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29/06/2018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En proceso de actualización y captura en SICAD</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50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1"/>
                  </a:ext>
                </a:extLst>
              </a:tr>
              <a:tr h="1143825">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Informática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Ing. Juan de Dios González Ruiz</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20-mar-18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29-jun-18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eligió procedimiento, pendiente mesa de trabajo con secretaría de la contraloría, coordinación de calidad, administracion y finanzas y OCDA para realizar el estudio del procedimiento y una vez desglosada se realiza la matriz de riesgos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2"/>
                  </a:ext>
                </a:extLst>
              </a:tr>
              <a:tr h="155976">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3"/>
                  </a:ext>
                </a:extLst>
              </a:tr>
              <a:tr h="505066">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Coordinación general de salud y seguridad escolar</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pt-BR" sz="800" u="none" strike="noStrike">
                          <a:effectLst/>
                        </a:rPr>
                        <a:t>Lic. Alán Ramirez Ruíz/ Lic. Alma Leticia Andrade Chavez</a:t>
                      </a:r>
                      <a:endParaRPr lang="pt-BR"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01-mar-17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01-abr-18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Atención de observaciones de la Secretaría de la Contraloría General del Estado en el Portal SICAD</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80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631332">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Coordinación general de salud y seguridad escolar</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Lic. Cesar Said Romo Noriega/Lic. Silvia Nora Lohr G/E.S.P. Manuel de Jesus Burboa Felix</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01/03/2017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01/06/2017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Inventario de unidades internas de protección civil en centro escolares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5"/>
                  </a:ext>
                </a:extLst>
              </a:tr>
              <a:tr h="638759">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Coordinación general de salud y seguridad escolar</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Lic. Alan Ramirez Ruíz</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01-abr-17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01-ene-18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reuniones con el personal y entrega fisica de metas definitivas 2018 a directores de área y responsables de programas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485649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uadroTexto 2"/>
          <p:cNvSpPr txBox="1"/>
          <p:nvPr/>
        </p:nvSpPr>
        <p:spPr>
          <a:xfrm>
            <a:off x="251520" y="1187460"/>
            <a:ext cx="8640960" cy="369332"/>
          </a:xfrm>
          <a:prstGeom prst="rect">
            <a:avLst/>
          </a:prstGeom>
          <a:noFill/>
        </p:spPr>
        <p:txBody>
          <a:bodyPr wrap="square" rtlCol="0">
            <a:spAutoFit/>
          </a:bodyPr>
          <a:lstStyle/>
          <a:p>
            <a:pPr algn="ctr"/>
            <a:r>
              <a:rPr lang="es-MX" b="1" dirty="0">
                <a:solidFill>
                  <a:schemeClr val="tx1">
                    <a:lumMod val="65000"/>
                    <a:lumOff val="35000"/>
                  </a:schemeClr>
                </a:solidFill>
              </a:rPr>
              <a:t>y SEES</a:t>
            </a:r>
          </a:p>
        </p:txBody>
      </p:sp>
      <p:graphicFrame>
        <p:nvGraphicFramePr>
          <p:cNvPr id="2" name="Tabla 1"/>
          <p:cNvGraphicFramePr>
            <a:graphicFrameLocks noGrp="1"/>
          </p:cNvGraphicFramePr>
          <p:nvPr>
            <p:extLst>
              <p:ext uri="{D42A27DB-BD31-4B8C-83A1-F6EECF244321}">
                <p14:modId xmlns:p14="http://schemas.microsoft.com/office/powerpoint/2010/main" val="1877612076"/>
              </p:ext>
            </p:extLst>
          </p:nvPr>
        </p:nvGraphicFramePr>
        <p:xfrm>
          <a:off x="457200" y="1556794"/>
          <a:ext cx="8229600" cy="4752527"/>
        </p:xfrm>
        <a:graphic>
          <a:graphicData uri="http://schemas.openxmlformats.org/drawingml/2006/table">
            <a:tbl>
              <a:tblPr>
                <a:tableStyleId>{284E427A-3D55-4303-BF80-6455036E1DE7}</a:tableStyleId>
              </a:tblPr>
              <a:tblGrid>
                <a:gridCol w="633618">
                  <a:extLst>
                    <a:ext uri="{9D8B030D-6E8A-4147-A177-3AD203B41FA5}">
                      <a16:colId xmlns:a16="http://schemas.microsoft.com/office/drawing/2014/main" val="20000"/>
                    </a:ext>
                  </a:extLst>
                </a:gridCol>
                <a:gridCol w="594016">
                  <a:extLst>
                    <a:ext uri="{9D8B030D-6E8A-4147-A177-3AD203B41FA5}">
                      <a16:colId xmlns:a16="http://schemas.microsoft.com/office/drawing/2014/main" val="20001"/>
                    </a:ext>
                  </a:extLst>
                </a:gridCol>
                <a:gridCol w="594016">
                  <a:extLst>
                    <a:ext uri="{9D8B030D-6E8A-4147-A177-3AD203B41FA5}">
                      <a16:colId xmlns:a16="http://schemas.microsoft.com/office/drawing/2014/main" val="20002"/>
                    </a:ext>
                  </a:extLst>
                </a:gridCol>
                <a:gridCol w="594016">
                  <a:extLst>
                    <a:ext uri="{9D8B030D-6E8A-4147-A177-3AD203B41FA5}">
                      <a16:colId xmlns:a16="http://schemas.microsoft.com/office/drawing/2014/main" val="20003"/>
                    </a:ext>
                  </a:extLst>
                </a:gridCol>
                <a:gridCol w="1138531">
                  <a:extLst>
                    <a:ext uri="{9D8B030D-6E8A-4147-A177-3AD203B41FA5}">
                      <a16:colId xmlns:a16="http://schemas.microsoft.com/office/drawing/2014/main" val="20004"/>
                    </a:ext>
                  </a:extLst>
                </a:gridCol>
                <a:gridCol w="900924">
                  <a:extLst>
                    <a:ext uri="{9D8B030D-6E8A-4147-A177-3AD203B41FA5}">
                      <a16:colId xmlns:a16="http://schemas.microsoft.com/office/drawing/2014/main" val="20005"/>
                    </a:ext>
                  </a:extLst>
                </a:gridCol>
                <a:gridCol w="764796">
                  <a:extLst>
                    <a:ext uri="{9D8B030D-6E8A-4147-A177-3AD203B41FA5}">
                      <a16:colId xmlns:a16="http://schemas.microsoft.com/office/drawing/2014/main" val="20006"/>
                    </a:ext>
                  </a:extLst>
                </a:gridCol>
                <a:gridCol w="663318">
                  <a:extLst>
                    <a:ext uri="{9D8B030D-6E8A-4147-A177-3AD203B41FA5}">
                      <a16:colId xmlns:a16="http://schemas.microsoft.com/office/drawing/2014/main" val="20007"/>
                    </a:ext>
                  </a:extLst>
                </a:gridCol>
                <a:gridCol w="1405839">
                  <a:extLst>
                    <a:ext uri="{9D8B030D-6E8A-4147-A177-3AD203B41FA5}">
                      <a16:colId xmlns:a16="http://schemas.microsoft.com/office/drawing/2014/main" val="20008"/>
                    </a:ext>
                  </a:extLst>
                </a:gridCol>
                <a:gridCol w="940526">
                  <a:extLst>
                    <a:ext uri="{9D8B030D-6E8A-4147-A177-3AD203B41FA5}">
                      <a16:colId xmlns:a16="http://schemas.microsoft.com/office/drawing/2014/main" val="20009"/>
                    </a:ext>
                  </a:extLst>
                </a:gridCol>
              </a:tblGrid>
              <a:tr h="537724">
                <a:tc>
                  <a:txBody>
                    <a:bodyPr/>
                    <a:lstStyle/>
                    <a:p>
                      <a:pPr algn="l" fontAlgn="ctr"/>
                      <a:r>
                        <a:rPr lang="es-MX" sz="800" u="none" strike="noStrike" dirty="0">
                          <a:effectLst/>
                        </a:rPr>
                        <a:t>Primera norma: ambiente de control</a:t>
                      </a:r>
                      <a:endParaRPr lang="es-MX" sz="800" b="1" i="0" u="none" strike="noStrike" dirty="0">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del manual de organización</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Dirección General de Planeación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Jssel Amaya Barrios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17-ene-17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validado por Contraloría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100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0"/>
                  </a:ext>
                </a:extLst>
              </a:tr>
              <a:tr h="537724">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dirty="0">
                          <a:effectLst/>
                        </a:rPr>
                        <a:t>Actualización Manual de Procedimientos</a:t>
                      </a:r>
                      <a:endParaRPr lang="es-MX" sz="800" b="0" i="0" u="none" strike="noStrike" dirty="0">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Planeación</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Martín Martíez  Durán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01/11/2017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validado por Contraloría</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100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1"/>
                  </a:ext>
                </a:extLst>
              </a:tr>
              <a:tr h="545631">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Dirección General de Planeación</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2"/>
                  </a:ext>
                </a:extLst>
              </a:tr>
              <a:tr h="166061">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dirty="0">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tc>
                  <a:txBody>
                    <a:bodyPr/>
                    <a:lstStyle/>
                    <a:p>
                      <a:pPr algn="l" fontAlgn="b"/>
                      <a:endParaRPr lang="es-MX" sz="900" b="0" i="0" u="none" strike="noStrike">
                        <a:solidFill>
                          <a:srgbClr val="000000"/>
                        </a:solidFill>
                        <a:effectLst/>
                        <a:latin typeface="Calibri" panose="020F0502020204030204" pitchFamily="34" charset="0"/>
                      </a:endParaRPr>
                    </a:p>
                  </a:txBody>
                  <a:tcPr marL="7427" marR="7427" marT="7427" marB="0" anchor="b"/>
                </a:tc>
                <a:extLst>
                  <a:ext uri="{0D108BD9-81ED-4DB2-BD59-A6C34878D82A}">
                    <a16:rowId xmlns:a16="http://schemas.microsoft.com/office/drawing/2014/main" val="10003"/>
                  </a:ext>
                </a:extLst>
              </a:tr>
              <a:tr h="1075447">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del manual de organización</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dirty="0">
                          <a:effectLst/>
                        </a:rPr>
                        <a:t>Coordinación General de Programas Compensatorios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Mtra.  Edna Chavarría Higuera, Ing. Patricia </a:t>
                      </a:r>
                      <a:r>
                        <a:rPr lang="es-MX" sz="800" u="none" strike="noStrike" dirty="0" err="1">
                          <a:effectLst/>
                        </a:rPr>
                        <a:t>Nebai</a:t>
                      </a:r>
                      <a:r>
                        <a:rPr lang="es-MX" sz="800" u="none" strike="noStrike" dirty="0">
                          <a:effectLst/>
                        </a:rPr>
                        <a:t> Piña </a:t>
                      </a:r>
                      <a:r>
                        <a:rPr lang="es-MX" sz="800" u="none" strike="noStrike" dirty="0" err="1">
                          <a:effectLst/>
                        </a:rPr>
                        <a:t>Yeomans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01-ene-18</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proceso</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a:effectLst/>
                        </a:rPr>
                        <a:t>Se actualizó nuevamente el manual de organización de esta coordinacion general para solventar las observaciones hechas por la Contraloría, se envió a revisión por parte del titular y esperamos la aprobación</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90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4"/>
                  </a:ext>
                </a:extLst>
              </a:tr>
              <a:tr h="1075447">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Manual de Procedimientos</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Coordinación General de Programas Compensatorios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Mtra.  Edna Chavarría Higuera, Ing. Patricia </a:t>
                      </a:r>
                      <a:r>
                        <a:rPr lang="es-MX" sz="800" u="none" strike="noStrike" dirty="0" err="1">
                          <a:effectLst/>
                        </a:rPr>
                        <a:t>Nebai</a:t>
                      </a:r>
                      <a:r>
                        <a:rPr lang="es-MX" sz="800" u="none" strike="noStrike" dirty="0">
                          <a:effectLst/>
                        </a:rPr>
                        <a:t> Piña </a:t>
                      </a:r>
                      <a:r>
                        <a:rPr lang="es-MX" sz="800" u="none" strike="noStrike" dirty="0" err="1">
                          <a:effectLst/>
                        </a:rPr>
                        <a:t>Yeomans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01/11/2017</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proceso</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se actualizaron los manuales de procedimientos de la coordinación, se enviaron a revisión y fueron aprobados 2 de 5, se solventaron observaciones de otro 2 y estamos en espera de aprobación</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80</a:t>
                      </a:r>
                      <a:endParaRPr lang="es-MX" sz="800" b="0" i="0" u="none" strike="noStrike">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5"/>
                  </a:ext>
                </a:extLst>
              </a:tr>
              <a:tr h="814493">
                <a:tc>
                  <a:txBody>
                    <a:bodyPr/>
                    <a:lstStyle/>
                    <a:p>
                      <a:pPr algn="l" fontAlgn="ctr"/>
                      <a:r>
                        <a:rPr lang="es-MX" sz="800" u="none" strike="noStrike">
                          <a:effectLst/>
                        </a:rPr>
                        <a:t>Primera norma: ambiente de control</a:t>
                      </a:r>
                      <a:endParaRPr lang="es-MX" sz="800" b="1" i="0" u="none" strike="noStrike">
                        <a:solidFill>
                          <a:srgbClr val="595959"/>
                        </a:solidFill>
                        <a:effectLst/>
                        <a:latin typeface="Calibri" panose="020F0502020204030204" pitchFamily="34" charset="0"/>
                      </a:endParaRPr>
                    </a:p>
                  </a:txBody>
                  <a:tcPr marL="7427" marR="7427" marT="7427" marB="0" anchor="ctr"/>
                </a:tc>
                <a:tc gridSpan="3">
                  <a:txBody>
                    <a:bodyPr/>
                    <a:lstStyle/>
                    <a:p>
                      <a:pPr algn="l" fontAlgn="ctr"/>
                      <a:r>
                        <a:rPr lang="es-MX" sz="800" u="none" strike="noStrike">
                          <a:effectLst/>
                        </a:rPr>
                        <a:t>Actualización Matríz de riesgo</a:t>
                      </a:r>
                      <a:endParaRPr lang="es-MX" sz="800" b="0" i="0" u="none" strike="noStrike">
                        <a:solidFill>
                          <a:srgbClr val="595959"/>
                        </a:solidFill>
                        <a:effectLst/>
                        <a:latin typeface="Calibri" panose="020F0502020204030204" pitchFamily="34" charset="0"/>
                      </a:endParaRPr>
                    </a:p>
                  </a:txBody>
                  <a:tcPr marL="7427" marR="7427" marT="7427" marB="0" anchor="ctr"/>
                </a:tc>
                <a:tc hMerge="1">
                  <a:txBody>
                    <a:bodyPr/>
                    <a:lstStyle/>
                    <a:p>
                      <a:endParaRPr lang="es-MX"/>
                    </a:p>
                  </a:txBody>
                  <a:tcPr/>
                </a:tc>
                <a:tc hMerge="1">
                  <a:txBody>
                    <a:bodyPr/>
                    <a:lstStyle/>
                    <a:p>
                      <a:endParaRPr lang="es-MX"/>
                    </a:p>
                  </a:txBody>
                  <a:tcPr/>
                </a:tc>
                <a:tc>
                  <a:txBody>
                    <a:bodyPr/>
                    <a:lstStyle/>
                    <a:p>
                      <a:pPr algn="ctr" fontAlgn="ctr"/>
                      <a:r>
                        <a:rPr lang="es-MX" sz="800" u="none" strike="noStrike">
                          <a:effectLst/>
                        </a:rPr>
                        <a:t>Coordinación General de Programas Compensatorios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Mtra.  Edna Chavarría Higuera, Ing. Patricia Nebai Piña Yeomans</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01-jul-17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a:effectLst/>
                        </a:rPr>
                        <a:t>01-nov-17</a:t>
                      </a:r>
                      <a:endParaRPr lang="es-MX" sz="800" b="0" i="0" u="none" strike="noStrike">
                        <a:solidFill>
                          <a:srgbClr val="595959"/>
                        </a:solidFill>
                        <a:effectLst/>
                        <a:latin typeface="Calibri" panose="020F0502020204030204" pitchFamily="34" charset="0"/>
                      </a:endParaRPr>
                    </a:p>
                  </a:txBody>
                  <a:tcPr marL="7427" marR="7427" marT="7427" marB="0" anchor="ctr"/>
                </a:tc>
                <a:tc>
                  <a:txBody>
                    <a:bodyPr/>
                    <a:lstStyle/>
                    <a:p>
                      <a:pPr algn="l" fontAlgn="ctr"/>
                      <a:r>
                        <a:rPr lang="es-MX" sz="800" u="none" strike="noStrike" dirty="0">
                          <a:effectLst/>
                        </a:rPr>
                        <a:t>Se trabajó en la matríz de riesgos de la coordinación y se envió el 1 de noviembre de 2017. actualmente se han implementado los controles para minimizar los riesgos</a:t>
                      </a:r>
                      <a:endParaRPr lang="es-MX" sz="800" b="0" i="0" u="none" strike="noStrike" dirty="0">
                        <a:solidFill>
                          <a:srgbClr val="595959"/>
                        </a:solidFill>
                        <a:effectLst/>
                        <a:latin typeface="Calibri" panose="020F0502020204030204" pitchFamily="34" charset="0"/>
                      </a:endParaRPr>
                    </a:p>
                  </a:txBody>
                  <a:tcPr marL="7427" marR="7427" marT="7427" marB="0" anchor="ctr"/>
                </a:tc>
                <a:tc>
                  <a:txBody>
                    <a:bodyPr/>
                    <a:lstStyle/>
                    <a:p>
                      <a:pPr algn="ctr" fontAlgn="ctr"/>
                      <a:r>
                        <a:rPr lang="es-MX" sz="800" u="none" strike="noStrike" dirty="0">
                          <a:effectLst/>
                        </a:rPr>
                        <a:t>100</a:t>
                      </a:r>
                      <a:endParaRPr lang="es-MX" sz="800" b="0" i="0" u="none" strike="noStrike" dirty="0">
                        <a:solidFill>
                          <a:srgbClr val="595959"/>
                        </a:solidFill>
                        <a:effectLst/>
                        <a:latin typeface="Calibri" panose="020F0502020204030204" pitchFamily="34" charset="0"/>
                      </a:endParaRPr>
                    </a:p>
                  </a:txBody>
                  <a:tcPr marL="7427" marR="7427" marT="7427"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687614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15116</TotalTime>
  <Words>3200</Words>
  <Application>Microsoft Office PowerPoint</Application>
  <PresentationFormat>Presentación en pantalla (4:3)</PresentationFormat>
  <Paragraphs>655</Paragraphs>
  <Slides>23</Slides>
  <Notes>0</Notes>
  <HiddenSlides>0</HiddenSlides>
  <MMClips>0</MMClips>
  <ScaleCrop>false</ScaleCrop>
  <HeadingPairs>
    <vt:vector size="8" baseType="variant">
      <vt:variant>
        <vt:lpstr>Fuentes usadas</vt:lpstr>
      </vt:variant>
      <vt:variant>
        <vt:i4>2</vt:i4>
      </vt: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27" baseType="lpstr">
      <vt:lpstr>Arial</vt:lpstr>
      <vt:lpstr>Calibri</vt:lpstr>
      <vt:lpstr>Tema de Office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House</dc:creator>
  <cp:lastModifiedBy>Luis Carlos Denova Manzo</cp:lastModifiedBy>
  <cp:revision>121</cp:revision>
  <cp:lastPrinted>2017-10-30T18:47:21Z</cp:lastPrinted>
  <dcterms:created xsi:type="dcterms:W3CDTF">2015-10-10T18:34:33Z</dcterms:created>
  <dcterms:modified xsi:type="dcterms:W3CDTF">2021-04-14T17:04:23Z</dcterms:modified>
</cp:coreProperties>
</file>