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304" r:id="rId3"/>
    <p:sldId id="269" r:id="rId4"/>
    <p:sldId id="312" r:id="rId5"/>
    <p:sldId id="278" r:id="rId6"/>
    <p:sldId id="299" r:id="rId7"/>
    <p:sldId id="279" r:id="rId8"/>
    <p:sldId id="354" r:id="rId9"/>
    <p:sldId id="352" r:id="rId10"/>
    <p:sldId id="353" r:id="rId11"/>
    <p:sldId id="351" r:id="rId12"/>
    <p:sldId id="350" r:id="rId13"/>
    <p:sldId id="355" r:id="rId14"/>
    <p:sldId id="349" r:id="rId15"/>
    <p:sldId id="356" r:id="rId16"/>
    <p:sldId id="357" r:id="rId17"/>
    <p:sldId id="358" r:id="rId18"/>
    <p:sldId id="347" r:id="rId19"/>
    <p:sldId id="360" r:id="rId20"/>
    <p:sldId id="359" r:id="rId21"/>
    <p:sldId id="344" r:id="rId2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BC351A"/>
    <a:srgbClr val="FF6600"/>
    <a:srgbClr val="FF9999"/>
    <a:srgbClr val="00FF00"/>
    <a:srgbClr val="FFDE75"/>
    <a:srgbClr val="CC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varScale="1">
        <p:scale>
          <a:sx n="69" d="100"/>
          <a:sy n="69" d="100"/>
        </p:scale>
        <p:origin x="-1338"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9C125-B44E-4005-8A2A-E5D9947FDBD1}">
      <dsp:nvSpPr>
        <dsp:cNvPr id="0" name=""/>
        <dsp:cNvSpPr/>
      </dsp:nvSpPr>
      <dsp:spPr>
        <a:xfrm>
          <a:off x="3615358" y="777884"/>
          <a:ext cx="2243457" cy="355893"/>
        </a:xfrm>
        <a:custGeom>
          <a:avLst/>
          <a:gdLst/>
          <a:ahLst/>
          <a:cxnLst/>
          <a:rect l="0" t="0" r="0" b="0"/>
          <a:pathLst>
            <a:path>
              <a:moveTo>
                <a:pt x="0" y="0"/>
              </a:moveTo>
              <a:lnTo>
                <a:pt x="0" y="242531"/>
              </a:lnTo>
              <a:lnTo>
                <a:pt x="2243457" y="242531"/>
              </a:lnTo>
              <a:lnTo>
                <a:pt x="2243457"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BF8592-0075-4559-8238-075F11BB7BDF}">
      <dsp:nvSpPr>
        <dsp:cNvPr id="0" name=""/>
        <dsp:cNvSpPr/>
      </dsp:nvSpPr>
      <dsp:spPr>
        <a:xfrm>
          <a:off x="3615358" y="777884"/>
          <a:ext cx="747819" cy="355893"/>
        </a:xfrm>
        <a:custGeom>
          <a:avLst/>
          <a:gdLst/>
          <a:ahLst/>
          <a:cxnLst/>
          <a:rect l="0" t="0" r="0" b="0"/>
          <a:pathLst>
            <a:path>
              <a:moveTo>
                <a:pt x="0" y="0"/>
              </a:moveTo>
              <a:lnTo>
                <a:pt x="0" y="242531"/>
              </a:lnTo>
              <a:lnTo>
                <a:pt x="747819" y="242531"/>
              </a:lnTo>
              <a:lnTo>
                <a:pt x="747819"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B69EB6-D394-498F-A135-930A71BF328F}">
      <dsp:nvSpPr>
        <dsp:cNvPr id="0" name=""/>
        <dsp:cNvSpPr/>
      </dsp:nvSpPr>
      <dsp:spPr>
        <a:xfrm>
          <a:off x="2867539" y="777884"/>
          <a:ext cx="747819" cy="355893"/>
        </a:xfrm>
        <a:custGeom>
          <a:avLst/>
          <a:gdLst/>
          <a:ahLst/>
          <a:cxnLst/>
          <a:rect l="0" t="0" r="0" b="0"/>
          <a:pathLst>
            <a:path>
              <a:moveTo>
                <a:pt x="747819" y="0"/>
              </a:moveTo>
              <a:lnTo>
                <a:pt x="747819"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5EF07D-31D2-47D1-9B47-F2E5A96F665B}">
      <dsp:nvSpPr>
        <dsp:cNvPr id="0" name=""/>
        <dsp:cNvSpPr/>
      </dsp:nvSpPr>
      <dsp:spPr>
        <a:xfrm>
          <a:off x="1371901" y="777884"/>
          <a:ext cx="2243457" cy="355893"/>
        </a:xfrm>
        <a:custGeom>
          <a:avLst/>
          <a:gdLst/>
          <a:ahLst/>
          <a:cxnLst/>
          <a:rect l="0" t="0" r="0" b="0"/>
          <a:pathLst>
            <a:path>
              <a:moveTo>
                <a:pt x="2243457" y="0"/>
              </a:moveTo>
              <a:lnTo>
                <a:pt x="2243457"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93E8609-44EC-4A80-AF6B-8294A07E738F}">
      <dsp:nvSpPr>
        <dsp:cNvPr id="0" name=""/>
        <dsp:cNvSpPr/>
      </dsp:nvSpPr>
      <dsp:spPr>
        <a:xfrm>
          <a:off x="3003506" y="832"/>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396441-CA1F-4458-BE66-9A6BB96F6128}">
      <dsp:nvSpPr>
        <dsp:cNvPr id="0" name=""/>
        <dsp:cNvSpPr/>
      </dsp:nvSpPr>
      <dsp:spPr>
        <a:xfrm>
          <a:off x="3139473" y="130001"/>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Presidente</a:t>
          </a:r>
          <a:endParaRPr lang="es-ES" sz="1500" kern="1200" dirty="0"/>
        </a:p>
      </dsp:txBody>
      <dsp:txXfrm>
        <a:off x="3162232" y="152760"/>
        <a:ext cx="1178186" cy="731534"/>
      </dsp:txXfrm>
    </dsp:sp>
    <dsp:sp modelId="{1F7084C1-11A7-44F2-8F06-E5F0D0ED5ED9}">
      <dsp:nvSpPr>
        <dsp:cNvPr id="0" name=""/>
        <dsp:cNvSpPr/>
      </dsp:nvSpPr>
      <dsp:spPr>
        <a:xfrm>
          <a:off x="760049"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FFEF717-C598-49EA-95CE-89C5ADE34578}">
      <dsp:nvSpPr>
        <dsp:cNvPr id="0" name=""/>
        <dsp:cNvSpPr/>
      </dsp:nvSpPr>
      <dsp:spPr>
        <a:xfrm>
          <a:off x="896016"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 Ejecutivo</a:t>
          </a:r>
          <a:endParaRPr lang="es-ES" sz="1500" kern="1200" dirty="0"/>
        </a:p>
      </dsp:txBody>
      <dsp:txXfrm>
        <a:off x="918775" y="1285706"/>
        <a:ext cx="1178186" cy="731534"/>
      </dsp:txXfrm>
    </dsp:sp>
    <dsp:sp modelId="{5C05CFC2-4B04-426E-8A71-4C634085EA86}">
      <dsp:nvSpPr>
        <dsp:cNvPr id="0" name=""/>
        <dsp:cNvSpPr/>
      </dsp:nvSpPr>
      <dsp:spPr>
        <a:xfrm>
          <a:off x="2255687"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FA2A4E3-6A7E-4311-BD18-956D23148001}">
      <dsp:nvSpPr>
        <dsp:cNvPr id="0" name=""/>
        <dsp:cNvSpPr/>
      </dsp:nvSpPr>
      <dsp:spPr>
        <a:xfrm>
          <a:off x="2391654"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Vocales</a:t>
          </a:r>
          <a:endParaRPr lang="es-ES" sz="1500" kern="1200" dirty="0"/>
        </a:p>
      </dsp:txBody>
      <dsp:txXfrm>
        <a:off x="2414413" y="1285706"/>
        <a:ext cx="1178186" cy="731534"/>
      </dsp:txXfrm>
    </dsp:sp>
    <dsp:sp modelId="{9C4E2A7D-AC0C-443F-BFE7-999C19236F21}">
      <dsp:nvSpPr>
        <dsp:cNvPr id="0" name=""/>
        <dsp:cNvSpPr/>
      </dsp:nvSpPr>
      <dsp:spPr>
        <a:xfrm>
          <a:off x="3751326"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8E406-7EA4-4D0C-9C79-28EB04C96490}">
      <dsp:nvSpPr>
        <dsp:cNvPr id="0" name=""/>
        <dsp:cNvSpPr/>
      </dsp:nvSpPr>
      <dsp:spPr>
        <a:xfrm>
          <a:off x="3887293"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Invitados Permanentes</a:t>
          </a:r>
          <a:endParaRPr lang="es-ES" sz="1500" kern="1200" dirty="0"/>
        </a:p>
      </dsp:txBody>
      <dsp:txXfrm>
        <a:off x="3910052" y="1285706"/>
        <a:ext cx="1178186" cy="731534"/>
      </dsp:txXfrm>
    </dsp:sp>
    <dsp:sp modelId="{F2C04478-460E-4BB4-A2B0-3F453A899FEC}">
      <dsp:nvSpPr>
        <dsp:cNvPr id="0" name=""/>
        <dsp:cNvSpPr/>
      </dsp:nvSpPr>
      <dsp:spPr>
        <a:xfrm>
          <a:off x="5246964"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0AF29-01B6-4189-8032-224674C03743}">
      <dsp:nvSpPr>
        <dsp:cNvPr id="0" name=""/>
        <dsp:cNvSpPr/>
      </dsp:nvSpPr>
      <dsp:spPr>
        <a:xfrm>
          <a:off x="5382931"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Otros Invitados</a:t>
          </a:r>
          <a:endParaRPr lang="es-ES" sz="1500" kern="1200" dirty="0"/>
        </a:p>
      </dsp:txBody>
      <dsp:txXfrm>
        <a:off x="5405690" y="1285706"/>
        <a:ext cx="1178186" cy="7315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469191" y="68459"/>
          <a:ext cx="520049" cy="520049"/>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1</a:t>
          </a:r>
          <a:endParaRPr lang="es-MX" sz="2000" b="1" kern="1200" dirty="0"/>
        </a:p>
      </dsp:txBody>
      <dsp:txXfrm>
        <a:off x="1621510" y="220778"/>
        <a:ext cx="367730" cy="367730"/>
      </dsp:txXfrm>
    </dsp:sp>
    <dsp:sp modelId="{58948DFE-5A7C-4317-B2C3-77603CD7CA22}">
      <dsp:nvSpPr>
        <dsp:cNvPr id="0" name=""/>
        <dsp:cNvSpPr/>
      </dsp:nvSpPr>
      <dsp:spPr>
        <a:xfrm rot="5400000">
          <a:off x="2013261" y="6845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2013261" y="220778"/>
        <a:ext cx="367730" cy="367730"/>
      </dsp:txXfrm>
    </dsp:sp>
    <dsp:sp modelId="{B4A32CDA-7C24-4CBD-8508-106957E8C2B3}">
      <dsp:nvSpPr>
        <dsp:cNvPr id="0" name=""/>
        <dsp:cNvSpPr/>
      </dsp:nvSpPr>
      <dsp:spPr>
        <a:xfrm rot="10800000">
          <a:off x="201326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2013261" y="612529"/>
        <a:ext cx="367730" cy="367730"/>
      </dsp:txXfrm>
    </dsp:sp>
    <dsp:sp modelId="{3155FBE9-EDC6-40B0-95F8-A2BEBDC5F205}">
      <dsp:nvSpPr>
        <dsp:cNvPr id="0" name=""/>
        <dsp:cNvSpPr/>
      </dsp:nvSpPr>
      <dsp:spPr>
        <a:xfrm rot="16200000">
          <a:off x="1469191" y="612529"/>
          <a:ext cx="520049" cy="520049"/>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621510" y="612529"/>
        <a:ext cx="367730" cy="367730"/>
      </dsp:txXfrm>
    </dsp:sp>
    <dsp:sp modelId="{D86658A4-388C-4EF5-A058-A79EED10FBBD}">
      <dsp:nvSpPr>
        <dsp:cNvPr id="0" name=""/>
        <dsp:cNvSpPr/>
      </dsp:nvSpPr>
      <dsp:spPr>
        <a:xfrm>
          <a:off x="1911473" y="496253"/>
          <a:ext cx="179555" cy="148479"/>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911473" y="552477"/>
          <a:ext cx="179555" cy="15613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C9DAFD-0754-4169-A452-E137E627F458}">
      <dsp:nvSpPr>
        <dsp:cNvPr id="0" name=""/>
        <dsp:cNvSpPr/>
      </dsp:nvSpPr>
      <dsp:spPr>
        <a:xfrm>
          <a:off x="1391382" y="45864"/>
          <a:ext cx="348408" cy="348408"/>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MX" sz="2000" b="1" kern="1200" dirty="0" smtClean="0"/>
            <a:t>1</a:t>
          </a:r>
          <a:endParaRPr lang="es-MX" sz="2000" b="1" kern="1200" dirty="0"/>
        </a:p>
      </dsp:txBody>
      <dsp:txXfrm>
        <a:off x="1493428" y="147910"/>
        <a:ext cx="246362" cy="246362"/>
      </dsp:txXfrm>
    </dsp:sp>
    <dsp:sp modelId="{58948DFE-5A7C-4317-B2C3-77603CD7CA22}">
      <dsp:nvSpPr>
        <dsp:cNvPr id="0" name=""/>
        <dsp:cNvSpPr/>
      </dsp:nvSpPr>
      <dsp:spPr>
        <a:xfrm rot="5400000">
          <a:off x="1755883" y="45864"/>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00" tIns="71120" rIns="0" bIns="71120" numCol="1" spcCol="1270" anchor="ctr" anchorCtr="0">
          <a:noAutofit/>
        </a:bodyPr>
        <a:lstStyle/>
        <a:p>
          <a:pPr lvl="0" algn="ctr" defTabSz="444500">
            <a:lnSpc>
              <a:spcPct val="90000"/>
            </a:lnSpc>
            <a:spcBef>
              <a:spcPct val="0"/>
            </a:spcBef>
            <a:spcAft>
              <a:spcPct val="35000"/>
            </a:spcAft>
          </a:pPr>
          <a:endParaRPr lang="es-MX" sz="1000" b="1" kern="1200" dirty="0"/>
        </a:p>
      </dsp:txBody>
      <dsp:txXfrm rot="-5400000">
        <a:off x="1755883" y="147910"/>
        <a:ext cx="246362" cy="246362"/>
      </dsp:txXfrm>
    </dsp:sp>
    <dsp:sp modelId="{B4A32CDA-7C24-4CBD-8508-106957E8C2B3}">
      <dsp:nvSpPr>
        <dsp:cNvPr id="0" name=""/>
        <dsp:cNvSpPr/>
      </dsp:nvSpPr>
      <dsp:spPr>
        <a:xfrm rot="10800000">
          <a:off x="1755883"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78232" rIns="0"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10800000">
        <a:off x="1755883" y="410365"/>
        <a:ext cx="246362" cy="246362"/>
      </dsp:txXfrm>
    </dsp:sp>
    <dsp:sp modelId="{3155FBE9-EDC6-40B0-95F8-A2BEBDC5F205}">
      <dsp:nvSpPr>
        <dsp:cNvPr id="0" name=""/>
        <dsp:cNvSpPr/>
      </dsp:nvSpPr>
      <dsp:spPr>
        <a:xfrm rot="16200000">
          <a:off x="1391382" y="410365"/>
          <a:ext cx="348408" cy="348408"/>
        </a:xfrm>
        <a:prstGeom prst="pieWedge">
          <a:avLst/>
        </a:prstGeom>
        <a:solidFill>
          <a:schemeClr val="bg2">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s-MX" sz="1100" b="1" kern="1200" dirty="0"/>
        </a:p>
      </dsp:txBody>
      <dsp:txXfrm rot="5400000">
        <a:off x="1493428" y="410365"/>
        <a:ext cx="246362" cy="246362"/>
      </dsp:txXfrm>
    </dsp:sp>
    <dsp:sp modelId="{D86658A4-388C-4EF5-A058-A79EED10FBBD}">
      <dsp:nvSpPr>
        <dsp:cNvPr id="0" name=""/>
        <dsp:cNvSpPr/>
      </dsp:nvSpPr>
      <dsp:spPr>
        <a:xfrm>
          <a:off x="1687690" y="332466"/>
          <a:ext cx="120293" cy="99474"/>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F4A9E4-9928-4CB4-BF28-EFF67EA34BB5}">
      <dsp:nvSpPr>
        <dsp:cNvPr id="0" name=""/>
        <dsp:cNvSpPr/>
      </dsp:nvSpPr>
      <dsp:spPr>
        <a:xfrm rot="10800000">
          <a:off x="1687690" y="370133"/>
          <a:ext cx="120293" cy="104603"/>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01/11/2018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4</a:t>
            </a:fld>
            <a:endParaRPr lang="es-MX"/>
          </a:p>
        </p:txBody>
      </p:sp>
    </p:spTree>
    <p:extLst>
      <p:ext uri="{BB962C8B-B14F-4D97-AF65-F5344CB8AC3E}">
        <p14:creationId xmlns="" xmlns:p14="http://schemas.microsoft.com/office/powerpoint/2010/main" val="2772476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15</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16</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17</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18</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19</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20</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7</a:t>
            </a:fld>
            <a:endParaRPr lang="es-MX"/>
          </a:p>
        </p:txBody>
      </p:sp>
    </p:spTree>
    <p:extLst>
      <p:ext uri="{BB962C8B-B14F-4D97-AF65-F5344CB8AC3E}">
        <p14:creationId xmlns="" xmlns:p14="http://schemas.microsoft.com/office/powerpoint/2010/main" val="369025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8</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9</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10</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12</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13</a:t>
            </a:fld>
            <a:endParaRPr lang="es-MX"/>
          </a:p>
        </p:txBody>
      </p:sp>
    </p:spTree>
    <p:extLst>
      <p:ext uri="{BB962C8B-B14F-4D97-AF65-F5344CB8AC3E}">
        <p14:creationId xmlns="" xmlns:p14="http://schemas.microsoft.com/office/powerpoint/2010/main" val="2741104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14</a:t>
            </a:fld>
            <a:endParaRPr lang="es-MX"/>
          </a:p>
        </p:txBody>
      </p:sp>
    </p:spTree>
    <p:extLst>
      <p:ext uri="{BB962C8B-B14F-4D97-AF65-F5344CB8AC3E}">
        <p14:creationId xmlns=""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 xmlns:p14="http://schemas.microsoft.com/office/powerpoint/2010/main" val="35819038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01/11/2018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01/11/2018</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11"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6ta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2018</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169393"/>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05 de Noviembre de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2018</a:t>
            </a: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a:extLst>
              <a:ext uri="{FF2B5EF4-FFF2-40B4-BE49-F238E27FC236}"/>
            </a:extLst>
          </p:cNvPr>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234176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8">
            <a:extLst>
              <a:ext uri="{FF2B5EF4-FFF2-40B4-BE49-F238E27FC236}"/>
            </a:extLst>
          </p:cNvPr>
          <p:cNvSpPr txBox="1"/>
          <p:nvPr/>
        </p:nvSpPr>
        <p:spPr>
          <a:xfrm>
            <a:off x="6262254" y="1123662"/>
            <a:ext cx="2528166" cy="584775"/>
          </a:xfrm>
          <a:prstGeom prst="rect">
            <a:avLst/>
          </a:prstGeom>
          <a:noFill/>
        </p:spPr>
        <p:txBody>
          <a:bodyPr wrap="square">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ADMINISTRATIVAS</a:t>
            </a:r>
          </a:p>
        </p:txBody>
      </p:sp>
      <p:sp>
        <p:nvSpPr>
          <p:cNvPr id="8" name="CuadroTexto 6"/>
          <p:cNvSpPr txBox="1">
            <a:spLocks noChangeArrowheads="1"/>
          </p:cNvSpPr>
          <p:nvPr/>
        </p:nvSpPr>
        <p:spPr bwMode="auto">
          <a:xfrm>
            <a:off x="934460" y="1690111"/>
            <a:ext cx="7099300" cy="738664"/>
          </a:xfrm>
          <a:prstGeom prst="rect">
            <a:avLst/>
          </a:prstGeom>
          <a:noFill/>
          <a:ln w="9525">
            <a:noFill/>
            <a:miter lim="800000"/>
            <a:headEnd/>
            <a:tailEnd/>
          </a:ln>
        </p:spPr>
        <p:txBody>
          <a:bodyPr wrap="square">
            <a:spAutoFit/>
          </a:bodyPr>
          <a:lstStyle/>
          <a:p>
            <a:pPr algn="ctr"/>
            <a:r>
              <a:rPr lang="es-MX" altLang="es-MX" sz="1400" b="1" dirty="0">
                <a:solidFill>
                  <a:schemeClr val="tx1">
                    <a:lumMod val="65000"/>
                    <a:lumOff val="35000"/>
                  </a:schemeClr>
                </a:solidFill>
                <a:latin typeface="Arial" pitchFamily="34" charset="0"/>
                <a:cs typeface="Arial" pitchFamily="34" charset="0"/>
              </a:rPr>
              <a:t>OBSERVACIONES DE UNIDADES ADMINISTRATIVAS DETERMINADAS                                   Y PENDIENTES DE SOLVENTAR  DE SEES</a:t>
            </a:r>
          </a:p>
          <a:p>
            <a:pPr algn="ctr"/>
            <a:r>
              <a:rPr lang="es-MX" altLang="es-MX" sz="1400" b="1" dirty="0">
                <a:solidFill>
                  <a:schemeClr val="tx1">
                    <a:lumMod val="65000"/>
                    <a:lumOff val="35000"/>
                  </a:schemeClr>
                </a:solidFill>
                <a:latin typeface="Arial" pitchFamily="34" charset="0"/>
                <a:cs typeface="Arial" pitchFamily="34" charset="0"/>
              </a:rPr>
              <a:t>(Ejercicio 2015-2018)</a:t>
            </a:r>
          </a:p>
        </p:txBody>
      </p:sp>
      <p:graphicFrame>
        <p:nvGraphicFramePr>
          <p:cNvPr id="10" name="Tabla 5">
            <a:extLst>
              <a:ext uri="{FF2B5EF4-FFF2-40B4-BE49-F238E27FC236}"/>
            </a:extLst>
          </p:cNvPr>
          <p:cNvGraphicFramePr>
            <a:graphicFrameLocks noGrp="1"/>
          </p:cNvGraphicFramePr>
          <p:nvPr/>
        </p:nvGraphicFramePr>
        <p:xfrm>
          <a:off x="762000" y="2500313"/>
          <a:ext cx="7827818" cy="3914777"/>
        </p:xfrm>
        <a:graphic>
          <a:graphicData uri="http://schemas.openxmlformats.org/drawingml/2006/table">
            <a:tbl>
              <a:tblPr>
                <a:tableStyleId>{5C22544A-7EE6-4342-B048-85BDC9FD1C3A}</a:tableStyleId>
              </a:tblPr>
              <a:tblGrid>
                <a:gridCol w="3566446">
                  <a:extLst>
                    <a:ext uri="{9D8B030D-6E8A-4147-A177-3AD203B41FA5}"/>
                  </a:extLst>
                </a:gridCol>
                <a:gridCol w="976048">
                  <a:extLst>
                    <a:ext uri="{9D8B030D-6E8A-4147-A177-3AD203B41FA5}"/>
                  </a:extLst>
                </a:gridCol>
                <a:gridCol w="1103359">
                  <a:extLst>
                    <a:ext uri="{9D8B030D-6E8A-4147-A177-3AD203B41FA5}"/>
                  </a:extLst>
                </a:gridCol>
                <a:gridCol w="1007876">
                  <a:extLst>
                    <a:ext uri="{9D8B030D-6E8A-4147-A177-3AD203B41FA5}"/>
                  </a:extLst>
                </a:gridCol>
                <a:gridCol w="1174089">
                  <a:extLst>
                    <a:ext uri="{9D8B030D-6E8A-4147-A177-3AD203B41FA5}"/>
                  </a:extLst>
                </a:gridCol>
              </a:tblGrid>
              <a:tr h="313505">
                <a:tc rowSpan="2">
                  <a:txBody>
                    <a:bodyPr/>
                    <a:lstStyle/>
                    <a:p>
                      <a:pPr algn="ctr"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T O T A 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rowSpan="2">
                  <a:txBody>
                    <a:bodyPr/>
                    <a:lstStyle/>
                    <a:p>
                      <a:pPr algn="ctr" fontAlgn="b"/>
                      <a:r>
                        <a:rPr lang="es-MX" sz="1400" b="1" u="none" strike="noStrike" dirty="0">
                          <a:solidFill>
                            <a:schemeClr val="bg1"/>
                          </a:solidFill>
                          <a:effectLst/>
                          <a:latin typeface="Arial" pitchFamily="34" charset="0"/>
                          <a:cs typeface="Arial" pitchFamily="34" charset="0"/>
                        </a:rPr>
                        <a:t>%  de Solventación</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extLst>
              </a:tr>
              <a:tr h="313505">
                <a:tc vMerge="1">
                  <a:txBody>
                    <a:bodyPr/>
                    <a:lstStyle/>
                    <a:p>
                      <a:endParaRPr lang="es-MX"/>
                    </a:p>
                  </a:txBody>
                  <a:tcPr/>
                </a:tc>
                <a:tc>
                  <a:txBody>
                    <a:bodyPr/>
                    <a:lstStyle/>
                    <a:p>
                      <a:pPr algn="ctr"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Coordinación General de Salud y Seguridad Escolar </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9</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a:effectLst/>
                          <a:latin typeface="Arial" pitchFamily="34" charset="0"/>
                          <a:cs typeface="Arial" pitchFamily="34" charset="0"/>
                        </a:rPr>
                        <a:t>11</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Administración y Finanzas</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214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92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122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81350">
                <a:tc>
                  <a:txBody>
                    <a:bodyPr/>
                    <a:lstStyle/>
                    <a:p>
                      <a:pPr algn="l" fontAlgn="ctr"/>
                      <a:r>
                        <a:rPr lang="es-MX" sz="1100" u="none" strike="noStrike" dirty="0">
                          <a:effectLst/>
                          <a:latin typeface="Arial" pitchFamily="34" charset="0"/>
                          <a:cs typeface="Arial" pitchFamily="34" charset="0"/>
                        </a:rPr>
                        <a:t>Dirección General de Educación Elemental</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94748">
                <a:tc>
                  <a:txBody>
                    <a:bodyPr/>
                    <a:lstStyle/>
                    <a:p>
                      <a:pPr algn="l" fontAlgn="ctr"/>
                      <a:r>
                        <a:rPr lang="es-MX" sz="1100" u="none" strike="noStrike" dirty="0">
                          <a:effectLst/>
                          <a:latin typeface="Arial" pitchFamily="34" charset="0"/>
                          <a:cs typeface="Arial" pitchFamily="34" charset="0"/>
                        </a:rPr>
                        <a:t>Dirección General de Educación Primaria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75%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Educación Secundaria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Informática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dirty="0">
                          <a:effectLst/>
                          <a:latin typeface="Arial" pitchFamily="34" charset="0"/>
                          <a:cs typeface="Arial" pitchFamily="34" charset="0"/>
                        </a:rPr>
                        <a:t>Dirección General de Planeación</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41</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a:effectLst/>
                          <a:latin typeface="Arial" pitchFamily="34" charset="0"/>
                          <a:cs typeface="Arial" pitchFamily="34" charset="0"/>
                        </a:rPr>
                        <a:t>40</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98%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a:effectLst/>
                          <a:latin typeface="Arial" pitchFamily="34" charset="0"/>
                          <a:cs typeface="Arial" pitchFamily="34" charset="0"/>
                        </a:rPr>
                        <a:t>Dirección General de Recursos Humanos</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267951">
                <a:tc>
                  <a:txBody>
                    <a:bodyPr/>
                    <a:lstStyle/>
                    <a:p>
                      <a:pPr algn="l" fontAlgn="ctr"/>
                      <a:r>
                        <a:rPr lang="es-MX" sz="1100" u="none" strike="noStrike">
                          <a:effectLst/>
                          <a:latin typeface="Arial" pitchFamily="34" charset="0"/>
                          <a:cs typeface="Arial" pitchFamily="34" charset="0"/>
                        </a:rPr>
                        <a:t>Dirección General de Servicios Regionales</a:t>
                      </a:r>
                      <a:endParaRPr lang="es-MX" sz="1100" b="0" i="0" u="none" strike="noStrike">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112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56</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56</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50%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522507">
                <a:tc>
                  <a:txBody>
                    <a:bodyPr/>
                    <a:lstStyle/>
                    <a:p>
                      <a:pPr algn="l" fontAlgn="ctr"/>
                      <a:r>
                        <a:rPr lang="es-MX" sz="1100" u="none" strike="noStrike" dirty="0">
                          <a:effectLst/>
                          <a:latin typeface="Arial" pitchFamily="34" charset="0"/>
                          <a:cs typeface="Arial" pitchFamily="34" charset="0"/>
                        </a:rPr>
                        <a:t>Coordinación General de Programas Federales (PETC, PEC, PEARE)</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29</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16</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45%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313505">
                <a:tc>
                  <a:txBody>
                    <a:bodyPr/>
                    <a:lstStyle/>
                    <a:p>
                      <a:pPr algn="ctr"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469</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239</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230</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51%</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extLst>
              </a:tr>
            </a:tbl>
          </a:graphicData>
        </a:graphic>
      </p:graphicFrame>
      <p:sp>
        <p:nvSpPr>
          <p:cNvPr id="11" name="CuadroTexto 2"/>
          <p:cNvSpPr txBox="1">
            <a:spLocks noChangeArrowheads="1"/>
          </p:cNvSpPr>
          <p:nvPr/>
        </p:nvSpPr>
        <p:spPr bwMode="auto">
          <a:xfrm>
            <a:off x="4857751" y="6440329"/>
            <a:ext cx="3721100" cy="246221"/>
          </a:xfrm>
          <a:prstGeom prst="rect">
            <a:avLst/>
          </a:prstGeom>
          <a:noFill/>
          <a:ln w="9525">
            <a:noFill/>
            <a:miter lim="800000"/>
            <a:headEnd/>
            <a:tailEnd/>
          </a:ln>
        </p:spPr>
        <p:txBody>
          <a:bodyPr wrap="square">
            <a:spAutoFit/>
          </a:bodyPr>
          <a:lstStyle/>
          <a:p>
            <a:r>
              <a:rPr lang="es-MX" altLang="es-MX" sz="1000" dirty="0">
                <a:latin typeface="Arial" pitchFamily="34" charset="0"/>
                <a:cs typeface="Arial" pitchFamily="34" charset="0"/>
              </a:rPr>
              <a:t>+ </a:t>
            </a:r>
            <a:r>
              <a:rPr lang="es-MX" altLang="es-MX" sz="1000" dirty="0" smtClean="0">
                <a:latin typeface="Arial" pitchFamily="34" charset="0"/>
                <a:cs typeface="Arial" pitchFamily="34" charset="0"/>
              </a:rPr>
              <a:t>2% </a:t>
            </a:r>
            <a:r>
              <a:rPr lang="es-MX" altLang="es-MX" sz="1000" dirty="0">
                <a:latin typeface="Arial" pitchFamily="34" charset="0"/>
                <a:cs typeface="Arial" pitchFamily="34" charset="0"/>
              </a:rPr>
              <a:t>de solventación, en relación al reporte de </a:t>
            </a:r>
            <a:r>
              <a:rPr lang="es-MX" altLang="es-MX" sz="1000" dirty="0" smtClean="0">
                <a:latin typeface="Arial" pitchFamily="34" charset="0"/>
                <a:cs typeface="Arial" pitchFamily="34" charset="0"/>
              </a:rPr>
              <a:t>agosto </a:t>
            </a:r>
            <a:r>
              <a:rPr lang="es-MX" altLang="es-MX" sz="1000" dirty="0">
                <a:latin typeface="Arial" pitchFamily="34" charset="0"/>
                <a:cs typeface="Arial" pitchFamily="34" charset="0"/>
              </a:rPr>
              <a:t>de 2018 </a:t>
            </a: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3074" name="Picture 2"/>
          <p:cNvPicPr>
            <a:picLocks noChangeAspect="1" noChangeArrowheads="1"/>
          </p:cNvPicPr>
          <p:nvPr/>
        </p:nvPicPr>
        <p:blipFill>
          <a:blip r:embed="rId4"/>
          <a:srcRect/>
          <a:stretch>
            <a:fillRect/>
          </a:stretch>
        </p:blipFill>
        <p:spPr bwMode="auto">
          <a:xfrm>
            <a:off x="539029" y="1369867"/>
            <a:ext cx="8010525" cy="5211041"/>
          </a:xfrm>
          <a:prstGeom prst="rect">
            <a:avLst/>
          </a:prstGeom>
          <a:noFill/>
          <a:ln w="9525">
            <a:noFill/>
            <a:miter lim="800000"/>
            <a:headEnd/>
            <a:tailEnd/>
          </a:ln>
          <a:effectLst/>
        </p:spPr>
      </p:pic>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098" name="Picture 2"/>
          <p:cNvPicPr>
            <a:picLocks noChangeAspect="1" noChangeArrowheads="1"/>
          </p:cNvPicPr>
          <p:nvPr/>
        </p:nvPicPr>
        <p:blipFill>
          <a:blip r:embed="rId4"/>
          <a:srcRect/>
          <a:stretch>
            <a:fillRect/>
          </a:stretch>
        </p:blipFill>
        <p:spPr bwMode="auto">
          <a:xfrm>
            <a:off x="1" y="304800"/>
            <a:ext cx="9144000" cy="6262255"/>
          </a:xfrm>
          <a:prstGeom prst="rect">
            <a:avLst/>
          </a:prstGeom>
          <a:noFill/>
          <a:ln w="9525">
            <a:noFill/>
            <a:miter lim="800000"/>
            <a:headEnd/>
            <a:tailEnd/>
          </a:ln>
          <a:effectLst/>
        </p:spPr>
      </p:pic>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4">
            <a:extLst>
              <a:ext uri="{FF2B5EF4-FFF2-40B4-BE49-F238E27FC236}"/>
            </a:extLst>
          </p:cNvPr>
          <p:cNvSpPr txBox="1"/>
          <p:nvPr/>
        </p:nvSpPr>
        <p:spPr>
          <a:xfrm>
            <a:off x="6532418" y="1158875"/>
            <a:ext cx="2233613" cy="584775"/>
          </a:xfrm>
          <a:prstGeom prst="rect">
            <a:avLst/>
          </a:prstGeom>
          <a:solidFill>
            <a:schemeClr val="bg1"/>
          </a:solidFill>
        </p:spPr>
        <p:txBody>
          <a:bodyPr>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p>
        </p:txBody>
      </p:sp>
      <p:sp>
        <p:nvSpPr>
          <p:cNvPr id="8" name="CuadroTexto 6"/>
          <p:cNvSpPr txBox="1">
            <a:spLocks noChangeArrowheads="1"/>
          </p:cNvSpPr>
          <p:nvPr/>
        </p:nvSpPr>
        <p:spPr bwMode="auto">
          <a:xfrm>
            <a:off x="1116013" y="1792288"/>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600" b="1" dirty="0">
                <a:solidFill>
                  <a:schemeClr val="tx1">
                    <a:lumMod val="65000"/>
                    <a:lumOff val="35000"/>
                  </a:schemeClr>
                </a:solidFill>
                <a:latin typeface="Arial" pitchFamily="34" charset="0"/>
                <a:cs typeface="Arial" pitchFamily="34" charset="0"/>
              </a:rPr>
              <a:t>Y PENDIENTES DE SOLVENTAR  DE SEES</a:t>
            </a:r>
          </a:p>
          <a:p>
            <a:pPr algn="ctr"/>
            <a:r>
              <a:rPr lang="es-MX" altLang="es-MX" sz="1600" b="1" dirty="0">
                <a:solidFill>
                  <a:schemeClr val="tx1">
                    <a:lumMod val="65000"/>
                    <a:lumOff val="35000"/>
                  </a:schemeClr>
                </a:solidFill>
                <a:latin typeface="Arial" pitchFamily="34" charset="0"/>
                <a:cs typeface="Arial" pitchFamily="34" charset="0"/>
              </a:rPr>
              <a:t>(Ejercicio 2015-2018)</a:t>
            </a:r>
          </a:p>
        </p:txBody>
      </p:sp>
      <p:graphicFrame>
        <p:nvGraphicFramePr>
          <p:cNvPr id="10" name="Tabla 3">
            <a:extLst>
              <a:ext uri="{FF2B5EF4-FFF2-40B4-BE49-F238E27FC236}"/>
            </a:extLst>
          </p:cNvPr>
          <p:cNvGraphicFramePr>
            <a:graphicFrameLocks noGrp="1"/>
          </p:cNvGraphicFramePr>
          <p:nvPr/>
        </p:nvGraphicFramePr>
        <p:xfrm>
          <a:off x="762000" y="2769612"/>
          <a:ext cx="7869381" cy="3839006"/>
        </p:xfrm>
        <a:graphic>
          <a:graphicData uri="http://schemas.openxmlformats.org/drawingml/2006/table">
            <a:tbl>
              <a:tblPr>
                <a:tableStyleId>{5C22544A-7EE6-4342-B048-85BDC9FD1C3A}</a:tableStyleId>
              </a:tblPr>
              <a:tblGrid>
                <a:gridCol w="2964873">
                  <a:extLst>
                    <a:ext uri="{9D8B030D-6E8A-4147-A177-3AD203B41FA5}"/>
                  </a:extLst>
                </a:gridCol>
                <a:gridCol w="1274618">
                  <a:extLst>
                    <a:ext uri="{9D8B030D-6E8A-4147-A177-3AD203B41FA5}"/>
                  </a:extLst>
                </a:gridCol>
                <a:gridCol w="1260764">
                  <a:extLst>
                    <a:ext uri="{9D8B030D-6E8A-4147-A177-3AD203B41FA5}"/>
                  </a:extLst>
                </a:gridCol>
                <a:gridCol w="1039090">
                  <a:extLst>
                    <a:ext uri="{9D8B030D-6E8A-4147-A177-3AD203B41FA5}"/>
                  </a:extLst>
                </a:gridCol>
                <a:gridCol w="1330036">
                  <a:extLst>
                    <a:ext uri="{9D8B030D-6E8A-4147-A177-3AD203B41FA5}"/>
                  </a:extLst>
                </a:gridCol>
              </a:tblGrid>
              <a:tr h="521943">
                <a:tc rowSpan="2">
                  <a:txBody>
                    <a:bodyPr/>
                    <a:lstStyle/>
                    <a:p>
                      <a:pPr algn="ctr"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T O T A 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rowSpan="2">
                  <a:txBody>
                    <a:bodyPr/>
                    <a:lstStyle/>
                    <a:p>
                      <a:pPr algn="ctr" fontAlgn="ctr"/>
                      <a:r>
                        <a:rPr lang="es-MX" sz="1400" b="1" i="0" u="none" strike="noStrike" dirty="0">
                          <a:solidFill>
                            <a:srgbClr val="FFFFFF"/>
                          </a:solidFill>
                          <a:effectLst/>
                          <a:latin typeface="Arial" pitchFamily="34" charset="0"/>
                          <a:cs typeface="Arial" pitchFamily="34" charset="0"/>
                        </a:rPr>
                        <a:t>%  de Solventación</a:t>
                      </a:r>
                    </a:p>
                  </a:txBody>
                  <a:tcPr marL="9525" marR="9525" marT="9526" marB="0" anchor="ctr">
                    <a:solidFill>
                      <a:srgbClr val="FF0000"/>
                    </a:solidFill>
                  </a:tcPr>
                </a:tc>
                <a:extLst>
                  <a:ext uri="{0D108BD9-81ED-4DB2-BD59-A6C34878D82A}"/>
                </a:extLst>
              </a:tr>
              <a:tr h="658740">
                <a:tc vMerge="1">
                  <a:txBody>
                    <a:bodyPr/>
                    <a:lstStyle/>
                    <a:p>
                      <a:endParaRPr lang="es-MX"/>
                    </a:p>
                  </a:txBody>
                  <a:tcPr/>
                </a:tc>
                <a:tc>
                  <a:txBody>
                    <a:bodyPr/>
                    <a:lstStyle/>
                    <a:p>
                      <a:pPr algn="ctr"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extLst>
              </a:tr>
              <a:tr h="622330">
                <a:tc>
                  <a:txBody>
                    <a:bodyPr/>
                    <a:lstStyle/>
                    <a:p>
                      <a:pPr algn="l" fontAlgn="ctr"/>
                      <a:r>
                        <a:rPr lang="es-MX" sz="1100" u="none" strike="noStrike" dirty="0">
                          <a:effectLst/>
                          <a:latin typeface="Arial" pitchFamily="34" charset="0"/>
                          <a:cs typeface="Arial" pitchFamily="34" charset="0"/>
                        </a:rPr>
                        <a:t>Dirección General de Educación Elemental</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57</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19</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67%</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589576">
                <a:tc>
                  <a:txBody>
                    <a:bodyPr/>
                    <a:lstStyle/>
                    <a:p>
                      <a:pPr algn="l" fontAlgn="ctr"/>
                      <a:r>
                        <a:rPr lang="es-MX" sz="1100" u="none" strike="noStrike" dirty="0">
                          <a:effectLst/>
                          <a:latin typeface="Arial" pitchFamily="34" charset="0"/>
                          <a:cs typeface="Arial" pitchFamily="34" charset="0"/>
                        </a:rPr>
                        <a:t>Dirección General de Educación Primaria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372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144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228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39%</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589574">
                <a:tc>
                  <a:txBody>
                    <a:bodyPr/>
                    <a:lstStyle/>
                    <a:p>
                      <a:pPr algn="l" fontAlgn="ctr"/>
                      <a:r>
                        <a:rPr lang="es-MX" sz="1100" u="none" strike="noStrike" dirty="0">
                          <a:effectLst/>
                          <a:latin typeface="Arial" pitchFamily="34" charset="0"/>
                          <a:cs typeface="Arial" pitchFamily="34" charset="0"/>
                        </a:rPr>
                        <a:t>Dirección General de Educación Secundaria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193</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105</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88</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54%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extLst>
              </a:tr>
              <a:tr h="856843">
                <a:tc>
                  <a:txBody>
                    <a:bodyPr/>
                    <a:lstStyle/>
                    <a:p>
                      <a:pPr algn="ctr"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622</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287</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335</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i="0" u="none" strike="noStrike" dirty="0">
                          <a:solidFill>
                            <a:schemeClr val="bg1"/>
                          </a:solidFill>
                          <a:effectLst/>
                          <a:latin typeface="Arial" pitchFamily="34" charset="0"/>
                          <a:cs typeface="Arial" pitchFamily="34" charset="0"/>
                        </a:rPr>
                        <a:t>46%</a:t>
                      </a:r>
                    </a:p>
                  </a:txBody>
                  <a:tcPr marL="9525" marR="9525" marT="9526" marB="0" anchor="ctr">
                    <a:solidFill>
                      <a:srgbClr val="FF0000"/>
                    </a:solidFill>
                  </a:tcPr>
                </a:tc>
                <a:extLst>
                  <a:ext uri="{0D108BD9-81ED-4DB2-BD59-A6C34878D82A}"/>
                </a:extLst>
              </a:tr>
            </a:tbl>
          </a:graphicData>
        </a:graphic>
      </p:graphicFrame>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1">
            <a:extLst>
              <a:ext uri="{FF2B5EF4-FFF2-40B4-BE49-F238E27FC236}"/>
            </a:extLst>
          </p:cNvPr>
          <p:cNvSpPr txBox="1"/>
          <p:nvPr/>
        </p:nvSpPr>
        <p:spPr>
          <a:xfrm>
            <a:off x="6927273" y="1202460"/>
            <a:ext cx="1856509" cy="584775"/>
          </a:xfrm>
          <a:prstGeom prst="rect">
            <a:avLst/>
          </a:prstGeom>
          <a:solidFill>
            <a:schemeClr val="bg1"/>
          </a:solidFill>
        </p:spPr>
        <p:txBody>
          <a:bodyPr wrap="square">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p>
        </p:txBody>
      </p:sp>
      <p:pic>
        <p:nvPicPr>
          <p:cNvPr id="5122" name="Picture 2"/>
          <p:cNvPicPr>
            <a:picLocks noChangeAspect="1" noChangeArrowheads="1"/>
          </p:cNvPicPr>
          <p:nvPr/>
        </p:nvPicPr>
        <p:blipFill>
          <a:blip r:embed="rId4"/>
          <a:srcRect/>
          <a:stretch>
            <a:fillRect/>
          </a:stretch>
        </p:blipFill>
        <p:spPr bwMode="auto">
          <a:xfrm>
            <a:off x="254144" y="1192357"/>
            <a:ext cx="4387129" cy="3102552"/>
          </a:xfrm>
          <a:prstGeom prst="rect">
            <a:avLst/>
          </a:prstGeom>
          <a:noFill/>
          <a:ln w="9525">
            <a:noFill/>
            <a:miter lim="800000"/>
            <a:headEnd/>
            <a:tailEnd/>
          </a:ln>
          <a:effectLst/>
        </p:spPr>
      </p:pic>
      <p:pic>
        <p:nvPicPr>
          <p:cNvPr id="5123" name="Picture 3"/>
          <p:cNvPicPr>
            <a:picLocks noChangeAspect="1" noChangeArrowheads="1"/>
          </p:cNvPicPr>
          <p:nvPr/>
        </p:nvPicPr>
        <p:blipFill>
          <a:blip r:embed="rId5"/>
          <a:srcRect/>
          <a:stretch>
            <a:fillRect/>
          </a:stretch>
        </p:blipFill>
        <p:spPr bwMode="auto">
          <a:xfrm>
            <a:off x="4763" y="-14288"/>
            <a:ext cx="9134475" cy="6886576"/>
          </a:xfrm>
          <a:prstGeom prst="rect">
            <a:avLst/>
          </a:prstGeom>
          <a:noFill/>
          <a:ln w="9525">
            <a:noFill/>
            <a:miter lim="800000"/>
            <a:headEnd/>
            <a:tailEnd/>
          </a:ln>
          <a:effectLst/>
        </p:spPr>
      </p:pic>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6 Rectángulo"/>
          <p:cNvSpPr/>
          <p:nvPr/>
        </p:nvSpPr>
        <p:spPr>
          <a:xfrm>
            <a:off x="1854378" y="3105789"/>
            <a:ext cx="5450595" cy="954107"/>
          </a:xfrm>
          <a:prstGeom prst="rect">
            <a:avLst/>
          </a:prstGeom>
        </p:spPr>
        <p:txBody>
          <a:bodyPr wrap="none">
            <a:spAutoFit/>
          </a:bodyPr>
          <a:lstStyle/>
          <a:p>
            <a:pPr algn="ctr">
              <a:defRPr/>
            </a:pPr>
            <a:r>
              <a:rPr lang="es-MX" sz="28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SECRETARÍA DE EDUCACIÓN </a:t>
            </a:r>
          </a:p>
          <a:p>
            <a:pPr algn="ctr">
              <a:defRPr/>
            </a:pPr>
            <a:r>
              <a:rPr lang="es-MX" sz="28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Y CULTURA</a:t>
            </a:r>
            <a:endParaRPr lang="es-MX" sz="28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1">
            <a:extLst>
              <a:ext uri="{FF2B5EF4-FFF2-40B4-BE49-F238E27FC236}"/>
            </a:extLst>
          </p:cNvPr>
          <p:cNvSpPr txBox="1"/>
          <p:nvPr/>
        </p:nvSpPr>
        <p:spPr>
          <a:xfrm>
            <a:off x="0" y="3047999"/>
            <a:ext cx="9144000" cy="1923604"/>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SECRETARIA DE EDUCACIÓN </a:t>
            </a: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Y CULTURA.</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6551758" y="1160896"/>
            <a:ext cx="2232025" cy="338554"/>
          </a:xfrm>
          <a:prstGeom prst="rect">
            <a:avLst/>
          </a:prstGeom>
          <a:solidFill>
            <a:schemeClr val="bg1"/>
          </a:solidFill>
        </p:spPr>
        <p:txBody>
          <a:bodyPr>
            <a:spAutoFit/>
          </a:bodyPr>
          <a:lstStyle/>
          <a:p>
            <a:pPr algn="ctr">
              <a:defRPr/>
            </a:pPr>
            <a:endParaRPr lang="es-MX"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10" name="CuadroTexto 5">
            <a:extLst>
              <a:ext uri="{FF2B5EF4-FFF2-40B4-BE49-F238E27FC236}"/>
            </a:extLst>
          </p:cNvPr>
          <p:cNvSpPr txBox="1"/>
          <p:nvPr/>
        </p:nvSpPr>
        <p:spPr>
          <a:xfrm>
            <a:off x="5826703" y="1188604"/>
            <a:ext cx="3095625" cy="584775"/>
          </a:xfrm>
          <a:prstGeom prst="rect">
            <a:avLst/>
          </a:prstGeom>
          <a:noFill/>
        </p:spPr>
        <p:txBody>
          <a:bodyPr>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UNIDADES ADMINISTRATIVAS</a:t>
            </a:r>
          </a:p>
        </p:txBody>
      </p:sp>
      <p:sp>
        <p:nvSpPr>
          <p:cNvPr id="11" name="CuadroTexto 6"/>
          <p:cNvSpPr txBox="1">
            <a:spLocks noChangeArrowheads="1"/>
          </p:cNvSpPr>
          <p:nvPr/>
        </p:nvSpPr>
        <p:spPr bwMode="auto">
          <a:xfrm>
            <a:off x="1116013" y="1792288"/>
            <a:ext cx="7099300" cy="830262"/>
          </a:xfrm>
          <a:prstGeom prst="rect">
            <a:avLst/>
          </a:prstGeom>
          <a:noFill/>
          <a:ln w="9525">
            <a:noFill/>
            <a:miter lim="800000"/>
            <a:headEnd/>
            <a:tailEnd/>
          </a:ln>
        </p:spPr>
        <p:txBody>
          <a:bodyPr>
            <a:spAutoFit/>
          </a:bodyPr>
          <a:lstStyle/>
          <a:p>
            <a:pPr algn="ctr"/>
            <a:r>
              <a:rPr lang="es-MX" altLang="es-MX" sz="1600" b="1" dirty="0">
                <a:solidFill>
                  <a:schemeClr val="tx1">
                    <a:lumMod val="65000"/>
                    <a:lumOff val="35000"/>
                  </a:schemeClr>
                </a:solidFill>
                <a:latin typeface="Arial" pitchFamily="34" charset="0"/>
                <a:cs typeface="Arial" pitchFamily="34" charset="0"/>
              </a:rPr>
              <a:t>OBSERVACIONES DE UNIDADES ADMINISTRATIVAS DETERMINADAS</a:t>
            </a:r>
          </a:p>
          <a:p>
            <a:pPr algn="ctr"/>
            <a:r>
              <a:rPr lang="es-MX" altLang="es-MX" sz="1600" b="1" dirty="0">
                <a:solidFill>
                  <a:schemeClr val="tx1">
                    <a:lumMod val="65000"/>
                    <a:lumOff val="35000"/>
                  </a:schemeClr>
                </a:solidFill>
                <a:latin typeface="Arial" pitchFamily="34" charset="0"/>
                <a:cs typeface="Arial" pitchFamily="34" charset="0"/>
              </a:rPr>
              <a:t>Y PENDIENTES DE SOLVENTAR DE SEC</a:t>
            </a:r>
          </a:p>
          <a:p>
            <a:pPr algn="ctr"/>
            <a:r>
              <a:rPr lang="es-MX" altLang="es-MX" sz="1600" b="1" dirty="0">
                <a:solidFill>
                  <a:schemeClr val="tx1">
                    <a:lumMod val="65000"/>
                    <a:lumOff val="35000"/>
                  </a:schemeClr>
                </a:solidFill>
                <a:latin typeface="Arial" pitchFamily="34" charset="0"/>
                <a:cs typeface="Arial" pitchFamily="34" charset="0"/>
              </a:rPr>
              <a:t>(Ejercicio 2015-2018)</a:t>
            </a:r>
          </a:p>
        </p:txBody>
      </p:sp>
      <p:graphicFrame>
        <p:nvGraphicFramePr>
          <p:cNvPr id="13" name="Tabla 7">
            <a:extLst>
              <a:ext uri="{FF2B5EF4-FFF2-40B4-BE49-F238E27FC236}"/>
            </a:extLst>
          </p:cNvPr>
          <p:cNvGraphicFramePr>
            <a:graphicFrameLocks noGrp="1"/>
          </p:cNvGraphicFramePr>
          <p:nvPr/>
        </p:nvGraphicFramePr>
        <p:xfrm>
          <a:off x="540327" y="2701635"/>
          <a:ext cx="8049492" cy="3865420"/>
        </p:xfrm>
        <a:graphic>
          <a:graphicData uri="http://schemas.openxmlformats.org/drawingml/2006/table">
            <a:tbl>
              <a:tblPr>
                <a:tableStyleId>{5C22544A-7EE6-4342-B048-85BDC9FD1C3A}</a:tableStyleId>
              </a:tblPr>
              <a:tblGrid>
                <a:gridCol w="3494243">
                  <a:extLst>
                    <a:ext uri="{9D8B030D-6E8A-4147-A177-3AD203B41FA5}"/>
                  </a:extLst>
                </a:gridCol>
                <a:gridCol w="1075151">
                  <a:extLst>
                    <a:ext uri="{9D8B030D-6E8A-4147-A177-3AD203B41FA5}"/>
                  </a:extLst>
                </a:gridCol>
                <a:gridCol w="1103446">
                  <a:extLst>
                    <a:ext uri="{9D8B030D-6E8A-4147-A177-3AD203B41FA5}"/>
                  </a:extLst>
                </a:gridCol>
                <a:gridCol w="1131738">
                  <a:extLst>
                    <a:ext uri="{9D8B030D-6E8A-4147-A177-3AD203B41FA5}"/>
                  </a:extLst>
                </a:gridCol>
                <a:gridCol w="1244914">
                  <a:extLst>
                    <a:ext uri="{9D8B030D-6E8A-4147-A177-3AD203B41FA5}"/>
                  </a:extLst>
                </a:gridCol>
              </a:tblGrid>
              <a:tr h="389539">
                <a:tc rowSpan="2">
                  <a:txBody>
                    <a:bodyPr/>
                    <a:lstStyle/>
                    <a:p>
                      <a:pPr algn="ctr" rtl="0"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gridSpan="3">
                  <a:txBody>
                    <a:bodyPr/>
                    <a:lstStyle/>
                    <a:p>
                      <a:pPr algn="ctr" rtl="0" fontAlgn="ctr"/>
                      <a:r>
                        <a:rPr lang="es-MX" sz="1400" b="1" u="none" strike="noStrike" dirty="0">
                          <a:solidFill>
                            <a:schemeClr val="bg1"/>
                          </a:solidFill>
                          <a:effectLst/>
                          <a:latin typeface="Arial" pitchFamily="34" charset="0"/>
                          <a:cs typeface="Arial" pitchFamily="34" charset="0"/>
                        </a:rPr>
                        <a:t>TOTAL</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hMerge="1">
                  <a:txBody>
                    <a:bodyPr/>
                    <a:lstStyle/>
                    <a:p>
                      <a:endParaRPr lang="es-MX"/>
                    </a:p>
                  </a:txBody>
                  <a:tcPr/>
                </a:tc>
                <a:tc hMerge="1">
                  <a:txBody>
                    <a:bodyPr/>
                    <a:lstStyle/>
                    <a:p>
                      <a:endParaRPr lang="es-MX"/>
                    </a:p>
                  </a:txBody>
                  <a:tcPr/>
                </a:tc>
                <a:tc rowSpan="2">
                  <a:txBody>
                    <a:bodyPr/>
                    <a:lstStyle/>
                    <a:p>
                      <a:pPr algn="ctr" rtl="0" fontAlgn="ctr"/>
                      <a:r>
                        <a:rPr lang="es-MX" sz="1400" b="1" u="none" strike="noStrike" dirty="0">
                          <a:solidFill>
                            <a:schemeClr val="bg1"/>
                          </a:solidFill>
                          <a:effectLst/>
                          <a:latin typeface="Arial" pitchFamily="34" charset="0"/>
                          <a:cs typeface="Arial" pitchFamily="34" charset="0"/>
                        </a:rPr>
                        <a:t>%  de </a:t>
                      </a:r>
                    </a:p>
                    <a:p>
                      <a:pPr algn="ctr" rtl="0" fontAlgn="ctr"/>
                      <a:r>
                        <a:rPr lang="es-MX" sz="1400" b="1" u="none" strike="noStrike" dirty="0">
                          <a:solidFill>
                            <a:schemeClr val="bg1"/>
                          </a:solidFill>
                          <a:effectLst/>
                          <a:latin typeface="Arial" pitchFamily="34" charset="0"/>
                          <a:cs typeface="Arial" pitchFamily="34" charset="0"/>
                        </a:rPr>
                        <a:t>Solventación</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extLst>
                  <a:ext uri="{0D108BD9-81ED-4DB2-BD59-A6C34878D82A}"/>
                </a:extLst>
              </a:tr>
              <a:tr h="764094">
                <a:tc vMerge="1">
                  <a:txBody>
                    <a:bodyPr/>
                    <a:lstStyle/>
                    <a:p>
                      <a:endParaRPr lang="es-MX"/>
                    </a:p>
                  </a:txBody>
                  <a:tcPr/>
                </a:tc>
                <a:tc>
                  <a:txBody>
                    <a:bodyPr/>
                    <a:lstStyle/>
                    <a:p>
                      <a:pPr algn="ctr" rtl="0"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vMerge="1">
                  <a:txBody>
                    <a:bodyPr/>
                    <a:lstStyle/>
                    <a:p>
                      <a:endParaRPr lang="es-MX"/>
                    </a:p>
                  </a:txBody>
                  <a:tcPr/>
                </a:tc>
                <a:extLst>
                  <a:ext uri="{0D108BD9-81ED-4DB2-BD59-A6C34878D82A}"/>
                </a:extLst>
              </a:tr>
              <a:tr h="614271">
                <a:tc>
                  <a:txBody>
                    <a:bodyPr/>
                    <a:lstStyle/>
                    <a:p>
                      <a:pPr algn="l" rtl="0" fontAlgn="ctr"/>
                      <a:r>
                        <a:rPr lang="es-MX" sz="1100" u="none" strike="noStrike" dirty="0">
                          <a:effectLst/>
                          <a:latin typeface="Arial" pitchFamily="34" charset="0"/>
                          <a:cs typeface="Arial" pitchFamily="34" charset="0"/>
                        </a:rPr>
                        <a:t>Coordinación General de Registro, Certificación y Servicios a </a:t>
                      </a:r>
                      <a:r>
                        <a:rPr lang="es-MX" sz="1100" u="none" strike="noStrike" dirty="0" smtClean="0">
                          <a:effectLst/>
                          <a:latin typeface="Arial" pitchFamily="34" charset="0"/>
                          <a:cs typeface="Arial" pitchFamily="34" charset="0"/>
                        </a:rPr>
                        <a:t>Profesionistas</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7</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7</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a:effectLst/>
                          <a:latin typeface="Arial" pitchFamily="34" charset="0"/>
                          <a:cs typeface="Arial" pitchFamily="34" charset="0"/>
                        </a:rPr>
                        <a:t>0</a:t>
                      </a:r>
                      <a:endParaRPr lang="es-MX" sz="1000" b="0" i="0" u="none" strike="noStrike">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100%</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extLst>
                  <a:ext uri="{0D108BD9-81ED-4DB2-BD59-A6C34878D82A}"/>
                </a:extLst>
              </a:tr>
              <a:tr h="419502">
                <a:tc>
                  <a:txBody>
                    <a:bodyPr/>
                    <a:lstStyle/>
                    <a:p>
                      <a:pPr algn="l" rtl="0" fontAlgn="ctr"/>
                      <a:r>
                        <a:rPr lang="es-MX" sz="1100" u="none" strike="noStrike" dirty="0">
                          <a:effectLst/>
                          <a:latin typeface="Arial" pitchFamily="34" charset="0"/>
                          <a:cs typeface="Arial" pitchFamily="34" charset="0"/>
                        </a:rPr>
                        <a:t>Dirección General de Administración y Finanzas</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000" b="0" i="0" u="none" strike="noStrike" dirty="0">
                          <a:solidFill>
                            <a:srgbClr val="000000"/>
                          </a:solidFill>
                          <a:effectLst/>
                          <a:latin typeface="Arial" pitchFamily="34" charset="0"/>
                          <a:cs typeface="Arial" pitchFamily="34" charset="0"/>
                        </a:rPr>
                        <a:t>5</a:t>
                      </a: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1</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4</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20%</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extLst>
                  <a:ext uri="{0D108BD9-81ED-4DB2-BD59-A6C34878D82A}"/>
                </a:extLst>
              </a:tr>
              <a:tr h="479433">
                <a:tc>
                  <a:txBody>
                    <a:bodyPr/>
                    <a:lstStyle/>
                    <a:p>
                      <a:pPr algn="l" rtl="0" fontAlgn="ctr"/>
                      <a:r>
                        <a:rPr lang="es-MX" sz="1100" u="none" strike="noStrike" dirty="0">
                          <a:effectLst/>
                          <a:latin typeface="Arial" pitchFamily="34" charset="0"/>
                          <a:cs typeface="Arial" pitchFamily="34" charset="0"/>
                        </a:rPr>
                        <a:t>Dirección General de Educación Media Superior y Superior</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15</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15</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b="0" i="0" u="none" strike="noStrike" dirty="0">
                          <a:solidFill>
                            <a:srgbClr val="000000"/>
                          </a:solidFill>
                          <a:effectLst/>
                          <a:latin typeface="Arial" pitchFamily="34" charset="0"/>
                          <a:cs typeface="Arial" pitchFamily="34" charset="0"/>
                        </a:rPr>
                        <a:t>0</a:t>
                      </a: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100%</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extLst>
                  <a:ext uri="{0D108BD9-81ED-4DB2-BD59-A6C34878D82A}"/>
                </a:extLst>
              </a:tr>
              <a:tr h="524379">
                <a:tc>
                  <a:txBody>
                    <a:bodyPr/>
                    <a:lstStyle/>
                    <a:p>
                      <a:pPr algn="l" rtl="0" fontAlgn="ctr"/>
                      <a:r>
                        <a:rPr lang="es-MX" sz="1100" u="none" strike="noStrike" dirty="0">
                          <a:effectLst/>
                          <a:latin typeface="Arial" pitchFamily="34" charset="0"/>
                          <a:cs typeface="Arial" pitchFamily="34" charset="0"/>
                        </a:rPr>
                        <a:t>Dirección General de Recursos Humanos</a:t>
                      </a:r>
                      <a:endParaRPr lang="es-MX" sz="1100" b="0" i="0" u="none" strike="noStrike" dirty="0">
                        <a:solidFill>
                          <a:srgbClr val="000000"/>
                        </a:solidFill>
                        <a:effectLst/>
                        <a:latin typeface="Arial" pitchFamily="34" charset="0"/>
                        <a:cs typeface="Arial" pitchFamily="34" charset="0"/>
                      </a:endParaRPr>
                    </a:p>
                  </a:txBody>
                  <a:tcPr marL="8935" marR="8935" marT="8935"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5</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a:effectLst/>
                          <a:latin typeface="Arial" pitchFamily="34" charset="0"/>
                          <a:cs typeface="Arial" pitchFamily="34" charset="0"/>
                        </a:rPr>
                        <a:t>2</a:t>
                      </a:r>
                      <a:endParaRPr lang="es-MX" sz="1000" b="0" i="0" u="none" strike="noStrike">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3</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tc>
                  <a:txBody>
                    <a:bodyPr/>
                    <a:lstStyle/>
                    <a:p>
                      <a:pPr algn="ctr" rtl="0" fontAlgn="ctr"/>
                      <a:r>
                        <a:rPr lang="es-MX" sz="1000" u="none" strike="noStrike" dirty="0">
                          <a:effectLst/>
                          <a:latin typeface="Arial" pitchFamily="34" charset="0"/>
                          <a:cs typeface="Arial" pitchFamily="34" charset="0"/>
                        </a:rPr>
                        <a:t>40%</a:t>
                      </a:r>
                      <a:endParaRPr lang="es-MX" sz="1000" b="0" i="0" u="none" strike="noStrike" dirty="0">
                        <a:solidFill>
                          <a:srgbClr val="000000"/>
                        </a:solidFill>
                        <a:effectLst/>
                        <a:latin typeface="Arial" pitchFamily="34" charset="0"/>
                        <a:cs typeface="Arial" pitchFamily="34" charset="0"/>
                      </a:endParaRPr>
                    </a:p>
                  </a:txBody>
                  <a:tcPr marL="8936" marR="8936" marT="8934" marB="0" anchor="ctr">
                    <a:solidFill>
                      <a:schemeClr val="accent6">
                        <a:lumMod val="60000"/>
                        <a:lumOff val="40000"/>
                      </a:schemeClr>
                    </a:solidFill>
                  </a:tcPr>
                </a:tc>
                <a:extLst>
                  <a:ext uri="{0D108BD9-81ED-4DB2-BD59-A6C34878D82A}"/>
                </a:extLst>
              </a:tr>
              <a:tr h="674202">
                <a:tc>
                  <a:txBody>
                    <a:bodyPr/>
                    <a:lstStyle/>
                    <a:p>
                      <a:pPr algn="ctr" rtl="0"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8935" marR="8935" marT="8935" marB="0" anchor="ctr">
                    <a:solidFill>
                      <a:srgbClr val="FF0000"/>
                    </a:solidFill>
                  </a:tcPr>
                </a:tc>
                <a:tc>
                  <a:txBody>
                    <a:bodyPr/>
                    <a:lstStyle/>
                    <a:p>
                      <a:pPr algn="ctr" rtl="0" fontAlgn="ctr"/>
                      <a:r>
                        <a:rPr lang="es-MX" sz="1300" b="1" u="none" strike="noStrike" dirty="0">
                          <a:solidFill>
                            <a:schemeClr val="bg1"/>
                          </a:solidFill>
                          <a:effectLst/>
                          <a:latin typeface="Arial" pitchFamily="34" charset="0"/>
                          <a:cs typeface="Arial" pitchFamily="34" charset="0"/>
                        </a:rPr>
                        <a:t>32</a:t>
                      </a:r>
                      <a:endParaRPr lang="es-MX" sz="1300" b="1" i="0" u="none" strike="noStrike" dirty="0">
                        <a:solidFill>
                          <a:schemeClr val="bg1"/>
                        </a:solidFill>
                        <a:effectLst/>
                        <a:latin typeface="Arial" pitchFamily="34" charset="0"/>
                        <a:cs typeface="Arial" pitchFamily="34" charset="0"/>
                      </a:endParaRPr>
                    </a:p>
                  </a:txBody>
                  <a:tcPr marL="8936" marR="8936" marT="8934" marB="0" anchor="ctr">
                    <a:solidFill>
                      <a:srgbClr val="FF0000"/>
                    </a:solidFill>
                  </a:tcPr>
                </a:tc>
                <a:tc>
                  <a:txBody>
                    <a:bodyPr/>
                    <a:lstStyle/>
                    <a:p>
                      <a:pPr algn="ctr" rtl="0" fontAlgn="ctr"/>
                      <a:r>
                        <a:rPr lang="es-MX" sz="1300" b="1" u="none" strike="noStrike" dirty="0">
                          <a:solidFill>
                            <a:schemeClr val="bg1"/>
                          </a:solidFill>
                          <a:effectLst/>
                          <a:latin typeface="Arial" pitchFamily="34" charset="0"/>
                          <a:cs typeface="Arial" pitchFamily="34" charset="0"/>
                        </a:rPr>
                        <a:t>25</a:t>
                      </a:r>
                      <a:endParaRPr lang="es-MX" sz="1300" b="1" i="0" u="none" strike="noStrike" dirty="0">
                        <a:solidFill>
                          <a:schemeClr val="bg1"/>
                        </a:solidFill>
                        <a:effectLst/>
                        <a:latin typeface="Arial" pitchFamily="34" charset="0"/>
                        <a:cs typeface="Arial" pitchFamily="34" charset="0"/>
                      </a:endParaRPr>
                    </a:p>
                  </a:txBody>
                  <a:tcPr marL="8936" marR="8936" marT="8934" marB="0" anchor="ctr">
                    <a:solidFill>
                      <a:srgbClr val="FF0000"/>
                    </a:solidFill>
                  </a:tcPr>
                </a:tc>
                <a:tc>
                  <a:txBody>
                    <a:bodyPr/>
                    <a:lstStyle/>
                    <a:p>
                      <a:pPr algn="ctr" rtl="0" fontAlgn="ctr"/>
                      <a:r>
                        <a:rPr lang="es-MX" sz="1300" b="1" i="0" u="none" strike="noStrike" dirty="0">
                          <a:solidFill>
                            <a:schemeClr val="bg1"/>
                          </a:solidFill>
                          <a:effectLst/>
                          <a:latin typeface="Arial" pitchFamily="34" charset="0"/>
                          <a:cs typeface="Arial" pitchFamily="34" charset="0"/>
                        </a:rPr>
                        <a:t>7</a:t>
                      </a:r>
                    </a:p>
                  </a:txBody>
                  <a:tcPr marL="8936" marR="8936" marT="8934" marB="0" anchor="ctr">
                    <a:solidFill>
                      <a:srgbClr val="FF0000"/>
                    </a:solidFill>
                  </a:tcPr>
                </a:tc>
                <a:tc>
                  <a:txBody>
                    <a:bodyPr/>
                    <a:lstStyle/>
                    <a:p>
                      <a:pPr algn="ctr" rtl="0" fontAlgn="ctr"/>
                      <a:r>
                        <a:rPr lang="es-MX" sz="1300" b="1" u="none" strike="noStrike" dirty="0">
                          <a:solidFill>
                            <a:schemeClr val="bg1"/>
                          </a:solidFill>
                          <a:effectLst/>
                          <a:latin typeface="Arial" pitchFamily="34" charset="0"/>
                          <a:cs typeface="Arial" pitchFamily="34" charset="0"/>
                        </a:rPr>
                        <a:t>78%</a:t>
                      </a:r>
                      <a:endParaRPr lang="es-MX" sz="1300" b="1" i="0" u="none" strike="noStrike" dirty="0">
                        <a:solidFill>
                          <a:schemeClr val="bg1"/>
                        </a:solidFill>
                        <a:effectLst/>
                        <a:latin typeface="Arial" pitchFamily="34" charset="0"/>
                        <a:cs typeface="Arial" pitchFamily="34" charset="0"/>
                      </a:endParaRPr>
                    </a:p>
                  </a:txBody>
                  <a:tcPr marL="8936" marR="8936" marT="8934" marB="0" anchor="ctr">
                    <a:solidFill>
                      <a:srgbClr val="FF0000"/>
                    </a:solidFill>
                  </a:tcPr>
                </a:tc>
                <a:extLst>
                  <a:ext uri="{0D108BD9-81ED-4DB2-BD59-A6C34878D82A}"/>
                </a:extLst>
              </a:tr>
            </a:tbl>
          </a:graphicData>
        </a:graphic>
      </p:graphicFrame>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6551758" y="1160896"/>
            <a:ext cx="2232025" cy="338554"/>
          </a:xfrm>
          <a:prstGeom prst="rect">
            <a:avLst/>
          </a:prstGeom>
          <a:solidFill>
            <a:schemeClr val="bg1"/>
          </a:solidFill>
        </p:spPr>
        <p:txBody>
          <a:bodyPr>
            <a:spAutoFit/>
          </a:bodyPr>
          <a:lstStyle/>
          <a:p>
            <a:pPr algn="ctr">
              <a:defRPr/>
            </a:pPr>
            <a:endParaRPr lang="es-MX" sz="1600" b="1" dirty="0">
              <a:effectLst>
                <a:outerShdw blurRad="38100" dist="38100" dir="2700000" algn="tl">
                  <a:srgbClr val="000000">
                    <a:alpha val="43137"/>
                  </a:srgbClr>
                </a:outerShdw>
              </a:effectLst>
              <a:latin typeface="Arial" pitchFamily="34" charset="0"/>
              <a:cs typeface="Arial" pitchFamily="34" charset="0"/>
            </a:endParaRPr>
          </a:p>
        </p:txBody>
      </p:sp>
      <p:pic>
        <p:nvPicPr>
          <p:cNvPr id="18" name="Imagen 2"/>
          <p:cNvPicPr>
            <a:picLocks noChangeAspect="1" noChangeArrowheads="1"/>
          </p:cNvPicPr>
          <p:nvPr/>
        </p:nvPicPr>
        <p:blipFill>
          <a:blip r:embed="rId4"/>
          <a:srcRect/>
          <a:stretch>
            <a:fillRect/>
          </a:stretch>
        </p:blipFill>
        <p:spPr bwMode="auto">
          <a:xfrm>
            <a:off x="554182" y="1219200"/>
            <a:ext cx="4100945" cy="3429000"/>
          </a:xfrm>
          <a:prstGeom prst="rect">
            <a:avLst/>
          </a:prstGeom>
          <a:noFill/>
          <a:ln w="9525">
            <a:noFill/>
            <a:miter lim="800000"/>
            <a:headEnd/>
            <a:tailEnd/>
          </a:ln>
        </p:spPr>
      </p:pic>
      <p:grpSp>
        <p:nvGrpSpPr>
          <p:cNvPr id="1029" name="Group 5"/>
          <p:cNvGrpSpPr>
            <a:grpSpLocks noChangeAspect="1"/>
          </p:cNvGrpSpPr>
          <p:nvPr/>
        </p:nvGrpSpPr>
        <p:grpSpPr bwMode="auto">
          <a:xfrm>
            <a:off x="0" y="0"/>
            <a:ext cx="9144000" cy="6858000"/>
            <a:chOff x="0" y="0"/>
            <a:chExt cx="5760" cy="4320"/>
          </a:xfrm>
        </p:grpSpPr>
        <p:sp>
          <p:nvSpPr>
            <p:cNvPr id="1028" name="AutoShape 4"/>
            <p:cNvSpPr>
              <a:spLocks noChangeAspect="1" noChangeArrowheads="1" noTextEdit="1"/>
            </p:cNvSpPr>
            <p:nvPr/>
          </p:nvSpPr>
          <p:spPr bwMode="auto">
            <a:xfrm>
              <a:off x="0" y="0"/>
              <a:ext cx="5760" cy="4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MX" dirty="0"/>
            </a:p>
          </p:txBody>
        </p:sp>
        <p:sp>
          <p:nvSpPr>
            <p:cNvPr id="1030" name="Rectangle 6"/>
            <p:cNvSpPr>
              <a:spLocks noChangeArrowheads="1"/>
            </p:cNvSpPr>
            <p:nvPr/>
          </p:nvSpPr>
          <p:spPr bwMode="auto">
            <a:xfrm>
              <a:off x="2767" y="2278"/>
              <a:ext cx="2990" cy="203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pic>
          <p:nvPicPr>
            <p:cNvPr id="1031" name="Picture 7"/>
            <p:cNvPicPr>
              <a:picLocks noChangeAspect="1" noChangeArrowheads="1"/>
            </p:cNvPicPr>
            <p:nvPr/>
          </p:nvPicPr>
          <p:blipFill>
            <a:blip r:embed="rId5"/>
            <a:srcRect/>
            <a:stretch>
              <a:fillRect/>
            </a:stretch>
          </p:blipFill>
          <p:spPr bwMode="auto">
            <a:xfrm>
              <a:off x="2748" y="2268"/>
              <a:ext cx="2598" cy="1386"/>
            </a:xfrm>
            <a:prstGeom prst="rect">
              <a:avLst/>
            </a:prstGeom>
            <a:noFill/>
            <a:ln w="9525">
              <a:noFill/>
              <a:miter lim="800000"/>
              <a:headEnd/>
              <a:tailEnd/>
            </a:ln>
          </p:spPr>
        </p:pic>
        <p:pic>
          <p:nvPicPr>
            <p:cNvPr id="1032" name="Picture 8"/>
            <p:cNvPicPr>
              <a:picLocks noChangeAspect="1" noChangeArrowheads="1"/>
            </p:cNvPicPr>
            <p:nvPr/>
          </p:nvPicPr>
          <p:blipFill>
            <a:blip r:embed="rId6"/>
            <a:srcRect/>
            <a:stretch>
              <a:fillRect/>
            </a:stretch>
          </p:blipFill>
          <p:spPr bwMode="auto">
            <a:xfrm>
              <a:off x="3045" y="2426"/>
              <a:ext cx="2301" cy="1228"/>
            </a:xfrm>
            <a:prstGeom prst="rect">
              <a:avLst/>
            </a:prstGeom>
            <a:noFill/>
            <a:ln w="9525">
              <a:noFill/>
              <a:miter lim="800000"/>
              <a:headEnd/>
              <a:tailEnd/>
            </a:ln>
          </p:spPr>
        </p:pic>
        <p:sp>
          <p:nvSpPr>
            <p:cNvPr id="1033" name="Rectangle 9"/>
            <p:cNvSpPr>
              <a:spLocks noChangeArrowheads="1"/>
            </p:cNvSpPr>
            <p:nvPr/>
          </p:nvSpPr>
          <p:spPr bwMode="auto">
            <a:xfrm>
              <a:off x="2715" y="3714"/>
              <a:ext cx="12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4" name="Rectangle 10"/>
            <p:cNvSpPr>
              <a:spLocks noChangeArrowheads="1"/>
            </p:cNvSpPr>
            <p:nvPr/>
          </p:nvSpPr>
          <p:spPr bwMode="auto">
            <a:xfrm>
              <a:off x="3171" y="3714"/>
              <a:ext cx="16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20%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3646" y="3714"/>
              <a:ext cx="16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40%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6" name="Rectangle 12"/>
            <p:cNvSpPr>
              <a:spLocks noChangeArrowheads="1"/>
            </p:cNvSpPr>
            <p:nvPr/>
          </p:nvSpPr>
          <p:spPr bwMode="auto">
            <a:xfrm>
              <a:off x="4120" y="3714"/>
              <a:ext cx="16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60%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7" name="Rectangle 13"/>
            <p:cNvSpPr>
              <a:spLocks noChangeArrowheads="1"/>
            </p:cNvSpPr>
            <p:nvPr/>
          </p:nvSpPr>
          <p:spPr bwMode="auto">
            <a:xfrm>
              <a:off x="4595" y="3714"/>
              <a:ext cx="16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80%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8" name="Rectangle 14"/>
            <p:cNvSpPr>
              <a:spLocks noChangeArrowheads="1"/>
            </p:cNvSpPr>
            <p:nvPr/>
          </p:nvSpPr>
          <p:spPr bwMode="auto">
            <a:xfrm>
              <a:off x="5051" y="3714"/>
              <a:ext cx="198"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100%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39" name="Rectangle 15"/>
            <p:cNvSpPr>
              <a:spLocks noChangeArrowheads="1"/>
            </p:cNvSpPr>
            <p:nvPr/>
          </p:nvSpPr>
          <p:spPr bwMode="auto">
            <a:xfrm>
              <a:off x="3299" y="2037"/>
              <a:ext cx="1500" cy="21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smtClean="0">
                  <a:ln>
                    <a:noFill/>
                  </a:ln>
                  <a:solidFill>
                    <a:srgbClr val="000000"/>
                  </a:solidFill>
                  <a:effectLst/>
                  <a:latin typeface="Calibri" pitchFamily="34" charset="0"/>
                  <a:cs typeface="Arial" pitchFamily="34" charset="0"/>
                </a:rPr>
                <a:t>Avance de Solventación</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40" name="Rectangle 16"/>
            <p:cNvSpPr>
              <a:spLocks noChangeArrowheads="1"/>
            </p:cNvSpPr>
            <p:nvPr/>
          </p:nvSpPr>
          <p:spPr bwMode="auto">
            <a:xfrm>
              <a:off x="2877" y="3789"/>
              <a:ext cx="42" cy="36"/>
            </a:xfrm>
            <a:prstGeom prst="rect">
              <a:avLst/>
            </a:prstGeom>
            <a:solidFill>
              <a:srgbClr val="8064A2"/>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041" name="Rectangle 17"/>
            <p:cNvSpPr>
              <a:spLocks noChangeArrowheads="1"/>
            </p:cNvSpPr>
            <p:nvPr/>
          </p:nvSpPr>
          <p:spPr bwMode="auto">
            <a:xfrm>
              <a:off x="2937" y="3762"/>
              <a:ext cx="1218"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Dirección General de Recursos Humanos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42" name="Rectangle 18"/>
            <p:cNvSpPr>
              <a:spLocks noChangeArrowheads="1"/>
            </p:cNvSpPr>
            <p:nvPr/>
          </p:nvSpPr>
          <p:spPr bwMode="auto">
            <a:xfrm>
              <a:off x="2877" y="3921"/>
              <a:ext cx="42" cy="42"/>
            </a:xfrm>
            <a:prstGeom prst="rect">
              <a:avLst/>
            </a:prstGeom>
            <a:solidFill>
              <a:srgbClr val="9BBB59"/>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043" name="Rectangle 19"/>
            <p:cNvSpPr>
              <a:spLocks noChangeArrowheads="1"/>
            </p:cNvSpPr>
            <p:nvPr/>
          </p:nvSpPr>
          <p:spPr bwMode="auto">
            <a:xfrm>
              <a:off x="2937" y="3897"/>
              <a:ext cx="174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rgbClr val="595959"/>
                  </a:solidFill>
                  <a:effectLst/>
                  <a:latin typeface="Calibri" pitchFamily="34" charset="0"/>
                  <a:cs typeface="Arial" pitchFamily="34" charset="0"/>
                </a:rPr>
                <a:t>Dirección General de Educación Media Superior y Superior</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 name="Rectangle 20"/>
            <p:cNvSpPr>
              <a:spLocks noChangeArrowheads="1"/>
            </p:cNvSpPr>
            <p:nvPr/>
          </p:nvSpPr>
          <p:spPr bwMode="auto">
            <a:xfrm>
              <a:off x="2877" y="4059"/>
              <a:ext cx="42" cy="36"/>
            </a:xfrm>
            <a:prstGeom prst="rect">
              <a:avLst/>
            </a:prstGeom>
            <a:solidFill>
              <a:srgbClr val="C0504D"/>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045" name="Rectangle 21"/>
            <p:cNvSpPr>
              <a:spLocks noChangeArrowheads="1"/>
            </p:cNvSpPr>
            <p:nvPr/>
          </p:nvSpPr>
          <p:spPr bwMode="auto">
            <a:xfrm>
              <a:off x="2937" y="4032"/>
              <a:ext cx="142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Dirección General de Administración y Finanzas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046" name="Rectangle 22"/>
            <p:cNvSpPr>
              <a:spLocks noChangeArrowheads="1"/>
            </p:cNvSpPr>
            <p:nvPr/>
          </p:nvSpPr>
          <p:spPr bwMode="auto">
            <a:xfrm>
              <a:off x="2877" y="4191"/>
              <a:ext cx="42" cy="42"/>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1047" name="Rectangle 23"/>
            <p:cNvSpPr>
              <a:spLocks noChangeArrowheads="1"/>
            </p:cNvSpPr>
            <p:nvPr/>
          </p:nvSpPr>
          <p:spPr bwMode="auto">
            <a:xfrm>
              <a:off x="2937" y="4167"/>
              <a:ext cx="2250"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Coordinación General de Registro, Certificación y Servicios a Profesionaistas</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6">
            <a:extLst>
              <a:ext uri="{FF2B5EF4-FFF2-40B4-BE49-F238E27FC236}">
                <a16:creationId xmlns="" xmlns:a16="http://schemas.microsoft.com/office/drawing/2014/main" id="{E384D465-5C74-4F74-8FF2-A476ECCCC1D0}"/>
              </a:ext>
            </a:extLst>
          </p:cNvPr>
          <p:cNvSpPr txBox="1"/>
          <p:nvPr/>
        </p:nvSpPr>
        <p:spPr>
          <a:xfrm>
            <a:off x="6546273" y="1145020"/>
            <a:ext cx="2233613" cy="584775"/>
          </a:xfrm>
          <a:prstGeom prst="rect">
            <a:avLst/>
          </a:prstGeom>
          <a:solidFill>
            <a:schemeClr val="bg1"/>
          </a:solidFill>
        </p:spPr>
        <p:txBody>
          <a:bodyPr>
            <a:spAutoFit/>
          </a:bodyPr>
          <a:lstStyle/>
          <a:p>
            <a:pPr algn="ctr">
              <a:defRPr/>
            </a:pPr>
            <a:r>
              <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p>
        </p:txBody>
      </p:sp>
      <p:sp>
        <p:nvSpPr>
          <p:cNvPr id="8" name="CuadroTexto 6"/>
          <p:cNvSpPr txBox="1">
            <a:spLocks noChangeArrowheads="1"/>
          </p:cNvSpPr>
          <p:nvPr/>
        </p:nvSpPr>
        <p:spPr bwMode="auto">
          <a:xfrm>
            <a:off x="914400" y="1792288"/>
            <a:ext cx="7300913" cy="830262"/>
          </a:xfrm>
          <a:prstGeom prst="rect">
            <a:avLst/>
          </a:prstGeom>
          <a:noFill/>
          <a:ln w="9525">
            <a:noFill/>
            <a:miter lim="800000"/>
            <a:headEnd/>
            <a:tailEnd/>
          </a:ln>
        </p:spPr>
        <p:txBody>
          <a:bodyPr wrap="square">
            <a:spAutoFit/>
          </a:bodyPr>
          <a:lstStyle/>
          <a:p>
            <a:pPr algn="ctr"/>
            <a:r>
              <a:rPr lang="es-MX" altLang="es-MX" sz="1600" b="1" dirty="0">
                <a:solidFill>
                  <a:schemeClr val="tx1">
                    <a:lumMod val="65000"/>
                    <a:lumOff val="35000"/>
                  </a:schemeClr>
                </a:solidFill>
                <a:latin typeface="Arial" pitchFamily="34" charset="0"/>
                <a:cs typeface="Arial" pitchFamily="34" charset="0"/>
              </a:rPr>
              <a:t>OBSERVACIONES DE CENTROS ESCOLARES DETERMINADAS</a:t>
            </a:r>
          </a:p>
          <a:p>
            <a:pPr algn="ctr"/>
            <a:r>
              <a:rPr lang="es-MX" altLang="es-MX" sz="1600" b="1" dirty="0">
                <a:solidFill>
                  <a:schemeClr val="tx1">
                    <a:lumMod val="65000"/>
                    <a:lumOff val="35000"/>
                  </a:schemeClr>
                </a:solidFill>
                <a:latin typeface="Arial" pitchFamily="34" charset="0"/>
                <a:cs typeface="Arial" pitchFamily="34" charset="0"/>
              </a:rPr>
              <a:t>Y PENDIENTES DE SOLVENTAR  DE SEC</a:t>
            </a:r>
          </a:p>
          <a:p>
            <a:pPr algn="ctr"/>
            <a:r>
              <a:rPr lang="es-MX" altLang="es-MX" sz="1600" b="1" dirty="0">
                <a:solidFill>
                  <a:schemeClr val="tx1">
                    <a:lumMod val="65000"/>
                    <a:lumOff val="35000"/>
                  </a:schemeClr>
                </a:solidFill>
                <a:latin typeface="Arial" pitchFamily="34" charset="0"/>
                <a:cs typeface="Arial" pitchFamily="34" charset="0"/>
              </a:rPr>
              <a:t>(Ejercicio 2015-2018)</a:t>
            </a:r>
          </a:p>
        </p:txBody>
      </p:sp>
      <p:graphicFrame>
        <p:nvGraphicFramePr>
          <p:cNvPr id="10" name="Tabla 5">
            <a:extLst>
              <a:ext uri="{FF2B5EF4-FFF2-40B4-BE49-F238E27FC236}">
                <a16:creationId xmlns="" xmlns:a16="http://schemas.microsoft.com/office/drawing/2014/main" id="{75C1238E-AA5C-4C0E-9C46-709DDD97CF44}"/>
              </a:ext>
            </a:extLst>
          </p:cNvPr>
          <p:cNvGraphicFramePr>
            <a:graphicFrameLocks noGrp="1"/>
          </p:cNvGraphicFramePr>
          <p:nvPr/>
        </p:nvGraphicFramePr>
        <p:xfrm>
          <a:off x="554183" y="2660073"/>
          <a:ext cx="8160326" cy="3726872"/>
        </p:xfrm>
        <a:graphic>
          <a:graphicData uri="http://schemas.openxmlformats.org/drawingml/2006/table">
            <a:tbl>
              <a:tblPr>
                <a:tableStyleId>{5C22544A-7EE6-4342-B048-85BDC9FD1C3A}</a:tableStyleId>
              </a:tblPr>
              <a:tblGrid>
                <a:gridCol w="3111975">
                  <a:extLst>
                    <a:ext uri="{9D8B030D-6E8A-4147-A177-3AD203B41FA5}">
                      <a16:colId xmlns="" xmlns:a16="http://schemas.microsoft.com/office/drawing/2014/main" val="3503309400"/>
                    </a:ext>
                  </a:extLst>
                </a:gridCol>
                <a:gridCol w="1155647">
                  <a:extLst>
                    <a:ext uri="{9D8B030D-6E8A-4147-A177-3AD203B41FA5}">
                      <a16:colId xmlns="" xmlns:a16="http://schemas.microsoft.com/office/drawing/2014/main" val="1051999350"/>
                    </a:ext>
                  </a:extLst>
                </a:gridCol>
                <a:gridCol w="1277293">
                  <a:extLst>
                    <a:ext uri="{9D8B030D-6E8A-4147-A177-3AD203B41FA5}">
                      <a16:colId xmlns="" xmlns:a16="http://schemas.microsoft.com/office/drawing/2014/main" val="3454968050"/>
                    </a:ext>
                  </a:extLst>
                </a:gridCol>
                <a:gridCol w="1216469">
                  <a:extLst>
                    <a:ext uri="{9D8B030D-6E8A-4147-A177-3AD203B41FA5}">
                      <a16:colId xmlns="" xmlns:a16="http://schemas.microsoft.com/office/drawing/2014/main" val="1436412976"/>
                    </a:ext>
                  </a:extLst>
                </a:gridCol>
                <a:gridCol w="1398942">
                  <a:extLst>
                    <a:ext uri="{9D8B030D-6E8A-4147-A177-3AD203B41FA5}">
                      <a16:colId xmlns="" xmlns:a16="http://schemas.microsoft.com/office/drawing/2014/main" val="319790293"/>
                    </a:ext>
                  </a:extLst>
                </a:gridCol>
              </a:tblGrid>
              <a:tr h="532907">
                <a:tc rowSpan="2">
                  <a:txBody>
                    <a:bodyPr/>
                    <a:lstStyle/>
                    <a:p>
                      <a:pPr algn="ctr" fontAlgn="ctr"/>
                      <a:r>
                        <a:rPr lang="es-MX" sz="1400" b="1" u="none" strike="noStrike" dirty="0">
                          <a:solidFill>
                            <a:schemeClr val="bg1"/>
                          </a:solidFill>
                          <a:effectLst/>
                          <a:latin typeface="Arial" pitchFamily="34" charset="0"/>
                          <a:cs typeface="Arial" pitchFamily="34" charset="0"/>
                        </a:rPr>
                        <a:t>Unidad Administrativa</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 T O T A 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l" fontAlgn="ctr"/>
                      <a:r>
                        <a:rPr lang="es-MX" sz="1400" b="1" u="none" strike="noStrike" dirty="0">
                          <a:solidFill>
                            <a:schemeClr val="bg1"/>
                          </a:solidFill>
                          <a:effectLst/>
                          <a:latin typeface="Arial" pitchFamily="34" charset="0"/>
                          <a:cs typeface="Arial" pitchFamily="34" charset="0"/>
                        </a:rPr>
                        <a:t> </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rowSpan="2">
                  <a:txBody>
                    <a:bodyPr/>
                    <a:lstStyle/>
                    <a:p>
                      <a:pPr algn="ctr" fontAlgn="ctr"/>
                      <a:r>
                        <a:rPr lang="es-MX" sz="1400" b="1" i="0" u="none" strike="noStrike" dirty="0">
                          <a:solidFill>
                            <a:srgbClr val="FFFFFF"/>
                          </a:solidFill>
                          <a:effectLst/>
                          <a:latin typeface="Arial" pitchFamily="34" charset="0"/>
                          <a:cs typeface="Arial" pitchFamily="34" charset="0"/>
                        </a:rPr>
                        <a:t>%  de Solventación</a:t>
                      </a:r>
                    </a:p>
                  </a:txBody>
                  <a:tcPr marL="9525" marR="9525" marT="9526" marB="0" anchor="ctr">
                    <a:solidFill>
                      <a:srgbClr val="FF0000"/>
                    </a:solidFill>
                  </a:tcPr>
                </a:tc>
                <a:extLst>
                  <a:ext uri="{0D108BD9-81ED-4DB2-BD59-A6C34878D82A}">
                    <a16:rowId xmlns="" xmlns:a16="http://schemas.microsoft.com/office/drawing/2014/main" val="3038210163"/>
                  </a:ext>
                </a:extLst>
              </a:tr>
              <a:tr h="644934">
                <a:tc vMerge="1">
                  <a:txBody>
                    <a:bodyPr/>
                    <a:lstStyle/>
                    <a:p>
                      <a:endParaRPr lang="es-MX"/>
                    </a:p>
                  </a:txBody>
                  <a:tcPr/>
                </a:tc>
                <a:tc>
                  <a:txBody>
                    <a:bodyPr/>
                    <a:lstStyle/>
                    <a:p>
                      <a:pPr algn="ctr" fontAlgn="ctr"/>
                      <a:r>
                        <a:rPr lang="es-MX" sz="1400" b="1" u="none" strike="noStrike" dirty="0">
                          <a:solidFill>
                            <a:schemeClr val="bg1"/>
                          </a:solidFill>
                          <a:effectLst/>
                          <a:latin typeface="Arial" pitchFamily="34" charset="0"/>
                          <a:cs typeface="Arial" pitchFamily="34" charset="0"/>
                        </a:rPr>
                        <a:t>Generadas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Solventadas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Pendientes</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vMerge="1">
                  <a:txBody>
                    <a:bodyPr/>
                    <a:lstStyle/>
                    <a:p>
                      <a:endParaRPr lang="es-MX"/>
                    </a:p>
                  </a:txBody>
                  <a:tcPr/>
                </a:tc>
                <a:extLst>
                  <a:ext uri="{0D108BD9-81ED-4DB2-BD59-A6C34878D82A}">
                    <a16:rowId xmlns="" xmlns:a16="http://schemas.microsoft.com/office/drawing/2014/main" val="695419101"/>
                  </a:ext>
                </a:extLst>
              </a:tr>
              <a:tr h="614225">
                <a:tc>
                  <a:txBody>
                    <a:bodyPr/>
                    <a:lstStyle/>
                    <a:p>
                      <a:pPr algn="l" fontAlgn="ctr"/>
                      <a:r>
                        <a:rPr lang="es-MX" sz="1100" u="none" strike="noStrike" dirty="0">
                          <a:effectLst/>
                          <a:latin typeface="Arial" pitchFamily="34" charset="0"/>
                          <a:cs typeface="Arial" pitchFamily="34" charset="0"/>
                        </a:rPr>
                        <a:t>Dirección General de Educación Elemental</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2</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0</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100%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16:rowId xmlns="" xmlns:a16="http://schemas.microsoft.com/office/drawing/2014/main" val="821636425"/>
                  </a:ext>
                </a:extLst>
              </a:tr>
              <a:tr h="614225">
                <a:tc>
                  <a:txBody>
                    <a:bodyPr/>
                    <a:lstStyle/>
                    <a:p>
                      <a:pPr algn="l" fontAlgn="ctr"/>
                      <a:r>
                        <a:rPr lang="es-MX" sz="1100" u="none" strike="noStrike" dirty="0">
                          <a:effectLst/>
                          <a:latin typeface="Arial" pitchFamily="34" charset="0"/>
                          <a:cs typeface="Arial" pitchFamily="34" charset="0"/>
                        </a:rPr>
                        <a:t>Dirección General de Educación Primaria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20</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14</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6</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70%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16:rowId xmlns="" xmlns:a16="http://schemas.microsoft.com/office/drawing/2014/main" val="3771223637"/>
                  </a:ext>
                </a:extLst>
              </a:tr>
              <a:tr h="644934">
                <a:tc>
                  <a:txBody>
                    <a:bodyPr/>
                    <a:lstStyle/>
                    <a:p>
                      <a:pPr algn="l" fontAlgn="ctr"/>
                      <a:r>
                        <a:rPr lang="es-MX" sz="1100" u="none" strike="noStrike" dirty="0">
                          <a:effectLst/>
                          <a:latin typeface="Arial" pitchFamily="34" charset="0"/>
                          <a:cs typeface="Arial" pitchFamily="34" charset="0"/>
                        </a:rPr>
                        <a:t>Dirección General de Educación Secundaria</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9</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tc>
                  <a:txBody>
                    <a:bodyPr/>
                    <a:lstStyle/>
                    <a:p>
                      <a:pPr algn="ctr" fontAlgn="ctr"/>
                      <a:r>
                        <a:rPr lang="es-MX" sz="1100" b="0" i="0" u="none" strike="noStrike" dirty="0">
                          <a:solidFill>
                            <a:srgbClr val="000000"/>
                          </a:solidFill>
                          <a:effectLst/>
                          <a:latin typeface="Arial" pitchFamily="34" charset="0"/>
                          <a:cs typeface="Arial" pitchFamily="34" charset="0"/>
                        </a:rPr>
                        <a:t>9</a:t>
                      </a:r>
                    </a:p>
                  </a:txBody>
                  <a:tcPr marL="9525" marR="9525" marT="9526" marB="0" anchor="ctr">
                    <a:solidFill>
                      <a:schemeClr val="accent6">
                        <a:lumMod val="60000"/>
                        <a:lumOff val="40000"/>
                      </a:schemeClr>
                    </a:solidFill>
                  </a:tcPr>
                </a:tc>
                <a:tc>
                  <a:txBody>
                    <a:bodyPr/>
                    <a:lstStyle/>
                    <a:p>
                      <a:pPr algn="ctr" fontAlgn="ctr"/>
                      <a:r>
                        <a:rPr lang="es-MX" sz="1100" u="none" strike="noStrike" dirty="0">
                          <a:effectLst/>
                          <a:latin typeface="Arial" pitchFamily="34" charset="0"/>
                          <a:cs typeface="Arial" pitchFamily="34" charset="0"/>
                        </a:rPr>
                        <a:t>0%</a:t>
                      </a:r>
                      <a:endParaRPr lang="es-MX" sz="1100" b="0" i="0" u="none" strike="noStrike" dirty="0">
                        <a:solidFill>
                          <a:srgbClr val="000000"/>
                        </a:solidFill>
                        <a:effectLst/>
                        <a:latin typeface="Arial" pitchFamily="34" charset="0"/>
                        <a:cs typeface="Arial" pitchFamily="34" charset="0"/>
                      </a:endParaRPr>
                    </a:p>
                  </a:txBody>
                  <a:tcPr marL="9525" marR="9525" marT="9526" marB="0" anchor="ctr">
                    <a:solidFill>
                      <a:schemeClr val="accent6">
                        <a:lumMod val="60000"/>
                        <a:lumOff val="40000"/>
                      </a:schemeClr>
                    </a:solidFill>
                  </a:tcPr>
                </a:tc>
                <a:extLst>
                  <a:ext uri="{0D108BD9-81ED-4DB2-BD59-A6C34878D82A}">
                    <a16:rowId xmlns="" xmlns:a16="http://schemas.microsoft.com/office/drawing/2014/main" val="3723755664"/>
                  </a:ext>
                </a:extLst>
              </a:tr>
              <a:tr h="675647">
                <a:tc>
                  <a:txBody>
                    <a:bodyPr/>
                    <a:lstStyle/>
                    <a:p>
                      <a:pPr algn="ctr" fontAlgn="ctr"/>
                      <a:r>
                        <a:rPr lang="es-MX" sz="1400" b="1" u="none" strike="noStrike" dirty="0">
                          <a:solidFill>
                            <a:schemeClr val="bg1"/>
                          </a:solidFill>
                          <a:effectLst/>
                          <a:latin typeface="Arial" pitchFamily="34" charset="0"/>
                          <a:cs typeface="Arial" pitchFamily="34" charset="0"/>
                        </a:rPr>
                        <a:t>Total General</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31</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16</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15</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tc>
                  <a:txBody>
                    <a:bodyPr/>
                    <a:lstStyle/>
                    <a:p>
                      <a:pPr algn="ctr" fontAlgn="ctr"/>
                      <a:r>
                        <a:rPr lang="es-MX" sz="1400" b="1" u="none" strike="noStrike" dirty="0">
                          <a:solidFill>
                            <a:schemeClr val="bg1"/>
                          </a:solidFill>
                          <a:effectLst/>
                          <a:latin typeface="Arial" pitchFamily="34" charset="0"/>
                          <a:cs typeface="Arial" pitchFamily="34" charset="0"/>
                        </a:rPr>
                        <a:t>52%</a:t>
                      </a:r>
                      <a:endParaRPr lang="es-MX" sz="1400" b="1" i="0" u="none" strike="noStrike" dirty="0">
                        <a:solidFill>
                          <a:schemeClr val="bg1"/>
                        </a:solidFill>
                        <a:effectLst/>
                        <a:latin typeface="Arial" pitchFamily="34" charset="0"/>
                        <a:cs typeface="Arial" pitchFamily="34" charset="0"/>
                      </a:endParaRPr>
                    </a:p>
                  </a:txBody>
                  <a:tcPr marL="9525" marR="9525" marT="9526" marB="0" anchor="ctr">
                    <a:solidFill>
                      <a:srgbClr val="FF0000"/>
                    </a:solidFill>
                  </a:tcPr>
                </a:tc>
                <a:extLst>
                  <a:ext uri="{0D108BD9-81ED-4DB2-BD59-A6C34878D82A}">
                    <a16:rowId xmlns="" xmlns:a16="http://schemas.microsoft.com/office/drawing/2014/main" val="4119353008"/>
                  </a:ext>
                </a:extLst>
              </a:tr>
            </a:tbl>
          </a:graphicData>
        </a:graphic>
      </p:graphicFrame>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6 Rectángulo"/>
          <p:cNvSpPr/>
          <p:nvPr/>
        </p:nvSpPr>
        <p:spPr>
          <a:xfrm>
            <a:off x="7093526" y="1124588"/>
            <a:ext cx="1704111" cy="584775"/>
          </a:xfrm>
          <a:prstGeom prst="rect">
            <a:avLst/>
          </a:prstGeom>
        </p:spPr>
        <p:txBody>
          <a:bodyPr wrap="square">
            <a:spAutoFit/>
          </a:bodyPr>
          <a:lstStyle/>
          <a:p>
            <a:pPr algn="ctr">
              <a:defRPr/>
            </a:pPr>
            <a:r>
              <a:rPr lang="es-MX" sz="1600"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CENTROS ESCOLARES</a:t>
            </a:r>
            <a:endParaRPr lang="es-MX" sz="1600"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6146" name="Picture 2"/>
          <p:cNvPicPr>
            <a:picLocks noChangeAspect="1" noChangeArrowheads="1"/>
          </p:cNvPicPr>
          <p:nvPr/>
        </p:nvPicPr>
        <p:blipFill>
          <a:blip r:embed="rId4"/>
          <a:srcRect/>
          <a:stretch>
            <a:fillRect/>
          </a:stretch>
        </p:blipFill>
        <p:spPr bwMode="auto">
          <a:xfrm>
            <a:off x="494436" y="1359912"/>
            <a:ext cx="3717346" cy="3004270"/>
          </a:xfrm>
          <a:prstGeom prst="rect">
            <a:avLst/>
          </a:prstGeom>
          <a:noFill/>
          <a:ln w="9525">
            <a:noFill/>
            <a:miter lim="800000"/>
            <a:headEnd/>
            <a:tailEnd/>
          </a:ln>
          <a:effectLst/>
        </p:spPr>
      </p:pic>
      <p:grpSp>
        <p:nvGrpSpPr>
          <p:cNvPr id="6150" name="Group 6"/>
          <p:cNvGrpSpPr>
            <a:grpSpLocks noChangeAspect="1"/>
          </p:cNvGrpSpPr>
          <p:nvPr/>
        </p:nvGrpSpPr>
        <p:grpSpPr bwMode="auto">
          <a:xfrm>
            <a:off x="512720" y="797140"/>
            <a:ext cx="8631280" cy="6060860"/>
            <a:chOff x="-49" y="-20"/>
            <a:chExt cx="5801" cy="4340"/>
          </a:xfrm>
        </p:grpSpPr>
        <p:sp>
          <p:nvSpPr>
            <p:cNvPr id="6149" name="AutoShape 5"/>
            <p:cNvSpPr>
              <a:spLocks noChangeAspect="1" noChangeArrowheads="1" noTextEdit="1"/>
            </p:cNvSpPr>
            <p:nvPr/>
          </p:nvSpPr>
          <p:spPr bwMode="auto">
            <a:xfrm>
              <a:off x="0" y="0"/>
              <a:ext cx="5752" cy="4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MX" dirty="0"/>
            </a:p>
          </p:txBody>
        </p:sp>
        <p:pic>
          <p:nvPicPr>
            <p:cNvPr id="6151" name="Picture 7"/>
            <p:cNvPicPr>
              <a:picLocks noChangeAspect="1" noChangeArrowheads="1"/>
            </p:cNvPicPr>
            <p:nvPr/>
          </p:nvPicPr>
          <p:blipFill>
            <a:blip r:embed="rId5"/>
            <a:srcRect/>
            <a:stretch>
              <a:fillRect/>
            </a:stretch>
          </p:blipFill>
          <p:spPr bwMode="auto">
            <a:xfrm>
              <a:off x="2726" y="2277"/>
              <a:ext cx="2679" cy="1408"/>
            </a:xfrm>
            <a:prstGeom prst="rect">
              <a:avLst/>
            </a:prstGeom>
            <a:noFill/>
            <a:ln w="9525">
              <a:noFill/>
              <a:miter lim="800000"/>
              <a:headEnd/>
              <a:tailEnd/>
            </a:ln>
          </p:spPr>
        </p:pic>
        <p:pic>
          <p:nvPicPr>
            <p:cNvPr id="6152" name="Picture 8"/>
            <p:cNvPicPr>
              <a:picLocks noChangeAspect="1" noChangeArrowheads="1"/>
            </p:cNvPicPr>
            <p:nvPr/>
          </p:nvPicPr>
          <p:blipFill>
            <a:blip r:embed="rId6"/>
            <a:srcRect/>
            <a:stretch>
              <a:fillRect/>
            </a:stretch>
          </p:blipFill>
          <p:spPr bwMode="auto">
            <a:xfrm>
              <a:off x="2581" y="2004"/>
              <a:ext cx="3072" cy="1550"/>
            </a:xfrm>
            <a:prstGeom prst="rect">
              <a:avLst/>
            </a:prstGeom>
            <a:noFill/>
            <a:ln w="9525">
              <a:noFill/>
              <a:miter lim="800000"/>
              <a:headEnd/>
              <a:tailEnd/>
            </a:ln>
          </p:spPr>
        </p:pic>
        <p:sp>
          <p:nvSpPr>
            <p:cNvPr id="6153" name="Rectangle 9"/>
            <p:cNvSpPr>
              <a:spLocks noChangeArrowheads="1"/>
            </p:cNvSpPr>
            <p:nvPr/>
          </p:nvSpPr>
          <p:spPr bwMode="auto">
            <a:xfrm>
              <a:off x="2718" y="3746"/>
              <a:ext cx="7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54" name="Rectangle 10"/>
            <p:cNvSpPr>
              <a:spLocks noChangeArrowheads="1"/>
            </p:cNvSpPr>
            <p:nvPr/>
          </p:nvSpPr>
          <p:spPr bwMode="auto">
            <a:xfrm>
              <a:off x="3202" y="3746"/>
              <a:ext cx="7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2</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55" name="Rectangle 11"/>
            <p:cNvSpPr>
              <a:spLocks noChangeArrowheads="1"/>
            </p:cNvSpPr>
            <p:nvPr/>
          </p:nvSpPr>
          <p:spPr bwMode="auto">
            <a:xfrm>
              <a:off x="3685" y="3746"/>
              <a:ext cx="71"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4</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56" name="Rectangle 12"/>
            <p:cNvSpPr>
              <a:spLocks noChangeArrowheads="1"/>
            </p:cNvSpPr>
            <p:nvPr/>
          </p:nvSpPr>
          <p:spPr bwMode="auto">
            <a:xfrm>
              <a:off x="4169" y="3746"/>
              <a:ext cx="7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6</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57" name="Rectangle 13"/>
            <p:cNvSpPr>
              <a:spLocks noChangeArrowheads="1"/>
            </p:cNvSpPr>
            <p:nvPr/>
          </p:nvSpPr>
          <p:spPr bwMode="auto">
            <a:xfrm>
              <a:off x="4652" y="3746"/>
              <a:ext cx="72"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8</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58" name="Rectangle 14"/>
            <p:cNvSpPr>
              <a:spLocks noChangeArrowheads="1"/>
            </p:cNvSpPr>
            <p:nvPr/>
          </p:nvSpPr>
          <p:spPr bwMode="auto">
            <a:xfrm>
              <a:off x="5118" y="3746"/>
              <a:ext cx="108"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10</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59" name="Rectangle 15"/>
            <p:cNvSpPr>
              <a:spLocks noChangeArrowheads="1"/>
            </p:cNvSpPr>
            <p:nvPr/>
          </p:nvSpPr>
          <p:spPr bwMode="auto">
            <a:xfrm>
              <a:off x="3506" y="2044"/>
              <a:ext cx="1598" cy="19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800" b="1" i="0" u="none" strike="noStrike" cap="none" normalizeH="0" baseline="0" dirty="0" smtClean="0">
                  <a:ln>
                    <a:noFill/>
                  </a:ln>
                  <a:solidFill>
                    <a:srgbClr val="000000"/>
                  </a:solidFill>
                  <a:effectLst/>
                  <a:latin typeface="Calibri" pitchFamily="34" charset="0"/>
                  <a:cs typeface="Arial" pitchFamily="34" charset="0"/>
                </a:rPr>
                <a:t>Avance de </a:t>
              </a:r>
              <a:r>
                <a:rPr kumimoji="0" lang="es-MX" sz="1800" b="1" i="0" u="none" strike="noStrike" cap="none" normalizeH="0" baseline="0" dirty="0" err="1" smtClean="0">
                  <a:ln>
                    <a:noFill/>
                  </a:ln>
                  <a:solidFill>
                    <a:srgbClr val="000000"/>
                  </a:solidFill>
                  <a:effectLst/>
                  <a:latin typeface="Calibri" pitchFamily="34" charset="0"/>
                  <a:cs typeface="Arial" pitchFamily="34" charset="0"/>
                </a:rPr>
                <a:t>Solventación</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60" name="Rectangle 16"/>
            <p:cNvSpPr>
              <a:spLocks noChangeArrowheads="1"/>
            </p:cNvSpPr>
            <p:nvPr/>
          </p:nvSpPr>
          <p:spPr bwMode="auto">
            <a:xfrm>
              <a:off x="4147" y="2044"/>
              <a:ext cx="0" cy="19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61" name="Rectangle 17"/>
            <p:cNvSpPr>
              <a:spLocks noChangeArrowheads="1"/>
            </p:cNvSpPr>
            <p:nvPr/>
          </p:nvSpPr>
          <p:spPr bwMode="auto">
            <a:xfrm>
              <a:off x="3394" y="3976"/>
              <a:ext cx="42" cy="35"/>
            </a:xfrm>
            <a:prstGeom prst="rect">
              <a:avLst/>
            </a:prstGeom>
            <a:solidFill>
              <a:srgbClr val="9BBB59"/>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6162" name="Rectangle 18"/>
            <p:cNvSpPr>
              <a:spLocks noChangeArrowheads="1"/>
            </p:cNvSpPr>
            <p:nvPr/>
          </p:nvSpPr>
          <p:spPr bwMode="auto">
            <a:xfrm>
              <a:off x="3455" y="3950"/>
              <a:ext cx="1301" cy="11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dirty="0" smtClean="0">
                  <a:ln>
                    <a:noFill/>
                  </a:ln>
                  <a:solidFill>
                    <a:srgbClr val="595959"/>
                  </a:solidFill>
                  <a:effectLst/>
                  <a:latin typeface="Calibri" pitchFamily="34" charset="0"/>
                  <a:cs typeface="Arial" pitchFamily="34" charset="0"/>
                </a:rPr>
                <a:t>Dirección General de Educación Secundaria</a:t>
              </a:r>
              <a:endParaRPr kumimoji="0" 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63" name="Rectangle 19"/>
            <p:cNvSpPr>
              <a:spLocks noChangeArrowheads="1"/>
            </p:cNvSpPr>
            <p:nvPr/>
          </p:nvSpPr>
          <p:spPr bwMode="auto">
            <a:xfrm>
              <a:off x="3394" y="4071"/>
              <a:ext cx="42" cy="42"/>
            </a:xfrm>
            <a:prstGeom prst="rect">
              <a:avLst/>
            </a:prstGeom>
            <a:solidFill>
              <a:srgbClr val="C0504D"/>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6164" name="Rectangle 20"/>
            <p:cNvSpPr>
              <a:spLocks noChangeArrowheads="1"/>
            </p:cNvSpPr>
            <p:nvPr/>
          </p:nvSpPr>
          <p:spPr bwMode="auto">
            <a:xfrm>
              <a:off x="3455" y="4048"/>
              <a:ext cx="1223"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Dirección General de Educación Primaria</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6165" name="Rectangle 21"/>
            <p:cNvSpPr>
              <a:spLocks noChangeArrowheads="1"/>
            </p:cNvSpPr>
            <p:nvPr/>
          </p:nvSpPr>
          <p:spPr bwMode="auto">
            <a:xfrm>
              <a:off x="3394" y="4173"/>
              <a:ext cx="42" cy="36"/>
            </a:xfrm>
            <a:prstGeom prst="rect">
              <a:avLst/>
            </a:prstGeom>
            <a:solidFill>
              <a:srgbClr val="4F81BD"/>
            </a:solidFill>
            <a:ln w="9525">
              <a:noFill/>
              <a:miter lim="800000"/>
              <a:headEnd/>
              <a:tailEnd/>
            </a:ln>
          </p:spPr>
          <p:txBody>
            <a:bodyPr vert="horz" wrap="square" lIns="91440" tIns="45720" rIns="91440" bIns="45720" numCol="1" anchor="t" anchorCtr="0" compatLnSpc="1">
              <a:prstTxWarp prst="textNoShape">
                <a:avLst/>
              </a:prstTxWarp>
            </a:bodyPr>
            <a:lstStyle/>
            <a:p>
              <a:endParaRPr lang="es-MX"/>
            </a:p>
          </p:txBody>
        </p:sp>
        <p:sp>
          <p:nvSpPr>
            <p:cNvPr id="6166" name="Rectangle 22"/>
            <p:cNvSpPr>
              <a:spLocks noChangeArrowheads="1"/>
            </p:cNvSpPr>
            <p:nvPr/>
          </p:nvSpPr>
          <p:spPr bwMode="auto">
            <a:xfrm>
              <a:off x="3455" y="4147"/>
              <a:ext cx="1271"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900" b="0" i="0" u="none" strike="noStrike" cap="none" normalizeH="0" baseline="0" smtClean="0">
                  <a:ln>
                    <a:noFill/>
                  </a:ln>
                  <a:solidFill>
                    <a:srgbClr val="595959"/>
                  </a:solidFill>
                  <a:effectLst/>
                  <a:latin typeface="Calibri" pitchFamily="34" charset="0"/>
                  <a:cs typeface="Arial" pitchFamily="34" charset="0"/>
                </a:rPr>
                <a:t>Dirección General de Educación Elemental</a:t>
              </a: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AutoShape 5"/>
            <p:cNvSpPr>
              <a:spLocks noChangeAspect="1" noChangeArrowheads="1" noTextEdit="1"/>
            </p:cNvSpPr>
            <p:nvPr/>
          </p:nvSpPr>
          <p:spPr bwMode="auto">
            <a:xfrm>
              <a:off x="-49" y="-20"/>
              <a:ext cx="5752" cy="4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MX" dirty="0"/>
            </a:p>
          </p:txBody>
        </p:sp>
      </p:gr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5" name="Tabla 4"/>
          <p:cNvGraphicFramePr>
            <a:graphicFrameLocks noGrp="1"/>
          </p:cNvGraphicFramePr>
          <p:nvPr>
            <p:extLst>
              <p:ext uri="{D42A27DB-BD31-4B8C-83A1-F6EECF244321}">
                <p14:modId xmlns="" xmlns:p14="http://schemas.microsoft.com/office/powerpoint/2010/main" val="3641642684"/>
              </p:ext>
            </p:extLst>
          </p:nvPr>
        </p:nvGraphicFramePr>
        <p:xfrm>
          <a:off x="323528" y="1814943"/>
          <a:ext cx="5028119" cy="4574545"/>
        </p:xfrm>
        <a:graphic>
          <a:graphicData uri="http://schemas.openxmlformats.org/drawingml/2006/table">
            <a:tbl>
              <a:tblPr firstRow="1" bandRow="1">
                <a:tableStyleId>{5C22544A-7EE6-4342-B048-85BDC9FD1C3A}</a:tableStyleId>
              </a:tblPr>
              <a:tblGrid>
                <a:gridCol w="459272"/>
                <a:gridCol w="4568847"/>
              </a:tblGrid>
              <a:tr h="458671">
                <a:tc gridSpan="2">
                  <a:txBody>
                    <a:bodyPr/>
                    <a:lstStyle/>
                    <a:p>
                      <a:pPr algn="ctr"/>
                      <a:r>
                        <a:rPr lang="es-MX" b="1" dirty="0" smtClean="0">
                          <a:latin typeface="Arial" pitchFamily="34" charset="0"/>
                          <a:cs typeface="Arial" pitchFamily="34" charset="0"/>
                        </a:rPr>
                        <a:t>Orden  del Día</a:t>
                      </a:r>
                      <a:endParaRPr lang="es-ES" b="1" dirty="0">
                        <a:latin typeface="Arial" pitchFamily="34" charset="0"/>
                        <a:cs typeface="Arial" pitchFamily="34" charset="0"/>
                      </a:endParaRPr>
                    </a:p>
                  </a:txBody>
                  <a:tcPr>
                    <a:solidFill>
                      <a:srgbClr val="FF0000"/>
                    </a:solidFill>
                  </a:tcPr>
                </a:tc>
                <a:tc hMerge="1">
                  <a:txBody>
                    <a:bodyPr/>
                    <a:lstStyle/>
                    <a:p>
                      <a:endParaRPr lang="es-ES" dirty="0"/>
                    </a:p>
                  </a:txBody>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1</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smtClean="0">
                          <a:solidFill>
                            <a:schemeClr val="tx1">
                              <a:lumMod val="65000"/>
                              <a:lumOff val="35000"/>
                            </a:schemeClr>
                          </a:solidFill>
                          <a:latin typeface="Arial" pitchFamily="34" charset="0"/>
                          <a:cs typeface="Arial" pitchFamily="34" charset="0"/>
                        </a:rPr>
                        <a:t>Lectura y aprobación de la orden del día</a:t>
                      </a:r>
                      <a:endParaRPr lang="es-ES"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2</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b="1" dirty="0" smtClean="0">
                          <a:solidFill>
                            <a:schemeClr val="tx1">
                              <a:lumMod val="65000"/>
                              <a:lumOff val="35000"/>
                            </a:schemeClr>
                          </a:solidFill>
                          <a:latin typeface="Arial" pitchFamily="34" charset="0"/>
                          <a:cs typeface="Arial" pitchFamily="34" charset="0"/>
                        </a:rPr>
                        <a:t>Omisión</a:t>
                      </a:r>
                      <a:r>
                        <a:rPr lang="es-ES" b="1" baseline="0" dirty="0" smtClean="0">
                          <a:solidFill>
                            <a:schemeClr val="tx1">
                              <a:lumMod val="65000"/>
                              <a:lumOff val="35000"/>
                            </a:schemeClr>
                          </a:solidFill>
                          <a:latin typeface="Arial" pitchFamily="34" charset="0"/>
                          <a:cs typeface="Arial" pitchFamily="34" charset="0"/>
                        </a:rPr>
                        <a:t> de lectura de acta anterior</a:t>
                      </a: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3</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b="1" dirty="0" smtClean="0">
                          <a:solidFill>
                            <a:schemeClr val="tx1">
                              <a:lumMod val="65000"/>
                              <a:lumOff val="35000"/>
                            </a:schemeClr>
                          </a:solidFill>
                          <a:latin typeface="Arial" pitchFamily="34" charset="0"/>
                          <a:cs typeface="Arial" pitchFamily="34" charset="0"/>
                        </a:rPr>
                        <a:t>Avances</a:t>
                      </a:r>
                      <a:r>
                        <a:rPr lang="es-ES" b="1" baseline="0" dirty="0" smtClean="0">
                          <a:solidFill>
                            <a:schemeClr val="tx1">
                              <a:lumMod val="65000"/>
                              <a:lumOff val="35000"/>
                            </a:schemeClr>
                          </a:solidFill>
                          <a:latin typeface="Arial" pitchFamily="34" charset="0"/>
                          <a:cs typeface="Arial" pitchFamily="34" charset="0"/>
                        </a:rPr>
                        <a:t> del PTCI 2018</a:t>
                      </a:r>
                      <a:endParaRPr lang="es-ES" b="1" dirty="0" smtClean="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65173">
                <a:tc>
                  <a:txBody>
                    <a:bodyPr/>
                    <a:lstStyle/>
                    <a:p>
                      <a:pPr algn="ctr"/>
                      <a:r>
                        <a:rPr lang="es-MX" b="1" dirty="0" smtClean="0">
                          <a:solidFill>
                            <a:schemeClr val="tx1">
                              <a:lumMod val="65000"/>
                              <a:lumOff val="35000"/>
                            </a:schemeClr>
                          </a:solidFill>
                          <a:latin typeface="Arial" pitchFamily="34" charset="0"/>
                          <a:cs typeface="Arial" pitchFamily="34" charset="0"/>
                        </a:rPr>
                        <a:t>4</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b="1" dirty="0" smtClean="0">
                          <a:solidFill>
                            <a:schemeClr val="tx1">
                              <a:lumMod val="65000"/>
                              <a:lumOff val="35000"/>
                            </a:schemeClr>
                          </a:solidFill>
                          <a:latin typeface="Arial" pitchFamily="34" charset="0"/>
                          <a:cs typeface="Arial" pitchFamily="34" charset="0"/>
                        </a:rPr>
                        <a:t>Avances</a:t>
                      </a:r>
                      <a:r>
                        <a:rPr lang="es-MX" b="1" baseline="0" dirty="0" smtClean="0">
                          <a:solidFill>
                            <a:schemeClr val="tx1">
                              <a:lumMod val="65000"/>
                              <a:lumOff val="35000"/>
                            </a:schemeClr>
                          </a:solidFill>
                          <a:latin typeface="Arial" pitchFamily="34" charset="0"/>
                          <a:cs typeface="Arial" pitchFamily="34" charset="0"/>
                        </a:rPr>
                        <a:t> de Administración de Riesgos</a:t>
                      </a:r>
                      <a:endParaRPr lang="es-MX"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5</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ES" b="1" dirty="0" smtClean="0">
                          <a:solidFill>
                            <a:schemeClr val="tx1">
                              <a:lumMod val="65000"/>
                              <a:lumOff val="35000"/>
                            </a:schemeClr>
                          </a:solidFill>
                          <a:latin typeface="Arial" pitchFamily="34" charset="0"/>
                          <a:cs typeface="Arial" pitchFamily="34" charset="0"/>
                        </a:rPr>
                        <a:t>Auto</a:t>
                      </a:r>
                      <a:r>
                        <a:rPr lang="es-ES" b="1" baseline="0" dirty="0" smtClean="0">
                          <a:solidFill>
                            <a:schemeClr val="tx1">
                              <a:lumMod val="65000"/>
                              <a:lumOff val="35000"/>
                            </a:schemeClr>
                          </a:solidFill>
                          <a:latin typeface="Arial" pitchFamily="34" charset="0"/>
                          <a:cs typeface="Arial" pitchFamily="34" charset="0"/>
                        </a:rPr>
                        <a:t> evaluación del Sistema de Control Interno</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717266">
                <a:tc>
                  <a:txBody>
                    <a:bodyPr/>
                    <a:lstStyle/>
                    <a:p>
                      <a:pPr algn="ctr"/>
                      <a:r>
                        <a:rPr lang="es-MX" b="1" dirty="0" smtClean="0">
                          <a:solidFill>
                            <a:schemeClr val="tx1">
                              <a:lumMod val="65000"/>
                              <a:lumOff val="35000"/>
                            </a:schemeClr>
                          </a:solidFill>
                          <a:latin typeface="Arial" pitchFamily="34" charset="0"/>
                          <a:cs typeface="Arial" pitchFamily="34" charset="0"/>
                        </a:rPr>
                        <a:t>6</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800" b="1" kern="1200" dirty="0" smtClean="0">
                          <a:solidFill>
                            <a:schemeClr val="tx1">
                              <a:lumMod val="65000"/>
                              <a:lumOff val="35000"/>
                            </a:schemeClr>
                          </a:solidFill>
                          <a:latin typeface="Arial" pitchFamily="34" charset="0"/>
                          <a:ea typeface="+mn-ea"/>
                          <a:cs typeface="Arial" pitchFamily="34" charset="0"/>
                        </a:rPr>
                        <a:t>Estado de Observaciones por Unidad Administrativa y Centros Escolares.</a:t>
                      </a:r>
                      <a:endParaRPr lang="es-ES" sz="1800"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ES" b="1" dirty="0" smtClean="0">
                          <a:solidFill>
                            <a:schemeClr val="tx1">
                              <a:lumMod val="65000"/>
                              <a:lumOff val="35000"/>
                            </a:schemeClr>
                          </a:solidFill>
                          <a:latin typeface="Arial" pitchFamily="34" charset="0"/>
                          <a:cs typeface="Arial" pitchFamily="34" charset="0"/>
                        </a:rPr>
                        <a:t>7</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sz="1800" b="1" kern="1200" dirty="0" smtClean="0">
                          <a:solidFill>
                            <a:schemeClr val="tx1">
                              <a:lumMod val="65000"/>
                              <a:lumOff val="35000"/>
                            </a:schemeClr>
                          </a:solidFill>
                          <a:latin typeface="Arial" pitchFamily="34" charset="0"/>
                          <a:ea typeface="+mn-ea"/>
                          <a:cs typeface="Arial" pitchFamily="34" charset="0"/>
                        </a:rPr>
                        <a:t>Asuntos Generales.</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r h="458671">
                <a:tc>
                  <a:txBody>
                    <a:bodyPr/>
                    <a:lstStyle/>
                    <a:p>
                      <a:pPr algn="ctr"/>
                      <a:r>
                        <a:rPr lang="es-MX" b="1" dirty="0" smtClean="0">
                          <a:solidFill>
                            <a:schemeClr val="tx1">
                              <a:lumMod val="65000"/>
                              <a:lumOff val="35000"/>
                            </a:schemeClr>
                          </a:solidFill>
                          <a:latin typeface="Arial" pitchFamily="34" charset="0"/>
                          <a:cs typeface="Arial" pitchFamily="34" charset="0"/>
                        </a:rPr>
                        <a:t>8</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c>
                  <a:txBody>
                    <a:bodyPr/>
                    <a:lstStyle/>
                    <a:p>
                      <a:r>
                        <a:rPr lang="es-MX" b="1" dirty="0" smtClean="0">
                          <a:solidFill>
                            <a:schemeClr val="tx1">
                              <a:lumMod val="65000"/>
                              <a:lumOff val="35000"/>
                            </a:schemeClr>
                          </a:solidFill>
                          <a:latin typeface="Arial" pitchFamily="34" charset="0"/>
                          <a:cs typeface="Arial" pitchFamily="34" charset="0"/>
                        </a:rPr>
                        <a:t>Clausura</a:t>
                      </a:r>
                      <a:endParaRPr lang="es-ES" b="1" dirty="0">
                        <a:solidFill>
                          <a:schemeClr val="tx1">
                            <a:lumMod val="65000"/>
                            <a:lumOff val="35000"/>
                          </a:schemeClr>
                        </a:solidFill>
                        <a:latin typeface="Arial" pitchFamily="34" charset="0"/>
                        <a:cs typeface="Arial" pitchFamily="34" charset="0"/>
                      </a:endParaRPr>
                    </a:p>
                  </a:txBody>
                  <a:tcPr>
                    <a:solidFill>
                      <a:schemeClr val="accent6">
                        <a:lumMod val="60000"/>
                        <a:lumOff val="40000"/>
                      </a:schemeClr>
                    </a:solidFill>
                  </a:tcPr>
                </a:tc>
              </a:tr>
            </a:tbl>
          </a:graphicData>
        </a:graphic>
      </p:graphicFrame>
      <p:sp>
        <p:nvSpPr>
          <p:cNvPr id="6" name="Rectángulo 5"/>
          <p:cNvSpPr/>
          <p:nvPr/>
        </p:nvSpPr>
        <p:spPr>
          <a:xfrm>
            <a:off x="261182" y="1350751"/>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Tree>
    <p:extLst>
      <p:ext uri="{BB962C8B-B14F-4D97-AF65-F5344CB8AC3E}">
        <p14:creationId xmlns="" xmlns:p14="http://schemas.microsoft.com/office/powerpoint/2010/main" val="160336124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CLAUSURA 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8186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Acta anterior</a:t>
            </a:r>
            <a:endParaRPr lang="es-MX" sz="2100" b="1" dirty="0">
              <a:solidFill>
                <a:schemeClr val="tx1">
                  <a:lumMod val="65000"/>
                  <a:lumOff val="35000"/>
                </a:schemeClr>
              </a:solidFill>
              <a:latin typeface="Arial" pitchFamily="34" charset="0"/>
              <a:cs typeface="Arial" pitchFamily="34" charset="0"/>
            </a:endParaRPr>
          </a:p>
        </p:txBody>
      </p:sp>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a:t>
            </a:r>
            <a:r>
              <a:rPr lang="es-ES" sz="2400" dirty="0" smtClean="0"/>
              <a:t>Y DECLARACIÓN DEL </a:t>
            </a:r>
            <a:r>
              <a:rPr lang="es-ES" sz="2400" dirty="0"/>
              <a:t>QUÓRUM </a:t>
            </a:r>
            <a:r>
              <a:rPr lang="es-ES" sz="2400" dirty="0" smtClean="0"/>
              <a:t>LEGAL POR PARTE DEL VOCAL EJECUTIVO</a:t>
            </a:r>
            <a:endParaRPr lang="es-ES" sz="2400" dirty="0"/>
          </a:p>
        </p:txBody>
      </p:sp>
      <p:pic>
        <p:nvPicPr>
          <p:cNvPr id="11" name="Picture 10" descr="C:\Users\LUIS CARLOS\Desktop\Documento (7).jpg"/>
          <p:cNvPicPr>
            <a:picLocks noChangeAspect="1" noChangeArrowheads="1"/>
          </p:cNvPicPr>
          <p:nvPr/>
        </p:nvPicPr>
        <p:blipFill>
          <a:blip r:embed="rId3" cstate="print"/>
          <a:srcRect/>
          <a:stretch>
            <a:fillRect/>
          </a:stretch>
        </p:blipFill>
        <p:spPr bwMode="auto">
          <a:xfrm>
            <a:off x="268578" y="1787237"/>
            <a:ext cx="3014949" cy="4585854"/>
          </a:xfrm>
          <a:prstGeom prst="rect">
            <a:avLst/>
          </a:prstGeom>
          <a:noFill/>
        </p:spPr>
      </p:pic>
      <p:pic>
        <p:nvPicPr>
          <p:cNvPr id="12" name="Picture 11" descr="C:\Users\LUIS CARLOS\Desktop\Documento (8).jpg"/>
          <p:cNvPicPr>
            <a:picLocks noChangeAspect="1" noChangeArrowheads="1"/>
          </p:cNvPicPr>
          <p:nvPr/>
        </p:nvPicPr>
        <p:blipFill>
          <a:blip r:embed="rId4" cstate="print"/>
          <a:srcRect/>
          <a:stretch>
            <a:fillRect/>
          </a:stretch>
        </p:blipFill>
        <p:spPr bwMode="auto">
          <a:xfrm>
            <a:off x="3144983" y="1704109"/>
            <a:ext cx="2826326" cy="4710545"/>
          </a:xfrm>
          <a:prstGeom prst="rect">
            <a:avLst/>
          </a:prstGeom>
          <a:noFill/>
        </p:spPr>
      </p:pic>
      <p:pic>
        <p:nvPicPr>
          <p:cNvPr id="13" name="Picture 12" descr="C:\Users\LUIS CARLOS\Desktop\Documento (9).jpg"/>
          <p:cNvPicPr>
            <a:picLocks noChangeAspect="1" noChangeArrowheads="1"/>
          </p:cNvPicPr>
          <p:nvPr/>
        </p:nvPicPr>
        <p:blipFill>
          <a:blip r:embed="rId5" cstate="print"/>
          <a:srcRect/>
          <a:stretch>
            <a:fillRect/>
          </a:stretch>
        </p:blipFill>
        <p:spPr bwMode="auto">
          <a:xfrm>
            <a:off x="6109854" y="1648691"/>
            <a:ext cx="2757055" cy="4668981"/>
          </a:xfrm>
          <a:prstGeom prst="rect">
            <a:avLst/>
          </a:prstGeom>
          <a:noFill/>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Rectángulo 5"/>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11" name="CuadroTexto 6"/>
          <p:cNvSpPr txBox="1"/>
          <p:nvPr/>
        </p:nvSpPr>
        <p:spPr>
          <a:xfrm>
            <a:off x="932772" y="1178162"/>
            <a:ext cx="7344816"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Avances del Programa de Trabajo de Control Interno</a:t>
            </a:r>
          </a:p>
        </p:txBody>
      </p:sp>
      <p:graphicFrame>
        <p:nvGraphicFramePr>
          <p:cNvPr id="13" name="Tabla 3"/>
          <p:cNvGraphicFramePr>
            <a:graphicFrameLocks noGrp="1"/>
          </p:cNvGraphicFramePr>
          <p:nvPr>
            <p:extLst>
              <p:ext uri="{D42A27DB-BD31-4B8C-83A1-F6EECF244321}">
                <p14:modId xmlns:p14="http://schemas.microsoft.com/office/powerpoint/2010/main" xmlns="" val="776405679"/>
              </p:ext>
            </p:extLst>
          </p:nvPr>
        </p:nvGraphicFramePr>
        <p:xfrm>
          <a:off x="1787237" y="1700808"/>
          <a:ext cx="5666508" cy="5065517"/>
        </p:xfrm>
        <a:graphic>
          <a:graphicData uri="http://schemas.openxmlformats.org/drawingml/2006/table">
            <a:tbl>
              <a:tblPr/>
              <a:tblGrid>
                <a:gridCol w="247993"/>
                <a:gridCol w="3862225"/>
                <a:gridCol w="586472"/>
                <a:gridCol w="498764"/>
                <a:gridCol w="471054"/>
              </a:tblGrid>
              <a:tr h="266537">
                <a:tc>
                  <a:txBody>
                    <a:bodyPr/>
                    <a:lstStyle/>
                    <a:p>
                      <a:pPr algn="l" fontAlgn="b"/>
                      <a:r>
                        <a:rPr lang="es-MX" sz="900" b="0" i="0" u="none" strike="noStrike" dirty="0">
                          <a:solidFill>
                            <a:srgbClr val="000000"/>
                          </a:solidFill>
                          <a:effectLst/>
                          <a:latin typeface="Calibri" panose="020F0502020204030204" pitchFamily="34" charset="0"/>
                        </a:rPr>
                        <a:t> </a:t>
                      </a:r>
                      <a:r>
                        <a:rPr lang="es-MX" sz="900" b="0" i="0" u="none" strike="noStrike" dirty="0" smtClean="0">
                          <a:solidFill>
                            <a:srgbClr val="000000"/>
                          </a:solidFill>
                          <a:effectLst/>
                          <a:latin typeface="Calibri" panose="020F0502020204030204" pitchFamily="34" charset="0"/>
                        </a:rPr>
                        <a:t>     </a:t>
                      </a:r>
                      <a:endParaRPr lang="es-MX" sz="900" b="0" i="0" u="none" strike="noStrike" dirty="0">
                        <a:solidFill>
                          <a:srgbClr val="000000"/>
                        </a:solidFill>
                        <a:effectLst/>
                        <a:latin typeface="Calibri" panose="020F0502020204030204" pitchFamily="34" charset="0"/>
                      </a:endParaRP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Unidad Administrativa</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M.O.</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M.P.</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s-MX" sz="1000" b="1" i="0" u="none" strike="noStrike" dirty="0">
                          <a:solidFill>
                            <a:srgbClr val="000000"/>
                          </a:solidFill>
                          <a:effectLst/>
                          <a:latin typeface="Arial" pitchFamily="34" charset="0"/>
                          <a:cs typeface="Arial" pitchFamily="34" charset="0"/>
                        </a:rPr>
                        <a:t>M.R.</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Despacho del Secretario</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Unidad de Asuntos Jurídicos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baseline="0" dirty="0">
                          <a:solidFill>
                            <a:srgbClr val="00B05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baseline="0" dirty="0">
                          <a:solidFill>
                            <a:srgbClr val="00B05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3</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Unidad de Igualdad de Género</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baseline="0" dirty="0">
                          <a:solidFill>
                            <a:srgbClr val="00B05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baseline="0" dirty="0">
                          <a:solidFill>
                            <a:srgbClr val="00B05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4</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Unidad de Comunicación social</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baseline="0">
                          <a:solidFill>
                            <a:srgbClr val="00B05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baseline="0" dirty="0">
                          <a:solidFill>
                            <a:srgbClr val="00B05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5</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Subsecretaría de Planeación y Administración</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6</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Servicios Regionales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7</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Informática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8</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Recursos Humanos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9</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Administración y Finanzas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10</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Planeación</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11</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Programas Compensatorios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12</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Estatal de Servicio Profesional Docente</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13</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Innovación y Desarrollo</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14</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Salud y Seguridad Escolar</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15</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Subsecretaría de Educación Básica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16</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Elemental</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17</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Primaria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18</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Secundaria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19</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Subsecretaría de Educación Media Superior y Superior</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20</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Educación Media Superior y Superior</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21</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Vinculación y Participación Social</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22</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Dirección General de Intercambio y Asuntos Internacionales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346305">
                <a:tc>
                  <a:txBody>
                    <a:bodyPr/>
                    <a:lstStyle/>
                    <a:p>
                      <a:pPr algn="ctr" fontAlgn="b"/>
                      <a:r>
                        <a:rPr lang="es-MX" sz="900" b="0" i="0" u="none" strike="noStrike" dirty="0">
                          <a:solidFill>
                            <a:srgbClr val="000000"/>
                          </a:solidFill>
                          <a:effectLst/>
                          <a:latin typeface="Arial" pitchFamily="34" charset="0"/>
                          <a:cs typeface="Arial" pitchFamily="34" charset="0"/>
                        </a:rPr>
                        <a:t>23</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Registro y Certificación de Servicios a Profesionistas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24</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smtClean="0">
                          <a:solidFill>
                            <a:srgbClr val="000000"/>
                          </a:solidFill>
                          <a:effectLst/>
                          <a:latin typeface="Arial" pitchFamily="34" charset="0"/>
                          <a:cs typeface="Arial" pitchFamily="34" charset="0"/>
                        </a:rPr>
                        <a:t>Dirección </a:t>
                      </a:r>
                      <a:r>
                        <a:rPr lang="es-MX" sz="1000" b="0" i="0" u="none" strike="noStrike" dirty="0">
                          <a:solidFill>
                            <a:srgbClr val="000000"/>
                          </a:solidFill>
                          <a:effectLst/>
                          <a:latin typeface="Arial" pitchFamily="34" charset="0"/>
                          <a:cs typeface="Arial" pitchFamily="34" charset="0"/>
                        </a:rPr>
                        <a:t>General de Atención Ciudadana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25</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Coordinación General de Programas Federales</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78107">
                <a:tc>
                  <a:txBody>
                    <a:bodyPr/>
                    <a:lstStyle/>
                    <a:p>
                      <a:pPr algn="ctr" fontAlgn="b"/>
                      <a:r>
                        <a:rPr lang="es-MX" sz="900" b="0" i="0" u="none" strike="noStrike" dirty="0">
                          <a:solidFill>
                            <a:srgbClr val="000000"/>
                          </a:solidFill>
                          <a:effectLst/>
                          <a:latin typeface="Arial" pitchFamily="34" charset="0"/>
                          <a:cs typeface="Arial" pitchFamily="34" charset="0"/>
                        </a:rPr>
                        <a:t>26</a:t>
                      </a:r>
                    </a:p>
                  </a:txBody>
                  <a:tcPr marL="8082" marR="8082" marT="80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effectLst/>
                          <a:latin typeface="Arial" pitchFamily="34" charset="0"/>
                          <a:cs typeface="Arial" pitchFamily="34" charset="0"/>
                        </a:rPr>
                        <a:t>Comisión Estatal de Evaluación Educativa</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s-MX" sz="900" b="0" i="0" u="none" strike="noStrike" dirty="0">
                          <a:solidFill>
                            <a:srgbClr val="000000"/>
                          </a:solidFill>
                          <a:effectLst/>
                          <a:latin typeface="Calibri" panose="020F0502020204030204" pitchFamily="34" charset="0"/>
                        </a:rPr>
                        <a:t> </a:t>
                      </a:r>
                    </a:p>
                  </a:txBody>
                  <a:tcPr marL="8082" marR="8082" marT="808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 xmlns:p14="http://schemas.microsoft.com/office/powerpoint/2010/main" val="273118184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15" name="Rectángulo 14"/>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sp>
        <p:nvSpPr>
          <p:cNvPr id="17" name="Rectángulo 16"/>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11"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7" name="6 Rectángulo"/>
          <p:cNvSpPr/>
          <p:nvPr/>
        </p:nvSpPr>
        <p:spPr>
          <a:xfrm>
            <a:off x="360218" y="1263273"/>
            <a:ext cx="8271164" cy="646331"/>
          </a:xfrm>
          <a:prstGeom prst="rect">
            <a:avLst/>
          </a:prstGeom>
        </p:spPr>
        <p:txBody>
          <a:bodyPr wrap="square">
            <a:spAutoFit/>
          </a:bodyPr>
          <a:lstStyle/>
          <a:p>
            <a:pPr algn="ctr"/>
            <a:r>
              <a:rPr lang="es-MX" b="1" dirty="0" smtClean="0">
                <a:solidFill>
                  <a:schemeClr val="tx1">
                    <a:lumMod val="65000"/>
                    <a:lumOff val="35000"/>
                  </a:schemeClr>
                </a:solidFill>
                <a:latin typeface="Arial" pitchFamily="34" charset="0"/>
                <a:cs typeface="Arial" pitchFamily="34" charset="0"/>
              </a:rPr>
              <a:t>AGENDA PARA SEGUNDA MESA DE TRABAJO DE MAPA DE RIESGOS PARA IDENTIFICAR LAS ACCIONES DE MEJORA </a:t>
            </a:r>
            <a:endParaRPr lang="es-MX" b="1" dirty="0">
              <a:solidFill>
                <a:schemeClr val="tx1">
                  <a:lumMod val="65000"/>
                  <a:lumOff val="35000"/>
                </a:schemeClr>
              </a:solidFill>
              <a:latin typeface="Arial" pitchFamily="34" charset="0"/>
              <a:cs typeface="Arial" pitchFamily="34" charset="0"/>
            </a:endParaRPr>
          </a:p>
        </p:txBody>
      </p:sp>
      <p:graphicFrame>
        <p:nvGraphicFramePr>
          <p:cNvPr id="8" name="7 Tabla"/>
          <p:cNvGraphicFramePr>
            <a:graphicFrameLocks noGrp="1"/>
          </p:cNvGraphicFramePr>
          <p:nvPr>
            <p:extLst/>
          </p:nvPr>
        </p:nvGraphicFramePr>
        <p:xfrm>
          <a:off x="318656" y="1983347"/>
          <a:ext cx="8382000" cy="4460000"/>
        </p:xfrm>
        <a:graphic>
          <a:graphicData uri="http://schemas.openxmlformats.org/drawingml/2006/table">
            <a:tbl>
              <a:tblPr/>
              <a:tblGrid>
                <a:gridCol w="2756524"/>
                <a:gridCol w="2328093"/>
                <a:gridCol w="3297383"/>
              </a:tblGrid>
              <a:tr h="566671">
                <a:tc>
                  <a:txBody>
                    <a:bodyPr/>
                    <a:lstStyle/>
                    <a:p>
                      <a:pPr algn="ctr">
                        <a:spcAft>
                          <a:spcPts val="0"/>
                        </a:spcAft>
                      </a:pPr>
                      <a:r>
                        <a:rPr lang="es-MX" sz="1000" b="1" dirty="0">
                          <a:solidFill>
                            <a:schemeClr val="bg1"/>
                          </a:solidFill>
                          <a:latin typeface="Arial"/>
                          <a:ea typeface="Calibri"/>
                          <a:cs typeface="Times New Roman"/>
                        </a:rPr>
                        <a:t>UNIDAD ADMINISTRATIVA</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1000" b="1" dirty="0">
                          <a:solidFill>
                            <a:schemeClr val="bg1"/>
                          </a:solidFill>
                          <a:latin typeface="Arial"/>
                          <a:ea typeface="Calibri"/>
                          <a:cs typeface="Times New Roman"/>
                        </a:rPr>
                        <a:t>FECHA PARA MATRIZ DE RIESGOS</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1000" b="1" dirty="0">
                          <a:solidFill>
                            <a:schemeClr val="bg1"/>
                          </a:solidFill>
                          <a:latin typeface="Arial"/>
                          <a:ea typeface="Calibri"/>
                          <a:cs typeface="Times New Roman"/>
                        </a:rPr>
                        <a:t>PROCEDIMIENTO</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579548">
                <a:tc>
                  <a:txBody>
                    <a:bodyPr/>
                    <a:lstStyle/>
                    <a:p>
                      <a:pPr algn="just">
                        <a:spcAft>
                          <a:spcPts val="0"/>
                        </a:spcAft>
                      </a:pPr>
                      <a:r>
                        <a:rPr lang="es-MX" sz="1000" dirty="0">
                          <a:solidFill>
                            <a:srgbClr val="000000"/>
                          </a:solidFill>
                          <a:latin typeface="Arial"/>
                          <a:ea typeface="Calibri"/>
                          <a:cs typeface="Times New Roman"/>
                        </a:rPr>
                        <a:t>Unidad de Asuntos Jurídicos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09 de</a:t>
                      </a:r>
                      <a:r>
                        <a:rPr lang="es-MX" sz="1000" baseline="0" dirty="0" smtClean="0">
                          <a:solidFill>
                            <a:srgbClr val="000000"/>
                          </a:solidFill>
                          <a:latin typeface="Arial"/>
                          <a:ea typeface="Calibri"/>
                          <a:cs typeface="Times New Roman"/>
                        </a:rPr>
                        <a:t> noviembre </a:t>
                      </a:r>
                      <a:r>
                        <a:rPr lang="es-MX" sz="1000" dirty="0" smtClean="0">
                          <a:solidFill>
                            <a:srgbClr val="000000"/>
                          </a:solidFill>
                          <a:latin typeface="Arial"/>
                          <a:ea typeface="Calibri"/>
                          <a:cs typeface="Times New Roman"/>
                        </a:rPr>
                        <a:t>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a:solidFill>
                            <a:srgbClr val="000000"/>
                          </a:solidFill>
                          <a:latin typeface="Arial"/>
                          <a:ea typeface="Calibri"/>
                          <a:cs typeface="Times New Roman"/>
                        </a:rPr>
                        <a:t>Elaboración de Denuncias Administrativas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5307">
                <a:tc>
                  <a:txBody>
                    <a:bodyPr/>
                    <a:lstStyle/>
                    <a:p>
                      <a:pPr algn="just">
                        <a:spcAft>
                          <a:spcPts val="0"/>
                        </a:spcAft>
                      </a:pPr>
                      <a:r>
                        <a:rPr lang="es-MX" sz="1000" dirty="0" smtClean="0">
                          <a:solidFill>
                            <a:srgbClr val="000000"/>
                          </a:solidFill>
                          <a:latin typeface="Arial"/>
                          <a:ea typeface="Calibri"/>
                          <a:cs typeface="Times New Roman"/>
                        </a:rPr>
                        <a:t>Dirección</a:t>
                      </a:r>
                      <a:r>
                        <a:rPr lang="es-MX" sz="1000" baseline="0" dirty="0" smtClean="0">
                          <a:solidFill>
                            <a:srgbClr val="000000"/>
                          </a:solidFill>
                          <a:latin typeface="Arial"/>
                          <a:ea typeface="Calibri"/>
                          <a:cs typeface="Times New Roman"/>
                        </a:rPr>
                        <a:t> General de Recursos Humanos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12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Pago de Pensión</a:t>
                      </a:r>
                      <a:r>
                        <a:rPr lang="es-MX" sz="1000" baseline="0" dirty="0" smtClean="0">
                          <a:solidFill>
                            <a:srgbClr val="000000"/>
                          </a:solidFill>
                          <a:latin typeface="Arial"/>
                          <a:ea typeface="Calibri"/>
                          <a:cs typeface="Times New Roman"/>
                        </a:rPr>
                        <a:t> Alimenticia</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913">
                <a:tc>
                  <a:txBody>
                    <a:bodyPr/>
                    <a:lstStyle/>
                    <a:p>
                      <a:pPr algn="just">
                        <a:spcAft>
                          <a:spcPts val="0"/>
                        </a:spcAft>
                      </a:pPr>
                      <a:r>
                        <a:rPr lang="es-MX" sz="1000" dirty="0">
                          <a:solidFill>
                            <a:srgbClr val="000000"/>
                          </a:solidFill>
                          <a:latin typeface="Arial"/>
                          <a:ea typeface="Calibri"/>
                          <a:cs typeface="Times New Roman"/>
                        </a:rPr>
                        <a:t>Dirección General de </a:t>
                      </a:r>
                      <a:r>
                        <a:rPr lang="es-MX" sz="1000" dirty="0" smtClean="0">
                          <a:solidFill>
                            <a:srgbClr val="000000"/>
                          </a:solidFill>
                          <a:latin typeface="Arial"/>
                          <a:ea typeface="Calibri"/>
                          <a:cs typeface="Times New Roman"/>
                        </a:rPr>
                        <a:t>Administración y Finanzas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14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Control de Registro</a:t>
                      </a:r>
                      <a:r>
                        <a:rPr lang="es-MX" sz="1000" baseline="0" dirty="0" smtClean="0">
                          <a:solidFill>
                            <a:srgbClr val="000000"/>
                          </a:solidFill>
                          <a:latin typeface="Arial"/>
                          <a:ea typeface="Calibri"/>
                          <a:cs typeface="Times New Roman"/>
                        </a:rPr>
                        <a:t>s Activos fijos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6670">
                <a:tc>
                  <a:txBody>
                    <a:bodyPr/>
                    <a:lstStyle/>
                    <a:p>
                      <a:pPr algn="just">
                        <a:spcAft>
                          <a:spcPts val="0"/>
                        </a:spcAft>
                      </a:pPr>
                      <a:r>
                        <a:rPr lang="es-MX" sz="1000" dirty="0">
                          <a:solidFill>
                            <a:srgbClr val="000000"/>
                          </a:solidFill>
                          <a:latin typeface="Arial"/>
                          <a:ea typeface="Calibri"/>
                          <a:cs typeface="Times New Roman"/>
                        </a:rPr>
                        <a:t>Dirección General de Innovación y Desarrollo Tecnológico</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16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Conectividad,</a:t>
                      </a:r>
                      <a:r>
                        <a:rPr lang="es-MX" sz="1000" baseline="0" dirty="0" smtClean="0">
                          <a:solidFill>
                            <a:srgbClr val="000000"/>
                          </a:solidFill>
                          <a:latin typeface="Arial"/>
                          <a:ea typeface="Calibri"/>
                          <a:cs typeface="Times New Roman"/>
                        </a:rPr>
                        <a:t> mantenimiento y soporte técnico a equipos de proyectos tecnológicos.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564">
                <a:tc>
                  <a:txBody>
                    <a:bodyPr/>
                    <a:lstStyle/>
                    <a:p>
                      <a:pPr algn="just">
                        <a:spcAft>
                          <a:spcPts val="0"/>
                        </a:spcAft>
                      </a:pPr>
                      <a:r>
                        <a:rPr lang="es-MX" sz="1000" dirty="0" smtClean="0">
                          <a:latin typeface="Arial"/>
                          <a:ea typeface="Calibri"/>
                          <a:cs typeface="Times New Roman"/>
                        </a:rPr>
                        <a:t>Dirección General de Informática</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20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Resguardo de Información</a:t>
                      </a:r>
                      <a:r>
                        <a:rPr lang="es-MX" sz="1000" baseline="0" dirty="0" smtClean="0">
                          <a:solidFill>
                            <a:srgbClr val="000000"/>
                          </a:solidFill>
                          <a:latin typeface="Arial"/>
                          <a:ea typeface="Calibri"/>
                          <a:cs typeface="Times New Roman"/>
                        </a:rPr>
                        <a:t> de Servidores de Aplicaciones.</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473">
                <a:tc>
                  <a:txBody>
                    <a:bodyPr/>
                    <a:lstStyle/>
                    <a:p>
                      <a:pPr algn="just">
                        <a:spcAft>
                          <a:spcPts val="0"/>
                        </a:spcAft>
                      </a:pPr>
                      <a:r>
                        <a:rPr lang="es-MX" sz="1000" dirty="0" smtClean="0">
                          <a:solidFill>
                            <a:srgbClr val="000000"/>
                          </a:solidFill>
                          <a:latin typeface="Arial"/>
                          <a:ea typeface="Calibri"/>
                          <a:cs typeface="Times New Roman"/>
                        </a:rPr>
                        <a:t>Coordinación Estatal de Servicio Profesional Docente</a:t>
                      </a:r>
                      <a:endParaRPr lang="es-MX" sz="1000" dirty="0">
                        <a:latin typeface="+mn-lt"/>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22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Ingreso al Servicio Profesional Docente</a:t>
                      </a:r>
                      <a:endParaRPr lang="es-MX" sz="1000" dirty="0">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7854">
                <a:tc>
                  <a:txBody>
                    <a:bodyPr/>
                    <a:lstStyle/>
                    <a:p>
                      <a:pPr algn="just">
                        <a:spcAft>
                          <a:spcPts val="0"/>
                        </a:spcAft>
                      </a:pPr>
                      <a:r>
                        <a:rPr lang="es-MX" sz="1000" dirty="0">
                          <a:solidFill>
                            <a:srgbClr val="000000"/>
                          </a:solidFill>
                          <a:latin typeface="Arial"/>
                          <a:ea typeface="Calibri"/>
                          <a:cs typeface="Times New Roman"/>
                        </a:rPr>
                        <a:t>Dirección General de Educación Elemental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26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Gestión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Necesidades </a:t>
                      </a:r>
                      <a:r>
                        <a:rPr lang="es-MX" sz="1000" dirty="0">
                          <a:solidFill>
                            <a:srgbClr val="000000"/>
                          </a:solidFill>
                          <a:latin typeface="Arial"/>
                          <a:ea typeface="Calibri"/>
                          <a:cs typeface="Times New Roman"/>
                        </a:rPr>
                        <a:t>para la </a:t>
                      </a:r>
                      <a:r>
                        <a:rPr lang="es-MX" sz="1000" dirty="0" smtClean="0">
                          <a:solidFill>
                            <a:srgbClr val="000000"/>
                          </a:solidFill>
                          <a:latin typeface="Arial"/>
                          <a:ea typeface="Calibri"/>
                          <a:cs typeface="Times New Roman"/>
                        </a:rPr>
                        <a:t>Operación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Centros Escolares </a:t>
                      </a:r>
                      <a:r>
                        <a:rPr lang="es-MX" sz="1000" dirty="0">
                          <a:solidFill>
                            <a:srgbClr val="000000"/>
                          </a:solidFill>
                          <a:latin typeface="Arial"/>
                          <a:ea typeface="Calibri"/>
                          <a:cs typeface="Times New Roman"/>
                        </a:rPr>
                        <a:t>donde se </a:t>
                      </a:r>
                      <a:r>
                        <a:rPr lang="es-MX" sz="1000" dirty="0" smtClean="0">
                          <a:solidFill>
                            <a:srgbClr val="000000"/>
                          </a:solidFill>
                          <a:latin typeface="Arial"/>
                          <a:ea typeface="Calibri"/>
                          <a:cs typeface="Times New Roman"/>
                        </a:rPr>
                        <a:t>Imparte Educación Preescolar Federal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260114633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Picture 5" descr="C:\Users\LUIS CARLOS\Pictures\SEC LOGO.png"/>
          <p:cNvPicPr>
            <a:picLocks noChangeAspect="1" noChangeArrowheads="1"/>
          </p:cNvPicPr>
          <p:nvPr/>
        </p:nvPicPr>
        <p:blipFill>
          <a:blip r:embed="rId2"/>
          <a:srcRect/>
          <a:stretch>
            <a:fillRect/>
          </a:stretch>
        </p:blipFill>
        <p:spPr bwMode="auto">
          <a:xfrm>
            <a:off x="6922077" y="193964"/>
            <a:ext cx="1917123" cy="797502"/>
          </a:xfrm>
          <a:prstGeom prst="rect">
            <a:avLst/>
          </a:prstGeom>
          <a:noFill/>
        </p:spPr>
      </p:pic>
      <p:sp>
        <p:nvSpPr>
          <p:cNvPr id="9" name="Rectángulo 16"/>
          <p:cNvSpPr/>
          <p:nvPr/>
        </p:nvSpPr>
        <p:spPr>
          <a:xfrm>
            <a:off x="344310" y="306009"/>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6" name="5 Tabla"/>
          <p:cNvGraphicFramePr>
            <a:graphicFrameLocks noGrp="1"/>
          </p:cNvGraphicFramePr>
          <p:nvPr>
            <p:extLst/>
          </p:nvPr>
        </p:nvGraphicFramePr>
        <p:xfrm>
          <a:off x="304801" y="1293058"/>
          <a:ext cx="8423563" cy="3823298"/>
        </p:xfrm>
        <a:graphic>
          <a:graphicData uri="http://schemas.openxmlformats.org/drawingml/2006/table">
            <a:tbl>
              <a:tblPr/>
              <a:tblGrid>
                <a:gridCol w="2770194"/>
                <a:gridCol w="2328278"/>
                <a:gridCol w="3325091"/>
              </a:tblGrid>
              <a:tr h="395281">
                <a:tc>
                  <a:txBody>
                    <a:bodyPr/>
                    <a:lstStyle/>
                    <a:p>
                      <a:pPr algn="ctr">
                        <a:spcAft>
                          <a:spcPts val="0"/>
                        </a:spcAft>
                      </a:pPr>
                      <a:r>
                        <a:rPr lang="es-MX" sz="1000" b="1" kern="1200" dirty="0">
                          <a:solidFill>
                            <a:schemeClr val="bg1"/>
                          </a:solidFill>
                          <a:latin typeface="Arial"/>
                          <a:ea typeface="Calibri"/>
                          <a:cs typeface="Times New Roman"/>
                        </a:rPr>
                        <a:t>UNIDAD</a:t>
                      </a:r>
                      <a:r>
                        <a:rPr lang="es-MX" sz="1000" b="1" dirty="0">
                          <a:solidFill>
                            <a:schemeClr val="bg1"/>
                          </a:solidFill>
                          <a:latin typeface="Arial"/>
                          <a:ea typeface="Calibri"/>
                          <a:cs typeface="Times New Roman"/>
                        </a:rPr>
                        <a:t> </a:t>
                      </a:r>
                      <a:r>
                        <a:rPr lang="es-MX" sz="1000" b="1" kern="1200" dirty="0">
                          <a:solidFill>
                            <a:schemeClr val="bg1"/>
                          </a:solidFill>
                          <a:latin typeface="Arial"/>
                          <a:ea typeface="Calibri"/>
                          <a:cs typeface="Times New Roman"/>
                        </a:rPr>
                        <a:t>ADMINISTRATIVA</a:t>
                      </a: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1000" b="1" dirty="0">
                          <a:solidFill>
                            <a:schemeClr val="bg1"/>
                          </a:solidFill>
                          <a:latin typeface="Arial"/>
                          <a:ea typeface="Calibri"/>
                          <a:cs typeface="Times New Roman"/>
                        </a:rPr>
                        <a:t>FECHA PARA MATRIZ DE RIESGOS</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MX" sz="1000" b="1" dirty="0">
                          <a:solidFill>
                            <a:schemeClr val="bg1"/>
                          </a:solidFill>
                          <a:latin typeface="Arial"/>
                          <a:ea typeface="Calibri"/>
                          <a:cs typeface="Times New Roman"/>
                        </a:rPr>
                        <a:t>PROCEDIMIENTO</a:t>
                      </a:r>
                      <a:endParaRPr lang="es-MX" sz="1000" dirty="0">
                        <a:solidFill>
                          <a:schemeClr val="bg1"/>
                        </a:solidFill>
                        <a:latin typeface="Calibri"/>
                        <a:ea typeface="Calibri"/>
                        <a:cs typeface="Times New Roman"/>
                      </a:endParaRPr>
                    </a:p>
                  </a:txBody>
                  <a:tcPr marL="65412" marR="654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666154">
                <a:tc>
                  <a:txBody>
                    <a:bodyPr/>
                    <a:lstStyle/>
                    <a:p>
                      <a:pPr algn="just">
                        <a:spcAft>
                          <a:spcPts val="0"/>
                        </a:spcAft>
                      </a:pPr>
                      <a:r>
                        <a:rPr lang="es-MX" sz="1000" dirty="0">
                          <a:solidFill>
                            <a:srgbClr val="000000"/>
                          </a:solidFill>
                          <a:latin typeface="Arial"/>
                          <a:ea typeface="Calibri"/>
                          <a:cs typeface="Times New Roman"/>
                        </a:rPr>
                        <a:t>Dirección General de VITEES</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28 de noviembre</a:t>
                      </a:r>
                      <a:r>
                        <a:rPr lang="es-MX" sz="1000" baseline="0" dirty="0" smtClean="0">
                          <a:solidFill>
                            <a:srgbClr val="000000"/>
                          </a:solidFill>
                          <a:latin typeface="Arial"/>
                          <a:ea typeface="Calibri"/>
                          <a:cs typeface="Times New Roman"/>
                        </a:rPr>
                        <a:t> </a:t>
                      </a:r>
                      <a:r>
                        <a:rPr lang="es-MX" sz="1000" dirty="0" smtClean="0">
                          <a:solidFill>
                            <a:srgbClr val="000000"/>
                          </a:solidFill>
                          <a:latin typeface="Arial"/>
                          <a:ea typeface="Calibri"/>
                          <a:cs typeface="Times New Roman"/>
                        </a:rPr>
                        <a:t>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Procedimiento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Recuperación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Cartera Vencida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154">
                <a:tc>
                  <a:txBody>
                    <a:bodyPr/>
                    <a:lstStyle/>
                    <a:p>
                      <a:pPr algn="just">
                        <a:spcAft>
                          <a:spcPts val="0"/>
                        </a:spcAft>
                      </a:pPr>
                      <a:r>
                        <a:rPr lang="es-MX" sz="1000" dirty="0">
                          <a:solidFill>
                            <a:srgbClr val="000000"/>
                          </a:solidFill>
                          <a:latin typeface="Arial"/>
                          <a:ea typeface="Calibri"/>
                          <a:cs typeface="Times New Roman"/>
                        </a:rPr>
                        <a:t>Subsecretaría de Educación Básica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30 de noviembre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Control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Gestión Documental</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6154">
                <a:tc>
                  <a:txBody>
                    <a:bodyPr/>
                    <a:lstStyle/>
                    <a:p>
                      <a:pPr algn="just">
                        <a:spcAft>
                          <a:spcPts val="0"/>
                        </a:spcAft>
                      </a:pPr>
                      <a:r>
                        <a:rPr lang="es-MX" sz="1000" dirty="0" smtClean="0">
                          <a:solidFill>
                            <a:srgbClr val="000000"/>
                          </a:solidFill>
                          <a:latin typeface="Arial"/>
                          <a:ea typeface="Calibri"/>
                          <a:cs typeface="Times New Roman"/>
                        </a:rPr>
                        <a:t>Dirección </a:t>
                      </a:r>
                      <a:r>
                        <a:rPr lang="es-MX" sz="1000" dirty="0">
                          <a:solidFill>
                            <a:srgbClr val="000000"/>
                          </a:solidFill>
                          <a:latin typeface="Arial"/>
                          <a:ea typeface="Calibri"/>
                          <a:cs typeface="Times New Roman"/>
                        </a:rPr>
                        <a:t>General de Educación Secundaria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03 de diciembre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Gestión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Contratación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Personal Federalizado Docente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Apoyo </a:t>
                      </a:r>
                      <a:r>
                        <a:rPr lang="es-MX" sz="1000" dirty="0">
                          <a:solidFill>
                            <a:srgbClr val="000000"/>
                          </a:solidFill>
                          <a:latin typeface="Arial"/>
                          <a:ea typeface="Calibri"/>
                          <a:cs typeface="Times New Roman"/>
                        </a:rPr>
                        <a:t>y de </a:t>
                      </a:r>
                      <a:r>
                        <a:rPr lang="es-MX" sz="1000" dirty="0" smtClean="0">
                          <a:solidFill>
                            <a:srgbClr val="000000"/>
                          </a:solidFill>
                          <a:latin typeface="Arial"/>
                          <a:ea typeface="Calibri"/>
                          <a:cs typeface="Times New Roman"/>
                        </a:rPr>
                        <a:t>Asistencia </a:t>
                      </a:r>
                      <a:r>
                        <a:rPr lang="es-MX" sz="1000" dirty="0">
                          <a:solidFill>
                            <a:srgbClr val="000000"/>
                          </a:solidFill>
                          <a:latin typeface="Arial"/>
                          <a:ea typeface="Calibri"/>
                          <a:cs typeface="Times New Roman"/>
                        </a:rPr>
                        <a:t>a la </a:t>
                      </a:r>
                      <a:r>
                        <a:rPr lang="es-MX" sz="1000" dirty="0" smtClean="0">
                          <a:solidFill>
                            <a:srgbClr val="000000"/>
                          </a:solidFill>
                          <a:latin typeface="Arial"/>
                          <a:ea typeface="Calibri"/>
                          <a:cs typeface="Times New Roman"/>
                        </a:rPr>
                        <a:t>Educación </a:t>
                      </a:r>
                      <a:r>
                        <a:rPr lang="es-MX" sz="1000" dirty="0">
                          <a:solidFill>
                            <a:srgbClr val="000000"/>
                          </a:solidFill>
                          <a:latin typeface="Arial"/>
                          <a:ea typeface="Calibri"/>
                          <a:cs typeface="Times New Roman"/>
                        </a:rPr>
                        <a:t>de los </a:t>
                      </a:r>
                      <a:r>
                        <a:rPr lang="es-MX" sz="1000" dirty="0" smtClean="0">
                          <a:solidFill>
                            <a:srgbClr val="000000"/>
                          </a:solidFill>
                          <a:latin typeface="Arial"/>
                          <a:ea typeface="Calibri"/>
                          <a:cs typeface="Times New Roman"/>
                        </a:rPr>
                        <a:t>Planteles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Educación Secundaria</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1382">
                <a:tc>
                  <a:txBody>
                    <a:bodyPr/>
                    <a:lstStyle/>
                    <a:p>
                      <a:pPr algn="just">
                        <a:spcAft>
                          <a:spcPts val="0"/>
                        </a:spcAft>
                      </a:pPr>
                      <a:r>
                        <a:rPr lang="es-MX" sz="1000">
                          <a:solidFill>
                            <a:srgbClr val="000000"/>
                          </a:solidFill>
                          <a:latin typeface="Arial"/>
                          <a:ea typeface="Calibri"/>
                          <a:cs typeface="Times New Roman"/>
                        </a:rPr>
                        <a:t>Subsecretaría de Educación Media Superior y Superior</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05 de diciembre 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Organización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Coordinación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Reuniones </a:t>
                      </a:r>
                      <a:r>
                        <a:rPr lang="es-MX" sz="1000" dirty="0">
                          <a:solidFill>
                            <a:srgbClr val="000000"/>
                          </a:solidFill>
                          <a:latin typeface="Arial"/>
                          <a:ea typeface="Calibri"/>
                          <a:cs typeface="Times New Roman"/>
                        </a:rPr>
                        <a:t>del </a:t>
                      </a:r>
                      <a:r>
                        <a:rPr lang="es-MX" sz="1000" dirty="0" smtClean="0">
                          <a:solidFill>
                            <a:srgbClr val="000000"/>
                          </a:solidFill>
                          <a:latin typeface="Arial"/>
                          <a:ea typeface="Calibri"/>
                          <a:cs typeface="Times New Roman"/>
                        </a:rPr>
                        <a:t>Secretariado Conjunto </a:t>
                      </a:r>
                      <a:r>
                        <a:rPr lang="es-MX" sz="1000" dirty="0">
                          <a:solidFill>
                            <a:srgbClr val="000000"/>
                          </a:solidFill>
                          <a:latin typeface="Arial"/>
                          <a:ea typeface="Calibri"/>
                          <a:cs typeface="Times New Roman"/>
                        </a:rPr>
                        <a:t>y </a:t>
                      </a:r>
                      <a:r>
                        <a:rPr lang="es-MX" sz="1000" dirty="0" smtClean="0">
                          <a:solidFill>
                            <a:srgbClr val="000000"/>
                          </a:solidFill>
                          <a:latin typeface="Arial"/>
                          <a:ea typeface="Calibri"/>
                          <a:cs typeface="Times New Roman"/>
                        </a:rPr>
                        <a:t>Asambleas Generales </a:t>
                      </a:r>
                      <a:r>
                        <a:rPr lang="es-MX" sz="1000" dirty="0">
                          <a:solidFill>
                            <a:srgbClr val="000000"/>
                          </a:solidFill>
                          <a:latin typeface="Arial"/>
                          <a:ea typeface="Calibri"/>
                          <a:cs typeface="Times New Roman"/>
                        </a:rPr>
                        <a:t>de la </a:t>
                      </a:r>
                      <a:r>
                        <a:rPr lang="es-MX" sz="1000" dirty="0" err="1" smtClean="0">
                          <a:solidFill>
                            <a:srgbClr val="000000"/>
                          </a:solidFill>
                          <a:latin typeface="Arial"/>
                          <a:ea typeface="Calibri"/>
                          <a:cs typeface="Times New Roman"/>
                        </a:rPr>
                        <a:t>Coepes</a:t>
                      </a:r>
                      <a:r>
                        <a:rPr lang="es-MX" sz="1000" dirty="0" smtClean="0">
                          <a:solidFill>
                            <a:srgbClr val="000000"/>
                          </a:solidFill>
                          <a:latin typeface="Arial"/>
                          <a:ea typeface="Calibri"/>
                          <a:cs typeface="Times New Roman"/>
                        </a:rPr>
                        <a:t> </a:t>
                      </a:r>
                      <a:r>
                        <a:rPr lang="es-MX" sz="1000" dirty="0">
                          <a:solidFill>
                            <a:srgbClr val="000000"/>
                          </a:solidFill>
                          <a:latin typeface="Arial"/>
                          <a:ea typeface="Calibri"/>
                          <a:cs typeface="Times New Roman"/>
                        </a:rPr>
                        <a:t>y </a:t>
                      </a:r>
                      <a:r>
                        <a:rPr lang="es-MX" sz="1000" dirty="0" err="1" smtClean="0">
                          <a:solidFill>
                            <a:srgbClr val="000000"/>
                          </a:solidFill>
                          <a:latin typeface="Arial"/>
                          <a:ea typeface="Calibri"/>
                          <a:cs typeface="Times New Roman"/>
                        </a:rPr>
                        <a:t>Ceppems</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8173">
                <a:tc>
                  <a:txBody>
                    <a:bodyPr/>
                    <a:lstStyle/>
                    <a:p>
                      <a:pPr algn="just">
                        <a:spcAft>
                          <a:spcPts val="0"/>
                        </a:spcAft>
                      </a:pPr>
                      <a:r>
                        <a:rPr lang="es-MX" sz="1000">
                          <a:solidFill>
                            <a:srgbClr val="000000"/>
                          </a:solidFill>
                          <a:latin typeface="Arial"/>
                          <a:ea typeface="Calibri"/>
                          <a:cs typeface="Times New Roman"/>
                        </a:rPr>
                        <a:t>Dirección General de Educación Media Superior y Superior</a:t>
                      </a:r>
                      <a:endParaRPr lang="es-MX" sz="100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1000" dirty="0" smtClean="0">
                          <a:solidFill>
                            <a:srgbClr val="000000"/>
                          </a:solidFill>
                          <a:latin typeface="Arial"/>
                          <a:ea typeface="Calibri"/>
                          <a:cs typeface="Times New Roman"/>
                        </a:rPr>
                        <a:t>07 de</a:t>
                      </a:r>
                      <a:r>
                        <a:rPr lang="es-MX" sz="1000" baseline="0" dirty="0" smtClean="0">
                          <a:solidFill>
                            <a:srgbClr val="000000"/>
                          </a:solidFill>
                          <a:latin typeface="Arial"/>
                          <a:ea typeface="Calibri"/>
                          <a:cs typeface="Times New Roman"/>
                        </a:rPr>
                        <a:t> diciembre </a:t>
                      </a:r>
                      <a:r>
                        <a:rPr lang="es-MX" sz="1000" dirty="0" smtClean="0">
                          <a:solidFill>
                            <a:srgbClr val="000000"/>
                          </a:solidFill>
                          <a:latin typeface="Arial"/>
                          <a:ea typeface="Calibri"/>
                          <a:cs typeface="Times New Roman"/>
                        </a:rPr>
                        <a:t>09:00 </a:t>
                      </a:r>
                      <a:r>
                        <a:rPr lang="es-MX" sz="1000" dirty="0">
                          <a:solidFill>
                            <a:srgbClr val="000000"/>
                          </a:solidFill>
                          <a:latin typeface="Arial"/>
                          <a:ea typeface="Calibri"/>
                          <a:cs typeface="Times New Roman"/>
                        </a:rPr>
                        <a:t>am</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MX" sz="1000" dirty="0" smtClean="0">
                          <a:solidFill>
                            <a:srgbClr val="000000"/>
                          </a:solidFill>
                          <a:latin typeface="Arial"/>
                          <a:ea typeface="Calibri"/>
                          <a:cs typeface="Times New Roman"/>
                        </a:rPr>
                        <a:t>Trámites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Otorgamiento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Reconocimiento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Validéz  Oficial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Estudios </a:t>
                      </a:r>
                      <a:r>
                        <a:rPr lang="es-MX" sz="1000" dirty="0">
                          <a:solidFill>
                            <a:srgbClr val="000000"/>
                          </a:solidFill>
                          <a:latin typeface="Arial"/>
                          <a:ea typeface="Calibri"/>
                          <a:cs typeface="Times New Roman"/>
                        </a:rPr>
                        <a:t>de </a:t>
                      </a:r>
                      <a:r>
                        <a:rPr lang="es-MX" sz="1000" dirty="0" smtClean="0">
                          <a:solidFill>
                            <a:srgbClr val="000000"/>
                          </a:solidFill>
                          <a:latin typeface="Arial"/>
                          <a:ea typeface="Calibri"/>
                          <a:cs typeface="Times New Roman"/>
                        </a:rPr>
                        <a:t>Tipo Superior (</a:t>
                      </a:r>
                      <a:r>
                        <a:rPr lang="es-MX" sz="1000" dirty="0" err="1" smtClean="0">
                          <a:solidFill>
                            <a:srgbClr val="000000"/>
                          </a:solidFill>
                          <a:latin typeface="Arial"/>
                          <a:ea typeface="Calibri"/>
                          <a:cs typeface="Times New Roman"/>
                        </a:rPr>
                        <a:t>Revoe</a:t>
                      </a:r>
                      <a:r>
                        <a:rPr lang="es-MX" sz="1000" dirty="0">
                          <a:solidFill>
                            <a:srgbClr val="000000"/>
                          </a:solidFill>
                          <a:latin typeface="Arial"/>
                          <a:ea typeface="Calibri"/>
                          <a:cs typeface="Times New Roman"/>
                        </a:rPr>
                        <a:t>)</a:t>
                      </a:r>
                      <a:endParaRPr lang="es-MX" sz="1000" dirty="0">
                        <a:latin typeface="Calibri"/>
                        <a:ea typeface="Calibri"/>
                        <a:cs typeface="Times New Roman"/>
                      </a:endParaRPr>
                    </a:p>
                  </a:txBody>
                  <a:tcPr marL="65314" marR="65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69305667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ángulo 26"/>
          <p:cNvSpPr>
            <a:spLocks noChangeAspect="1"/>
          </p:cNvSpPr>
          <p:nvPr/>
        </p:nvSpPr>
        <p:spPr>
          <a:xfrm>
            <a:off x="5456139" y="5062152"/>
            <a:ext cx="1855065" cy="475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endParaRPr lang="es-MX" sz="1100" dirty="0">
              <a:solidFill>
                <a:schemeClr val="tx1"/>
              </a:solidFill>
            </a:endParaRPr>
          </a:p>
        </p:txBody>
      </p:sp>
      <p:sp>
        <p:nvSpPr>
          <p:cNvPr id="36" name="Rectángulo 35"/>
          <p:cNvSpPr>
            <a:spLocks noChangeAspect="1"/>
          </p:cNvSpPr>
          <p:nvPr/>
        </p:nvSpPr>
        <p:spPr>
          <a:xfrm>
            <a:off x="6993677" y="4915138"/>
            <a:ext cx="2040332" cy="475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594" indent="-228594">
              <a:lnSpc>
                <a:spcPct val="150000"/>
              </a:lnSpc>
              <a:buAutoNum type="arabicPeriod"/>
            </a:pPr>
            <a:endParaRPr lang="es-MX" sz="1200" b="1" dirty="0">
              <a:solidFill>
                <a:schemeClr val="tx1"/>
              </a:solidFill>
            </a:endParaRPr>
          </a:p>
        </p:txBody>
      </p:sp>
      <p:sp>
        <p:nvSpPr>
          <p:cNvPr id="22" name="Rectángulo 21"/>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24"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26" name="25 Rectángulo"/>
          <p:cNvSpPr/>
          <p:nvPr/>
        </p:nvSpPr>
        <p:spPr>
          <a:xfrm>
            <a:off x="318655" y="277090"/>
            <a:ext cx="6567053"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14 Rectángulo"/>
          <p:cNvSpPr/>
          <p:nvPr/>
        </p:nvSpPr>
        <p:spPr>
          <a:xfrm>
            <a:off x="2355272" y="1193907"/>
            <a:ext cx="4572000" cy="646331"/>
          </a:xfrm>
          <a:prstGeom prst="rect">
            <a:avLst/>
          </a:prstGeom>
        </p:spPr>
        <p:txBody>
          <a:bodyPr>
            <a:spAutoFit/>
          </a:bodyPr>
          <a:lstStyle/>
          <a:p>
            <a:pPr algn="ctr"/>
            <a:r>
              <a:rPr lang="es-MX" b="1" dirty="0" smtClean="0">
                <a:solidFill>
                  <a:schemeClr val="tx1">
                    <a:lumMod val="65000"/>
                    <a:lumOff val="35000"/>
                  </a:schemeClr>
                </a:solidFill>
                <a:latin typeface="Arial" pitchFamily="34" charset="0"/>
                <a:cs typeface="Arial" pitchFamily="34" charset="0"/>
              </a:rPr>
              <a:t>Auto evaluación del Sistema de Control Interno</a:t>
            </a:r>
            <a:endParaRPr lang="es-MX" b="1" dirty="0">
              <a:solidFill>
                <a:schemeClr val="tx1">
                  <a:lumMod val="65000"/>
                  <a:lumOff val="35000"/>
                </a:schemeClr>
              </a:solidFill>
              <a:latin typeface="Arial" pitchFamily="34" charset="0"/>
              <a:cs typeface="Arial" pitchFamily="34" charset="0"/>
            </a:endParaRPr>
          </a:p>
        </p:txBody>
      </p:sp>
      <p:sp>
        <p:nvSpPr>
          <p:cNvPr id="16" name="Rectángulo 2"/>
          <p:cNvSpPr/>
          <p:nvPr/>
        </p:nvSpPr>
        <p:spPr>
          <a:xfrm>
            <a:off x="535132" y="1814944"/>
            <a:ext cx="7980218" cy="5909310"/>
          </a:xfrm>
          <a:prstGeom prst="rect">
            <a:avLst/>
          </a:prstGeom>
        </p:spPr>
        <p:txBody>
          <a:bodyPr wrap="square">
            <a:spAutoFit/>
          </a:bodyPr>
          <a:lstStyle/>
          <a:p>
            <a:r>
              <a:rPr lang="es-MX" b="1" dirty="0" smtClean="0">
                <a:solidFill>
                  <a:schemeClr val="tx1">
                    <a:lumMod val="65000"/>
                    <a:lumOff val="35000"/>
                  </a:schemeClr>
                </a:solidFill>
                <a:latin typeface="Arial" pitchFamily="34" charset="0"/>
                <a:cs typeface="Arial" pitchFamily="34" charset="0"/>
              </a:rPr>
              <a:t>Niveles evaluados: </a:t>
            </a:r>
          </a:p>
          <a:p>
            <a:pPr marL="285750" indent="-285750">
              <a:buFont typeface="Wingdings" panose="05000000000000000000" pitchFamily="2" charset="2"/>
              <a:buChar char="q"/>
            </a:pPr>
            <a:r>
              <a:rPr lang="es-MX" b="1" dirty="0">
                <a:solidFill>
                  <a:schemeClr val="tx1">
                    <a:lumMod val="65000"/>
                    <a:lumOff val="35000"/>
                  </a:schemeClr>
                </a:solidFill>
                <a:latin typeface="Arial" pitchFamily="34" charset="0"/>
                <a:cs typeface="Arial" pitchFamily="34" charset="0"/>
              </a:rPr>
              <a:t>	</a:t>
            </a:r>
            <a:r>
              <a:rPr lang="es-MX" dirty="0" smtClean="0">
                <a:solidFill>
                  <a:schemeClr val="tx1">
                    <a:lumMod val="65000"/>
                    <a:lumOff val="35000"/>
                  </a:schemeClr>
                </a:solidFill>
                <a:latin typeface="Arial" pitchFamily="34" charset="0"/>
                <a:cs typeface="Arial" pitchFamily="34" charset="0"/>
              </a:rPr>
              <a:t>Estratégico          	100%</a:t>
            </a:r>
          </a:p>
          <a:p>
            <a:pPr marL="285750" indent="-285750">
              <a:buFont typeface="Wingdings" panose="05000000000000000000" pitchFamily="2" charset="2"/>
              <a:buChar char="q"/>
            </a:pPr>
            <a:r>
              <a:rPr lang="es-MX" dirty="0">
                <a:solidFill>
                  <a:schemeClr val="tx1">
                    <a:lumMod val="65000"/>
                    <a:lumOff val="35000"/>
                  </a:schemeClr>
                </a:solidFill>
                <a:latin typeface="Arial" pitchFamily="34" charset="0"/>
                <a:cs typeface="Arial" pitchFamily="34" charset="0"/>
              </a:rPr>
              <a:t> </a:t>
            </a:r>
            <a:r>
              <a:rPr lang="es-MX" dirty="0" smtClean="0">
                <a:solidFill>
                  <a:schemeClr val="tx1">
                    <a:lumMod val="65000"/>
                    <a:lumOff val="35000"/>
                  </a:schemeClr>
                </a:solidFill>
                <a:latin typeface="Arial" pitchFamily="34" charset="0"/>
                <a:cs typeface="Arial" pitchFamily="34" charset="0"/>
              </a:rPr>
              <a:t> 	Directivo             	100%</a:t>
            </a:r>
          </a:p>
          <a:p>
            <a:pPr marL="285750" indent="-285750">
              <a:buFont typeface="Wingdings" panose="05000000000000000000" pitchFamily="2" charset="2"/>
              <a:buChar char="q"/>
            </a:pPr>
            <a:r>
              <a:rPr lang="es-MX" dirty="0">
                <a:solidFill>
                  <a:schemeClr val="tx1">
                    <a:lumMod val="65000"/>
                    <a:lumOff val="35000"/>
                  </a:schemeClr>
                </a:solidFill>
                <a:latin typeface="Arial" pitchFamily="34" charset="0"/>
                <a:cs typeface="Arial" pitchFamily="34" charset="0"/>
              </a:rPr>
              <a:t> </a:t>
            </a:r>
            <a:r>
              <a:rPr lang="es-MX" dirty="0" smtClean="0">
                <a:solidFill>
                  <a:schemeClr val="tx1">
                    <a:lumMod val="65000"/>
                    <a:lumOff val="35000"/>
                  </a:schemeClr>
                </a:solidFill>
                <a:latin typeface="Arial" pitchFamily="34" charset="0"/>
                <a:cs typeface="Arial" pitchFamily="34" charset="0"/>
              </a:rPr>
              <a:t> 	Operativo             100% de 2 Direcciones Generales con mayor 			 numero de personal</a:t>
            </a:r>
          </a:p>
          <a:p>
            <a:pPr marL="285750" indent="-285750">
              <a:buFont typeface="Wingdings" panose="05000000000000000000" pitchFamily="2" charset="2"/>
              <a:buChar char="q"/>
            </a:pPr>
            <a:endParaRPr lang="es-MX" b="1" dirty="0">
              <a:solidFill>
                <a:schemeClr val="tx1">
                  <a:lumMod val="65000"/>
                  <a:lumOff val="35000"/>
                </a:schemeClr>
              </a:solidFill>
              <a:latin typeface="Arial" pitchFamily="34" charset="0"/>
              <a:cs typeface="Arial" pitchFamily="34" charset="0"/>
            </a:endParaRPr>
          </a:p>
          <a:p>
            <a:r>
              <a:rPr lang="es-MX" b="1" dirty="0" smtClean="0">
                <a:solidFill>
                  <a:schemeClr val="tx1">
                    <a:lumMod val="65000"/>
                    <a:lumOff val="35000"/>
                  </a:schemeClr>
                </a:solidFill>
                <a:latin typeface="Arial" pitchFamily="34" charset="0"/>
                <a:cs typeface="Arial" pitchFamily="34" charset="0"/>
              </a:rPr>
              <a:t>Días de aplicación:</a:t>
            </a:r>
          </a:p>
          <a:p>
            <a:pPr marL="285750" indent="-285750">
              <a:buFont typeface="Wingdings" panose="05000000000000000000" pitchFamily="2" charset="2"/>
              <a:buChar char="q"/>
            </a:pPr>
            <a:r>
              <a:rPr lang="es-MX" dirty="0" smtClean="0">
                <a:solidFill>
                  <a:schemeClr val="tx1">
                    <a:lumMod val="65000"/>
                    <a:lumOff val="35000"/>
                  </a:schemeClr>
                </a:solidFill>
                <a:latin typeface="Arial" pitchFamily="34" charset="0"/>
                <a:cs typeface="Arial" pitchFamily="34" charset="0"/>
              </a:rPr>
              <a:t>	Jueves 25 de octubre de 2018</a:t>
            </a:r>
          </a:p>
          <a:p>
            <a:pPr marL="285750" indent="-285750">
              <a:buFont typeface="Wingdings" panose="05000000000000000000" pitchFamily="2" charset="2"/>
              <a:buChar char="q"/>
            </a:pPr>
            <a:r>
              <a:rPr lang="es-MX" dirty="0" smtClean="0">
                <a:solidFill>
                  <a:schemeClr val="tx1">
                    <a:lumMod val="65000"/>
                    <a:lumOff val="35000"/>
                  </a:schemeClr>
                </a:solidFill>
                <a:latin typeface="Arial" pitchFamily="34" charset="0"/>
                <a:cs typeface="Arial" pitchFamily="34" charset="0"/>
              </a:rPr>
              <a:t>	Viernes 26 de octubre de 2018</a:t>
            </a:r>
          </a:p>
          <a:p>
            <a:pPr marL="285750" indent="-285750">
              <a:buFont typeface="Wingdings" panose="05000000000000000000" pitchFamily="2" charset="2"/>
              <a:buChar char="q"/>
            </a:pPr>
            <a:r>
              <a:rPr lang="es-MX" dirty="0" smtClean="0">
                <a:solidFill>
                  <a:schemeClr val="tx1">
                    <a:lumMod val="65000"/>
                    <a:lumOff val="35000"/>
                  </a:schemeClr>
                </a:solidFill>
                <a:latin typeface="Arial" pitchFamily="34" charset="0"/>
                <a:cs typeface="Arial" pitchFamily="34" charset="0"/>
              </a:rPr>
              <a:t>	Lunes 29 de octubre de 2018</a:t>
            </a:r>
          </a:p>
          <a:p>
            <a:pPr marL="285750" indent="-285750">
              <a:buFont typeface="Wingdings" panose="05000000000000000000" pitchFamily="2" charset="2"/>
              <a:buChar char="q"/>
            </a:pPr>
            <a:r>
              <a:rPr lang="es-MX" dirty="0">
                <a:solidFill>
                  <a:schemeClr val="tx1">
                    <a:lumMod val="65000"/>
                    <a:lumOff val="35000"/>
                  </a:schemeClr>
                </a:solidFill>
                <a:latin typeface="Arial" pitchFamily="34" charset="0"/>
                <a:cs typeface="Arial" pitchFamily="34" charset="0"/>
              </a:rPr>
              <a:t> </a:t>
            </a:r>
            <a:r>
              <a:rPr lang="es-MX" dirty="0" smtClean="0">
                <a:solidFill>
                  <a:schemeClr val="tx1">
                    <a:lumMod val="65000"/>
                    <a:lumOff val="35000"/>
                  </a:schemeClr>
                </a:solidFill>
                <a:latin typeface="Arial" pitchFamily="34" charset="0"/>
                <a:cs typeface="Arial" pitchFamily="34" charset="0"/>
              </a:rPr>
              <a:t>         Martes 30 de octubre de 2018</a:t>
            </a:r>
          </a:p>
          <a:p>
            <a:pPr marL="285750" indent="-285750">
              <a:buFont typeface="Wingdings" panose="05000000000000000000" pitchFamily="2" charset="2"/>
              <a:buChar char="§"/>
            </a:pPr>
            <a:endParaRPr lang="es-MX" dirty="0">
              <a:solidFill>
                <a:schemeClr val="tx1">
                  <a:lumMod val="65000"/>
                  <a:lumOff val="35000"/>
                </a:schemeClr>
              </a:solidFill>
              <a:latin typeface="Arial" pitchFamily="34" charset="0"/>
              <a:cs typeface="Arial" pitchFamily="34" charset="0"/>
            </a:endParaRPr>
          </a:p>
          <a:p>
            <a:r>
              <a:rPr lang="es-MX" b="1" dirty="0" smtClean="0">
                <a:solidFill>
                  <a:schemeClr val="tx1">
                    <a:lumMod val="65000"/>
                    <a:lumOff val="35000"/>
                  </a:schemeClr>
                </a:solidFill>
                <a:latin typeface="Arial" pitchFamily="34" charset="0"/>
                <a:cs typeface="Arial" pitchFamily="34" charset="0"/>
              </a:rPr>
              <a:t>Numero de funcionarios evaluados:</a:t>
            </a:r>
          </a:p>
          <a:p>
            <a:pPr marL="285750" indent="-285750">
              <a:buFont typeface="Wingdings" panose="05000000000000000000" pitchFamily="2" charset="2"/>
              <a:buChar char="q"/>
            </a:pPr>
            <a:r>
              <a:rPr lang="es-MX" b="1" dirty="0">
                <a:solidFill>
                  <a:schemeClr val="tx1">
                    <a:lumMod val="65000"/>
                    <a:lumOff val="35000"/>
                  </a:schemeClr>
                </a:solidFill>
                <a:latin typeface="Arial" pitchFamily="34" charset="0"/>
                <a:cs typeface="Arial" pitchFamily="34" charset="0"/>
              </a:rPr>
              <a:t> </a:t>
            </a:r>
            <a:r>
              <a:rPr lang="es-MX" b="1" dirty="0" smtClean="0">
                <a:solidFill>
                  <a:schemeClr val="tx1">
                    <a:lumMod val="65000"/>
                    <a:lumOff val="35000"/>
                  </a:schemeClr>
                </a:solidFill>
                <a:latin typeface="Arial" pitchFamily="34" charset="0"/>
                <a:cs typeface="Arial" pitchFamily="34" charset="0"/>
              </a:rPr>
              <a:t>         </a:t>
            </a:r>
            <a:r>
              <a:rPr lang="es-MX" dirty="0" smtClean="0">
                <a:solidFill>
                  <a:schemeClr val="tx1">
                    <a:lumMod val="65000"/>
                    <a:lumOff val="35000"/>
                  </a:schemeClr>
                </a:solidFill>
                <a:latin typeface="Arial" pitchFamily="34" charset="0"/>
                <a:cs typeface="Arial" pitchFamily="34" charset="0"/>
              </a:rPr>
              <a:t>313, divididos en 17 grupos</a:t>
            </a:r>
          </a:p>
          <a:p>
            <a:pPr marL="285750" indent="-285750">
              <a:buFont typeface="Wingdings" panose="05000000000000000000" pitchFamily="2" charset="2"/>
              <a:buChar char="q"/>
            </a:pPr>
            <a:endParaRPr lang="es-MX" dirty="0">
              <a:solidFill>
                <a:schemeClr val="tx1">
                  <a:lumMod val="65000"/>
                  <a:lumOff val="35000"/>
                </a:schemeClr>
              </a:solidFill>
              <a:latin typeface="Arial" pitchFamily="34" charset="0"/>
              <a:cs typeface="Arial" pitchFamily="34" charset="0"/>
            </a:endParaRPr>
          </a:p>
          <a:p>
            <a:r>
              <a:rPr lang="es-MX" dirty="0" smtClean="0">
                <a:solidFill>
                  <a:schemeClr val="tx1">
                    <a:lumMod val="65000"/>
                    <a:lumOff val="35000"/>
                  </a:schemeClr>
                </a:solidFill>
                <a:latin typeface="Arial" pitchFamily="34" charset="0"/>
                <a:cs typeface="Arial" pitchFamily="34" charset="0"/>
              </a:rPr>
              <a:t>Estamos en espera de los resultados por parte de la Secretaría de la Contraloría General para poder realizar el PTCI 2019</a:t>
            </a:r>
          </a:p>
          <a:p>
            <a:endParaRPr lang="es-MX" b="1" dirty="0" smtClean="0">
              <a:solidFill>
                <a:schemeClr val="tx1">
                  <a:lumMod val="65000"/>
                  <a:lumOff val="35000"/>
                </a:schemeClr>
              </a:solidFill>
              <a:latin typeface="Arial" pitchFamily="34" charset="0"/>
              <a:cs typeface="Arial" pitchFamily="34" charset="0"/>
            </a:endParaRPr>
          </a:p>
          <a:p>
            <a:pPr marL="285750" indent="-285750">
              <a:buFont typeface="Wingdings" panose="05000000000000000000" pitchFamily="2" charset="2"/>
              <a:buChar char="q"/>
            </a:pPr>
            <a:endParaRPr lang="es-MX" b="1" dirty="0" smtClean="0">
              <a:solidFill>
                <a:schemeClr val="tx1">
                  <a:lumMod val="65000"/>
                  <a:lumOff val="35000"/>
                </a:schemeClr>
              </a:solidFill>
              <a:latin typeface="Arial" pitchFamily="34" charset="0"/>
              <a:cs typeface="Arial" pitchFamily="34" charset="0"/>
            </a:endParaRPr>
          </a:p>
          <a:p>
            <a:pPr algn="ctr"/>
            <a:endParaRPr lang="es-MX" b="1" dirty="0">
              <a:solidFill>
                <a:schemeClr val="tx1">
                  <a:lumMod val="65000"/>
                  <a:lumOff val="35000"/>
                </a:schemeClr>
              </a:solidFill>
              <a:latin typeface="Arial" pitchFamily="34" charset="0"/>
              <a:cs typeface="Arial" pitchFamily="34" charset="0"/>
            </a:endParaRPr>
          </a:p>
          <a:p>
            <a:pPr algn="ctr"/>
            <a:endParaRPr lang="es-MX" b="1"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 xmlns:p14="http://schemas.microsoft.com/office/powerpoint/2010/main" val="59982897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7" descr="https://www.minminas.gov.co/documents/10180/693826/Sin+t%C3%ADtulo-1.png/62429e8b-d6a7-451c-a9af-e0eb6438475f?t=1413980715737"/>
          <p:cNvPicPr>
            <a:picLocks noChangeAspect="1" noChangeArrowheads="1"/>
          </p:cNvPicPr>
          <p:nvPr/>
        </p:nvPicPr>
        <p:blipFill>
          <a:blip r:embed="rId4" cstate="print"/>
          <a:srcRect/>
          <a:stretch>
            <a:fillRect/>
          </a:stretch>
        </p:blipFill>
        <p:spPr bwMode="auto">
          <a:xfrm>
            <a:off x="4059383" y="1052945"/>
            <a:ext cx="4433453" cy="1939637"/>
          </a:xfrm>
          <a:prstGeom prst="rect">
            <a:avLst/>
          </a:prstGeom>
          <a:noFill/>
          <a:ln w="9525">
            <a:noFill/>
            <a:miter lim="800000"/>
            <a:headEnd/>
            <a:tailEnd/>
          </a:ln>
        </p:spPr>
      </p:pic>
      <p:sp>
        <p:nvSpPr>
          <p:cNvPr id="8" name="CuadroTexto 1">
            <a:extLst>
              <a:ext uri="{FF2B5EF4-FFF2-40B4-BE49-F238E27FC236}"/>
            </a:extLst>
          </p:cNvPr>
          <p:cNvSpPr txBox="1"/>
          <p:nvPr/>
        </p:nvSpPr>
        <p:spPr>
          <a:xfrm>
            <a:off x="0" y="3047999"/>
            <a:ext cx="9144000" cy="2893100"/>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ÓRGANO </a:t>
            </a: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INTERNO DE CONTROL DE </a:t>
            </a: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LA</a:t>
            </a:r>
            <a:endPar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SECRETARÍA DE </a:t>
            </a: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EDUCACIÓN Y </a:t>
            </a: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CULTURA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Y  SERVICIOS EDUCATIVOS DEL </a:t>
            </a:r>
          </a:p>
          <a:p>
            <a:pPr algn="ctr">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ESTADO </a:t>
            </a: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DE </a:t>
            </a: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SONORA</a:t>
            </a:r>
          </a:p>
          <a:p>
            <a:pPr algn="ctr">
              <a:defRPr/>
            </a:pPr>
            <a:endParaRPr lang="es-MX" sz="3500" b="1" dirty="0">
              <a:effectLst>
                <a:outerShdw blurRad="38100" dist="38100" dir="2700000" algn="tl">
                  <a:srgbClr val="000000">
                    <a:alpha val="43137"/>
                  </a:srgbClr>
                </a:outerShdw>
              </a:effectLst>
            </a:endParaRPr>
          </a:p>
        </p:txBody>
      </p:sp>
      <p:sp>
        <p:nvSpPr>
          <p:cNvPr id="10" name="CuadroTexto 2">
            <a:extLst>
              <a:ext uri="{FF2B5EF4-FFF2-40B4-BE49-F238E27FC236}"/>
            </a:extLst>
          </p:cNvPr>
          <p:cNvSpPr txBox="1"/>
          <p:nvPr/>
        </p:nvSpPr>
        <p:spPr>
          <a:xfrm>
            <a:off x="6982691" y="6229204"/>
            <a:ext cx="1954069" cy="369332"/>
          </a:xfrm>
          <a:prstGeom prst="rect">
            <a:avLst/>
          </a:prstGeom>
          <a:noFill/>
        </p:spPr>
        <p:txBody>
          <a:bodyPr wrap="square">
            <a:spAutoFit/>
          </a:bodyPr>
          <a:lstStyle/>
          <a:p>
            <a:pPr>
              <a:defRPr/>
            </a:pPr>
            <a:r>
              <a:rPr lang="es-MX" b="1"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Noviembre </a:t>
            </a:r>
            <a:r>
              <a:rPr lang="es-MX"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2018</a:t>
            </a: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CuadroTexto 1">
            <a:extLst>
              <a:ext uri="{FF2B5EF4-FFF2-40B4-BE49-F238E27FC236}"/>
            </a:extLst>
          </p:cNvPr>
          <p:cNvSpPr txBox="1"/>
          <p:nvPr/>
        </p:nvSpPr>
        <p:spPr>
          <a:xfrm>
            <a:off x="0" y="3047999"/>
            <a:ext cx="9144000" cy="2031325"/>
          </a:xfrm>
          <a:prstGeom prst="rect">
            <a:avLst/>
          </a:prstGeom>
          <a:solidFill>
            <a:srgbClr val="FF0000"/>
          </a:solidFill>
        </p:spPr>
        <p:txBody>
          <a:bodyPr wrap="square">
            <a:spAutoFit/>
          </a:bodyPr>
          <a:lstStyle/>
          <a:p>
            <a:pPr algn="ctr">
              <a:defRPr/>
            </a:pPr>
            <a:endParaRPr lang="es-MX" sz="3500" b="1" dirty="0" smtClean="0">
              <a:effectLst>
                <a:outerShdw blurRad="38100" dist="38100" dir="2700000" algn="tl">
                  <a:srgbClr val="000000">
                    <a:alpha val="43137"/>
                  </a:srgbClr>
                </a:outerShdw>
              </a:effectLst>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SERVICIOS EDUCATIVOS DEL ESTADO </a:t>
            </a: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DE SONORA</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22142</TotalTime>
  <Words>4460</Words>
  <Application>Microsoft Office PowerPoint</Application>
  <PresentationFormat>Presentación en pantalla (4:3)</PresentationFormat>
  <Paragraphs>614</Paragraphs>
  <Slides>21</Slides>
  <Notes>15</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334</cp:revision>
  <dcterms:created xsi:type="dcterms:W3CDTF">2017-06-29T21:17:41Z</dcterms:created>
  <dcterms:modified xsi:type="dcterms:W3CDTF">2018-11-01T17:15:38Z</dcterms:modified>
</cp:coreProperties>
</file>