
<file path=[Content_Types].xml><?xml version="1.0" encoding="utf-8"?>
<Types xmlns="http://schemas.openxmlformats.org/package/2006/content-types">
  <Default Extension="gif" ContentType="image/gif"/>
  <Default Extension="jpe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8"/>
  </p:notesMasterIdLst>
  <p:sldIdLst>
    <p:sldId id="257" r:id="rId2"/>
    <p:sldId id="304" r:id="rId3"/>
    <p:sldId id="445" r:id="rId4"/>
    <p:sldId id="466" r:id="rId5"/>
    <p:sldId id="374" r:id="rId6"/>
    <p:sldId id="439" r:id="rId7"/>
    <p:sldId id="366" r:id="rId8"/>
    <p:sldId id="367" r:id="rId9"/>
    <p:sldId id="368" r:id="rId10"/>
    <p:sldId id="372" r:id="rId11"/>
    <p:sldId id="373" r:id="rId12"/>
    <p:sldId id="369" r:id="rId13"/>
    <p:sldId id="478" r:id="rId14"/>
    <p:sldId id="371" r:id="rId15"/>
    <p:sldId id="375" r:id="rId16"/>
    <p:sldId id="467" r:id="rId17"/>
    <p:sldId id="468" r:id="rId18"/>
    <p:sldId id="469" r:id="rId19"/>
    <p:sldId id="470" r:id="rId20"/>
    <p:sldId id="471" r:id="rId21"/>
    <p:sldId id="472" r:id="rId22"/>
    <p:sldId id="473" r:id="rId23"/>
    <p:sldId id="474" r:id="rId24"/>
    <p:sldId id="475" r:id="rId25"/>
    <p:sldId id="476" r:id="rId26"/>
    <p:sldId id="477" r:id="rId27"/>
  </p:sldIdLst>
  <p:sldSz cx="9144000" cy="6858000" type="screen4x3"/>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0000"/>
    <a:srgbClr val="FF9999"/>
    <a:srgbClr val="66FF99"/>
    <a:srgbClr val="99FFCC"/>
    <a:srgbClr val="00FF00"/>
    <a:srgbClr val="FF6600"/>
    <a:srgbClr val="BC351A"/>
    <a:srgbClr val="FFDE75"/>
    <a:srgbClr val="CC99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Sin estilo ni cuadrícula">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9D7B26C5-4107-4FEC-AEDC-1716B250A1EF}" styleName="Estilo claro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5940675A-B579-460E-94D1-54222C63F5DA}" styleName="Sin estilo, cuadrícula de la tabla">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0660B408-B3CF-4A94-85FC-2B1E0A45F4A2}" styleName="Estilo oscuro 2 - Énfasis 1/Énfasis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 styleId="{0E3FDE45-AF77-4B5C-9715-49D594BDF05E}" styleName="Estilo claro 1 - Acento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073A0DAA-6AF3-43AB-8588-CEC1D06C72B9}" styleName="Estilo medio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616DA210-FB5B-4158-B5E0-FEB733F419BA}" styleName="Estilo claro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5FD0F851-EC5A-4D38-B0AD-8093EC10F338}" styleName="Estilo claro 1 - Acento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74C1A8A3-306A-4EB7-A6B1-4F7E0EB9C5D6}" styleName="Estilo medio 3 - Énfasis 5">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5"/>
          </a:solidFill>
        </a:fill>
      </a:tcStyle>
    </a:lastCol>
    <a:firstCol>
      <a:tcTxStyle b="on">
        <a:fontRef idx="minor">
          <a:scrgbClr r="0" g="0" b="0"/>
        </a:fontRef>
        <a:schemeClr val="lt1"/>
      </a:tcTxStyle>
      <a:tcStyle>
        <a:tcBdr/>
        <a:fill>
          <a:solidFill>
            <a:schemeClr val="accent5"/>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5"/>
          </a:solidFill>
        </a:fill>
      </a:tcStyle>
    </a:firstRow>
  </a:tblStyle>
  <a:tblStyle styleId="{F5AB1C69-6EDB-4FF4-983F-18BD219EF322}" styleName="Estilo medio 2 - Énfasis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C083E6E3-FA7D-4D7B-A595-EF9225AFEA82}" styleName="Estilo claro 1 - Acento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E8034E78-7F5D-4C2E-B375-FC64B27BC917}" styleName="Estilo oscuro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left>
            <a:ln w="25400" cmpd="sng">
              <a:solidFill>
                <a:schemeClr val="lt1"/>
              </a:solidFill>
            </a:ln>
          </a:left>
        </a:tcBdr>
        <a:fill>
          <a:solidFill>
            <a:schemeClr val="dk1">
              <a:tint val="60000"/>
            </a:schemeClr>
          </a:solidFill>
        </a:fill>
      </a:tcStyle>
    </a:lastCol>
    <a:firstCol>
      <a:tcTxStyle b="on"/>
      <a:tcStyle>
        <a:tcBdr>
          <a:right>
            <a:ln w="25400" cmpd="sng">
              <a:solidFill>
                <a:schemeClr val="lt1"/>
              </a:solidFill>
            </a:ln>
          </a:right>
        </a:tcBdr>
        <a:fill>
          <a:solidFill>
            <a:schemeClr val="dk1">
              <a:tint val="60000"/>
            </a:schemeClr>
          </a:solidFill>
        </a:fill>
      </a:tcStyle>
    </a:firstCol>
    <a:lastRow>
      <a:tcTxStyle b="on"/>
      <a:tcStyle>
        <a:tcBdr>
          <a:top>
            <a:ln w="25400" cmpd="sng">
              <a:solidFill>
                <a:schemeClr val="lt1"/>
              </a:solidFill>
            </a:ln>
          </a:top>
        </a:tcBdr>
        <a:fill>
          <a:solidFill>
            <a:schemeClr val="dk1">
              <a:tint val="6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21E4AEA4-8DFA-4A89-87EB-49C32662AFE0}" styleName="Estilo medio 2 - Énfasis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0505E3EF-67EA-436B-97B2-0124C06EBD24}" styleName="Estilo medio 4 - Énfasis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25400" cmpd="sng">
              <a:solidFill>
                <a:schemeClr val="accent3"/>
              </a:solidFill>
            </a:ln>
          </a:top>
        </a:tcBdr>
        <a:fill>
          <a:solidFill>
            <a:schemeClr val="accent3">
              <a:tint val="20000"/>
            </a:schemeClr>
          </a:solidFill>
        </a:fill>
      </a:tcStyle>
    </a:lastRow>
    <a:firstRow>
      <a:tcTxStyle b="on"/>
      <a:tcStyle>
        <a:tcBdr/>
        <a:fill>
          <a:solidFill>
            <a:schemeClr val="accent3">
              <a:tint val="20000"/>
            </a:schemeClr>
          </a:solidFill>
        </a:fill>
      </a:tcStyle>
    </a:firstRow>
  </a:tblStyle>
  <a:tblStyle styleId="{EB344D84-9AFB-497E-A393-DC336BA19D2E}" styleName="Estilo medio 3 - Énfasis 3">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3"/>
          </a:solidFill>
        </a:fill>
      </a:tcStyle>
    </a:lastCol>
    <a:firstCol>
      <a:tcTxStyle b="on">
        <a:fontRef idx="minor">
          <a:scrgbClr r="0" g="0" b="0"/>
        </a:fontRef>
        <a:schemeClr val="lt1"/>
      </a:tcTxStyle>
      <a:tcStyle>
        <a:tcBdr/>
        <a:fill>
          <a:solidFill>
            <a:schemeClr val="accent3"/>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3"/>
          </a:solidFill>
        </a:fill>
      </a:tcStyle>
    </a:firstRow>
  </a:tblStyle>
  <a:tblStyle styleId="{BC89EF96-8CEA-46FF-86C4-4CE0E7609802}" styleName="Estilo claro 3 - Acento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8799B23B-EC83-4686-B30A-512413B5E67A}" styleName="Estilo claro 3 - Acento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 styleId="{93296810-A885-4BE3-A3E7-6D5BEEA58F35}" styleName="Estilo medio 2 - Énfasis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9DCAF9ED-07DC-4A11-8D7F-57B35C25682E}" styleName="Estilo medio 1 - Énfasis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10A1B5D5-9B99-4C35-A422-299274C87663}" styleName="Estilo medio 1 - Énfasis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147" autoAdjust="0"/>
    <p:restoredTop sz="99104" autoAdjust="0"/>
  </p:normalViewPr>
  <p:slideViewPr>
    <p:cSldViewPr snapToGrid="0">
      <p:cViewPr varScale="1">
        <p:scale>
          <a:sx n="72" d="100"/>
          <a:sy n="72" d="100"/>
        </p:scale>
        <p:origin x="1344" y="66"/>
      </p:cViewPr>
      <p:guideLst>
        <p:guide orient="horz" pos="2160"/>
        <p:guide pos="2880"/>
      </p:guideLst>
    </p:cSldViewPr>
  </p:slideViewPr>
  <p:notesTextViewPr>
    <p:cViewPr>
      <p:scale>
        <a:sx n="1" d="1"/>
        <a:sy n="1" d="1"/>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960" b="0" i="0" u="none" strike="noStrike" kern="1200" spc="0" baseline="0">
                <a:solidFill>
                  <a:schemeClr val="tx1">
                    <a:lumMod val="65000"/>
                    <a:lumOff val="35000"/>
                  </a:schemeClr>
                </a:solidFill>
                <a:latin typeface="+mn-lt"/>
                <a:ea typeface="+mn-ea"/>
                <a:cs typeface="+mn-cs"/>
              </a:defRPr>
            </a:pPr>
            <a:r>
              <a:rPr lang="es-MX" sz="1200" b="1" baseline="0" dirty="0"/>
              <a:t>CI REAL VS ESPERADO</a:t>
            </a:r>
            <a:endParaRPr lang="es-ES" sz="1200" b="1" dirty="0"/>
          </a:p>
        </c:rich>
      </c:tx>
      <c:layout>
        <c:manualLayout>
          <c:xMode val="edge"/>
          <c:yMode val="edge"/>
          <c:x val="2.782554026761959E-3"/>
          <c:y val="3.4655127568513438E-3"/>
        </c:manualLayout>
      </c:layout>
      <c:overlay val="0"/>
      <c:spPr>
        <a:noFill/>
        <a:ln>
          <a:noFill/>
        </a:ln>
        <a:effectLst/>
      </c:spPr>
      <c:txPr>
        <a:bodyPr rot="0" spcFirstLastPara="1" vertOverflow="ellipsis" vert="horz" wrap="square" anchor="ctr" anchorCtr="1"/>
        <a:lstStyle/>
        <a:p>
          <a:pPr>
            <a:defRPr sz="960" b="0" i="0" u="none" strike="noStrike" kern="1200" spc="0" baseline="0">
              <a:solidFill>
                <a:schemeClr val="tx1">
                  <a:lumMod val="65000"/>
                  <a:lumOff val="35000"/>
                </a:schemeClr>
              </a:solidFill>
              <a:latin typeface="+mn-lt"/>
              <a:ea typeface="+mn-ea"/>
              <a:cs typeface="+mn-cs"/>
            </a:defRPr>
          </a:pPr>
          <a:endParaRPr lang="es-MX"/>
        </a:p>
      </c:txPr>
    </c:title>
    <c:autoTitleDeleted val="0"/>
    <c:plotArea>
      <c:layout>
        <c:manualLayout>
          <c:layoutTarget val="inner"/>
          <c:xMode val="edge"/>
          <c:yMode val="edge"/>
          <c:x val="0.31030166229262401"/>
          <c:y val="0.2239915120548652"/>
          <c:w val="0.52632970309303673"/>
          <c:h val="0.68968090009933525"/>
        </c:manualLayout>
      </c:layout>
      <c:radarChart>
        <c:radarStyle val="marker"/>
        <c:varyColors val="0"/>
        <c:ser>
          <c:idx val="0"/>
          <c:order val="0"/>
          <c:tx>
            <c:strRef>
              <c:f>Hoja1!$B$1</c:f>
              <c:strCache>
                <c:ptCount val="1"/>
                <c:pt idx="0">
                  <c:v>Año anterior</c:v>
                </c:pt>
              </c:strCache>
            </c:strRef>
          </c:tx>
          <c:spPr>
            <a:ln w="19050" cap="rnd">
              <a:solidFill>
                <a:schemeClr val="tx1">
                  <a:lumMod val="50000"/>
                  <a:lumOff val="50000"/>
                </a:schemeClr>
              </a:solidFill>
              <a:prstDash val="sysDot"/>
              <a:round/>
            </a:ln>
            <a:effectLst/>
          </c:spPr>
          <c:marker>
            <c:symbol val="circle"/>
            <c:size val="5"/>
            <c:spPr>
              <a:solidFill>
                <a:schemeClr val="tx1">
                  <a:lumMod val="50000"/>
                  <a:lumOff val="50000"/>
                </a:schemeClr>
              </a:solidFill>
              <a:ln w="19050">
                <a:solidFill>
                  <a:schemeClr val="tx1">
                    <a:lumMod val="50000"/>
                    <a:lumOff val="50000"/>
                  </a:schemeClr>
                </a:solidFill>
              </a:ln>
              <a:effectLst/>
            </c:spPr>
          </c:marker>
          <c:cat>
            <c:numRef>
              <c:f>Hoja1!$A$2:$A$6</c:f>
              <c:numCache>
                <c:formatCode>General</c:formatCode>
                <c:ptCount val="5"/>
                <c:pt idx="0">
                  <c:v>1</c:v>
                </c:pt>
                <c:pt idx="1">
                  <c:v>2</c:v>
                </c:pt>
                <c:pt idx="2">
                  <c:v>3</c:v>
                </c:pt>
                <c:pt idx="3">
                  <c:v>4</c:v>
                </c:pt>
                <c:pt idx="4">
                  <c:v>5</c:v>
                </c:pt>
              </c:numCache>
            </c:numRef>
          </c:cat>
          <c:val>
            <c:numRef>
              <c:f>Hoja1!$B$2:$B$6</c:f>
              <c:numCache>
                <c:formatCode>0%</c:formatCode>
                <c:ptCount val="5"/>
                <c:pt idx="0">
                  <c:v>0.69430000000000003</c:v>
                </c:pt>
                <c:pt idx="1">
                  <c:v>0.67049999999999998</c:v>
                </c:pt>
                <c:pt idx="2">
                  <c:v>0.68700000000000006</c:v>
                </c:pt>
                <c:pt idx="3">
                  <c:v>0.66539999999999999</c:v>
                </c:pt>
                <c:pt idx="4">
                  <c:v>0.68310000000000004</c:v>
                </c:pt>
              </c:numCache>
            </c:numRef>
          </c:val>
          <c:extLst>
            <c:ext xmlns:c16="http://schemas.microsoft.com/office/drawing/2014/chart" uri="{C3380CC4-5D6E-409C-BE32-E72D297353CC}">
              <c16:uniqueId val="{00000000-BCAF-46A2-ACE0-53FF739B740C}"/>
            </c:ext>
          </c:extLst>
        </c:ser>
        <c:ser>
          <c:idx val="1"/>
          <c:order val="1"/>
          <c:tx>
            <c:strRef>
              <c:f>Hoja1!$C$1</c:f>
              <c:strCache>
                <c:ptCount val="1"/>
                <c:pt idx="0">
                  <c:v>CI Evaluado</c:v>
                </c:pt>
              </c:strCache>
            </c:strRef>
          </c:tx>
          <c:spPr>
            <a:ln w="12700" cap="rnd">
              <a:solidFill>
                <a:srgbClr val="00B050"/>
              </a:solidFill>
              <a:round/>
            </a:ln>
            <a:effectLst/>
          </c:spPr>
          <c:marker>
            <c:symbol val="circle"/>
            <c:size val="5"/>
            <c:spPr>
              <a:solidFill>
                <a:srgbClr val="00B050"/>
              </a:solidFill>
              <a:ln w="12700">
                <a:solidFill>
                  <a:srgbClr val="00B050"/>
                </a:solidFill>
              </a:ln>
              <a:effectLst/>
            </c:spPr>
          </c:marker>
          <c:cat>
            <c:numRef>
              <c:f>Hoja1!$A$2:$A$6</c:f>
              <c:numCache>
                <c:formatCode>General</c:formatCode>
                <c:ptCount val="5"/>
                <c:pt idx="0">
                  <c:v>1</c:v>
                </c:pt>
                <c:pt idx="1">
                  <c:v>2</c:v>
                </c:pt>
                <c:pt idx="2">
                  <c:v>3</c:v>
                </c:pt>
                <c:pt idx="3">
                  <c:v>4</c:v>
                </c:pt>
                <c:pt idx="4">
                  <c:v>5</c:v>
                </c:pt>
              </c:numCache>
            </c:numRef>
          </c:cat>
          <c:val>
            <c:numRef>
              <c:f>Hoja1!$C$2:$C$6</c:f>
              <c:numCache>
                <c:formatCode>0%</c:formatCode>
                <c:ptCount val="5"/>
                <c:pt idx="0">
                  <c:v>0.89490000000000003</c:v>
                </c:pt>
                <c:pt idx="1">
                  <c:v>0.90300000000000002</c:v>
                </c:pt>
                <c:pt idx="2">
                  <c:v>0.90329999999999999</c:v>
                </c:pt>
                <c:pt idx="3">
                  <c:v>0.89470000000000005</c:v>
                </c:pt>
                <c:pt idx="4">
                  <c:v>0.88590000000000002</c:v>
                </c:pt>
              </c:numCache>
            </c:numRef>
          </c:val>
          <c:extLst>
            <c:ext xmlns:c16="http://schemas.microsoft.com/office/drawing/2014/chart" uri="{C3380CC4-5D6E-409C-BE32-E72D297353CC}">
              <c16:uniqueId val="{00000001-BCAF-46A2-ACE0-53FF739B740C}"/>
            </c:ext>
          </c:extLst>
        </c:ser>
        <c:ser>
          <c:idx val="2"/>
          <c:order val="2"/>
          <c:tx>
            <c:strRef>
              <c:f>Hoja1!$D$1</c:f>
              <c:strCache>
                <c:ptCount val="1"/>
                <c:pt idx="0">
                  <c:v>CI Esperado</c:v>
                </c:pt>
              </c:strCache>
            </c:strRef>
          </c:tx>
          <c:spPr>
            <a:ln w="12700" cap="rnd">
              <a:solidFill>
                <a:srgbClr val="FF0000"/>
              </a:solidFill>
              <a:prstDash val="sysDash"/>
              <a:round/>
            </a:ln>
            <a:effectLst/>
          </c:spPr>
          <c:marker>
            <c:symbol val="circle"/>
            <c:size val="5"/>
            <c:spPr>
              <a:solidFill>
                <a:srgbClr val="FF0000"/>
              </a:solidFill>
              <a:ln w="12700">
                <a:solidFill>
                  <a:srgbClr val="FF0000"/>
                </a:solidFill>
                <a:prstDash val="sysDash"/>
              </a:ln>
              <a:effectLst/>
            </c:spPr>
          </c:marker>
          <c:cat>
            <c:numRef>
              <c:f>Hoja1!$A$2:$A$6</c:f>
              <c:numCache>
                <c:formatCode>General</c:formatCode>
                <c:ptCount val="5"/>
                <c:pt idx="0">
                  <c:v>1</c:v>
                </c:pt>
                <c:pt idx="1">
                  <c:v>2</c:v>
                </c:pt>
                <c:pt idx="2">
                  <c:v>3</c:v>
                </c:pt>
                <c:pt idx="3">
                  <c:v>4</c:v>
                </c:pt>
                <c:pt idx="4">
                  <c:v>5</c:v>
                </c:pt>
              </c:numCache>
            </c:numRef>
          </c:cat>
          <c:val>
            <c:numRef>
              <c:f>Hoja1!$D$2:$D$6</c:f>
              <c:numCache>
                <c:formatCode>0%</c:formatCode>
                <c:ptCount val="5"/>
                <c:pt idx="0">
                  <c:v>1</c:v>
                </c:pt>
                <c:pt idx="1">
                  <c:v>1</c:v>
                </c:pt>
                <c:pt idx="2">
                  <c:v>1</c:v>
                </c:pt>
                <c:pt idx="3">
                  <c:v>1</c:v>
                </c:pt>
                <c:pt idx="4">
                  <c:v>1</c:v>
                </c:pt>
              </c:numCache>
            </c:numRef>
          </c:val>
          <c:extLst>
            <c:ext xmlns:c16="http://schemas.microsoft.com/office/drawing/2014/chart" uri="{C3380CC4-5D6E-409C-BE32-E72D297353CC}">
              <c16:uniqueId val="{00000002-BCAF-46A2-ACE0-53FF739B740C}"/>
            </c:ext>
          </c:extLst>
        </c:ser>
        <c:dLbls>
          <c:showLegendKey val="0"/>
          <c:showVal val="0"/>
          <c:showCatName val="0"/>
          <c:showSerName val="0"/>
          <c:showPercent val="0"/>
          <c:showBubbleSize val="0"/>
        </c:dLbls>
        <c:axId val="-1793563600"/>
        <c:axId val="-1793573936"/>
      </c:radarChart>
      <c:catAx>
        <c:axId val="-1793563600"/>
        <c:scaling>
          <c:orientation val="minMax"/>
        </c:scaling>
        <c:delete val="0"/>
        <c:axPos val="b"/>
        <c:numFmt formatCode="General" sourceLinked="1"/>
        <c:majorTickMark val="none"/>
        <c:minorTickMark val="none"/>
        <c:tickLblPos val="nextTo"/>
        <c:spPr>
          <a:noFill/>
          <a:ln w="25400" cap="flat" cmpd="sng" algn="ctr">
            <a:noFill/>
            <a:round/>
          </a:ln>
          <a:effectLst/>
        </c:spPr>
        <c:txPr>
          <a:bodyPr rot="-6000000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es-MX"/>
          </a:p>
        </c:txPr>
        <c:crossAx val="-1793573936"/>
        <c:crosses val="autoZero"/>
        <c:auto val="1"/>
        <c:lblAlgn val="ctr"/>
        <c:lblOffset val="100"/>
        <c:noMultiLvlLbl val="0"/>
      </c:catAx>
      <c:valAx>
        <c:axId val="-1793573936"/>
        <c:scaling>
          <c:orientation val="minMax"/>
        </c:scaling>
        <c:delete val="1"/>
        <c:axPos val="l"/>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crossAx val="-1793563600"/>
        <c:crosses val="autoZero"/>
        <c:crossBetween val="between"/>
      </c:valAx>
      <c:spPr>
        <a:noFill/>
        <a:ln>
          <a:noFill/>
        </a:ln>
        <a:effectLst/>
      </c:spPr>
    </c:plotArea>
    <c:legend>
      <c:legendPos val="r"/>
      <c:layout>
        <c:manualLayout>
          <c:xMode val="edge"/>
          <c:yMode val="edge"/>
          <c:x val="8.680962535630353E-2"/>
          <c:y val="0.34776335390508623"/>
          <c:w val="0.25168356280145338"/>
          <c:h val="0.65223664609491383"/>
        </c:manualLayout>
      </c:layout>
      <c:overlay val="0"/>
      <c:spPr>
        <a:noFill/>
        <a:ln>
          <a:noFill/>
        </a:ln>
        <a:effectLst/>
      </c:spPr>
      <c:txPr>
        <a:bodyPr rot="0" spcFirstLastPara="1" vertOverflow="ellipsis" vert="horz" wrap="square" anchor="ctr" anchorCtr="1"/>
        <a:lstStyle/>
        <a:p>
          <a:pPr>
            <a:defRPr sz="1050" b="0" i="0" u="none" strike="noStrike" kern="1200" baseline="0">
              <a:solidFill>
                <a:schemeClr val="tx1">
                  <a:lumMod val="65000"/>
                  <a:lumOff val="35000"/>
                </a:schemeClr>
              </a:solidFill>
              <a:latin typeface="+mn-lt"/>
              <a:ea typeface="+mn-ea"/>
              <a:cs typeface="+mn-cs"/>
            </a:defRPr>
          </a:pPr>
          <a:endParaRPr lang="es-MX"/>
        </a:p>
      </c:txPr>
    </c:legend>
    <c:plotVisOnly val="1"/>
    <c:dispBlanksAs val="gap"/>
    <c:showDLblsOverMax val="0"/>
  </c:chart>
  <c:spPr>
    <a:noFill/>
    <a:ln>
      <a:noFill/>
    </a:ln>
    <a:effectLst/>
  </c:spPr>
  <c:txPr>
    <a:bodyPr/>
    <a:lstStyle/>
    <a:p>
      <a:pPr algn="just">
        <a:defRPr sz="800"/>
      </a:pPr>
      <a:endParaRPr lang="es-MX"/>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31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diagrams/colors1.xml><?xml version="1.0" encoding="utf-8"?>
<dgm:colorsDef xmlns:dgm="http://schemas.openxmlformats.org/drawingml/2006/diagram" xmlns:a="http://schemas.openxmlformats.org/drawingml/2006/main" uniqueId="urn:microsoft.com/office/officeart/2005/8/colors/colorful1#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0D111E2-FBFA-44BD-8073-08808DAFFE81}" type="doc">
      <dgm:prSet loTypeId="urn:microsoft.com/office/officeart/2005/8/layout/cycle4#1" loCatId="matrix" qsTypeId="urn:microsoft.com/office/officeart/2005/8/quickstyle/simple1" qsCatId="simple" csTypeId="urn:microsoft.com/office/officeart/2005/8/colors/colorful1#1" csCatId="colorful" phldr="1"/>
      <dgm:spPr/>
      <dgm:t>
        <a:bodyPr/>
        <a:lstStyle/>
        <a:p>
          <a:endParaRPr lang="es-MX"/>
        </a:p>
      </dgm:t>
    </dgm:pt>
    <dgm:pt modelId="{67EB7EB9-C354-48F3-A743-2EB82C24E407}">
      <dgm:prSet phldrT="[Texto]" custT="1"/>
      <dgm:spPr/>
      <dgm:t>
        <a:bodyPr/>
        <a:lstStyle/>
        <a:p>
          <a:pPr algn="ctr"/>
          <a:r>
            <a:rPr lang="es-MX" sz="2000" b="1" dirty="0"/>
            <a:t>1</a:t>
          </a:r>
        </a:p>
      </dgm:t>
    </dgm:pt>
    <dgm:pt modelId="{0E3EF922-53C6-4F0E-9466-2605F2A435CA}" type="parTrans" cxnId="{72A4D405-50F3-4200-A5B6-B510330FF2AD}">
      <dgm:prSet/>
      <dgm:spPr/>
      <dgm:t>
        <a:bodyPr/>
        <a:lstStyle/>
        <a:p>
          <a:endParaRPr lang="es-MX" b="1"/>
        </a:p>
      </dgm:t>
    </dgm:pt>
    <dgm:pt modelId="{0342A311-199B-4906-BE9E-3ECDB6FB1213}" type="sibTrans" cxnId="{72A4D405-50F3-4200-A5B6-B510330FF2AD}">
      <dgm:prSet/>
      <dgm:spPr/>
      <dgm:t>
        <a:bodyPr/>
        <a:lstStyle/>
        <a:p>
          <a:endParaRPr lang="es-MX" b="1"/>
        </a:p>
      </dgm:t>
    </dgm:pt>
    <dgm:pt modelId="{09299A7F-6495-4D43-8E0F-287CFBF9A56C}">
      <dgm:prSet phldrT="[Texto]" custT="1"/>
      <dgm:spPr>
        <a:solidFill>
          <a:schemeClr val="bg2">
            <a:lumMod val="90000"/>
          </a:schemeClr>
        </a:solidFill>
      </dgm:spPr>
      <dgm:t>
        <a:bodyPr lIns="216000" rIns="0"/>
        <a:lstStyle/>
        <a:p>
          <a:endParaRPr lang="es-MX" sz="1100" b="1" dirty="0"/>
        </a:p>
      </dgm:t>
    </dgm:pt>
    <dgm:pt modelId="{7BD712F6-7587-4FFC-96E7-778053A11381}" type="parTrans" cxnId="{FC96EA69-CCF4-4828-95F8-B634D28E330E}">
      <dgm:prSet/>
      <dgm:spPr/>
      <dgm:t>
        <a:bodyPr/>
        <a:lstStyle/>
        <a:p>
          <a:endParaRPr lang="es-MX" b="1"/>
        </a:p>
      </dgm:t>
    </dgm:pt>
    <dgm:pt modelId="{5E7E5730-9D91-42EA-A3F6-671B7DC30503}" type="sibTrans" cxnId="{FC96EA69-CCF4-4828-95F8-B634D28E330E}">
      <dgm:prSet/>
      <dgm:spPr/>
      <dgm:t>
        <a:bodyPr/>
        <a:lstStyle/>
        <a:p>
          <a:endParaRPr lang="es-MX" b="1"/>
        </a:p>
      </dgm:t>
    </dgm:pt>
    <dgm:pt modelId="{7BDFC2D9-0CD5-47E0-A279-B8FF5C83F581}">
      <dgm:prSet phldrT="[Texto]" custT="1"/>
      <dgm:spPr>
        <a:solidFill>
          <a:schemeClr val="bg2">
            <a:lumMod val="90000"/>
          </a:schemeClr>
        </a:solidFill>
      </dgm:spPr>
      <dgm:t>
        <a:bodyPr/>
        <a:lstStyle/>
        <a:p>
          <a:pPr algn="ctr"/>
          <a:endParaRPr lang="es-MX" sz="1100" b="1" dirty="0"/>
        </a:p>
      </dgm:t>
    </dgm:pt>
    <dgm:pt modelId="{86A3BCE7-7EDE-4CDB-93D4-D331EE868996}" type="parTrans" cxnId="{D33170AF-6137-44D9-87A8-77C0BC093533}">
      <dgm:prSet/>
      <dgm:spPr/>
      <dgm:t>
        <a:bodyPr/>
        <a:lstStyle/>
        <a:p>
          <a:endParaRPr lang="es-MX" b="1"/>
        </a:p>
      </dgm:t>
    </dgm:pt>
    <dgm:pt modelId="{7B8B8271-D9E6-4A5C-86D5-A4A2B333B667}" type="sibTrans" cxnId="{D33170AF-6137-44D9-87A8-77C0BC093533}">
      <dgm:prSet/>
      <dgm:spPr/>
      <dgm:t>
        <a:bodyPr/>
        <a:lstStyle/>
        <a:p>
          <a:endParaRPr lang="es-MX" b="1"/>
        </a:p>
      </dgm:t>
    </dgm:pt>
    <dgm:pt modelId="{BDDE7C65-0B0D-4EDA-B492-66C1E34D3451}">
      <dgm:prSet phldrT="[Texto]" phldr="1"/>
      <dgm:spPr/>
      <dgm:t>
        <a:bodyPr/>
        <a:lstStyle/>
        <a:p>
          <a:endParaRPr lang="es-MX" b="1" dirty="0"/>
        </a:p>
      </dgm:t>
    </dgm:pt>
    <dgm:pt modelId="{A9FF3E93-11EF-4CD6-AEDE-6F14D0736DAB}" type="parTrans" cxnId="{44E13217-19EC-4819-B27C-3A6CD494A119}">
      <dgm:prSet/>
      <dgm:spPr/>
      <dgm:t>
        <a:bodyPr/>
        <a:lstStyle/>
        <a:p>
          <a:endParaRPr lang="es-MX" b="1"/>
        </a:p>
      </dgm:t>
    </dgm:pt>
    <dgm:pt modelId="{FC71B8F2-9788-46C9-BC51-E3EB3BE9B6CB}" type="sibTrans" cxnId="{44E13217-19EC-4819-B27C-3A6CD494A119}">
      <dgm:prSet/>
      <dgm:spPr/>
      <dgm:t>
        <a:bodyPr/>
        <a:lstStyle/>
        <a:p>
          <a:endParaRPr lang="es-MX" b="1"/>
        </a:p>
      </dgm:t>
    </dgm:pt>
    <dgm:pt modelId="{346EAFD8-3F94-4C57-B96A-498E42AF27EB}">
      <dgm:prSet phldrT="[Texto]" phldr="1"/>
      <dgm:spPr/>
      <dgm:t>
        <a:bodyPr/>
        <a:lstStyle/>
        <a:p>
          <a:endParaRPr lang="es-MX" b="1" dirty="0"/>
        </a:p>
      </dgm:t>
    </dgm:pt>
    <dgm:pt modelId="{BA1B0329-BFF5-48B4-A6D9-8BA581D18EDC}" type="parTrans" cxnId="{B2DB8A41-B9EF-4B0A-AD4B-9F42B134A7E9}">
      <dgm:prSet/>
      <dgm:spPr/>
      <dgm:t>
        <a:bodyPr/>
        <a:lstStyle/>
        <a:p>
          <a:endParaRPr lang="es-MX" b="1"/>
        </a:p>
      </dgm:t>
    </dgm:pt>
    <dgm:pt modelId="{4741643F-5C9B-43B3-A44A-3872E897EBF1}" type="sibTrans" cxnId="{B2DB8A41-B9EF-4B0A-AD4B-9F42B134A7E9}">
      <dgm:prSet/>
      <dgm:spPr/>
      <dgm:t>
        <a:bodyPr/>
        <a:lstStyle/>
        <a:p>
          <a:endParaRPr lang="es-MX" b="1"/>
        </a:p>
      </dgm:t>
    </dgm:pt>
    <dgm:pt modelId="{2DC9592F-AA48-48FB-8CE3-FADF15FD4C8C}">
      <dgm:prSet phldrT="[Texto]" phldr="1"/>
      <dgm:spPr/>
      <dgm:t>
        <a:bodyPr/>
        <a:lstStyle/>
        <a:p>
          <a:endParaRPr lang="es-MX" b="1" dirty="0"/>
        </a:p>
      </dgm:t>
    </dgm:pt>
    <dgm:pt modelId="{BCDF2FAB-4BD1-46F8-9720-33F28DE91316}" type="parTrans" cxnId="{E6B0814A-47A9-49BF-A2BB-83A78597BF6B}">
      <dgm:prSet/>
      <dgm:spPr/>
      <dgm:t>
        <a:bodyPr/>
        <a:lstStyle/>
        <a:p>
          <a:endParaRPr lang="es-MX" b="1"/>
        </a:p>
      </dgm:t>
    </dgm:pt>
    <dgm:pt modelId="{7F2E3A88-B6F8-4EBE-B6FC-2E00AC381407}" type="sibTrans" cxnId="{E6B0814A-47A9-49BF-A2BB-83A78597BF6B}">
      <dgm:prSet/>
      <dgm:spPr/>
      <dgm:t>
        <a:bodyPr/>
        <a:lstStyle/>
        <a:p>
          <a:endParaRPr lang="es-MX" b="1"/>
        </a:p>
      </dgm:t>
    </dgm:pt>
    <dgm:pt modelId="{B195F467-C113-4398-B4DE-5766D3B7C493}">
      <dgm:prSet phldrT="[Texto]" phldr="1"/>
      <dgm:spPr/>
      <dgm:t>
        <a:bodyPr/>
        <a:lstStyle/>
        <a:p>
          <a:endParaRPr lang="es-MX" b="1" dirty="0"/>
        </a:p>
      </dgm:t>
    </dgm:pt>
    <dgm:pt modelId="{8878EA3B-F8EC-4573-8D74-08E09544ECDB}" type="parTrans" cxnId="{FF820FFB-13DC-4153-B735-1869DB934425}">
      <dgm:prSet/>
      <dgm:spPr/>
      <dgm:t>
        <a:bodyPr/>
        <a:lstStyle/>
        <a:p>
          <a:endParaRPr lang="es-MX" b="1"/>
        </a:p>
      </dgm:t>
    </dgm:pt>
    <dgm:pt modelId="{5C05965B-AA23-43D4-90BB-8ABB49F7420A}" type="sibTrans" cxnId="{FF820FFB-13DC-4153-B735-1869DB934425}">
      <dgm:prSet/>
      <dgm:spPr/>
      <dgm:t>
        <a:bodyPr/>
        <a:lstStyle/>
        <a:p>
          <a:endParaRPr lang="es-MX" b="1"/>
        </a:p>
      </dgm:t>
    </dgm:pt>
    <dgm:pt modelId="{135BF026-6343-423D-A83E-97A1AB284BE3}">
      <dgm:prSet phldrT="[Texto]" custT="1"/>
      <dgm:spPr>
        <a:solidFill>
          <a:schemeClr val="bg2">
            <a:lumMod val="90000"/>
          </a:schemeClr>
        </a:solidFill>
      </dgm:spPr>
      <dgm:t>
        <a:bodyPr lIns="108000" rIns="0"/>
        <a:lstStyle/>
        <a:p>
          <a:pPr algn="ctr"/>
          <a:endParaRPr lang="es-MX" sz="1000" b="1" dirty="0"/>
        </a:p>
      </dgm:t>
    </dgm:pt>
    <dgm:pt modelId="{1597CD26-BC66-4060-953B-3C93716C37DB}" type="sibTrans" cxnId="{6EEC0DCA-9DD2-4FE5-AD89-95FC6D57ABF2}">
      <dgm:prSet/>
      <dgm:spPr/>
      <dgm:t>
        <a:bodyPr/>
        <a:lstStyle/>
        <a:p>
          <a:endParaRPr lang="es-MX" b="1"/>
        </a:p>
      </dgm:t>
    </dgm:pt>
    <dgm:pt modelId="{92B99ACB-1780-470E-993E-72ABF865C0F7}" type="parTrans" cxnId="{6EEC0DCA-9DD2-4FE5-AD89-95FC6D57ABF2}">
      <dgm:prSet/>
      <dgm:spPr/>
      <dgm:t>
        <a:bodyPr/>
        <a:lstStyle/>
        <a:p>
          <a:endParaRPr lang="es-MX" b="1"/>
        </a:p>
      </dgm:t>
    </dgm:pt>
    <dgm:pt modelId="{4503D845-BB64-42F5-931D-857A1CF2F56A}" type="pres">
      <dgm:prSet presAssocID="{E0D111E2-FBFA-44BD-8073-08808DAFFE81}" presName="cycleMatrixDiagram" presStyleCnt="0">
        <dgm:presLayoutVars>
          <dgm:chMax val="1"/>
          <dgm:dir/>
          <dgm:animLvl val="lvl"/>
          <dgm:resizeHandles val="exact"/>
        </dgm:presLayoutVars>
      </dgm:prSet>
      <dgm:spPr/>
    </dgm:pt>
    <dgm:pt modelId="{0AD6C6DA-58AE-439B-B773-C2C21C447B2D}" type="pres">
      <dgm:prSet presAssocID="{E0D111E2-FBFA-44BD-8073-08808DAFFE81}" presName="children" presStyleCnt="0"/>
      <dgm:spPr/>
    </dgm:pt>
    <dgm:pt modelId="{8884FA54-F300-43AB-97E3-83046ECC366E}" type="pres">
      <dgm:prSet presAssocID="{E0D111E2-FBFA-44BD-8073-08808DAFFE81}" presName="childPlaceholder" presStyleCnt="0"/>
      <dgm:spPr/>
    </dgm:pt>
    <dgm:pt modelId="{297D6071-8BCA-431F-8E04-2DB7F08E6186}" type="pres">
      <dgm:prSet presAssocID="{E0D111E2-FBFA-44BD-8073-08808DAFFE81}" presName="circle" presStyleCnt="0"/>
      <dgm:spPr/>
    </dgm:pt>
    <dgm:pt modelId="{FAC9DAFD-0754-4169-A452-E137E627F458}" type="pres">
      <dgm:prSet presAssocID="{E0D111E2-FBFA-44BD-8073-08808DAFFE81}" presName="quadrant1" presStyleLbl="node1" presStyleIdx="0" presStyleCnt="4">
        <dgm:presLayoutVars>
          <dgm:chMax val="1"/>
          <dgm:bulletEnabled val="1"/>
        </dgm:presLayoutVars>
      </dgm:prSet>
      <dgm:spPr/>
    </dgm:pt>
    <dgm:pt modelId="{58948DFE-5A7C-4317-B2C3-77603CD7CA22}" type="pres">
      <dgm:prSet presAssocID="{E0D111E2-FBFA-44BD-8073-08808DAFFE81}" presName="quadrant2" presStyleLbl="node1" presStyleIdx="1" presStyleCnt="4">
        <dgm:presLayoutVars>
          <dgm:chMax val="1"/>
          <dgm:bulletEnabled val="1"/>
        </dgm:presLayoutVars>
      </dgm:prSet>
      <dgm:spPr/>
    </dgm:pt>
    <dgm:pt modelId="{B4A32CDA-7C24-4CBD-8508-106957E8C2B3}" type="pres">
      <dgm:prSet presAssocID="{E0D111E2-FBFA-44BD-8073-08808DAFFE81}" presName="quadrant3" presStyleLbl="node1" presStyleIdx="2" presStyleCnt="4">
        <dgm:presLayoutVars>
          <dgm:chMax val="1"/>
          <dgm:bulletEnabled val="1"/>
        </dgm:presLayoutVars>
      </dgm:prSet>
      <dgm:spPr/>
    </dgm:pt>
    <dgm:pt modelId="{3155FBE9-EDC6-40B0-95F8-A2BEBDC5F205}" type="pres">
      <dgm:prSet presAssocID="{E0D111E2-FBFA-44BD-8073-08808DAFFE81}" presName="quadrant4" presStyleLbl="node1" presStyleIdx="3" presStyleCnt="4">
        <dgm:presLayoutVars>
          <dgm:chMax val="1"/>
          <dgm:bulletEnabled val="1"/>
        </dgm:presLayoutVars>
      </dgm:prSet>
      <dgm:spPr/>
    </dgm:pt>
    <dgm:pt modelId="{E84F0D66-82DE-4316-A059-223CFCFB8E17}" type="pres">
      <dgm:prSet presAssocID="{E0D111E2-FBFA-44BD-8073-08808DAFFE81}" presName="quadrantPlaceholder" presStyleCnt="0"/>
      <dgm:spPr/>
    </dgm:pt>
    <dgm:pt modelId="{D86658A4-388C-4EF5-A058-A79EED10FBBD}" type="pres">
      <dgm:prSet presAssocID="{E0D111E2-FBFA-44BD-8073-08808DAFFE81}" presName="center1" presStyleLbl="fgShp" presStyleIdx="0" presStyleCnt="2" custScaleY="95097"/>
      <dgm:spPr/>
    </dgm:pt>
    <dgm:pt modelId="{96F4A9E4-9928-4CB4-BF28-EFF67EA34BB5}" type="pres">
      <dgm:prSet presAssocID="{E0D111E2-FBFA-44BD-8073-08808DAFFE81}" presName="center2" presStyleLbl="fgShp" presStyleIdx="1" presStyleCnt="2"/>
      <dgm:spPr/>
    </dgm:pt>
  </dgm:ptLst>
  <dgm:cxnLst>
    <dgm:cxn modelId="{72A4D405-50F3-4200-A5B6-B510330FF2AD}" srcId="{E0D111E2-FBFA-44BD-8073-08808DAFFE81}" destId="{67EB7EB9-C354-48F3-A743-2EB82C24E407}" srcOrd="0" destOrd="0" parTransId="{0E3EF922-53C6-4F0E-9466-2605F2A435CA}" sibTransId="{0342A311-199B-4906-BE9E-3ECDB6FB1213}"/>
    <dgm:cxn modelId="{44E13217-19EC-4819-B27C-3A6CD494A119}" srcId="{E0D111E2-FBFA-44BD-8073-08808DAFFE81}" destId="{BDDE7C65-0B0D-4EDA-B492-66C1E34D3451}" srcOrd="4" destOrd="0" parTransId="{A9FF3E93-11EF-4CD6-AEDE-6F14D0736DAB}" sibTransId="{FC71B8F2-9788-46C9-BC51-E3EB3BE9B6CB}"/>
    <dgm:cxn modelId="{62D2955D-76CF-4E39-9A35-367B89832429}" type="presOf" srcId="{67EB7EB9-C354-48F3-A743-2EB82C24E407}" destId="{FAC9DAFD-0754-4169-A452-E137E627F458}" srcOrd="0" destOrd="0" presId="urn:microsoft.com/office/officeart/2005/8/layout/cycle4#1"/>
    <dgm:cxn modelId="{B2DB8A41-B9EF-4B0A-AD4B-9F42B134A7E9}" srcId="{BDDE7C65-0B0D-4EDA-B492-66C1E34D3451}" destId="{346EAFD8-3F94-4C57-B96A-498E42AF27EB}" srcOrd="0" destOrd="0" parTransId="{BA1B0329-BFF5-48B4-A6D9-8BA581D18EDC}" sibTransId="{4741643F-5C9B-43B3-A44A-3872E897EBF1}"/>
    <dgm:cxn modelId="{77F2E865-BBEF-4B1C-861A-9C4FEAEBCB94}" type="presOf" srcId="{E0D111E2-FBFA-44BD-8073-08808DAFFE81}" destId="{4503D845-BB64-42F5-931D-857A1CF2F56A}" srcOrd="0" destOrd="0" presId="urn:microsoft.com/office/officeart/2005/8/layout/cycle4#1"/>
    <dgm:cxn modelId="{FC96EA69-CCF4-4828-95F8-B634D28E330E}" srcId="{E0D111E2-FBFA-44BD-8073-08808DAFFE81}" destId="{09299A7F-6495-4D43-8E0F-287CFBF9A56C}" srcOrd="2" destOrd="0" parTransId="{7BD712F6-7587-4FFC-96E7-778053A11381}" sibTransId="{5E7E5730-9D91-42EA-A3F6-671B7DC30503}"/>
    <dgm:cxn modelId="{E6B0814A-47A9-49BF-A2BB-83A78597BF6B}" srcId="{E0D111E2-FBFA-44BD-8073-08808DAFFE81}" destId="{2DC9592F-AA48-48FB-8CE3-FADF15FD4C8C}" srcOrd="5" destOrd="0" parTransId="{BCDF2FAB-4BD1-46F8-9720-33F28DE91316}" sibTransId="{7F2E3A88-B6F8-4EBE-B6FC-2E00AC381407}"/>
    <dgm:cxn modelId="{6C43A575-1AB6-4BF6-9F38-F4B962F7CC06}" type="presOf" srcId="{09299A7F-6495-4D43-8E0F-287CFBF9A56C}" destId="{B4A32CDA-7C24-4CBD-8508-106957E8C2B3}" srcOrd="0" destOrd="0" presId="urn:microsoft.com/office/officeart/2005/8/layout/cycle4#1"/>
    <dgm:cxn modelId="{23955F58-4445-4336-A544-74E6C006B39B}" type="presOf" srcId="{135BF026-6343-423D-A83E-97A1AB284BE3}" destId="{58948DFE-5A7C-4317-B2C3-77603CD7CA22}" srcOrd="0" destOrd="0" presId="urn:microsoft.com/office/officeart/2005/8/layout/cycle4#1"/>
    <dgm:cxn modelId="{D33170AF-6137-44D9-87A8-77C0BC093533}" srcId="{E0D111E2-FBFA-44BD-8073-08808DAFFE81}" destId="{7BDFC2D9-0CD5-47E0-A279-B8FF5C83F581}" srcOrd="3" destOrd="0" parTransId="{86A3BCE7-7EDE-4CDB-93D4-D331EE868996}" sibTransId="{7B8B8271-D9E6-4A5C-86D5-A4A2B333B667}"/>
    <dgm:cxn modelId="{F95745BD-67C7-4AD9-AAD8-84A6A9D2051E}" type="presOf" srcId="{7BDFC2D9-0CD5-47E0-A279-B8FF5C83F581}" destId="{3155FBE9-EDC6-40B0-95F8-A2BEBDC5F205}" srcOrd="0" destOrd="0" presId="urn:microsoft.com/office/officeart/2005/8/layout/cycle4#1"/>
    <dgm:cxn modelId="{6EEC0DCA-9DD2-4FE5-AD89-95FC6D57ABF2}" srcId="{E0D111E2-FBFA-44BD-8073-08808DAFFE81}" destId="{135BF026-6343-423D-A83E-97A1AB284BE3}" srcOrd="1" destOrd="0" parTransId="{92B99ACB-1780-470E-993E-72ABF865C0F7}" sibTransId="{1597CD26-BC66-4060-953B-3C93716C37DB}"/>
    <dgm:cxn modelId="{FF820FFB-13DC-4153-B735-1869DB934425}" srcId="{2DC9592F-AA48-48FB-8CE3-FADF15FD4C8C}" destId="{B195F467-C113-4398-B4DE-5766D3B7C493}" srcOrd="0" destOrd="0" parTransId="{8878EA3B-F8EC-4573-8D74-08E09544ECDB}" sibTransId="{5C05965B-AA23-43D4-90BB-8ABB49F7420A}"/>
    <dgm:cxn modelId="{24A85FAF-49E7-4F7A-9BC7-947676332366}" type="presParOf" srcId="{4503D845-BB64-42F5-931D-857A1CF2F56A}" destId="{0AD6C6DA-58AE-439B-B773-C2C21C447B2D}" srcOrd="0" destOrd="0" presId="urn:microsoft.com/office/officeart/2005/8/layout/cycle4#1"/>
    <dgm:cxn modelId="{98428036-D25A-4256-8568-97650FFE1CE9}" type="presParOf" srcId="{0AD6C6DA-58AE-439B-B773-C2C21C447B2D}" destId="{8884FA54-F300-43AB-97E3-83046ECC366E}" srcOrd="0" destOrd="0" presId="urn:microsoft.com/office/officeart/2005/8/layout/cycle4#1"/>
    <dgm:cxn modelId="{1766CA71-B2AB-4404-ADA7-F758CBC5A00D}" type="presParOf" srcId="{4503D845-BB64-42F5-931D-857A1CF2F56A}" destId="{297D6071-8BCA-431F-8E04-2DB7F08E6186}" srcOrd="1" destOrd="0" presId="urn:microsoft.com/office/officeart/2005/8/layout/cycle4#1"/>
    <dgm:cxn modelId="{467CDE8A-40F6-4DC9-BD5D-734F27FFA09B}" type="presParOf" srcId="{297D6071-8BCA-431F-8E04-2DB7F08E6186}" destId="{FAC9DAFD-0754-4169-A452-E137E627F458}" srcOrd="0" destOrd="0" presId="urn:microsoft.com/office/officeart/2005/8/layout/cycle4#1"/>
    <dgm:cxn modelId="{B3650E2B-3978-4586-BC80-667F8CBF62CC}" type="presParOf" srcId="{297D6071-8BCA-431F-8E04-2DB7F08E6186}" destId="{58948DFE-5A7C-4317-B2C3-77603CD7CA22}" srcOrd="1" destOrd="0" presId="urn:microsoft.com/office/officeart/2005/8/layout/cycle4#1"/>
    <dgm:cxn modelId="{A6411925-ACF6-4214-97CD-EE11BECF9F85}" type="presParOf" srcId="{297D6071-8BCA-431F-8E04-2DB7F08E6186}" destId="{B4A32CDA-7C24-4CBD-8508-106957E8C2B3}" srcOrd="2" destOrd="0" presId="urn:microsoft.com/office/officeart/2005/8/layout/cycle4#1"/>
    <dgm:cxn modelId="{011FDF5B-E6A8-4B3C-8D24-1BC29A704458}" type="presParOf" srcId="{297D6071-8BCA-431F-8E04-2DB7F08E6186}" destId="{3155FBE9-EDC6-40B0-95F8-A2BEBDC5F205}" srcOrd="3" destOrd="0" presId="urn:microsoft.com/office/officeart/2005/8/layout/cycle4#1"/>
    <dgm:cxn modelId="{C59F475B-E751-4D22-B20A-ED823FA6649E}" type="presParOf" srcId="{297D6071-8BCA-431F-8E04-2DB7F08E6186}" destId="{E84F0D66-82DE-4316-A059-223CFCFB8E17}" srcOrd="4" destOrd="0" presId="urn:microsoft.com/office/officeart/2005/8/layout/cycle4#1"/>
    <dgm:cxn modelId="{25677DBC-6597-4DC8-BE87-429ED53F0B8C}" type="presParOf" srcId="{4503D845-BB64-42F5-931D-857A1CF2F56A}" destId="{D86658A4-388C-4EF5-A058-A79EED10FBBD}" srcOrd="2" destOrd="0" presId="urn:microsoft.com/office/officeart/2005/8/layout/cycle4#1"/>
    <dgm:cxn modelId="{B91DF8C2-2D1E-41C2-BF2A-A4682C040340}" type="presParOf" srcId="{4503D845-BB64-42F5-931D-857A1CF2F56A}" destId="{96F4A9E4-9928-4CB4-BF28-EFF67EA34BB5}" srcOrd="3" destOrd="0" presId="urn:microsoft.com/office/officeart/2005/8/layout/cycle4#1"/>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AC9DAFD-0754-4169-A452-E137E627F458}">
      <dsp:nvSpPr>
        <dsp:cNvPr id="0" name=""/>
        <dsp:cNvSpPr/>
      </dsp:nvSpPr>
      <dsp:spPr>
        <a:xfrm>
          <a:off x="1469191" y="68459"/>
          <a:ext cx="520049" cy="520049"/>
        </a:xfrm>
        <a:prstGeom prst="pieWedge">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142240" rIns="142240" bIns="142240" numCol="1" spcCol="1270" anchor="ctr" anchorCtr="0">
          <a:noAutofit/>
        </a:bodyPr>
        <a:lstStyle/>
        <a:p>
          <a:pPr marL="0" lvl="0" indent="0" algn="ctr" defTabSz="889000">
            <a:lnSpc>
              <a:spcPct val="90000"/>
            </a:lnSpc>
            <a:spcBef>
              <a:spcPct val="0"/>
            </a:spcBef>
            <a:spcAft>
              <a:spcPct val="35000"/>
            </a:spcAft>
            <a:buNone/>
          </a:pPr>
          <a:r>
            <a:rPr lang="es-MX" sz="2000" b="1" kern="1200" dirty="0"/>
            <a:t>1</a:t>
          </a:r>
        </a:p>
      </dsp:txBody>
      <dsp:txXfrm>
        <a:off x="1621510" y="220778"/>
        <a:ext cx="367730" cy="367730"/>
      </dsp:txXfrm>
    </dsp:sp>
    <dsp:sp modelId="{58948DFE-5A7C-4317-B2C3-77603CD7CA22}">
      <dsp:nvSpPr>
        <dsp:cNvPr id="0" name=""/>
        <dsp:cNvSpPr/>
      </dsp:nvSpPr>
      <dsp:spPr>
        <a:xfrm rot="5400000">
          <a:off x="2013261" y="68459"/>
          <a:ext cx="520049" cy="520049"/>
        </a:xfrm>
        <a:prstGeom prst="pieWedge">
          <a:avLst/>
        </a:prstGeom>
        <a:solidFill>
          <a:schemeClr val="bg2">
            <a:lumMod val="9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8000" tIns="71120" rIns="0" bIns="71120" numCol="1" spcCol="1270" anchor="ctr" anchorCtr="0">
          <a:noAutofit/>
        </a:bodyPr>
        <a:lstStyle/>
        <a:p>
          <a:pPr marL="0" lvl="0" indent="0" algn="ctr" defTabSz="444500">
            <a:lnSpc>
              <a:spcPct val="90000"/>
            </a:lnSpc>
            <a:spcBef>
              <a:spcPct val="0"/>
            </a:spcBef>
            <a:spcAft>
              <a:spcPct val="35000"/>
            </a:spcAft>
            <a:buNone/>
          </a:pPr>
          <a:endParaRPr lang="es-MX" sz="1000" b="1" kern="1200" dirty="0"/>
        </a:p>
      </dsp:txBody>
      <dsp:txXfrm rot="-5400000">
        <a:off x="2013261" y="220778"/>
        <a:ext cx="367730" cy="367730"/>
      </dsp:txXfrm>
    </dsp:sp>
    <dsp:sp modelId="{B4A32CDA-7C24-4CBD-8508-106957E8C2B3}">
      <dsp:nvSpPr>
        <dsp:cNvPr id="0" name=""/>
        <dsp:cNvSpPr/>
      </dsp:nvSpPr>
      <dsp:spPr>
        <a:xfrm rot="10800000">
          <a:off x="2013261" y="612529"/>
          <a:ext cx="520049" cy="520049"/>
        </a:xfrm>
        <a:prstGeom prst="pieWedge">
          <a:avLst/>
        </a:prstGeom>
        <a:solidFill>
          <a:schemeClr val="bg2">
            <a:lumMod val="9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16000" tIns="78232" rIns="0" bIns="78232" numCol="1" spcCol="1270" anchor="ctr" anchorCtr="0">
          <a:noAutofit/>
        </a:bodyPr>
        <a:lstStyle/>
        <a:p>
          <a:pPr marL="0" lvl="0" indent="0" algn="ctr" defTabSz="488950">
            <a:lnSpc>
              <a:spcPct val="90000"/>
            </a:lnSpc>
            <a:spcBef>
              <a:spcPct val="0"/>
            </a:spcBef>
            <a:spcAft>
              <a:spcPct val="35000"/>
            </a:spcAft>
            <a:buNone/>
          </a:pPr>
          <a:endParaRPr lang="es-MX" sz="1100" b="1" kern="1200" dirty="0"/>
        </a:p>
      </dsp:txBody>
      <dsp:txXfrm rot="10800000">
        <a:off x="2013261" y="612529"/>
        <a:ext cx="367730" cy="367730"/>
      </dsp:txXfrm>
    </dsp:sp>
    <dsp:sp modelId="{3155FBE9-EDC6-40B0-95F8-A2BEBDC5F205}">
      <dsp:nvSpPr>
        <dsp:cNvPr id="0" name=""/>
        <dsp:cNvSpPr/>
      </dsp:nvSpPr>
      <dsp:spPr>
        <a:xfrm rot="16200000">
          <a:off x="1469191" y="612529"/>
          <a:ext cx="520049" cy="520049"/>
        </a:xfrm>
        <a:prstGeom prst="pieWedge">
          <a:avLst/>
        </a:prstGeom>
        <a:solidFill>
          <a:schemeClr val="bg2">
            <a:lumMod val="9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8232" tIns="78232" rIns="78232" bIns="78232" numCol="1" spcCol="1270" anchor="ctr" anchorCtr="0">
          <a:noAutofit/>
        </a:bodyPr>
        <a:lstStyle/>
        <a:p>
          <a:pPr marL="0" lvl="0" indent="0" algn="ctr" defTabSz="488950">
            <a:lnSpc>
              <a:spcPct val="90000"/>
            </a:lnSpc>
            <a:spcBef>
              <a:spcPct val="0"/>
            </a:spcBef>
            <a:spcAft>
              <a:spcPct val="35000"/>
            </a:spcAft>
            <a:buNone/>
          </a:pPr>
          <a:endParaRPr lang="es-MX" sz="1100" b="1" kern="1200" dirty="0"/>
        </a:p>
      </dsp:txBody>
      <dsp:txXfrm rot="5400000">
        <a:off x="1621510" y="612529"/>
        <a:ext cx="367730" cy="367730"/>
      </dsp:txXfrm>
    </dsp:sp>
    <dsp:sp modelId="{D86658A4-388C-4EF5-A058-A79EED10FBBD}">
      <dsp:nvSpPr>
        <dsp:cNvPr id="0" name=""/>
        <dsp:cNvSpPr/>
      </dsp:nvSpPr>
      <dsp:spPr>
        <a:xfrm>
          <a:off x="1911473" y="496253"/>
          <a:ext cx="179555" cy="148479"/>
        </a:xfrm>
        <a:prstGeom prst="circularArrow">
          <a:avLst/>
        </a:prstGeom>
        <a:solidFill>
          <a:schemeClr val="accent2">
            <a:tint val="4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96F4A9E4-9928-4CB4-BF28-EFF67EA34BB5}">
      <dsp:nvSpPr>
        <dsp:cNvPr id="0" name=""/>
        <dsp:cNvSpPr/>
      </dsp:nvSpPr>
      <dsp:spPr>
        <a:xfrm rot="10800000">
          <a:off x="1911473" y="552477"/>
          <a:ext cx="179555" cy="156134"/>
        </a:xfrm>
        <a:prstGeom prst="circularArrow">
          <a:avLst/>
        </a:prstGeom>
        <a:solidFill>
          <a:schemeClr val="accent2">
            <a:tint val="4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cycle4#1">
  <dgm:title val=""/>
  <dgm:desc val=""/>
  <dgm:catLst>
    <dgm:cat type="relationship" pri="26000"/>
    <dgm:cat type="cycle" pri="13000"/>
    <dgm:cat type="matrix" pri="4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4">
          <dgm:prSet phldr="1"/>
        </dgm:pt>
        <dgm:pt modelId="41">
          <dgm:prSet phldr="1"/>
        </dgm:pt>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sampData>
  <dgm:style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cycleMatrixDiagram">
    <dgm:varLst>
      <dgm:chMax val="1"/>
      <dgm:dir/>
      <dgm:animLvl val="lvl"/>
      <dgm:resizeHandles val="exact"/>
    </dgm:varLst>
    <dgm:alg type="composite">
      <dgm:param type="ar" val="1.3"/>
    </dgm:alg>
    <dgm:shape xmlns:r="http://schemas.openxmlformats.org/officeDocument/2006/relationships" r:blip="">
      <dgm:adjLst/>
    </dgm:shape>
    <dgm:presOf/>
    <dgm:constrLst>
      <dgm:constr type="w" for="ch" forName="children" refType="w"/>
      <dgm:constr type="h" for="ch" forName="children" refType="w" refFor="ch" refForName="children" fact="0.77"/>
      <dgm:constr type="ctrX" for="ch" forName="children" refType="w" fact="0.5"/>
      <dgm:constr type="ctrY" for="ch" forName="children" refType="h" fact="0.5"/>
      <dgm:constr type="w" for="ch" forName="circle" refType="w"/>
      <dgm:constr type="h" for="ch" forName="circle" refType="h"/>
      <dgm:constr type="ctrX" for="ch" forName="circle" refType="w" fact="0.5"/>
      <dgm:constr type="ctrY" for="ch" forName="circle" refType="h" fact="0.5"/>
      <dgm:constr type="w" for="ch" forName="center1" refType="w" fact="0.115"/>
      <dgm:constr type="h" for="ch" forName="center1" refType="w" fact="0.1"/>
      <dgm:constr type="ctrX" for="ch" forName="center1" refType="w" fact="0.5"/>
      <dgm:constr type="ctrY" for="ch" forName="center1" refType="h" fact="0.475"/>
      <dgm:constr type="w" for="ch" forName="center2" refType="w" fact="0.115"/>
      <dgm:constr type="h" for="ch" forName="center2" refType="w" fact="0.1"/>
      <dgm:constr type="ctrX" for="ch" forName="center2" refType="w" fact="0.5"/>
      <dgm:constr type="ctrY" for="ch" forName="center2" refType="h" fact="0.525"/>
    </dgm:constrLst>
    <dgm:ruleLst/>
    <dgm:choose name="Name0">
      <dgm:if name="Name1" axis="ch" ptType="node" func="cnt" op="gte" val="1">
        <dgm:layoutNode name="children">
          <dgm:alg type="composite">
            <dgm:param type="ar" val="1.3"/>
          </dgm:alg>
          <dgm:shape xmlns:r="http://schemas.openxmlformats.org/officeDocument/2006/relationships" r:blip="">
            <dgm:adjLst/>
          </dgm:shape>
          <dgm:presOf/>
          <dgm:choose name="Name2">
            <dgm:if name="Name3" func="var" arg="dir" op="equ" val="norm">
              <dgm:constrLst>
                <dgm:constr type="primFontSz" for="des" ptType="node" op="equ" val="65"/>
                <dgm:constr type="w" for="ch" forName="child1group" refType="w" fact="0.38"/>
                <dgm:constr type="h" for="ch" forName="child1group" refType="h" fact="0.32"/>
                <dgm:constr type="t" for="ch" forName="child1group"/>
                <dgm:constr type="l" for="ch" forName="child1group"/>
                <dgm:constr type="w" for="ch" forName="child2group" refType="w" fact="0.38"/>
                <dgm:constr type="h" for="ch" forName="child2group" refType="h" fact="0.32"/>
                <dgm:constr type="t" for="ch" forName="child2group"/>
                <dgm:constr type="r" for="ch" forName="child2group" refType="w"/>
                <dgm:constr type="w" for="ch" forName="child3group" refType="w" fact="0.38"/>
                <dgm:constr type="h" for="ch" forName="child3group" refType="h" fact="0.32"/>
                <dgm:constr type="b" for="ch" forName="child3group" refType="h"/>
                <dgm:constr type="r" for="ch" forName="child3group" refType="w"/>
                <dgm:constr type="w" for="ch" forName="child4group" refType="w" fact="0.38"/>
                <dgm:constr type="h" for="ch" forName="child4group" refType="h" fact="0.32"/>
                <dgm:constr type="b" for="ch" forName="child4group" refType="h"/>
                <dgm:constr type="l" for="ch" forName="child4group"/>
              </dgm:constrLst>
            </dgm:if>
            <dgm:else name="Name4">
              <dgm:constrLst>
                <dgm:constr type="primFontSz" for="des" ptType="node" op="equ" val="65"/>
                <dgm:constr type="w" for="ch" forName="child1group" refType="w" fact="0.38"/>
                <dgm:constr type="h" for="ch" forName="child1group" refType="h" fact="0.32"/>
                <dgm:constr type="t" for="ch" forName="child1group"/>
                <dgm:constr type="r" for="ch" forName="child1group" refType="w"/>
                <dgm:constr type="w" for="ch" forName="child2group" refType="w" fact="0.38"/>
                <dgm:constr type="h" for="ch" forName="child2group" refType="h" fact="0.32"/>
                <dgm:constr type="t" for="ch" forName="child2group"/>
                <dgm:constr type="l" for="ch" forName="child2group"/>
                <dgm:constr type="w" for="ch" forName="child3group" refType="w" fact="0.38"/>
                <dgm:constr type="h" for="ch" forName="child3group" refType="h" fact="0.32"/>
                <dgm:constr type="b" for="ch" forName="child3group" refType="h"/>
                <dgm:constr type="l" for="ch" forName="child3group"/>
                <dgm:constr type="w" for="ch" forName="child4group" refType="w" fact="0.38"/>
                <dgm:constr type="h" for="ch" forName="child4group" refType="h" fact="0.32"/>
                <dgm:constr type="b" for="ch" forName="child4group" refType="h"/>
                <dgm:constr type="r" for="ch" forName="child4group" refType="w"/>
              </dgm:constrLst>
            </dgm:else>
          </dgm:choose>
          <dgm:ruleLst/>
          <dgm:choose name="Name5">
            <dgm:if name="Name6" axis="ch ch" ptType="node node" st="1 1" cnt="1 0" func="cnt" op="gte" val="1">
              <dgm:layoutNode name="child1group">
                <dgm:alg type="composite">
                  <dgm:param type="horzAlign" val="none"/>
                  <dgm:param type="vertAlign" val="none"/>
                </dgm:alg>
                <dgm:shape xmlns:r="http://schemas.openxmlformats.org/officeDocument/2006/relationships" r:blip="">
                  <dgm:adjLst/>
                </dgm:shape>
                <dgm:presOf/>
                <dgm:choose name="Name7">
                  <dgm:if name="Name8" func="var" arg="dir" op="equ" val="norm">
                    <dgm:constrLst>
                      <dgm:constr type="w" for="ch" forName="child1" refType="w"/>
                      <dgm:constr type="h" for="ch" forName="child1" refType="h"/>
                      <dgm:constr type="t" for="ch" forName="child1"/>
                      <dgm:constr type="l" for="ch" forName="child1"/>
                      <dgm:constr type="w" for="ch" forName="child1Text" refType="w" fact="0.7"/>
                      <dgm:constr type="h" for="ch" forName="child1Text" refType="h" fact="0.75"/>
                      <dgm:constr type="t" for="ch" forName="child1Text"/>
                      <dgm:constr type="l" for="ch" forName="child1Text"/>
                    </dgm:constrLst>
                  </dgm:if>
                  <dgm:else name="Name9">
                    <dgm:constrLst>
                      <dgm:constr type="w" for="ch" forName="child1" refType="w"/>
                      <dgm:constr type="h" for="ch" forName="child1" refType="h"/>
                      <dgm:constr type="t" for="ch" forName="child1"/>
                      <dgm:constr type="r" for="ch" forName="child1" refType="w"/>
                      <dgm:constr type="w" for="ch" forName="child1Text" refType="w" fact="0.7"/>
                      <dgm:constr type="h" for="ch" forName="child1Text" refType="h" fact="0.75"/>
                      <dgm:constr type="t" for="ch" forName="child1Text"/>
                      <dgm:constr type="r" for="ch" forName="child1Text" refType="w"/>
                    </dgm:constrLst>
                  </dgm:else>
                </dgm:choose>
                <dgm:ruleLst/>
                <dgm:layoutNode name="child1" styleLbl="bgAcc1">
                  <dgm:alg type="sp"/>
                  <dgm:shape xmlns:r="http://schemas.openxmlformats.org/officeDocument/2006/relationships" type="roundRect" r:blip="" zOrderOff="-2">
                    <dgm:adjLst>
                      <dgm:adj idx="1" val="0.1"/>
                    </dgm:adjLst>
                  </dgm:shape>
                  <dgm:presOf axis="ch des" ptType="node node" st="1 1" cnt="1 0"/>
                  <dgm:constrLst/>
                  <dgm:ruleLst/>
                </dgm:layoutNode>
                <dgm:layoutNode name="child1Text" styleLbl="bgAcc1">
                  <dgm:varLst>
                    <dgm:bulletEnabled val="1"/>
                  </dgm:varLst>
                  <dgm:alg type="tx">
                    <dgm:param type="stBulletLvl" val="1"/>
                  </dgm:alg>
                  <dgm:shape xmlns:r="http://schemas.openxmlformats.org/officeDocument/2006/relationships" type="roundRect" r:blip="" zOrderOff="-2" hideGeom="1">
                    <dgm:adjLst>
                      <dgm:adj idx="1" val="0.1"/>
                    </dgm:adjLst>
                  </dgm:shape>
                  <dgm:presOf axis="ch des"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10"/>
          </dgm:choose>
          <dgm:choose name="Name11">
            <dgm:if name="Name12" axis="ch ch" ptType="node node" st="2 1" cnt="1 0" func="cnt" op="gte" val="1">
              <dgm:layoutNode name="child2group">
                <dgm:alg type="composite">
                  <dgm:param type="horzAlign" val="none"/>
                  <dgm:param type="vertAlign" val="none"/>
                </dgm:alg>
                <dgm:shape xmlns:r="http://schemas.openxmlformats.org/officeDocument/2006/relationships" r:blip="">
                  <dgm:adjLst/>
                </dgm:shape>
                <dgm:choose name="Name13">
                  <dgm:if name="Name14" func="var" arg="dir" op="equ" val="norm">
                    <dgm:constrLst>
                      <dgm:constr type="w" for="ch" forName="child2" refType="w"/>
                      <dgm:constr type="h" for="ch" forName="child2" refType="h"/>
                      <dgm:constr type="t" for="ch" forName="child2"/>
                      <dgm:constr type="r" for="ch" forName="child2" refType="w"/>
                      <dgm:constr type="w" for="ch" forName="child2Text" refType="w" fact="0.7"/>
                      <dgm:constr type="h" for="ch" forName="child2Text" refType="h" fact="0.75"/>
                      <dgm:constr type="t" for="ch" forName="child2Text"/>
                      <dgm:constr type="r" for="ch" forName="child2Text" refType="w"/>
                    </dgm:constrLst>
                  </dgm:if>
                  <dgm:else name="Name15">
                    <dgm:constrLst>
                      <dgm:constr type="w" for="ch" forName="child2" refType="w"/>
                      <dgm:constr type="h" for="ch" forName="child2" refType="h"/>
                      <dgm:constr type="t" for="ch" forName="child2"/>
                      <dgm:constr type="l" for="ch" forName="child2"/>
                      <dgm:constr type="w" for="ch" forName="child2Text" refType="w" fact="0.7"/>
                      <dgm:constr type="h" for="ch" forName="child2Text" refType="h" fact="0.75"/>
                      <dgm:constr type="t" for="ch" forName="child2Text"/>
                      <dgm:constr type="l" for="ch" forName="child2Text"/>
                    </dgm:constrLst>
                  </dgm:else>
                </dgm:choose>
                <dgm:ruleLst/>
                <dgm:layoutNode name="child2" styleLbl="bgAcc1">
                  <dgm:alg type="sp"/>
                  <dgm:shape xmlns:r="http://schemas.openxmlformats.org/officeDocument/2006/relationships" type="roundRect" r:blip="" zOrderOff="-2">
                    <dgm:adjLst>
                      <dgm:adj idx="1" val="0.1"/>
                    </dgm:adjLst>
                  </dgm:shape>
                  <dgm:presOf axis="ch des" ptType="node node" st="2 1" cnt="1 0"/>
                  <dgm:constrLst/>
                  <dgm:ruleLst/>
                </dgm:layoutNode>
                <dgm:layoutNode name="child2Text" styleLbl="bgAcc1">
                  <dgm:varLst>
                    <dgm:bulletEnabled val="1"/>
                  </dgm:varLst>
                  <dgm:alg type="tx">
                    <dgm:param type="stBulletLvl" val="1"/>
                  </dgm:alg>
                  <dgm:shape xmlns:r="http://schemas.openxmlformats.org/officeDocument/2006/relationships" type="roundRect" r:blip="" zOrderOff="-2" hideGeom="1">
                    <dgm:adjLst>
                      <dgm:adj idx="1" val="0.1"/>
                    </dgm:adjLst>
                  </dgm:shape>
                  <dgm:presOf axis="ch des"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16"/>
          </dgm:choose>
          <dgm:choose name="Name17">
            <dgm:if name="Name18" axis="ch ch" ptType="node node" st="3 1" cnt="1 0" func="cnt" op="gte" val="1">
              <dgm:layoutNode name="child3group">
                <dgm:alg type="composite">
                  <dgm:param type="horzAlign" val="none"/>
                  <dgm:param type="vertAlign" val="none"/>
                </dgm:alg>
                <dgm:shape xmlns:r="http://schemas.openxmlformats.org/officeDocument/2006/relationships" r:blip="">
                  <dgm:adjLst/>
                </dgm:shape>
                <dgm:presOf/>
                <dgm:choose name="Name19">
                  <dgm:if name="Name20" func="var" arg="dir" op="equ" val="norm">
                    <dgm:constrLst>
                      <dgm:constr type="w" for="ch" forName="child3" refType="w"/>
                      <dgm:constr type="h" for="ch" forName="child3" refType="h"/>
                      <dgm:constr type="b" for="ch" forName="child3" refType="h"/>
                      <dgm:constr type="r" for="ch" forName="child3" refType="w"/>
                      <dgm:constr type="w" for="ch" forName="child3Text" refType="w" fact="0.7"/>
                      <dgm:constr type="h" for="ch" forName="child3Text" refType="h" fact="0.75"/>
                      <dgm:constr type="b" for="ch" forName="child3Text" refType="h"/>
                      <dgm:constr type="r" for="ch" forName="child3Text" refType="w"/>
                    </dgm:constrLst>
                  </dgm:if>
                  <dgm:else name="Name21">
                    <dgm:constrLst>
                      <dgm:constr type="w" for="ch" forName="child3" refType="w"/>
                      <dgm:constr type="h" for="ch" forName="child3" refType="h"/>
                      <dgm:constr type="b" for="ch" forName="child3" refType="h"/>
                      <dgm:constr type="l" for="ch" forName="child3"/>
                      <dgm:constr type="w" for="ch" forName="child3Text" refType="w" fact="0.7"/>
                      <dgm:constr type="h" for="ch" forName="child3Text" refType="h" fact="0.75"/>
                      <dgm:constr type="b" for="ch" forName="child3Text" refType="h"/>
                      <dgm:constr type="l" for="ch" forName="child3Text"/>
                    </dgm:constrLst>
                  </dgm:else>
                </dgm:choose>
                <dgm:ruleLst/>
                <dgm:layoutNode name="child3" styleLbl="bgAcc1">
                  <dgm:alg type="sp"/>
                  <dgm:shape xmlns:r="http://schemas.openxmlformats.org/officeDocument/2006/relationships" type="roundRect" r:blip="" zOrderOff="-4">
                    <dgm:adjLst>
                      <dgm:adj idx="1" val="0.1"/>
                    </dgm:adjLst>
                  </dgm:shape>
                  <dgm:presOf axis="ch des" ptType="node node" st="3 1" cnt="1 0"/>
                  <dgm:constrLst/>
                  <dgm:ruleLst/>
                </dgm:layoutNode>
                <dgm:layoutNode name="child3Text" styleLbl="bgAcc1">
                  <dgm:varLst>
                    <dgm:bulletEnabled val="1"/>
                  </dgm:varLst>
                  <dgm:alg type="tx">
                    <dgm:param type="stBulletLvl" val="1"/>
                  </dgm:alg>
                  <dgm:shape xmlns:r="http://schemas.openxmlformats.org/officeDocument/2006/relationships" type="roundRect" r:blip="" zOrderOff="-4" hideGeom="1">
                    <dgm:adjLst>
                      <dgm:adj idx="1" val="0.1"/>
                    </dgm:adjLst>
                  </dgm:shape>
                  <dgm:presOf axis="ch des" ptType="node node" st="3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22"/>
          </dgm:choose>
          <dgm:choose name="Name23">
            <dgm:if name="Name24" axis="ch ch" ptType="node node" st="4 1" cnt="1 0" func="cnt" op="gte" val="1">
              <dgm:layoutNode name="child4group">
                <dgm:alg type="composite">
                  <dgm:param type="horzAlign" val="none"/>
                  <dgm:param type="vertAlign" val="none"/>
                </dgm:alg>
                <dgm:shape xmlns:r="http://schemas.openxmlformats.org/officeDocument/2006/relationships" r:blip="">
                  <dgm:adjLst/>
                </dgm:shape>
                <dgm:presOf/>
                <dgm:choose name="Name25">
                  <dgm:if name="Name26" func="var" arg="dir" op="equ" val="norm">
                    <dgm:constrLst>
                      <dgm:constr type="w" for="ch" forName="child4" refType="w"/>
                      <dgm:constr type="h" for="ch" forName="child4" refType="h"/>
                      <dgm:constr type="b" for="ch" forName="child4" refType="h"/>
                      <dgm:constr type="l" for="ch" forName="child4"/>
                      <dgm:constr type="w" for="ch" forName="child4Text" refType="w" fact="0.7"/>
                      <dgm:constr type="h" for="ch" forName="child4Text" refType="h" fact="0.75"/>
                      <dgm:constr type="b" for="ch" forName="child4Text" refType="h"/>
                      <dgm:constr type="l" for="ch" forName="child4Text"/>
                    </dgm:constrLst>
                  </dgm:if>
                  <dgm:else name="Name27">
                    <dgm:constrLst>
                      <dgm:constr type="w" for="ch" forName="child4" refType="w"/>
                      <dgm:constr type="h" for="ch" forName="child4" refType="h"/>
                      <dgm:constr type="b" for="ch" forName="child4" refType="h"/>
                      <dgm:constr type="r" for="ch" forName="child4" refType="w"/>
                      <dgm:constr type="w" for="ch" forName="child4Text" refType="w" fact="0.7"/>
                      <dgm:constr type="h" for="ch" forName="child4Text" refType="h" fact="0.75"/>
                      <dgm:constr type="b" for="ch" forName="child4Text" refType="h"/>
                      <dgm:constr type="r" for="ch" forName="child4Text" refType="w"/>
                    </dgm:constrLst>
                  </dgm:else>
                </dgm:choose>
                <dgm:ruleLst/>
                <dgm:layoutNode name="child4" styleLbl="bgAcc1">
                  <dgm:alg type="sp"/>
                  <dgm:shape xmlns:r="http://schemas.openxmlformats.org/officeDocument/2006/relationships" type="roundRect" r:blip="" zOrderOff="-4">
                    <dgm:adjLst>
                      <dgm:adj idx="1" val="0.1"/>
                    </dgm:adjLst>
                  </dgm:shape>
                  <dgm:presOf axis="ch des" ptType="node node" st="4 1" cnt="1 0"/>
                  <dgm:constrLst/>
                  <dgm:ruleLst/>
                </dgm:layoutNode>
                <dgm:layoutNode name="child4Text" styleLbl="bgAcc1">
                  <dgm:varLst>
                    <dgm:bulletEnabled val="1"/>
                  </dgm:varLst>
                  <dgm:alg type="tx">
                    <dgm:param type="stBulletLvl" val="1"/>
                  </dgm:alg>
                  <dgm:shape xmlns:r="http://schemas.openxmlformats.org/officeDocument/2006/relationships" type="roundRect" r:blip="" zOrderOff="-4" hideGeom="1">
                    <dgm:adjLst>
                      <dgm:adj idx="1" val="0.1"/>
                    </dgm:adjLst>
                  </dgm:shape>
                  <dgm:presOf axis="ch des" ptType="node node" st="4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28"/>
          </dgm:choose>
          <dgm:layoutNode name="childPlaceholder">
            <dgm:alg type="sp"/>
            <dgm:shape xmlns:r="http://schemas.openxmlformats.org/officeDocument/2006/relationships" r:blip="">
              <dgm:adjLst/>
            </dgm:shape>
            <dgm:presOf/>
            <dgm:constrLst/>
            <dgm:ruleLst/>
          </dgm:layoutNode>
        </dgm:layoutNode>
        <dgm:layoutNode name="circle">
          <dgm:alg type="composite">
            <dgm:param type="ar" val="1"/>
          </dgm:alg>
          <dgm:shape xmlns:r="http://schemas.openxmlformats.org/officeDocument/2006/relationships" r:blip="">
            <dgm:adjLst/>
          </dgm:shape>
          <dgm:presOf/>
          <dgm:choose name="Name29">
            <dgm:if name="Name30" func="var" arg="dir" op="equ" val="norm">
              <dgm:constrLst>
                <dgm:constr type="primFontSz" for="ch" ptType="node" op="equ" val="65"/>
                <dgm:constr type="w" for="ch" forName="quadrant1" refType="w" fact="0.433"/>
                <dgm:constr type="h" for="ch" forName="quadrant1" refType="h" fact="0.433"/>
                <dgm:constr type="b" for="ch" forName="quadrant1" refType="h" fact="0.5"/>
                <dgm:constr type="bOff" for="ch" forName="quadrant1" refType="h" fact="-0.01"/>
                <dgm:constr type="r" for="ch" forName="quadrant1" refType="w" fact="0.5"/>
                <dgm:constr type="rOff" for="ch" forName="quadrant1" refType="w" fact="-0.01"/>
                <dgm:constr type="w" for="ch" forName="quadrant2" refType="w" fact="0.433"/>
                <dgm:constr type="h" for="ch" forName="quadrant2" refType="h" fact="0.433"/>
                <dgm:constr type="b" for="ch" forName="quadrant2" refType="h" fact="0.5"/>
                <dgm:constr type="bOff" for="ch" forName="quadrant2" refType="h" fact="-0.01"/>
                <dgm:constr type="l" for="ch" forName="quadrant2" refType="w" fact="0.5"/>
                <dgm:constr type="lOff" for="ch" forName="quadrant2" refType="w" fact="0.01"/>
                <dgm:constr type="w" for="ch" forName="quadrant3" refType="w" fact="0.433"/>
                <dgm:constr type="h" for="ch" forName="quadrant3" refType="h" fact="0.433"/>
                <dgm:constr type="t" for="ch" forName="quadrant3" refType="h" fact="0.5"/>
                <dgm:constr type="tOff" for="ch" forName="quadrant3" refType="h" fact="0.01"/>
                <dgm:constr type="l" for="ch" forName="quadrant3" refType="w" fact="0.5"/>
                <dgm:constr type="lOff" for="ch" forName="quadrant3" refType="w" fact="0.01"/>
                <dgm:constr type="w" for="ch" forName="quadrant4" refType="w" fact="0.433"/>
                <dgm:constr type="h" for="ch" forName="quadrant4" refType="h" fact="0.433"/>
                <dgm:constr type="t" for="ch" forName="quadrant4" refType="h" fact="0.5"/>
                <dgm:constr type="tOff" for="ch" forName="quadrant4" refType="h" fact="0.01"/>
                <dgm:constr type="r" for="ch" forName="quadrant4" refType="w" fact="0.5"/>
                <dgm:constr type="rOff" for="ch" forName="quadrant4" refType="w" fact="-0.01"/>
              </dgm:constrLst>
            </dgm:if>
            <dgm:else name="Name31">
              <dgm:constrLst>
                <dgm:constr type="primFontSz" for="ch" ptType="node" op="equ" val="65"/>
                <dgm:constr type="w" for="ch" forName="quadrant1" refType="w" fact="0.433"/>
                <dgm:constr type="h" for="ch" forName="quadrant1" refType="h" fact="0.433"/>
                <dgm:constr type="b" for="ch" forName="quadrant1" refType="h" fact="0.5"/>
                <dgm:constr type="bOff" for="ch" forName="quadrant1" refType="h" fact="-0.01"/>
                <dgm:constr type="l" for="ch" forName="quadrant1" refType="w" fact="0.5"/>
                <dgm:constr type="lOff" for="ch" forName="quadrant1" refType="w" fact="0.01"/>
                <dgm:constr type="w" for="ch" forName="quadrant2" refType="w" fact="0.433"/>
                <dgm:constr type="h" for="ch" forName="quadrant2" refType="h" fact="0.433"/>
                <dgm:constr type="b" for="ch" forName="quadrant2" refType="h" fact="0.5"/>
                <dgm:constr type="bOff" for="ch" forName="quadrant2" refType="h" fact="-0.01"/>
                <dgm:constr type="r" for="ch" forName="quadrant2" refType="w" fact="0.5"/>
                <dgm:constr type="rOff" for="ch" forName="quadrant2" refType="w" fact="-0.01"/>
                <dgm:constr type="w" for="ch" forName="quadrant3" refType="w" fact="0.433"/>
                <dgm:constr type="h" for="ch" forName="quadrant3" refType="h" fact="0.433"/>
                <dgm:constr type="t" for="ch" forName="quadrant3" refType="h" fact="0.5"/>
                <dgm:constr type="tOff" for="ch" forName="quadrant3" refType="h" fact="0.01"/>
                <dgm:constr type="r" for="ch" forName="quadrant3" refType="w" fact="0.5"/>
                <dgm:constr type="rOff" for="ch" forName="quadrant3" refType="w" fact="-0.01"/>
                <dgm:constr type="w" for="ch" forName="quadrant4" refType="w" fact="0.433"/>
                <dgm:constr type="h" for="ch" forName="quadrant4" refType="h" fact="0.433"/>
                <dgm:constr type="t" for="ch" forName="quadrant4" refType="h" fact="0.5"/>
                <dgm:constr type="tOff" for="ch" forName="quadrant4" refType="h" fact="0.01"/>
                <dgm:constr type="l" for="ch" forName="quadrant4" refType="w" fact="0.5"/>
                <dgm:constr type="lOff" for="ch" forName="quadrant4" refType="w" fact="0.01"/>
              </dgm:constrLst>
            </dgm:else>
          </dgm:choose>
          <dgm:ruleLst/>
          <dgm:layoutNode name="quadrant1" styleLbl="node1">
            <dgm:varLst>
              <dgm:chMax val="1"/>
              <dgm:bulletEnabled val="1"/>
            </dgm:varLst>
            <dgm:alg type="tx"/>
            <dgm:choose name="Name32">
              <dgm:if name="Name33" func="var" arg="dir" op="equ" val="norm">
                <dgm:shape xmlns:r="http://schemas.openxmlformats.org/officeDocument/2006/relationships" type="pieWedge" r:blip="">
                  <dgm:adjLst/>
                </dgm:shape>
              </dgm:if>
              <dgm:else name="Name34">
                <dgm:shape xmlns:r="http://schemas.openxmlformats.org/officeDocument/2006/relationships" rot="90" type="pieWedge" r:blip="">
                  <dgm:adjLst/>
                </dgm:shape>
              </dgm:else>
            </dgm:choose>
            <dgm:presOf axis="ch" ptType="node" cnt="1"/>
            <dgm:constrLst/>
            <dgm:ruleLst>
              <dgm:rule type="primFontSz" val="5" fact="NaN" max="NaN"/>
            </dgm:ruleLst>
          </dgm:layoutNode>
          <dgm:layoutNode name="quadrant2" styleLbl="node1">
            <dgm:varLst>
              <dgm:chMax val="1"/>
              <dgm:bulletEnabled val="1"/>
            </dgm:varLst>
            <dgm:alg type="tx"/>
            <dgm:choose name="Name35">
              <dgm:if name="Name36" func="var" arg="dir" op="equ" val="norm">
                <dgm:shape xmlns:r="http://schemas.openxmlformats.org/officeDocument/2006/relationships" rot="90" type="pieWedge" r:blip="">
                  <dgm:adjLst/>
                </dgm:shape>
              </dgm:if>
              <dgm:else name="Name37">
                <dgm:shape xmlns:r="http://schemas.openxmlformats.org/officeDocument/2006/relationships" type="pieWedge" r:blip="">
                  <dgm:adjLst/>
                </dgm:shape>
              </dgm:else>
            </dgm:choose>
            <dgm:presOf axis="ch" ptType="node" st="2" cnt="1"/>
            <dgm:constrLst/>
            <dgm:ruleLst>
              <dgm:rule type="primFontSz" val="5" fact="NaN" max="NaN"/>
            </dgm:ruleLst>
          </dgm:layoutNode>
          <dgm:layoutNode name="quadrant3" styleLbl="node1">
            <dgm:varLst>
              <dgm:chMax val="1"/>
              <dgm:bulletEnabled val="1"/>
            </dgm:varLst>
            <dgm:alg type="tx"/>
            <dgm:choose name="Name38">
              <dgm:if name="Name39" func="var" arg="dir" op="equ" val="norm">
                <dgm:shape xmlns:r="http://schemas.openxmlformats.org/officeDocument/2006/relationships" rot="180" type="pieWedge" r:blip="">
                  <dgm:adjLst/>
                </dgm:shape>
              </dgm:if>
              <dgm:else name="Name40">
                <dgm:shape xmlns:r="http://schemas.openxmlformats.org/officeDocument/2006/relationships" rot="270" type="pieWedge" r:blip="">
                  <dgm:adjLst/>
                </dgm:shape>
              </dgm:else>
            </dgm:choose>
            <dgm:presOf axis="ch" ptType="node" st="3" cnt="1"/>
            <dgm:constrLst/>
            <dgm:ruleLst>
              <dgm:rule type="primFontSz" val="5" fact="NaN" max="NaN"/>
            </dgm:ruleLst>
          </dgm:layoutNode>
          <dgm:layoutNode name="quadrant4" styleLbl="node1">
            <dgm:varLst>
              <dgm:chMax val="1"/>
              <dgm:bulletEnabled val="1"/>
            </dgm:varLst>
            <dgm:alg type="tx"/>
            <dgm:choose name="Name41">
              <dgm:if name="Name42" func="var" arg="dir" op="equ" val="norm">
                <dgm:shape xmlns:r="http://schemas.openxmlformats.org/officeDocument/2006/relationships" rot="270" type="pieWedge" r:blip="">
                  <dgm:adjLst/>
                </dgm:shape>
              </dgm:if>
              <dgm:else name="Name43">
                <dgm:shape xmlns:r="http://schemas.openxmlformats.org/officeDocument/2006/relationships" rot="180" type="pieWedge" r:blip="">
                  <dgm:adjLst/>
                </dgm:shape>
              </dgm:else>
            </dgm:choose>
            <dgm:presOf axis="ch" ptType="node" st="4" cnt="1"/>
            <dgm:constrLst/>
            <dgm:ruleLst>
              <dgm:rule type="primFontSz" val="5" fact="NaN" max="NaN"/>
            </dgm:ruleLst>
          </dgm:layoutNode>
          <dgm:layoutNode name="quadrantPlaceholder">
            <dgm:alg type="sp"/>
            <dgm:shape xmlns:r="http://schemas.openxmlformats.org/officeDocument/2006/relationships" r:blip="">
              <dgm:adjLst/>
            </dgm:shape>
            <dgm:presOf/>
            <dgm:constrLst/>
            <dgm:ruleLst/>
          </dgm:layoutNode>
        </dgm:layoutNode>
        <dgm:layoutNode name="center1" styleLbl="fgShp">
          <dgm:alg type="sp"/>
          <dgm:choose name="Name44">
            <dgm:if name="Name45" func="var" arg="dir" op="equ" val="norm">
              <dgm:shape xmlns:r="http://schemas.openxmlformats.org/officeDocument/2006/relationships" type="circularArrow" r:blip="" zOrderOff="16">
                <dgm:adjLst/>
              </dgm:shape>
            </dgm:if>
            <dgm:else name="Name46">
              <dgm:shape xmlns:r="http://schemas.openxmlformats.org/officeDocument/2006/relationships" rot="180" type="leftCircularArrow" r:blip="" zOrderOff="16">
                <dgm:adjLst/>
              </dgm:shape>
            </dgm:else>
          </dgm:choose>
          <dgm:presOf/>
          <dgm:constrLst/>
          <dgm:ruleLst/>
        </dgm:layoutNode>
        <dgm:layoutNode name="center2" styleLbl="fgShp">
          <dgm:alg type="sp"/>
          <dgm:choose name="Name47">
            <dgm:if name="Name48" func="var" arg="dir" op="equ" val="norm">
              <dgm:shape xmlns:r="http://schemas.openxmlformats.org/officeDocument/2006/relationships" rot="180" type="circularArrow" r:blip="" zOrderOff="16">
                <dgm:adjLst/>
              </dgm:shape>
            </dgm:if>
            <dgm:else name="Name49">
              <dgm:shape xmlns:r="http://schemas.openxmlformats.org/officeDocument/2006/relationships" type="leftCircularArrow" r:blip="" zOrderOff="16">
                <dgm:adjLst/>
              </dgm:shape>
            </dgm:else>
          </dgm:choose>
          <dgm:presOf/>
          <dgm:constrLst/>
          <dgm:ruleLst/>
        </dgm:layoutNode>
      </dgm:if>
      <dgm:else name="Name50"/>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MX"/>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85C3BB6-8FFD-4C1E-B286-D473ACF6ED23}" type="datetimeFigureOut">
              <a:rPr lang="es-MX" smtClean="0"/>
              <a:pPr/>
              <a:t>22/03/2021</a:t>
            </a:fld>
            <a:endParaRPr lang="es-MX"/>
          </a:p>
        </p:txBody>
      </p:sp>
      <p:sp>
        <p:nvSpPr>
          <p:cNvPr id="4" name="Marcador de imagen de diapositiva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s-MX"/>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MX"/>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5810C45-BDF6-4144-A6BB-1BA0D3B5783B}" type="slidenum">
              <a:rPr lang="es-MX" smtClean="0"/>
              <a:pPr/>
              <a:t>‹Nº›</a:t>
            </a:fld>
            <a:endParaRPr lang="es-MX"/>
          </a:p>
        </p:txBody>
      </p:sp>
    </p:spTree>
    <p:extLst>
      <p:ext uri="{BB962C8B-B14F-4D97-AF65-F5344CB8AC3E}">
        <p14:creationId xmlns:p14="http://schemas.microsoft.com/office/powerpoint/2010/main" val="333488785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1371600" y="1143000"/>
            <a:ext cx="4114800" cy="3086100"/>
          </a:xfrm>
        </p:spPr>
      </p:sp>
      <p:sp>
        <p:nvSpPr>
          <p:cNvPr id="3" name="2 Marcador de notas"/>
          <p:cNvSpPr>
            <a:spLocks noGrp="1"/>
          </p:cNvSpPr>
          <p:nvPr>
            <p:ph type="body" idx="1"/>
          </p:nvPr>
        </p:nvSpPr>
        <p:spPr/>
        <p:txBody>
          <a:bodyPr>
            <a:normAutofit/>
          </a:bodyPr>
          <a:lstStyle/>
          <a:p>
            <a:r>
              <a:rPr lang="es-MX" sz="800" dirty="0"/>
              <a:t>Cuando</a:t>
            </a:r>
            <a:r>
              <a:rPr lang="es-MX" sz="800" baseline="0" dirty="0"/>
              <a:t> escuchamos por primera vez hablar del tema de CI, se nos viene a la mente muchas ideas, y entre ellas están los paradigmas. </a:t>
            </a:r>
          </a:p>
          <a:p>
            <a:endParaRPr lang="es-MX" sz="800" baseline="0" dirty="0"/>
          </a:p>
          <a:p>
            <a:r>
              <a:rPr lang="es-MX" sz="200" baseline="0" dirty="0"/>
              <a:t>Los paradigmas sobre el CI son aquellas ideas erróneas que nos hacemos por desconocimiento del tema y que debemos romper para poder permear la importancia real del tema y mitigar la resistencia al cambio.</a:t>
            </a:r>
          </a:p>
          <a:p>
            <a:endParaRPr lang="es-MX" sz="800" baseline="0" dirty="0"/>
          </a:p>
          <a:p>
            <a:pPr marL="228600" indent="-228600">
              <a:buAutoNum type="arabicPeriod"/>
            </a:pPr>
            <a:r>
              <a:rPr lang="es-MX" sz="800" baseline="0" dirty="0"/>
              <a:t>Tema nuevo y especializado. El CI es un tema en el que participamos desde que nos establecemos metas u objetivos en nuestra vida diaria, hasta cuando formamos parte de una institución. </a:t>
            </a:r>
          </a:p>
          <a:p>
            <a:pPr marL="228600" indent="-228600">
              <a:buAutoNum type="arabicPeriod"/>
            </a:pPr>
            <a:r>
              <a:rPr lang="es-MX" sz="800" baseline="0" dirty="0"/>
              <a:t>No es necesario ser un alto directivo para que el control interno nos sirva, sin embargo como altos directivos debemos ser los mas interesados que se siga una cultura de control interno dentro de la institución ya que nos permite tener un panorama completo de cómo están sucediendo las cosas y podemos estar seguros que las cosas se están mejorando.</a:t>
            </a:r>
          </a:p>
          <a:p>
            <a:pPr marL="228600" indent="-228600">
              <a:buAutoNum type="arabicPeriod"/>
            </a:pPr>
            <a:r>
              <a:rPr lang="es-MX" sz="800" baseline="0" dirty="0"/>
              <a:t>El CI aplica en cualquier entidad gubernamental siempre y cuando tenga correctamente definido sus objetivos desde su origen en el marco normativo.</a:t>
            </a:r>
          </a:p>
          <a:p>
            <a:pPr marL="228600" indent="-228600">
              <a:buAutoNum type="arabicPeriod"/>
            </a:pPr>
            <a:r>
              <a:rPr lang="es-MX" sz="800" baseline="0" dirty="0"/>
              <a:t>El CI es una serie de elementos intrínsecos en la operación de una institución gubernamental encaminados a cumplir el mandato normativo que la crea y de los objetivos institucionales así como de los programas públicos.</a:t>
            </a:r>
          </a:p>
          <a:p>
            <a:pPr marL="228600" indent="-228600">
              <a:buAutoNum type="arabicPeriod"/>
            </a:pPr>
            <a:endParaRPr lang="es-MX" baseline="0" dirty="0"/>
          </a:p>
          <a:p>
            <a:pPr marL="228600" indent="-228600">
              <a:buAutoNum type="arabicPeriod"/>
            </a:pPr>
            <a:endParaRPr lang="es-MX" baseline="0" dirty="0"/>
          </a:p>
          <a:p>
            <a:pPr marL="228600" indent="-228600">
              <a:buAutoNum type="arabicPeriod"/>
            </a:pPr>
            <a:endParaRPr lang="es-ES" dirty="0"/>
          </a:p>
        </p:txBody>
      </p:sp>
      <p:sp>
        <p:nvSpPr>
          <p:cNvPr id="4" name="3 Marcador de número de diapositiva"/>
          <p:cNvSpPr>
            <a:spLocks noGrp="1"/>
          </p:cNvSpPr>
          <p:nvPr>
            <p:ph type="sldNum" sz="quarter" idx="10"/>
          </p:nvPr>
        </p:nvSpPr>
        <p:spPr/>
        <p:txBody>
          <a:bodyPr/>
          <a:lstStyle/>
          <a:p>
            <a:fld id="{98D1F619-8AF0-478A-896A-B096220C8E0D}" type="slidenum">
              <a:rPr lang="es-MX" smtClean="0"/>
              <a:pPr/>
              <a:t>16</a:t>
            </a:fld>
            <a:endParaRPr lang="es-MX"/>
          </a:p>
        </p:txBody>
      </p:sp>
    </p:spTree>
    <p:extLst>
      <p:ext uri="{BB962C8B-B14F-4D97-AF65-F5344CB8AC3E}">
        <p14:creationId xmlns:p14="http://schemas.microsoft.com/office/powerpoint/2010/main" val="274110472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Marcador de imagen de diapositiva 1">
            <a:extLst>
              <a:ext uri="{FF2B5EF4-FFF2-40B4-BE49-F238E27FC236}">
                <a16:creationId xmlns:a16="http://schemas.microsoft.com/office/drawing/2014/main" id="{33B88BBE-E4A9-4F54-A432-9959C1BA21DE}"/>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6387" name="Marcador de notas 2">
            <a:extLst>
              <a:ext uri="{FF2B5EF4-FFF2-40B4-BE49-F238E27FC236}">
                <a16:creationId xmlns:a16="http://schemas.microsoft.com/office/drawing/2014/main" id="{DDD4EA81-7717-4558-9979-15CB276AC0D1}"/>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s-MX" altLang="es-MX"/>
          </a:p>
          <a:p>
            <a:pPr eaLnBrk="1" hangingPunct="1">
              <a:spcBef>
                <a:spcPct val="0"/>
              </a:spcBef>
            </a:pPr>
            <a:endParaRPr lang="es-MX" altLang="es-MX"/>
          </a:p>
          <a:p>
            <a:pPr eaLnBrk="1" hangingPunct="1">
              <a:spcBef>
                <a:spcPct val="0"/>
              </a:spcBef>
            </a:pPr>
            <a:endParaRPr lang="es-MX" altLang="es-MX"/>
          </a:p>
          <a:p>
            <a:pPr eaLnBrk="1" hangingPunct="1">
              <a:spcBef>
                <a:spcPct val="0"/>
              </a:spcBef>
            </a:pPr>
            <a:endParaRPr lang="es-MX" altLang="es-MX"/>
          </a:p>
          <a:p>
            <a:pPr eaLnBrk="1" hangingPunct="1">
              <a:spcBef>
                <a:spcPct val="0"/>
              </a:spcBef>
            </a:pPr>
            <a:endParaRPr lang="es-MX" altLang="es-MX"/>
          </a:p>
          <a:p>
            <a:pPr eaLnBrk="1" hangingPunct="1">
              <a:spcBef>
                <a:spcPct val="0"/>
              </a:spcBef>
            </a:pPr>
            <a:endParaRPr lang="es-MX" altLang="es-MX"/>
          </a:p>
          <a:p>
            <a:pPr eaLnBrk="1" hangingPunct="1">
              <a:spcBef>
                <a:spcPct val="0"/>
              </a:spcBef>
            </a:pPr>
            <a:endParaRPr lang="es-MX" altLang="es-MX"/>
          </a:p>
          <a:p>
            <a:pPr eaLnBrk="1" hangingPunct="1">
              <a:spcBef>
                <a:spcPct val="0"/>
              </a:spcBef>
            </a:pPr>
            <a:endParaRPr lang="es-MX" altLang="es-MX"/>
          </a:p>
          <a:p>
            <a:pPr eaLnBrk="1" hangingPunct="1">
              <a:spcBef>
                <a:spcPct val="0"/>
              </a:spcBef>
            </a:pPr>
            <a:endParaRPr lang="es-MX" altLang="es-MX"/>
          </a:p>
        </p:txBody>
      </p:sp>
      <p:sp>
        <p:nvSpPr>
          <p:cNvPr id="16388" name="Marcador de número de diapositiva 3">
            <a:extLst>
              <a:ext uri="{FF2B5EF4-FFF2-40B4-BE49-F238E27FC236}">
                <a16:creationId xmlns:a16="http://schemas.microsoft.com/office/drawing/2014/main" id="{4DD535BA-9627-4753-B507-A42866A91C64}"/>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marL="0" marR="0" lvl="0" indent="0" algn="r" defTabSz="914400" rtl="0" eaLnBrk="0" fontAlgn="base" latinLnBrk="0" hangingPunct="0">
              <a:lnSpc>
                <a:spcPct val="100000"/>
              </a:lnSpc>
              <a:spcBef>
                <a:spcPct val="0"/>
              </a:spcBef>
              <a:spcAft>
                <a:spcPct val="0"/>
              </a:spcAft>
              <a:buClrTx/>
              <a:buSzTx/>
              <a:buFontTx/>
              <a:buNone/>
              <a:tabLst/>
              <a:defRPr/>
            </a:pPr>
            <a:fld id="{949515BB-C5CB-4D82-8CF8-25EE1AECAE8D}" type="slidenum">
              <a:rPr kumimoji="0" lang="es-MX" altLang="es-MX" sz="1200" b="0" i="0" u="none" strike="noStrike" kern="1200" cap="none" spc="0" normalizeH="0" baseline="0" noProof="0" smtClean="0">
                <a:ln>
                  <a:noFill/>
                </a:ln>
                <a:solidFill>
                  <a:prstClr val="black"/>
                </a:solidFill>
                <a:effectLst/>
                <a:uLnTx/>
                <a:uFillTx/>
                <a:latin typeface="Calibri" panose="020F0502020204030204" pitchFamily="34" charset="0"/>
                <a:ea typeface="+mn-ea"/>
                <a:cs typeface="+mn-cs"/>
              </a:rPr>
              <a:pPr marL="0" marR="0" lvl="0" indent="0" algn="r" defTabSz="914400" rtl="0" eaLnBrk="0" fontAlgn="base" latinLnBrk="0" hangingPunct="0">
                <a:lnSpc>
                  <a:spcPct val="100000"/>
                </a:lnSpc>
                <a:spcBef>
                  <a:spcPct val="0"/>
                </a:spcBef>
                <a:spcAft>
                  <a:spcPct val="0"/>
                </a:spcAft>
                <a:buClrTx/>
                <a:buSzTx/>
                <a:buFontTx/>
                <a:buNone/>
                <a:tabLst/>
                <a:defRPr/>
              </a:pPr>
              <a:t>17</a:t>
            </a:fld>
            <a:endParaRPr kumimoji="0" lang="es-MX" altLang="es-MX" sz="1200" b="0" i="0" u="none" strike="noStrike" kern="1200" cap="none" spc="0" normalizeH="0" baseline="0" noProof="0">
              <a:ln>
                <a:noFill/>
              </a:ln>
              <a:solidFill>
                <a:prstClr val="black"/>
              </a:solidFill>
              <a:effectLst/>
              <a:uLnTx/>
              <a:uFillTx/>
              <a:latin typeface="Calibri" panose="020F0502020204030204" pitchFamily="34" charset="0"/>
              <a:ea typeface="+mn-ea"/>
              <a:cs typeface="+mn-cs"/>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1371600" y="1143000"/>
            <a:ext cx="4114800" cy="3086100"/>
          </a:xfrm>
        </p:spPr>
      </p:sp>
      <p:sp>
        <p:nvSpPr>
          <p:cNvPr id="3" name="2 Marcador de notas"/>
          <p:cNvSpPr>
            <a:spLocks noGrp="1"/>
          </p:cNvSpPr>
          <p:nvPr>
            <p:ph type="body" idx="1"/>
          </p:nvPr>
        </p:nvSpPr>
        <p:spPr/>
        <p:txBody>
          <a:bodyPr>
            <a:normAutofit/>
          </a:bodyPr>
          <a:lstStyle/>
          <a:p>
            <a:r>
              <a:rPr lang="es-MX" sz="800" dirty="0"/>
              <a:t>Cuando</a:t>
            </a:r>
            <a:r>
              <a:rPr lang="es-MX" sz="800" baseline="0" dirty="0"/>
              <a:t> escuchamos por primera vez hablar del tema de CI, se nos viene a la mente muchas ideas, y entre ellas están los paradigmas. </a:t>
            </a:r>
          </a:p>
          <a:p>
            <a:endParaRPr lang="es-MX" sz="800" baseline="0" dirty="0"/>
          </a:p>
          <a:p>
            <a:r>
              <a:rPr lang="es-MX" sz="200" baseline="0" dirty="0"/>
              <a:t>Los paradigmas sobre el CI son aquellas ideas erróneas que nos hacemos por desconocimiento del tema y que debemos romper para poder permear la importancia real del tema y mitigar la resistencia al cambio.</a:t>
            </a:r>
          </a:p>
          <a:p>
            <a:endParaRPr lang="es-MX" sz="800" baseline="0" dirty="0"/>
          </a:p>
          <a:p>
            <a:pPr marL="228600" indent="-228600">
              <a:buAutoNum type="arabicPeriod"/>
            </a:pPr>
            <a:r>
              <a:rPr lang="es-MX" sz="800" baseline="0" dirty="0"/>
              <a:t>Tema nuevo y especializado. El CI es un tema en el que participamos desde que nos establecemos metas u objetivos en nuestra vida diaria, hasta cuando formamos parte de una institución. </a:t>
            </a:r>
          </a:p>
          <a:p>
            <a:pPr marL="228600" indent="-228600">
              <a:buAutoNum type="arabicPeriod"/>
            </a:pPr>
            <a:r>
              <a:rPr lang="es-MX" sz="800" baseline="0" dirty="0"/>
              <a:t>No es necesario ser un alto directivo para que el control interno nos sirva, sin embargo como altos directivos debemos ser los mas interesados que se siga una cultura de control interno dentro de la institución ya que nos permite tener un panorama completo de cómo están sucediendo las cosas y podemos estar seguros que las cosas se están mejorando.</a:t>
            </a:r>
          </a:p>
          <a:p>
            <a:pPr marL="228600" indent="-228600">
              <a:buAutoNum type="arabicPeriod"/>
            </a:pPr>
            <a:r>
              <a:rPr lang="es-MX" sz="800" baseline="0" dirty="0"/>
              <a:t>El CI aplica en cualquier entidad gubernamental siempre y cuando tenga correctamente definido sus objetivos desde su origen en el marco normativo.</a:t>
            </a:r>
          </a:p>
          <a:p>
            <a:pPr marL="228600" indent="-228600">
              <a:buAutoNum type="arabicPeriod"/>
            </a:pPr>
            <a:r>
              <a:rPr lang="es-MX" sz="800" baseline="0" dirty="0"/>
              <a:t>El CI es una serie de elementos intrínsecos en la operación de una institución gubernamental encaminados a cumplir el mandato normativo que la crea y de los objetivos institucionales así como de los programas públicos.</a:t>
            </a:r>
          </a:p>
          <a:p>
            <a:pPr marL="228600" indent="-228600">
              <a:buAutoNum type="arabicPeriod"/>
            </a:pPr>
            <a:endParaRPr lang="es-MX" baseline="0" dirty="0"/>
          </a:p>
          <a:p>
            <a:pPr marL="228600" indent="-228600">
              <a:buAutoNum type="arabicPeriod"/>
            </a:pPr>
            <a:endParaRPr lang="es-MX" baseline="0" dirty="0"/>
          </a:p>
          <a:p>
            <a:pPr marL="228600" indent="-228600">
              <a:buAutoNum type="arabicPeriod"/>
            </a:pPr>
            <a:endParaRPr lang="es-ES" dirty="0"/>
          </a:p>
        </p:txBody>
      </p:sp>
      <p:sp>
        <p:nvSpPr>
          <p:cNvPr id="4" name="3 Marcador de número de diapositiva"/>
          <p:cNvSpPr>
            <a:spLocks noGrp="1"/>
          </p:cNvSpPr>
          <p:nvPr>
            <p:ph type="sldNum" sz="quarter" idx="10"/>
          </p:nvPr>
        </p:nvSpPr>
        <p:spPr/>
        <p:txBody>
          <a:bodyPr/>
          <a:lstStyle/>
          <a:p>
            <a:fld id="{98D1F619-8AF0-478A-896A-B096220C8E0D}" type="slidenum">
              <a:rPr lang="es-MX" smtClean="0"/>
              <a:pPr/>
              <a:t>25</a:t>
            </a:fld>
            <a:endParaRPr lang="es-MX"/>
          </a:p>
        </p:txBody>
      </p:sp>
    </p:spTree>
    <p:extLst>
      <p:ext uri="{BB962C8B-B14F-4D97-AF65-F5344CB8AC3E}">
        <p14:creationId xmlns:p14="http://schemas.microsoft.com/office/powerpoint/2010/main" val="274110472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s-ES"/>
              <a:t>Haga clic para modificar el estilo de título del patrón</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endParaRPr lang="en-US" dirty="0"/>
          </a:p>
        </p:txBody>
      </p:sp>
      <p:sp>
        <p:nvSpPr>
          <p:cNvPr id="4" name="Date Placeholder 3"/>
          <p:cNvSpPr>
            <a:spLocks noGrp="1"/>
          </p:cNvSpPr>
          <p:nvPr>
            <p:ph type="dt" sz="half" idx="10"/>
          </p:nvPr>
        </p:nvSpPr>
        <p:spPr/>
        <p:txBody>
          <a:bodyPr/>
          <a:lstStyle/>
          <a:p>
            <a:fld id="{BD0CD3E9-648A-4A22-B65A-B947559BDD30}" type="datetimeFigureOut">
              <a:rPr lang="es-MX" smtClean="0"/>
              <a:pPr/>
              <a:t>22/03/2021</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E2A9F38B-7364-4398-860E-1D268335E1F8}" type="slidenum">
              <a:rPr lang="es-MX" smtClean="0"/>
              <a:pPr/>
              <a:t>‹Nº›</a:t>
            </a:fld>
            <a:endParaRPr lang="es-MX"/>
          </a:p>
        </p:txBody>
      </p:sp>
    </p:spTree>
    <p:extLst>
      <p:ext uri="{BB962C8B-B14F-4D97-AF65-F5344CB8AC3E}">
        <p14:creationId xmlns:p14="http://schemas.microsoft.com/office/powerpoint/2010/main" val="50611467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BD0CD3E9-648A-4A22-B65A-B947559BDD30}" type="datetimeFigureOut">
              <a:rPr lang="es-MX" smtClean="0"/>
              <a:pPr/>
              <a:t>22/03/2021</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E2A9F38B-7364-4398-860E-1D268335E1F8}" type="slidenum">
              <a:rPr lang="es-MX" smtClean="0"/>
              <a:pPr/>
              <a:t>‹Nº›</a:t>
            </a:fld>
            <a:endParaRPr lang="es-MX"/>
          </a:p>
        </p:txBody>
      </p:sp>
    </p:spTree>
    <p:extLst>
      <p:ext uri="{BB962C8B-B14F-4D97-AF65-F5344CB8AC3E}">
        <p14:creationId xmlns:p14="http://schemas.microsoft.com/office/powerpoint/2010/main" val="8185249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6" y="365125"/>
            <a:ext cx="1971675" cy="5811838"/>
          </a:xfrm>
        </p:spPr>
        <p:txBody>
          <a:bodyPr vert="eaVert"/>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a:xfrm>
            <a:off x="628652" y="365125"/>
            <a:ext cx="5800725" cy="5811838"/>
          </a:xfrm>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BD0CD3E9-648A-4A22-B65A-B947559BDD30}" type="datetimeFigureOut">
              <a:rPr lang="es-MX" smtClean="0"/>
              <a:pPr/>
              <a:t>22/03/2021</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E2A9F38B-7364-4398-860E-1D268335E1F8}" type="slidenum">
              <a:rPr lang="es-MX" smtClean="0"/>
              <a:pPr/>
              <a:t>‹Nº›</a:t>
            </a:fld>
            <a:endParaRPr lang="es-MX"/>
          </a:p>
        </p:txBody>
      </p:sp>
    </p:spTree>
    <p:extLst>
      <p:ext uri="{BB962C8B-B14F-4D97-AF65-F5344CB8AC3E}">
        <p14:creationId xmlns:p14="http://schemas.microsoft.com/office/powerpoint/2010/main" val="96830438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Standard slide">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lnSpc>
                <a:spcPct val="100000"/>
              </a:lnSpc>
              <a:spcBef>
                <a:spcPts val="0"/>
              </a:spcBef>
              <a:spcAft>
                <a:spcPts val="600"/>
              </a:spcAft>
              <a:buSzPct val="100000"/>
              <a:defRPr>
                <a:solidFill>
                  <a:schemeClr val="bg1"/>
                </a:solidFill>
              </a:defRPr>
            </a:lvl1pPr>
            <a:lvl2pPr>
              <a:lnSpc>
                <a:spcPct val="100000"/>
              </a:lnSpc>
              <a:spcBef>
                <a:spcPts val="0"/>
              </a:spcBef>
              <a:spcAft>
                <a:spcPts val="600"/>
              </a:spcAft>
              <a:buSzPct val="100000"/>
              <a:defRPr>
                <a:solidFill>
                  <a:schemeClr val="bg1"/>
                </a:solidFill>
              </a:defRPr>
            </a:lvl2pPr>
            <a:lvl3pPr>
              <a:lnSpc>
                <a:spcPct val="100000"/>
              </a:lnSpc>
              <a:spcBef>
                <a:spcPts val="0"/>
              </a:spcBef>
              <a:spcAft>
                <a:spcPts val="600"/>
              </a:spcAft>
              <a:buSzPct val="100000"/>
              <a:defRPr>
                <a:solidFill>
                  <a:schemeClr val="bg1"/>
                </a:solidFill>
              </a:defRPr>
            </a:lvl3pPr>
            <a:lvl4pPr>
              <a:lnSpc>
                <a:spcPct val="100000"/>
              </a:lnSpc>
              <a:spcBef>
                <a:spcPts val="0"/>
              </a:spcBef>
              <a:spcAft>
                <a:spcPts val="600"/>
              </a:spcAft>
              <a:buSzPct val="100000"/>
              <a:defRPr>
                <a:solidFill>
                  <a:schemeClr val="bg1"/>
                </a:solidFill>
              </a:defRPr>
            </a:lvl4pPr>
            <a:lvl5pPr>
              <a:lnSpc>
                <a:spcPct val="100000"/>
              </a:lnSpc>
              <a:spcBef>
                <a:spcPts val="0"/>
              </a:spcBef>
              <a:spcAft>
                <a:spcPts val="600"/>
              </a:spcAft>
              <a:buSzPct val="100000"/>
              <a:defRPr>
                <a:solidFill>
                  <a:schemeClr val="bg1"/>
                </a:solidFill>
              </a:defRPr>
            </a:lvl5p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6" name="Rectangle 2"/>
          <p:cNvSpPr>
            <a:spLocks noGrp="1" noChangeArrowheads="1"/>
          </p:cNvSpPr>
          <p:nvPr>
            <p:ph type="title"/>
          </p:nvPr>
        </p:nvSpPr>
        <p:spPr bwMode="auto">
          <a:xfrm>
            <a:off x="456413" y="322783"/>
            <a:ext cx="8232775" cy="564679"/>
          </a:xfrm>
          <a:prstGeom prst="rect">
            <a:avLst/>
          </a:prstGeom>
          <a:noFill/>
          <a:ln w="9525">
            <a:noFill/>
            <a:miter lim="800000"/>
            <a:headEnd/>
            <a:tailEnd/>
          </a:ln>
          <a:effectLst/>
        </p:spPr>
        <p:txBody>
          <a:bodyPr vert="horz" wrap="square" lIns="0" tIns="35972" rIns="0" bIns="0" numCol="1" anchor="ctr" anchorCtr="0" compatLnSpc="1">
            <a:prstTxWarp prst="textNoShape">
              <a:avLst/>
            </a:prstTxWarp>
          </a:bodyPr>
          <a:lstStyle/>
          <a:p>
            <a:pPr lvl="0"/>
            <a:r>
              <a:rPr lang="en-US" noProof="0" dirty="0"/>
              <a:t>Click to edit Master title style</a:t>
            </a:r>
          </a:p>
        </p:txBody>
      </p:sp>
    </p:spTree>
    <p:extLst>
      <p:ext uri="{BB962C8B-B14F-4D97-AF65-F5344CB8AC3E}">
        <p14:creationId xmlns:p14="http://schemas.microsoft.com/office/powerpoint/2010/main" val="3581903835"/>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BD0CD3E9-648A-4A22-B65A-B947559BDD30}" type="datetimeFigureOut">
              <a:rPr lang="es-MX" smtClean="0"/>
              <a:pPr/>
              <a:t>22/03/2021</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E2A9F38B-7364-4398-860E-1D268335E1F8}" type="slidenum">
              <a:rPr lang="es-MX" smtClean="0"/>
              <a:pPr/>
              <a:t>‹Nº›</a:t>
            </a:fld>
            <a:endParaRPr lang="es-MX"/>
          </a:p>
        </p:txBody>
      </p:sp>
    </p:spTree>
    <p:extLst>
      <p:ext uri="{BB962C8B-B14F-4D97-AF65-F5344CB8AC3E}">
        <p14:creationId xmlns:p14="http://schemas.microsoft.com/office/powerpoint/2010/main" val="286283872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43"/>
            <a:ext cx="7886700" cy="2852737"/>
          </a:xfrm>
        </p:spPr>
        <p:txBody>
          <a:bodyPr anchor="b"/>
          <a:lstStyle>
            <a:lvl1pPr>
              <a:defRPr sz="6000"/>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623888" y="4589468"/>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a:t>Haga clic para modificar el estilo de texto del patrón</a:t>
            </a:r>
          </a:p>
        </p:txBody>
      </p:sp>
      <p:sp>
        <p:nvSpPr>
          <p:cNvPr id="4" name="Date Placeholder 3"/>
          <p:cNvSpPr>
            <a:spLocks noGrp="1"/>
          </p:cNvSpPr>
          <p:nvPr>
            <p:ph type="dt" sz="half" idx="10"/>
          </p:nvPr>
        </p:nvSpPr>
        <p:spPr/>
        <p:txBody>
          <a:bodyPr/>
          <a:lstStyle/>
          <a:p>
            <a:fld id="{BD0CD3E9-648A-4A22-B65A-B947559BDD30}" type="datetimeFigureOut">
              <a:rPr lang="es-MX" smtClean="0"/>
              <a:pPr/>
              <a:t>22/03/2021</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E2A9F38B-7364-4398-860E-1D268335E1F8}" type="slidenum">
              <a:rPr lang="es-MX" smtClean="0"/>
              <a:pPr/>
              <a:t>‹Nº›</a:t>
            </a:fld>
            <a:endParaRPr lang="es-MX"/>
          </a:p>
        </p:txBody>
      </p:sp>
    </p:spTree>
    <p:extLst>
      <p:ext uri="{BB962C8B-B14F-4D97-AF65-F5344CB8AC3E}">
        <p14:creationId xmlns:p14="http://schemas.microsoft.com/office/powerpoint/2010/main" val="225727219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Date Placeholder 4"/>
          <p:cNvSpPr>
            <a:spLocks noGrp="1"/>
          </p:cNvSpPr>
          <p:nvPr>
            <p:ph type="dt" sz="half" idx="10"/>
          </p:nvPr>
        </p:nvSpPr>
        <p:spPr/>
        <p:txBody>
          <a:bodyPr/>
          <a:lstStyle/>
          <a:p>
            <a:fld id="{BD0CD3E9-648A-4A22-B65A-B947559BDD30}" type="datetimeFigureOut">
              <a:rPr lang="es-MX" smtClean="0"/>
              <a:pPr/>
              <a:t>22/03/2021</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E2A9F38B-7364-4398-860E-1D268335E1F8}" type="slidenum">
              <a:rPr lang="es-MX" smtClean="0"/>
              <a:pPr/>
              <a:t>‹Nº›</a:t>
            </a:fld>
            <a:endParaRPr lang="es-MX"/>
          </a:p>
        </p:txBody>
      </p:sp>
    </p:spTree>
    <p:extLst>
      <p:ext uri="{BB962C8B-B14F-4D97-AF65-F5344CB8AC3E}">
        <p14:creationId xmlns:p14="http://schemas.microsoft.com/office/powerpoint/2010/main" val="110654549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9"/>
            <a:ext cx="7886700" cy="1325563"/>
          </a:xfrm>
        </p:spPr>
        <p:txBody>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4" name="Content Placeholder 3"/>
          <p:cNvSpPr>
            <a:spLocks noGrp="1"/>
          </p:cNvSpPr>
          <p:nvPr>
            <p:ph sz="half" idx="2"/>
          </p:nvPr>
        </p:nvSpPr>
        <p:spPr>
          <a:xfrm>
            <a:off x="629842" y="2505075"/>
            <a:ext cx="3868340" cy="3684588"/>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Text Placeholder 4"/>
          <p:cNvSpPr>
            <a:spLocks noGrp="1"/>
          </p:cNvSpPr>
          <p:nvPr>
            <p:ph type="body" sz="quarter" idx="3"/>
          </p:nvPr>
        </p:nvSpPr>
        <p:spPr>
          <a:xfrm>
            <a:off x="4629152"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6" name="Content Placeholder 5"/>
          <p:cNvSpPr>
            <a:spLocks noGrp="1"/>
          </p:cNvSpPr>
          <p:nvPr>
            <p:ph sz="quarter" idx="4"/>
          </p:nvPr>
        </p:nvSpPr>
        <p:spPr>
          <a:xfrm>
            <a:off x="4629152" y="2505075"/>
            <a:ext cx="3887391" cy="3684588"/>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7" name="Date Placeholder 6"/>
          <p:cNvSpPr>
            <a:spLocks noGrp="1"/>
          </p:cNvSpPr>
          <p:nvPr>
            <p:ph type="dt" sz="half" idx="10"/>
          </p:nvPr>
        </p:nvSpPr>
        <p:spPr/>
        <p:txBody>
          <a:bodyPr/>
          <a:lstStyle/>
          <a:p>
            <a:fld id="{BD0CD3E9-648A-4A22-B65A-B947559BDD30}" type="datetimeFigureOut">
              <a:rPr lang="es-MX" smtClean="0"/>
              <a:pPr/>
              <a:t>22/03/2021</a:t>
            </a:fld>
            <a:endParaRPr lang="es-MX"/>
          </a:p>
        </p:txBody>
      </p:sp>
      <p:sp>
        <p:nvSpPr>
          <p:cNvPr id="8" name="Footer Placeholder 7"/>
          <p:cNvSpPr>
            <a:spLocks noGrp="1"/>
          </p:cNvSpPr>
          <p:nvPr>
            <p:ph type="ftr" sz="quarter" idx="11"/>
          </p:nvPr>
        </p:nvSpPr>
        <p:spPr/>
        <p:txBody>
          <a:bodyPr/>
          <a:lstStyle/>
          <a:p>
            <a:endParaRPr lang="es-MX"/>
          </a:p>
        </p:txBody>
      </p:sp>
      <p:sp>
        <p:nvSpPr>
          <p:cNvPr id="9" name="Slide Number Placeholder 8"/>
          <p:cNvSpPr>
            <a:spLocks noGrp="1"/>
          </p:cNvSpPr>
          <p:nvPr>
            <p:ph type="sldNum" sz="quarter" idx="12"/>
          </p:nvPr>
        </p:nvSpPr>
        <p:spPr/>
        <p:txBody>
          <a:bodyPr/>
          <a:lstStyle/>
          <a:p>
            <a:fld id="{E2A9F38B-7364-4398-860E-1D268335E1F8}" type="slidenum">
              <a:rPr lang="es-MX" smtClean="0"/>
              <a:pPr/>
              <a:t>‹Nº›</a:t>
            </a:fld>
            <a:endParaRPr lang="es-MX"/>
          </a:p>
        </p:txBody>
      </p:sp>
    </p:spTree>
    <p:extLst>
      <p:ext uri="{BB962C8B-B14F-4D97-AF65-F5344CB8AC3E}">
        <p14:creationId xmlns:p14="http://schemas.microsoft.com/office/powerpoint/2010/main" val="124543630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Date Placeholder 2"/>
          <p:cNvSpPr>
            <a:spLocks noGrp="1"/>
          </p:cNvSpPr>
          <p:nvPr>
            <p:ph type="dt" sz="half" idx="10"/>
          </p:nvPr>
        </p:nvSpPr>
        <p:spPr/>
        <p:txBody>
          <a:bodyPr/>
          <a:lstStyle/>
          <a:p>
            <a:fld id="{BD0CD3E9-648A-4A22-B65A-B947559BDD30}" type="datetimeFigureOut">
              <a:rPr lang="es-MX" smtClean="0"/>
              <a:pPr/>
              <a:t>22/03/2021</a:t>
            </a:fld>
            <a:endParaRPr lang="es-MX"/>
          </a:p>
        </p:txBody>
      </p:sp>
      <p:sp>
        <p:nvSpPr>
          <p:cNvPr id="4" name="Footer Placeholder 3"/>
          <p:cNvSpPr>
            <a:spLocks noGrp="1"/>
          </p:cNvSpPr>
          <p:nvPr>
            <p:ph type="ftr" sz="quarter" idx="11"/>
          </p:nvPr>
        </p:nvSpPr>
        <p:spPr/>
        <p:txBody>
          <a:bodyPr/>
          <a:lstStyle/>
          <a:p>
            <a:endParaRPr lang="es-MX"/>
          </a:p>
        </p:txBody>
      </p:sp>
      <p:sp>
        <p:nvSpPr>
          <p:cNvPr id="5" name="Slide Number Placeholder 4"/>
          <p:cNvSpPr>
            <a:spLocks noGrp="1"/>
          </p:cNvSpPr>
          <p:nvPr>
            <p:ph type="sldNum" sz="quarter" idx="12"/>
          </p:nvPr>
        </p:nvSpPr>
        <p:spPr/>
        <p:txBody>
          <a:bodyPr/>
          <a:lstStyle/>
          <a:p>
            <a:fld id="{E2A9F38B-7364-4398-860E-1D268335E1F8}" type="slidenum">
              <a:rPr lang="es-MX" smtClean="0"/>
              <a:pPr/>
              <a:t>‹Nº›</a:t>
            </a:fld>
            <a:endParaRPr lang="es-MX"/>
          </a:p>
        </p:txBody>
      </p:sp>
    </p:spTree>
    <p:extLst>
      <p:ext uri="{BB962C8B-B14F-4D97-AF65-F5344CB8AC3E}">
        <p14:creationId xmlns:p14="http://schemas.microsoft.com/office/powerpoint/2010/main" val="133224365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D0CD3E9-648A-4A22-B65A-B947559BDD30}" type="datetimeFigureOut">
              <a:rPr lang="es-MX" smtClean="0"/>
              <a:pPr/>
              <a:t>22/03/2021</a:t>
            </a:fld>
            <a:endParaRPr lang="es-MX"/>
          </a:p>
        </p:txBody>
      </p:sp>
      <p:sp>
        <p:nvSpPr>
          <p:cNvPr id="3" name="Footer Placeholder 2"/>
          <p:cNvSpPr>
            <a:spLocks noGrp="1"/>
          </p:cNvSpPr>
          <p:nvPr>
            <p:ph type="ftr" sz="quarter" idx="11"/>
          </p:nvPr>
        </p:nvSpPr>
        <p:spPr/>
        <p:txBody>
          <a:bodyPr/>
          <a:lstStyle/>
          <a:p>
            <a:endParaRPr lang="es-MX"/>
          </a:p>
        </p:txBody>
      </p:sp>
      <p:sp>
        <p:nvSpPr>
          <p:cNvPr id="4" name="Slide Number Placeholder 3"/>
          <p:cNvSpPr>
            <a:spLocks noGrp="1"/>
          </p:cNvSpPr>
          <p:nvPr>
            <p:ph type="sldNum" sz="quarter" idx="12"/>
          </p:nvPr>
        </p:nvSpPr>
        <p:spPr/>
        <p:txBody>
          <a:bodyPr/>
          <a:lstStyle/>
          <a:p>
            <a:fld id="{E2A9F38B-7364-4398-860E-1D268335E1F8}" type="slidenum">
              <a:rPr lang="es-MX" smtClean="0"/>
              <a:pPr/>
              <a:t>‹Nº›</a:t>
            </a:fld>
            <a:endParaRPr lang="es-MX"/>
          </a:p>
        </p:txBody>
      </p:sp>
    </p:spTree>
    <p:extLst>
      <p:ext uri="{BB962C8B-B14F-4D97-AF65-F5344CB8AC3E}">
        <p14:creationId xmlns:p14="http://schemas.microsoft.com/office/powerpoint/2010/main" val="105413941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s-ES"/>
              <a:t>Haga clic para modificar el estilo de título del patrón</a:t>
            </a:r>
            <a:endParaRPr lang="en-US" dirty="0"/>
          </a:p>
        </p:txBody>
      </p:sp>
      <p:sp>
        <p:nvSpPr>
          <p:cNvPr id="3" name="Content Placeholder 2"/>
          <p:cNvSpPr>
            <a:spLocks noGrp="1"/>
          </p:cNvSpPr>
          <p:nvPr>
            <p:ph idx="1"/>
          </p:nvPr>
        </p:nvSpPr>
        <p:spPr>
          <a:xfrm>
            <a:off x="3887391" y="987430"/>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el estilo de texto del patrón</a:t>
            </a:r>
          </a:p>
        </p:txBody>
      </p:sp>
      <p:sp>
        <p:nvSpPr>
          <p:cNvPr id="5" name="Date Placeholder 4"/>
          <p:cNvSpPr>
            <a:spLocks noGrp="1"/>
          </p:cNvSpPr>
          <p:nvPr>
            <p:ph type="dt" sz="half" idx="10"/>
          </p:nvPr>
        </p:nvSpPr>
        <p:spPr/>
        <p:txBody>
          <a:bodyPr/>
          <a:lstStyle/>
          <a:p>
            <a:fld id="{BD0CD3E9-648A-4A22-B65A-B947559BDD30}" type="datetimeFigureOut">
              <a:rPr lang="es-MX" smtClean="0"/>
              <a:pPr/>
              <a:t>22/03/2021</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E2A9F38B-7364-4398-860E-1D268335E1F8}" type="slidenum">
              <a:rPr lang="es-MX" smtClean="0"/>
              <a:pPr/>
              <a:t>‹Nº›</a:t>
            </a:fld>
            <a:endParaRPr lang="es-MX"/>
          </a:p>
        </p:txBody>
      </p:sp>
    </p:spTree>
    <p:extLst>
      <p:ext uri="{BB962C8B-B14F-4D97-AF65-F5344CB8AC3E}">
        <p14:creationId xmlns:p14="http://schemas.microsoft.com/office/powerpoint/2010/main" val="5460297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s-ES"/>
              <a:t>Haga clic para modificar el estilo de título del patrón</a:t>
            </a:r>
            <a:endParaRPr lang="en-US" dirty="0"/>
          </a:p>
        </p:txBody>
      </p:sp>
      <p:sp>
        <p:nvSpPr>
          <p:cNvPr id="3" name="Picture Placeholder 2"/>
          <p:cNvSpPr>
            <a:spLocks noGrp="1" noChangeAspect="1"/>
          </p:cNvSpPr>
          <p:nvPr>
            <p:ph type="pic" idx="1"/>
          </p:nvPr>
        </p:nvSpPr>
        <p:spPr>
          <a:xfrm>
            <a:off x="3887391" y="987430"/>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a:t>Haga clic en el icono para agregar una imagen</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el estilo de texto del patrón</a:t>
            </a:r>
          </a:p>
        </p:txBody>
      </p:sp>
      <p:sp>
        <p:nvSpPr>
          <p:cNvPr id="5" name="Date Placeholder 4"/>
          <p:cNvSpPr>
            <a:spLocks noGrp="1"/>
          </p:cNvSpPr>
          <p:nvPr>
            <p:ph type="dt" sz="half" idx="10"/>
          </p:nvPr>
        </p:nvSpPr>
        <p:spPr/>
        <p:txBody>
          <a:bodyPr/>
          <a:lstStyle/>
          <a:p>
            <a:fld id="{BD0CD3E9-648A-4A22-B65A-B947559BDD30}" type="datetimeFigureOut">
              <a:rPr lang="es-MX" smtClean="0"/>
              <a:pPr/>
              <a:t>22/03/2021</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E2A9F38B-7364-4398-860E-1D268335E1F8}" type="slidenum">
              <a:rPr lang="es-MX" smtClean="0"/>
              <a:pPr/>
              <a:t>‹Nº›</a:t>
            </a:fld>
            <a:endParaRPr lang="es-MX"/>
          </a:p>
        </p:txBody>
      </p:sp>
    </p:spTree>
    <p:extLst>
      <p:ext uri="{BB962C8B-B14F-4D97-AF65-F5344CB8AC3E}">
        <p14:creationId xmlns:p14="http://schemas.microsoft.com/office/powerpoint/2010/main" val="29899266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9"/>
            <a:ext cx="7886700" cy="1325563"/>
          </a:xfrm>
          <a:prstGeom prst="rect">
            <a:avLst/>
          </a:prstGeom>
        </p:spPr>
        <p:txBody>
          <a:bodyPr vert="horz" lIns="91440" tIns="45720" rIns="91440" bIns="45720" rtlCol="0" anchor="ctr">
            <a:normAutofit/>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2"/>
          </p:nvPr>
        </p:nvSpPr>
        <p:spPr>
          <a:xfrm>
            <a:off x="628650" y="6356355"/>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D0CD3E9-648A-4A22-B65A-B947559BDD30}" type="datetimeFigureOut">
              <a:rPr lang="es-MX" smtClean="0"/>
              <a:pPr/>
              <a:t>22/03/2021</a:t>
            </a:fld>
            <a:endParaRPr lang="es-MX"/>
          </a:p>
        </p:txBody>
      </p:sp>
      <p:sp>
        <p:nvSpPr>
          <p:cNvPr id="5" name="Footer Placeholder 4"/>
          <p:cNvSpPr>
            <a:spLocks noGrp="1"/>
          </p:cNvSpPr>
          <p:nvPr>
            <p:ph type="ftr" sz="quarter" idx="3"/>
          </p:nvPr>
        </p:nvSpPr>
        <p:spPr>
          <a:xfrm>
            <a:off x="3028950" y="6356355"/>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MX"/>
          </a:p>
        </p:txBody>
      </p:sp>
      <p:sp>
        <p:nvSpPr>
          <p:cNvPr id="6" name="Slide Number Placeholder 5"/>
          <p:cNvSpPr>
            <a:spLocks noGrp="1"/>
          </p:cNvSpPr>
          <p:nvPr>
            <p:ph type="sldNum" sz="quarter" idx="4"/>
          </p:nvPr>
        </p:nvSpPr>
        <p:spPr>
          <a:xfrm>
            <a:off x="6457950" y="6356355"/>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2A9F38B-7364-4398-860E-1D268335E1F8}" type="slidenum">
              <a:rPr lang="es-MX" smtClean="0"/>
              <a:pPr/>
              <a:t>‹Nº›</a:t>
            </a:fld>
            <a:endParaRPr lang="es-MX"/>
          </a:p>
        </p:txBody>
      </p:sp>
    </p:spTree>
    <p:extLst>
      <p:ext uri="{BB962C8B-B14F-4D97-AF65-F5344CB8AC3E}">
        <p14:creationId xmlns:p14="http://schemas.microsoft.com/office/powerpoint/2010/main" val="394452478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png"/><Relationship Id="rId1" Type="http://schemas.openxmlformats.org/officeDocument/2006/relationships/slideLayout" Target="../slideLayouts/slideLayout7.xml"/><Relationship Id="rId5" Type="http://schemas.openxmlformats.org/officeDocument/2006/relationships/image" Target="../media/image17.png"/><Relationship Id="rId4" Type="http://schemas.openxmlformats.org/officeDocument/2006/relationships/image" Target="../media/image16.png"/></Relationships>
</file>

<file path=ppt/slides/_rels/slide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png"/><Relationship Id="rId1" Type="http://schemas.openxmlformats.org/officeDocument/2006/relationships/slideLayout" Target="../slideLayouts/slideLayout7.xml"/><Relationship Id="rId4" Type="http://schemas.openxmlformats.org/officeDocument/2006/relationships/image" Target="../media/image19.png"/></Relationships>
</file>

<file path=ppt/slides/_rels/slide14.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22.jpe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4.gif"/><Relationship Id="rId2" Type="http://schemas.openxmlformats.org/officeDocument/2006/relationships/image" Target="../media/image1.png"/><Relationship Id="rId1" Type="http://schemas.openxmlformats.org/officeDocument/2006/relationships/slideLayout" Target="../slideLayouts/slideLayout7.xml"/><Relationship Id="rId5" Type="http://schemas.openxmlformats.org/officeDocument/2006/relationships/image" Target="../media/image6.gif"/><Relationship Id="rId4" Type="http://schemas.openxmlformats.org/officeDocument/2006/relationships/image" Target="../media/image5.gif"/></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image" Target="../media/image8.png"/><Relationship Id="rId7" Type="http://schemas.openxmlformats.org/officeDocument/2006/relationships/diagramColors" Target="../diagrams/colors1.xml"/><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png"/><Relationship Id="rId1" Type="http://schemas.openxmlformats.org/officeDocument/2006/relationships/slideLayout" Target="../slideLayouts/slideLayout7.xml"/><Relationship Id="rId4" Type="http://schemas.openxmlformats.org/officeDocument/2006/relationships/image" Target="../media/image10.png"/></Relationships>
</file>

<file path=ppt/slides/_rels/slide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image" Target="../media/image1.png"/><Relationship Id="rId1" Type="http://schemas.openxmlformats.org/officeDocument/2006/relationships/slideLayout" Target="../slideLayouts/slideLayout7.xml"/><Relationship Id="rId5" Type="http://schemas.openxmlformats.org/officeDocument/2006/relationships/image" Target="../media/image13.png"/><Relationship Id="rId4" Type="http://schemas.openxmlformats.org/officeDocument/2006/relationships/image" Target="../media/image1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4 Marcador de contenido"/>
          <p:cNvSpPr>
            <a:spLocks noGrp="1"/>
          </p:cNvSpPr>
          <p:nvPr>
            <p:ph idx="1"/>
          </p:nvPr>
        </p:nvSpPr>
        <p:spPr>
          <a:xfrm>
            <a:off x="707448" y="3626764"/>
            <a:ext cx="8229600" cy="737418"/>
          </a:xfrm>
          <a:prstGeom prst="rect">
            <a:avLst/>
          </a:prstGeom>
        </p:spPr>
        <p:txBody>
          <a:bodyPr>
            <a:normAutofit/>
          </a:bodyPr>
          <a:lstStyle/>
          <a:p>
            <a:pPr marL="0" indent="0" algn="ctr">
              <a:spcAft>
                <a:spcPts val="0"/>
              </a:spcAft>
              <a:buSzTx/>
              <a:buNone/>
              <a:defRPr/>
            </a:pPr>
            <a:r>
              <a:rPr lang="es-MX" sz="2000" b="1" kern="0"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16va. Sesión Ordinaria de 2021</a:t>
            </a:r>
            <a:br>
              <a:rPr lang="es-MX" sz="2000" b="1" kern="0" dirty="0">
                <a:solidFill>
                  <a:schemeClr val="tx1">
                    <a:lumMod val="75000"/>
                    <a:lumOff val="25000"/>
                  </a:schemeClr>
                </a:solidFill>
                <a:effectLst>
                  <a:outerShdw blurRad="38100" dist="38100" dir="2700000" algn="tl">
                    <a:srgbClr val="000000">
                      <a:alpha val="43137"/>
                    </a:srgbClr>
                  </a:outerShdw>
                </a:effectLst>
                <a:latin typeface="Arial" pitchFamily="34" charset="0"/>
                <a:cs typeface="Arial" pitchFamily="34" charset="0"/>
              </a:rPr>
            </a:br>
            <a:endParaRPr lang="es-MX" sz="2000" b="1" kern="0" dirty="0">
              <a:solidFill>
                <a:schemeClr val="tx1">
                  <a:lumMod val="75000"/>
                  <a:lumOff val="25000"/>
                </a:schemeClr>
              </a:solidFill>
              <a:effectLst>
                <a:outerShdw blurRad="38100" dist="38100" dir="2700000" algn="tl">
                  <a:srgbClr val="000000">
                    <a:alpha val="43137"/>
                  </a:srgbClr>
                </a:outerShdw>
              </a:effectLst>
              <a:latin typeface="Arial" pitchFamily="34" charset="0"/>
              <a:cs typeface="Arial" pitchFamily="34" charset="0"/>
            </a:endParaRPr>
          </a:p>
          <a:p>
            <a:pPr marL="0" indent="0" algn="ctr">
              <a:spcAft>
                <a:spcPts val="0"/>
              </a:spcAft>
              <a:buSzTx/>
              <a:buNone/>
              <a:defRPr/>
            </a:pPr>
            <a:endParaRPr lang="es-MX" sz="1800" b="1" kern="0" dirty="0">
              <a:solidFill>
                <a:schemeClr val="tx1"/>
              </a:solidFill>
            </a:endParaRPr>
          </a:p>
        </p:txBody>
      </p:sp>
      <p:sp>
        <p:nvSpPr>
          <p:cNvPr id="13" name="1 Título"/>
          <p:cNvSpPr>
            <a:spLocks noGrp="1"/>
          </p:cNvSpPr>
          <p:nvPr>
            <p:ph type="title"/>
          </p:nvPr>
        </p:nvSpPr>
        <p:spPr bwMode="auto">
          <a:xfrm>
            <a:off x="554182" y="1903017"/>
            <a:ext cx="8229600" cy="1508635"/>
          </a:xfrm>
          <a:prstGeom prst="rect">
            <a:avLst/>
          </a:prstGeom>
          <a:noFill/>
          <a:ln w="9525">
            <a:noFill/>
            <a:miter lim="800000"/>
            <a:headEnd/>
            <a:tailEnd/>
          </a:ln>
          <a:effectLst/>
        </p:spPr>
        <p:txBody>
          <a:bodyPr>
            <a:normAutofit/>
          </a:bodyPr>
          <a:lstStyle>
            <a:lvl1pPr algn="l">
              <a:defRPr sz="2800" cap="all" baseline="0">
                <a:solidFill>
                  <a:schemeClr val="tx1">
                    <a:lumMod val="75000"/>
                    <a:lumOff val="25000"/>
                  </a:schemeClr>
                </a:solidFill>
                <a:latin typeface="Century Gothic" pitchFamily="34" charset="0"/>
              </a:defRPr>
            </a:lvl1pPr>
          </a:lstStyle>
          <a:p>
            <a:pPr algn="ctr">
              <a:lnSpc>
                <a:spcPct val="100000"/>
              </a:lnSpc>
              <a:spcBef>
                <a:spcPts val="0"/>
              </a:spcBef>
              <a:defRPr/>
            </a:pPr>
            <a:r>
              <a:rPr lang="es-ES" sz="2400" b="1" kern="0"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CONTROL INTERNO</a:t>
            </a:r>
            <a:br>
              <a:rPr lang="es-ES" sz="2400" b="1" kern="0"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br>
            <a:r>
              <a:rPr lang="es-ES" sz="2400" b="1" kern="0"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C</a:t>
            </a:r>
            <a:r>
              <a:rPr lang="es-ES" sz="2400" b="1" kern="0" cap="none"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omité</a:t>
            </a:r>
            <a:r>
              <a:rPr lang="es-ES" sz="2400" b="1" kern="0"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 </a:t>
            </a:r>
            <a:r>
              <a:rPr lang="es-ES" sz="2400" b="1" kern="0" cap="none"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de</a:t>
            </a:r>
            <a:r>
              <a:rPr lang="es-ES" sz="2400" b="1" kern="0"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 C</a:t>
            </a:r>
            <a:r>
              <a:rPr lang="es-ES" sz="2400" b="1" kern="0" cap="none"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ontrol y </a:t>
            </a:r>
            <a:r>
              <a:rPr lang="es-ES" sz="2400" b="1" kern="0"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D</a:t>
            </a:r>
            <a:r>
              <a:rPr lang="es-ES" sz="2400" b="1" kern="0" cap="none"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esempeño</a:t>
            </a:r>
            <a:r>
              <a:rPr lang="es-ES" sz="2400" b="1" kern="0"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 I</a:t>
            </a:r>
            <a:r>
              <a:rPr lang="es-ES" sz="2400" b="1" kern="0" cap="none"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nstitucional</a:t>
            </a:r>
            <a:br>
              <a:rPr lang="es-ES" sz="2400" b="1" kern="0"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br>
            <a:r>
              <a:rPr lang="es-ES" sz="2400" b="1" kern="0"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(COCODI)</a:t>
            </a:r>
            <a:br>
              <a:rPr lang="es-MX" sz="2400" b="1" dirty="0">
                <a:effectLst>
                  <a:outerShdw blurRad="38100" dist="38100" dir="2700000" algn="tl">
                    <a:srgbClr val="000000">
                      <a:alpha val="43137"/>
                    </a:srgbClr>
                  </a:outerShdw>
                </a:effectLst>
                <a:latin typeface="Arial" pitchFamily="34" charset="0"/>
                <a:cs typeface="Arial" pitchFamily="34" charset="0"/>
              </a:rPr>
            </a:br>
            <a:endParaRPr lang="es-ES" sz="2400" b="1" kern="0" dirty="0">
              <a:effectLst>
                <a:outerShdw blurRad="38100" dist="38100" dir="2700000" algn="tl">
                  <a:srgbClr val="000000">
                    <a:alpha val="43137"/>
                  </a:srgbClr>
                </a:outerShdw>
              </a:effectLst>
              <a:latin typeface="Arial" pitchFamily="34" charset="0"/>
              <a:cs typeface="Arial" pitchFamily="34" charset="0"/>
            </a:endParaRPr>
          </a:p>
        </p:txBody>
      </p:sp>
      <p:sp>
        <p:nvSpPr>
          <p:cNvPr id="6" name="4 Marcador de contenido"/>
          <p:cNvSpPr txBox="1">
            <a:spLocks/>
          </p:cNvSpPr>
          <p:nvPr/>
        </p:nvSpPr>
        <p:spPr>
          <a:xfrm>
            <a:off x="0" y="5210957"/>
            <a:ext cx="9144000" cy="368072"/>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nSpc>
                <a:spcPct val="100000"/>
              </a:lnSpc>
              <a:spcBef>
                <a:spcPts val="0"/>
              </a:spcBef>
              <a:defRPr/>
            </a:pPr>
            <a:r>
              <a:rPr lang="es-MX" sz="2000" b="1" kern="0"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Hermosillo, Sonora, a 23 de marzo de 2021</a:t>
            </a:r>
          </a:p>
        </p:txBody>
      </p:sp>
      <p:pic>
        <p:nvPicPr>
          <p:cNvPr id="48129" name="Picture 1" descr="C:\Users\LUIS CARLOS\Pictures\SEC LOGO.png"/>
          <p:cNvPicPr>
            <a:picLocks noChangeAspect="1" noChangeArrowheads="1"/>
          </p:cNvPicPr>
          <p:nvPr/>
        </p:nvPicPr>
        <p:blipFill>
          <a:blip r:embed="rId2"/>
          <a:srcRect/>
          <a:stretch>
            <a:fillRect/>
          </a:stretch>
        </p:blipFill>
        <p:spPr bwMode="auto">
          <a:xfrm>
            <a:off x="2590799" y="0"/>
            <a:ext cx="3962400" cy="1476375"/>
          </a:xfrm>
          <a:prstGeom prst="rect">
            <a:avLst/>
          </a:prstGeom>
          <a:noFill/>
        </p:spPr>
      </p:pic>
      <p:sp>
        <p:nvSpPr>
          <p:cNvPr id="7" name="CuadroTexto 1"/>
          <p:cNvSpPr txBox="1"/>
          <p:nvPr/>
        </p:nvSpPr>
        <p:spPr>
          <a:xfrm>
            <a:off x="1" y="5688449"/>
            <a:ext cx="9143999" cy="1169551"/>
          </a:xfrm>
          <a:prstGeom prst="rect">
            <a:avLst/>
          </a:prstGeom>
          <a:solidFill>
            <a:srgbClr val="FF0000"/>
          </a:solidFill>
        </p:spPr>
        <p:txBody>
          <a:bodyPr wrap="square">
            <a:spAutoFit/>
          </a:bodyPr>
          <a:lstStyle/>
          <a:p>
            <a:pPr algn="ctr">
              <a:defRPr/>
            </a:pPr>
            <a:endParaRPr lang="es-MX" sz="3500" b="1" dirty="0">
              <a:effectLst>
                <a:outerShdw blurRad="38100" dist="38100" dir="2700000" algn="tl">
                  <a:srgbClr val="000000">
                    <a:alpha val="43137"/>
                  </a:srgbClr>
                </a:outerShdw>
              </a:effectLst>
            </a:endParaRPr>
          </a:p>
          <a:p>
            <a:pPr algn="ctr">
              <a:defRPr/>
            </a:pPr>
            <a:endParaRPr lang="es-MX" sz="3500" b="1"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1923417619"/>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9" name="Shape 135"/>
          <p:cNvCxnSpPr/>
          <p:nvPr/>
        </p:nvCxnSpPr>
        <p:spPr>
          <a:xfrm>
            <a:off x="323528" y="1052741"/>
            <a:ext cx="8496000" cy="1587"/>
          </a:xfrm>
          <a:prstGeom prst="straightConnector1">
            <a:avLst/>
          </a:prstGeom>
          <a:noFill/>
          <a:ln w="19050" cap="flat" cmpd="sng">
            <a:solidFill>
              <a:srgbClr val="FF0000"/>
            </a:solidFill>
            <a:prstDash val="solid"/>
            <a:round/>
            <a:headEnd type="none" w="med" len="med"/>
            <a:tailEnd type="none" w="med" len="med"/>
          </a:ln>
        </p:spPr>
      </p:cxnSp>
      <p:sp>
        <p:nvSpPr>
          <p:cNvPr id="20" name="Rectángulo 19"/>
          <p:cNvSpPr/>
          <p:nvPr/>
        </p:nvSpPr>
        <p:spPr>
          <a:xfrm>
            <a:off x="228279" y="270818"/>
            <a:ext cx="6382072" cy="646331"/>
          </a:xfrm>
          <a:prstGeom prst="rect">
            <a:avLst/>
          </a:prstGeom>
        </p:spPr>
        <p:txBody>
          <a:bodyPr wrap="square">
            <a:spAutoFit/>
          </a:bodyPr>
          <a:lstStyle/>
          <a:p>
            <a:r>
              <a:rPr lang="es-ES" b="1" kern="0" cap="all"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Comité de control y desempeño institucional</a:t>
            </a:r>
            <a:br>
              <a:rPr lang="es-ES" b="1" kern="0" cap="all"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br>
            <a:r>
              <a:rPr lang="es-ES" b="1" kern="0"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(COCODI)</a:t>
            </a:r>
            <a:endParaRPr lang="es-ES" b="1"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endParaRPr>
          </a:p>
        </p:txBody>
      </p:sp>
      <p:sp>
        <p:nvSpPr>
          <p:cNvPr id="3" name="Rectángulo 2"/>
          <p:cNvSpPr/>
          <p:nvPr/>
        </p:nvSpPr>
        <p:spPr>
          <a:xfrm>
            <a:off x="7124701" y="220442"/>
            <a:ext cx="1694828" cy="646331"/>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s-ES" dirty="0"/>
          </a:p>
        </p:txBody>
      </p:sp>
      <p:pic>
        <p:nvPicPr>
          <p:cNvPr id="23" name="Picture 5" descr="C:\Users\LUIS CARLOS\Pictures\SEC LOGO.png"/>
          <p:cNvPicPr>
            <a:picLocks noChangeAspect="1" noChangeArrowheads="1"/>
          </p:cNvPicPr>
          <p:nvPr/>
        </p:nvPicPr>
        <p:blipFill>
          <a:blip r:embed="rId2"/>
          <a:srcRect/>
          <a:stretch>
            <a:fillRect/>
          </a:stretch>
        </p:blipFill>
        <p:spPr bwMode="auto">
          <a:xfrm>
            <a:off x="6977495" y="166255"/>
            <a:ext cx="1917123" cy="797502"/>
          </a:xfrm>
          <a:prstGeom prst="rect">
            <a:avLst/>
          </a:prstGeom>
          <a:noFill/>
        </p:spPr>
      </p:pic>
      <p:sp>
        <p:nvSpPr>
          <p:cNvPr id="6" name="Rectángulo 5">
            <a:extLst>
              <a:ext uri="{FF2B5EF4-FFF2-40B4-BE49-F238E27FC236}">
                <a16:creationId xmlns:a16="http://schemas.microsoft.com/office/drawing/2014/main" id="{26E95A31-6031-41BE-A9F6-07A9244256C7}"/>
              </a:ext>
            </a:extLst>
          </p:cNvPr>
          <p:cNvSpPr/>
          <p:nvPr/>
        </p:nvSpPr>
        <p:spPr>
          <a:xfrm>
            <a:off x="1925066" y="1143312"/>
            <a:ext cx="5292924" cy="369332"/>
          </a:xfrm>
          <a:prstGeom prst="rect">
            <a:avLst/>
          </a:prstGeom>
        </p:spPr>
        <p:txBody>
          <a:bodyPr wrap="none">
            <a:spAutoFit/>
          </a:bodyPr>
          <a:lstStyle/>
          <a:p>
            <a:r>
              <a:rPr lang="es-MX" b="1" dirty="0">
                <a:solidFill>
                  <a:srgbClr val="595959"/>
                </a:solidFill>
                <a:latin typeface="Arial" panose="020B0604020202020204" pitchFamily="34" charset="0"/>
                <a:ea typeface="Times New Roman" panose="02020603050405020304" pitchFamily="18" charset="0"/>
                <a:cs typeface="Arial" panose="020B0604020202020204" pitchFamily="34" charset="0"/>
              </a:rPr>
              <a:t>Plan Anual de Trabajo de Control Interno 2021.</a:t>
            </a:r>
            <a:endParaRPr lang="es-419" b="1" dirty="0">
              <a:latin typeface="Arial" panose="020B0604020202020204" pitchFamily="34" charset="0"/>
              <a:cs typeface="Arial" panose="020B0604020202020204" pitchFamily="34" charset="0"/>
            </a:endParaRPr>
          </a:p>
        </p:txBody>
      </p:sp>
      <p:pic>
        <p:nvPicPr>
          <p:cNvPr id="2" name="Imagen 1">
            <a:extLst>
              <a:ext uri="{FF2B5EF4-FFF2-40B4-BE49-F238E27FC236}">
                <a16:creationId xmlns:a16="http://schemas.microsoft.com/office/drawing/2014/main" id="{5D8F2DDF-F262-45F9-89B4-E900D726F49C}"/>
              </a:ext>
            </a:extLst>
          </p:cNvPr>
          <p:cNvPicPr>
            <a:picLocks noChangeAspect="1"/>
          </p:cNvPicPr>
          <p:nvPr/>
        </p:nvPicPr>
        <p:blipFill>
          <a:blip r:embed="rId3"/>
          <a:stretch>
            <a:fillRect/>
          </a:stretch>
        </p:blipFill>
        <p:spPr>
          <a:xfrm>
            <a:off x="4694761" y="1694844"/>
            <a:ext cx="3831179" cy="4740128"/>
          </a:xfrm>
          <a:prstGeom prst="rect">
            <a:avLst/>
          </a:prstGeom>
        </p:spPr>
      </p:pic>
      <p:sp>
        <p:nvSpPr>
          <p:cNvPr id="4" name="CuadroTexto 3">
            <a:extLst>
              <a:ext uri="{FF2B5EF4-FFF2-40B4-BE49-F238E27FC236}">
                <a16:creationId xmlns:a16="http://schemas.microsoft.com/office/drawing/2014/main" id="{4F9AA421-9E0A-421E-A5CF-A5F067C4FC1B}"/>
              </a:ext>
            </a:extLst>
          </p:cNvPr>
          <p:cNvSpPr txBox="1"/>
          <p:nvPr/>
        </p:nvSpPr>
        <p:spPr>
          <a:xfrm>
            <a:off x="584192" y="2172082"/>
            <a:ext cx="3831179" cy="3785652"/>
          </a:xfrm>
          <a:prstGeom prst="rect">
            <a:avLst/>
          </a:prstGeom>
          <a:noFill/>
        </p:spPr>
        <p:txBody>
          <a:bodyPr wrap="square" rtlCol="0">
            <a:spAutoFit/>
          </a:bodyPr>
          <a:lstStyle/>
          <a:p>
            <a:pPr algn="just"/>
            <a:r>
              <a:rPr lang="es-MX" sz="1600" dirty="0">
                <a:solidFill>
                  <a:schemeClr val="tx1">
                    <a:lumMod val="65000"/>
                    <a:lumOff val="35000"/>
                  </a:schemeClr>
                </a:solidFill>
                <a:latin typeface="Arial" panose="020B0604020202020204" pitchFamily="34" charset="0"/>
                <a:cs typeface="Arial" panose="020B0604020202020204" pitchFamily="34" charset="0"/>
              </a:rPr>
              <a:t>El presente documento establece las actividades y tareas que la Secretaría de Educación y Cultura / Servicios Educativos del Estado de Sonora (SEC/SEES)  deberá realizar para fortalecer y actualizar su control interno institucional con el fin de identificar y analizar los riesgos y las acciones preventivas en la ejecución de los programas, presupuesto y procesos institucionales que puedan afectar el cumplimiento de metas y objetivos institucionales, así mismo, mejorar la eficiencia y eficacia de su gestión y prevenir posibles hechos de corrupción.</a:t>
            </a:r>
            <a:endParaRPr lang="es-419" sz="1600" dirty="0">
              <a:solidFill>
                <a:schemeClr val="tx1">
                  <a:lumMod val="65000"/>
                  <a:lumOff val="35000"/>
                </a:schemeClr>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239327164"/>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9" name="Shape 135"/>
          <p:cNvCxnSpPr/>
          <p:nvPr/>
        </p:nvCxnSpPr>
        <p:spPr>
          <a:xfrm>
            <a:off x="323528" y="1052741"/>
            <a:ext cx="8496000" cy="1587"/>
          </a:xfrm>
          <a:prstGeom prst="straightConnector1">
            <a:avLst/>
          </a:prstGeom>
          <a:noFill/>
          <a:ln w="19050" cap="flat" cmpd="sng">
            <a:solidFill>
              <a:srgbClr val="FF0000"/>
            </a:solidFill>
            <a:prstDash val="solid"/>
            <a:round/>
            <a:headEnd type="none" w="med" len="med"/>
            <a:tailEnd type="none" w="med" len="med"/>
          </a:ln>
        </p:spPr>
      </p:cxnSp>
      <p:sp>
        <p:nvSpPr>
          <p:cNvPr id="20" name="Rectángulo 19"/>
          <p:cNvSpPr/>
          <p:nvPr/>
        </p:nvSpPr>
        <p:spPr>
          <a:xfrm>
            <a:off x="228279" y="270818"/>
            <a:ext cx="6382072" cy="646331"/>
          </a:xfrm>
          <a:prstGeom prst="rect">
            <a:avLst/>
          </a:prstGeom>
        </p:spPr>
        <p:txBody>
          <a:bodyPr wrap="square">
            <a:spAutoFit/>
          </a:bodyPr>
          <a:lstStyle/>
          <a:p>
            <a:r>
              <a:rPr lang="es-ES" b="1" kern="0" cap="all"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Comité de control y desempeño institucional</a:t>
            </a:r>
            <a:br>
              <a:rPr lang="es-ES" b="1" kern="0" cap="all"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br>
            <a:r>
              <a:rPr lang="es-ES" b="1" kern="0"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(COCODI)</a:t>
            </a:r>
            <a:endParaRPr lang="es-ES" b="1"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endParaRPr>
          </a:p>
        </p:txBody>
      </p:sp>
      <p:sp>
        <p:nvSpPr>
          <p:cNvPr id="3" name="Rectángulo 2"/>
          <p:cNvSpPr/>
          <p:nvPr/>
        </p:nvSpPr>
        <p:spPr>
          <a:xfrm>
            <a:off x="7124701" y="220442"/>
            <a:ext cx="1694828" cy="646331"/>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s-ES" dirty="0"/>
          </a:p>
        </p:txBody>
      </p:sp>
      <p:pic>
        <p:nvPicPr>
          <p:cNvPr id="23" name="Picture 5" descr="C:\Users\LUIS CARLOS\Pictures\SEC LOGO.png"/>
          <p:cNvPicPr>
            <a:picLocks noChangeAspect="1" noChangeArrowheads="1"/>
          </p:cNvPicPr>
          <p:nvPr/>
        </p:nvPicPr>
        <p:blipFill>
          <a:blip r:embed="rId2"/>
          <a:srcRect/>
          <a:stretch>
            <a:fillRect/>
          </a:stretch>
        </p:blipFill>
        <p:spPr bwMode="auto">
          <a:xfrm>
            <a:off x="6977495" y="166255"/>
            <a:ext cx="1917123" cy="797502"/>
          </a:xfrm>
          <a:prstGeom prst="rect">
            <a:avLst/>
          </a:prstGeom>
          <a:noFill/>
        </p:spPr>
      </p:pic>
      <p:sp>
        <p:nvSpPr>
          <p:cNvPr id="6" name="Rectángulo 5">
            <a:extLst>
              <a:ext uri="{FF2B5EF4-FFF2-40B4-BE49-F238E27FC236}">
                <a16:creationId xmlns:a16="http://schemas.microsoft.com/office/drawing/2014/main" id="{26E95A31-6031-41BE-A9F6-07A9244256C7}"/>
              </a:ext>
            </a:extLst>
          </p:cNvPr>
          <p:cNvSpPr/>
          <p:nvPr/>
        </p:nvSpPr>
        <p:spPr>
          <a:xfrm>
            <a:off x="1925066" y="1189920"/>
            <a:ext cx="5292924" cy="369332"/>
          </a:xfrm>
          <a:prstGeom prst="rect">
            <a:avLst/>
          </a:prstGeom>
        </p:spPr>
        <p:txBody>
          <a:bodyPr wrap="none">
            <a:spAutoFit/>
          </a:bodyPr>
          <a:lstStyle/>
          <a:p>
            <a:r>
              <a:rPr lang="es-MX" b="1" dirty="0">
                <a:solidFill>
                  <a:srgbClr val="595959"/>
                </a:solidFill>
                <a:latin typeface="Arial" panose="020B0604020202020204" pitchFamily="34" charset="0"/>
                <a:ea typeface="Times New Roman" panose="02020603050405020304" pitchFamily="18" charset="0"/>
                <a:cs typeface="Arial" panose="020B0604020202020204" pitchFamily="34" charset="0"/>
              </a:rPr>
              <a:t>Plan Anual de Trabajo de Control Interno 2021.</a:t>
            </a:r>
            <a:endParaRPr lang="es-419" b="1" dirty="0">
              <a:latin typeface="Arial" panose="020B0604020202020204" pitchFamily="34" charset="0"/>
              <a:cs typeface="Arial" panose="020B0604020202020204" pitchFamily="34" charset="0"/>
            </a:endParaRPr>
          </a:p>
        </p:txBody>
      </p:sp>
      <p:pic>
        <p:nvPicPr>
          <p:cNvPr id="5" name="Imagen 4">
            <a:extLst>
              <a:ext uri="{FF2B5EF4-FFF2-40B4-BE49-F238E27FC236}">
                <a16:creationId xmlns:a16="http://schemas.microsoft.com/office/drawing/2014/main" id="{043282D8-7A70-425F-8CAF-A6B741934D18}"/>
              </a:ext>
            </a:extLst>
          </p:cNvPr>
          <p:cNvPicPr>
            <a:picLocks noChangeAspect="1"/>
          </p:cNvPicPr>
          <p:nvPr/>
        </p:nvPicPr>
        <p:blipFill>
          <a:blip r:embed="rId3"/>
          <a:stretch>
            <a:fillRect/>
          </a:stretch>
        </p:blipFill>
        <p:spPr>
          <a:xfrm>
            <a:off x="485421" y="1737083"/>
            <a:ext cx="4165601" cy="2564561"/>
          </a:xfrm>
          <a:prstGeom prst="rect">
            <a:avLst/>
          </a:prstGeom>
        </p:spPr>
      </p:pic>
      <p:pic>
        <p:nvPicPr>
          <p:cNvPr id="7" name="Imagen 6">
            <a:extLst>
              <a:ext uri="{FF2B5EF4-FFF2-40B4-BE49-F238E27FC236}">
                <a16:creationId xmlns:a16="http://schemas.microsoft.com/office/drawing/2014/main" id="{F5F9717D-65FF-44A4-BBA7-6190648CE5A1}"/>
              </a:ext>
            </a:extLst>
          </p:cNvPr>
          <p:cNvPicPr>
            <a:picLocks noChangeAspect="1"/>
          </p:cNvPicPr>
          <p:nvPr/>
        </p:nvPicPr>
        <p:blipFill>
          <a:blip r:embed="rId4"/>
          <a:stretch>
            <a:fillRect/>
          </a:stretch>
        </p:blipFill>
        <p:spPr>
          <a:xfrm>
            <a:off x="1456428" y="4591695"/>
            <a:ext cx="6729252" cy="1841568"/>
          </a:xfrm>
          <a:prstGeom prst="rect">
            <a:avLst/>
          </a:prstGeom>
        </p:spPr>
      </p:pic>
      <p:pic>
        <p:nvPicPr>
          <p:cNvPr id="8" name="Imagen 7">
            <a:extLst>
              <a:ext uri="{FF2B5EF4-FFF2-40B4-BE49-F238E27FC236}">
                <a16:creationId xmlns:a16="http://schemas.microsoft.com/office/drawing/2014/main" id="{82576FA0-613F-4E86-8F7C-1BBB9D95C729}"/>
              </a:ext>
            </a:extLst>
          </p:cNvPr>
          <p:cNvPicPr>
            <a:picLocks noChangeAspect="1"/>
          </p:cNvPicPr>
          <p:nvPr/>
        </p:nvPicPr>
        <p:blipFill>
          <a:blip r:embed="rId5"/>
          <a:stretch>
            <a:fillRect/>
          </a:stretch>
        </p:blipFill>
        <p:spPr>
          <a:xfrm>
            <a:off x="4571528" y="1762042"/>
            <a:ext cx="4364878" cy="2626863"/>
          </a:xfrm>
          <a:prstGeom prst="rect">
            <a:avLst/>
          </a:prstGeom>
        </p:spPr>
      </p:pic>
    </p:spTree>
    <p:extLst>
      <p:ext uri="{BB962C8B-B14F-4D97-AF65-F5344CB8AC3E}">
        <p14:creationId xmlns:p14="http://schemas.microsoft.com/office/powerpoint/2010/main" val="3130058963"/>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9" name="Shape 135"/>
          <p:cNvCxnSpPr/>
          <p:nvPr/>
        </p:nvCxnSpPr>
        <p:spPr>
          <a:xfrm>
            <a:off x="323528" y="1052741"/>
            <a:ext cx="8496000" cy="1587"/>
          </a:xfrm>
          <a:prstGeom prst="straightConnector1">
            <a:avLst/>
          </a:prstGeom>
          <a:noFill/>
          <a:ln w="19050" cap="flat" cmpd="sng">
            <a:solidFill>
              <a:srgbClr val="FF0000"/>
            </a:solidFill>
            <a:prstDash val="solid"/>
            <a:round/>
            <a:headEnd type="none" w="med" len="med"/>
            <a:tailEnd type="none" w="med" len="med"/>
          </a:ln>
        </p:spPr>
      </p:cxnSp>
      <p:sp>
        <p:nvSpPr>
          <p:cNvPr id="20" name="Rectángulo 19"/>
          <p:cNvSpPr/>
          <p:nvPr/>
        </p:nvSpPr>
        <p:spPr>
          <a:xfrm>
            <a:off x="228279" y="270818"/>
            <a:ext cx="6382072" cy="646331"/>
          </a:xfrm>
          <a:prstGeom prst="rect">
            <a:avLst/>
          </a:prstGeom>
        </p:spPr>
        <p:txBody>
          <a:bodyPr wrap="square">
            <a:spAutoFit/>
          </a:bodyPr>
          <a:lstStyle/>
          <a:p>
            <a:r>
              <a:rPr lang="es-ES" b="1" kern="0" cap="all"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Comité de control y desempeño institucional</a:t>
            </a:r>
            <a:br>
              <a:rPr lang="es-ES" b="1" kern="0" cap="all"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br>
            <a:r>
              <a:rPr lang="es-ES" b="1" kern="0"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(COCODI)</a:t>
            </a:r>
            <a:endParaRPr lang="es-ES" b="1"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endParaRPr>
          </a:p>
        </p:txBody>
      </p:sp>
      <p:sp>
        <p:nvSpPr>
          <p:cNvPr id="3" name="Rectángulo 2"/>
          <p:cNvSpPr/>
          <p:nvPr/>
        </p:nvSpPr>
        <p:spPr>
          <a:xfrm>
            <a:off x="7124701" y="220442"/>
            <a:ext cx="1694828" cy="646331"/>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s-ES" dirty="0"/>
          </a:p>
        </p:txBody>
      </p:sp>
      <p:pic>
        <p:nvPicPr>
          <p:cNvPr id="23" name="Picture 5" descr="C:\Users\LUIS CARLOS\Pictures\SEC LOGO.png"/>
          <p:cNvPicPr>
            <a:picLocks noChangeAspect="1" noChangeArrowheads="1"/>
          </p:cNvPicPr>
          <p:nvPr/>
        </p:nvPicPr>
        <p:blipFill>
          <a:blip r:embed="rId2"/>
          <a:srcRect/>
          <a:stretch>
            <a:fillRect/>
          </a:stretch>
        </p:blipFill>
        <p:spPr bwMode="auto">
          <a:xfrm>
            <a:off x="6977495" y="166255"/>
            <a:ext cx="1917123" cy="797502"/>
          </a:xfrm>
          <a:prstGeom prst="rect">
            <a:avLst/>
          </a:prstGeom>
          <a:noFill/>
        </p:spPr>
      </p:pic>
      <p:sp>
        <p:nvSpPr>
          <p:cNvPr id="2" name="Rectángulo 1">
            <a:extLst>
              <a:ext uri="{FF2B5EF4-FFF2-40B4-BE49-F238E27FC236}">
                <a16:creationId xmlns:a16="http://schemas.microsoft.com/office/drawing/2014/main" id="{19D86F1D-A8F1-47F2-BD81-15126D65AC8D}"/>
              </a:ext>
            </a:extLst>
          </p:cNvPr>
          <p:cNvSpPr/>
          <p:nvPr/>
        </p:nvSpPr>
        <p:spPr>
          <a:xfrm>
            <a:off x="1512711" y="1143312"/>
            <a:ext cx="5954889" cy="369332"/>
          </a:xfrm>
          <a:prstGeom prst="rect">
            <a:avLst/>
          </a:prstGeom>
        </p:spPr>
        <p:txBody>
          <a:bodyPr wrap="square">
            <a:spAutoFit/>
          </a:bodyPr>
          <a:lstStyle/>
          <a:p>
            <a:pPr algn="ctr"/>
            <a:endParaRPr lang="es-419" b="1" dirty="0"/>
          </a:p>
        </p:txBody>
      </p:sp>
      <p:sp>
        <p:nvSpPr>
          <p:cNvPr id="7" name="CuadroTexto 5">
            <a:extLst>
              <a:ext uri="{FF2B5EF4-FFF2-40B4-BE49-F238E27FC236}">
                <a16:creationId xmlns:a16="http://schemas.microsoft.com/office/drawing/2014/main" id="{4AD68F39-E9F5-4268-9A1C-FDBAB38C9C9C}"/>
              </a:ext>
            </a:extLst>
          </p:cNvPr>
          <p:cNvSpPr txBox="1"/>
          <p:nvPr/>
        </p:nvSpPr>
        <p:spPr>
          <a:xfrm>
            <a:off x="304372" y="3105299"/>
            <a:ext cx="8640960" cy="415498"/>
          </a:xfrm>
          <a:prstGeom prst="rect">
            <a:avLst/>
          </a:prstGeom>
          <a:noFill/>
        </p:spPr>
        <p:txBody>
          <a:bodyPr wrap="square" rtlCol="0">
            <a:spAutoFit/>
          </a:bodyPr>
          <a:lstStyle/>
          <a:p>
            <a:pPr marL="342900" indent="-342900" algn="ctr">
              <a:buFont typeface="Arial" panose="020B0604020202020204" pitchFamily="34" charset="0"/>
              <a:buChar char="•"/>
            </a:pPr>
            <a:endParaRPr lang="es-MX" sz="2100" b="1" dirty="0">
              <a:solidFill>
                <a:schemeClr val="tx1">
                  <a:lumMod val="65000"/>
                  <a:lumOff val="35000"/>
                </a:schemeClr>
              </a:solidFill>
              <a:latin typeface="Arial" pitchFamily="34" charset="0"/>
              <a:cs typeface="Arial" pitchFamily="34" charset="0"/>
            </a:endParaRPr>
          </a:p>
        </p:txBody>
      </p:sp>
      <p:sp>
        <p:nvSpPr>
          <p:cNvPr id="6" name="Rectángulo 5">
            <a:extLst>
              <a:ext uri="{FF2B5EF4-FFF2-40B4-BE49-F238E27FC236}">
                <a16:creationId xmlns:a16="http://schemas.microsoft.com/office/drawing/2014/main" id="{757A2941-8590-449A-B804-E078FA49C916}"/>
              </a:ext>
            </a:extLst>
          </p:cNvPr>
          <p:cNvSpPr/>
          <p:nvPr/>
        </p:nvSpPr>
        <p:spPr>
          <a:xfrm>
            <a:off x="1474225" y="1370796"/>
            <a:ext cx="5800437" cy="369332"/>
          </a:xfrm>
          <a:prstGeom prst="rect">
            <a:avLst/>
          </a:prstGeom>
        </p:spPr>
        <p:txBody>
          <a:bodyPr wrap="square">
            <a:spAutoFit/>
          </a:bodyPr>
          <a:lstStyle/>
          <a:p>
            <a:pPr lvl="0" algn="ctr">
              <a:defRPr/>
            </a:pPr>
            <a:r>
              <a:rPr lang="es-MX" b="1" dirty="0">
                <a:solidFill>
                  <a:schemeClr val="tx1">
                    <a:lumMod val="65000"/>
                    <a:lumOff val="35000"/>
                  </a:schemeClr>
                </a:solidFill>
                <a:latin typeface="Arial" panose="020B0604020202020204" pitchFamily="34" charset="0"/>
                <a:cs typeface="Arial" panose="020B0604020202020204" pitchFamily="34" charset="0"/>
              </a:rPr>
              <a:t>Aprobación del Calendario de Reuniones de COCODI</a:t>
            </a:r>
            <a:endParaRPr lang="es-419" b="1" dirty="0">
              <a:solidFill>
                <a:schemeClr val="tx1">
                  <a:lumMod val="65000"/>
                  <a:lumOff val="35000"/>
                </a:schemeClr>
              </a:solidFill>
              <a:latin typeface="Arial" panose="020B0604020202020204" pitchFamily="34" charset="0"/>
              <a:cs typeface="Arial" panose="020B0604020202020204" pitchFamily="34" charset="0"/>
            </a:endParaRPr>
          </a:p>
        </p:txBody>
      </p:sp>
      <p:graphicFrame>
        <p:nvGraphicFramePr>
          <p:cNvPr id="9" name="Tabla 9">
            <a:extLst>
              <a:ext uri="{FF2B5EF4-FFF2-40B4-BE49-F238E27FC236}">
                <a16:creationId xmlns:a16="http://schemas.microsoft.com/office/drawing/2014/main" id="{F4673555-CD56-4BA6-AE19-82A5EF04D5AD}"/>
              </a:ext>
            </a:extLst>
          </p:cNvPr>
          <p:cNvGraphicFramePr>
            <a:graphicFrameLocks noGrp="1"/>
          </p:cNvGraphicFramePr>
          <p:nvPr>
            <p:extLst>
              <p:ext uri="{D42A27DB-BD31-4B8C-83A1-F6EECF244321}">
                <p14:modId xmlns:p14="http://schemas.microsoft.com/office/powerpoint/2010/main" val="1495162846"/>
              </p:ext>
            </p:extLst>
          </p:nvPr>
        </p:nvGraphicFramePr>
        <p:xfrm>
          <a:off x="914400" y="2385948"/>
          <a:ext cx="7905127" cy="1854200"/>
        </p:xfrm>
        <a:graphic>
          <a:graphicData uri="http://schemas.openxmlformats.org/drawingml/2006/table">
            <a:tbl>
              <a:tblPr firstRow="1" bandRow="1">
                <a:effectLst>
                  <a:outerShdw blurRad="50800" dist="50800" dir="5400000" algn="ctr" rotWithShape="0">
                    <a:schemeClr val="tx1">
                      <a:lumMod val="65000"/>
                      <a:lumOff val="35000"/>
                    </a:schemeClr>
                  </a:outerShdw>
                </a:effectLst>
                <a:tableStyleId>{5C22544A-7EE6-4342-B048-85BDC9FD1C3A}</a:tableStyleId>
              </a:tblPr>
              <a:tblGrid>
                <a:gridCol w="2353911">
                  <a:extLst>
                    <a:ext uri="{9D8B030D-6E8A-4147-A177-3AD203B41FA5}">
                      <a16:colId xmlns:a16="http://schemas.microsoft.com/office/drawing/2014/main" val="3409191343"/>
                    </a:ext>
                  </a:extLst>
                </a:gridCol>
                <a:gridCol w="2775608">
                  <a:extLst>
                    <a:ext uri="{9D8B030D-6E8A-4147-A177-3AD203B41FA5}">
                      <a16:colId xmlns:a16="http://schemas.microsoft.com/office/drawing/2014/main" val="3425334944"/>
                    </a:ext>
                  </a:extLst>
                </a:gridCol>
                <a:gridCol w="2775608">
                  <a:extLst>
                    <a:ext uri="{9D8B030D-6E8A-4147-A177-3AD203B41FA5}">
                      <a16:colId xmlns:a16="http://schemas.microsoft.com/office/drawing/2014/main" val="1974065249"/>
                    </a:ext>
                  </a:extLst>
                </a:gridCol>
              </a:tblGrid>
              <a:tr h="370840">
                <a:tc>
                  <a:txBody>
                    <a:bodyPr/>
                    <a:lstStyle/>
                    <a:p>
                      <a:pPr algn="ctr"/>
                      <a:r>
                        <a:rPr lang="es-419" dirty="0"/>
                        <a:t>Numero de sesión</a:t>
                      </a:r>
                    </a:p>
                  </a:txBody>
                  <a:tcPr>
                    <a:solidFill>
                      <a:srgbClr val="FF0000"/>
                    </a:solidFill>
                  </a:tcPr>
                </a:tc>
                <a:tc>
                  <a:txBody>
                    <a:bodyPr/>
                    <a:lstStyle/>
                    <a:p>
                      <a:pPr algn="ctr"/>
                      <a:r>
                        <a:rPr lang="es-419" dirty="0"/>
                        <a:t>Trimestre evaluado</a:t>
                      </a:r>
                    </a:p>
                  </a:txBody>
                  <a:tcPr>
                    <a:solidFill>
                      <a:srgbClr val="FF0000"/>
                    </a:solidFill>
                  </a:tcPr>
                </a:tc>
                <a:tc>
                  <a:txBody>
                    <a:bodyPr/>
                    <a:lstStyle/>
                    <a:p>
                      <a:pPr algn="ctr"/>
                      <a:r>
                        <a:rPr lang="es-419" dirty="0"/>
                        <a:t>Fecha</a:t>
                      </a:r>
                    </a:p>
                  </a:txBody>
                  <a:tcPr>
                    <a:solidFill>
                      <a:srgbClr val="FF0000"/>
                    </a:solidFill>
                  </a:tcPr>
                </a:tc>
                <a:extLst>
                  <a:ext uri="{0D108BD9-81ED-4DB2-BD59-A6C34878D82A}">
                    <a16:rowId xmlns:a16="http://schemas.microsoft.com/office/drawing/2014/main" val="1574915117"/>
                  </a:ext>
                </a:extLst>
              </a:tr>
              <a:tr h="370840">
                <a:tc>
                  <a:txBody>
                    <a:bodyPr/>
                    <a:lstStyle/>
                    <a:p>
                      <a:pPr algn="ctr"/>
                      <a:r>
                        <a:rPr lang="es-419" dirty="0"/>
                        <a:t>1 Sesión 2021 16 ava</a:t>
                      </a:r>
                    </a:p>
                  </a:txBody>
                  <a:tcPr>
                    <a:noFill/>
                  </a:tcPr>
                </a:tc>
                <a:tc>
                  <a:txBody>
                    <a:bodyPr/>
                    <a:lstStyle/>
                    <a:p>
                      <a:pPr algn="ctr"/>
                      <a:r>
                        <a:rPr lang="es-419" dirty="0"/>
                        <a:t> 1 er trimestre</a:t>
                      </a:r>
                    </a:p>
                  </a:txBody>
                  <a:tcPr>
                    <a:noFill/>
                  </a:tcPr>
                </a:tc>
                <a:tc>
                  <a:txBody>
                    <a:bodyPr/>
                    <a:lstStyle/>
                    <a:p>
                      <a:pPr algn="ctr"/>
                      <a:r>
                        <a:rPr lang="es-419" dirty="0"/>
                        <a:t> 23 de marzo de 2021</a:t>
                      </a:r>
                    </a:p>
                  </a:txBody>
                  <a:tcPr>
                    <a:noFill/>
                  </a:tcPr>
                </a:tc>
                <a:extLst>
                  <a:ext uri="{0D108BD9-81ED-4DB2-BD59-A6C34878D82A}">
                    <a16:rowId xmlns:a16="http://schemas.microsoft.com/office/drawing/2014/main" val="2827165032"/>
                  </a:ext>
                </a:extLst>
              </a:tr>
              <a:tr h="370840">
                <a:tc>
                  <a:txBody>
                    <a:bodyPr/>
                    <a:lstStyle/>
                    <a:p>
                      <a:pPr algn="ctr"/>
                      <a:r>
                        <a:rPr lang="es-419" dirty="0"/>
                        <a:t>2 Sesión 2021 17 ava</a:t>
                      </a:r>
                    </a:p>
                  </a:txBody>
                  <a:tcPr>
                    <a:noFill/>
                  </a:tcPr>
                </a:tc>
                <a:tc>
                  <a:txBody>
                    <a:bodyPr/>
                    <a:lstStyle/>
                    <a:p>
                      <a:pPr algn="ctr"/>
                      <a:r>
                        <a:rPr lang="es-419" dirty="0"/>
                        <a:t>2 do trimestre</a:t>
                      </a:r>
                    </a:p>
                  </a:txBody>
                  <a:tcPr>
                    <a:noFill/>
                  </a:tcPr>
                </a:tc>
                <a:tc>
                  <a:txBody>
                    <a:bodyPr/>
                    <a:lstStyle/>
                    <a:p>
                      <a:pPr algn="ctr"/>
                      <a:r>
                        <a:rPr lang="es-419" dirty="0"/>
                        <a:t>17 de junio de 2021</a:t>
                      </a:r>
                    </a:p>
                  </a:txBody>
                  <a:tcPr>
                    <a:noFill/>
                  </a:tcPr>
                </a:tc>
                <a:extLst>
                  <a:ext uri="{0D108BD9-81ED-4DB2-BD59-A6C34878D82A}">
                    <a16:rowId xmlns:a16="http://schemas.microsoft.com/office/drawing/2014/main" val="4044312185"/>
                  </a:ext>
                </a:extLst>
              </a:tr>
              <a:tr h="370840">
                <a:tc>
                  <a:txBody>
                    <a:bodyPr/>
                    <a:lstStyle/>
                    <a:p>
                      <a:pPr algn="ctr"/>
                      <a:r>
                        <a:rPr lang="es-419" dirty="0"/>
                        <a:t>3 Sesión 2021 18 ava</a:t>
                      </a:r>
                    </a:p>
                  </a:txBody>
                  <a:tcPr>
                    <a:noFill/>
                  </a:tcPr>
                </a:tc>
                <a:tc>
                  <a:txBody>
                    <a:bodyPr/>
                    <a:lstStyle/>
                    <a:p>
                      <a:pPr algn="ctr"/>
                      <a:r>
                        <a:rPr lang="es-419" dirty="0"/>
                        <a:t>3 er trimestre</a:t>
                      </a:r>
                    </a:p>
                  </a:txBody>
                  <a:tcPr>
                    <a:noFill/>
                  </a:tcPr>
                </a:tc>
                <a:tc>
                  <a:txBody>
                    <a:bodyPr/>
                    <a:lstStyle/>
                    <a:p>
                      <a:pPr algn="ctr"/>
                      <a:r>
                        <a:rPr lang="es-419" dirty="0"/>
                        <a:t>9 de septiembre de 2021</a:t>
                      </a:r>
                    </a:p>
                  </a:txBody>
                  <a:tcPr>
                    <a:noFill/>
                  </a:tcPr>
                </a:tc>
                <a:extLst>
                  <a:ext uri="{0D108BD9-81ED-4DB2-BD59-A6C34878D82A}">
                    <a16:rowId xmlns:a16="http://schemas.microsoft.com/office/drawing/2014/main" val="568709085"/>
                  </a:ext>
                </a:extLst>
              </a:tr>
              <a:tr h="370840">
                <a:tc>
                  <a:txBody>
                    <a:bodyPr/>
                    <a:lstStyle/>
                    <a:p>
                      <a:pPr algn="ctr"/>
                      <a:r>
                        <a:rPr lang="es-419" dirty="0"/>
                        <a:t>4 Sesión 2021 19 ava</a:t>
                      </a:r>
                    </a:p>
                  </a:txBody>
                  <a:tcPr>
                    <a:noFill/>
                  </a:tcPr>
                </a:tc>
                <a:tc>
                  <a:txBody>
                    <a:bodyPr/>
                    <a:lstStyle/>
                    <a:p>
                      <a:pPr algn="ctr"/>
                      <a:r>
                        <a:rPr lang="es-419" dirty="0"/>
                        <a:t>4 to trimestre</a:t>
                      </a:r>
                    </a:p>
                  </a:txBody>
                  <a:tcPr>
                    <a:noFill/>
                  </a:tcPr>
                </a:tc>
                <a:tc>
                  <a:txBody>
                    <a:bodyPr/>
                    <a:lstStyle/>
                    <a:p>
                      <a:pPr algn="ctr"/>
                      <a:r>
                        <a:rPr lang="es-419" dirty="0"/>
                        <a:t>15 de diciembre de 2021</a:t>
                      </a:r>
                    </a:p>
                  </a:txBody>
                  <a:tcPr>
                    <a:noFill/>
                  </a:tcPr>
                </a:tc>
                <a:extLst>
                  <a:ext uri="{0D108BD9-81ED-4DB2-BD59-A6C34878D82A}">
                    <a16:rowId xmlns:a16="http://schemas.microsoft.com/office/drawing/2014/main" val="2947120819"/>
                  </a:ext>
                </a:extLst>
              </a:tr>
            </a:tbl>
          </a:graphicData>
        </a:graphic>
      </p:graphicFrame>
    </p:spTree>
    <p:extLst>
      <p:ext uri="{BB962C8B-B14F-4D97-AF65-F5344CB8AC3E}">
        <p14:creationId xmlns:p14="http://schemas.microsoft.com/office/powerpoint/2010/main" val="3612723607"/>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9" name="Shape 135"/>
          <p:cNvCxnSpPr/>
          <p:nvPr/>
        </p:nvCxnSpPr>
        <p:spPr>
          <a:xfrm>
            <a:off x="323528" y="1052741"/>
            <a:ext cx="8496000" cy="1587"/>
          </a:xfrm>
          <a:prstGeom prst="straightConnector1">
            <a:avLst/>
          </a:prstGeom>
          <a:noFill/>
          <a:ln w="19050" cap="flat" cmpd="sng">
            <a:solidFill>
              <a:srgbClr val="FF0000"/>
            </a:solidFill>
            <a:prstDash val="solid"/>
            <a:round/>
            <a:headEnd type="none" w="med" len="med"/>
            <a:tailEnd type="none" w="med" len="med"/>
          </a:ln>
        </p:spPr>
      </p:cxnSp>
      <p:sp>
        <p:nvSpPr>
          <p:cNvPr id="20" name="Rectángulo 19"/>
          <p:cNvSpPr/>
          <p:nvPr/>
        </p:nvSpPr>
        <p:spPr>
          <a:xfrm>
            <a:off x="228279" y="270818"/>
            <a:ext cx="6382072" cy="646331"/>
          </a:xfrm>
          <a:prstGeom prst="rect">
            <a:avLst/>
          </a:prstGeom>
        </p:spPr>
        <p:txBody>
          <a:bodyPr wrap="square">
            <a:spAutoFit/>
          </a:bodyPr>
          <a:lstStyle/>
          <a:p>
            <a:r>
              <a:rPr lang="es-ES" b="1" kern="0" cap="all"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Comité de control y desempeño institucional</a:t>
            </a:r>
            <a:br>
              <a:rPr lang="es-ES" b="1" kern="0" cap="all"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br>
            <a:r>
              <a:rPr lang="es-ES" b="1" kern="0"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(COCODI)</a:t>
            </a:r>
            <a:endParaRPr lang="es-ES" b="1"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endParaRPr>
          </a:p>
        </p:txBody>
      </p:sp>
      <p:sp>
        <p:nvSpPr>
          <p:cNvPr id="3" name="Rectángulo 2"/>
          <p:cNvSpPr/>
          <p:nvPr/>
        </p:nvSpPr>
        <p:spPr>
          <a:xfrm>
            <a:off x="7124701" y="220442"/>
            <a:ext cx="1694828" cy="646331"/>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s-ES" dirty="0"/>
          </a:p>
        </p:txBody>
      </p:sp>
      <p:pic>
        <p:nvPicPr>
          <p:cNvPr id="23" name="Picture 5" descr="C:\Users\LUIS CARLOS\Pictures\SEC LOGO.png"/>
          <p:cNvPicPr>
            <a:picLocks noChangeAspect="1" noChangeArrowheads="1"/>
          </p:cNvPicPr>
          <p:nvPr/>
        </p:nvPicPr>
        <p:blipFill>
          <a:blip r:embed="rId2"/>
          <a:srcRect/>
          <a:stretch>
            <a:fillRect/>
          </a:stretch>
        </p:blipFill>
        <p:spPr bwMode="auto">
          <a:xfrm>
            <a:off x="6977495" y="166255"/>
            <a:ext cx="1917123" cy="797502"/>
          </a:xfrm>
          <a:prstGeom prst="rect">
            <a:avLst/>
          </a:prstGeom>
          <a:noFill/>
        </p:spPr>
      </p:pic>
      <p:sp>
        <p:nvSpPr>
          <p:cNvPr id="2" name="Rectángulo 1">
            <a:extLst>
              <a:ext uri="{FF2B5EF4-FFF2-40B4-BE49-F238E27FC236}">
                <a16:creationId xmlns:a16="http://schemas.microsoft.com/office/drawing/2014/main" id="{19D86F1D-A8F1-47F2-BD81-15126D65AC8D}"/>
              </a:ext>
            </a:extLst>
          </p:cNvPr>
          <p:cNvSpPr/>
          <p:nvPr/>
        </p:nvSpPr>
        <p:spPr>
          <a:xfrm>
            <a:off x="1512711" y="1143312"/>
            <a:ext cx="5954889" cy="369332"/>
          </a:xfrm>
          <a:prstGeom prst="rect">
            <a:avLst/>
          </a:prstGeom>
        </p:spPr>
        <p:txBody>
          <a:bodyPr wrap="square">
            <a:spAutoFit/>
          </a:bodyPr>
          <a:lstStyle/>
          <a:p>
            <a:pPr algn="ctr"/>
            <a:endParaRPr lang="es-419" b="1" dirty="0"/>
          </a:p>
        </p:txBody>
      </p:sp>
      <p:sp>
        <p:nvSpPr>
          <p:cNvPr id="7" name="CuadroTexto 5">
            <a:extLst>
              <a:ext uri="{FF2B5EF4-FFF2-40B4-BE49-F238E27FC236}">
                <a16:creationId xmlns:a16="http://schemas.microsoft.com/office/drawing/2014/main" id="{4AD68F39-E9F5-4268-9A1C-FDBAB38C9C9C}"/>
              </a:ext>
            </a:extLst>
          </p:cNvPr>
          <p:cNvSpPr txBox="1"/>
          <p:nvPr/>
        </p:nvSpPr>
        <p:spPr>
          <a:xfrm>
            <a:off x="304372" y="3105299"/>
            <a:ext cx="8640960" cy="415498"/>
          </a:xfrm>
          <a:prstGeom prst="rect">
            <a:avLst/>
          </a:prstGeom>
          <a:noFill/>
        </p:spPr>
        <p:txBody>
          <a:bodyPr wrap="square" rtlCol="0">
            <a:spAutoFit/>
          </a:bodyPr>
          <a:lstStyle/>
          <a:p>
            <a:pPr marL="342900" indent="-342900" algn="ctr">
              <a:buFont typeface="Arial" panose="020B0604020202020204" pitchFamily="34" charset="0"/>
              <a:buChar char="•"/>
            </a:pPr>
            <a:endParaRPr lang="es-MX" sz="2100" b="1" dirty="0">
              <a:solidFill>
                <a:schemeClr val="tx1">
                  <a:lumMod val="65000"/>
                  <a:lumOff val="35000"/>
                </a:schemeClr>
              </a:solidFill>
              <a:latin typeface="Arial" pitchFamily="34" charset="0"/>
              <a:cs typeface="Arial" pitchFamily="34" charset="0"/>
            </a:endParaRPr>
          </a:p>
        </p:txBody>
      </p:sp>
      <p:sp>
        <p:nvSpPr>
          <p:cNvPr id="4" name="Rectángulo 3">
            <a:extLst>
              <a:ext uri="{FF2B5EF4-FFF2-40B4-BE49-F238E27FC236}">
                <a16:creationId xmlns:a16="http://schemas.microsoft.com/office/drawing/2014/main" id="{4DE78636-4946-459C-A827-B411CBD729E0}"/>
              </a:ext>
            </a:extLst>
          </p:cNvPr>
          <p:cNvSpPr/>
          <p:nvPr/>
        </p:nvSpPr>
        <p:spPr>
          <a:xfrm>
            <a:off x="1812572" y="1206086"/>
            <a:ext cx="5954889" cy="369332"/>
          </a:xfrm>
          <a:prstGeom prst="rect">
            <a:avLst/>
          </a:prstGeom>
        </p:spPr>
        <p:txBody>
          <a:bodyPr wrap="square">
            <a:spAutoFit/>
          </a:bodyPr>
          <a:lstStyle/>
          <a:p>
            <a:pPr lvl="0">
              <a:defRPr/>
            </a:pPr>
            <a:r>
              <a:rPr lang="es-419" b="1" dirty="0">
                <a:solidFill>
                  <a:schemeClr val="tx1">
                    <a:lumMod val="65000"/>
                    <a:lumOff val="35000"/>
                  </a:schemeClr>
                </a:solidFill>
                <a:latin typeface="Arial" panose="020B0604020202020204" pitchFamily="34" charset="0"/>
                <a:cs typeface="Arial" panose="020B0604020202020204" pitchFamily="34" charset="0"/>
              </a:rPr>
              <a:t>Avances en  Materia de Administración de Riesgos</a:t>
            </a:r>
          </a:p>
        </p:txBody>
      </p:sp>
      <p:pic>
        <p:nvPicPr>
          <p:cNvPr id="5" name="Imagen 4">
            <a:extLst>
              <a:ext uri="{FF2B5EF4-FFF2-40B4-BE49-F238E27FC236}">
                <a16:creationId xmlns:a16="http://schemas.microsoft.com/office/drawing/2014/main" id="{86C6E9D4-A98E-47FF-92ED-87D7A3E88B85}"/>
              </a:ext>
            </a:extLst>
          </p:cNvPr>
          <p:cNvPicPr>
            <a:picLocks noChangeAspect="1"/>
          </p:cNvPicPr>
          <p:nvPr/>
        </p:nvPicPr>
        <p:blipFill>
          <a:blip r:embed="rId3"/>
          <a:stretch>
            <a:fillRect/>
          </a:stretch>
        </p:blipFill>
        <p:spPr>
          <a:xfrm>
            <a:off x="777671" y="1664402"/>
            <a:ext cx="3366755" cy="5036807"/>
          </a:xfrm>
          <a:prstGeom prst="rect">
            <a:avLst/>
          </a:prstGeom>
        </p:spPr>
      </p:pic>
      <p:pic>
        <p:nvPicPr>
          <p:cNvPr id="6" name="Imagen 5">
            <a:extLst>
              <a:ext uri="{FF2B5EF4-FFF2-40B4-BE49-F238E27FC236}">
                <a16:creationId xmlns:a16="http://schemas.microsoft.com/office/drawing/2014/main" id="{992F39A6-E492-4C70-882B-5DD8A37B4FBD}"/>
              </a:ext>
            </a:extLst>
          </p:cNvPr>
          <p:cNvPicPr>
            <a:picLocks noChangeAspect="1"/>
          </p:cNvPicPr>
          <p:nvPr/>
        </p:nvPicPr>
        <p:blipFill>
          <a:blip r:embed="rId4"/>
          <a:stretch>
            <a:fillRect/>
          </a:stretch>
        </p:blipFill>
        <p:spPr>
          <a:xfrm>
            <a:off x="4029870" y="2886218"/>
            <a:ext cx="5030018" cy="2048406"/>
          </a:xfrm>
          <a:prstGeom prst="rect">
            <a:avLst/>
          </a:prstGeom>
        </p:spPr>
      </p:pic>
      <p:sp>
        <p:nvSpPr>
          <p:cNvPr id="8" name="CuadroTexto 7">
            <a:extLst>
              <a:ext uri="{FF2B5EF4-FFF2-40B4-BE49-F238E27FC236}">
                <a16:creationId xmlns:a16="http://schemas.microsoft.com/office/drawing/2014/main" id="{0F5CEEF7-7919-4C0E-B0F0-E697425EF4BD}"/>
              </a:ext>
            </a:extLst>
          </p:cNvPr>
          <p:cNvSpPr txBox="1"/>
          <p:nvPr/>
        </p:nvSpPr>
        <p:spPr>
          <a:xfrm>
            <a:off x="4678878" y="1805049"/>
            <a:ext cx="3883231" cy="461665"/>
          </a:xfrm>
          <a:prstGeom prst="rect">
            <a:avLst/>
          </a:prstGeom>
          <a:noFill/>
        </p:spPr>
        <p:txBody>
          <a:bodyPr wrap="square" rtlCol="0">
            <a:spAutoFit/>
          </a:bodyPr>
          <a:lstStyle/>
          <a:p>
            <a:r>
              <a:rPr lang="es-419" sz="1200" dirty="0"/>
              <a:t>+++Se agregó la matriz de riesgos de la Dirección General de Educación Secundaria</a:t>
            </a:r>
          </a:p>
        </p:txBody>
      </p:sp>
    </p:spTree>
    <p:extLst>
      <p:ext uri="{BB962C8B-B14F-4D97-AF65-F5344CB8AC3E}">
        <p14:creationId xmlns:p14="http://schemas.microsoft.com/office/powerpoint/2010/main" val="908001448"/>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9" name="Shape 135"/>
          <p:cNvCxnSpPr/>
          <p:nvPr/>
        </p:nvCxnSpPr>
        <p:spPr>
          <a:xfrm>
            <a:off x="323528" y="1052741"/>
            <a:ext cx="8496000" cy="1587"/>
          </a:xfrm>
          <a:prstGeom prst="straightConnector1">
            <a:avLst/>
          </a:prstGeom>
          <a:noFill/>
          <a:ln w="19050" cap="flat" cmpd="sng">
            <a:solidFill>
              <a:srgbClr val="FF0000"/>
            </a:solidFill>
            <a:prstDash val="solid"/>
            <a:round/>
            <a:headEnd type="none" w="med" len="med"/>
            <a:tailEnd type="none" w="med" len="med"/>
          </a:ln>
        </p:spPr>
      </p:cxnSp>
      <p:sp>
        <p:nvSpPr>
          <p:cNvPr id="20" name="Rectángulo 19"/>
          <p:cNvSpPr/>
          <p:nvPr/>
        </p:nvSpPr>
        <p:spPr>
          <a:xfrm>
            <a:off x="228279" y="270818"/>
            <a:ext cx="6382072" cy="646331"/>
          </a:xfrm>
          <a:prstGeom prst="rect">
            <a:avLst/>
          </a:prstGeom>
        </p:spPr>
        <p:txBody>
          <a:bodyPr wrap="square">
            <a:spAutoFit/>
          </a:bodyPr>
          <a:lstStyle/>
          <a:p>
            <a:r>
              <a:rPr lang="es-ES" b="1" kern="0" cap="all"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Comité de control y desempeño institucional</a:t>
            </a:r>
            <a:br>
              <a:rPr lang="es-ES" b="1" kern="0" cap="all"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br>
            <a:r>
              <a:rPr lang="es-ES" b="1" kern="0"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(COCODI)</a:t>
            </a:r>
            <a:endParaRPr lang="es-ES" b="1"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endParaRPr>
          </a:p>
        </p:txBody>
      </p:sp>
      <p:sp>
        <p:nvSpPr>
          <p:cNvPr id="3" name="Rectángulo 2"/>
          <p:cNvSpPr/>
          <p:nvPr/>
        </p:nvSpPr>
        <p:spPr>
          <a:xfrm>
            <a:off x="7124701" y="220442"/>
            <a:ext cx="1694828" cy="646331"/>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s-ES" dirty="0"/>
          </a:p>
        </p:txBody>
      </p:sp>
      <p:pic>
        <p:nvPicPr>
          <p:cNvPr id="23" name="Picture 5" descr="C:\Users\LUIS CARLOS\Pictures\SEC LOGO.png"/>
          <p:cNvPicPr>
            <a:picLocks noChangeAspect="1" noChangeArrowheads="1"/>
          </p:cNvPicPr>
          <p:nvPr/>
        </p:nvPicPr>
        <p:blipFill>
          <a:blip r:embed="rId2"/>
          <a:srcRect/>
          <a:stretch>
            <a:fillRect/>
          </a:stretch>
        </p:blipFill>
        <p:spPr bwMode="auto">
          <a:xfrm>
            <a:off x="6977495" y="166255"/>
            <a:ext cx="1917123" cy="797502"/>
          </a:xfrm>
          <a:prstGeom prst="rect">
            <a:avLst/>
          </a:prstGeom>
          <a:noFill/>
        </p:spPr>
      </p:pic>
      <p:sp>
        <p:nvSpPr>
          <p:cNvPr id="2" name="Rectángulo 1">
            <a:extLst>
              <a:ext uri="{FF2B5EF4-FFF2-40B4-BE49-F238E27FC236}">
                <a16:creationId xmlns:a16="http://schemas.microsoft.com/office/drawing/2014/main" id="{19D86F1D-A8F1-47F2-BD81-15126D65AC8D}"/>
              </a:ext>
            </a:extLst>
          </p:cNvPr>
          <p:cNvSpPr/>
          <p:nvPr/>
        </p:nvSpPr>
        <p:spPr>
          <a:xfrm>
            <a:off x="1512711" y="1143312"/>
            <a:ext cx="5954889" cy="369332"/>
          </a:xfrm>
          <a:prstGeom prst="rect">
            <a:avLst/>
          </a:prstGeom>
        </p:spPr>
        <p:txBody>
          <a:bodyPr wrap="square">
            <a:spAutoFit/>
          </a:bodyPr>
          <a:lstStyle/>
          <a:p>
            <a:pPr algn="ctr"/>
            <a:endParaRPr lang="es-419" b="1" dirty="0"/>
          </a:p>
        </p:txBody>
      </p:sp>
      <p:sp>
        <p:nvSpPr>
          <p:cNvPr id="7" name="CuadroTexto 5">
            <a:extLst>
              <a:ext uri="{FF2B5EF4-FFF2-40B4-BE49-F238E27FC236}">
                <a16:creationId xmlns:a16="http://schemas.microsoft.com/office/drawing/2014/main" id="{4AD68F39-E9F5-4268-9A1C-FDBAB38C9C9C}"/>
              </a:ext>
            </a:extLst>
          </p:cNvPr>
          <p:cNvSpPr txBox="1"/>
          <p:nvPr/>
        </p:nvSpPr>
        <p:spPr>
          <a:xfrm>
            <a:off x="304372" y="3105299"/>
            <a:ext cx="8640960" cy="415498"/>
          </a:xfrm>
          <a:prstGeom prst="rect">
            <a:avLst/>
          </a:prstGeom>
          <a:noFill/>
        </p:spPr>
        <p:txBody>
          <a:bodyPr wrap="square" rtlCol="0">
            <a:spAutoFit/>
          </a:bodyPr>
          <a:lstStyle/>
          <a:p>
            <a:pPr marL="342900" indent="-342900" algn="ctr">
              <a:buFont typeface="Arial" panose="020B0604020202020204" pitchFamily="34" charset="0"/>
              <a:buChar char="•"/>
            </a:pPr>
            <a:endParaRPr lang="es-MX" sz="2100" b="1" dirty="0">
              <a:solidFill>
                <a:schemeClr val="tx1">
                  <a:lumMod val="65000"/>
                  <a:lumOff val="35000"/>
                </a:schemeClr>
              </a:solidFill>
              <a:latin typeface="Arial" pitchFamily="34" charset="0"/>
              <a:cs typeface="Arial" pitchFamily="34" charset="0"/>
            </a:endParaRPr>
          </a:p>
        </p:txBody>
      </p:sp>
      <p:sp>
        <p:nvSpPr>
          <p:cNvPr id="4" name="Rectángulo 3">
            <a:extLst>
              <a:ext uri="{FF2B5EF4-FFF2-40B4-BE49-F238E27FC236}">
                <a16:creationId xmlns:a16="http://schemas.microsoft.com/office/drawing/2014/main" id="{AFA720D9-D06B-48AC-B32F-F48AB401589F}"/>
              </a:ext>
            </a:extLst>
          </p:cNvPr>
          <p:cNvSpPr/>
          <p:nvPr/>
        </p:nvSpPr>
        <p:spPr>
          <a:xfrm>
            <a:off x="3419315" y="1232296"/>
            <a:ext cx="2091150" cy="369332"/>
          </a:xfrm>
          <a:prstGeom prst="rect">
            <a:avLst/>
          </a:prstGeom>
        </p:spPr>
        <p:txBody>
          <a:bodyPr wrap="none">
            <a:spAutoFit/>
          </a:bodyPr>
          <a:lstStyle/>
          <a:p>
            <a:pPr lvl="0">
              <a:defRPr/>
            </a:pPr>
            <a:r>
              <a:rPr lang="es-MX" b="1" dirty="0">
                <a:solidFill>
                  <a:schemeClr val="tx1">
                    <a:lumMod val="65000"/>
                    <a:lumOff val="35000"/>
                  </a:schemeClr>
                </a:solidFill>
                <a:latin typeface="Arial" panose="020B0604020202020204" pitchFamily="34" charset="0"/>
                <a:cs typeface="Arial" panose="020B0604020202020204" pitchFamily="34" charset="0"/>
              </a:rPr>
              <a:t>Temas de calidad</a:t>
            </a:r>
            <a:endParaRPr lang="es-419" b="1" dirty="0">
              <a:solidFill>
                <a:schemeClr val="tx1">
                  <a:lumMod val="65000"/>
                  <a:lumOff val="35000"/>
                </a:schemeClr>
              </a:solidFill>
              <a:latin typeface="Arial" panose="020B0604020202020204" pitchFamily="34" charset="0"/>
              <a:cs typeface="Arial" panose="020B0604020202020204" pitchFamily="34" charset="0"/>
            </a:endParaRPr>
          </a:p>
        </p:txBody>
      </p:sp>
      <p:sp>
        <p:nvSpPr>
          <p:cNvPr id="5" name="CuadroTexto 4">
            <a:extLst>
              <a:ext uri="{FF2B5EF4-FFF2-40B4-BE49-F238E27FC236}">
                <a16:creationId xmlns:a16="http://schemas.microsoft.com/office/drawing/2014/main" id="{A83A9853-671A-49F0-8182-3BEEFCB58B2D}"/>
              </a:ext>
            </a:extLst>
          </p:cNvPr>
          <p:cNvSpPr txBox="1"/>
          <p:nvPr/>
        </p:nvSpPr>
        <p:spPr>
          <a:xfrm>
            <a:off x="2053465" y="1880624"/>
            <a:ext cx="6891867" cy="369332"/>
          </a:xfrm>
          <a:prstGeom prst="rect">
            <a:avLst/>
          </a:prstGeom>
          <a:noFill/>
        </p:spPr>
        <p:txBody>
          <a:bodyPr wrap="square" rtlCol="0">
            <a:spAutoFit/>
          </a:bodyPr>
          <a:lstStyle/>
          <a:p>
            <a:r>
              <a:rPr lang="es-419" dirty="0">
                <a:solidFill>
                  <a:schemeClr val="tx1">
                    <a:lumMod val="75000"/>
                    <a:lumOff val="25000"/>
                  </a:schemeClr>
                </a:solidFill>
              </a:rPr>
              <a:t>Modificación de  manual de gestión de  calidad</a:t>
            </a:r>
          </a:p>
        </p:txBody>
      </p:sp>
      <p:pic>
        <p:nvPicPr>
          <p:cNvPr id="9" name="Imagen 8">
            <a:extLst>
              <a:ext uri="{FF2B5EF4-FFF2-40B4-BE49-F238E27FC236}">
                <a16:creationId xmlns:a16="http://schemas.microsoft.com/office/drawing/2014/main" id="{818BFB22-7FA5-47FA-8B39-DB8AAAD0CA83}"/>
              </a:ext>
            </a:extLst>
          </p:cNvPr>
          <p:cNvPicPr>
            <a:picLocks noChangeAspect="1"/>
          </p:cNvPicPr>
          <p:nvPr/>
        </p:nvPicPr>
        <p:blipFill>
          <a:blip r:embed="rId3"/>
          <a:stretch>
            <a:fillRect/>
          </a:stretch>
        </p:blipFill>
        <p:spPr>
          <a:xfrm>
            <a:off x="1337556" y="2782971"/>
            <a:ext cx="5972175" cy="3124200"/>
          </a:xfrm>
          <a:prstGeom prst="rect">
            <a:avLst/>
          </a:prstGeom>
        </p:spPr>
      </p:pic>
    </p:spTree>
    <p:extLst>
      <p:ext uri="{BB962C8B-B14F-4D97-AF65-F5344CB8AC3E}">
        <p14:creationId xmlns:p14="http://schemas.microsoft.com/office/powerpoint/2010/main" val="672775302"/>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9" name="Shape 135"/>
          <p:cNvCxnSpPr/>
          <p:nvPr/>
        </p:nvCxnSpPr>
        <p:spPr>
          <a:xfrm>
            <a:off x="323528" y="1052741"/>
            <a:ext cx="8496000" cy="1587"/>
          </a:xfrm>
          <a:prstGeom prst="straightConnector1">
            <a:avLst/>
          </a:prstGeom>
          <a:noFill/>
          <a:ln w="19050" cap="flat" cmpd="sng">
            <a:solidFill>
              <a:srgbClr val="FF0000"/>
            </a:solidFill>
            <a:prstDash val="solid"/>
            <a:round/>
            <a:headEnd type="none" w="med" len="med"/>
            <a:tailEnd type="none" w="med" len="med"/>
          </a:ln>
        </p:spPr>
      </p:cxnSp>
      <p:sp>
        <p:nvSpPr>
          <p:cNvPr id="20" name="Rectángulo 19"/>
          <p:cNvSpPr/>
          <p:nvPr/>
        </p:nvSpPr>
        <p:spPr>
          <a:xfrm>
            <a:off x="228279" y="270818"/>
            <a:ext cx="6382072" cy="646331"/>
          </a:xfrm>
          <a:prstGeom prst="rect">
            <a:avLst/>
          </a:prstGeom>
        </p:spPr>
        <p:txBody>
          <a:bodyPr wrap="square">
            <a:spAutoFit/>
          </a:bodyPr>
          <a:lstStyle/>
          <a:p>
            <a:r>
              <a:rPr lang="es-ES" b="1" kern="0" cap="all"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Comité de control y desempeño institucional</a:t>
            </a:r>
            <a:br>
              <a:rPr lang="es-ES" b="1" kern="0" cap="all"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br>
            <a:r>
              <a:rPr lang="es-ES" b="1" kern="0"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(COCODI)</a:t>
            </a:r>
            <a:endParaRPr lang="es-ES" b="1"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endParaRPr>
          </a:p>
        </p:txBody>
      </p:sp>
      <p:sp>
        <p:nvSpPr>
          <p:cNvPr id="3" name="Rectángulo 2"/>
          <p:cNvSpPr/>
          <p:nvPr/>
        </p:nvSpPr>
        <p:spPr>
          <a:xfrm>
            <a:off x="7124701" y="220442"/>
            <a:ext cx="1694828" cy="646331"/>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s-ES" dirty="0"/>
          </a:p>
        </p:txBody>
      </p:sp>
      <p:pic>
        <p:nvPicPr>
          <p:cNvPr id="23" name="Picture 5" descr="C:\Users\LUIS CARLOS\Pictures\SEC LOGO.png"/>
          <p:cNvPicPr>
            <a:picLocks noChangeAspect="1" noChangeArrowheads="1"/>
          </p:cNvPicPr>
          <p:nvPr/>
        </p:nvPicPr>
        <p:blipFill>
          <a:blip r:embed="rId2"/>
          <a:srcRect/>
          <a:stretch>
            <a:fillRect/>
          </a:stretch>
        </p:blipFill>
        <p:spPr bwMode="auto">
          <a:xfrm>
            <a:off x="6977495" y="166255"/>
            <a:ext cx="1917123" cy="797502"/>
          </a:xfrm>
          <a:prstGeom prst="rect">
            <a:avLst/>
          </a:prstGeom>
          <a:noFill/>
        </p:spPr>
      </p:pic>
      <p:sp>
        <p:nvSpPr>
          <p:cNvPr id="2" name="Rectángulo 1">
            <a:extLst>
              <a:ext uri="{FF2B5EF4-FFF2-40B4-BE49-F238E27FC236}">
                <a16:creationId xmlns:a16="http://schemas.microsoft.com/office/drawing/2014/main" id="{19D86F1D-A8F1-47F2-BD81-15126D65AC8D}"/>
              </a:ext>
            </a:extLst>
          </p:cNvPr>
          <p:cNvSpPr/>
          <p:nvPr/>
        </p:nvSpPr>
        <p:spPr>
          <a:xfrm>
            <a:off x="1512711" y="1143312"/>
            <a:ext cx="5954889" cy="369332"/>
          </a:xfrm>
          <a:prstGeom prst="rect">
            <a:avLst/>
          </a:prstGeom>
        </p:spPr>
        <p:txBody>
          <a:bodyPr wrap="square">
            <a:spAutoFit/>
          </a:bodyPr>
          <a:lstStyle/>
          <a:p>
            <a:pPr algn="ctr"/>
            <a:endParaRPr lang="es-419" b="1" dirty="0"/>
          </a:p>
        </p:txBody>
      </p:sp>
      <p:sp>
        <p:nvSpPr>
          <p:cNvPr id="7" name="CuadroTexto 5">
            <a:extLst>
              <a:ext uri="{FF2B5EF4-FFF2-40B4-BE49-F238E27FC236}">
                <a16:creationId xmlns:a16="http://schemas.microsoft.com/office/drawing/2014/main" id="{4AD68F39-E9F5-4268-9A1C-FDBAB38C9C9C}"/>
              </a:ext>
            </a:extLst>
          </p:cNvPr>
          <p:cNvSpPr txBox="1"/>
          <p:nvPr/>
        </p:nvSpPr>
        <p:spPr>
          <a:xfrm>
            <a:off x="304372" y="3105299"/>
            <a:ext cx="8640960" cy="415498"/>
          </a:xfrm>
          <a:prstGeom prst="rect">
            <a:avLst/>
          </a:prstGeom>
          <a:noFill/>
        </p:spPr>
        <p:txBody>
          <a:bodyPr wrap="square" rtlCol="0">
            <a:spAutoFit/>
          </a:bodyPr>
          <a:lstStyle/>
          <a:p>
            <a:pPr marL="342900" indent="-342900" algn="ctr">
              <a:buFont typeface="Arial" panose="020B0604020202020204" pitchFamily="34" charset="0"/>
              <a:buChar char="•"/>
            </a:pPr>
            <a:endParaRPr lang="es-MX" sz="2100" b="1" dirty="0">
              <a:solidFill>
                <a:schemeClr val="tx1">
                  <a:lumMod val="65000"/>
                  <a:lumOff val="35000"/>
                </a:schemeClr>
              </a:solidFill>
              <a:latin typeface="Arial" pitchFamily="34" charset="0"/>
              <a:cs typeface="Arial" pitchFamily="34" charset="0"/>
            </a:endParaRPr>
          </a:p>
        </p:txBody>
      </p:sp>
      <p:sp>
        <p:nvSpPr>
          <p:cNvPr id="4" name="Rectángulo 3">
            <a:extLst>
              <a:ext uri="{FF2B5EF4-FFF2-40B4-BE49-F238E27FC236}">
                <a16:creationId xmlns:a16="http://schemas.microsoft.com/office/drawing/2014/main" id="{AFA720D9-D06B-48AC-B32F-F48AB401589F}"/>
              </a:ext>
            </a:extLst>
          </p:cNvPr>
          <p:cNvSpPr/>
          <p:nvPr/>
        </p:nvSpPr>
        <p:spPr>
          <a:xfrm>
            <a:off x="3419315" y="1232296"/>
            <a:ext cx="2091150" cy="369332"/>
          </a:xfrm>
          <a:prstGeom prst="rect">
            <a:avLst/>
          </a:prstGeom>
        </p:spPr>
        <p:txBody>
          <a:bodyPr wrap="none">
            <a:spAutoFit/>
          </a:bodyPr>
          <a:lstStyle/>
          <a:p>
            <a:pPr lvl="0">
              <a:defRPr/>
            </a:pPr>
            <a:r>
              <a:rPr lang="es-MX" b="1" dirty="0">
                <a:solidFill>
                  <a:schemeClr val="tx1">
                    <a:lumMod val="65000"/>
                    <a:lumOff val="35000"/>
                  </a:schemeClr>
                </a:solidFill>
                <a:latin typeface="Arial" panose="020B0604020202020204" pitchFamily="34" charset="0"/>
                <a:cs typeface="Arial" panose="020B0604020202020204" pitchFamily="34" charset="0"/>
              </a:rPr>
              <a:t>Temas de calidad</a:t>
            </a:r>
            <a:endParaRPr lang="es-419" b="1" dirty="0">
              <a:solidFill>
                <a:schemeClr val="tx1">
                  <a:lumMod val="65000"/>
                  <a:lumOff val="35000"/>
                </a:schemeClr>
              </a:solidFill>
              <a:latin typeface="Arial" panose="020B0604020202020204" pitchFamily="34" charset="0"/>
              <a:cs typeface="Arial" panose="020B0604020202020204" pitchFamily="34" charset="0"/>
            </a:endParaRPr>
          </a:p>
        </p:txBody>
      </p:sp>
      <p:sp>
        <p:nvSpPr>
          <p:cNvPr id="5" name="CuadroTexto 4">
            <a:extLst>
              <a:ext uri="{FF2B5EF4-FFF2-40B4-BE49-F238E27FC236}">
                <a16:creationId xmlns:a16="http://schemas.microsoft.com/office/drawing/2014/main" id="{A83A9853-671A-49F0-8182-3BEEFCB58B2D}"/>
              </a:ext>
            </a:extLst>
          </p:cNvPr>
          <p:cNvSpPr txBox="1"/>
          <p:nvPr/>
        </p:nvSpPr>
        <p:spPr>
          <a:xfrm>
            <a:off x="575733" y="1824642"/>
            <a:ext cx="7048225" cy="369332"/>
          </a:xfrm>
          <a:prstGeom prst="rect">
            <a:avLst/>
          </a:prstGeom>
          <a:noFill/>
        </p:spPr>
        <p:txBody>
          <a:bodyPr wrap="square" rtlCol="0">
            <a:spAutoFit/>
          </a:bodyPr>
          <a:lstStyle/>
          <a:p>
            <a:r>
              <a:rPr lang="es-419" dirty="0">
                <a:solidFill>
                  <a:schemeClr val="tx1">
                    <a:lumMod val="75000"/>
                    <a:lumOff val="25000"/>
                  </a:schemeClr>
                </a:solidFill>
              </a:rPr>
              <a:t>Cronograma de Auditoría, verificaciones y reuniones de COCODI:</a:t>
            </a:r>
          </a:p>
        </p:txBody>
      </p:sp>
      <p:pic>
        <p:nvPicPr>
          <p:cNvPr id="6" name="Imagen 5">
            <a:extLst>
              <a:ext uri="{FF2B5EF4-FFF2-40B4-BE49-F238E27FC236}">
                <a16:creationId xmlns:a16="http://schemas.microsoft.com/office/drawing/2014/main" id="{B24ACBA7-ABCE-4C71-B2FF-7BDC89418186}"/>
              </a:ext>
            </a:extLst>
          </p:cNvPr>
          <p:cNvPicPr>
            <a:picLocks noChangeAspect="1"/>
          </p:cNvPicPr>
          <p:nvPr/>
        </p:nvPicPr>
        <p:blipFill>
          <a:blip r:embed="rId3"/>
          <a:stretch>
            <a:fillRect/>
          </a:stretch>
        </p:blipFill>
        <p:spPr>
          <a:xfrm>
            <a:off x="486746" y="2505972"/>
            <a:ext cx="8169563" cy="2649042"/>
          </a:xfrm>
          <a:prstGeom prst="rect">
            <a:avLst/>
          </a:prstGeom>
        </p:spPr>
      </p:pic>
    </p:spTree>
    <p:extLst>
      <p:ext uri="{BB962C8B-B14F-4D97-AF65-F5344CB8AC3E}">
        <p14:creationId xmlns:p14="http://schemas.microsoft.com/office/powerpoint/2010/main" val="269644348"/>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2" name="11 Conector recto"/>
          <p:cNvCxnSpPr/>
          <p:nvPr/>
        </p:nvCxnSpPr>
        <p:spPr>
          <a:xfrm>
            <a:off x="323528" y="1052737"/>
            <a:ext cx="8496000" cy="1588"/>
          </a:xfrm>
          <a:prstGeom prst="line">
            <a:avLst/>
          </a:prstGeom>
          <a:ln w="190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28" name="Rectángulo 27"/>
          <p:cNvSpPr/>
          <p:nvPr/>
        </p:nvSpPr>
        <p:spPr>
          <a:xfrm>
            <a:off x="7124701" y="220442"/>
            <a:ext cx="1694828" cy="646331"/>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s-MX" dirty="0"/>
              <a:t>LOGOTIPO INSTITUCIONAL</a:t>
            </a:r>
            <a:endParaRPr lang="es-ES" dirty="0"/>
          </a:p>
        </p:txBody>
      </p:sp>
      <p:pic>
        <p:nvPicPr>
          <p:cNvPr id="9" name="Picture 5" descr="C:\Users\LUIS CARLOS\Pictures\SEC LOGO.png"/>
          <p:cNvPicPr>
            <a:picLocks noChangeAspect="1" noChangeArrowheads="1"/>
          </p:cNvPicPr>
          <p:nvPr/>
        </p:nvPicPr>
        <p:blipFill>
          <a:blip r:embed="rId3"/>
          <a:srcRect/>
          <a:stretch>
            <a:fillRect/>
          </a:stretch>
        </p:blipFill>
        <p:spPr bwMode="auto">
          <a:xfrm>
            <a:off x="6977495" y="166255"/>
            <a:ext cx="1917123" cy="797502"/>
          </a:xfrm>
          <a:prstGeom prst="rect">
            <a:avLst/>
          </a:prstGeom>
          <a:noFill/>
        </p:spPr>
      </p:pic>
      <p:sp>
        <p:nvSpPr>
          <p:cNvPr id="6" name="5 Rectángulo"/>
          <p:cNvSpPr/>
          <p:nvPr/>
        </p:nvSpPr>
        <p:spPr>
          <a:xfrm>
            <a:off x="318655" y="277091"/>
            <a:ext cx="6414654" cy="646331"/>
          </a:xfrm>
          <a:prstGeom prst="rect">
            <a:avLst/>
          </a:prstGeom>
        </p:spPr>
        <p:txBody>
          <a:bodyPr wrap="square">
            <a:spAutoFit/>
          </a:bodyPr>
          <a:lstStyle/>
          <a:p>
            <a:r>
              <a:rPr lang="es-ES" b="1" kern="0" cap="all"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Comité de control y desempeño institucional   </a:t>
            </a:r>
            <a:r>
              <a:rPr lang="es-ES" b="1" kern="0"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(COCODI)</a:t>
            </a:r>
            <a:endParaRPr lang="es-ES" b="1"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endParaRPr>
          </a:p>
        </p:txBody>
      </p:sp>
      <p:sp>
        <p:nvSpPr>
          <p:cNvPr id="10" name="CuadroTexto 2"/>
          <p:cNvSpPr txBox="1"/>
          <p:nvPr/>
        </p:nvSpPr>
        <p:spPr>
          <a:xfrm>
            <a:off x="6268279" y="6229204"/>
            <a:ext cx="2668482" cy="369332"/>
          </a:xfrm>
          <a:prstGeom prst="rect">
            <a:avLst/>
          </a:prstGeom>
          <a:noFill/>
        </p:spPr>
        <p:txBody>
          <a:bodyPr wrap="square">
            <a:spAutoFit/>
          </a:bodyPr>
          <a:lstStyle/>
          <a:p>
            <a:pPr>
              <a:defRPr/>
            </a:pPr>
            <a:r>
              <a:rPr lang="es-MX" b="1"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marzo 2021</a:t>
            </a:r>
          </a:p>
        </p:txBody>
      </p:sp>
      <p:sp>
        <p:nvSpPr>
          <p:cNvPr id="8" name="CuadroTexto 1"/>
          <p:cNvSpPr txBox="1"/>
          <p:nvPr/>
        </p:nvSpPr>
        <p:spPr>
          <a:xfrm>
            <a:off x="0" y="4266077"/>
            <a:ext cx="9144000" cy="1815882"/>
          </a:xfrm>
          <a:prstGeom prst="rect">
            <a:avLst/>
          </a:prstGeom>
          <a:solidFill>
            <a:srgbClr val="FF0000"/>
          </a:solidFill>
        </p:spPr>
        <p:txBody>
          <a:bodyPr wrap="square">
            <a:spAutoFit/>
          </a:bodyPr>
          <a:lstStyle/>
          <a:p>
            <a:pPr algn="ctr">
              <a:defRPr/>
            </a:pPr>
            <a:r>
              <a:rPr lang="es-MX" sz="2800" b="1" dirty="0">
                <a:solidFill>
                  <a:schemeClr val="bg1"/>
                </a:solidFill>
                <a:effectLst>
                  <a:outerShdw blurRad="38100" dist="38100" dir="2700000" algn="tl">
                    <a:srgbClr val="000000">
                      <a:alpha val="43137"/>
                    </a:srgbClr>
                  </a:outerShdw>
                </a:effectLst>
                <a:latin typeface="Arial" pitchFamily="34" charset="0"/>
                <a:cs typeface="Arial" pitchFamily="34" charset="0"/>
              </a:rPr>
              <a:t>ÓRGANO INTERNO DE CONTROL DE LA</a:t>
            </a:r>
          </a:p>
          <a:p>
            <a:pPr algn="ctr">
              <a:defRPr/>
            </a:pPr>
            <a:r>
              <a:rPr lang="es-MX" sz="2800" b="1" dirty="0">
                <a:solidFill>
                  <a:schemeClr val="bg1"/>
                </a:solidFill>
                <a:effectLst>
                  <a:outerShdw blurRad="38100" dist="38100" dir="2700000" algn="tl">
                    <a:srgbClr val="000000">
                      <a:alpha val="43137"/>
                    </a:srgbClr>
                  </a:outerShdw>
                </a:effectLst>
                <a:latin typeface="Arial" pitchFamily="34" charset="0"/>
                <a:cs typeface="Arial" pitchFamily="34" charset="0"/>
              </a:rPr>
              <a:t>SECRETARÍA DE EDUCACIÓN Y CULTURA </a:t>
            </a:r>
          </a:p>
          <a:p>
            <a:pPr algn="ctr">
              <a:defRPr/>
            </a:pPr>
            <a:r>
              <a:rPr lang="es-MX" sz="2800" b="1" dirty="0">
                <a:solidFill>
                  <a:schemeClr val="bg1"/>
                </a:solidFill>
                <a:effectLst>
                  <a:outerShdw blurRad="38100" dist="38100" dir="2700000" algn="tl">
                    <a:srgbClr val="000000">
                      <a:alpha val="43137"/>
                    </a:srgbClr>
                  </a:outerShdw>
                </a:effectLst>
                <a:latin typeface="Arial" pitchFamily="34" charset="0"/>
                <a:cs typeface="Arial" pitchFamily="34" charset="0"/>
              </a:rPr>
              <a:t>Y  SERVICIOS EDUCATIVOS DEL </a:t>
            </a:r>
          </a:p>
          <a:p>
            <a:pPr algn="ctr">
              <a:defRPr/>
            </a:pPr>
            <a:r>
              <a:rPr lang="es-MX" sz="2800" b="1" dirty="0">
                <a:solidFill>
                  <a:schemeClr val="bg1"/>
                </a:solidFill>
                <a:effectLst>
                  <a:outerShdw blurRad="38100" dist="38100" dir="2700000" algn="tl">
                    <a:srgbClr val="000000">
                      <a:alpha val="43137"/>
                    </a:srgbClr>
                  </a:outerShdw>
                </a:effectLst>
                <a:latin typeface="Arial" pitchFamily="34" charset="0"/>
                <a:cs typeface="Arial" pitchFamily="34" charset="0"/>
              </a:rPr>
              <a:t>ESTADO DE SONORA</a:t>
            </a:r>
            <a:endParaRPr lang="es-MX" sz="3500" b="1" dirty="0">
              <a:effectLst>
                <a:outerShdw blurRad="38100" dist="38100" dir="2700000" algn="tl">
                  <a:srgbClr val="000000">
                    <a:alpha val="43137"/>
                  </a:srgbClr>
                </a:outerShdw>
              </a:effectLst>
            </a:endParaRPr>
          </a:p>
        </p:txBody>
      </p:sp>
      <p:pic>
        <p:nvPicPr>
          <p:cNvPr id="11" name="Picture 6" descr="Imagen relacionada">
            <a:extLst>
              <a:ext uri="{FF2B5EF4-FFF2-40B4-BE49-F238E27FC236}">
                <a16:creationId xmlns:a16="http://schemas.microsoft.com/office/drawing/2014/main" id="{E3EAE81B-BDCC-479F-8570-CE073F2BCA7C}"/>
              </a:ext>
            </a:extLst>
          </p:cNvPr>
          <p:cNvPicPr>
            <a:picLocks noChangeAspect="1" noChangeArrowheads="1"/>
          </p:cNvPicPr>
          <p:nvPr/>
        </p:nvPicPr>
        <p:blipFill>
          <a:blip r:embed="rId4" cstate="print"/>
          <a:srcRect/>
          <a:stretch>
            <a:fillRect/>
          </a:stretch>
        </p:blipFill>
        <p:spPr bwMode="auto">
          <a:xfrm>
            <a:off x="940904" y="1171144"/>
            <a:ext cx="7372687" cy="3094933"/>
          </a:xfrm>
          <a:prstGeom prst="rect">
            <a:avLst/>
          </a:prstGeom>
          <a:noFill/>
          <a:ln w="9525">
            <a:noFill/>
            <a:miter lim="800000"/>
            <a:headEnd/>
            <a:tailEnd/>
          </a:ln>
        </p:spPr>
      </p:pic>
    </p:spTree>
    <p:extLst>
      <p:ext uri="{BB962C8B-B14F-4D97-AF65-F5344CB8AC3E}">
        <p14:creationId xmlns:p14="http://schemas.microsoft.com/office/powerpoint/2010/main" val="276408256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CuadroTexto 1">
            <a:extLst>
              <a:ext uri="{FF2B5EF4-FFF2-40B4-BE49-F238E27FC236}">
                <a16:creationId xmlns:a16="http://schemas.microsoft.com/office/drawing/2014/main" id="{370CBBDB-A0FE-4D60-8BE8-20C979AB421B}"/>
              </a:ext>
            </a:extLst>
          </p:cNvPr>
          <p:cNvSpPr txBox="1">
            <a:spLocks noChangeArrowheads="1"/>
          </p:cNvSpPr>
          <p:nvPr/>
        </p:nvSpPr>
        <p:spPr bwMode="auto">
          <a:xfrm>
            <a:off x="1187450" y="3244850"/>
            <a:ext cx="6624638" cy="43338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s-MX" altLang="es-MX" sz="1800" b="0" i="0" u="none" strike="noStrike" kern="1200" cap="none" spc="0" normalizeH="0" baseline="0" noProof="0">
              <a:ln>
                <a:noFill/>
              </a:ln>
              <a:solidFill>
                <a:prstClr val="black"/>
              </a:solidFill>
              <a:effectLst/>
              <a:uLnTx/>
              <a:uFillTx/>
              <a:latin typeface="Calibri" panose="020F0502020204030204" pitchFamily="34" charset="0"/>
              <a:ea typeface="+mn-ea"/>
              <a:cs typeface="+mn-cs"/>
            </a:endParaRPr>
          </a:p>
        </p:txBody>
      </p:sp>
      <p:sp>
        <p:nvSpPr>
          <p:cNvPr id="15363" name="CuadroTexto 6">
            <a:extLst>
              <a:ext uri="{FF2B5EF4-FFF2-40B4-BE49-F238E27FC236}">
                <a16:creationId xmlns:a16="http://schemas.microsoft.com/office/drawing/2014/main" id="{E0924A8C-3325-465D-A8B0-D4215B028714}"/>
              </a:ext>
            </a:extLst>
          </p:cNvPr>
          <p:cNvSpPr txBox="1">
            <a:spLocks noChangeArrowheads="1"/>
          </p:cNvSpPr>
          <p:nvPr/>
        </p:nvSpPr>
        <p:spPr bwMode="auto">
          <a:xfrm>
            <a:off x="1022350" y="1181802"/>
            <a:ext cx="7099300" cy="830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s-MX" altLang="es-MX" sz="1600" b="1" i="0" u="none" strike="noStrike" kern="1200" cap="none" spc="0" normalizeH="0" baseline="0" noProof="0" dirty="0">
                <a:ln>
                  <a:noFill/>
                </a:ln>
                <a:solidFill>
                  <a:schemeClr val="tx1">
                    <a:lumMod val="75000"/>
                    <a:lumOff val="25000"/>
                  </a:schemeClr>
                </a:solidFill>
                <a:effectLst/>
                <a:uLnTx/>
                <a:uFillTx/>
                <a:latin typeface="Calibri" panose="020F0502020204030204" pitchFamily="34" charset="0"/>
                <a:ea typeface="+mn-ea"/>
                <a:cs typeface="+mn-cs"/>
              </a:rPr>
              <a:t>OBSERVACIONES DE UNIDADES ADMINISTRATIVAS DETERMINADAS                                   Y </a:t>
            </a:r>
            <a:r>
              <a:rPr kumimoji="0" lang="es-MX" altLang="es-MX" sz="1600" b="1" i="0" u="sng" strike="noStrike" kern="1200" cap="none" spc="0" normalizeH="0" baseline="0" noProof="0" dirty="0">
                <a:ln>
                  <a:noFill/>
                </a:ln>
                <a:solidFill>
                  <a:schemeClr val="tx1">
                    <a:lumMod val="75000"/>
                    <a:lumOff val="25000"/>
                  </a:schemeClr>
                </a:solidFill>
                <a:effectLst/>
                <a:uLnTx/>
                <a:uFillTx/>
                <a:latin typeface="Calibri" panose="020F0502020204030204" pitchFamily="34" charset="0"/>
                <a:ea typeface="+mn-ea"/>
                <a:cs typeface="+mn-cs"/>
              </a:rPr>
              <a:t>PENDIENTES DE SOLVENTAR</a:t>
            </a:r>
            <a:r>
              <a:rPr kumimoji="0" lang="es-MX" altLang="es-MX" sz="1600" b="1" i="0" u="none" strike="noStrike" kern="1200" cap="none" spc="0" normalizeH="0" baseline="0" noProof="0" dirty="0">
                <a:ln>
                  <a:noFill/>
                </a:ln>
                <a:solidFill>
                  <a:schemeClr val="tx1">
                    <a:lumMod val="75000"/>
                    <a:lumOff val="25000"/>
                  </a:schemeClr>
                </a:solidFill>
                <a:effectLst/>
                <a:uLnTx/>
                <a:uFillTx/>
                <a:latin typeface="Calibri" panose="020F0502020204030204" pitchFamily="34" charset="0"/>
                <a:ea typeface="+mn-ea"/>
                <a:cs typeface="+mn-cs"/>
              </a:rPr>
              <a:t>  (Ejercicio 2015-2020)</a:t>
            </a:r>
          </a:p>
          <a:p>
            <a:pPr marL="0" marR="0" lvl="0" indent="0" algn="ctr" defTabSz="914400" rtl="0" eaLnBrk="0" fontAlgn="base" latinLnBrk="0" hangingPunct="0">
              <a:lnSpc>
                <a:spcPct val="100000"/>
              </a:lnSpc>
              <a:spcBef>
                <a:spcPct val="0"/>
              </a:spcBef>
              <a:spcAft>
                <a:spcPct val="0"/>
              </a:spcAft>
              <a:buClrTx/>
              <a:buSzTx/>
              <a:buFontTx/>
              <a:buNone/>
              <a:tabLst/>
              <a:defRPr/>
            </a:pPr>
            <a:r>
              <a:rPr kumimoji="0" lang="es-MX" altLang="es-MX" sz="1600" b="1" i="0" u="none" strike="noStrike" kern="1200" cap="none" spc="0" normalizeH="0" baseline="0" noProof="0" dirty="0">
                <a:ln>
                  <a:noFill/>
                </a:ln>
                <a:solidFill>
                  <a:schemeClr val="tx1">
                    <a:lumMod val="75000"/>
                    <a:lumOff val="25000"/>
                  </a:schemeClr>
                </a:solidFill>
                <a:effectLst/>
                <a:uLnTx/>
                <a:uFillTx/>
                <a:latin typeface="Calibri" panose="020F0502020204030204" pitchFamily="34" charset="0"/>
                <a:ea typeface="+mn-ea"/>
                <a:cs typeface="+mn-cs"/>
              </a:rPr>
              <a:t>al 28 de febrero de 2021</a:t>
            </a:r>
          </a:p>
        </p:txBody>
      </p:sp>
      <p:sp>
        <p:nvSpPr>
          <p:cNvPr id="9" name="CuadroTexto 8">
            <a:extLst>
              <a:ext uri="{FF2B5EF4-FFF2-40B4-BE49-F238E27FC236}">
                <a16:creationId xmlns:a16="http://schemas.microsoft.com/office/drawing/2014/main" id="{3DEEFE5D-AE7C-4B0B-A306-A69082C4385A}"/>
              </a:ext>
            </a:extLst>
          </p:cNvPr>
          <p:cNvSpPr txBox="1"/>
          <p:nvPr/>
        </p:nvSpPr>
        <p:spPr>
          <a:xfrm>
            <a:off x="6048375" y="97151"/>
            <a:ext cx="3095625" cy="923330"/>
          </a:xfrm>
          <a:prstGeom prst="rect">
            <a:avLst/>
          </a:prstGeom>
          <a:noFill/>
        </p:spPr>
        <p:txBody>
          <a:bodyPr>
            <a:spAutoFit/>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s-MX" b="1" i="0" u="none" strike="noStrike" kern="1200" cap="none" spc="0" normalizeH="0" baseline="0" noProof="0" dirty="0">
                <a:ln>
                  <a:noFill/>
                </a:ln>
                <a:solidFill>
                  <a:schemeClr val="tx1">
                    <a:lumMod val="75000"/>
                    <a:lumOff val="25000"/>
                  </a:schemeClr>
                </a:solidFill>
                <a:effectLst>
                  <a:outerShdw blurRad="38100" dist="38100" dir="2700000" algn="tl">
                    <a:srgbClr val="000000">
                      <a:alpha val="43137"/>
                    </a:srgbClr>
                  </a:outerShdw>
                </a:effectLst>
                <a:uLnTx/>
                <a:uFillTx/>
                <a:latin typeface="Calibri" panose="020F0502020204030204" pitchFamily="34" charset="0"/>
                <a:ea typeface="+mn-ea"/>
                <a:cs typeface="+mn-cs"/>
              </a:rPr>
              <a:t>UNIDADES     ADMINISTRATIVAS </a:t>
            </a:r>
          </a:p>
          <a:p>
            <a:pPr marL="0" marR="0" lvl="0" indent="0" algn="ctr" defTabSz="914400" rtl="0" eaLnBrk="0" fontAlgn="base" latinLnBrk="0" hangingPunct="0">
              <a:lnSpc>
                <a:spcPct val="100000"/>
              </a:lnSpc>
              <a:spcBef>
                <a:spcPct val="0"/>
              </a:spcBef>
              <a:spcAft>
                <a:spcPct val="0"/>
              </a:spcAft>
              <a:buClrTx/>
              <a:buSzTx/>
              <a:buFontTx/>
              <a:buNone/>
              <a:tabLst/>
              <a:defRPr/>
            </a:pPr>
            <a:r>
              <a:rPr kumimoji="0" lang="es-MX" b="1" i="0" u="none" strike="noStrike" kern="1200" cap="none" spc="0" normalizeH="0" baseline="0" noProof="0" dirty="0">
                <a:ln>
                  <a:noFill/>
                </a:ln>
                <a:solidFill>
                  <a:schemeClr val="tx1">
                    <a:lumMod val="75000"/>
                    <a:lumOff val="25000"/>
                  </a:schemeClr>
                </a:solidFill>
                <a:effectLst>
                  <a:outerShdw blurRad="38100" dist="38100" dir="2700000" algn="tl">
                    <a:srgbClr val="000000">
                      <a:alpha val="43137"/>
                    </a:srgbClr>
                  </a:outerShdw>
                </a:effectLst>
                <a:uLnTx/>
                <a:uFillTx/>
                <a:latin typeface="Calibri" panose="020F0502020204030204" pitchFamily="34" charset="0"/>
                <a:ea typeface="+mn-ea"/>
                <a:cs typeface="+mn-cs"/>
              </a:rPr>
              <a:t>SEES</a:t>
            </a:r>
          </a:p>
        </p:txBody>
      </p:sp>
      <p:graphicFrame>
        <p:nvGraphicFramePr>
          <p:cNvPr id="4" name="Tabla 3">
            <a:extLst>
              <a:ext uri="{FF2B5EF4-FFF2-40B4-BE49-F238E27FC236}">
                <a16:creationId xmlns:a16="http://schemas.microsoft.com/office/drawing/2014/main" id="{B3143758-0B2A-4642-81A6-9534E33023BF}"/>
              </a:ext>
            </a:extLst>
          </p:cNvPr>
          <p:cNvGraphicFramePr>
            <a:graphicFrameLocks noGrp="1"/>
          </p:cNvGraphicFramePr>
          <p:nvPr>
            <p:extLst>
              <p:ext uri="{D42A27DB-BD31-4B8C-83A1-F6EECF244321}">
                <p14:modId xmlns:p14="http://schemas.microsoft.com/office/powerpoint/2010/main" val="1345056146"/>
              </p:ext>
            </p:extLst>
          </p:nvPr>
        </p:nvGraphicFramePr>
        <p:xfrm>
          <a:off x="583728" y="2247558"/>
          <a:ext cx="7975600" cy="3896568"/>
        </p:xfrm>
        <a:graphic>
          <a:graphicData uri="http://schemas.openxmlformats.org/drawingml/2006/table">
            <a:tbl>
              <a:tblPr/>
              <a:tblGrid>
                <a:gridCol w="3490984">
                  <a:extLst>
                    <a:ext uri="{9D8B030D-6E8A-4147-A177-3AD203B41FA5}">
                      <a16:colId xmlns:a16="http://schemas.microsoft.com/office/drawing/2014/main" val="20000"/>
                    </a:ext>
                  </a:extLst>
                </a:gridCol>
                <a:gridCol w="1085035">
                  <a:extLst>
                    <a:ext uri="{9D8B030D-6E8A-4147-A177-3AD203B41FA5}">
                      <a16:colId xmlns:a16="http://schemas.microsoft.com/office/drawing/2014/main" val="20001"/>
                    </a:ext>
                  </a:extLst>
                </a:gridCol>
                <a:gridCol w="1085035">
                  <a:extLst>
                    <a:ext uri="{9D8B030D-6E8A-4147-A177-3AD203B41FA5}">
                      <a16:colId xmlns:a16="http://schemas.microsoft.com/office/drawing/2014/main" val="20002"/>
                    </a:ext>
                  </a:extLst>
                </a:gridCol>
                <a:gridCol w="978891">
                  <a:extLst>
                    <a:ext uri="{9D8B030D-6E8A-4147-A177-3AD203B41FA5}">
                      <a16:colId xmlns:a16="http://schemas.microsoft.com/office/drawing/2014/main" val="20003"/>
                    </a:ext>
                  </a:extLst>
                </a:gridCol>
                <a:gridCol w="1335655">
                  <a:extLst>
                    <a:ext uri="{9D8B030D-6E8A-4147-A177-3AD203B41FA5}">
                      <a16:colId xmlns:a16="http://schemas.microsoft.com/office/drawing/2014/main" val="20004"/>
                    </a:ext>
                  </a:extLst>
                </a:gridCol>
              </a:tblGrid>
              <a:tr h="299339">
                <a:tc rowSpan="2">
                  <a:txBody>
                    <a:bodyPr/>
                    <a:lstStyle/>
                    <a:p>
                      <a:pPr algn="ctr" rtl="0" fontAlgn="ctr"/>
                      <a:r>
                        <a:rPr lang="es-MX" sz="1200" b="1" i="0" u="none" strike="noStrike" dirty="0">
                          <a:solidFill>
                            <a:srgbClr val="FFFFFF"/>
                          </a:solidFill>
                          <a:effectLst/>
                          <a:latin typeface="Arial" pitchFamily="34" charset="0"/>
                          <a:cs typeface="Arial" pitchFamily="34" charset="0"/>
                        </a:rPr>
                        <a:t>Unidad Administrativa</a:t>
                      </a:r>
                    </a:p>
                  </a:txBody>
                  <a:tcPr marL="8962" marR="8962" marT="896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0000"/>
                    </a:solidFill>
                  </a:tcPr>
                </a:tc>
                <a:tc gridSpan="3">
                  <a:txBody>
                    <a:bodyPr/>
                    <a:lstStyle/>
                    <a:p>
                      <a:pPr algn="ctr" rtl="0" fontAlgn="ctr"/>
                      <a:r>
                        <a:rPr lang="es-MX" sz="1200" b="1" i="0" u="none" strike="noStrike">
                          <a:solidFill>
                            <a:srgbClr val="FFFFFF"/>
                          </a:solidFill>
                          <a:effectLst/>
                          <a:latin typeface="Arial" pitchFamily="34" charset="0"/>
                          <a:cs typeface="Arial" pitchFamily="34" charset="0"/>
                        </a:rPr>
                        <a:t>Totales</a:t>
                      </a:r>
                    </a:p>
                  </a:txBody>
                  <a:tcPr marL="8962" marR="8962" marT="896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0000"/>
                    </a:solidFill>
                  </a:tcPr>
                </a:tc>
                <a:tc hMerge="1">
                  <a:txBody>
                    <a:bodyPr/>
                    <a:lstStyle/>
                    <a:p>
                      <a:endParaRPr lang="es-MX"/>
                    </a:p>
                  </a:txBody>
                  <a:tcPr/>
                </a:tc>
                <a:tc hMerge="1">
                  <a:txBody>
                    <a:bodyPr/>
                    <a:lstStyle/>
                    <a:p>
                      <a:endParaRPr lang="es-MX"/>
                    </a:p>
                  </a:txBody>
                  <a:tcPr/>
                </a:tc>
                <a:tc rowSpan="2">
                  <a:txBody>
                    <a:bodyPr/>
                    <a:lstStyle/>
                    <a:p>
                      <a:pPr algn="ctr" rtl="0" fontAlgn="b"/>
                      <a:r>
                        <a:rPr lang="es-MX" sz="1200" b="1" i="0" u="none" strike="noStrike" dirty="0">
                          <a:solidFill>
                            <a:srgbClr val="FFFFFF"/>
                          </a:solidFill>
                          <a:effectLst/>
                          <a:latin typeface="Arial" pitchFamily="34" charset="0"/>
                          <a:cs typeface="Arial" pitchFamily="34" charset="0"/>
                        </a:rPr>
                        <a:t>%  de </a:t>
                      </a:r>
                      <a:r>
                        <a:rPr lang="es-MX" sz="1200" b="1" i="0" u="none" strike="noStrike" dirty="0" err="1">
                          <a:solidFill>
                            <a:srgbClr val="FFFFFF"/>
                          </a:solidFill>
                          <a:effectLst/>
                          <a:latin typeface="Arial" pitchFamily="34" charset="0"/>
                          <a:cs typeface="Arial" pitchFamily="34" charset="0"/>
                        </a:rPr>
                        <a:t>Solventación</a:t>
                      </a:r>
                      <a:endParaRPr lang="es-MX" sz="1200" b="1" i="0" u="none" strike="noStrike" dirty="0">
                        <a:solidFill>
                          <a:srgbClr val="FFFFFF"/>
                        </a:solidFill>
                        <a:effectLst/>
                        <a:latin typeface="Arial" pitchFamily="34" charset="0"/>
                        <a:cs typeface="Arial" pitchFamily="34" charset="0"/>
                      </a:endParaRPr>
                    </a:p>
                  </a:txBody>
                  <a:tcPr marL="8962" marR="8962" marT="8965"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0000"/>
                    </a:solidFill>
                  </a:tcPr>
                </a:tc>
                <a:extLst>
                  <a:ext uri="{0D108BD9-81ED-4DB2-BD59-A6C34878D82A}">
                    <a16:rowId xmlns:a16="http://schemas.microsoft.com/office/drawing/2014/main" val="10000"/>
                  </a:ext>
                </a:extLst>
              </a:tr>
              <a:tr h="271277">
                <a:tc vMerge="1">
                  <a:txBody>
                    <a:bodyPr/>
                    <a:lstStyle/>
                    <a:p>
                      <a:endParaRPr lang="es-MX"/>
                    </a:p>
                  </a:txBody>
                  <a:tcPr/>
                </a:tc>
                <a:tc>
                  <a:txBody>
                    <a:bodyPr/>
                    <a:lstStyle/>
                    <a:p>
                      <a:pPr algn="ctr" rtl="0" fontAlgn="ctr"/>
                      <a:r>
                        <a:rPr lang="es-MX" sz="1200" b="1" i="0" u="none" strike="noStrike" dirty="0">
                          <a:solidFill>
                            <a:srgbClr val="FFFFFF"/>
                          </a:solidFill>
                          <a:effectLst/>
                          <a:latin typeface="Arial" pitchFamily="34" charset="0"/>
                          <a:cs typeface="Arial" pitchFamily="34" charset="0"/>
                        </a:rPr>
                        <a:t>Generadas</a:t>
                      </a:r>
                    </a:p>
                  </a:txBody>
                  <a:tcPr marL="8962" marR="8962" marT="896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0000"/>
                    </a:solidFill>
                  </a:tcPr>
                </a:tc>
                <a:tc>
                  <a:txBody>
                    <a:bodyPr/>
                    <a:lstStyle/>
                    <a:p>
                      <a:pPr algn="ctr" rtl="0" fontAlgn="ctr"/>
                      <a:r>
                        <a:rPr lang="es-MX" sz="1200" b="1" i="0" u="none" strike="noStrike" dirty="0">
                          <a:solidFill>
                            <a:srgbClr val="FFFFFF"/>
                          </a:solidFill>
                          <a:effectLst/>
                          <a:latin typeface="Arial" pitchFamily="34" charset="0"/>
                          <a:cs typeface="Arial" pitchFamily="34" charset="0"/>
                        </a:rPr>
                        <a:t>Solventadas</a:t>
                      </a:r>
                    </a:p>
                  </a:txBody>
                  <a:tcPr marL="8962" marR="8962" marT="896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0000"/>
                    </a:solidFill>
                  </a:tcPr>
                </a:tc>
                <a:tc>
                  <a:txBody>
                    <a:bodyPr/>
                    <a:lstStyle/>
                    <a:p>
                      <a:pPr algn="ctr" rtl="0" fontAlgn="ctr"/>
                      <a:r>
                        <a:rPr lang="es-MX" sz="1200" b="1" i="0" u="none" strike="noStrike" dirty="0">
                          <a:solidFill>
                            <a:srgbClr val="FFFFFF"/>
                          </a:solidFill>
                          <a:effectLst/>
                          <a:latin typeface="Arial" pitchFamily="34" charset="0"/>
                          <a:cs typeface="Arial" pitchFamily="34" charset="0"/>
                        </a:rPr>
                        <a:t>Pendientes</a:t>
                      </a:r>
                    </a:p>
                  </a:txBody>
                  <a:tcPr marL="8962" marR="8962" marT="896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0000"/>
                    </a:solidFill>
                  </a:tcPr>
                </a:tc>
                <a:tc vMerge="1">
                  <a:txBody>
                    <a:bodyPr/>
                    <a:lstStyle/>
                    <a:p>
                      <a:endParaRPr lang="es-MX"/>
                    </a:p>
                  </a:txBody>
                  <a:tcPr/>
                </a:tc>
                <a:extLst>
                  <a:ext uri="{0D108BD9-81ED-4DB2-BD59-A6C34878D82A}">
                    <a16:rowId xmlns:a16="http://schemas.microsoft.com/office/drawing/2014/main" val="10001"/>
                  </a:ext>
                </a:extLst>
              </a:tr>
              <a:tr h="557929">
                <a:tc>
                  <a:txBody>
                    <a:bodyPr/>
                    <a:lstStyle/>
                    <a:p>
                      <a:pPr algn="l" rtl="0" fontAlgn="ctr"/>
                      <a:r>
                        <a:rPr lang="es-MX" sz="1200" b="0" i="0" u="none" strike="noStrike" dirty="0">
                          <a:solidFill>
                            <a:srgbClr val="000000"/>
                          </a:solidFill>
                          <a:effectLst/>
                          <a:latin typeface="Arial" pitchFamily="34" charset="0"/>
                          <a:cs typeface="Arial" pitchFamily="34" charset="0"/>
                        </a:rPr>
                        <a:t>Coordinación General de Salud y Seguridad Escolar </a:t>
                      </a:r>
                    </a:p>
                  </a:txBody>
                  <a:tcPr marL="8962" marR="8962" marT="896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ctr" rtl="0" fontAlgn="ctr"/>
                      <a:r>
                        <a:rPr lang="es-MX" sz="1200" b="0" i="0" u="none" strike="noStrike" dirty="0">
                          <a:solidFill>
                            <a:srgbClr val="000000"/>
                          </a:solidFill>
                          <a:effectLst/>
                          <a:latin typeface="Arial" pitchFamily="34" charset="0"/>
                          <a:cs typeface="Arial" pitchFamily="34" charset="0"/>
                        </a:rPr>
                        <a:t>20</a:t>
                      </a:r>
                    </a:p>
                  </a:txBody>
                  <a:tcPr marL="8962" marR="8962" marT="896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ctr" rtl="0" fontAlgn="ctr"/>
                      <a:r>
                        <a:rPr lang="es-MX" sz="1200" b="0" i="0" u="none" strike="noStrike" dirty="0">
                          <a:solidFill>
                            <a:srgbClr val="000000"/>
                          </a:solidFill>
                          <a:effectLst/>
                          <a:latin typeface="Arial" pitchFamily="34" charset="0"/>
                          <a:cs typeface="Arial" pitchFamily="34" charset="0"/>
                        </a:rPr>
                        <a:t>9</a:t>
                      </a:r>
                    </a:p>
                  </a:txBody>
                  <a:tcPr marL="8962" marR="8962" marT="896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ctr" rtl="0" fontAlgn="ctr"/>
                      <a:r>
                        <a:rPr lang="es-MX" sz="1200" b="0" i="0" u="none" strike="noStrike" dirty="0">
                          <a:solidFill>
                            <a:srgbClr val="000000"/>
                          </a:solidFill>
                          <a:effectLst/>
                          <a:latin typeface="Arial" pitchFamily="34" charset="0"/>
                          <a:cs typeface="Arial" pitchFamily="34" charset="0"/>
                        </a:rPr>
                        <a:t>11</a:t>
                      </a:r>
                    </a:p>
                  </a:txBody>
                  <a:tcPr marL="8962" marR="8962" marT="896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ctr" rtl="0" fontAlgn="ctr"/>
                      <a:r>
                        <a:rPr lang="es-MX" sz="1400" b="1" i="0" u="none" strike="noStrike" dirty="0">
                          <a:solidFill>
                            <a:schemeClr val="tx1">
                              <a:lumMod val="75000"/>
                              <a:lumOff val="25000"/>
                            </a:schemeClr>
                          </a:solidFill>
                          <a:effectLst/>
                          <a:latin typeface="Arial" pitchFamily="34" charset="0"/>
                          <a:cs typeface="Arial" pitchFamily="34" charset="0"/>
                        </a:rPr>
                        <a:t>45%</a:t>
                      </a:r>
                    </a:p>
                  </a:txBody>
                  <a:tcPr marL="8962" marR="8962" marT="896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extLst>
                  <a:ext uri="{0D108BD9-81ED-4DB2-BD59-A6C34878D82A}">
                    <a16:rowId xmlns:a16="http://schemas.microsoft.com/office/drawing/2014/main" val="10002"/>
                  </a:ext>
                </a:extLst>
              </a:tr>
              <a:tr h="352926">
                <a:tc>
                  <a:txBody>
                    <a:bodyPr/>
                    <a:lstStyle/>
                    <a:p>
                      <a:pPr algn="l" rtl="0" fontAlgn="ctr"/>
                      <a:r>
                        <a:rPr lang="es-MX" sz="1200" b="0" i="0" u="none" strike="noStrike" dirty="0">
                          <a:solidFill>
                            <a:srgbClr val="000000"/>
                          </a:solidFill>
                          <a:effectLst/>
                          <a:latin typeface="Arial" pitchFamily="34" charset="0"/>
                          <a:cs typeface="Arial" pitchFamily="34" charset="0"/>
                        </a:rPr>
                        <a:t>Dirección General de Administración y Finanzas</a:t>
                      </a:r>
                    </a:p>
                  </a:txBody>
                  <a:tcPr marL="8962" marR="8962" marT="896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ctr" rtl="0" fontAlgn="ctr"/>
                      <a:r>
                        <a:rPr lang="es-MX" sz="1200" b="0" i="0" u="none" strike="noStrike" dirty="0">
                          <a:solidFill>
                            <a:srgbClr val="000000"/>
                          </a:solidFill>
                          <a:effectLst/>
                          <a:latin typeface="Arial" pitchFamily="34" charset="0"/>
                          <a:cs typeface="Arial" pitchFamily="34" charset="0"/>
                        </a:rPr>
                        <a:t>272</a:t>
                      </a:r>
                    </a:p>
                  </a:txBody>
                  <a:tcPr marL="8962" marR="8962" marT="896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ctr" rtl="0" fontAlgn="ctr"/>
                      <a:r>
                        <a:rPr lang="es-MX" sz="1200" b="0" i="0" u="none" strike="noStrike" dirty="0">
                          <a:solidFill>
                            <a:srgbClr val="000000"/>
                          </a:solidFill>
                          <a:effectLst/>
                          <a:latin typeface="Arial" pitchFamily="34" charset="0"/>
                          <a:cs typeface="Arial" pitchFamily="34" charset="0"/>
                        </a:rPr>
                        <a:t>185</a:t>
                      </a:r>
                    </a:p>
                  </a:txBody>
                  <a:tcPr marL="8962" marR="8962" marT="896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ctr" rtl="0" fontAlgn="ctr"/>
                      <a:r>
                        <a:rPr lang="es-MX" sz="1200" b="0" i="0" u="none" strike="noStrike" dirty="0">
                          <a:solidFill>
                            <a:srgbClr val="000000"/>
                          </a:solidFill>
                          <a:effectLst/>
                          <a:latin typeface="Arial" pitchFamily="34" charset="0"/>
                          <a:cs typeface="Arial" pitchFamily="34" charset="0"/>
                        </a:rPr>
                        <a:t>87</a:t>
                      </a:r>
                    </a:p>
                  </a:txBody>
                  <a:tcPr marL="8962" marR="8962" marT="896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ctr" rtl="0" fontAlgn="ctr"/>
                      <a:r>
                        <a:rPr lang="es-MX" sz="1400" b="1" i="0" u="none" strike="noStrike" dirty="0">
                          <a:solidFill>
                            <a:schemeClr val="tx1">
                              <a:lumMod val="75000"/>
                              <a:lumOff val="25000"/>
                            </a:schemeClr>
                          </a:solidFill>
                          <a:effectLst/>
                          <a:latin typeface="Arial" pitchFamily="34" charset="0"/>
                          <a:cs typeface="Arial" pitchFamily="34" charset="0"/>
                        </a:rPr>
                        <a:t>68%</a:t>
                      </a:r>
                    </a:p>
                  </a:txBody>
                  <a:tcPr marL="8962" marR="8962" marT="896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extLst>
                  <a:ext uri="{0D108BD9-81ED-4DB2-BD59-A6C34878D82A}">
                    <a16:rowId xmlns:a16="http://schemas.microsoft.com/office/drawing/2014/main" val="10003"/>
                  </a:ext>
                </a:extLst>
              </a:tr>
              <a:tr h="336884">
                <a:tc>
                  <a:txBody>
                    <a:bodyPr/>
                    <a:lstStyle/>
                    <a:p>
                      <a:pPr algn="l" rtl="0" fontAlgn="ctr"/>
                      <a:r>
                        <a:rPr lang="es-MX" sz="1200" b="0" i="0" u="none" strike="noStrike" dirty="0">
                          <a:solidFill>
                            <a:srgbClr val="000000"/>
                          </a:solidFill>
                          <a:effectLst/>
                          <a:latin typeface="Arial" pitchFamily="34" charset="0"/>
                          <a:cs typeface="Arial" pitchFamily="34" charset="0"/>
                        </a:rPr>
                        <a:t>Dirección General de Educación Secundaria</a:t>
                      </a:r>
                    </a:p>
                  </a:txBody>
                  <a:tcPr marL="8962" marR="8962" marT="896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ctr" rtl="0" fontAlgn="ctr"/>
                      <a:r>
                        <a:rPr lang="es-MX" sz="1200" b="0" i="0" u="none" strike="noStrike" dirty="0">
                          <a:solidFill>
                            <a:srgbClr val="000000"/>
                          </a:solidFill>
                          <a:effectLst/>
                          <a:latin typeface="Arial" pitchFamily="34" charset="0"/>
                          <a:cs typeface="Arial" pitchFamily="34" charset="0"/>
                        </a:rPr>
                        <a:t>3</a:t>
                      </a:r>
                    </a:p>
                  </a:txBody>
                  <a:tcPr marL="8962" marR="8962" marT="896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ctr" rtl="0" fontAlgn="ctr"/>
                      <a:r>
                        <a:rPr lang="es-MX" sz="1200" b="0" i="0" u="none" strike="noStrike" dirty="0">
                          <a:solidFill>
                            <a:srgbClr val="000000"/>
                          </a:solidFill>
                          <a:effectLst/>
                          <a:latin typeface="Arial" pitchFamily="34" charset="0"/>
                          <a:cs typeface="Arial" pitchFamily="34" charset="0"/>
                        </a:rPr>
                        <a:t>2</a:t>
                      </a:r>
                    </a:p>
                  </a:txBody>
                  <a:tcPr marL="8962" marR="8962" marT="896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ctr" rtl="0" fontAlgn="ctr"/>
                      <a:r>
                        <a:rPr lang="es-MX" sz="1200" b="0" i="0" u="none" strike="noStrike" dirty="0">
                          <a:solidFill>
                            <a:srgbClr val="000000"/>
                          </a:solidFill>
                          <a:effectLst/>
                          <a:latin typeface="Arial" pitchFamily="34" charset="0"/>
                          <a:cs typeface="Arial" pitchFamily="34" charset="0"/>
                        </a:rPr>
                        <a:t>1</a:t>
                      </a:r>
                    </a:p>
                  </a:txBody>
                  <a:tcPr marL="8962" marR="8962" marT="896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ctr" rtl="0" fontAlgn="ctr"/>
                      <a:r>
                        <a:rPr lang="es-MX" sz="1400" b="1" i="0" u="none" strike="noStrike" dirty="0">
                          <a:solidFill>
                            <a:schemeClr val="tx1">
                              <a:lumMod val="75000"/>
                              <a:lumOff val="25000"/>
                            </a:schemeClr>
                          </a:solidFill>
                          <a:effectLst/>
                          <a:latin typeface="Arial" pitchFamily="34" charset="0"/>
                          <a:cs typeface="Arial" pitchFamily="34" charset="0"/>
                        </a:rPr>
                        <a:t>67%</a:t>
                      </a:r>
                    </a:p>
                  </a:txBody>
                  <a:tcPr marL="8962" marR="8962" marT="896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extLst>
                  <a:ext uri="{0D108BD9-81ED-4DB2-BD59-A6C34878D82A}">
                    <a16:rowId xmlns:a16="http://schemas.microsoft.com/office/drawing/2014/main" val="10006"/>
                  </a:ext>
                </a:extLst>
              </a:tr>
              <a:tr h="352927">
                <a:tc>
                  <a:txBody>
                    <a:bodyPr/>
                    <a:lstStyle/>
                    <a:p>
                      <a:pPr algn="l" rtl="0" fontAlgn="ctr"/>
                      <a:r>
                        <a:rPr lang="es-MX" sz="1200" b="0" i="0" u="none" strike="noStrike">
                          <a:solidFill>
                            <a:srgbClr val="000000"/>
                          </a:solidFill>
                          <a:effectLst/>
                          <a:latin typeface="Arial" pitchFamily="34" charset="0"/>
                          <a:cs typeface="Arial" pitchFamily="34" charset="0"/>
                        </a:rPr>
                        <a:t>Dirección General de Planeación</a:t>
                      </a:r>
                    </a:p>
                  </a:txBody>
                  <a:tcPr marL="8962" marR="8962" marT="896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ctr" rtl="0" fontAlgn="ctr"/>
                      <a:r>
                        <a:rPr lang="es-MX" sz="1200" b="0" i="0" u="none" strike="noStrike" dirty="0">
                          <a:solidFill>
                            <a:srgbClr val="000000"/>
                          </a:solidFill>
                          <a:effectLst/>
                          <a:latin typeface="Arial" pitchFamily="34" charset="0"/>
                          <a:cs typeface="Arial" pitchFamily="34" charset="0"/>
                        </a:rPr>
                        <a:t>35</a:t>
                      </a:r>
                    </a:p>
                  </a:txBody>
                  <a:tcPr marL="8962" marR="8962" marT="896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ctr" rtl="0" fontAlgn="ctr"/>
                      <a:r>
                        <a:rPr lang="es-MX" sz="1200" b="0" i="0" u="none" strike="noStrike" dirty="0">
                          <a:solidFill>
                            <a:srgbClr val="000000"/>
                          </a:solidFill>
                          <a:effectLst/>
                          <a:latin typeface="Arial" pitchFamily="34" charset="0"/>
                          <a:cs typeface="Arial" pitchFamily="34" charset="0"/>
                        </a:rPr>
                        <a:t>35</a:t>
                      </a:r>
                    </a:p>
                  </a:txBody>
                  <a:tcPr marL="8962" marR="8962" marT="896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ctr" rtl="0" fontAlgn="ctr"/>
                      <a:r>
                        <a:rPr lang="es-MX" sz="1200" b="0" i="0" u="none" strike="noStrike" dirty="0">
                          <a:solidFill>
                            <a:srgbClr val="000000"/>
                          </a:solidFill>
                          <a:effectLst/>
                          <a:latin typeface="Arial" pitchFamily="34" charset="0"/>
                          <a:cs typeface="Arial" pitchFamily="34" charset="0"/>
                        </a:rPr>
                        <a:t>0</a:t>
                      </a:r>
                    </a:p>
                  </a:txBody>
                  <a:tcPr marL="8962" marR="8962" marT="896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ctr" rtl="0" fontAlgn="ctr"/>
                      <a:r>
                        <a:rPr lang="es-MX" sz="1400" b="1" i="0" u="none" strike="noStrike" dirty="0">
                          <a:solidFill>
                            <a:schemeClr val="tx1">
                              <a:lumMod val="75000"/>
                              <a:lumOff val="25000"/>
                            </a:schemeClr>
                          </a:solidFill>
                          <a:effectLst/>
                          <a:latin typeface="Arial" pitchFamily="34" charset="0"/>
                          <a:cs typeface="Arial" pitchFamily="34" charset="0"/>
                        </a:rPr>
                        <a:t>98%</a:t>
                      </a:r>
                    </a:p>
                  </a:txBody>
                  <a:tcPr marL="8962" marR="8962" marT="896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extLst>
                  <a:ext uri="{0D108BD9-81ED-4DB2-BD59-A6C34878D82A}">
                    <a16:rowId xmlns:a16="http://schemas.microsoft.com/office/drawing/2014/main" val="10008"/>
                  </a:ext>
                </a:extLst>
              </a:tr>
              <a:tr h="385010">
                <a:tc>
                  <a:txBody>
                    <a:bodyPr/>
                    <a:lstStyle/>
                    <a:p>
                      <a:pPr algn="l" rtl="0" fontAlgn="ctr"/>
                      <a:r>
                        <a:rPr lang="es-MX" sz="1200" b="0" i="0" u="none" strike="noStrike">
                          <a:solidFill>
                            <a:srgbClr val="000000"/>
                          </a:solidFill>
                          <a:effectLst/>
                          <a:latin typeface="Arial" pitchFamily="34" charset="0"/>
                          <a:cs typeface="Arial" pitchFamily="34" charset="0"/>
                        </a:rPr>
                        <a:t>Dirección General de Recursos Humanos</a:t>
                      </a:r>
                    </a:p>
                  </a:txBody>
                  <a:tcPr marL="8962" marR="8962" marT="896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ctr" rtl="0" fontAlgn="ctr"/>
                      <a:r>
                        <a:rPr lang="es-MX" sz="1200" b="0" i="0" u="none" strike="noStrike" dirty="0">
                          <a:solidFill>
                            <a:srgbClr val="000000"/>
                          </a:solidFill>
                          <a:effectLst/>
                          <a:latin typeface="Arial" pitchFamily="34" charset="0"/>
                          <a:cs typeface="Arial" pitchFamily="34" charset="0"/>
                        </a:rPr>
                        <a:t>42</a:t>
                      </a:r>
                    </a:p>
                  </a:txBody>
                  <a:tcPr marL="8962" marR="8962" marT="896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ctr" rtl="0" fontAlgn="ctr"/>
                      <a:r>
                        <a:rPr lang="es-MX" sz="1200" b="0" i="0" u="none" strike="noStrike" dirty="0">
                          <a:solidFill>
                            <a:srgbClr val="000000"/>
                          </a:solidFill>
                          <a:effectLst/>
                          <a:latin typeface="Arial" pitchFamily="34" charset="0"/>
                          <a:cs typeface="Arial" pitchFamily="34" charset="0"/>
                        </a:rPr>
                        <a:t>36</a:t>
                      </a:r>
                    </a:p>
                  </a:txBody>
                  <a:tcPr marL="8962" marR="8962" marT="896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ctr" rtl="0" fontAlgn="ctr"/>
                      <a:r>
                        <a:rPr lang="es-MX" sz="1200" b="0" i="0" u="none" strike="noStrike" dirty="0">
                          <a:solidFill>
                            <a:srgbClr val="000000"/>
                          </a:solidFill>
                          <a:effectLst/>
                          <a:latin typeface="Arial" pitchFamily="34" charset="0"/>
                          <a:cs typeface="Arial" pitchFamily="34" charset="0"/>
                        </a:rPr>
                        <a:t>6</a:t>
                      </a:r>
                    </a:p>
                  </a:txBody>
                  <a:tcPr marL="8962" marR="8962" marT="896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ctr" rtl="0" fontAlgn="ctr"/>
                      <a:r>
                        <a:rPr lang="es-MX" sz="1400" b="1" i="0" u="none" strike="noStrike" dirty="0">
                          <a:solidFill>
                            <a:schemeClr val="tx1">
                              <a:lumMod val="75000"/>
                              <a:lumOff val="25000"/>
                            </a:schemeClr>
                          </a:solidFill>
                          <a:effectLst/>
                          <a:latin typeface="Arial" pitchFamily="34" charset="0"/>
                          <a:cs typeface="Arial" pitchFamily="34" charset="0"/>
                        </a:rPr>
                        <a:t>86%</a:t>
                      </a:r>
                    </a:p>
                  </a:txBody>
                  <a:tcPr marL="8962" marR="8962" marT="896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extLst>
                  <a:ext uri="{0D108BD9-81ED-4DB2-BD59-A6C34878D82A}">
                    <a16:rowId xmlns:a16="http://schemas.microsoft.com/office/drawing/2014/main" val="10009"/>
                  </a:ext>
                </a:extLst>
              </a:tr>
              <a:tr h="385011">
                <a:tc>
                  <a:txBody>
                    <a:bodyPr/>
                    <a:lstStyle/>
                    <a:p>
                      <a:pPr algn="l" rtl="0" fontAlgn="ctr"/>
                      <a:r>
                        <a:rPr lang="es-MX" sz="1200" b="0" i="0" u="none" strike="noStrike">
                          <a:solidFill>
                            <a:srgbClr val="000000"/>
                          </a:solidFill>
                          <a:effectLst/>
                          <a:latin typeface="Arial" pitchFamily="34" charset="0"/>
                          <a:cs typeface="Arial" pitchFamily="34" charset="0"/>
                        </a:rPr>
                        <a:t>Dirección General de Servicios Regionales</a:t>
                      </a:r>
                    </a:p>
                  </a:txBody>
                  <a:tcPr marL="8962" marR="8962" marT="896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ctr" rtl="0" fontAlgn="ctr"/>
                      <a:r>
                        <a:rPr lang="es-MX" sz="1200" b="0" i="0" u="none" strike="noStrike" dirty="0">
                          <a:solidFill>
                            <a:srgbClr val="000000"/>
                          </a:solidFill>
                          <a:effectLst/>
                          <a:latin typeface="Arial" pitchFamily="34" charset="0"/>
                          <a:cs typeface="Arial" pitchFamily="34" charset="0"/>
                        </a:rPr>
                        <a:t>112</a:t>
                      </a:r>
                    </a:p>
                  </a:txBody>
                  <a:tcPr marL="8962" marR="8962" marT="896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ctr" rtl="0" fontAlgn="ctr"/>
                      <a:r>
                        <a:rPr lang="es-MX" sz="1200" b="0" i="0" u="none" strike="noStrike" dirty="0">
                          <a:solidFill>
                            <a:srgbClr val="000000"/>
                          </a:solidFill>
                          <a:effectLst/>
                          <a:latin typeface="Arial" pitchFamily="34" charset="0"/>
                          <a:cs typeface="Arial" pitchFamily="34" charset="0"/>
                        </a:rPr>
                        <a:t>90</a:t>
                      </a:r>
                    </a:p>
                  </a:txBody>
                  <a:tcPr marL="8962" marR="8962" marT="896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ctr" rtl="0" fontAlgn="ctr"/>
                      <a:r>
                        <a:rPr lang="es-MX" sz="1200" b="0" i="0" u="none" strike="noStrike" dirty="0">
                          <a:solidFill>
                            <a:srgbClr val="000000"/>
                          </a:solidFill>
                          <a:effectLst/>
                          <a:latin typeface="Arial" pitchFamily="34" charset="0"/>
                          <a:cs typeface="Arial" pitchFamily="34" charset="0"/>
                        </a:rPr>
                        <a:t>22</a:t>
                      </a:r>
                    </a:p>
                  </a:txBody>
                  <a:tcPr marL="8962" marR="8962" marT="896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ctr" rtl="0" fontAlgn="ctr"/>
                      <a:r>
                        <a:rPr lang="es-MX" sz="1400" b="1" i="0" u="none" strike="noStrike" dirty="0">
                          <a:solidFill>
                            <a:schemeClr val="tx1">
                              <a:lumMod val="75000"/>
                              <a:lumOff val="25000"/>
                            </a:schemeClr>
                          </a:solidFill>
                          <a:effectLst/>
                          <a:latin typeface="Arial" pitchFamily="34" charset="0"/>
                          <a:cs typeface="Arial" pitchFamily="34" charset="0"/>
                        </a:rPr>
                        <a:t>80%</a:t>
                      </a:r>
                    </a:p>
                  </a:txBody>
                  <a:tcPr marL="8962" marR="8962" marT="896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extLst>
                  <a:ext uri="{0D108BD9-81ED-4DB2-BD59-A6C34878D82A}">
                    <a16:rowId xmlns:a16="http://schemas.microsoft.com/office/drawing/2014/main" val="10010"/>
                  </a:ext>
                </a:extLst>
              </a:tr>
              <a:tr h="477071">
                <a:tc>
                  <a:txBody>
                    <a:bodyPr/>
                    <a:lstStyle/>
                    <a:p>
                      <a:pPr algn="l" rtl="0" fontAlgn="ctr"/>
                      <a:r>
                        <a:rPr lang="es-MX" sz="1200" b="0" i="0" u="none" strike="noStrike">
                          <a:solidFill>
                            <a:srgbClr val="000000"/>
                          </a:solidFill>
                          <a:effectLst/>
                          <a:latin typeface="Arial" pitchFamily="34" charset="0"/>
                          <a:cs typeface="Arial" pitchFamily="34" charset="0"/>
                        </a:rPr>
                        <a:t>Coordinación General de Programas Federales (PETC, PEC, PEARE, P)</a:t>
                      </a:r>
                    </a:p>
                  </a:txBody>
                  <a:tcPr marL="8962" marR="8962" marT="896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ctr" rtl="0" fontAlgn="ctr"/>
                      <a:r>
                        <a:rPr lang="es-MX" sz="1200" b="0" i="0" u="none" strike="noStrike" dirty="0">
                          <a:solidFill>
                            <a:srgbClr val="000000"/>
                          </a:solidFill>
                          <a:effectLst/>
                          <a:latin typeface="Arial" pitchFamily="34" charset="0"/>
                          <a:cs typeface="Arial" pitchFamily="34" charset="0"/>
                        </a:rPr>
                        <a:t>46</a:t>
                      </a:r>
                    </a:p>
                  </a:txBody>
                  <a:tcPr marL="8962" marR="8962" marT="896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ctr" rtl="0" fontAlgn="ctr"/>
                      <a:r>
                        <a:rPr lang="es-MX" sz="1200" b="0" i="0" u="none" strike="noStrike" dirty="0">
                          <a:solidFill>
                            <a:srgbClr val="000000"/>
                          </a:solidFill>
                          <a:effectLst/>
                          <a:latin typeface="Arial" pitchFamily="34" charset="0"/>
                          <a:cs typeface="Arial" pitchFamily="34" charset="0"/>
                        </a:rPr>
                        <a:t>21</a:t>
                      </a:r>
                    </a:p>
                  </a:txBody>
                  <a:tcPr marL="8962" marR="8962" marT="896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ctr" rtl="0" fontAlgn="ctr"/>
                      <a:r>
                        <a:rPr lang="es-MX" sz="1200" b="0" i="0" u="none" strike="noStrike" dirty="0">
                          <a:solidFill>
                            <a:srgbClr val="000000"/>
                          </a:solidFill>
                          <a:effectLst/>
                          <a:latin typeface="Arial" pitchFamily="34" charset="0"/>
                          <a:cs typeface="Arial" pitchFamily="34" charset="0"/>
                        </a:rPr>
                        <a:t>25</a:t>
                      </a:r>
                    </a:p>
                  </a:txBody>
                  <a:tcPr marL="8962" marR="8962" marT="896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ctr" rtl="0" fontAlgn="ctr"/>
                      <a:r>
                        <a:rPr lang="es-MX" sz="1400" b="1" i="0" u="none" strike="noStrike" dirty="0">
                          <a:solidFill>
                            <a:schemeClr val="tx1">
                              <a:lumMod val="75000"/>
                              <a:lumOff val="25000"/>
                            </a:schemeClr>
                          </a:solidFill>
                          <a:effectLst/>
                          <a:latin typeface="Arial" pitchFamily="34" charset="0"/>
                          <a:cs typeface="Arial" pitchFamily="34" charset="0"/>
                        </a:rPr>
                        <a:t>46%</a:t>
                      </a:r>
                    </a:p>
                  </a:txBody>
                  <a:tcPr marL="8962" marR="8962" marT="896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extLst>
                  <a:ext uri="{0D108BD9-81ED-4DB2-BD59-A6C34878D82A}">
                    <a16:rowId xmlns:a16="http://schemas.microsoft.com/office/drawing/2014/main" val="10011"/>
                  </a:ext>
                </a:extLst>
              </a:tr>
              <a:tr h="478194">
                <a:tc>
                  <a:txBody>
                    <a:bodyPr/>
                    <a:lstStyle/>
                    <a:p>
                      <a:pPr algn="ctr" rtl="0" fontAlgn="ctr"/>
                      <a:r>
                        <a:rPr lang="es-MX" sz="1400" b="1" i="0" u="none" strike="noStrike" dirty="0">
                          <a:solidFill>
                            <a:srgbClr val="FFFFFF"/>
                          </a:solidFill>
                          <a:effectLst/>
                          <a:latin typeface="Arial" pitchFamily="34" charset="0"/>
                          <a:cs typeface="Arial" pitchFamily="34" charset="0"/>
                        </a:rPr>
                        <a:t>Total General</a:t>
                      </a:r>
                    </a:p>
                  </a:txBody>
                  <a:tcPr marL="8962" marR="8962" marT="896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0000"/>
                    </a:solidFill>
                  </a:tcPr>
                </a:tc>
                <a:tc>
                  <a:txBody>
                    <a:bodyPr/>
                    <a:lstStyle/>
                    <a:p>
                      <a:pPr algn="ctr" rtl="0" fontAlgn="ctr"/>
                      <a:r>
                        <a:rPr lang="es-MX" sz="1400" b="1" i="0" u="none" strike="noStrike" dirty="0">
                          <a:solidFill>
                            <a:srgbClr val="FFFFFF"/>
                          </a:solidFill>
                          <a:effectLst/>
                          <a:latin typeface="Arial" pitchFamily="34" charset="0"/>
                          <a:cs typeface="Arial" pitchFamily="34" charset="0"/>
                        </a:rPr>
                        <a:t>530</a:t>
                      </a:r>
                    </a:p>
                  </a:txBody>
                  <a:tcPr marL="8962" marR="8962" marT="896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0000"/>
                    </a:solidFill>
                  </a:tcPr>
                </a:tc>
                <a:tc>
                  <a:txBody>
                    <a:bodyPr/>
                    <a:lstStyle/>
                    <a:p>
                      <a:pPr algn="ctr" rtl="0" fontAlgn="ctr"/>
                      <a:r>
                        <a:rPr lang="es-MX" sz="1400" b="1" i="0" u="none" strike="noStrike" dirty="0">
                          <a:solidFill>
                            <a:srgbClr val="FFFFFF"/>
                          </a:solidFill>
                          <a:effectLst/>
                          <a:latin typeface="Arial" pitchFamily="34" charset="0"/>
                          <a:cs typeface="Arial" pitchFamily="34" charset="0"/>
                        </a:rPr>
                        <a:t>378</a:t>
                      </a:r>
                    </a:p>
                  </a:txBody>
                  <a:tcPr marL="8962" marR="8962" marT="896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0000"/>
                    </a:solidFill>
                  </a:tcPr>
                </a:tc>
                <a:tc>
                  <a:txBody>
                    <a:bodyPr/>
                    <a:lstStyle/>
                    <a:p>
                      <a:pPr algn="ctr" rtl="0" fontAlgn="ctr"/>
                      <a:r>
                        <a:rPr lang="es-MX" sz="1400" b="1" i="0" u="none" strike="noStrike" dirty="0">
                          <a:solidFill>
                            <a:srgbClr val="FFFFFF"/>
                          </a:solidFill>
                          <a:effectLst/>
                          <a:latin typeface="Arial" pitchFamily="34" charset="0"/>
                          <a:cs typeface="Arial" pitchFamily="34" charset="0"/>
                        </a:rPr>
                        <a:t>152</a:t>
                      </a:r>
                    </a:p>
                  </a:txBody>
                  <a:tcPr marL="8962" marR="8962" marT="896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0000"/>
                    </a:solidFill>
                  </a:tcPr>
                </a:tc>
                <a:tc>
                  <a:txBody>
                    <a:bodyPr/>
                    <a:lstStyle/>
                    <a:p>
                      <a:pPr algn="ctr" rtl="0" fontAlgn="ctr"/>
                      <a:r>
                        <a:rPr lang="es-MX" sz="1400" b="1" i="0" u="none" strike="noStrike" dirty="0">
                          <a:solidFill>
                            <a:srgbClr val="FFFFFF"/>
                          </a:solidFill>
                          <a:effectLst/>
                          <a:latin typeface="Arial" pitchFamily="34" charset="0"/>
                          <a:cs typeface="Arial" pitchFamily="34" charset="0"/>
                        </a:rPr>
                        <a:t>71%</a:t>
                      </a:r>
                    </a:p>
                  </a:txBody>
                  <a:tcPr marL="8962" marR="8962" marT="896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0000"/>
                    </a:solidFill>
                  </a:tcPr>
                </a:tc>
                <a:extLst>
                  <a:ext uri="{0D108BD9-81ED-4DB2-BD59-A6C34878D82A}">
                    <a16:rowId xmlns:a16="http://schemas.microsoft.com/office/drawing/2014/main" val="10012"/>
                  </a:ext>
                </a:extLst>
              </a:tr>
            </a:tbl>
          </a:graphicData>
        </a:graphic>
      </p:graphicFrame>
      <p:sp>
        <p:nvSpPr>
          <p:cNvPr id="7" name="4 Rectángulo">
            <a:extLst>
              <a:ext uri="{FF2B5EF4-FFF2-40B4-BE49-F238E27FC236}">
                <a16:creationId xmlns:a16="http://schemas.microsoft.com/office/drawing/2014/main" id="{356017A6-2714-414C-8E60-76F95670685F}"/>
              </a:ext>
            </a:extLst>
          </p:cNvPr>
          <p:cNvSpPr/>
          <p:nvPr/>
        </p:nvSpPr>
        <p:spPr>
          <a:xfrm>
            <a:off x="0" y="1"/>
            <a:ext cx="6485859" cy="1200329"/>
          </a:xfrm>
          <a:prstGeom prst="rect">
            <a:avLst/>
          </a:prstGeom>
          <a:solidFill>
            <a:schemeClr val="bg1"/>
          </a:solid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s-ES" sz="1800" b="1" i="0" u="none" strike="noStrike" kern="0" cap="all" spc="0" normalizeH="0" baseline="0" noProof="0" dirty="0">
                <a:ln>
                  <a:noFill/>
                </a:ln>
                <a:solidFill>
                  <a:prstClr val="black">
                    <a:lumMod val="65000"/>
                    <a:lumOff val="35000"/>
                  </a:prstClr>
                </a:solidFill>
                <a:effectLst>
                  <a:outerShdw blurRad="38100" dist="38100" dir="2700000" algn="tl">
                    <a:srgbClr val="000000">
                      <a:alpha val="43137"/>
                    </a:srgbClr>
                  </a:outerShdw>
                </a:effectLst>
                <a:uLnTx/>
                <a:uFillTx/>
                <a:latin typeface="Arial" pitchFamily="34" charset="0"/>
                <a:ea typeface="+mn-ea"/>
                <a:cs typeface="Arial" pitchFamily="34" charset="0"/>
              </a:rPr>
              <a:t>                                                                                         Comité de control y desempeño institucional </a:t>
            </a:r>
            <a:r>
              <a:rPr kumimoji="0" lang="es-ES" sz="1800" b="1" i="0" u="none" strike="noStrike" kern="0" cap="none" spc="0" normalizeH="0" baseline="0" noProof="0" dirty="0">
                <a:ln>
                  <a:noFill/>
                </a:ln>
                <a:solidFill>
                  <a:prstClr val="black">
                    <a:lumMod val="65000"/>
                    <a:lumOff val="35000"/>
                  </a:prstClr>
                </a:solidFill>
                <a:effectLst>
                  <a:outerShdw blurRad="38100" dist="38100" dir="2700000" algn="tl">
                    <a:srgbClr val="000000">
                      <a:alpha val="43137"/>
                    </a:srgbClr>
                  </a:outerShdw>
                </a:effectLst>
                <a:uLnTx/>
                <a:uFillTx/>
                <a:latin typeface="Arial" pitchFamily="34" charset="0"/>
                <a:ea typeface="+mn-ea"/>
                <a:cs typeface="Arial" pitchFamily="34" charset="0"/>
              </a:rPr>
              <a:t>(COCODI)</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s-ES" sz="1800" b="1" i="0" u="none" strike="noStrike" kern="1200" cap="none" spc="0" normalizeH="0" baseline="0" noProof="0" dirty="0">
              <a:ln>
                <a:noFill/>
              </a:ln>
              <a:solidFill>
                <a:prstClr val="black">
                  <a:lumMod val="65000"/>
                  <a:lumOff val="35000"/>
                </a:prstClr>
              </a:solidFill>
              <a:effectLst>
                <a:outerShdw blurRad="38100" dist="38100" dir="2700000" algn="tl">
                  <a:srgbClr val="000000">
                    <a:alpha val="43137"/>
                  </a:srgbClr>
                </a:outerShdw>
              </a:effectLst>
              <a:uLnTx/>
              <a:uFillTx/>
              <a:latin typeface="Arial" pitchFamily="34" charset="0"/>
              <a:ea typeface="+mn-ea"/>
              <a:cs typeface="Arial" pitchFamily="34" charset="0"/>
            </a:endParaRPr>
          </a:p>
        </p:txBody>
      </p:sp>
      <p:cxnSp>
        <p:nvCxnSpPr>
          <p:cNvPr id="8" name="7 Conector recto">
            <a:extLst>
              <a:ext uri="{FF2B5EF4-FFF2-40B4-BE49-F238E27FC236}">
                <a16:creationId xmlns:a16="http://schemas.microsoft.com/office/drawing/2014/main" id="{9B8A4A79-4F89-4A79-A632-6330C71364F8}"/>
              </a:ext>
            </a:extLst>
          </p:cNvPr>
          <p:cNvCxnSpPr/>
          <p:nvPr/>
        </p:nvCxnSpPr>
        <p:spPr>
          <a:xfrm>
            <a:off x="323528" y="1006968"/>
            <a:ext cx="8496000" cy="1588"/>
          </a:xfrm>
          <a:prstGeom prst="line">
            <a:avLst/>
          </a:prstGeom>
          <a:ln w="190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CuadroTexto 6">
            <a:extLst>
              <a:ext uri="{FF2B5EF4-FFF2-40B4-BE49-F238E27FC236}">
                <a16:creationId xmlns:a16="http://schemas.microsoft.com/office/drawing/2014/main" id="{8281C3E4-8BB9-4F26-99BC-6649995C865D}"/>
              </a:ext>
            </a:extLst>
          </p:cNvPr>
          <p:cNvSpPr txBox="1">
            <a:spLocks noChangeArrowheads="1"/>
          </p:cNvSpPr>
          <p:nvPr/>
        </p:nvSpPr>
        <p:spPr bwMode="auto">
          <a:xfrm>
            <a:off x="1022350" y="1373188"/>
            <a:ext cx="7099300" cy="830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s-MX" altLang="es-MX" sz="1600" b="1" i="0" u="none" strike="noStrike" kern="1200" cap="none" spc="0" normalizeH="0" baseline="0" noProof="0" dirty="0">
                <a:ln>
                  <a:noFill/>
                </a:ln>
                <a:solidFill>
                  <a:schemeClr val="tx1">
                    <a:lumMod val="75000"/>
                    <a:lumOff val="25000"/>
                  </a:schemeClr>
                </a:solidFill>
                <a:effectLst/>
                <a:uLnTx/>
                <a:uFillTx/>
                <a:latin typeface="Calibri" panose="020F0502020204030204" pitchFamily="34" charset="0"/>
                <a:ea typeface="+mn-ea"/>
                <a:cs typeface="+mn-cs"/>
              </a:rPr>
              <a:t>OBSERVACIONES DE UNIDADES ADMINISTRATIVAS PENDIENTES </a:t>
            </a:r>
          </a:p>
          <a:p>
            <a:pPr marL="0" marR="0" lvl="0" indent="0" algn="ctr" defTabSz="914400" rtl="0" eaLnBrk="0" fontAlgn="base" latinLnBrk="0" hangingPunct="0">
              <a:lnSpc>
                <a:spcPct val="100000"/>
              </a:lnSpc>
              <a:spcBef>
                <a:spcPct val="0"/>
              </a:spcBef>
              <a:spcAft>
                <a:spcPct val="0"/>
              </a:spcAft>
              <a:buClrTx/>
              <a:buSzTx/>
              <a:buFontTx/>
              <a:buNone/>
              <a:tabLst/>
              <a:defRPr/>
            </a:pPr>
            <a:r>
              <a:rPr kumimoji="0" lang="es-MX" altLang="es-MX" sz="1600" b="1" i="0" u="none" strike="noStrike" kern="1200" cap="none" spc="0" normalizeH="0" baseline="0" noProof="0" dirty="0">
                <a:ln>
                  <a:noFill/>
                </a:ln>
                <a:solidFill>
                  <a:schemeClr val="tx1">
                    <a:lumMod val="75000"/>
                    <a:lumOff val="25000"/>
                  </a:schemeClr>
                </a:solidFill>
                <a:effectLst/>
                <a:uLnTx/>
                <a:uFillTx/>
                <a:latin typeface="Calibri" panose="020F0502020204030204" pitchFamily="34" charset="0"/>
                <a:ea typeface="+mn-ea"/>
                <a:cs typeface="+mn-cs"/>
              </a:rPr>
              <a:t>DE SOLVENTAR </a:t>
            </a:r>
            <a:r>
              <a:rPr kumimoji="0" lang="es-MX" altLang="es-MX" sz="1600" b="1" i="0" u="sng" strike="noStrike" kern="1200" cap="none" spc="0" normalizeH="0" baseline="0" noProof="0" dirty="0">
                <a:ln>
                  <a:noFill/>
                </a:ln>
                <a:solidFill>
                  <a:schemeClr val="tx1">
                    <a:lumMod val="75000"/>
                    <a:lumOff val="25000"/>
                  </a:schemeClr>
                </a:solidFill>
                <a:effectLst/>
                <a:uLnTx/>
                <a:uFillTx/>
                <a:latin typeface="Calibri" panose="020F0502020204030204" pitchFamily="34" charset="0"/>
                <a:ea typeface="+mn-ea"/>
                <a:cs typeface="+mn-cs"/>
              </a:rPr>
              <a:t>POR EJERCICIO</a:t>
            </a:r>
          </a:p>
          <a:p>
            <a:pPr marL="0" marR="0" lvl="0" indent="0" algn="ctr" defTabSz="914400" rtl="0" eaLnBrk="0" fontAlgn="base" latinLnBrk="0" hangingPunct="0">
              <a:lnSpc>
                <a:spcPct val="100000"/>
              </a:lnSpc>
              <a:spcBef>
                <a:spcPct val="0"/>
              </a:spcBef>
              <a:spcAft>
                <a:spcPct val="0"/>
              </a:spcAft>
              <a:buClrTx/>
              <a:buSzTx/>
              <a:buFontTx/>
              <a:buNone/>
              <a:tabLst/>
              <a:defRPr/>
            </a:pPr>
            <a:r>
              <a:rPr kumimoji="0" lang="es-MX" altLang="es-MX" sz="1600" b="1" i="0" u="none" strike="noStrike" kern="1200" cap="none" spc="0" normalizeH="0" baseline="0" noProof="0" dirty="0">
                <a:ln>
                  <a:noFill/>
                </a:ln>
                <a:solidFill>
                  <a:schemeClr val="tx1">
                    <a:lumMod val="75000"/>
                    <a:lumOff val="25000"/>
                  </a:schemeClr>
                </a:solidFill>
                <a:effectLst/>
                <a:uLnTx/>
                <a:uFillTx/>
                <a:latin typeface="Calibri" panose="020F0502020204030204" pitchFamily="34" charset="0"/>
                <a:ea typeface="+mn-ea"/>
                <a:cs typeface="+mn-cs"/>
              </a:rPr>
              <a:t>al 28 de febrero de 2021</a:t>
            </a:r>
          </a:p>
        </p:txBody>
      </p:sp>
      <p:sp>
        <p:nvSpPr>
          <p:cNvPr id="10" name="CuadroTexto 9">
            <a:extLst>
              <a:ext uri="{FF2B5EF4-FFF2-40B4-BE49-F238E27FC236}">
                <a16:creationId xmlns:a16="http://schemas.microsoft.com/office/drawing/2014/main" id="{038C1638-5F22-4157-8D05-00E849C1DC7D}"/>
              </a:ext>
            </a:extLst>
          </p:cNvPr>
          <p:cNvSpPr txBox="1"/>
          <p:nvPr/>
        </p:nvSpPr>
        <p:spPr>
          <a:xfrm>
            <a:off x="6013450" y="98425"/>
            <a:ext cx="3095625" cy="923330"/>
          </a:xfrm>
          <a:prstGeom prst="rect">
            <a:avLst/>
          </a:prstGeom>
          <a:noFill/>
        </p:spPr>
        <p:txBody>
          <a:bodyPr>
            <a:spAutoFit/>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s-MX" b="1" i="0" u="none" strike="noStrike" kern="1200" cap="none" spc="0" normalizeH="0" baseline="0" noProof="0" dirty="0">
                <a:ln>
                  <a:noFill/>
                </a:ln>
                <a:solidFill>
                  <a:schemeClr val="tx1">
                    <a:lumMod val="75000"/>
                    <a:lumOff val="25000"/>
                  </a:schemeClr>
                </a:solidFill>
                <a:effectLst>
                  <a:outerShdw blurRad="38100" dist="38100" dir="2700000" algn="tl">
                    <a:srgbClr val="000000">
                      <a:alpha val="43137"/>
                    </a:srgbClr>
                  </a:outerShdw>
                </a:effectLst>
                <a:uLnTx/>
                <a:uFillTx/>
                <a:latin typeface="Calibri" panose="020F0502020204030204" pitchFamily="34" charset="0"/>
                <a:ea typeface="+mn-ea"/>
                <a:cs typeface="+mn-cs"/>
              </a:rPr>
              <a:t>UNIDADES     ADMINISTRATIVAS </a:t>
            </a:r>
          </a:p>
          <a:p>
            <a:pPr marL="0" marR="0" lvl="0" indent="0" algn="ctr" defTabSz="914400" rtl="0" eaLnBrk="0" fontAlgn="base" latinLnBrk="0" hangingPunct="0">
              <a:lnSpc>
                <a:spcPct val="100000"/>
              </a:lnSpc>
              <a:spcBef>
                <a:spcPct val="0"/>
              </a:spcBef>
              <a:spcAft>
                <a:spcPct val="0"/>
              </a:spcAft>
              <a:buClrTx/>
              <a:buSzTx/>
              <a:buFontTx/>
              <a:buNone/>
              <a:tabLst/>
              <a:defRPr/>
            </a:pPr>
            <a:r>
              <a:rPr kumimoji="0" lang="es-MX" b="1" i="0" u="none" strike="noStrike" kern="1200" cap="none" spc="0" normalizeH="0" baseline="0" noProof="0" dirty="0">
                <a:ln>
                  <a:noFill/>
                </a:ln>
                <a:solidFill>
                  <a:schemeClr val="tx1">
                    <a:lumMod val="75000"/>
                    <a:lumOff val="25000"/>
                  </a:schemeClr>
                </a:solidFill>
                <a:effectLst>
                  <a:outerShdw blurRad="38100" dist="38100" dir="2700000" algn="tl">
                    <a:srgbClr val="000000">
                      <a:alpha val="43137"/>
                    </a:srgbClr>
                  </a:outerShdw>
                </a:effectLst>
                <a:uLnTx/>
                <a:uFillTx/>
                <a:latin typeface="Calibri" panose="020F0502020204030204" pitchFamily="34" charset="0"/>
                <a:ea typeface="+mn-ea"/>
                <a:cs typeface="+mn-cs"/>
              </a:rPr>
              <a:t>SEES</a:t>
            </a:r>
          </a:p>
        </p:txBody>
      </p:sp>
      <p:graphicFrame>
        <p:nvGraphicFramePr>
          <p:cNvPr id="3" name="Tabla 2">
            <a:extLst>
              <a:ext uri="{FF2B5EF4-FFF2-40B4-BE49-F238E27FC236}">
                <a16:creationId xmlns:a16="http://schemas.microsoft.com/office/drawing/2014/main" id="{01AEFFB7-5163-4D07-A954-016AD7695D96}"/>
              </a:ext>
            </a:extLst>
          </p:cNvPr>
          <p:cNvGraphicFramePr>
            <a:graphicFrameLocks noGrp="1"/>
          </p:cNvGraphicFramePr>
          <p:nvPr>
            <p:extLst>
              <p:ext uri="{D42A27DB-BD31-4B8C-83A1-F6EECF244321}">
                <p14:modId xmlns:p14="http://schemas.microsoft.com/office/powerpoint/2010/main" val="1146230675"/>
              </p:ext>
            </p:extLst>
          </p:nvPr>
        </p:nvGraphicFramePr>
        <p:xfrm>
          <a:off x="487430" y="2296532"/>
          <a:ext cx="8209522" cy="3395735"/>
        </p:xfrm>
        <a:graphic>
          <a:graphicData uri="http://schemas.openxmlformats.org/drawingml/2006/table">
            <a:tbl>
              <a:tblPr/>
              <a:tblGrid>
                <a:gridCol w="3170170">
                  <a:extLst>
                    <a:ext uri="{9D8B030D-6E8A-4147-A177-3AD203B41FA5}">
                      <a16:colId xmlns:a16="http://schemas.microsoft.com/office/drawing/2014/main" val="20000"/>
                    </a:ext>
                  </a:extLst>
                </a:gridCol>
                <a:gridCol w="520995">
                  <a:extLst>
                    <a:ext uri="{9D8B030D-6E8A-4147-A177-3AD203B41FA5}">
                      <a16:colId xmlns:a16="http://schemas.microsoft.com/office/drawing/2014/main" val="20001"/>
                    </a:ext>
                  </a:extLst>
                </a:gridCol>
                <a:gridCol w="712382">
                  <a:extLst>
                    <a:ext uri="{9D8B030D-6E8A-4147-A177-3AD203B41FA5}">
                      <a16:colId xmlns:a16="http://schemas.microsoft.com/office/drawing/2014/main" val="20002"/>
                    </a:ext>
                  </a:extLst>
                </a:gridCol>
                <a:gridCol w="648586">
                  <a:extLst>
                    <a:ext uri="{9D8B030D-6E8A-4147-A177-3AD203B41FA5}">
                      <a16:colId xmlns:a16="http://schemas.microsoft.com/office/drawing/2014/main" val="20003"/>
                    </a:ext>
                  </a:extLst>
                </a:gridCol>
                <a:gridCol w="712381">
                  <a:extLst>
                    <a:ext uri="{9D8B030D-6E8A-4147-A177-3AD203B41FA5}">
                      <a16:colId xmlns:a16="http://schemas.microsoft.com/office/drawing/2014/main" val="20004"/>
                    </a:ext>
                  </a:extLst>
                </a:gridCol>
                <a:gridCol w="754912">
                  <a:extLst>
                    <a:ext uri="{9D8B030D-6E8A-4147-A177-3AD203B41FA5}">
                      <a16:colId xmlns:a16="http://schemas.microsoft.com/office/drawing/2014/main" val="360424694"/>
                    </a:ext>
                  </a:extLst>
                </a:gridCol>
                <a:gridCol w="598550">
                  <a:extLst>
                    <a:ext uri="{9D8B030D-6E8A-4147-A177-3AD203B41FA5}">
                      <a16:colId xmlns:a16="http://schemas.microsoft.com/office/drawing/2014/main" val="20005"/>
                    </a:ext>
                  </a:extLst>
                </a:gridCol>
                <a:gridCol w="1091546">
                  <a:extLst>
                    <a:ext uri="{9D8B030D-6E8A-4147-A177-3AD203B41FA5}">
                      <a16:colId xmlns:a16="http://schemas.microsoft.com/office/drawing/2014/main" val="20006"/>
                    </a:ext>
                  </a:extLst>
                </a:gridCol>
              </a:tblGrid>
              <a:tr h="587341">
                <a:tc>
                  <a:txBody>
                    <a:bodyPr/>
                    <a:lstStyle/>
                    <a:p>
                      <a:pPr algn="ctr" rtl="0" fontAlgn="ctr"/>
                      <a:r>
                        <a:rPr lang="es-MX" sz="1200" b="1" i="0" u="none" strike="noStrike" dirty="0">
                          <a:solidFill>
                            <a:srgbClr val="FFFFFF"/>
                          </a:solidFill>
                          <a:effectLst/>
                          <a:latin typeface="Calibri" panose="020F0502020204030204" pitchFamily="34" charset="0"/>
                        </a:rPr>
                        <a:t>Unidad Administrativa</a:t>
                      </a:r>
                    </a:p>
                  </a:txBody>
                  <a:tcPr marL="8698" marR="8698" marT="8697"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0000"/>
                    </a:solidFill>
                  </a:tcPr>
                </a:tc>
                <a:tc>
                  <a:txBody>
                    <a:bodyPr/>
                    <a:lstStyle/>
                    <a:p>
                      <a:pPr algn="ctr" rtl="0" fontAlgn="ctr"/>
                      <a:r>
                        <a:rPr lang="es-MX" sz="1200" b="1" i="0" u="none" strike="noStrike" dirty="0">
                          <a:solidFill>
                            <a:srgbClr val="FFFFFF"/>
                          </a:solidFill>
                          <a:effectLst/>
                          <a:latin typeface="Calibri" panose="020F0502020204030204" pitchFamily="34" charset="0"/>
                        </a:rPr>
                        <a:t>2015</a:t>
                      </a:r>
                    </a:p>
                  </a:txBody>
                  <a:tcPr marL="8698" marR="8698" marT="8697"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0000"/>
                    </a:solidFill>
                  </a:tcPr>
                </a:tc>
                <a:tc>
                  <a:txBody>
                    <a:bodyPr/>
                    <a:lstStyle/>
                    <a:p>
                      <a:pPr algn="ctr" rtl="0" fontAlgn="ctr"/>
                      <a:r>
                        <a:rPr lang="es-MX" sz="1200" b="1" i="0" u="none" strike="noStrike" dirty="0">
                          <a:solidFill>
                            <a:srgbClr val="FFFFFF"/>
                          </a:solidFill>
                          <a:effectLst/>
                          <a:latin typeface="Calibri" panose="020F0502020204030204" pitchFamily="34" charset="0"/>
                        </a:rPr>
                        <a:t>2016</a:t>
                      </a:r>
                    </a:p>
                  </a:txBody>
                  <a:tcPr marL="8698" marR="8698" marT="8697"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0000"/>
                    </a:solidFill>
                  </a:tcPr>
                </a:tc>
                <a:tc>
                  <a:txBody>
                    <a:bodyPr/>
                    <a:lstStyle/>
                    <a:p>
                      <a:pPr algn="ctr" rtl="0" fontAlgn="ctr"/>
                      <a:r>
                        <a:rPr lang="es-MX" sz="1200" b="1" i="0" u="none" strike="noStrike" dirty="0">
                          <a:solidFill>
                            <a:srgbClr val="FFFFFF"/>
                          </a:solidFill>
                          <a:effectLst/>
                          <a:latin typeface="Calibri" panose="020F0502020204030204" pitchFamily="34" charset="0"/>
                        </a:rPr>
                        <a:t>2017</a:t>
                      </a:r>
                    </a:p>
                  </a:txBody>
                  <a:tcPr marL="8698" marR="8698" marT="8697"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0000"/>
                    </a:solidFill>
                  </a:tcPr>
                </a:tc>
                <a:tc>
                  <a:txBody>
                    <a:bodyPr/>
                    <a:lstStyle/>
                    <a:p>
                      <a:pPr algn="ctr" rtl="0" fontAlgn="ctr"/>
                      <a:r>
                        <a:rPr lang="es-MX" sz="1200" b="1" i="0" u="none" strike="noStrike" dirty="0">
                          <a:solidFill>
                            <a:srgbClr val="FFFFFF"/>
                          </a:solidFill>
                          <a:effectLst/>
                          <a:latin typeface="Calibri" panose="020F0502020204030204" pitchFamily="34" charset="0"/>
                        </a:rPr>
                        <a:t>2018</a:t>
                      </a:r>
                    </a:p>
                  </a:txBody>
                  <a:tcPr marL="8698" marR="8698" marT="8697"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0000"/>
                    </a:solidFill>
                  </a:tcPr>
                </a:tc>
                <a:tc>
                  <a:txBody>
                    <a:bodyPr/>
                    <a:lstStyle/>
                    <a:p>
                      <a:pPr algn="ctr" rtl="0" fontAlgn="ctr"/>
                      <a:r>
                        <a:rPr lang="es-MX" sz="1200" b="1" i="0" u="none" strike="noStrike" dirty="0">
                          <a:solidFill>
                            <a:srgbClr val="FFFFFF"/>
                          </a:solidFill>
                          <a:effectLst/>
                          <a:latin typeface="Calibri" panose="020F0502020204030204" pitchFamily="34" charset="0"/>
                        </a:rPr>
                        <a:t>2019</a:t>
                      </a:r>
                    </a:p>
                  </a:txBody>
                  <a:tcPr marL="8698" marR="8698" marT="8697"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0000"/>
                    </a:solidFill>
                  </a:tcPr>
                </a:tc>
                <a:tc>
                  <a:txBody>
                    <a:bodyPr/>
                    <a:lstStyle/>
                    <a:p>
                      <a:pPr algn="ctr" rtl="0" fontAlgn="ctr"/>
                      <a:r>
                        <a:rPr lang="es-MX" sz="1200" b="1" i="0" u="none" strike="noStrike" dirty="0">
                          <a:solidFill>
                            <a:srgbClr val="FFFFFF"/>
                          </a:solidFill>
                          <a:effectLst/>
                          <a:latin typeface="Calibri" panose="020F0502020204030204" pitchFamily="34" charset="0"/>
                        </a:rPr>
                        <a:t>2020</a:t>
                      </a:r>
                    </a:p>
                  </a:txBody>
                  <a:tcPr marL="8698" marR="8698" marT="8697"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0000"/>
                    </a:solidFill>
                  </a:tcPr>
                </a:tc>
                <a:tc>
                  <a:txBody>
                    <a:bodyPr/>
                    <a:lstStyle/>
                    <a:p>
                      <a:pPr algn="ctr" rtl="0" fontAlgn="ctr"/>
                      <a:r>
                        <a:rPr lang="es-MX" sz="1200" b="1" i="0" u="none" strike="noStrike" dirty="0">
                          <a:solidFill>
                            <a:srgbClr val="FFFFFF"/>
                          </a:solidFill>
                          <a:effectLst/>
                          <a:latin typeface="Calibri" panose="020F0502020204030204" pitchFamily="34" charset="0"/>
                        </a:rPr>
                        <a:t>Total General</a:t>
                      </a:r>
                    </a:p>
                  </a:txBody>
                  <a:tcPr marL="8698" marR="8698" marT="8697"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0000"/>
                    </a:solidFill>
                  </a:tcPr>
                </a:tc>
                <a:extLst>
                  <a:ext uri="{0D108BD9-81ED-4DB2-BD59-A6C34878D82A}">
                    <a16:rowId xmlns:a16="http://schemas.microsoft.com/office/drawing/2014/main" val="10000"/>
                  </a:ext>
                </a:extLst>
              </a:tr>
              <a:tr h="475467">
                <a:tc>
                  <a:txBody>
                    <a:bodyPr/>
                    <a:lstStyle/>
                    <a:p>
                      <a:pPr algn="l" rtl="0" fontAlgn="ctr"/>
                      <a:r>
                        <a:rPr lang="es-MX" sz="1200" b="0" i="0" u="none" strike="noStrike" dirty="0">
                          <a:solidFill>
                            <a:srgbClr val="000000"/>
                          </a:solidFill>
                          <a:effectLst/>
                          <a:latin typeface="Arial" pitchFamily="34" charset="0"/>
                          <a:cs typeface="Arial" pitchFamily="34" charset="0"/>
                        </a:rPr>
                        <a:t>Coordinación General de Programas Federales (PETC, PEC, PEARE, PRONI)</a:t>
                      </a:r>
                    </a:p>
                  </a:txBody>
                  <a:tcPr marL="8698" marR="8698" marT="8697"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ctr" rtl="0" fontAlgn="ctr"/>
                      <a:r>
                        <a:rPr lang="es-MX" sz="1200" b="0" i="0" u="none" strike="noStrike">
                          <a:solidFill>
                            <a:srgbClr val="000000"/>
                          </a:solidFill>
                          <a:effectLst/>
                          <a:latin typeface="Arial" pitchFamily="34" charset="0"/>
                          <a:cs typeface="Arial" pitchFamily="34" charset="0"/>
                        </a:rPr>
                        <a:t>7</a:t>
                      </a:r>
                    </a:p>
                  </a:txBody>
                  <a:tcPr marL="8698" marR="8698" marT="8697"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ctr" rtl="0" fontAlgn="ctr"/>
                      <a:r>
                        <a:rPr lang="es-MX" sz="1200" b="0" i="0" u="none" strike="noStrike" dirty="0">
                          <a:solidFill>
                            <a:srgbClr val="000000"/>
                          </a:solidFill>
                          <a:effectLst/>
                          <a:latin typeface="Arial" pitchFamily="34" charset="0"/>
                          <a:cs typeface="Arial" pitchFamily="34" charset="0"/>
                        </a:rPr>
                        <a:t>5</a:t>
                      </a:r>
                    </a:p>
                  </a:txBody>
                  <a:tcPr marL="8698" marR="8698" marT="8697"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ctr" rtl="0" fontAlgn="ctr"/>
                      <a:r>
                        <a:rPr lang="es-MX" sz="1200" b="0" i="0" u="none" strike="noStrike">
                          <a:solidFill>
                            <a:srgbClr val="000000"/>
                          </a:solidFill>
                          <a:effectLst/>
                          <a:latin typeface="Arial" pitchFamily="34" charset="0"/>
                          <a:cs typeface="Arial" pitchFamily="34" charset="0"/>
                        </a:rPr>
                        <a:t>3</a:t>
                      </a:r>
                    </a:p>
                  </a:txBody>
                  <a:tcPr marL="8698" marR="8698" marT="8697"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ctr" rtl="0" fontAlgn="ctr"/>
                      <a:r>
                        <a:rPr lang="es-MX" sz="1200" b="0" i="0" u="none" strike="noStrike" dirty="0">
                          <a:solidFill>
                            <a:srgbClr val="000000"/>
                          </a:solidFill>
                          <a:effectLst/>
                          <a:latin typeface="Arial" pitchFamily="34" charset="0"/>
                          <a:cs typeface="Arial" pitchFamily="34" charset="0"/>
                        </a:rPr>
                        <a:t>7</a:t>
                      </a:r>
                    </a:p>
                  </a:txBody>
                  <a:tcPr marL="8698" marR="8698" marT="8697"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ctr" rtl="0" fontAlgn="ctr"/>
                      <a:r>
                        <a:rPr lang="es-MX" sz="1200" b="0" i="0" u="none" strike="noStrike" dirty="0">
                          <a:solidFill>
                            <a:srgbClr val="000000"/>
                          </a:solidFill>
                          <a:effectLst/>
                          <a:latin typeface="Arial" pitchFamily="34" charset="0"/>
                          <a:cs typeface="Arial" pitchFamily="34" charset="0"/>
                        </a:rPr>
                        <a:t>3</a:t>
                      </a:r>
                    </a:p>
                  </a:txBody>
                  <a:tcPr marL="8698" marR="8698" marT="8697"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ctr" rtl="0" fontAlgn="ctr"/>
                      <a:r>
                        <a:rPr lang="es-MX" sz="1200" b="0" i="0" u="none" strike="noStrike" dirty="0">
                          <a:solidFill>
                            <a:srgbClr val="000000"/>
                          </a:solidFill>
                          <a:effectLst/>
                          <a:latin typeface="Arial" pitchFamily="34" charset="0"/>
                          <a:cs typeface="Arial" pitchFamily="34" charset="0"/>
                        </a:rPr>
                        <a:t>0</a:t>
                      </a:r>
                    </a:p>
                  </a:txBody>
                  <a:tcPr marL="8698" marR="8698" marT="8697"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ctr" rtl="0" fontAlgn="ctr"/>
                      <a:r>
                        <a:rPr lang="es-MX" sz="1400" b="1" i="0" u="none" strike="noStrike" dirty="0">
                          <a:solidFill>
                            <a:schemeClr val="tx1">
                              <a:lumMod val="75000"/>
                              <a:lumOff val="25000"/>
                            </a:schemeClr>
                          </a:solidFill>
                          <a:effectLst/>
                          <a:latin typeface="Arial" pitchFamily="34" charset="0"/>
                          <a:cs typeface="Arial" pitchFamily="34" charset="0"/>
                        </a:rPr>
                        <a:t>25</a:t>
                      </a:r>
                    </a:p>
                  </a:txBody>
                  <a:tcPr marL="8698" marR="8698" marT="8697"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extLst>
                  <a:ext uri="{0D108BD9-81ED-4DB2-BD59-A6C34878D82A}">
                    <a16:rowId xmlns:a16="http://schemas.microsoft.com/office/drawing/2014/main" val="10001"/>
                  </a:ext>
                </a:extLst>
              </a:tr>
              <a:tr h="475467">
                <a:tc>
                  <a:txBody>
                    <a:bodyPr/>
                    <a:lstStyle/>
                    <a:p>
                      <a:pPr algn="l" rtl="0" fontAlgn="ctr"/>
                      <a:r>
                        <a:rPr lang="es-MX" sz="1200" b="0" i="0" u="none" strike="noStrike">
                          <a:solidFill>
                            <a:srgbClr val="000000"/>
                          </a:solidFill>
                          <a:effectLst/>
                          <a:latin typeface="Arial" pitchFamily="34" charset="0"/>
                          <a:cs typeface="Arial" pitchFamily="34" charset="0"/>
                        </a:rPr>
                        <a:t>Coordinación General de Salud y Seguridad Escolar.</a:t>
                      </a:r>
                    </a:p>
                  </a:txBody>
                  <a:tcPr marL="8698" marR="8698" marT="8697"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ctr" rtl="0" fontAlgn="ctr"/>
                      <a:r>
                        <a:rPr lang="es-MX" sz="1200" b="0" i="0" u="none" strike="noStrike" dirty="0">
                          <a:solidFill>
                            <a:srgbClr val="000000"/>
                          </a:solidFill>
                          <a:effectLst/>
                          <a:latin typeface="Arial" pitchFamily="34" charset="0"/>
                          <a:cs typeface="Arial" pitchFamily="34" charset="0"/>
                        </a:rPr>
                        <a:t>5</a:t>
                      </a:r>
                    </a:p>
                  </a:txBody>
                  <a:tcPr marL="8698" marR="8698" marT="8697"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ctr" rtl="0" fontAlgn="ctr"/>
                      <a:r>
                        <a:rPr lang="es-MX" sz="1200" b="0" i="0" u="none" strike="noStrike" dirty="0">
                          <a:solidFill>
                            <a:srgbClr val="000000"/>
                          </a:solidFill>
                          <a:effectLst/>
                          <a:latin typeface="Arial" pitchFamily="34" charset="0"/>
                          <a:cs typeface="Arial" pitchFamily="34" charset="0"/>
                        </a:rPr>
                        <a:t>6</a:t>
                      </a:r>
                    </a:p>
                  </a:txBody>
                  <a:tcPr marL="8698" marR="8698" marT="8697"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ctr" rtl="0" fontAlgn="ctr"/>
                      <a:r>
                        <a:rPr lang="es-MX" sz="1200" b="0" i="0" u="none" strike="noStrike" dirty="0">
                          <a:solidFill>
                            <a:srgbClr val="000000"/>
                          </a:solidFill>
                          <a:effectLst/>
                          <a:latin typeface="Arial" pitchFamily="34" charset="0"/>
                          <a:cs typeface="Arial" pitchFamily="34" charset="0"/>
                        </a:rPr>
                        <a:t>0</a:t>
                      </a:r>
                    </a:p>
                  </a:txBody>
                  <a:tcPr marL="8698" marR="8698" marT="8697"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ctr" rtl="0" fontAlgn="ctr"/>
                      <a:r>
                        <a:rPr lang="es-MX" sz="1200" b="0" i="0" u="none" strike="noStrike" dirty="0">
                          <a:solidFill>
                            <a:srgbClr val="000000"/>
                          </a:solidFill>
                          <a:effectLst/>
                          <a:latin typeface="Arial" pitchFamily="34" charset="0"/>
                          <a:cs typeface="Arial" pitchFamily="34" charset="0"/>
                        </a:rPr>
                        <a:t>0</a:t>
                      </a:r>
                    </a:p>
                  </a:txBody>
                  <a:tcPr marL="8698" marR="8698" marT="8697"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ctr" rtl="0" fontAlgn="ctr"/>
                      <a:r>
                        <a:rPr lang="es-MX" sz="1200" b="0" i="0" u="none" strike="noStrike" dirty="0">
                          <a:solidFill>
                            <a:srgbClr val="000000"/>
                          </a:solidFill>
                          <a:effectLst/>
                          <a:latin typeface="Arial" pitchFamily="34" charset="0"/>
                          <a:cs typeface="Arial" pitchFamily="34" charset="0"/>
                        </a:rPr>
                        <a:t>0</a:t>
                      </a:r>
                    </a:p>
                  </a:txBody>
                  <a:tcPr marL="8698" marR="8698" marT="8697"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ctr" rtl="0" fontAlgn="ctr"/>
                      <a:r>
                        <a:rPr lang="es-MX" sz="1200" b="0" i="0" u="none" strike="noStrike" dirty="0">
                          <a:solidFill>
                            <a:srgbClr val="000000"/>
                          </a:solidFill>
                          <a:effectLst/>
                          <a:latin typeface="Arial" pitchFamily="34" charset="0"/>
                          <a:cs typeface="Arial" pitchFamily="34" charset="0"/>
                        </a:rPr>
                        <a:t>0</a:t>
                      </a:r>
                    </a:p>
                  </a:txBody>
                  <a:tcPr marL="8698" marR="8698" marT="8697"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ctr" rtl="0" fontAlgn="ctr"/>
                      <a:r>
                        <a:rPr lang="es-MX" sz="1400" b="1" i="0" u="none" strike="noStrike" dirty="0">
                          <a:solidFill>
                            <a:schemeClr val="tx1">
                              <a:lumMod val="75000"/>
                              <a:lumOff val="25000"/>
                            </a:schemeClr>
                          </a:solidFill>
                          <a:effectLst/>
                          <a:latin typeface="Arial" pitchFamily="34" charset="0"/>
                          <a:cs typeface="Arial" pitchFamily="34" charset="0"/>
                        </a:rPr>
                        <a:t>11</a:t>
                      </a:r>
                    </a:p>
                  </a:txBody>
                  <a:tcPr marL="8698" marR="8698" marT="8697"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extLst>
                  <a:ext uri="{0D108BD9-81ED-4DB2-BD59-A6C34878D82A}">
                    <a16:rowId xmlns:a16="http://schemas.microsoft.com/office/drawing/2014/main" val="10002"/>
                  </a:ext>
                </a:extLst>
              </a:tr>
              <a:tr h="475467">
                <a:tc>
                  <a:txBody>
                    <a:bodyPr/>
                    <a:lstStyle/>
                    <a:p>
                      <a:pPr algn="l" rtl="0" fontAlgn="ctr"/>
                      <a:r>
                        <a:rPr lang="es-MX" sz="1200" b="0" i="0" u="none" strike="noStrike">
                          <a:solidFill>
                            <a:srgbClr val="000000"/>
                          </a:solidFill>
                          <a:effectLst/>
                          <a:latin typeface="Arial" pitchFamily="34" charset="0"/>
                          <a:cs typeface="Arial" pitchFamily="34" charset="0"/>
                        </a:rPr>
                        <a:t>Dirección General de Administración y Finanzas</a:t>
                      </a:r>
                    </a:p>
                  </a:txBody>
                  <a:tcPr marL="8698" marR="8698" marT="8697"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ctr" rtl="0" fontAlgn="ctr"/>
                      <a:r>
                        <a:rPr lang="es-MX" sz="1200" b="0" i="0" u="none" strike="noStrike">
                          <a:solidFill>
                            <a:srgbClr val="000000"/>
                          </a:solidFill>
                          <a:effectLst/>
                          <a:latin typeface="Arial" pitchFamily="34" charset="0"/>
                          <a:cs typeface="Arial" pitchFamily="34" charset="0"/>
                        </a:rPr>
                        <a:t>16</a:t>
                      </a:r>
                    </a:p>
                  </a:txBody>
                  <a:tcPr marL="8698" marR="8698" marT="8697"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ctr" rtl="0" fontAlgn="ctr"/>
                      <a:r>
                        <a:rPr lang="es-MX" sz="1200" b="0" i="0" u="none" strike="noStrike" dirty="0">
                          <a:solidFill>
                            <a:srgbClr val="000000"/>
                          </a:solidFill>
                          <a:effectLst/>
                          <a:latin typeface="Arial" pitchFamily="34" charset="0"/>
                          <a:cs typeface="Arial" pitchFamily="34" charset="0"/>
                        </a:rPr>
                        <a:t>4</a:t>
                      </a:r>
                    </a:p>
                  </a:txBody>
                  <a:tcPr marL="8698" marR="8698" marT="8697"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ctr" rtl="0" fontAlgn="ctr"/>
                      <a:r>
                        <a:rPr lang="es-MX" sz="1200" b="0" i="0" u="none" strike="noStrike" dirty="0">
                          <a:solidFill>
                            <a:srgbClr val="000000"/>
                          </a:solidFill>
                          <a:effectLst/>
                          <a:latin typeface="Arial" pitchFamily="34" charset="0"/>
                          <a:cs typeface="Arial" pitchFamily="34" charset="0"/>
                        </a:rPr>
                        <a:t>14</a:t>
                      </a:r>
                    </a:p>
                  </a:txBody>
                  <a:tcPr marL="8698" marR="8698" marT="8697"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ctr" rtl="0" fontAlgn="ctr"/>
                      <a:r>
                        <a:rPr lang="es-MX" sz="1200" b="0" i="0" u="none" strike="noStrike" dirty="0">
                          <a:solidFill>
                            <a:srgbClr val="000000"/>
                          </a:solidFill>
                          <a:effectLst/>
                          <a:latin typeface="Arial" pitchFamily="34" charset="0"/>
                          <a:cs typeface="Arial" pitchFamily="34" charset="0"/>
                        </a:rPr>
                        <a:t>27</a:t>
                      </a:r>
                    </a:p>
                  </a:txBody>
                  <a:tcPr marL="8698" marR="8698" marT="8697"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ctr" rtl="0" fontAlgn="ctr"/>
                      <a:r>
                        <a:rPr lang="es-MX" sz="1200" b="0" i="0" u="none" strike="noStrike" dirty="0">
                          <a:solidFill>
                            <a:srgbClr val="000000"/>
                          </a:solidFill>
                          <a:effectLst/>
                          <a:latin typeface="Arial" pitchFamily="34" charset="0"/>
                          <a:cs typeface="Arial" pitchFamily="34" charset="0"/>
                        </a:rPr>
                        <a:t>14</a:t>
                      </a:r>
                    </a:p>
                  </a:txBody>
                  <a:tcPr marL="8698" marR="8698" marT="8697"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ctr" rtl="0" fontAlgn="ctr"/>
                      <a:r>
                        <a:rPr lang="es-MX" sz="1200" b="0" i="0" u="none" strike="noStrike" dirty="0">
                          <a:solidFill>
                            <a:srgbClr val="000000"/>
                          </a:solidFill>
                          <a:effectLst/>
                          <a:latin typeface="Arial" pitchFamily="34" charset="0"/>
                          <a:cs typeface="Arial" pitchFamily="34" charset="0"/>
                        </a:rPr>
                        <a:t>12</a:t>
                      </a:r>
                    </a:p>
                  </a:txBody>
                  <a:tcPr marL="8698" marR="8698" marT="8697"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ctr" rtl="0" fontAlgn="ctr"/>
                      <a:r>
                        <a:rPr lang="es-MX" sz="1400" b="1" i="0" u="none" strike="noStrike" dirty="0">
                          <a:solidFill>
                            <a:schemeClr val="tx1">
                              <a:lumMod val="75000"/>
                              <a:lumOff val="25000"/>
                            </a:schemeClr>
                          </a:solidFill>
                          <a:effectLst/>
                          <a:latin typeface="Arial" pitchFamily="34" charset="0"/>
                          <a:cs typeface="Arial" pitchFamily="34" charset="0"/>
                        </a:rPr>
                        <a:t>87</a:t>
                      </a:r>
                    </a:p>
                  </a:txBody>
                  <a:tcPr marL="8698" marR="8698" marT="8697"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extLst>
                  <a:ext uri="{0D108BD9-81ED-4DB2-BD59-A6C34878D82A}">
                    <a16:rowId xmlns:a16="http://schemas.microsoft.com/office/drawing/2014/main" val="10003"/>
                  </a:ext>
                </a:extLst>
              </a:tr>
              <a:tr h="242395">
                <a:tc>
                  <a:txBody>
                    <a:bodyPr/>
                    <a:lstStyle/>
                    <a:p>
                      <a:pPr algn="l" rtl="0" fontAlgn="ctr"/>
                      <a:r>
                        <a:rPr lang="es-MX" sz="1200" b="0" i="0" u="none" strike="noStrike">
                          <a:solidFill>
                            <a:srgbClr val="000000"/>
                          </a:solidFill>
                          <a:effectLst/>
                          <a:latin typeface="Arial" pitchFamily="34" charset="0"/>
                          <a:cs typeface="Arial" pitchFamily="34" charset="0"/>
                        </a:rPr>
                        <a:t>Dirección General de Educación Secundaria</a:t>
                      </a:r>
                    </a:p>
                  </a:txBody>
                  <a:tcPr marL="8698" marR="8698" marT="8697"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ctr" rtl="0" fontAlgn="ctr"/>
                      <a:r>
                        <a:rPr lang="es-MX" sz="1200" b="0" i="0" u="none" strike="noStrike" dirty="0">
                          <a:solidFill>
                            <a:srgbClr val="000000"/>
                          </a:solidFill>
                          <a:effectLst/>
                          <a:latin typeface="Arial" pitchFamily="34" charset="0"/>
                          <a:cs typeface="Arial" pitchFamily="34" charset="0"/>
                        </a:rPr>
                        <a:t>1</a:t>
                      </a:r>
                    </a:p>
                  </a:txBody>
                  <a:tcPr marL="8698" marR="8698" marT="8697"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ctr" rtl="0" fontAlgn="ctr"/>
                      <a:r>
                        <a:rPr lang="es-MX" sz="1200" b="0" i="0" u="none" strike="noStrike" dirty="0">
                          <a:solidFill>
                            <a:srgbClr val="000000"/>
                          </a:solidFill>
                          <a:effectLst/>
                          <a:latin typeface="Arial" pitchFamily="34" charset="0"/>
                          <a:cs typeface="Arial" pitchFamily="34" charset="0"/>
                        </a:rPr>
                        <a:t>0</a:t>
                      </a:r>
                    </a:p>
                  </a:txBody>
                  <a:tcPr marL="8698" marR="8698" marT="8697"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ctr" rtl="0" fontAlgn="ctr"/>
                      <a:r>
                        <a:rPr lang="es-MX" sz="1200" b="0" i="0" u="none" strike="noStrike">
                          <a:solidFill>
                            <a:srgbClr val="000000"/>
                          </a:solidFill>
                          <a:effectLst/>
                          <a:latin typeface="Arial" pitchFamily="34" charset="0"/>
                          <a:cs typeface="Arial" pitchFamily="34" charset="0"/>
                        </a:rPr>
                        <a:t>0</a:t>
                      </a:r>
                    </a:p>
                  </a:txBody>
                  <a:tcPr marL="8698" marR="8698" marT="8697"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ctr" rtl="0" fontAlgn="ctr"/>
                      <a:r>
                        <a:rPr lang="es-MX" sz="1200" b="0" i="0" u="none" strike="noStrike">
                          <a:solidFill>
                            <a:srgbClr val="000000"/>
                          </a:solidFill>
                          <a:effectLst/>
                          <a:latin typeface="Arial" pitchFamily="34" charset="0"/>
                          <a:cs typeface="Arial" pitchFamily="34" charset="0"/>
                        </a:rPr>
                        <a:t>0</a:t>
                      </a:r>
                    </a:p>
                  </a:txBody>
                  <a:tcPr marL="8698" marR="8698" marT="8697"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ctr" rtl="0" fontAlgn="ctr"/>
                      <a:r>
                        <a:rPr lang="es-MX" sz="1200" b="0" i="0" u="none" strike="noStrike" dirty="0">
                          <a:solidFill>
                            <a:srgbClr val="000000"/>
                          </a:solidFill>
                          <a:effectLst/>
                          <a:latin typeface="Arial" pitchFamily="34" charset="0"/>
                          <a:cs typeface="Arial" pitchFamily="34" charset="0"/>
                        </a:rPr>
                        <a:t>0</a:t>
                      </a:r>
                    </a:p>
                  </a:txBody>
                  <a:tcPr marL="8698" marR="8698" marT="8697"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ctr" rtl="0" fontAlgn="ctr"/>
                      <a:r>
                        <a:rPr lang="es-MX" sz="1200" b="0" i="0" u="none" strike="noStrike">
                          <a:solidFill>
                            <a:srgbClr val="000000"/>
                          </a:solidFill>
                          <a:effectLst/>
                          <a:latin typeface="Arial" pitchFamily="34" charset="0"/>
                          <a:cs typeface="Arial" pitchFamily="34" charset="0"/>
                        </a:rPr>
                        <a:t>0</a:t>
                      </a:r>
                    </a:p>
                  </a:txBody>
                  <a:tcPr marL="8698" marR="8698" marT="8697"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ctr" rtl="0" fontAlgn="ctr"/>
                      <a:r>
                        <a:rPr lang="es-MX" sz="1400" b="1" i="0" u="none" strike="noStrike" dirty="0">
                          <a:solidFill>
                            <a:schemeClr val="tx1">
                              <a:lumMod val="75000"/>
                              <a:lumOff val="25000"/>
                            </a:schemeClr>
                          </a:solidFill>
                          <a:effectLst/>
                          <a:latin typeface="Arial" pitchFamily="34" charset="0"/>
                          <a:cs typeface="Arial" pitchFamily="34" charset="0"/>
                        </a:rPr>
                        <a:t>1</a:t>
                      </a:r>
                    </a:p>
                  </a:txBody>
                  <a:tcPr marL="8698" marR="8698" marT="8697"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extLst>
                  <a:ext uri="{0D108BD9-81ED-4DB2-BD59-A6C34878D82A}">
                    <a16:rowId xmlns:a16="http://schemas.microsoft.com/office/drawing/2014/main" val="10005"/>
                  </a:ext>
                </a:extLst>
              </a:tr>
              <a:tr h="242395">
                <a:tc>
                  <a:txBody>
                    <a:bodyPr/>
                    <a:lstStyle/>
                    <a:p>
                      <a:pPr algn="l" rtl="0" fontAlgn="ctr"/>
                      <a:r>
                        <a:rPr lang="es-MX" sz="1200" b="0" i="0" u="none" strike="noStrike">
                          <a:solidFill>
                            <a:srgbClr val="000000"/>
                          </a:solidFill>
                          <a:effectLst/>
                          <a:latin typeface="Arial" pitchFamily="34" charset="0"/>
                          <a:cs typeface="Arial" pitchFamily="34" charset="0"/>
                        </a:rPr>
                        <a:t>Dirección General de Planeación</a:t>
                      </a:r>
                    </a:p>
                  </a:txBody>
                  <a:tcPr marL="8698" marR="8698" marT="8697"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ctr" rtl="0" fontAlgn="ctr"/>
                      <a:r>
                        <a:rPr lang="es-MX" sz="1200" b="0" i="0" u="none" strike="noStrike">
                          <a:solidFill>
                            <a:srgbClr val="000000"/>
                          </a:solidFill>
                          <a:effectLst/>
                          <a:latin typeface="Arial" pitchFamily="34" charset="0"/>
                          <a:cs typeface="Arial" pitchFamily="34" charset="0"/>
                        </a:rPr>
                        <a:t>0</a:t>
                      </a:r>
                    </a:p>
                  </a:txBody>
                  <a:tcPr marL="8698" marR="8698" marT="8697"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ctr" rtl="0" fontAlgn="ctr"/>
                      <a:r>
                        <a:rPr lang="es-MX" sz="1200" b="0" i="0" u="none" strike="noStrike" dirty="0">
                          <a:solidFill>
                            <a:srgbClr val="000000"/>
                          </a:solidFill>
                          <a:effectLst/>
                          <a:latin typeface="Arial" pitchFamily="34" charset="0"/>
                          <a:cs typeface="Arial" pitchFamily="34" charset="0"/>
                        </a:rPr>
                        <a:t>0</a:t>
                      </a:r>
                    </a:p>
                  </a:txBody>
                  <a:tcPr marL="8698" marR="8698" marT="8697"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ctr" rtl="0" fontAlgn="ctr"/>
                      <a:r>
                        <a:rPr lang="es-MX" sz="1200" b="0" i="0" u="none" strike="noStrike">
                          <a:solidFill>
                            <a:srgbClr val="000000"/>
                          </a:solidFill>
                          <a:effectLst/>
                          <a:latin typeface="Arial" pitchFamily="34" charset="0"/>
                          <a:cs typeface="Arial" pitchFamily="34" charset="0"/>
                        </a:rPr>
                        <a:t>0</a:t>
                      </a:r>
                    </a:p>
                  </a:txBody>
                  <a:tcPr marL="8698" marR="8698" marT="8697"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ctr" rtl="0" fontAlgn="ctr"/>
                      <a:r>
                        <a:rPr lang="es-MX" sz="1200" b="0" i="0" u="none" strike="noStrike" dirty="0">
                          <a:solidFill>
                            <a:srgbClr val="000000"/>
                          </a:solidFill>
                          <a:effectLst/>
                          <a:latin typeface="Arial" pitchFamily="34" charset="0"/>
                          <a:cs typeface="Arial" pitchFamily="34" charset="0"/>
                        </a:rPr>
                        <a:t>0</a:t>
                      </a:r>
                    </a:p>
                  </a:txBody>
                  <a:tcPr marL="8698" marR="8698" marT="8697"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ctr" rtl="0" fontAlgn="ctr"/>
                      <a:r>
                        <a:rPr lang="es-MX" sz="1200" b="0" i="0" u="none" strike="noStrike" dirty="0">
                          <a:solidFill>
                            <a:srgbClr val="000000"/>
                          </a:solidFill>
                          <a:effectLst/>
                          <a:latin typeface="Arial" pitchFamily="34" charset="0"/>
                          <a:cs typeface="Arial" pitchFamily="34" charset="0"/>
                        </a:rPr>
                        <a:t>0</a:t>
                      </a:r>
                    </a:p>
                  </a:txBody>
                  <a:tcPr marL="8698" marR="8698" marT="8697"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ctr" rtl="0" fontAlgn="ctr"/>
                      <a:r>
                        <a:rPr lang="es-MX" sz="1200" b="0" i="0" u="none" strike="noStrike" dirty="0">
                          <a:solidFill>
                            <a:srgbClr val="000000"/>
                          </a:solidFill>
                          <a:effectLst/>
                          <a:latin typeface="Arial" pitchFamily="34" charset="0"/>
                          <a:cs typeface="Arial" pitchFamily="34" charset="0"/>
                        </a:rPr>
                        <a:t>0</a:t>
                      </a:r>
                    </a:p>
                  </a:txBody>
                  <a:tcPr marL="8698" marR="8698" marT="8697"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ctr" rtl="0" fontAlgn="ctr"/>
                      <a:r>
                        <a:rPr lang="es-MX" sz="1400" b="1" i="0" u="none" strike="noStrike" dirty="0">
                          <a:solidFill>
                            <a:schemeClr val="tx1">
                              <a:lumMod val="75000"/>
                              <a:lumOff val="25000"/>
                            </a:schemeClr>
                          </a:solidFill>
                          <a:effectLst/>
                          <a:latin typeface="Arial" pitchFamily="34" charset="0"/>
                          <a:cs typeface="Arial" pitchFamily="34" charset="0"/>
                        </a:rPr>
                        <a:t>0</a:t>
                      </a:r>
                    </a:p>
                  </a:txBody>
                  <a:tcPr marL="8698" marR="8698" marT="8697"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extLst>
                  <a:ext uri="{0D108BD9-81ED-4DB2-BD59-A6C34878D82A}">
                    <a16:rowId xmlns:a16="http://schemas.microsoft.com/office/drawing/2014/main" val="10006"/>
                  </a:ext>
                </a:extLst>
              </a:tr>
              <a:tr h="242395">
                <a:tc>
                  <a:txBody>
                    <a:bodyPr/>
                    <a:lstStyle/>
                    <a:p>
                      <a:pPr algn="l" rtl="0" fontAlgn="ctr"/>
                      <a:r>
                        <a:rPr lang="es-MX" sz="1200" b="0" i="0" u="none" strike="noStrike">
                          <a:solidFill>
                            <a:srgbClr val="000000"/>
                          </a:solidFill>
                          <a:effectLst/>
                          <a:latin typeface="Arial" pitchFamily="34" charset="0"/>
                          <a:cs typeface="Arial" pitchFamily="34" charset="0"/>
                        </a:rPr>
                        <a:t>Dirección General de Recursos Humanos</a:t>
                      </a:r>
                    </a:p>
                  </a:txBody>
                  <a:tcPr marL="8698" marR="8698" marT="8697"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ctr" rtl="0" fontAlgn="ctr"/>
                      <a:r>
                        <a:rPr lang="es-MX" sz="1200" b="0" i="0" u="none" strike="noStrike">
                          <a:solidFill>
                            <a:srgbClr val="000000"/>
                          </a:solidFill>
                          <a:effectLst/>
                          <a:latin typeface="Arial" pitchFamily="34" charset="0"/>
                          <a:cs typeface="Arial" pitchFamily="34" charset="0"/>
                        </a:rPr>
                        <a:t>0</a:t>
                      </a:r>
                    </a:p>
                  </a:txBody>
                  <a:tcPr marL="8698" marR="8698" marT="8697"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ctr" rtl="0" fontAlgn="ctr"/>
                      <a:r>
                        <a:rPr lang="es-MX" sz="1200" b="0" i="0" u="none" strike="noStrike" dirty="0">
                          <a:solidFill>
                            <a:srgbClr val="000000"/>
                          </a:solidFill>
                          <a:effectLst/>
                          <a:latin typeface="Arial" pitchFamily="34" charset="0"/>
                          <a:cs typeface="Arial" pitchFamily="34" charset="0"/>
                        </a:rPr>
                        <a:t>0</a:t>
                      </a:r>
                    </a:p>
                  </a:txBody>
                  <a:tcPr marL="8698" marR="8698" marT="8697"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ctr" rtl="0" fontAlgn="ctr"/>
                      <a:r>
                        <a:rPr lang="es-MX" sz="1200" b="0" i="0" u="none" strike="noStrike" dirty="0">
                          <a:solidFill>
                            <a:srgbClr val="000000"/>
                          </a:solidFill>
                          <a:effectLst/>
                          <a:latin typeface="Arial" pitchFamily="34" charset="0"/>
                          <a:cs typeface="Arial" pitchFamily="34" charset="0"/>
                        </a:rPr>
                        <a:t>0</a:t>
                      </a:r>
                    </a:p>
                  </a:txBody>
                  <a:tcPr marL="8698" marR="8698" marT="8697"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ctr" rtl="0" fontAlgn="ctr"/>
                      <a:r>
                        <a:rPr lang="es-MX" sz="1200" b="0" i="0" u="none" strike="noStrike">
                          <a:solidFill>
                            <a:srgbClr val="000000"/>
                          </a:solidFill>
                          <a:effectLst/>
                          <a:latin typeface="Arial" pitchFamily="34" charset="0"/>
                          <a:cs typeface="Arial" pitchFamily="34" charset="0"/>
                        </a:rPr>
                        <a:t>1</a:t>
                      </a:r>
                    </a:p>
                  </a:txBody>
                  <a:tcPr marL="8698" marR="8698" marT="8697"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ctr" rtl="0" fontAlgn="ctr"/>
                      <a:r>
                        <a:rPr lang="es-MX" sz="1200" b="0" i="0" u="none" strike="noStrike" dirty="0">
                          <a:solidFill>
                            <a:srgbClr val="000000"/>
                          </a:solidFill>
                          <a:effectLst/>
                          <a:latin typeface="Arial" pitchFamily="34" charset="0"/>
                          <a:cs typeface="Arial" pitchFamily="34" charset="0"/>
                        </a:rPr>
                        <a:t>0</a:t>
                      </a:r>
                    </a:p>
                  </a:txBody>
                  <a:tcPr marL="8698" marR="8698" marT="8697"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ctr" rtl="0" fontAlgn="ctr"/>
                      <a:r>
                        <a:rPr lang="es-MX" sz="1200" b="0" i="0" u="none" strike="noStrike" dirty="0">
                          <a:solidFill>
                            <a:srgbClr val="000000"/>
                          </a:solidFill>
                          <a:effectLst/>
                          <a:latin typeface="Arial" pitchFamily="34" charset="0"/>
                          <a:cs typeface="Arial" pitchFamily="34" charset="0"/>
                        </a:rPr>
                        <a:t>5</a:t>
                      </a:r>
                    </a:p>
                  </a:txBody>
                  <a:tcPr marL="8698" marR="8698" marT="8697"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ctr" rtl="0" fontAlgn="ctr"/>
                      <a:r>
                        <a:rPr lang="es-MX" sz="1400" b="1" i="0" u="none" strike="noStrike" dirty="0">
                          <a:solidFill>
                            <a:schemeClr val="tx1">
                              <a:lumMod val="75000"/>
                              <a:lumOff val="25000"/>
                            </a:schemeClr>
                          </a:solidFill>
                          <a:effectLst/>
                          <a:latin typeface="Arial" pitchFamily="34" charset="0"/>
                          <a:cs typeface="Arial" pitchFamily="34" charset="0"/>
                        </a:rPr>
                        <a:t>6</a:t>
                      </a:r>
                    </a:p>
                  </a:txBody>
                  <a:tcPr marL="8698" marR="8698" marT="8697"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extLst>
                  <a:ext uri="{0D108BD9-81ED-4DB2-BD59-A6C34878D82A}">
                    <a16:rowId xmlns:a16="http://schemas.microsoft.com/office/drawing/2014/main" val="10007"/>
                  </a:ext>
                </a:extLst>
              </a:tr>
              <a:tr h="242395">
                <a:tc>
                  <a:txBody>
                    <a:bodyPr/>
                    <a:lstStyle/>
                    <a:p>
                      <a:pPr algn="l" rtl="0" fontAlgn="ctr"/>
                      <a:r>
                        <a:rPr lang="es-MX" sz="1200" b="0" i="0" u="none" strike="noStrike">
                          <a:solidFill>
                            <a:srgbClr val="000000"/>
                          </a:solidFill>
                          <a:effectLst/>
                          <a:latin typeface="Arial" pitchFamily="34" charset="0"/>
                          <a:cs typeface="Arial" pitchFamily="34" charset="0"/>
                        </a:rPr>
                        <a:t>Dirección General de Servicios Regionales</a:t>
                      </a:r>
                    </a:p>
                  </a:txBody>
                  <a:tcPr marL="8698" marR="8698" marT="8697"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ctr" rtl="0" fontAlgn="ctr"/>
                      <a:r>
                        <a:rPr lang="es-MX" sz="1200" b="0" i="0" u="none" strike="noStrike" dirty="0">
                          <a:solidFill>
                            <a:srgbClr val="000000"/>
                          </a:solidFill>
                          <a:effectLst/>
                          <a:latin typeface="Arial" pitchFamily="34" charset="0"/>
                          <a:cs typeface="Arial" pitchFamily="34" charset="0"/>
                        </a:rPr>
                        <a:t>4</a:t>
                      </a:r>
                    </a:p>
                  </a:txBody>
                  <a:tcPr marL="8698" marR="8698" marT="8697"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ctr" rtl="0" fontAlgn="ctr"/>
                      <a:r>
                        <a:rPr lang="es-MX" sz="1200" b="0" i="0" u="none" strike="noStrike" dirty="0">
                          <a:solidFill>
                            <a:srgbClr val="000000"/>
                          </a:solidFill>
                          <a:effectLst/>
                          <a:latin typeface="Arial" pitchFamily="34" charset="0"/>
                          <a:cs typeface="Arial" pitchFamily="34" charset="0"/>
                        </a:rPr>
                        <a:t>12</a:t>
                      </a:r>
                    </a:p>
                  </a:txBody>
                  <a:tcPr marL="8698" marR="8698" marT="8697"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ctr" rtl="0" fontAlgn="ctr"/>
                      <a:r>
                        <a:rPr lang="es-MX" sz="1200" b="0" i="0" u="none" strike="noStrike" dirty="0">
                          <a:solidFill>
                            <a:srgbClr val="000000"/>
                          </a:solidFill>
                          <a:effectLst/>
                          <a:latin typeface="Arial" pitchFamily="34" charset="0"/>
                          <a:cs typeface="Arial" pitchFamily="34" charset="0"/>
                        </a:rPr>
                        <a:t>6</a:t>
                      </a:r>
                    </a:p>
                  </a:txBody>
                  <a:tcPr marL="8698" marR="8698" marT="8697"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ctr" rtl="0" fontAlgn="ctr"/>
                      <a:r>
                        <a:rPr lang="es-MX" sz="1200" b="0" i="0" u="none" strike="noStrike" dirty="0">
                          <a:solidFill>
                            <a:srgbClr val="000000"/>
                          </a:solidFill>
                          <a:effectLst/>
                          <a:latin typeface="Arial" pitchFamily="34" charset="0"/>
                          <a:cs typeface="Arial" pitchFamily="34" charset="0"/>
                        </a:rPr>
                        <a:t>0</a:t>
                      </a:r>
                    </a:p>
                  </a:txBody>
                  <a:tcPr marL="8698" marR="8698" marT="8697"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ctr" rtl="0" fontAlgn="ctr"/>
                      <a:r>
                        <a:rPr lang="es-MX" sz="1200" b="0" i="0" u="none" strike="noStrike" dirty="0">
                          <a:solidFill>
                            <a:srgbClr val="000000"/>
                          </a:solidFill>
                          <a:effectLst/>
                          <a:latin typeface="Arial" pitchFamily="34" charset="0"/>
                          <a:cs typeface="Arial" pitchFamily="34" charset="0"/>
                        </a:rPr>
                        <a:t>0</a:t>
                      </a:r>
                    </a:p>
                  </a:txBody>
                  <a:tcPr marL="8698" marR="8698" marT="8697"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ctr" rtl="0" fontAlgn="ctr"/>
                      <a:r>
                        <a:rPr lang="es-MX" sz="1200" b="0" i="0" u="none" strike="noStrike" dirty="0">
                          <a:solidFill>
                            <a:srgbClr val="000000"/>
                          </a:solidFill>
                          <a:effectLst/>
                          <a:latin typeface="Arial" pitchFamily="34" charset="0"/>
                          <a:cs typeface="Arial" pitchFamily="34" charset="0"/>
                        </a:rPr>
                        <a:t>0</a:t>
                      </a:r>
                    </a:p>
                  </a:txBody>
                  <a:tcPr marL="8698" marR="8698" marT="8697"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ctr" rtl="0" fontAlgn="ctr"/>
                      <a:r>
                        <a:rPr lang="es-MX" sz="1400" b="1" i="0" u="none" strike="noStrike" dirty="0">
                          <a:solidFill>
                            <a:schemeClr val="tx1">
                              <a:lumMod val="75000"/>
                              <a:lumOff val="25000"/>
                            </a:schemeClr>
                          </a:solidFill>
                          <a:effectLst/>
                          <a:latin typeface="Arial" pitchFamily="34" charset="0"/>
                          <a:cs typeface="Arial" pitchFamily="34" charset="0"/>
                        </a:rPr>
                        <a:t>22</a:t>
                      </a:r>
                    </a:p>
                  </a:txBody>
                  <a:tcPr marL="8698" marR="8698" marT="8697"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extLst>
                  <a:ext uri="{0D108BD9-81ED-4DB2-BD59-A6C34878D82A}">
                    <a16:rowId xmlns:a16="http://schemas.microsoft.com/office/drawing/2014/main" val="10008"/>
                  </a:ext>
                </a:extLst>
              </a:tr>
              <a:tr h="412413">
                <a:tc>
                  <a:txBody>
                    <a:bodyPr/>
                    <a:lstStyle/>
                    <a:p>
                      <a:pPr algn="ctr" rtl="0" fontAlgn="ctr"/>
                      <a:r>
                        <a:rPr lang="es-MX" sz="1400" b="1" i="0" u="none" strike="noStrike" dirty="0">
                          <a:solidFill>
                            <a:srgbClr val="FFFFFF"/>
                          </a:solidFill>
                          <a:effectLst/>
                          <a:latin typeface="Arial" pitchFamily="34" charset="0"/>
                          <a:cs typeface="Arial" pitchFamily="34" charset="0"/>
                        </a:rPr>
                        <a:t>Total general</a:t>
                      </a:r>
                    </a:p>
                  </a:txBody>
                  <a:tcPr marL="8698" marR="8698" marT="8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FFFFFF"/>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tc>
                  <a:txBody>
                    <a:bodyPr/>
                    <a:lstStyle/>
                    <a:p>
                      <a:pPr algn="ctr" rtl="0" fontAlgn="ctr"/>
                      <a:r>
                        <a:rPr lang="es-MX" sz="1400" b="1" i="0" u="none" strike="noStrike" dirty="0">
                          <a:solidFill>
                            <a:srgbClr val="FFFFFF"/>
                          </a:solidFill>
                          <a:effectLst/>
                          <a:latin typeface="Arial" pitchFamily="34" charset="0"/>
                          <a:cs typeface="Arial" pitchFamily="34" charset="0"/>
                        </a:rPr>
                        <a:t>33</a:t>
                      </a:r>
                    </a:p>
                  </a:txBody>
                  <a:tcPr marL="8698" marR="8698" marT="8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FFFFFF"/>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tc>
                  <a:txBody>
                    <a:bodyPr/>
                    <a:lstStyle/>
                    <a:p>
                      <a:pPr algn="ctr" rtl="0" fontAlgn="ctr"/>
                      <a:r>
                        <a:rPr lang="es-MX" sz="1400" b="1" i="0" u="none" strike="noStrike" dirty="0">
                          <a:solidFill>
                            <a:srgbClr val="FFFFFF"/>
                          </a:solidFill>
                          <a:effectLst/>
                          <a:latin typeface="Arial" pitchFamily="34" charset="0"/>
                          <a:cs typeface="Arial" pitchFamily="34" charset="0"/>
                        </a:rPr>
                        <a:t>27</a:t>
                      </a:r>
                    </a:p>
                  </a:txBody>
                  <a:tcPr marL="8698" marR="8698" marT="8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FFFFFF"/>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tc>
                  <a:txBody>
                    <a:bodyPr/>
                    <a:lstStyle/>
                    <a:p>
                      <a:pPr algn="ctr" rtl="0" fontAlgn="ctr"/>
                      <a:r>
                        <a:rPr lang="es-MX" sz="1400" b="1" i="0" u="none" strike="noStrike" dirty="0">
                          <a:solidFill>
                            <a:srgbClr val="FFFFFF"/>
                          </a:solidFill>
                          <a:effectLst/>
                          <a:latin typeface="Arial" pitchFamily="34" charset="0"/>
                          <a:cs typeface="Arial" pitchFamily="34" charset="0"/>
                        </a:rPr>
                        <a:t>23</a:t>
                      </a:r>
                    </a:p>
                  </a:txBody>
                  <a:tcPr marL="8698" marR="8698" marT="8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FFFFFF"/>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tc>
                  <a:txBody>
                    <a:bodyPr/>
                    <a:lstStyle/>
                    <a:p>
                      <a:pPr algn="ctr" rtl="0" fontAlgn="ctr"/>
                      <a:r>
                        <a:rPr lang="es-MX" sz="1400" b="1" i="0" u="none" strike="noStrike" dirty="0">
                          <a:solidFill>
                            <a:srgbClr val="FFFFFF"/>
                          </a:solidFill>
                          <a:effectLst/>
                          <a:latin typeface="Arial" pitchFamily="34" charset="0"/>
                          <a:cs typeface="Arial" pitchFamily="34" charset="0"/>
                        </a:rPr>
                        <a:t>35</a:t>
                      </a:r>
                    </a:p>
                  </a:txBody>
                  <a:tcPr marL="8698" marR="8698" marT="8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FFFFFF"/>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tc>
                  <a:txBody>
                    <a:bodyPr/>
                    <a:lstStyle/>
                    <a:p>
                      <a:pPr algn="ctr" rtl="0" fontAlgn="ctr"/>
                      <a:r>
                        <a:rPr lang="es-MX" sz="1400" b="1" i="0" u="none" strike="noStrike" dirty="0">
                          <a:solidFill>
                            <a:srgbClr val="FFFFFF"/>
                          </a:solidFill>
                          <a:effectLst/>
                          <a:latin typeface="Arial" pitchFamily="34" charset="0"/>
                          <a:cs typeface="Arial" pitchFamily="34" charset="0"/>
                        </a:rPr>
                        <a:t>17</a:t>
                      </a:r>
                    </a:p>
                  </a:txBody>
                  <a:tcPr marL="8698" marR="8698" marT="8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FFFFFF"/>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tc>
                  <a:txBody>
                    <a:bodyPr/>
                    <a:lstStyle/>
                    <a:p>
                      <a:pPr algn="ctr" rtl="0" fontAlgn="ctr"/>
                      <a:r>
                        <a:rPr lang="es-MX" sz="1400" b="1" i="0" u="none" strike="noStrike" dirty="0">
                          <a:solidFill>
                            <a:srgbClr val="FFFFFF"/>
                          </a:solidFill>
                          <a:effectLst/>
                          <a:latin typeface="Arial" pitchFamily="34" charset="0"/>
                          <a:cs typeface="Arial" pitchFamily="34" charset="0"/>
                        </a:rPr>
                        <a:t>17</a:t>
                      </a:r>
                    </a:p>
                  </a:txBody>
                  <a:tcPr marL="8698" marR="8698" marT="8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FFFFFF"/>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tc>
                  <a:txBody>
                    <a:bodyPr/>
                    <a:lstStyle/>
                    <a:p>
                      <a:pPr algn="ctr" rtl="0" fontAlgn="ctr"/>
                      <a:r>
                        <a:rPr lang="es-MX" sz="1400" b="1" i="0" u="none" strike="noStrike" dirty="0">
                          <a:solidFill>
                            <a:srgbClr val="FFFFFF"/>
                          </a:solidFill>
                          <a:effectLst/>
                          <a:latin typeface="Arial" pitchFamily="34" charset="0"/>
                          <a:cs typeface="Arial" pitchFamily="34" charset="0"/>
                        </a:rPr>
                        <a:t>152</a:t>
                      </a:r>
                    </a:p>
                  </a:txBody>
                  <a:tcPr marL="8698" marR="8698" marT="8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FFFFFF"/>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extLst>
                  <a:ext uri="{0D108BD9-81ED-4DB2-BD59-A6C34878D82A}">
                    <a16:rowId xmlns:a16="http://schemas.microsoft.com/office/drawing/2014/main" val="10009"/>
                  </a:ext>
                </a:extLst>
              </a:tr>
            </a:tbl>
          </a:graphicData>
        </a:graphic>
      </p:graphicFrame>
      <p:sp>
        <p:nvSpPr>
          <p:cNvPr id="5" name="CuadroTexto 4">
            <a:extLst>
              <a:ext uri="{FF2B5EF4-FFF2-40B4-BE49-F238E27FC236}">
                <a16:creationId xmlns:a16="http://schemas.microsoft.com/office/drawing/2014/main" id="{0F915C13-F3D3-4B6D-99B2-89A2E3AE7B8C}"/>
              </a:ext>
            </a:extLst>
          </p:cNvPr>
          <p:cNvSpPr txBox="1"/>
          <p:nvPr/>
        </p:nvSpPr>
        <p:spPr>
          <a:xfrm>
            <a:off x="119269" y="5989984"/>
            <a:ext cx="2451652" cy="788504"/>
          </a:xfrm>
          <a:prstGeom prst="rect">
            <a:avLst/>
          </a:prstGeom>
          <a:solidFill>
            <a:schemeClr val="bg1"/>
          </a:solidFill>
        </p:spPr>
        <p:txBody>
          <a:bodyPr wrap="square" rtlCol="0">
            <a:spAutoFit/>
          </a:bodyPr>
          <a:lstStyle/>
          <a:p>
            <a:endParaRPr lang="es-MX" dirty="0"/>
          </a:p>
        </p:txBody>
      </p:sp>
      <p:sp>
        <p:nvSpPr>
          <p:cNvPr id="6" name="4 Rectángulo">
            <a:extLst>
              <a:ext uri="{FF2B5EF4-FFF2-40B4-BE49-F238E27FC236}">
                <a16:creationId xmlns:a16="http://schemas.microsoft.com/office/drawing/2014/main" id="{5CFE94B4-B983-4EDF-B101-6A7AD15CCA58}"/>
              </a:ext>
            </a:extLst>
          </p:cNvPr>
          <p:cNvSpPr/>
          <p:nvPr/>
        </p:nvSpPr>
        <p:spPr>
          <a:xfrm>
            <a:off x="0" y="1"/>
            <a:ext cx="6337005" cy="1200329"/>
          </a:xfrm>
          <a:prstGeom prst="rect">
            <a:avLst/>
          </a:prstGeom>
          <a:solidFill>
            <a:schemeClr val="bg1"/>
          </a:solid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s-ES" sz="1800" b="1" i="0" u="none" strike="noStrike" kern="0" cap="all" spc="0" normalizeH="0" baseline="0" noProof="0" dirty="0">
              <a:ln>
                <a:noFill/>
              </a:ln>
              <a:solidFill>
                <a:prstClr val="black">
                  <a:lumMod val="65000"/>
                  <a:lumOff val="35000"/>
                </a:prstClr>
              </a:solidFill>
              <a:effectLst>
                <a:outerShdw blurRad="38100" dist="38100" dir="2700000" algn="tl">
                  <a:srgbClr val="000000">
                    <a:alpha val="43137"/>
                  </a:srgbClr>
                </a:outerShdw>
              </a:effectLst>
              <a:uLnTx/>
              <a:uFillTx/>
              <a:latin typeface="Arial" pitchFamily="34" charset="0"/>
              <a:ea typeface="+mn-ea"/>
              <a:cs typeface="Arial"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s-ES" sz="1800" b="1" i="0" u="none" strike="noStrike" kern="0" cap="all" spc="0" normalizeH="0" baseline="0" noProof="0" dirty="0">
                <a:ln>
                  <a:noFill/>
                </a:ln>
                <a:solidFill>
                  <a:prstClr val="black">
                    <a:lumMod val="65000"/>
                    <a:lumOff val="35000"/>
                  </a:prstClr>
                </a:solidFill>
                <a:effectLst>
                  <a:outerShdw blurRad="38100" dist="38100" dir="2700000" algn="tl">
                    <a:srgbClr val="000000">
                      <a:alpha val="43137"/>
                    </a:srgbClr>
                  </a:outerShdw>
                </a:effectLst>
                <a:uLnTx/>
                <a:uFillTx/>
                <a:latin typeface="Arial" pitchFamily="34" charset="0"/>
                <a:ea typeface="+mn-ea"/>
                <a:cs typeface="Arial" pitchFamily="34" charset="0"/>
              </a:rPr>
              <a:t>Comité de control y desempeño institucional </a:t>
            </a:r>
            <a:r>
              <a:rPr kumimoji="0" lang="es-ES" sz="1800" b="1" i="0" u="none" strike="noStrike" kern="0" cap="none" spc="0" normalizeH="0" baseline="0" noProof="0" dirty="0">
                <a:ln>
                  <a:noFill/>
                </a:ln>
                <a:solidFill>
                  <a:prstClr val="black">
                    <a:lumMod val="65000"/>
                    <a:lumOff val="35000"/>
                  </a:prstClr>
                </a:solidFill>
                <a:effectLst>
                  <a:outerShdw blurRad="38100" dist="38100" dir="2700000" algn="tl">
                    <a:srgbClr val="000000">
                      <a:alpha val="43137"/>
                    </a:srgbClr>
                  </a:outerShdw>
                </a:effectLst>
                <a:uLnTx/>
                <a:uFillTx/>
                <a:latin typeface="Arial" pitchFamily="34" charset="0"/>
                <a:ea typeface="+mn-ea"/>
                <a:cs typeface="Arial" pitchFamily="34" charset="0"/>
              </a:rPr>
              <a:t>(COCODI)</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s-ES" sz="1800" b="1" i="0" u="none" strike="noStrike" kern="1200" cap="none" spc="0" normalizeH="0" baseline="0" noProof="0" dirty="0">
              <a:ln>
                <a:noFill/>
              </a:ln>
              <a:solidFill>
                <a:prstClr val="black">
                  <a:lumMod val="65000"/>
                  <a:lumOff val="35000"/>
                </a:prstClr>
              </a:solidFill>
              <a:effectLst>
                <a:outerShdw blurRad="38100" dist="38100" dir="2700000" algn="tl">
                  <a:srgbClr val="000000">
                    <a:alpha val="43137"/>
                  </a:srgbClr>
                </a:outerShdw>
              </a:effectLst>
              <a:uLnTx/>
              <a:uFillTx/>
              <a:latin typeface="Arial" pitchFamily="34" charset="0"/>
              <a:ea typeface="+mn-ea"/>
              <a:cs typeface="Arial" pitchFamily="34" charset="0"/>
            </a:endParaRPr>
          </a:p>
        </p:txBody>
      </p:sp>
      <p:cxnSp>
        <p:nvCxnSpPr>
          <p:cNvPr id="7" name="7 Conector recto">
            <a:extLst>
              <a:ext uri="{FF2B5EF4-FFF2-40B4-BE49-F238E27FC236}">
                <a16:creationId xmlns:a16="http://schemas.microsoft.com/office/drawing/2014/main" id="{DFFA051C-8328-402A-BA6A-76D5204202EA}"/>
              </a:ext>
            </a:extLst>
          </p:cNvPr>
          <p:cNvCxnSpPr/>
          <p:nvPr/>
        </p:nvCxnSpPr>
        <p:spPr>
          <a:xfrm>
            <a:off x="323528" y="1251517"/>
            <a:ext cx="8496000" cy="1588"/>
          </a:xfrm>
          <a:prstGeom prst="line">
            <a:avLst/>
          </a:prstGeom>
          <a:ln w="190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uadroTexto 4">
            <a:extLst>
              <a:ext uri="{FF2B5EF4-FFF2-40B4-BE49-F238E27FC236}">
                <a16:creationId xmlns:a16="http://schemas.microsoft.com/office/drawing/2014/main" id="{A30C8D37-C725-482D-8BE6-0DF0EA47CFDE}"/>
              </a:ext>
            </a:extLst>
          </p:cNvPr>
          <p:cNvSpPr txBox="1"/>
          <p:nvPr/>
        </p:nvSpPr>
        <p:spPr>
          <a:xfrm>
            <a:off x="6815470" y="0"/>
            <a:ext cx="2328530" cy="923330"/>
          </a:xfrm>
          <a:prstGeom prst="rect">
            <a:avLst/>
          </a:prstGeom>
          <a:solidFill>
            <a:schemeClr val="bg1"/>
          </a:solidFill>
        </p:spPr>
        <p:txBody>
          <a:bodyPr wrap="square">
            <a:spAutoFit/>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s-MX" b="1" i="0" u="none" strike="noStrike" kern="1200" cap="none" spc="0" normalizeH="0" baseline="0" noProof="0" dirty="0">
                <a:ln>
                  <a:noFill/>
                </a:ln>
                <a:solidFill>
                  <a:schemeClr val="tx1">
                    <a:lumMod val="75000"/>
                    <a:lumOff val="25000"/>
                  </a:schemeClr>
                </a:solidFill>
                <a:effectLst>
                  <a:outerShdw blurRad="38100" dist="38100" dir="2700000" algn="tl">
                    <a:srgbClr val="000000">
                      <a:alpha val="43137"/>
                    </a:srgbClr>
                  </a:outerShdw>
                </a:effectLst>
                <a:uLnTx/>
                <a:uFillTx/>
                <a:latin typeface="Calibri" panose="020F0502020204030204" pitchFamily="34" charset="0"/>
                <a:ea typeface="+mn-ea"/>
                <a:cs typeface="+mn-cs"/>
              </a:rPr>
              <a:t>CENTROS     ESCOLARES </a:t>
            </a:r>
          </a:p>
          <a:p>
            <a:pPr marL="0" marR="0" lvl="0" indent="0" algn="ctr" defTabSz="914400" rtl="0" eaLnBrk="0" fontAlgn="base" latinLnBrk="0" hangingPunct="0">
              <a:lnSpc>
                <a:spcPct val="100000"/>
              </a:lnSpc>
              <a:spcBef>
                <a:spcPct val="0"/>
              </a:spcBef>
              <a:spcAft>
                <a:spcPct val="0"/>
              </a:spcAft>
              <a:buClrTx/>
              <a:buSzTx/>
              <a:buFontTx/>
              <a:buNone/>
              <a:tabLst/>
              <a:defRPr/>
            </a:pPr>
            <a:r>
              <a:rPr kumimoji="0" lang="es-MX" b="1" i="0" u="none" strike="noStrike" kern="1200" cap="none" spc="0" normalizeH="0" baseline="0" noProof="0" dirty="0">
                <a:ln>
                  <a:noFill/>
                </a:ln>
                <a:solidFill>
                  <a:schemeClr val="tx1">
                    <a:lumMod val="75000"/>
                    <a:lumOff val="25000"/>
                  </a:schemeClr>
                </a:solidFill>
                <a:effectLst>
                  <a:outerShdw blurRad="38100" dist="38100" dir="2700000" algn="tl">
                    <a:srgbClr val="000000">
                      <a:alpha val="43137"/>
                    </a:srgbClr>
                  </a:outerShdw>
                </a:effectLst>
                <a:uLnTx/>
                <a:uFillTx/>
                <a:latin typeface="Calibri" panose="020F0502020204030204" pitchFamily="34" charset="0"/>
                <a:ea typeface="+mn-ea"/>
                <a:cs typeface="+mn-cs"/>
              </a:rPr>
              <a:t>SEES</a:t>
            </a:r>
          </a:p>
        </p:txBody>
      </p:sp>
      <p:sp>
        <p:nvSpPr>
          <p:cNvPr id="18435" name="CuadroTexto 6">
            <a:extLst>
              <a:ext uri="{FF2B5EF4-FFF2-40B4-BE49-F238E27FC236}">
                <a16:creationId xmlns:a16="http://schemas.microsoft.com/office/drawing/2014/main" id="{1B4E0AC0-2EAA-43EC-B22D-C3F6097ECAB8}"/>
              </a:ext>
            </a:extLst>
          </p:cNvPr>
          <p:cNvSpPr txBox="1">
            <a:spLocks noChangeArrowheads="1"/>
          </p:cNvSpPr>
          <p:nvPr/>
        </p:nvSpPr>
        <p:spPr bwMode="auto">
          <a:xfrm>
            <a:off x="0" y="1163202"/>
            <a:ext cx="9144000" cy="877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s-MX" altLang="es-MX" sz="1700" b="1" i="0" u="none" strike="noStrike" kern="1200" cap="none" spc="0" normalizeH="0" baseline="0" noProof="0" dirty="0">
                <a:ln>
                  <a:noFill/>
                </a:ln>
                <a:solidFill>
                  <a:schemeClr val="tx1">
                    <a:lumMod val="75000"/>
                    <a:lumOff val="25000"/>
                  </a:schemeClr>
                </a:solidFill>
                <a:effectLst/>
                <a:uLnTx/>
                <a:uFillTx/>
                <a:latin typeface="Calibri" panose="020F0502020204030204" pitchFamily="34" charset="0"/>
                <a:ea typeface="+mn-ea"/>
                <a:cs typeface="+mn-cs"/>
              </a:rPr>
              <a:t>OBSERVACIONES DE CENTROS ESCOLARES DETERMINADAS</a:t>
            </a:r>
          </a:p>
          <a:p>
            <a:pPr marL="0" marR="0" lvl="0" indent="0" algn="ctr" defTabSz="914400" rtl="0" eaLnBrk="0" fontAlgn="base" latinLnBrk="0" hangingPunct="0">
              <a:lnSpc>
                <a:spcPct val="100000"/>
              </a:lnSpc>
              <a:spcBef>
                <a:spcPct val="0"/>
              </a:spcBef>
              <a:spcAft>
                <a:spcPct val="0"/>
              </a:spcAft>
              <a:buClrTx/>
              <a:buSzTx/>
              <a:buFontTx/>
              <a:buNone/>
              <a:tabLst/>
              <a:defRPr/>
            </a:pPr>
            <a:r>
              <a:rPr kumimoji="0" lang="es-MX" altLang="es-MX" sz="1700" b="1" i="0" u="none" strike="noStrike" kern="1200" cap="none" spc="0" normalizeH="0" baseline="0" noProof="0" dirty="0">
                <a:ln>
                  <a:noFill/>
                </a:ln>
                <a:solidFill>
                  <a:schemeClr val="tx1">
                    <a:lumMod val="75000"/>
                    <a:lumOff val="25000"/>
                  </a:schemeClr>
                </a:solidFill>
                <a:effectLst/>
                <a:uLnTx/>
                <a:uFillTx/>
                <a:latin typeface="Calibri" panose="020F0502020204030204" pitchFamily="34" charset="0"/>
                <a:ea typeface="+mn-ea"/>
                <a:cs typeface="+mn-cs"/>
              </a:rPr>
              <a:t>Y </a:t>
            </a:r>
            <a:r>
              <a:rPr kumimoji="0" lang="es-MX" altLang="es-MX" sz="1700" b="1" i="0" u="sng" strike="noStrike" kern="1200" cap="none" spc="0" normalizeH="0" baseline="0" noProof="0" dirty="0">
                <a:ln>
                  <a:noFill/>
                </a:ln>
                <a:solidFill>
                  <a:schemeClr val="tx1">
                    <a:lumMod val="75000"/>
                    <a:lumOff val="25000"/>
                  </a:schemeClr>
                </a:solidFill>
                <a:effectLst/>
                <a:uLnTx/>
                <a:uFillTx/>
                <a:latin typeface="Calibri" panose="020F0502020204030204" pitchFamily="34" charset="0"/>
                <a:ea typeface="+mn-ea"/>
                <a:cs typeface="+mn-cs"/>
              </a:rPr>
              <a:t>PENDIENTES DE SOLVENTAR</a:t>
            </a:r>
            <a:r>
              <a:rPr kumimoji="0" lang="es-MX" altLang="es-MX" sz="1700" b="1" i="0" u="none" strike="noStrike" kern="1200" cap="none" spc="0" normalizeH="0" baseline="0" noProof="0" dirty="0">
                <a:ln>
                  <a:noFill/>
                </a:ln>
                <a:solidFill>
                  <a:schemeClr val="tx1">
                    <a:lumMod val="75000"/>
                    <a:lumOff val="25000"/>
                  </a:schemeClr>
                </a:solidFill>
                <a:effectLst/>
                <a:uLnTx/>
                <a:uFillTx/>
                <a:latin typeface="Calibri" panose="020F0502020204030204" pitchFamily="34" charset="0"/>
                <a:ea typeface="+mn-ea"/>
                <a:cs typeface="+mn-cs"/>
              </a:rPr>
              <a:t>  (Ejercicio 2015-2020)</a:t>
            </a:r>
          </a:p>
          <a:p>
            <a:pPr marL="0" marR="0" lvl="0" indent="0" algn="ctr" defTabSz="914400" rtl="0" eaLnBrk="0" fontAlgn="base" latinLnBrk="0" hangingPunct="0">
              <a:lnSpc>
                <a:spcPct val="100000"/>
              </a:lnSpc>
              <a:spcBef>
                <a:spcPct val="0"/>
              </a:spcBef>
              <a:spcAft>
                <a:spcPct val="0"/>
              </a:spcAft>
              <a:buClrTx/>
              <a:buSzTx/>
              <a:buFontTx/>
              <a:buNone/>
              <a:tabLst/>
              <a:defRPr/>
            </a:pPr>
            <a:r>
              <a:rPr kumimoji="0" lang="es-MX" altLang="es-MX" sz="1700" b="1" i="0" u="none" strike="noStrike" kern="1200" cap="none" spc="0" normalizeH="0" baseline="0" noProof="0" dirty="0">
                <a:ln>
                  <a:noFill/>
                </a:ln>
                <a:solidFill>
                  <a:schemeClr val="tx1">
                    <a:lumMod val="75000"/>
                    <a:lumOff val="25000"/>
                  </a:schemeClr>
                </a:solidFill>
                <a:effectLst/>
                <a:uLnTx/>
                <a:uFillTx/>
                <a:latin typeface="Calibri" panose="020F0502020204030204" pitchFamily="34" charset="0"/>
                <a:ea typeface="+mn-ea"/>
                <a:cs typeface="+mn-cs"/>
              </a:rPr>
              <a:t>al 28 de febrero de 2021</a:t>
            </a:r>
          </a:p>
        </p:txBody>
      </p:sp>
      <p:graphicFrame>
        <p:nvGraphicFramePr>
          <p:cNvPr id="6" name="1 Tabla">
            <a:extLst>
              <a:ext uri="{FF2B5EF4-FFF2-40B4-BE49-F238E27FC236}">
                <a16:creationId xmlns:a16="http://schemas.microsoft.com/office/drawing/2014/main" id="{6BD97D33-7548-4C74-8E80-2658FF3BDA88}"/>
              </a:ext>
            </a:extLst>
          </p:cNvPr>
          <p:cNvGraphicFramePr>
            <a:graphicFrameLocks noGrp="1"/>
          </p:cNvGraphicFramePr>
          <p:nvPr>
            <p:extLst>
              <p:ext uri="{D42A27DB-BD31-4B8C-83A1-F6EECF244321}">
                <p14:modId xmlns:p14="http://schemas.microsoft.com/office/powerpoint/2010/main" val="3173661157"/>
              </p:ext>
            </p:extLst>
          </p:nvPr>
        </p:nvGraphicFramePr>
        <p:xfrm>
          <a:off x="595423" y="2293606"/>
          <a:ext cx="7750398" cy="3179178"/>
        </p:xfrm>
        <a:graphic>
          <a:graphicData uri="http://schemas.openxmlformats.org/drawingml/2006/table">
            <a:tbl>
              <a:tblPr/>
              <a:tblGrid>
                <a:gridCol w="2371061">
                  <a:extLst>
                    <a:ext uri="{9D8B030D-6E8A-4147-A177-3AD203B41FA5}">
                      <a16:colId xmlns:a16="http://schemas.microsoft.com/office/drawing/2014/main" val="20000"/>
                    </a:ext>
                  </a:extLst>
                </a:gridCol>
                <a:gridCol w="1010093">
                  <a:extLst>
                    <a:ext uri="{9D8B030D-6E8A-4147-A177-3AD203B41FA5}">
                      <a16:colId xmlns:a16="http://schemas.microsoft.com/office/drawing/2014/main" val="20001"/>
                    </a:ext>
                  </a:extLst>
                </a:gridCol>
                <a:gridCol w="1828800">
                  <a:extLst>
                    <a:ext uri="{9D8B030D-6E8A-4147-A177-3AD203B41FA5}">
                      <a16:colId xmlns:a16="http://schemas.microsoft.com/office/drawing/2014/main" val="20002"/>
                    </a:ext>
                  </a:extLst>
                </a:gridCol>
                <a:gridCol w="1006291">
                  <a:extLst>
                    <a:ext uri="{9D8B030D-6E8A-4147-A177-3AD203B41FA5}">
                      <a16:colId xmlns:a16="http://schemas.microsoft.com/office/drawing/2014/main" val="20003"/>
                    </a:ext>
                  </a:extLst>
                </a:gridCol>
                <a:gridCol w="1534153">
                  <a:extLst>
                    <a:ext uri="{9D8B030D-6E8A-4147-A177-3AD203B41FA5}">
                      <a16:colId xmlns:a16="http://schemas.microsoft.com/office/drawing/2014/main" val="20004"/>
                    </a:ext>
                  </a:extLst>
                </a:gridCol>
              </a:tblGrid>
              <a:tr h="325748">
                <a:tc rowSpan="2">
                  <a:txBody>
                    <a:bodyPr/>
                    <a:lstStyle/>
                    <a:p>
                      <a:pPr algn="ctr" rtl="0" fontAlgn="ctr"/>
                      <a:r>
                        <a:rPr lang="es-MX" sz="1200" b="1" i="0" u="none" strike="noStrike" dirty="0">
                          <a:solidFill>
                            <a:srgbClr val="FFFFFF"/>
                          </a:solidFill>
                          <a:effectLst/>
                          <a:latin typeface="Arial" pitchFamily="34" charset="0"/>
                          <a:cs typeface="Arial" pitchFamily="34" charset="0"/>
                        </a:rPr>
                        <a:t>Unidad Administrativa</a:t>
                      </a:r>
                    </a:p>
                  </a:txBody>
                  <a:tcPr marL="9525" marR="9525" marT="9526"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0000"/>
                    </a:solidFill>
                  </a:tcPr>
                </a:tc>
                <a:tc gridSpan="3">
                  <a:txBody>
                    <a:bodyPr/>
                    <a:lstStyle/>
                    <a:p>
                      <a:pPr algn="ctr" rtl="0" fontAlgn="ctr"/>
                      <a:r>
                        <a:rPr lang="es-MX" sz="1200" b="1" i="0" u="none" strike="noStrike" dirty="0">
                          <a:solidFill>
                            <a:srgbClr val="FFFFFF"/>
                          </a:solidFill>
                          <a:effectLst/>
                          <a:latin typeface="Arial" pitchFamily="34" charset="0"/>
                          <a:cs typeface="Arial" pitchFamily="34" charset="0"/>
                        </a:rPr>
                        <a:t>TOTAL </a:t>
                      </a:r>
                    </a:p>
                  </a:txBody>
                  <a:tcPr marL="9525" marR="9525" marT="9526"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0000"/>
                    </a:solidFill>
                  </a:tcPr>
                </a:tc>
                <a:tc hMerge="1">
                  <a:txBody>
                    <a:bodyPr/>
                    <a:lstStyle/>
                    <a:p>
                      <a:endParaRPr lang="es-MX"/>
                    </a:p>
                  </a:txBody>
                  <a:tcPr/>
                </a:tc>
                <a:tc hMerge="1">
                  <a:txBody>
                    <a:bodyPr/>
                    <a:lstStyle/>
                    <a:p>
                      <a:endParaRPr lang="es-MX"/>
                    </a:p>
                  </a:txBody>
                  <a:tcPr/>
                </a:tc>
                <a:tc rowSpan="2">
                  <a:txBody>
                    <a:bodyPr/>
                    <a:lstStyle/>
                    <a:p>
                      <a:pPr algn="ctr" rtl="0" fontAlgn="ctr"/>
                      <a:r>
                        <a:rPr lang="es-MX" sz="1200" b="1" i="0" u="none" strike="noStrike" dirty="0">
                          <a:solidFill>
                            <a:srgbClr val="FFFFFF"/>
                          </a:solidFill>
                          <a:effectLst/>
                          <a:latin typeface="Arial" pitchFamily="34" charset="0"/>
                          <a:cs typeface="Arial" pitchFamily="34" charset="0"/>
                        </a:rPr>
                        <a:t>%  de </a:t>
                      </a:r>
                      <a:r>
                        <a:rPr lang="es-MX" sz="1200" b="1" i="0" u="none" strike="noStrike" dirty="0" err="1">
                          <a:solidFill>
                            <a:srgbClr val="FFFFFF"/>
                          </a:solidFill>
                          <a:effectLst/>
                          <a:latin typeface="Arial" pitchFamily="34" charset="0"/>
                          <a:cs typeface="Arial" pitchFamily="34" charset="0"/>
                        </a:rPr>
                        <a:t>Solventación</a:t>
                      </a:r>
                      <a:endParaRPr lang="es-MX" sz="1200" b="1" i="0" u="none" strike="noStrike" dirty="0">
                        <a:solidFill>
                          <a:srgbClr val="FFFFFF"/>
                        </a:solidFill>
                        <a:effectLst/>
                        <a:latin typeface="Arial" pitchFamily="34" charset="0"/>
                        <a:cs typeface="Arial" pitchFamily="34" charset="0"/>
                      </a:endParaRPr>
                    </a:p>
                  </a:txBody>
                  <a:tcPr marL="9525" marR="9525" marT="9526"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0000"/>
                    </a:solidFill>
                  </a:tcPr>
                </a:tc>
                <a:extLst>
                  <a:ext uri="{0D108BD9-81ED-4DB2-BD59-A6C34878D82A}">
                    <a16:rowId xmlns:a16="http://schemas.microsoft.com/office/drawing/2014/main" val="10000"/>
                  </a:ext>
                </a:extLst>
              </a:tr>
              <a:tr h="589436">
                <a:tc vMerge="1">
                  <a:txBody>
                    <a:bodyPr/>
                    <a:lstStyle/>
                    <a:p>
                      <a:endParaRPr lang="es-MX"/>
                    </a:p>
                  </a:txBody>
                  <a:tcPr/>
                </a:tc>
                <a:tc>
                  <a:txBody>
                    <a:bodyPr/>
                    <a:lstStyle/>
                    <a:p>
                      <a:pPr algn="ctr" rtl="0" fontAlgn="ctr"/>
                      <a:r>
                        <a:rPr lang="es-MX" sz="1200" b="1" i="0" u="none" strike="noStrike" dirty="0">
                          <a:solidFill>
                            <a:srgbClr val="FFFFFF"/>
                          </a:solidFill>
                          <a:effectLst/>
                          <a:latin typeface="Arial" pitchFamily="34" charset="0"/>
                          <a:cs typeface="Arial" pitchFamily="34" charset="0"/>
                        </a:rPr>
                        <a:t>Generadas</a:t>
                      </a:r>
                    </a:p>
                  </a:txBody>
                  <a:tcPr marL="9525" marR="9525" marT="9526"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0000"/>
                    </a:solidFill>
                  </a:tcPr>
                </a:tc>
                <a:tc>
                  <a:txBody>
                    <a:bodyPr/>
                    <a:lstStyle/>
                    <a:p>
                      <a:pPr algn="ctr" rtl="0" fontAlgn="ctr"/>
                      <a:r>
                        <a:rPr lang="es-MX" sz="1200" b="1" i="0" u="none" strike="noStrike" dirty="0">
                          <a:solidFill>
                            <a:srgbClr val="FFFFFF"/>
                          </a:solidFill>
                          <a:effectLst/>
                          <a:latin typeface="Arial" pitchFamily="34" charset="0"/>
                          <a:cs typeface="Arial" pitchFamily="34" charset="0"/>
                        </a:rPr>
                        <a:t>Solventadas</a:t>
                      </a:r>
                    </a:p>
                  </a:txBody>
                  <a:tcPr marL="9525" marR="9525" marT="9526"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0000"/>
                    </a:solidFill>
                  </a:tcPr>
                </a:tc>
                <a:tc>
                  <a:txBody>
                    <a:bodyPr/>
                    <a:lstStyle/>
                    <a:p>
                      <a:pPr algn="ctr" rtl="0" fontAlgn="ctr"/>
                      <a:r>
                        <a:rPr lang="es-MX" sz="1200" b="1" i="0" u="none" strike="noStrike" dirty="0">
                          <a:solidFill>
                            <a:srgbClr val="FFFFFF"/>
                          </a:solidFill>
                          <a:effectLst/>
                          <a:latin typeface="Arial" pitchFamily="34" charset="0"/>
                          <a:cs typeface="Arial" pitchFamily="34" charset="0"/>
                        </a:rPr>
                        <a:t>Pendientes</a:t>
                      </a:r>
                    </a:p>
                  </a:txBody>
                  <a:tcPr marL="9525" marR="9525" marT="9526"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0000"/>
                    </a:solidFill>
                  </a:tcPr>
                </a:tc>
                <a:tc vMerge="1">
                  <a:txBody>
                    <a:bodyPr/>
                    <a:lstStyle/>
                    <a:p>
                      <a:endParaRPr lang="es-MX"/>
                    </a:p>
                  </a:txBody>
                  <a:tcPr/>
                </a:tc>
                <a:extLst>
                  <a:ext uri="{0D108BD9-81ED-4DB2-BD59-A6C34878D82A}">
                    <a16:rowId xmlns:a16="http://schemas.microsoft.com/office/drawing/2014/main" val="10001"/>
                  </a:ext>
                </a:extLst>
              </a:tr>
              <a:tr h="570606">
                <a:tc>
                  <a:txBody>
                    <a:bodyPr/>
                    <a:lstStyle/>
                    <a:p>
                      <a:pPr algn="l" rtl="0" fontAlgn="ctr"/>
                      <a:r>
                        <a:rPr lang="es-MX" sz="1200" b="0" i="0" u="none" strike="noStrike" dirty="0">
                          <a:solidFill>
                            <a:srgbClr val="000000"/>
                          </a:solidFill>
                          <a:effectLst/>
                          <a:latin typeface="Arial" pitchFamily="34" charset="0"/>
                          <a:cs typeface="Arial" pitchFamily="34" charset="0"/>
                        </a:rPr>
                        <a:t>Dirección General de Educación Elemental</a:t>
                      </a:r>
                    </a:p>
                  </a:txBody>
                  <a:tcPr marL="9525" marR="9525" marT="9526"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ctr" rtl="0" fontAlgn="ctr"/>
                      <a:r>
                        <a:rPr lang="es-MX" sz="1200" b="0" i="0" u="none" strike="noStrike" dirty="0">
                          <a:solidFill>
                            <a:srgbClr val="000000"/>
                          </a:solidFill>
                          <a:effectLst/>
                          <a:latin typeface="Arial" pitchFamily="34" charset="0"/>
                          <a:cs typeface="Arial" pitchFamily="34" charset="0"/>
                        </a:rPr>
                        <a:t>89</a:t>
                      </a:r>
                    </a:p>
                  </a:txBody>
                  <a:tcPr marL="9525" marR="9525" marT="9526"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ctr" rtl="0" fontAlgn="ctr"/>
                      <a:r>
                        <a:rPr lang="es-MX" sz="1200" b="0" i="0" u="none" strike="noStrike" dirty="0">
                          <a:solidFill>
                            <a:srgbClr val="000000"/>
                          </a:solidFill>
                          <a:effectLst/>
                          <a:latin typeface="Arial" pitchFamily="34" charset="0"/>
                          <a:cs typeface="Arial" pitchFamily="34" charset="0"/>
                        </a:rPr>
                        <a:t>77</a:t>
                      </a:r>
                    </a:p>
                  </a:txBody>
                  <a:tcPr marL="9525" marR="9525" marT="9526"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ctr" rtl="0" fontAlgn="ctr"/>
                      <a:r>
                        <a:rPr lang="es-MX" sz="1200" b="0" i="0" u="none" strike="noStrike" dirty="0">
                          <a:solidFill>
                            <a:srgbClr val="000000"/>
                          </a:solidFill>
                          <a:effectLst/>
                          <a:latin typeface="Arial" pitchFamily="34" charset="0"/>
                          <a:cs typeface="Arial" pitchFamily="34" charset="0"/>
                        </a:rPr>
                        <a:t>12</a:t>
                      </a:r>
                    </a:p>
                  </a:txBody>
                  <a:tcPr marL="9525" marR="9525" marT="9526"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ctr" rtl="0" fontAlgn="ctr"/>
                      <a:r>
                        <a:rPr lang="es-MX" sz="1400" b="1" i="0" u="none" strike="noStrike" dirty="0">
                          <a:solidFill>
                            <a:schemeClr val="tx1">
                              <a:lumMod val="75000"/>
                              <a:lumOff val="25000"/>
                            </a:schemeClr>
                          </a:solidFill>
                          <a:effectLst/>
                          <a:latin typeface="Arial"/>
                        </a:rPr>
                        <a:t>86%</a:t>
                      </a:r>
                    </a:p>
                  </a:txBody>
                  <a:tcPr marL="9525" marR="9525" marT="9526"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extLst>
                  <a:ext uri="{0D108BD9-81ED-4DB2-BD59-A6C34878D82A}">
                    <a16:rowId xmlns:a16="http://schemas.microsoft.com/office/drawing/2014/main" val="10002"/>
                  </a:ext>
                </a:extLst>
              </a:tr>
              <a:tr h="570606">
                <a:tc>
                  <a:txBody>
                    <a:bodyPr/>
                    <a:lstStyle/>
                    <a:p>
                      <a:pPr algn="l" rtl="0" fontAlgn="ctr"/>
                      <a:r>
                        <a:rPr lang="es-MX" sz="1200" b="0" i="0" u="none" strike="noStrike">
                          <a:solidFill>
                            <a:srgbClr val="000000"/>
                          </a:solidFill>
                          <a:effectLst/>
                          <a:latin typeface="Arial" pitchFamily="34" charset="0"/>
                          <a:cs typeface="Arial" pitchFamily="34" charset="0"/>
                        </a:rPr>
                        <a:t>Dirección General de Educación Primaria</a:t>
                      </a:r>
                    </a:p>
                  </a:txBody>
                  <a:tcPr marL="9525" marR="9525" marT="9526"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ctr" rtl="0" fontAlgn="ctr"/>
                      <a:r>
                        <a:rPr lang="es-MX" sz="1200" b="0" i="0" u="none" strike="noStrike" dirty="0">
                          <a:solidFill>
                            <a:srgbClr val="000000"/>
                          </a:solidFill>
                          <a:effectLst/>
                          <a:latin typeface="Arial" pitchFamily="34" charset="0"/>
                          <a:cs typeface="Arial" pitchFamily="34" charset="0"/>
                        </a:rPr>
                        <a:t>453</a:t>
                      </a:r>
                    </a:p>
                  </a:txBody>
                  <a:tcPr marL="9525" marR="9525" marT="9526"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ctr" rtl="0" fontAlgn="ctr"/>
                      <a:r>
                        <a:rPr lang="es-MX" sz="1200" b="0" i="0" u="none" strike="noStrike" dirty="0">
                          <a:solidFill>
                            <a:srgbClr val="000000"/>
                          </a:solidFill>
                          <a:effectLst/>
                          <a:latin typeface="Arial" pitchFamily="34" charset="0"/>
                          <a:cs typeface="Arial" pitchFamily="34" charset="0"/>
                        </a:rPr>
                        <a:t>257</a:t>
                      </a:r>
                    </a:p>
                  </a:txBody>
                  <a:tcPr marL="9525" marR="9525" marT="9526"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ctr" rtl="0" fontAlgn="ctr"/>
                      <a:r>
                        <a:rPr lang="es-MX" sz="1200" b="0" i="0" u="none" strike="noStrike" dirty="0">
                          <a:solidFill>
                            <a:srgbClr val="000000"/>
                          </a:solidFill>
                          <a:effectLst/>
                          <a:latin typeface="Arial" pitchFamily="34" charset="0"/>
                          <a:cs typeface="Arial" pitchFamily="34" charset="0"/>
                        </a:rPr>
                        <a:t>196</a:t>
                      </a:r>
                    </a:p>
                  </a:txBody>
                  <a:tcPr marL="9525" marR="9525" marT="9526"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ctr" rtl="0" fontAlgn="ctr"/>
                      <a:r>
                        <a:rPr lang="es-MX" sz="1400" b="1" i="0" u="none" strike="noStrike" dirty="0">
                          <a:solidFill>
                            <a:schemeClr val="tx1">
                              <a:lumMod val="75000"/>
                              <a:lumOff val="25000"/>
                            </a:schemeClr>
                          </a:solidFill>
                          <a:effectLst/>
                          <a:latin typeface="Arial"/>
                        </a:rPr>
                        <a:t>57%</a:t>
                      </a:r>
                    </a:p>
                  </a:txBody>
                  <a:tcPr marL="9525" marR="9525" marT="9526"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extLst>
                  <a:ext uri="{0D108BD9-81ED-4DB2-BD59-A6C34878D82A}">
                    <a16:rowId xmlns:a16="http://schemas.microsoft.com/office/drawing/2014/main" val="10003"/>
                  </a:ext>
                </a:extLst>
              </a:tr>
              <a:tr h="570606">
                <a:tc>
                  <a:txBody>
                    <a:bodyPr/>
                    <a:lstStyle/>
                    <a:p>
                      <a:pPr algn="l" rtl="0" fontAlgn="ctr"/>
                      <a:r>
                        <a:rPr lang="es-MX" sz="1200" b="0" i="0" u="none" strike="noStrike">
                          <a:solidFill>
                            <a:srgbClr val="000000"/>
                          </a:solidFill>
                          <a:effectLst/>
                          <a:latin typeface="Arial" pitchFamily="34" charset="0"/>
                          <a:cs typeface="Arial" pitchFamily="34" charset="0"/>
                        </a:rPr>
                        <a:t>Dirección General de Educación Secundaria</a:t>
                      </a:r>
                    </a:p>
                  </a:txBody>
                  <a:tcPr marL="9525" marR="9525" marT="9526"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ctr" rtl="0" fontAlgn="ctr"/>
                      <a:r>
                        <a:rPr lang="es-MX" sz="1200" b="0" i="0" u="none" strike="noStrike" dirty="0">
                          <a:solidFill>
                            <a:srgbClr val="000000"/>
                          </a:solidFill>
                          <a:effectLst/>
                          <a:latin typeface="Arial" pitchFamily="34" charset="0"/>
                          <a:cs typeface="Arial" pitchFamily="34" charset="0"/>
                        </a:rPr>
                        <a:t>268</a:t>
                      </a:r>
                    </a:p>
                  </a:txBody>
                  <a:tcPr marL="9525" marR="9525" marT="9526"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ctr" rtl="0" fontAlgn="ctr"/>
                      <a:r>
                        <a:rPr lang="es-MX" sz="1200" b="0" i="0" u="none" strike="noStrike" dirty="0">
                          <a:solidFill>
                            <a:srgbClr val="000000"/>
                          </a:solidFill>
                          <a:effectLst/>
                          <a:latin typeface="Arial" pitchFamily="34" charset="0"/>
                          <a:cs typeface="Arial" pitchFamily="34" charset="0"/>
                        </a:rPr>
                        <a:t>176</a:t>
                      </a:r>
                    </a:p>
                  </a:txBody>
                  <a:tcPr marL="9525" marR="9525" marT="9526"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ctr" rtl="0" fontAlgn="ctr"/>
                      <a:r>
                        <a:rPr lang="es-MX" sz="1200" b="0" i="0" u="none" strike="noStrike" dirty="0">
                          <a:solidFill>
                            <a:srgbClr val="000000"/>
                          </a:solidFill>
                          <a:effectLst/>
                          <a:latin typeface="Arial" pitchFamily="34" charset="0"/>
                          <a:cs typeface="Arial" pitchFamily="34" charset="0"/>
                        </a:rPr>
                        <a:t>92</a:t>
                      </a:r>
                    </a:p>
                  </a:txBody>
                  <a:tcPr marL="9525" marR="9525" marT="9526"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ctr" rtl="0" fontAlgn="ctr"/>
                      <a:r>
                        <a:rPr lang="es-MX" sz="1400" b="1" i="0" u="none" strike="noStrike" dirty="0">
                          <a:solidFill>
                            <a:schemeClr val="tx1">
                              <a:lumMod val="75000"/>
                              <a:lumOff val="25000"/>
                            </a:schemeClr>
                          </a:solidFill>
                          <a:effectLst/>
                          <a:latin typeface="Arial"/>
                        </a:rPr>
                        <a:t>65%</a:t>
                      </a:r>
                    </a:p>
                  </a:txBody>
                  <a:tcPr marL="9525" marR="9525" marT="9526"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extLst>
                  <a:ext uri="{0D108BD9-81ED-4DB2-BD59-A6C34878D82A}">
                    <a16:rowId xmlns:a16="http://schemas.microsoft.com/office/drawing/2014/main" val="10004"/>
                  </a:ext>
                </a:extLst>
              </a:tr>
              <a:tr h="552176">
                <a:tc>
                  <a:txBody>
                    <a:bodyPr/>
                    <a:lstStyle/>
                    <a:p>
                      <a:pPr algn="ctr" rtl="0" fontAlgn="ctr"/>
                      <a:r>
                        <a:rPr lang="es-MX" sz="1400" b="1" i="0" u="none" strike="noStrike" dirty="0">
                          <a:solidFill>
                            <a:srgbClr val="FFFFFF"/>
                          </a:solidFill>
                          <a:effectLst/>
                          <a:latin typeface="Calibri"/>
                        </a:rPr>
                        <a:t>Total General</a:t>
                      </a:r>
                    </a:p>
                  </a:txBody>
                  <a:tcPr marL="9525" marR="9525" marT="9526"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0000"/>
                    </a:solidFill>
                  </a:tcPr>
                </a:tc>
                <a:tc>
                  <a:txBody>
                    <a:bodyPr/>
                    <a:lstStyle/>
                    <a:p>
                      <a:pPr algn="ctr" rtl="0" fontAlgn="ctr"/>
                      <a:r>
                        <a:rPr lang="es-MX" sz="1400" b="1" i="0" u="none" strike="noStrike" dirty="0">
                          <a:solidFill>
                            <a:srgbClr val="FFFFFF"/>
                          </a:solidFill>
                          <a:effectLst/>
                          <a:latin typeface="Arial"/>
                        </a:rPr>
                        <a:t>810</a:t>
                      </a:r>
                    </a:p>
                  </a:txBody>
                  <a:tcPr marL="9525" marR="9525" marT="9526"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0000"/>
                    </a:solidFill>
                  </a:tcPr>
                </a:tc>
                <a:tc>
                  <a:txBody>
                    <a:bodyPr/>
                    <a:lstStyle/>
                    <a:p>
                      <a:pPr algn="ctr" rtl="0" fontAlgn="ctr"/>
                      <a:r>
                        <a:rPr lang="es-MX" sz="1400" b="1" i="0" u="none" strike="noStrike" dirty="0">
                          <a:solidFill>
                            <a:srgbClr val="FFFFFF"/>
                          </a:solidFill>
                          <a:effectLst/>
                          <a:latin typeface="Arial"/>
                        </a:rPr>
                        <a:t>510</a:t>
                      </a:r>
                    </a:p>
                  </a:txBody>
                  <a:tcPr marL="9525" marR="9525" marT="9526"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0000"/>
                    </a:solidFill>
                  </a:tcPr>
                </a:tc>
                <a:tc>
                  <a:txBody>
                    <a:bodyPr/>
                    <a:lstStyle/>
                    <a:p>
                      <a:pPr algn="ctr" rtl="0" fontAlgn="ctr"/>
                      <a:r>
                        <a:rPr lang="es-MX" sz="1400" b="1" i="0" u="none" strike="noStrike" dirty="0">
                          <a:solidFill>
                            <a:srgbClr val="FFFFFF"/>
                          </a:solidFill>
                          <a:effectLst/>
                          <a:latin typeface="Arial"/>
                        </a:rPr>
                        <a:t>300</a:t>
                      </a:r>
                    </a:p>
                  </a:txBody>
                  <a:tcPr marL="9525" marR="9525" marT="9526"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0000"/>
                    </a:solidFill>
                  </a:tcPr>
                </a:tc>
                <a:tc>
                  <a:txBody>
                    <a:bodyPr/>
                    <a:lstStyle/>
                    <a:p>
                      <a:pPr algn="ctr" rtl="0" fontAlgn="ctr"/>
                      <a:r>
                        <a:rPr lang="es-MX" sz="1400" b="1" i="0" u="none" strike="noStrike" dirty="0">
                          <a:solidFill>
                            <a:srgbClr val="FFFFFF"/>
                          </a:solidFill>
                          <a:effectLst/>
                          <a:latin typeface="Arial"/>
                        </a:rPr>
                        <a:t>62%</a:t>
                      </a:r>
                    </a:p>
                  </a:txBody>
                  <a:tcPr marL="9525" marR="9525" marT="9526"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0000"/>
                    </a:solidFill>
                  </a:tcPr>
                </a:tc>
                <a:extLst>
                  <a:ext uri="{0D108BD9-81ED-4DB2-BD59-A6C34878D82A}">
                    <a16:rowId xmlns:a16="http://schemas.microsoft.com/office/drawing/2014/main" val="10005"/>
                  </a:ext>
                </a:extLst>
              </a:tr>
            </a:tbl>
          </a:graphicData>
        </a:graphic>
      </p:graphicFrame>
      <p:sp>
        <p:nvSpPr>
          <p:cNvPr id="7" name="CuadroTexto 6">
            <a:extLst>
              <a:ext uri="{FF2B5EF4-FFF2-40B4-BE49-F238E27FC236}">
                <a16:creationId xmlns:a16="http://schemas.microsoft.com/office/drawing/2014/main" id="{6690CF3D-4ADC-43E4-85DD-21F588391FA8}"/>
              </a:ext>
            </a:extLst>
          </p:cNvPr>
          <p:cNvSpPr txBox="1"/>
          <p:nvPr/>
        </p:nvSpPr>
        <p:spPr>
          <a:xfrm>
            <a:off x="106017" y="5844209"/>
            <a:ext cx="2557670" cy="1013791"/>
          </a:xfrm>
          <a:prstGeom prst="rect">
            <a:avLst/>
          </a:prstGeom>
          <a:solidFill>
            <a:schemeClr val="bg1"/>
          </a:solidFill>
        </p:spPr>
        <p:txBody>
          <a:bodyPr wrap="square" rtlCol="0">
            <a:spAutoFit/>
          </a:bodyPr>
          <a:lstStyle/>
          <a:p>
            <a:endParaRPr lang="es-MX" dirty="0"/>
          </a:p>
        </p:txBody>
      </p:sp>
      <p:sp>
        <p:nvSpPr>
          <p:cNvPr id="8" name="4 Rectángulo">
            <a:extLst>
              <a:ext uri="{FF2B5EF4-FFF2-40B4-BE49-F238E27FC236}">
                <a16:creationId xmlns:a16="http://schemas.microsoft.com/office/drawing/2014/main" id="{3D177C4E-7231-4765-B6DF-13BA4C33394B}"/>
              </a:ext>
            </a:extLst>
          </p:cNvPr>
          <p:cNvSpPr/>
          <p:nvPr/>
        </p:nvSpPr>
        <p:spPr>
          <a:xfrm>
            <a:off x="0" y="1"/>
            <a:ext cx="7091916" cy="1200329"/>
          </a:xfrm>
          <a:prstGeom prst="rect">
            <a:avLst/>
          </a:prstGeom>
          <a:solidFill>
            <a:schemeClr val="bg1"/>
          </a:solid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s-ES" sz="1800" b="1" i="0" u="none" strike="noStrike" kern="0" cap="all" spc="0" normalizeH="0" baseline="0" noProof="0" dirty="0">
              <a:ln>
                <a:noFill/>
              </a:ln>
              <a:solidFill>
                <a:prstClr val="black">
                  <a:lumMod val="65000"/>
                  <a:lumOff val="35000"/>
                </a:prstClr>
              </a:solidFill>
              <a:effectLst>
                <a:outerShdw blurRad="38100" dist="38100" dir="2700000" algn="tl">
                  <a:srgbClr val="000000">
                    <a:alpha val="43137"/>
                  </a:srgbClr>
                </a:outerShdw>
              </a:effectLst>
              <a:uLnTx/>
              <a:uFillTx/>
              <a:latin typeface="Arial" pitchFamily="34" charset="0"/>
              <a:ea typeface="+mn-ea"/>
              <a:cs typeface="Arial"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s-ES" sz="1800" b="1" i="0" u="none" strike="noStrike" kern="0" cap="all" spc="0" normalizeH="0" baseline="0" noProof="0" dirty="0">
                <a:ln>
                  <a:noFill/>
                </a:ln>
                <a:solidFill>
                  <a:prstClr val="black">
                    <a:lumMod val="65000"/>
                    <a:lumOff val="35000"/>
                  </a:prstClr>
                </a:solidFill>
                <a:effectLst>
                  <a:outerShdw blurRad="38100" dist="38100" dir="2700000" algn="tl">
                    <a:srgbClr val="000000">
                      <a:alpha val="43137"/>
                    </a:srgbClr>
                  </a:outerShdw>
                </a:effectLst>
                <a:uLnTx/>
                <a:uFillTx/>
                <a:latin typeface="Arial" pitchFamily="34" charset="0"/>
                <a:ea typeface="+mn-ea"/>
                <a:cs typeface="Arial" pitchFamily="34" charset="0"/>
              </a:rPr>
              <a:t>Comité de control y desempeño institucional </a:t>
            </a:r>
            <a:r>
              <a:rPr kumimoji="0" lang="es-ES" sz="1800" b="1" i="0" u="none" strike="noStrike" kern="0" cap="none" spc="0" normalizeH="0" baseline="0" noProof="0" dirty="0">
                <a:ln>
                  <a:noFill/>
                </a:ln>
                <a:solidFill>
                  <a:prstClr val="black">
                    <a:lumMod val="65000"/>
                    <a:lumOff val="35000"/>
                  </a:prstClr>
                </a:solidFill>
                <a:effectLst>
                  <a:outerShdw blurRad="38100" dist="38100" dir="2700000" algn="tl">
                    <a:srgbClr val="000000">
                      <a:alpha val="43137"/>
                    </a:srgbClr>
                  </a:outerShdw>
                </a:effectLst>
                <a:uLnTx/>
                <a:uFillTx/>
                <a:latin typeface="Arial" pitchFamily="34" charset="0"/>
                <a:ea typeface="+mn-ea"/>
                <a:cs typeface="Arial" pitchFamily="34" charset="0"/>
              </a:rPr>
              <a:t>(COCODI)</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s-ES" sz="1800" b="1" i="0" u="none" strike="noStrike" kern="1200" cap="none" spc="0" normalizeH="0" baseline="0" noProof="0" dirty="0">
              <a:ln>
                <a:noFill/>
              </a:ln>
              <a:solidFill>
                <a:prstClr val="black">
                  <a:lumMod val="65000"/>
                  <a:lumOff val="35000"/>
                </a:prstClr>
              </a:solidFill>
              <a:effectLst>
                <a:outerShdw blurRad="38100" dist="38100" dir="2700000" algn="tl">
                  <a:srgbClr val="000000">
                    <a:alpha val="43137"/>
                  </a:srgbClr>
                </a:outerShdw>
              </a:effectLst>
              <a:uLnTx/>
              <a:uFillTx/>
              <a:latin typeface="Arial" pitchFamily="34" charset="0"/>
              <a:ea typeface="+mn-ea"/>
              <a:cs typeface="Arial" pitchFamily="34" charset="0"/>
            </a:endParaRPr>
          </a:p>
        </p:txBody>
      </p:sp>
      <p:cxnSp>
        <p:nvCxnSpPr>
          <p:cNvPr id="9" name="7 Conector recto">
            <a:extLst>
              <a:ext uri="{FF2B5EF4-FFF2-40B4-BE49-F238E27FC236}">
                <a16:creationId xmlns:a16="http://schemas.microsoft.com/office/drawing/2014/main" id="{1880A5B9-BEF8-47B9-BD81-0E6E43ACBB65}"/>
              </a:ext>
            </a:extLst>
          </p:cNvPr>
          <p:cNvCxnSpPr/>
          <p:nvPr/>
        </p:nvCxnSpPr>
        <p:spPr>
          <a:xfrm>
            <a:off x="366059" y="1060131"/>
            <a:ext cx="8496000" cy="1588"/>
          </a:xfrm>
          <a:prstGeom prst="line">
            <a:avLst/>
          </a:prstGeom>
          <a:ln w="190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9" name="Shape 135"/>
          <p:cNvCxnSpPr/>
          <p:nvPr/>
        </p:nvCxnSpPr>
        <p:spPr>
          <a:xfrm>
            <a:off x="323528" y="1052741"/>
            <a:ext cx="8496000" cy="1587"/>
          </a:xfrm>
          <a:prstGeom prst="straightConnector1">
            <a:avLst/>
          </a:prstGeom>
          <a:noFill/>
          <a:ln w="19050" cap="flat" cmpd="sng">
            <a:solidFill>
              <a:schemeClr val="bg1">
                <a:lumMod val="65000"/>
              </a:schemeClr>
            </a:solidFill>
            <a:prstDash val="solid"/>
            <a:round/>
            <a:headEnd type="none" w="med" len="med"/>
            <a:tailEnd type="none" w="med" len="med"/>
          </a:ln>
        </p:spPr>
      </p:cxnSp>
      <p:sp>
        <p:nvSpPr>
          <p:cNvPr id="3" name="Rombo 2"/>
          <p:cNvSpPr/>
          <p:nvPr/>
        </p:nvSpPr>
        <p:spPr>
          <a:xfrm>
            <a:off x="3985499" y="3541955"/>
            <a:ext cx="936000" cy="936000"/>
          </a:xfrm>
          <a:prstGeom prst="diamond">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9" name="Rectángulo 8"/>
          <p:cNvSpPr/>
          <p:nvPr/>
        </p:nvSpPr>
        <p:spPr>
          <a:xfrm>
            <a:off x="247328" y="264444"/>
            <a:ext cx="6382072" cy="646331"/>
          </a:xfrm>
          <a:prstGeom prst="rect">
            <a:avLst/>
          </a:prstGeom>
        </p:spPr>
        <p:txBody>
          <a:bodyPr wrap="square">
            <a:spAutoFit/>
          </a:bodyPr>
          <a:lstStyle/>
          <a:p>
            <a:r>
              <a:rPr lang="es-ES" b="1" kern="0" cap="all"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Comité de control y desempeño institucional</a:t>
            </a:r>
            <a:br>
              <a:rPr lang="es-ES" b="1" kern="0" cap="all"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br>
            <a:r>
              <a:rPr lang="es-ES" b="1" kern="0"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(COCODI)</a:t>
            </a:r>
            <a:endParaRPr lang="es-ES" b="1"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endParaRPr>
          </a:p>
        </p:txBody>
      </p:sp>
      <p:pic>
        <p:nvPicPr>
          <p:cNvPr id="2050" name="Picture 2" descr="check list, clipboard, list icon"/>
          <p:cNvPicPr>
            <a:picLocks noChangeAspect="1" noChangeArrowheads="1"/>
          </p:cNvPicPr>
          <p:nvPr/>
        </p:nvPicPr>
        <p:blipFill rotWithShape="1">
          <a:blip r:embed="rId2">
            <a:duotone>
              <a:schemeClr val="bg2">
                <a:shade val="45000"/>
                <a:satMod val="135000"/>
              </a:schemeClr>
              <a:prstClr val="white"/>
            </a:duotone>
            <a:extLst>
              <a:ext uri="{28A0092B-C50C-407E-A947-70E740481C1C}">
                <a14:useLocalDpi xmlns:a14="http://schemas.microsoft.com/office/drawing/2010/main" val="0"/>
              </a:ext>
            </a:extLst>
          </a:blip>
          <a:srcRect r="23747"/>
          <a:stretch/>
        </p:blipFill>
        <p:spPr bwMode="auto">
          <a:xfrm>
            <a:off x="4665257" y="993431"/>
            <a:ext cx="4074484" cy="5629042"/>
          </a:xfrm>
          <a:prstGeom prst="rect">
            <a:avLst/>
          </a:prstGeom>
          <a:noFill/>
          <a:extLst>
            <a:ext uri="{909E8E84-426E-40DD-AFC4-6F175D3DCCD1}">
              <a14:hiddenFill xmlns:a14="http://schemas.microsoft.com/office/drawing/2010/main">
                <a:solidFill>
                  <a:srgbClr val="FFFFFF"/>
                </a:solidFill>
              </a14:hiddenFill>
            </a:ext>
          </a:extLst>
        </p:spPr>
      </p:pic>
      <p:sp>
        <p:nvSpPr>
          <p:cNvPr id="6" name="Rectángulo 5"/>
          <p:cNvSpPr/>
          <p:nvPr/>
        </p:nvSpPr>
        <p:spPr>
          <a:xfrm>
            <a:off x="306934" y="1226060"/>
            <a:ext cx="5123134" cy="338554"/>
          </a:xfrm>
          <a:prstGeom prst="rect">
            <a:avLst/>
          </a:prstGeom>
        </p:spPr>
        <p:txBody>
          <a:bodyPr wrap="none">
            <a:spAutoFit/>
          </a:bodyPr>
          <a:lstStyle/>
          <a:p>
            <a:r>
              <a:rPr lang="es-MX" sz="1600" b="1" dirty="0">
                <a:solidFill>
                  <a:schemeClr val="tx1">
                    <a:lumMod val="65000"/>
                    <a:lumOff val="35000"/>
                  </a:schemeClr>
                </a:solidFill>
                <a:latin typeface="Arial" pitchFamily="34" charset="0"/>
                <a:cs typeface="Arial" pitchFamily="34" charset="0"/>
              </a:rPr>
              <a:t>LECTURA Y APROBACIÓN DE LA ORDEN DEL DÍA</a:t>
            </a:r>
            <a:endParaRPr lang="es-ES" sz="1600" b="1" dirty="0">
              <a:solidFill>
                <a:schemeClr val="tx1">
                  <a:lumMod val="65000"/>
                  <a:lumOff val="35000"/>
                </a:schemeClr>
              </a:solidFill>
              <a:latin typeface="Arial" pitchFamily="34" charset="0"/>
              <a:cs typeface="Arial" pitchFamily="34" charset="0"/>
            </a:endParaRPr>
          </a:p>
        </p:txBody>
      </p:sp>
      <p:sp>
        <p:nvSpPr>
          <p:cNvPr id="47106" name="AutoShape 2" descr="Resultado de imagen para logotipo de la sec sonora"/>
          <p:cNvSpPr>
            <a:spLocks noChangeAspect="1" noChangeArrowheads="1"/>
          </p:cNvSpPr>
          <p:nvPr/>
        </p:nvSpPr>
        <p:spPr bwMode="auto">
          <a:xfrm>
            <a:off x="63500"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s-MX"/>
          </a:p>
        </p:txBody>
      </p:sp>
      <p:sp>
        <p:nvSpPr>
          <p:cNvPr id="47108" name="AutoShape 4" descr="Resultado de imagen para logotipo de la sec sonora"/>
          <p:cNvSpPr>
            <a:spLocks noChangeAspect="1" noChangeArrowheads="1"/>
          </p:cNvSpPr>
          <p:nvPr/>
        </p:nvSpPr>
        <p:spPr bwMode="auto">
          <a:xfrm>
            <a:off x="63500"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s-MX"/>
          </a:p>
        </p:txBody>
      </p:sp>
      <p:pic>
        <p:nvPicPr>
          <p:cNvPr id="47109" name="Picture 5" descr="C:\Users\LUIS CARLOS\Pictures\SEC LOGO.png"/>
          <p:cNvPicPr>
            <a:picLocks noChangeAspect="1" noChangeArrowheads="1"/>
          </p:cNvPicPr>
          <p:nvPr/>
        </p:nvPicPr>
        <p:blipFill>
          <a:blip r:embed="rId3"/>
          <a:srcRect/>
          <a:stretch>
            <a:fillRect/>
          </a:stretch>
        </p:blipFill>
        <p:spPr bwMode="auto">
          <a:xfrm>
            <a:off x="6977495" y="166255"/>
            <a:ext cx="1917123" cy="797502"/>
          </a:xfrm>
          <a:prstGeom prst="rect">
            <a:avLst/>
          </a:prstGeom>
          <a:noFill/>
        </p:spPr>
      </p:pic>
      <p:graphicFrame>
        <p:nvGraphicFramePr>
          <p:cNvPr id="11" name="Tabla 10">
            <a:extLst>
              <a:ext uri="{FF2B5EF4-FFF2-40B4-BE49-F238E27FC236}">
                <a16:creationId xmlns:a16="http://schemas.microsoft.com/office/drawing/2014/main" id="{855DFD6F-E4CD-440C-BB44-1233E8F6FC1B}"/>
              </a:ext>
            </a:extLst>
          </p:cNvPr>
          <p:cNvGraphicFramePr>
            <a:graphicFrameLocks noGrp="1"/>
          </p:cNvGraphicFramePr>
          <p:nvPr>
            <p:extLst>
              <p:ext uri="{D42A27DB-BD31-4B8C-83A1-F6EECF244321}">
                <p14:modId xmlns:p14="http://schemas.microsoft.com/office/powerpoint/2010/main" val="1498977894"/>
              </p:ext>
            </p:extLst>
          </p:nvPr>
        </p:nvGraphicFramePr>
        <p:xfrm>
          <a:off x="323528" y="1849788"/>
          <a:ext cx="5008747" cy="4524512"/>
        </p:xfrm>
        <a:graphic>
          <a:graphicData uri="http://schemas.openxmlformats.org/drawingml/2006/table">
            <a:tbl>
              <a:tblPr firstRow="1" bandRow="1">
                <a:tableStyleId>{5C22544A-7EE6-4342-B048-85BDC9FD1C3A}</a:tableStyleId>
              </a:tblPr>
              <a:tblGrid>
                <a:gridCol w="568294">
                  <a:extLst>
                    <a:ext uri="{9D8B030D-6E8A-4147-A177-3AD203B41FA5}">
                      <a16:colId xmlns:a16="http://schemas.microsoft.com/office/drawing/2014/main" val="20000"/>
                    </a:ext>
                  </a:extLst>
                </a:gridCol>
                <a:gridCol w="4440453">
                  <a:extLst>
                    <a:ext uri="{9D8B030D-6E8A-4147-A177-3AD203B41FA5}">
                      <a16:colId xmlns:a16="http://schemas.microsoft.com/office/drawing/2014/main" val="20001"/>
                    </a:ext>
                  </a:extLst>
                </a:gridCol>
              </a:tblGrid>
              <a:tr h="617951">
                <a:tc gridSpan="2">
                  <a:txBody>
                    <a:bodyPr/>
                    <a:lstStyle/>
                    <a:p>
                      <a:pPr algn="ctr"/>
                      <a:r>
                        <a:rPr lang="es-MX" b="1" dirty="0">
                          <a:latin typeface="Arial" pitchFamily="34" charset="0"/>
                          <a:cs typeface="Arial" pitchFamily="34" charset="0"/>
                        </a:rPr>
                        <a:t>Orden  del Día</a:t>
                      </a:r>
                      <a:endParaRPr lang="es-ES" b="1" dirty="0">
                        <a:latin typeface="Arial" pitchFamily="34" charset="0"/>
                        <a:cs typeface="Arial" pitchFamily="34" charset="0"/>
                      </a:endParaRPr>
                    </a:p>
                  </a:txBody>
                  <a:tcPr>
                    <a:solidFill>
                      <a:srgbClr val="FF0000"/>
                    </a:solidFill>
                  </a:tcPr>
                </a:tc>
                <a:tc hMerge="1">
                  <a:txBody>
                    <a:bodyPr/>
                    <a:lstStyle/>
                    <a:p>
                      <a:endParaRPr lang="es-ES" dirty="0"/>
                    </a:p>
                  </a:txBody>
                  <a:tcPr/>
                </a:tc>
                <a:extLst>
                  <a:ext uri="{0D108BD9-81ED-4DB2-BD59-A6C34878D82A}">
                    <a16:rowId xmlns:a16="http://schemas.microsoft.com/office/drawing/2014/main" val="10000"/>
                  </a:ext>
                </a:extLst>
              </a:tr>
              <a:tr h="358910">
                <a:tc>
                  <a:txBody>
                    <a:bodyPr/>
                    <a:lstStyle/>
                    <a:p>
                      <a:pPr algn="ctr"/>
                      <a:r>
                        <a:rPr lang="es-MX" sz="1200" b="1" dirty="0">
                          <a:solidFill>
                            <a:schemeClr val="tx1">
                              <a:lumMod val="65000"/>
                              <a:lumOff val="35000"/>
                            </a:schemeClr>
                          </a:solidFill>
                          <a:latin typeface="Arial" pitchFamily="34" charset="0"/>
                          <a:cs typeface="Arial" pitchFamily="34" charset="0"/>
                        </a:rPr>
                        <a:t>1</a:t>
                      </a:r>
                      <a:endParaRPr lang="es-ES" sz="1200" b="1" dirty="0">
                        <a:solidFill>
                          <a:schemeClr val="tx1">
                            <a:lumMod val="65000"/>
                            <a:lumOff val="35000"/>
                          </a:schemeClr>
                        </a:solidFill>
                        <a:latin typeface="Arial" pitchFamily="34" charset="0"/>
                        <a:cs typeface="Arial" pitchFamily="34" charset="0"/>
                      </a:endParaRPr>
                    </a:p>
                  </a:txBody>
                  <a:tcPr>
                    <a:solidFill>
                      <a:schemeClr val="accent6">
                        <a:lumMod val="60000"/>
                        <a:lumOff val="40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MX" sz="1200" b="1" dirty="0">
                          <a:solidFill>
                            <a:schemeClr val="tx1">
                              <a:lumMod val="65000"/>
                              <a:lumOff val="35000"/>
                            </a:schemeClr>
                          </a:solidFill>
                          <a:latin typeface="Arial" pitchFamily="34" charset="0"/>
                          <a:cs typeface="Arial" pitchFamily="34" charset="0"/>
                        </a:rPr>
                        <a:t>Bienvenida</a:t>
                      </a:r>
                      <a:r>
                        <a:rPr lang="es-MX" sz="1200" b="1" baseline="0" dirty="0">
                          <a:solidFill>
                            <a:schemeClr val="tx1">
                              <a:lumMod val="65000"/>
                              <a:lumOff val="35000"/>
                            </a:schemeClr>
                          </a:solidFill>
                          <a:latin typeface="Arial" pitchFamily="34" charset="0"/>
                          <a:cs typeface="Arial" pitchFamily="34" charset="0"/>
                        </a:rPr>
                        <a:t> y apertura de la Sesión</a:t>
                      </a:r>
                      <a:endParaRPr lang="es-ES" sz="1200" b="1" dirty="0">
                        <a:solidFill>
                          <a:schemeClr val="tx1">
                            <a:lumMod val="65000"/>
                            <a:lumOff val="35000"/>
                          </a:schemeClr>
                        </a:solidFill>
                        <a:latin typeface="Arial" pitchFamily="34" charset="0"/>
                        <a:cs typeface="Arial" pitchFamily="34" charset="0"/>
                      </a:endParaRPr>
                    </a:p>
                  </a:txBody>
                  <a:tcPr>
                    <a:solidFill>
                      <a:schemeClr val="accent6">
                        <a:lumMod val="60000"/>
                        <a:lumOff val="40000"/>
                      </a:schemeClr>
                    </a:solidFill>
                  </a:tcPr>
                </a:tc>
                <a:extLst>
                  <a:ext uri="{0D108BD9-81ED-4DB2-BD59-A6C34878D82A}">
                    <a16:rowId xmlns:a16="http://schemas.microsoft.com/office/drawing/2014/main" val="10001"/>
                  </a:ext>
                </a:extLst>
              </a:tr>
              <a:tr h="306372">
                <a:tc>
                  <a:txBody>
                    <a:bodyPr/>
                    <a:lstStyle/>
                    <a:p>
                      <a:pPr algn="ctr"/>
                      <a:r>
                        <a:rPr lang="es-MX" sz="1200" b="1" dirty="0">
                          <a:solidFill>
                            <a:schemeClr val="tx1">
                              <a:lumMod val="65000"/>
                              <a:lumOff val="35000"/>
                            </a:schemeClr>
                          </a:solidFill>
                          <a:latin typeface="Arial" pitchFamily="34" charset="0"/>
                          <a:cs typeface="Arial" pitchFamily="34" charset="0"/>
                        </a:rPr>
                        <a:t>2</a:t>
                      </a:r>
                      <a:endParaRPr lang="es-ES" sz="1200" b="1" dirty="0">
                        <a:solidFill>
                          <a:schemeClr val="tx1">
                            <a:lumMod val="65000"/>
                            <a:lumOff val="35000"/>
                          </a:schemeClr>
                        </a:solidFill>
                        <a:latin typeface="Arial" pitchFamily="34" charset="0"/>
                        <a:cs typeface="Arial" pitchFamily="34" charset="0"/>
                      </a:endParaRPr>
                    </a:p>
                  </a:txBody>
                  <a:tcPr>
                    <a:solidFill>
                      <a:schemeClr val="accent6">
                        <a:lumMod val="60000"/>
                        <a:lumOff val="40000"/>
                      </a:schemeClr>
                    </a:solidFill>
                  </a:tcPr>
                </a:tc>
                <a:tc>
                  <a:txBody>
                    <a:bodyPr/>
                    <a:lstStyle/>
                    <a:p>
                      <a:r>
                        <a:rPr lang="es-ES" sz="1200" b="1" baseline="0" dirty="0">
                          <a:solidFill>
                            <a:schemeClr val="tx1">
                              <a:lumMod val="65000"/>
                              <a:lumOff val="35000"/>
                            </a:schemeClr>
                          </a:solidFill>
                          <a:latin typeface="Arial" pitchFamily="34" charset="0"/>
                          <a:cs typeface="Arial" pitchFamily="34" charset="0"/>
                        </a:rPr>
                        <a:t>Lectura de acta anterior</a:t>
                      </a:r>
                    </a:p>
                  </a:txBody>
                  <a:tcPr>
                    <a:solidFill>
                      <a:schemeClr val="accent6">
                        <a:lumMod val="60000"/>
                        <a:lumOff val="40000"/>
                      </a:schemeClr>
                    </a:solidFill>
                  </a:tcPr>
                </a:tc>
                <a:extLst>
                  <a:ext uri="{0D108BD9-81ED-4DB2-BD59-A6C34878D82A}">
                    <a16:rowId xmlns:a16="http://schemas.microsoft.com/office/drawing/2014/main" val="10002"/>
                  </a:ext>
                </a:extLst>
              </a:tr>
              <a:tr h="301345">
                <a:tc>
                  <a:txBody>
                    <a:bodyPr/>
                    <a:lstStyle/>
                    <a:p>
                      <a:pPr algn="ctr"/>
                      <a:r>
                        <a:rPr lang="es-ES" sz="1200" b="1" dirty="0">
                          <a:solidFill>
                            <a:schemeClr val="tx1">
                              <a:lumMod val="65000"/>
                              <a:lumOff val="35000"/>
                            </a:schemeClr>
                          </a:solidFill>
                          <a:latin typeface="Arial" pitchFamily="34" charset="0"/>
                          <a:cs typeface="Arial" pitchFamily="34" charset="0"/>
                        </a:rPr>
                        <a:t>3</a:t>
                      </a:r>
                    </a:p>
                  </a:txBody>
                  <a:tcPr>
                    <a:solidFill>
                      <a:schemeClr val="accent6">
                        <a:lumMod val="60000"/>
                        <a:lumOff val="40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419" sz="1200" b="1" kern="1200" dirty="0">
                          <a:solidFill>
                            <a:schemeClr val="tx1">
                              <a:lumMod val="65000"/>
                              <a:lumOff val="35000"/>
                            </a:schemeClr>
                          </a:solidFill>
                          <a:effectLst/>
                          <a:latin typeface="Arial" panose="020B0604020202020204" pitchFamily="34" charset="0"/>
                          <a:ea typeface="+mn-ea"/>
                          <a:cs typeface="Arial" panose="020B0604020202020204" pitchFamily="34" charset="0"/>
                        </a:rPr>
                        <a:t>Relevo de miembro de COCODI</a:t>
                      </a:r>
                    </a:p>
                  </a:txBody>
                  <a:tcPr>
                    <a:solidFill>
                      <a:schemeClr val="accent6">
                        <a:lumMod val="60000"/>
                        <a:lumOff val="40000"/>
                      </a:schemeClr>
                    </a:solidFill>
                  </a:tcPr>
                </a:tc>
                <a:extLst>
                  <a:ext uri="{0D108BD9-81ED-4DB2-BD59-A6C34878D82A}">
                    <a16:rowId xmlns:a16="http://schemas.microsoft.com/office/drawing/2014/main" val="10003"/>
                  </a:ext>
                </a:extLst>
              </a:tr>
              <a:tr h="301345">
                <a:tc>
                  <a:txBody>
                    <a:bodyPr/>
                    <a:lstStyle/>
                    <a:p>
                      <a:pPr algn="ctr"/>
                      <a:r>
                        <a:rPr lang="es-ES" sz="1200" b="1" dirty="0">
                          <a:solidFill>
                            <a:schemeClr val="tx1">
                              <a:lumMod val="65000"/>
                              <a:lumOff val="35000"/>
                            </a:schemeClr>
                          </a:solidFill>
                          <a:latin typeface="Arial" pitchFamily="34" charset="0"/>
                          <a:cs typeface="Arial" pitchFamily="34" charset="0"/>
                        </a:rPr>
                        <a:t>4</a:t>
                      </a:r>
                    </a:p>
                  </a:txBody>
                  <a:tcPr>
                    <a:solidFill>
                      <a:schemeClr val="accent6">
                        <a:lumMod val="60000"/>
                        <a:lumOff val="40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MX" sz="1200" b="1" kern="1200" dirty="0">
                          <a:solidFill>
                            <a:schemeClr val="tx1">
                              <a:lumMod val="65000"/>
                              <a:lumOff val="35000"/>
                            </a:schemeClr>
                          </a:solidFill>
                          <a:effectLst/>
                          <a:latin typeface="Arial" panose="020B0604020202020204" pitchFamily="34" charset="0"/>
                          <a:ea typeface="+mn-ea"/>
                          <a:cs typeface="Arial" panose="020B0604020202020204" pitchFamily="34" charset="0"/>
                        </a:rPr>
                        <a:t>Análisis de Autoevaluación del Sistema de Control Interno</a:t>
                      </a:r>
                      <a:endParaRPr lang="es-419" sz="1200" b="1" kern="1200" dirty="0">
                        <a:solidFill>
                          <a:schemeClr val="tx1">
                            <a:lumMod val="65000"/>
                            <a:lumOff val="35000"/>
                          </a:schemeClr>
                        </a:solidFill>
                        <a:effectLst/>
                        <a:latin typeface="Arial" panose="020B0604020202020204" pitchFamily="34" charset="0"/>
                        <a:ea typeface="+mn-ea"/>
                        <a:cs typeface="Arial" panose="020B0604020202020204" pitchFamily="34" charset="0"/>
                      </a:endParaRPr>
                    </a:p>
                  </a:txBody>
                  <a:tcPr>
                    <a:solidFill>
                      <a:schemeClr val="accent6">
                        <a:lumMod val="60000"/>
                        <a:lumOff val="40000"/>
                      </a:schemeClr>
                    </a:solidFill>
                  </a:tcPr>
                </a:tc>
                <a:extLst>
                  <a:ext uri="{0D108BD9-81ED-4DB2-BD59-A6C34878D82A}">
                    <a16:rowId xmlns:a16="http://schemas.microsoft.com/office/drawing/2014/main" val="109864427"/>
                  </a:ext>
                </a:extLst>
              </a:tr>
              <a:tr h="502241">
                <a:tc>
                  <a:txBody>
                    <a:bodyPr/>
                    <a:lstStyle/>
                    <a:p>
                      <a:pPr algn="ctr"/>
                      <a:r>
                        <a:rPr lang="es-ES" sz="1200" b="1" dirty="0">
                          <a:solidFill>
                            <a:schemeClr val="tx1">
                              <a:lumMod val="65000"/>
                              <a:lumOff val="35000"/>
                            </a:schemeClr>
                          </a:solidFill>
                          <a:latin typeface="Arial" pitchFamily="34" charset="0"/>
                          <a:cs typeface="Arial" pitchFamily="34" charset="0"/>
                        </a:rPr>
                        <a:t>5</a:t>
                      </a:r>
                    </a:p>
                  </a:txBody>
                  <a:tcPr>
                    <a:solidFill>
                      <a:schemeClr val="accent6">
                        <a:lumMod val="60000"/>
                        <a:lumOff val="40000"/>
                      </a:schemeClr>
                    </a:solidFill>
                  </a:tcPr>
                </a:tc>
                <a:tc>
                  <a:txBody>
                    <a:bodyPr/>
                    <a:lstStyle/>
                    <a:p>
                      <a:r>
                        <a:rPr lang="es-MX" sz="1200" b="1" kern="1200" dirty="0">
                          <a:solidFill>
                            <a:schemeClr val="tx1">
                              <a:lumMod val="65000"/>
                              <a:lumOff val="35000"/>
                            </a:schemeClr>
                          </a:solidFill>
                          <a:effectLst/>
                          <a:latin typeface="Arial" panose="020B0604020202020204" pitchFamily="34" charset="0"/>
                          <a:ea typeface="+mn-ea"/>
                          <a:cs typeface="Arial" panose="020B0604020202020204" pitchFamily="34" charset="0"/>
                        </a:rPr>
                        <a:t>Informe Anual del Estado que Guarda el sistema de Control Interno</a:t>
                      </a:r>
                      <a:endParaRPr lang="es-419" sz="1200" b="1" kern="1200" dirty="0">
                        <a:solidFill>
                          <a:schemeClr val="tx1">
                            <a:lumMod val="65000"/>
                            <a:lumOff val="35000"/>
                          </a:schemeClr>
                        </a:solidFill>
                        <a:effectLst/>
                        <a:latin typeface="Arial" panose="020B0604020202020204" pitchFamily="34" charset="0"/>
                        <a:ea typeface="+mn-ea"/>
                        <a:cs typeface="Arial" panose="020B0604020202020204" pitchFamily="34" charset="0"/>
                      </a:endParaRPr>
                    </a:p>
                  </a:txBody>
                  <a:tcPr>
                    <a:solidFill>
                      <a:schemeClr val="accent6">
                        <a:lumMod val="60000"/>
                        <a:lumOff val="40000"/>
                      </a:schemeClr>
                    </a:solidFill>
                  </a:tcPr>
                </a:tc>
                <a:extLst>
                  <a:ext uri="{0D108BD9-81ED-4DB2-BD59-A6C34878D82A}">
                    <a16:rowId xmlns:a16="http://schemas.microsoft.com/office/drawing/2014/main" val="3869806632"/>
                  </a:ext>
                </a:extLst>
              </a:tr>
              <a:tr h="301345">
                <a:tc>
                  <a:txBody>
                    <a:bodyPr/>
                    <a:lstStyle/>
                    <a:p>
                      <a:pPr algn="ctr"/>
                      <a:r>
                        <a:rPr lang="es-MX" sz="1200" b="1" dirty="0">
                          <a:solidFill>
                            <a:schemeClr val="tx1">
                              <a:lumMod val="65000"/>
                              <a:lumOff val="35000"/>
                            </a:schemeClr>
                          </a:solidFill>
                          <a:latin typeface="Arial" pitchFamily="34" charset="0"/>
                          <a:cs typeface="Arial" pitchFamily="34" charset="0"/>
                        </a:rPr>
                        <a:t>6</a:t>
                      </a:r>
                      <a:endParaRPr lang="es-ES" sz="1200" b="1" dirty="0">
                        <a:solidFill>
                          <a:schemeClr val="tx1">
                            <a:lumMod val="65000"/>
                            <a:lumOff val="35000"/>
                          </a:schemeClr>
                        </a:solidFill>
                        <a:latin typeface="Arial" pitchFamily="34" charset="0"/>
                        <a:cs typeface="Arial" pitchFamily="34" charset="0"/>
                      </a:endParaRPr>
                    </a:p>
                  </a:txBody>
                  <a:tcPr>
                    <a:solidFill>
                      <a:schemeClr val="accent6">
                        <a:lumMod val="60000"/>
                        <a:lumOff val="40000"/>
                      </a:schemeClr>
                    </a:solidFill>
                  </a:tcPr>
                </a:tc>
                <a:tc>
                  <a:txBody>
                    <a:bodyPr/>
                    <a:lstStyle/>
                    <a:p>
                      <a:r>
                        <a:rPr lang="es-MX" sz="1200" b="1" kern="1200" dirty="0">
                          <a:solidFill>
                            <a:schemeClr val="tx1">
                              <a:lumMod val="65000"/>
                              <a:lumOff val="35000"/>
                            </a:schemeClr>
                          </a:solidFill>
                          <a:effectLst/>
                          <a:latin typeface="Arial" panose="020B0604020202020204" pitchFamily="34" charset="0"/>
                          <a:ea typeface="+mn-ea"/>
                          <a:cs typeface="Arial" panose="020B0604020202020204" pitchFamily="34" charset="0"/>
                        </a:rPr>
                        <a:t>Plan Anual de Trabajo de Control Interno.</a:t>
                      </a:r>
                      <a:endParaRPr lang="es-419" sz="1200" b="1" kern="1200" dirty="0">
                        <a:solidFill>
                          <a:schemeClr val="tx1">
                            <a:lumMod val="65000"/>
                            <a:lumOff val="35000"/>
                          </a:schemeClr>
                        </a:solidFill>
                        <a:effectLst/>
                        <a:latin typeface="Arial" panose="020B0604020202020204" pitchFamily="34" charset="0"/>
                        <a:ea typeface="+mn-ea"/>
                        <a:cs typeface="Arial" panose="020B0604020202020204" pitchFamily="34" charset="0"/>
                      </a:endParaRPr>
                    </a:p>
                  </a:txBody>
                  <a:tcPr>
                    <a:solidFill>
                      <a:schemeClr val="accent6">
                        <a:lumMod val="60000"/>
                        <a:lumOff val="40000"/>
                      </a:schemeClr>
                    </a:solidFill>
                  </a:tcPr>
                </a:tc>
                <a:extLst>
                  <a:ext uri="{0D108BD9-81ED-4DB2-BD59-A6C34878D82A}">
                    <a16:rowId xmlns:a16="http://schemas.microsoft.com/office/drawing/2014/main" val="10004"/>
                  </a:ext>
                </a:extLst>
              </a:tr>
              <a:tr h="328278">
                <a:tc>
                  <a:txBody>
                    <a:bodyPr/>
                    <a:lstStyle/>
                    <a:p>
                      <a:pPr algn="ctr"/>
                      <a:r>
                        <a:rPr lang="es-MX" sz="1200" b="1" dirty="0">
                          <a:solidFill>
                            <a:schemeClr val="tx1">
                              <a:lumMod val="65000"/>
                              <a:lumOff val="35000"/>
                            </a:schemeClr>
                          </a:solidFill>
                          <a:latin typeface="Arial" pitchFamily="34" charset="0"/>
                          <a:cs typeface="Arial" pitchFamily="34" charset="0"/>
                        </a:rPr>
                        <a:t>7</a:t>
                      </a:r>
                      <a:endParaRPr lang="es-ES" sz="1200" b="1" dirty="0">
                        <a:solidFill>
                          <a:schemeClr val="tx1">
                            <a:lumMod val="65000"/>
                            <a:lumOff val="35000"/>
                          </a:schemeClr>
                        </a:solidFill>
                        <a:latin typeface="Arial" pitchFamily="34" charset="0"/>
                        <a:cs typeface="Arial" pitchFamily="34" charset="0"/>
                      </a:endParaRPr>
                    </a:p>
                  </a:txBody>
                  <a:tcPr>
                    <a:solidFill>
                      <a:schemeClr val="accent6">
                        <a:lumMod val="60000"/>
                        <a:lumOff val="40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MX" sz="1200" b="1" kern="1200" dirty="0">
                          <a:solidFill>
                            <a:schemeClr val="tx1">
                              <a:lumMod val="65000"/>
                              <a:lumOff val="35000"/>
                            </a:schemeClr>
                          </a:solidFill>
                          <a:effectLst/>
                          <a:latin typeface="Arial" panose="020B0604020202020204" pitchFamily="34" charset="0"/>
                          <a:ea typeface="+mn-ea"/>
                          <a:cs typeface="Arial" panose="020B0604020202020204" pitchFamily="34" charset="0"/>
                        </a:rPr>
                        <a:t>Aprobación de calendario de reuniones de COCODI</a:t>
                      </a:r>
                      <a:endParaRPr lang="es-419" sz="1200" b="1" kern="1200" dirty="0">
                        <a:solidFill>
                          <a:schemeClr val="tx1">
                            <a:lumMod val="65000"/>
                            <a:lumOff val="35000"/>
                          </a:schemeClr>
                        </a:solidFill>
                        <a:effectLst/>
                        <a:latin typeface="Arial" panose="020B0604020202020204" pitchFamily="34" charset="0"/>
                        <a:ea typeface="+mn-ea"/>
                        <a:cs typeface="Arial" panose="020B0604020202020204" pitchFamily="34" charset="0"/>
                      </a:endParaRPr>
                    </a:p>
                  </a:txBody>
                  <a:tcPr>
                    <a:solidFill>
                      <a:schemeClr val="accent6">
                        <a:lumMod val="60000"/>
                        <a:lumOff val="40000"/>
                      </a:schemeClr>
                    </a:solidFill>
                  </a:tcPr>
                </a:tc>
                <a:extLst>
                  <a:ext uri="{0D108BD9-81ED-4DB2-BD59-A6C34878D82A}">
                    <a16:rowId xmlns:a16="http://schemas.microsoft.com/office/drawing/2014/main" val="10005"/>
                  </a:ext>
                </a:extLst>
              </a:tr>
              <a:tr h="301345">
                <a:tc>
                  <a:txBody>
                    <a:bodyPr/>
                    <a:lstStyle/>
                    <a:p>
                      <a:pPr algn="ctr"/>
                      <a:r>
                        <a:rPr lang="es-ES" sz="1200" b="1" dirty="0">
                          <a:solidFill>
                            <a:schemeClr val="tx1">
                              <a:lumMod val="65000"/>
                              <a:lumOff val="35000"/>
                            </a:schemeClr>
                          </a:solidFill>
                          <a:latin typeface="Arial" pitchFamily="34" charset="0"/>
                          <a:cs typeface="Arial" pitchFamily="34" charset="0"/>
                        </a:rPr>
                        <a:t>8</a:t>
                      </a:r>
                    </a:p>
                  </a:txBody>
                  <a:tcPr>
                    <a:solidFill>
                      <a:schemeClr val="accent6">
                        <a:lumMod val="60000"/>
                        <a:lumOff val="40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419" sz="1200" b="1" kern="1200" dirty="0">
                          <a:solidFill>
                            <a:schemeClr val="tx1">
                              <a:lumMod val="65000"/>
                              <a:lumOff val="35000"/>
                            </a:schemeClr>
                          </a:solidFill>
                          <a:effectLst/>
                          <a:latin typeface="Arial" panose="020B0604020202020204" pitchFamily="34" charset="0"/>
                          <a:ea typeface="+mn-ea"/>
                          <a:cs typeface="Arial" panose="020B0604020202020204" pitchFamily="34" charset="0"/>
                        </a:rPr>
                        <a:t>Avances en  materia de administración de riesgos</a:t>
                      </a:r>
                    </a:p>
                  </a:txBody>
                  <a:tcPr>
                    <a:solidFill>
                      <a:schemeClr val="accent6">
                        <a:lumMod val="60000"/>
                        <a:lumOff val="40000"/>
                      </a:schemeClr>
                    </a:solidFill>
                  </a:tcPr>
                </a:tc>
                <a:extLst>
                  <a:ext uri="{0D108BD9-81ED-4DB2-BD59-A6C34878D82A}">
                    <a16:rowId xmlns:a16="http://schemas.microsoft.com/office/drawing/2014/main" val="10008"/>
                  </a:ext>
                </a:extLst>
              </a:tr>
              <a:tr h="301345">
                <a:tc>
                  <a:txBody>
                    <a:bodyPr/>
                    <a:lstStyle/>
                    <a:p>
                      <a:pPr algn="ctr"/>
                      <a:r>
                        <a:rPr lang="es-ES" sz="1200" b="1" dirty="0">
                          <a:solidFill>
                            <a:schemeClr val="tx1">
                              <a:lumMod val="65000"/>
                              <a:lumOff val="35000"/>
                            </a:schemeClr>
                          </a:solidFill>
                          <a:latin typeface="Arial" pitchFamily="34" charset="0"/>
                          <a:cs typeface="Arial" pitchFamily="34" charset="0"/>
                        </a:rPr>
                        <a:t>9</a:t>
                      </a:r>
                    </a:p>
                  </a:txBody>
                  <a:tcPr>
                    <a:solidFill>
                      <a:schemeClr val="accent6">
                        <a:lumMod val="60000"/>
                        <a:lumOff val="40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MX" sz="1200" b="1" kern="1200" dirty="0">
                          <a:solidFill>
                            <a:schemeClr val="tx1">
                              <a:lumMod val="65000"/>
                              <a:lumOff val="35000"/>
                            </a:schemeClr>
                          </a:solidFill>
                          <a:effectLst/>
                          <a:latin typeface="Arial" panose="020B0604020202020204" pitchFamily="34" charset="0"/>
                          <a:ea typeface="+mn-ea"/>
                          <a:cs typeface="Arial" panose="020B0604020202020204" pitchFamily="34" charset="0"/>
                        </a:rPr>
                        <a:t>Temas de calidad</a:t>
                      </a:r>
                      <a:endParaRPr lang="es-419" sz="1200" b="1" kern="1200" dirty="0">
                        <a:solidFill>
                          <a:schemeClr val="tx1">
                            <a:lumMod val="65000"/>
                            <a:lumOff val="35000"/>
                          </a:schemeClr>
                        </a:solidFill>
                        <a:effectLst/>
                        <a:latin typeface="Arial" panose="020B0604020202020204" pitchFamily="34" charset="0"/>
                        <a:ea typeface="+mn-ea"/>
                        <a:cs typeface="Arial" panose="020B0604020202020204" pitchFamily="34" charset="0"/>
                      </a:endParaRPr>
                    </a:p>
                  </a:txBody>
                  <a:tcPr>
                    <a:solidFill>
                      <a:schemeClr val="accent6">
                        <a:lumMod val="60000"/>
                        <a:lumOff val="40000"/>
                      </a:schemeClr>
                    </a:solidFill>
                  </a:tcPr>
                </a:tc>
                <a:extLst>
                  <a:ext uri="{0D108BD9-81ED-4DB2-BD59-A6C34878D82A}">
                    <a16:rowId xmlns:a16="http://schemas.microsoft.com/office/drawing/2014/main" val="10009"/>
                  </a:ext>
                </a:extLst>
              </a:tr>
              <a:tr h="301345">
                <a:tc>
                  <a:txBody>
                    <a:bodyPr/>
                    <a:lstStyle/>
                    <a:p>
                      <a:pPr algn="ctr"/>
                      <a:r>
                        <a:rPr lang="es-ES" sz="1200" b="1" dirty="0">
                          <a:solidFill>
                            <a:schemeClr val="tx1">
                              <a:lumMod val="65000"/>
                              <a:lumOff val="35000"/>
                            </a:schemeClr>
                          </a:solidFill>
                          <a:latin typeface="Arial" pitchFamily="34" charset="0"/>
                          <a:cs typeface="Arial" pitchFamily="34" charset="0"/>
                        </a:rPr>
                        <a:t>10</a:t>
                      </a:r>
                    </a:p>
                  </a:txBody>
                  <a:tcPr>
                    <a:solidFill>
                      <a:schemeClr val="accent6">
                        <a:lumMod val="60000"/>
                        <a:lumOff val="40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MX" sz="1200" b="1" kern="1200" dirty="0">
                          <a:solidFill>
                            <a:schemeClr val="tx1">
                              <a:lumMod val="65000"/>
                              <a:lumOff val="35000"/>
                            </a:schemeClr>
                          </a:solidFill>
                          <a:effectLst/>
                          <a:latin typeface="Arial" panose="020B0604020202020204" pitchFamily="34" charset="0"/>
                          <a:ea typeface="+mn-ea"/>
                          <a:cs typeface="Arial" panose="020B0604020202020204" pitchFamily="34" charset="0"/>
                        </a:rPr>
                        <a:t>Estado que guardan las observaciones de SEC y SEES</a:t>
                      </a:r>
                      <a:endParaRPr lang="es-419" sz="1200" b="1" kern="1200" dirty="0">
                        <a:solidFill>
                          <a:schemeClr val="tx1">
                            <a:lumMod val="65000"/>
                            <a:lumOff val="35000"/>
                          </a:schemeClr>
                        </a:solidFill>
                        <a:effectLst/>
                        <a:latin typeface="Arial" panose="020B0604020202020204" pitchFamily="34" charset="0"/>
                        <a:ea typeface="+mn-ea"/>
                        <a:cs typeface="Arial" panose="020B0604020202020204" pitchFamily="34" charset="0"/>
                      </a:endParaRPr>
                    </a:p>
                  </a:txBody>
                  <a:tcPr>
                    <a:solidFill>
                      <a:schemeClr val="accent6">
                        <a:lumMod val="60000"/>
                        <a:lumOff val="40000"/>
                      </a:schemeClr>
                    </a:solidFill>
                  </a:tcPr>
                </a:tc>
                <a:extLst>
                  <a:ext uri="{0D108BD9-81ED-4DB2-BD59-A6C34878D82A}">
                    <a16:rowId xmlns:a16="http://schemas.microsoft.com/office/drawing/2014/main" val="1369667907"/>
                  </a:ext>
                </a:extLst>
              </a:tr>
              <a:tr h="301345">
                <a:tc>
                  <a:txBody>
                    <a:bodyPr/>
                    <a:lstStyle/>
                    <a:p>
                      <a:pPr algn="ctr"/>
                      <a:r>
                        <a:rPr lang="es-ES" sz="1200" b="1" dirty="0">
                          <a:solidFill>
                            <a:schemeClr val="tx1">
                              <a:lumMod val="65000"/>
                              <a:lumOff val="35000"/>
                            </a:schemeClr>
                          </a:solidFill>
                          <a:latin typeface="Arial" pitchFamily="34" charset="0"/>
                          <a:cs typeface="Arial" pitchFamily="34" charset="0"/>
                        </a:rPr>
                        <a:t>11</a:t>
                      </a:r>
                    </a:p>
                  </a:txBody>
                  <a:tcPr>
                    <a:solidFill>
                      <a:schemeClr val="accent6">
                        <a:lumMod val="60000"/>
                        <a:lumOff val="40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MX" sz="1200" b="1" kern="1200" dirty="0">
                          <a:solidFill>
                            <a:schemeClr val="tx1">
                              <a:lumMod val="65000"/>
                              <a:lumOff val="35000"/>
                            </a:schemeClr>
                          </a:solidFill>
                          <a:effectLst/>
                          <a:latin typeface="Arial" panose="020B0604020202020204" pitchFamily="34" charset="0"/>
                          <a:ea typeface="+mn-ea"/>
                          <a:cs typeface="Arial" panose="020B0604020202020204" pitchFamily="34" charset="0"/>
                        </a:rPr>
                        <a:t>Asuntos Generales</a:t>
                      </a:r>
                      <a:endParaRPr lang="es-ES" sz="1200" b="1" dirty="0">
                        <a:solidFill>
                          <a:schemeClr val="tx1">
                            <a:lumMod val="65000"/>
                            <a:lumOff val="35000"/>
                          </a:schemeClr>
                        </a:solidFill>
                        <a:latin typeface="Arial" pitchFamily="34" charset="0"/>
                        <a:cs typeface="Arial" pitchFamily="34" charset="0"/>
                      </a:endParaRPr>
                    </a:p>
                  </a:txBody>
                  <a:tcPr>
                    <a:solidFill>
                      <a:schemeClr val="accent6">
                        <a:lumMod val="60000"/>
                        <a:lumOff val="40000"/>
                      </a:schemeClr>
                    </a:solidFill>
                  </a:tcPr>
                </a:tc>
                <a:extLst>
                  <a:ext uri="{0D108BD9-81ED-4DB2-BD59-A6C34878D82A}">
                    <a16:rowId xmlns:a16="http://schemas.microsoft.com/office/drawing/2014/main" val="3680876948"/>
                  </a:ext>
                </a:extLst>
              </a:tr>
              <a:tr h="301345">
                <a:tc>
                  <a:txBody>
                    <a:bodyPr/>
                    <a:lstStyle/>
                    <a:p>
                      <a:pPr algn="ctr"/>
                      <a:r>
                        <a:rPr lang="es-ES" sz="1200" b="1" dirty="0">
                          <a:solidFill>
                            <a:schemeClr val="tx1">
                              <a:lumMod val="65000"/>
                              <a:lumOff val="35000"/>
                            </a:schemeClr>
                          </a:solidFill>
                          <a:latin typeface="Arial" pitchFamily="34" charset="0"/>
                          <a:cs typeface="Arial" pitchFamily="34" charset="0"/>
                        </a:rPr>
                        <a:t>12</a:t>
                      </a:r>
                    </a:p>
                  </a:txBody>
                  <a:tcPr>
                    <a:solidFill>
                      <a:schemeClr val="accent6">
                        <a:lumMod val="60000"/>
                        <a:lumOff val="40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MX" sz="1200" b="1" kern="1200" dirty="0">
                          <a:solidFill>
                            <a:schemeClr val="tx1">
                              <a:lumMod val="65000"/>
                              <a:lumOff val="35000"/>
                            </a:schemeClr>
                          </a:solidFill>
                          <a:effectLst/>
                          <a:latin typeface="Arial" panose="020B0604020202020204" pitchFamily="34" charset="0"/>
                          <a:ea typeface="+mn-ea"/>
                          <a:cs typeface="Arial" panose="020B0604020202020204" pitchFamily="34" charset="0"/>
                        </a:rPr>
                        <a:t>Clausura </a:t>
                      </a:r>
                      <a:endParaRPr lang="es-ES" sz="1200" b="1" dirty="0">
                        <a:solidFill>
                          <a:schemeClr val="tx1">
                            <a:lumMod val="65000"/>
                            <a:lumOff val="35000"/>
                          </a:schemeClr>
                        </a:solidFill>
                        <a:latin typeface="Arial" pitchFamily="34" charset="0"/>
                        <a:cs typeface="Arial" pitchFamily="34" charset="0"/>
                      </a:endParaRPr>
                    </a:p>
                  </a:txBody>
                  <a:tcPr>
                    <a:solidFill>
                      <a:schemeClr val="accent6">
                        <a:lumMod val="60000"/>
                        <a:lumOff val="40000"/>
                      </a:schemeClr>
                    </a:solidFill>
                  </a:tcPr>
                </a:tc>
                <a:extLst>
                  <a:ext uri="{0D108BD9-81ED-4DB2-BD59-A6C34878D82A}">
                    <a16:rowId xmlns:a16="http://schemas.microsoft.com/office/drawing/2014/main" val="194013817"/>
                  </a:ext>
                </a:extLst>
              </a:tr>
            </a:tbl>
          </a:graphicData>
        </a:graphic>
      </p:graphicFrame>
    </p:spTree>
    <p:extLst>
      <p:ext uri="{BB962C8B-B14F-4D97-AF65-F5344CB8AC3E}">
        <p14:creationId xmlns:p14="http://schemas.microsoft.com/office/powerpoint/2010/main" val="1603361245"/>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uadroTexto 4">
            <a:extLst>
              <a:ext uri="{FF2B5EF4-FFF2-40B4-BE49-F238E27FC236}">
                <a16:creationId xmlns:a16="http://schemas.microsoft.com/office/drawing/2014/main" id="{03EDA2F0-B0A2-4017-BB78-6B68F7E24B05}"/>
              </a:ext>
            </a:extLst>
          </p:cNvPr>
          <p:cNvSpPr txBox="1"/>
          <p:nvPr/>
        </p:nvSpPr>
        <p:spPr>
          <a:xfrm>
            <a:off x="6762307" y="0"/>
            <a:ext cx="2160341" cy="923330"/>
          </a:xfrm>
          <a:prstGeom prst="rect">
            <a:avLst/>
          </a:prstGeom>
          <a:solidFill>
            <a:schemeClr val="bg1"/>
          </a:solidFill>
        </p:spPr>
        <p:txBody>
          <a:bodyPr wrap="square">
            <a:spAutoFit/>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s-MX" b="1" i="0" u="none" strike="noStrike" kern="1200" cap="none" spc="0" normalizeH="0" baseline="0" noProof="0" dirty="0">
                <a:ln>
                  <a:noFill/>
                </a:ln>
                <a:solidFill>
                  <a:schemeClr val="tx1">
                    <a:lumMod val="75000"/>
                    <a:lumOff val="25000"/>
                  </a:schemeClr>
                </a:solidFill>
                <a:effectLst>
                  <a:outerShdw blurRad="38100" dist="38100" dir="2700000" algn="tl">
                    <a:srgbClr val="000000">
                      <a:alpha val="43137"/>
                    </a:srgbClr>
                  </a:outerShdw>
                </a:effectLst>
                <a:uLnTx/>
                <a:uFillTx/>
                <a:latin typeface="Calibri" panose="020F0502020204030204" pitchFamily="34" charset="0"/>
                <a:ea typeface="+mn-ea"/>
                <a:cs typeface="+mn-cs"/>
              </a:rPr>
              <a:t>CENTROS  ESCOLARES </a:t>
            </a:r>
          </a:p>
          <a:p>
            <a:pPr marL="0" marR="0" lvl="0" indent="0" algn="ctr" defTabSz="914400" rtl="0" eaLnBrk="0" fontAlgn="base" latinLnBrk="0" hangingPunct="0">
              <a:lnSpc>
                <a:spcPct val="100000"/>
              </a:lnSpc>
              <a:spcBef>
                <a:spcPct val="0"/>
              </a:spcBef>
              <a:spcAft>
                <a:spcPct val="0"/>
              </a:spcAft>
              <a:buClrTx/>
              <a:buSzTx/>
              <a:buFontTx/>
              <a:buNone/>
              <a:tabLst/>
              <a:defRPr/>
            </a:pPr>
            <a:r>
              <a:rPr kumimoji="0" lang="es-MX" b="1" i="0" u="none" strike="noStrike" kern="1200" cap="none" spc="0" normalizeH="0" baseline="0" noProof="0" dirty="0">
                <a:ln>
                  <a:noFill/>
                </a:ln>
                <a:solidFill>
                  <a:schemeClr val="tx1">
                    <a:lumMod val="75000"/>
                    <a:lumOff val="25000"/>
                  </a:schemeClr>
                </a:solidFill>
                <a:effectLst>
                  <a:outerShdw blurRad="38100" dist="38100" dir="2700000" algn="tl">
                    <a:srgbClr val="000000">
                      <a:alpha val="43137"/>
                    </a:srgbClr>
                  </a:outerShdw>
                </a:effectLst>
                <a:uLnTx/>
                <a:uFillTx/>
                <a:latin typeface="Calibri" panose="020F0502020204030204" pitchFamily="34" charset="0"/>
                <a:ea typeface="+mn-ea"/>
                <a:cs typeface="+mn-cs"/>
              </a:rPr>
              <a:t>SEES</a:t>
            </a:r>
          </a:p>
        </p:txBody>
      </p:sp>
      <p:sp>
        <p:nvSpPr>
          <p:cNvPr id="19459" name="CuadroTexto 6">
            <a:extLst>
              <a:ext uri="{FF2B5EF4-FFF2-40B4-BE49-F238E27FC236}">
                <a16:creationId xmlns:a16="http://schemas.microsoft.com/office/drawing/2014/main" id="{F174421E-416A-4E78-9F5D-EC2D6265A37E}"/>
              </a:ext>
            </a:extLst>
          </p:cNvPr>
          <p:cNvSpPr txBox="1">
            <a:spLocks noChangeArrowheads="1"/>
          </p:cNvSpPr>
          <p:nvPr/>
        </p:nvSpPr>
        <p:spPr bwMode="auto">
          <a:xfrm>
            <a:off x="0" y="1189316"/>
            <a:ext cx="9144000" cy="830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s-MX" altLang="es-MX" sz="1600" b="1" i="0" u="none" strike="noStrike" kern="1200" cap="none" spc="0" normalizeH="0" baseline="0" noProof="0" dirty="0">
                <a:ln>
                  <a:noFill/>
                </a:ln>
                <a:solidFill>
                  <a:schemeClr val="tx1">
                    <a:lumMod val="75000"/>
                    <a:lumOff val="25000"/>
                  </a:schemeClr>
                </a:solidFill>
                <a:effectLst/>
                <a:uLnTx/>
                <a:uFillTx/>
                <a:latin typeface="Arial" pitchFamily="34" charset="0"/>
                <a:cs typeface="Arial" pitchFamily="34" charset="0"/>
              </a:rPr>
              <a:t>OBSERVACIONES DE CENTROS ESCOLARES PENDIENTES</a:t>
            </a:r>
          </a:p>
          <a:p>
            <a:pPr marL="0" marR="0" lvl="0" indent="0" algn="ctr" defTabSz="914400" rtl="0" eaLnBrk="0" fontAlgn="base" latinLnBrk="0" hangingPunct="0">
              <a:lnSpc>
                <a:spcPct val="100000"/>
              </a:lnSpc>
              <a:spcBef>
                <a:spcPct val="0"/>
              </a:spcBef>
              <a:spcAft>
                <a:spcPct val="0"/>
              </a:spcAft>
              <a:buClrTx/>
              <a:buSzTx/>
              <a:buFontTx/>
              <a:buNone/>
              <a:tabLst/>
              <a:defRPr/>
            </a:pPr>
            <a:r>
              <a:rPr kumimoji="0" lang="es-MX" altLang="es-MX" sz="1600" b="1" i="0" u="none" strike="noStrike" kern="1200" cap="none" spc="0" normalizeH="0" baseline="0" noProof="0" dirty="0">
                <a:ln>
                  <a:noFill/>
                </a:ln>
                <a:solidFill>
                  <a:schemeClr val="tx1">
                    <a:lumMod val="75000"/>
                    <a:lumOff val="25000"/>
                  </a:schemeClr>
                </a:solidFill>
                <a:effectLst/>
                <a:uLnTx/>
                <a:uFillTx/>
                <a:latin typeface="Arial" pitchFamily="34" charset="0"/>
                <a:cs typeface="Arial" pitchFamily="34" charset="0"/>
              </a:rPr>
              <a:t>DE SOLVENTAR </a:t>
            </a:r>
            <a:r>
              <a:rPr kumimoji="0" lang="es-MX" altLang="es-MX" sz="1600" b="1" i="0" u="sng" strike="noStrike" kern="1200" cap="none" spc="0" normalizeH="0" baseline="0" noProof="0" dirty="0">
                <a:ln>
                  <a:noFill/>
                </a:ln>
                <a:solidFill>
                  <a:schemeClr val="tx1">
                    <a:lumMod val="75000"/>
                    <a:lumOff val="25000"/>
                  </a:schemeClr>
                </a:solidFill>
                <a:effectLst/>
                <a:uLnTx/>
                <a:uFillTx/>
                <a:latin typeface="Arial" pitchFamily="34" charset="0"/>
                <a:cs typeface="Arial" pitchFamily="34" charset="0"/>
              </a:rPr>
              <a:t>POR EJERCICIO</a:t>
            </a:r>
            <a:r>
              <a:rPr kumimoji="0" lang="es-MX" altLang="es-MX" sz="1600" b="1" i="0" u="none" strike="noStrike" kern="1200" cap="none" spc="0" normalizeH="0" baseline="0" noProof="0" dirty="0">
                <a:ln>
                  <a:noFill/>
                </a:ln>
                <a:solidFill>
                  <a:schemeClr val="tx1">
                    <a:lumMod val="75000"/>
                    <a:lumOff val="25000"/>
                  </a:schemeClr>
                </a:solidFill>
                <a:effectLst/>
                <a:uLnTx/>
                <a:uFillTx/>
                <a:latin typeface="Arial" pitchFamily="34" charset="0"/>
                <a:cs typeface="Arial" pitchFamily="34" charset="0"/>
              </a:rPr>
              <a:t>  2015-2020</a:t>
            </a:r>
          </a:p>
          <a:p>
            <a:pPr marL="0" marR="0" lvl="0" indent="0" algn="ctr" defTabSz="914400" rtl="0" eaLnBrk="0" fontAlgn="base" latinLnBrk="0" hangingPunct="0">
              <a:lnSpc>
                <a:spcPct val="100000"/>
              </a:lnSpc>
              <a:spcBef>
                <a:spcPct val="0"/>
              </a:spcBef>
              <a:spcAft>
                <a:spcPct val="0"/>
              </a:spcAft>
              <a:buClrTx/>
              <a:buSzTx/>
              <a:buFontTx/>
              <a:buNone/>
              <a:tabLst/>
              <a:defRPr/>
            </a:pPr>
            <a:r>
              <a:rPr kumimoji="0" lang="es-MX" altLang="es-MX" sz="1600" b="1" i="0" u="none" strike="noStrike" kern="1200" cap="none" spc="0" normalizeH="0" baseline="0" noProof="0" dirty="0">
                <a:ln>
                  <a:noFill/>
                </a:ln>
                <a:solidFill>
                  <a:schemeClr val="tx1">
                    <a:lumMod val="75000"/>
                    <a:lumOff val="25000"/>
                  </a:schemeClr>
                </a:solidFill>
                <a:effectLst/>
                <a:uLnTx/>
                <a:uFillTx/>
                <a:latin typeface="Arial" pitchFamily="34" charset="0"/>
                <a:cs typeface="Arial" pitchFamily="34" charset="0"/>
              </a:rPr>
              <a:t>al 28 de febrero de 2021</a:t>
            </a:r>
          </a:p>
        </p:txBody>
      </p:sp>
      <p:graphicFrame>
        <p:nvGraphicFramePr>
          <p:cNvPr id="6" name="3 Tabla">
            <a:extLst>
              <a:ext uri="{FF2B5EF4-FFF2-40B4-BE49-F238E27FC236}">
                <a16:creationId xmlns:a16="http://schemas.microsoft.com/office/drawing/2014/main" id="{164E61C3-5D89-4EB9-A281-D574E3FA323B}"/>
              </a:ext>
            </a:extLst>
          </p:cNvPr>
          <p:cNvGraphicFramePr>
            <a:graphicFrameLocks noGrp="1"/>
          </p:cNvGraphicFramePr>
          <p:nvPr>
            <p:extLst>
              <p:ext uri="{D42A27DB-BD31-4B8C-83A1-F6EECF244321}">
                <p14:modId xmlns:p14="http://schemas.microsoft.com/office/powerpoint/2010/main" val="2386082938"/>
              </p:ext>
            </p:extLst>
          </p:nvPr>
        </p:nvGraphicFramePr>
        <p:xfrm>
          <a:off x="678991" y="2160736"/>
          <a:ext cx="7875086" cy="3210107"/>
        </p:xfrm>
        <a:graphic>
          <a:graphicData uri="http://schemas.openxmlformats.org/drawingml/2006/table">
            <a:tbl>
              <a:tblPr/>
              <a:tblGrid>
                <a:gridCol w="2218517">
                  <a:extLst>
                    <a:ext uri="{9D8B030D-6E8A-4147-A177-3AD203B41FA5}">
                      <a16:colId xmlns:a16="http://schemas.microsoft.com/office/drawing/2014/main" val="20000"/>
                    </a:ext>
                  </a:extLst>
                </a:gridCol>
                <a:gridCol w="778427">
                  <a:extLst>
                    <a:ext uri="{9D8B030D-6E8A-4147-A177-3AD203B41FA5}">
                      <a16:colId xmlns:a16="http://schemas.microsoft.com/office/drawing/2014/main" val="20001"/>
                    </a:ext>
                  </a:extLst>
                </a:gridCol>
                <a:gridCol w="800372">
                  <a:extLst>
                    <a:ext uri="{9D8B030D-6E8A-4147-A177-3AD203B41FA5}">
                      <a16:colId xmlns:a16="http://schemas.microsoft.com/office/drawing/2014/main" val="20002"/>
                    </a:ext>
                  </a:extLst>
                </a:gridCol>
                <a:gridCol w="756482">
                  <a:extLst>
                    <a:ext uri="{9D8B030D-6E8A-4147-A177-3AD203B41FA5}">
                      <a16:colId xmlns:a16="http://schemas.microsoft.com/office/drawing/2014/main" val="20003"/>
                    </a:ext>
                  </a:extLst>
                </a:gridCol>
                <a:gridCol w="778427">
                  <a:extLst>
                    <a:ext uri="{9D8B030D-6E8A-4147-A177-3AD203B41FA5}">
                      <a16:colId xmlns:a16="http://schemas.microsoft.com/office/drawing/2014/main" val="20004"/>
                    </a:ext>
                  </a:extLst>
                </a:gridCol>
                <a:gridCol w="778427">
                  <a:extLst>
                    <a:ext uri="{9D8B030D-6E8A-4147-A177-3AD203B41FA5}">
                      <a16:colId xmlns:a16="http://schemas.microsoft.com/office/drawing/2014/main" val="20005"/>
                    </a:ext>
                  </a:extLst>
                </a:gridCol>
                <a:gridCol w="778427">
                  <a:extLst>
                    <a:ext uri="{9D8B030D-6E8A-4147-A177-3AD203B41FA5}">
                      <a16:colId xmlns:a16="http://schemas.microsoft.com/office/drawing/2014/main" val="20006"/>
                    </a:ext>
                  </a:extLst>
                </a:gridCol>
                <a:gridCol w="986007">
                  <a:extLst>
                    <a:ext uri="{9D8B030D-6E8A-4147-A177-3AD203B41FA5}">
                      <a16:colId xmlns:a16="http://schemas.microsoft.com/office/drawing/2014/main" val="20007"/>
                    </a:ext>
                  </a:extLst>
                </a:gridCol>
              </a:tblGrid>
              <a:tr h="516903">
                <a:tc>
                  <a:txBody>
                    <a:bodyPr/>
                    <a:lstStyle/>
                    <a:p>
                      <a:pPr algn="ctr" rtl="0" fontAlgn="ctr"/>
                      <a:r>
                        <a:rPr lang="es-MX" sz="1200" b="1" i="0" u="none" strike="noStrike" dirty="0">
                          <a:solidFill>
                            <a:srgbClr val="FFFFFF"/>
                          </a:solidFill>
                          <a:effectLst/>
                          <a:latin typeface="Arial" pitchFamily="34" charset="0"/>
                          <a:cs typeface="Arial" pitchFamily="34" charset="0"/>
                        </a:rPr>
                        <a:t>Unidad Administrativa</a:t>
                      </a:r>
                    </a:p>
                  </a:txBody>
                  <a:tcPr marL="9524" marR="9524" marT="9526"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0000"/>
                    </a:solidFill>
                  </a:tcPr>
                </a:tc>
                <a:tc>
                  <a:txBody>
                    <a:bodyPr/>
                    <a:lstStyle/>
                    <a:p>
                      <a:pPr algn="ctr" rtl="0" fontAlgn="ctr"/>
                      <a:r>
                        <a:rPr lang="es-MX" sz="1200" b="1" i="0" u="none" strike="noStrike" dirty="0">
                          <a:solidFill>
                            <a:srgbClr val="FFFFFF"/>
                          </a:solidFill>
                          <a:effectLst/>
                          <a:latin typeface="Arial" pitchFamily="34" charset="0"/>
                          <a:cs typeface="Arial" pitchFamily="34" charset="0"/>
                        </a:rPr>
                        <a:t>2015</a:t>
                      </a:r>
                    </a:p>
                  </a:txBody>
                  <a:tcPr marL="9524" marR="9524" marT="9526"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0000"/>
                    </a:solidFill>
                  </a:tcPr>
                </a:tc>
                <a:tc>
                  <a:txBody>
                    <a:bodyPr/>
                    <a:lstStyle/>
                    <a:p>
                      <a:pPr algn="ctr" rtl="0" fontAlgn="ctr"/>
                      <a:r>
                        <a:rPr lang="es-MX" sz="1200" b="1" i="0" u="none" strike="noStrike" dirty="0">
                          <a:solidFill>
                            <a:srgbClr val="FFFFFF"/>
                          </a:solidFill>
                          <a:effectLst/>
                          <a:latin typeface="Arial" pitchFamily="34" charset="0"/>
                          <a:cs typeface="Arial" pitchFamily="34" charset="0"/>
                        </a:rPr>
                        <a:t>2016</a:t>
                      </a:r>
                    </a:p>
                  </a:txBody>
                  <a:tcPr marL="9524" marR="9524" marT="9526"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0000"/>
                    </a:solidFill>
                  </a:tcPr>
                </a:tc>
                <a:tc>
                  <a:txBody>
                    <a:bodyPr/>
                    <a:lstStyle/>
                    <a:p>
                      <a:pPr algn="ctr" rtl="0" fontAlgn="ctr"/>
                      <a:r>
                        <a:rPr lang="es-MX" sz="1200" b="1" i="0" u="none" strike="noStrike" dirty="0">
                          <a:solidFill>
                            <a:srgbClr val="FFFFFF"/>
                          </a:solidFill>
                          <a:effectLst/>
                          <a:latin typeface="Arial" pitchFamily="34" charset="0"/>
                          <a:cs typeface="Arial" pitchFamily="34" charset="0"/>
                        </a:rPr>
                        <a:t>2017</a:t>
                      </a:r>
                    </a:p>
                  </a:txBody>
                  <a:tcPr marL="9524" marR="9524" marT="9526"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0000"/>
                    </a:solidFill>
                  </a:tcPr>
                </a:tc>
                <a:tc>
                  <a:txBody>
                    <a:bodyPr/>
                    <a:lstStyle/>
                    <a:p>
                      <a:pPr algn="ctr" rtl="0" fontAlgn="ctr"/>
                      <a:r>
                        <a:rPr lang="es-MX" sz="1200" b="1" i="0" u="none" strike="noStrike" dirty="0">
                          <a:solidFill>
                            <a:srgbClr val="FFFFFF"/>
                          </a:solidFill>
                          <a:effectLst/>
                          <a:latin typeface="Arial" pitchFamily="34" charset="0"/>
                          <a:cs typeface="Arial" pitchFamily="34" charset="0"/>
                        </a:rPr>
                        <a:t>2018</a:t>
                      </a:r>
                    </a:p>
                  </a:txBody>
                  <a:tcPr marL="9524" marR="9524" marT="9526"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0000"/>
                    </a:solidFill>
                  </a:tcPr>
                </a:tc>
                <a:tc>
                  <a:txBody>
                    <a:bodyPr/>
                    <a:lstStyle/>
                    <a:p>
                      <a:pPr algn="ctr" rtl="0" fontAlgn="ctr"/>
                      <a:r>
                        <a:rPr lang="es-MX" sz="1200" b="1" i="0" u="none" strike="noStrike" dirty="0">
                          <a:solidFill>
                            <a:srgbClr val="FFFFFF"/>
                          </a:solidFill>
                          <a:effectLst/>
                          <a:latin typeface="Arial" pitchFamily="34" charset="0"/>
                          <a:cs typeface="Arial" pitchFamily="34" charset="0"/>
                        </a:rPr>
                        <a:t>2019</a:t>
                      </a:r>
                    </a:p>
                  </a:txBody>
                  <a:tcPr marL="9524" marR="9524" marT="9526"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0000"/>
                    </a:solidFill>
                  </a:tcPr>
                </a:tc>
                <a:tc>
                  <a:txBody>
                    <a:bodyPr/>
                    <a:lstStyle/>
                    <a:p>
                      <a:pPr algn="ctr" rtl="0" fontAlgn="ctr"/>
                      <a:r>
                        <a:rPr lang="es-MX" sz="1200" b="1" i="0" u="none" strike="noStrike" dirty="0">
                          <a:solidFill>
                            <a:srgbClr val="FFFFFF"/>
                          </a:solidFill>
                          <a:effectLst/>
                          <a:latin typeface="Arial" pitchFamily="34" charset="0"/>
                          <a:cs typeface="Arial" pitchFamily="34" charset="0"/>
                        </a:rPr>
                        <a:t>2020</a:t>
                      </a:r>
                    </a:p>
                  </a:txBody>
                  <a:tcPr marL="9524" marR="9524" marT="9526"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0000"/>
                    </a:solidFill>
                  </a:tcPr>
                </a:tc>
                <a:tc>
                  <a:txBody>
                    <a:bodyPr/>
                    <a:lstStyle/>
                    <a:p>
                      <a:pPr algn="ctr" rtl="0" fontAlgn="ctr"/>
                      <a:r>
                        <a:rPr lang="es-MX" sz="1200" b="1" i="0" u="none" strike="noStrike" dirty="0">
                          <a:solidFill>
                            <a:srgbClr val="FFFFFF"/>
                          </a:solidFill>
                          <a:effectLst/>
                          <a:latin typeface="Arial" pitchFamily="34" charset="0"/>
                          <a:cs typeface="Arial" pitchFamily="34" charset="0"/>
                        </a:rPr>
                        <a:t>Total</a:t>
                      </a:r>
                    </a:p>
                  </a:txBody>
                  <a:tcPr marL="9524" marR="9524" marT="9526"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0000"/>
                    </a:solidFill>
                  </a:tcPr>
                </a:tc>
                <a:extLst>
                  <a:ext uri="{0D108BD9-81ED-4DB2-BD59-A6C34878D82A}">
                    <a16:rowId xmlns:a16="http://schemas.microsoft.com/office/drawing/2014/main" val="10000"/>
                  </a:ext>
                </a:extLst>
              </a:tr>
              <a:tr h="706461">
                <a:tc>
                  <a:txBody>
                    <a:bodyPr/>
                    <a:lstStyle/>
                    <a:p>
                      <a:pPr algn="l" rtl="0" fontAlgn="ctr"/>
                      <a:r>
                        <a:rPr lang="es-MX" sz="1200" b="0" i="0" u="none" strike="noStrike" dirty="0">
                          <a:solidFill>
                            <a:srgbClr val="000000"/>
                          </a:solidFill>
                          <a:effectLst/>
                          <a:latin typeface="Arial" pitchFamily="34" charset="0"/>
                          <a:cs typeface="Arial" pitchFamily="34" charset="0"/>
                        </a:rPr>
                        <a:t>Dirección General de Educación Elemental</a:t>
                      </a:r>
                    </a:p>
                  </a:txBody>
                  <a:tcPr marL="9524" marR="9524" marT="9526"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ctr" rtl="0" fontAlgn="ctr"/>
                      <a:r>
                        <a:rPr lang="es-MX" sz="1200" b="0" i="0" u="none" strike="noStrike" dirty="0">
                          <a:solidFill>
                            <a:srgbClr val="000000"/>
                          </a:solidFill>
                          <a:effectLst/>
                          <a:latin typeface="Arial" pitchFamily="34" charset="0"/>
                          <a:cs typeface="Arial" pitchFamily="34" charset="0"/>
                        </a:rPr>
                        <a:t>4</a:t>
                      </a:r>
                    </a:p>
                  </a:txBody>
                  <a:tcPr marL="9524" marR="9524" marT="9526"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ctr" rtl="0" fontAlgn="ctr"/>
                      <a:r>
                        <a:rPr lang="es-MX" sz="1200" b="0" i="0" u="none" strike="noStrike" dirty="0">
                          <a:solidFill>
                            <a:srgbClr val="000000"/>
                          </a:solidFill>
                          <a:effectLst/>
                          <a:latin typeface="Arial" pitchFamily="34" charset="0"/>
                          <a:cs typeface="Arial" pitchFamily="34" charset="0"/>
                        </a:rPr>
                        <a:t>1</a:t>
                      </a:r>
                    </a:p>
                  </a:txBody>
                  <a:tcPr marL="9524" marR="9524" marT="9526"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ctr" rtl="0" fontAlgn="ctr"/>
                      <a:r>
                        <a:rPr lang="es-MX" sz="1200" b="0" i="0" u="none" strike="noStrike" dirty="0">
                          <a:solidFill>
                            <a:srgbClr val="000000"/>
                          </a:solidFill>
                          <a:effectLst/>
                          <a:latin typeface="Arial" pitchFamily="34" charset="0"/>
                          <a:cs typeface="Arial" pitchFamily="34" charset="0"/>
                        </a:rPr>
                        <a:t>0</a:t>
                      </a:r>
                    </a:p>
                  </a:txBody>
                  <a:tcPr marL="9524" marR="9524" marT="9526"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ctr" rtl="0" fontAlgn="ctr"/>
                      <a:r>
                        <a:rPr lang="es-MX" sz="1200" b="0" i="0" u="none" strike="noStrike" dirty="0">
                          <a:solidFill>
                            <a:srgbClr val="000000"/>
                          </a:solidFill>
                          <a:effectLst/>
                          <a:latin typeface="Arial" pitchFamily="34" charset="0"/>
                          <a:cs typeface="Arial" pitchFamily="34" charset="0"/>
                        </a:rPr>
                        <a:t>1</a:t>
                      </a:r>
                    </a:p>
                  </a:txBody>
                  <a:tcPr marL="9524" marR="9524" marT="9526"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ctr" rtl="0" fontAlgn="ctr"/>
                      <a:r>
                        <a:rPr lang="es-MX" sz="1200" b="0" i="0" u="none" strike="noStrike" dirty="0">
                          <a:solidFill>
                            <a:srgbClr val="000000"/>
                          </a:solidFill>
                          <a:effectLst/>
                          <a:latin typeface="Arial" pitchFamily="34" charset="0"/>
                          <a:cs typeface="Arial" pitchFamily="34" charset="0"/>
                        </a:rPr>
                        <a:t>4</a:t>
                      </a:r>
                    </a:p>
                  </a:txBody>
                  <a:tcPr marL="9524" marR="9524" marT="9526"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ctr" rtl="0" fontAlgn="ctr"/>
                      <a:r>
                        <a:rPr lang="es-MX" sz="1200" b="0" i="0" u="none" strike="noStrike" dirty="0">
                          <a:solidFill>
                            <a:srgbClr val="000000"/>
                          </a:solidFill>
                          <a:effectLst/>
                          <a:latin typeface="Arial" pitchFamily="34" charset="0"/>
                          <a:cs typeface="Arial" pitchFamily="34" charset="0"/>
                        </a:rPr>
                        <a:t>2</a:t>
                      </a:r>
                    </a:p>
                  </a:txBody>
                  <a:tcPr marL="9524" marR="9524" marT="9526"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ctr" rtl="0" fontAlgn="ctr"/>
                      <a:r>
                        <a:rPr lang="es-MX" sz="1400" b="1" i="0" u="none" strike="noStrike" dirty="0">
                          <a:solidFill>
                            <a:schemeClr val="tx1">
                              <a:lumMod val="75000"/>
                              <a:lumOff val="25000"/>
                            </a:schemeClr>
                          </a:solidFill>
                          <a:effectLst/>
                          <a:latin typeface="Arial" pitchFamily="34" charset="0"/>
                          <a:cs typeface="Arial" pitchFamily="34" charset="0"/>
                        </a:rPr>
                        <a:t>12</a:t>
                      </a:r>
                    </a:p>
                  </a:txBody>
                  <a:tcPr marL="9524" marR="9524" marT="9526" marB="0" anchor="ctr">
                    <a:lnL w="12700" cap="flat" cmpd="sng" algn="ctr">
                      <a:solidFill>
                        <a:srgbClr val="FFFFFF"/>
                      </a:solidFill>
                      <a:prstDash val="solid"/>
                      <a:round/>
                      <a:headEnd type="none" w="med" len="med"/>
                      <a:tailEnd type="none" w="med" len="med"/>
                    </a:lnL>
                    <a:lnR>
                      <a:noFill/>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extLst>
                  <a:ext uri="{0D108BD9-81ED-4DB2-BD59-A6C34878D82A}">
                    <a16:rowId xmlns:a16="http://schemas.microsoft.com/office/drawing/2014/main" val="10001"/>
                  </a:ext>
                </a:extLst>
              </a:tr>
              <a:tr h="706461">
                <a:tc>
                  <a:txBody>
                    <a:bodyPr/>
                    <a:lstStyle/>
                    <a:p>
                      <a:pPr algn="l" rtl="0" fontAlgn="ctr"/>
                      <a:r>
                        <a:rPr lang="es-MX" sz="1200" b="0" i="0" u="none" strike="noStrike" dirty="0">
                          <a:solidFill>
                            <a:srgbClr val="000000"/>
                          </a:solidFill>
                          <a:effectLst/>
                          <a:latin typeface="Arial" pitchFamily="34" charset="0"/>
                          <a:cs typeface="Arial" pitchFamily="34" charset="0"/>
                        </a:rPr>
                        <a:t>Dirección General de Educación Primaria</a:t>
                      </a:r>
                    </a:p>
                  </a:txBody>
                  <a:tcPr marL="9524" marR="9524" marT="9526"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ctr" rtl="0" fontAlgn="ctr"/>
                      <a:r>
                        <a:rPr lang="es-MX" sz="1200" b="0" i="0" u="none" strike="noStrike" dirty="0">
                          <a:solidFill>
                            <a:srgbClr val="000000"/>
                          </a:solidFill>
                          <a:effectLst/>
                          <a:latin typeface="Arial" pitchFamily="34" charset="0"/>
                          <a:cs typeface="Arial" pitchFamily="34" charset="0"/>
                        </a:rPr>
                        <a:t>33</a:t>
                      </a:r>
                    </a:p>
                  </a:txBody>
                  <a:tcPr marL="9524" marR="9524" marT="9526"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ctr" rtl="0" fontAlgn="ctr"/>
                      <a:r>
                        <a:rPr lang="es-MX" sz="1200" b="0" i="0" u="none" strike="noStrike" dirty="0">
                          <a:solidFill>
                            <a:srgbClr val="000000"/>
                          </a:solidFill>
                          <a:effectLst/>
                          <a:latin typeface="Arial" pitchFamily="34" charset="0"/>
                          <a:cs typeface="Arial" pitchFamily="34" charset="0"/>
                        </a:rPr>
                        <a:t>47</a:t>
                      </a:r>
                    </a:p>
                  </a:txBody>
                  <a:tcPr marL="9524" marR="9524" marT="9526"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ctr" rtl="0" fontAlgn="ctr"/>
                      <a:r>
                        <a:rPr lang="es-MX" sz="1200" b="0" i="0" u="none" strike="noStrike" dirty="0">
                          <a:solidFill>
                            <a:srgbClr val="000000"/>
                          </a:solidFill>
                          <a:effectLst/>
                          <a:latin typeface="Arial" pitchFamily="34" charset="0"/>
                          <a:cs typeface="Arial" pitchFamily="34" charset="0"/>
                        </a:rPr>
                        <a:t>45</a:t>
                      </a:r>
                    </a:p>
                  </a:txBody>
                  <a:tcPr marL="9524" marR="9524" marT="9526"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ctr" rtl="0" fontAlgn="ctr"/>
                      <a:r>
                        <a:rPr lang="es-MX" sz="1200" b="0" i="0" u="none" strike="noStrike" dirty="0">
                          <a:solidFill>
                            <a:srgbClr val="000000"/>
                          </a:solidFill>
                          <a:effectLst/>
                          <a:latin typeface="Arial" pitchFamily="34" charset="0"/>
                          <a:cs typeface="Arial" pitchFamily="34" charset="0"/>
                        </a:rPr>
                        <a:t>19</a:t>
                      </a:r>
                    </a:p>
                  </a:txBody>
                  <a:tcPr marL="9524" marR="9524" marT="9526"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ctr" rtl="0" fontAlgn="ctr"/>
                      <a:r>
                        <a:rPr lang="es-MX" sz="1200" b="0" i="0" u="none" strike="noStrike" dirty="0">
                          <a:solidFill>
                            <a:srgbClr val="000000"/>
                          </a:solidFill>
                          <a:effectLst/>
                          <a:latin typeface="Arial" pitchFamily="34" charset="0"/>
                          <a:cs typeface="Arial" pitchFamily="34" charset="0"/>
                        </a:rPr>
                        <a:t>36</a:t>
                      </a:r>
                    </a:p>
                  </a:txBody>
                  <a:tcPr marL="9524" marR="9524" marT="9526"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ctr" rtl="0" fontAlgn="ctr"/>
                      <a:r>
                        <a:rPr lang="es-MX" sz="1200" b="0" i="0" u="none" strike="noStrike" dirty="0">
                          <a:solidFill>
                            <a:srgbClr val="000000"/>
                          </a:solidFill>
                          <a:effectLst/>
                          <a:latin typeface="Arial" pitchFamily="34" charset="0"/>
                          <a:cs typeface="Arial" pitchFamily="34" charset="0"/>
                        </a:rPr>
                        <a:t>16</a:t>
                      </a:r>
                    </a:p>
                  </a:txBody>
                  <a:tcPr marL="9524" marR="9524" marT="9526"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ctr" rtl="0" fontAlgn="ctr"/>
                      <a:r>
                        <a:rPr lang="es-MX" sz="1400" b="1" i="0" u="none" strike="noStrike" dirty="0">
                          <a:solidFill>
                            <a:schemeClr val="tx1">
                              <a:lumMod val="75000"/>
                              <a:lumOff val="25000"/>
                            </a:schemeClr>
                          </a:solidFill>
                          <a:effectLst/>
                          <a:latin typeface="Arial" pitchFamily="34" charset="0"/>
                          <a:cs typeface="Arial" pitchFamily="34" charset="0"/>
                        </a:rPr>
                        <a:t>196</a:t>
                      </a:r>
                    </a:p>
                  </a:txBody>
                  <a:tcPr marL="9524" marR="9524" marT="9526" marB="0" anchor="ctr">
                    <a:lnL w="12700" cap="flat" cmpd="sng" algn="ctr">
                      <a:solidFill>
                        <a:srgbClr val="FFFFFF"/>
                      </a:solidFill>
                      <a:prstDash val="solid"/>
                      <a:round/>
                      <a:headEnd type="none" w="med" len="med"/>
                      <a:tailEnd type="none" w="med" len="med"/>
                    </a:lnL>
                    <a:lnR>
                      <a:noFill/>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extLst>
                  <a:ext uri="{0D108BD9-81ED-4DB2-BD59-A6C34878D82A}">
                    <a16:rowId xmlns:a16="http://schemas.microsoft.com/office/drawing/2014/main" val="10002"/>
                  </a:ext>
                </a:extLst>
              </a:tr>
              <a:tr h="706461">
                <a:tc>
                  <a:txBody>
                    <a:bodyPr/>
                    <a:lstStyle/>
                    <a:p>
                      <a:pPr algn="l" rtl="0" fontAlgn="ctr"/>
                      <a:r>
                        <a:rPr lang="es-MX" sz="1200" b="0" i="0" u="none" strike="noStrike">
                          <a:solidFill>
                            <a:srgbClr val="000000"/>
                          </a:solidFill>
                          <a:effectLst/>
                          <a:latin typeface="Arial" pitchFamily="34" charset="0"/>
                          <a:cs typeface="Arial" pitchFamily="34" charset="0"/>
                        </a:rPr>
                        <a:t>Dirección General de Educación Secundaria</a:t>
                      </a:r>
                    </a:p>
                  </a:txBody>
                  <a:tcPr marL="9524" marR="9524" marT="9526"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ctr" rtl="0" fontAlgn="ctr"/>
                      <a:r>
                        <a:rPr lang="es-MX" sz="1200" b="0" i="0" u="none" strike="noStrike">
                          <a:solidFill>
                            <a:srgbClr val="000000"/>
                          </a:solidFill>
                          <a:effectLst/>
                          <a:latin typeface="Arial" pitchFamily="34" charset="0"/>
                          <a:cs typeface="Arial" pitchFamily="34" charset="0"/>
                        </a:rPr>
                        <a:t>18</a:t>
                      </a:r>
                    </a:p>
                  </a:txBody>
                  <a:tcPr marL="9524" marR="9524" marT="9526"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ctr" rtl="0" fontAlgn="ctr"/>
                      <a:r>
                        <a:rPr lang="es-MX" sz="1200" b="0" i="0" u="none" strike="noStrike">
                          <a:solidFill>
                            <a:srgbClr val="000000"/>
                          </a:solidFill>
                          <a:effectLst/>
                          <a:latin typeface="Arial" pitchFamily="34" charset="0"/>
                          <a:cs typeface="Arial" pitchFamily="34" charset="0"/>
                        </a:rPr>
                        <a:t>10</a:t>
                      </a:r>
                    </a:p>
                  </a:txBody>
                  <a:tcPr marL="9524" marR="9524" marT="9526"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ctr" rtl="0" fontAlgn="ctr"/>
                      <a:r>
                        <a:rPr lang="es-MX" sz="1200" b="0" i="0" u="none" strike="noStrike">
                          <a:solidFill>
                            <a:srgbClr val="000000"/>
                          </a:solidFill>
                          <a:effectLst/>
                          <a:latin typeface="Arial" pitchFamily="34" charset="0"/>
                          <a:cs typeface="Arial" pitchFamily="34" charset="0"/>
                        </a:rPr>
                        <a:t>10</a:t>
                      </a:r>
                    </a:p>
                  </a:txBody>
                  <a:tcPr marL="9524" marR="9524" marT="9526"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ctr" rtl="0" fontAlgn="ctr"/>
                      <a:r>
                        <a:rPr lang="es-MX" sz="1200" b="0" i="0" u="none" strike="noStrike">
                          <a:solidFill>
                            <a:srgbClr val="000000"/>
                          </a:solidFill>
                          <a:effectLst/>
                          <a:latin typeface="Arial" pitchFamily="34" charset="0"/>
                          <a:cs typeface="Arial" pitchFamily="34" charset="0"/>
                        </a:rPr>
                        <a:t>9</a:t>
                      </a:r>
                    </a:p>
                  </a:txBody>
                  <a:tcPr marL="9524" marR="9524" marT="9526"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ctr" rtl="0" fontAlgn="ctr"/>
                      <a:r>
                        <a:rPr lang="es-MX" sz="1200" b="0" i="0" u="none" strike="noStrike" dirty="0">
                          <a:solidFill>
                            <a:srgbClr val="000000"/>
                          </a:solidFill>
                          <a:effectLst/>
                          <a:latin typeface="Arial" pitchFamily="34" charset="0"/>
                          <a:cs typeface="Arial" pitchFamily="34" charset="0"/>
                        </a:rPr>
                        <a:t>33</a:t>
                      </a:r>
                    </a:p>
                  </a:txBody>
                  <a:tcPr marL="9524" marR="9524" marT="9526"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ctr" rtl="0" fontAlgn="ctr"/>
                      <a:r>
                        <a:rPr lang="es-MX" sz="1200" b="0" i="0" u="none" strike="noStrike" dirty="0">
                          <a:solidFill>
                            <a:srgbClr val="000000"/>
                          </a:solidFill>
                          <a:effectLst/>
                          <a:latin typeface="Arial" pitchFamily="34" charset="0"/>
                          <a:cs typeface="Arial" pitchFamily="34" charset="0"/>
                        </a:rPr>
                        <a:t>12</a:t>
                      </a:r>
                    </a:p>
                  </a:txBody>
                  <a:tcPr marL="9524" marR="9524" marT="9526"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ctr" rtl="0" fontAlgn="ctr"/>
                      <a:r>
                        <a:rPr lang="es-MX" sz="1400" b="1" i="0" u="none" strike="noStrike" dirty="0">
                          <a:solidFill>
                            <a:schemeClr val="tx1">
                              <a:lumMod val="75000"/>
                              <a:lumOff val="25000"/>
                            </a:schemeClr>
                          </a:solidFill>
                          <a:effectLst/>
                          <a:latin typeface="Arial" pitchFamily="34" charset="0"/>
                          <a:cs typeface="Arial" pitchFamily="34" charset="0"/>
                        </a:rPr>
                        <a:t>92</a:t>
                      </a:r>
                    </a:p>
                  </a:txBody>
                  <a:tcPr marL="9524" marR="9524" marT="9526" marB="0" anchor="ctr">
                    <a:lnL w="12700" cap="flat" cmpd="sng" algn="ctr">
                      <a:solidFill>
                        <a:srgbClr val="FFFFFF"/>
                      </a:solidFill>
                      <a:prstDash val="solid"/>
                      <a:round/>
                      <a:headEnd type="none" w="med" len="med"/>
                      <a:tailEnd type="none" w="med" len="med"/>
                    </a:lnL>
                    <a:lnR>
                      <a:noFill/>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extLst>
                  <a:ext uri="{0D108BD9-81ED-4DB2-BD59-A6C34878D82A}">
                    <a16:rowId xmlns:a16="http://schemas.microsoft.com/office/drawing/2014/main" val="10003"/>
                  </a:ext>
                </a:extLst>
              </a:tr>
              <a:tr h="573821">
                <a:tc>
                  <a:txBody>
                    <a:bodyPr/>
                    <a:lstStyle/>
                    <a:p>
                      <a:pPr algn="ctr" rtl="0" fontAlgn="ctr"/>
                      <a:r>
                        <a:rPr lang="es-MX" sz="1400" b="1" i="0" u="none" strike="noStrike" dirty="0">
                          <a:solidFill>
                            <a:srgbClr val="FFFFFF"/>
                          </a:solidFill>
                          <a:effectLst/>
                          <a:latin typeface="Arial" pitchFamily="34" charset="0"/>
                          <a:cs typeface="Arial" pitchFamily="34" charset="0"/>
                        </a:rPr>
                        <a:t>Total General</a:t>
                      </a:r>
                    </a:p>
                  </a:txBody>
                  <a:tcPr marL="9524" marR="9524" marT="9526"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0000"/>
                    </a:solidFill>
                  </a:tcPr>
                </a:tc>
                <a:tc>
                  <a:txBody>
                    <a:bodyPr/>
                    <a:lstStyle/>
                    <a:p>
                      <a:pPr algn="ctr" rtl="0" fontAlgn="ctr"/>
                      <a:r>
                        <a:rPr lang="es-MX" sz="1400" b="1" i="0" u="none" strike="noStrike" dirty="0">
                          <a:solidFill>
                            <a:srgbClr val="FFFFFF"/>
                          </a:solidFill>
                          <a:effectLst/>
                          <a:latin typeface="Arial" pitchFamily="34" charset="0"/>
                          <a:cs typeface="Arial" pitchFamily="34" charset="0"/>
                        </a:rPr>
                        <a:t>55</a:t>
                      </a:r>
                    </a:p>
                  </a:txBody>
                  <a:tcPr marL="9524" marR="9524" marT="9526"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0000"/>
                    </a:solidFill>
                  </a:tcPr>
                </a:tc>
                <a:tc>
                  <a:txBody>
                    <a:bodyPr/>
                    <a:lstStyle/>
                    <a:p>
                      <a:pPr algn="ctr" rtl="0" fontAlgn="ctr"/>
                      <a:r>
                        <a:rPr lang="es-MX" sz="1400" b="1" i="0" u="none" strike="noStrike" dirty="0">
                          <a:solidFill>
                            <a:srgbClr val="FFFFFF"/>
                          </a:solidFill>
                          <a:effectLst/>
                          <a:latin typeface="Arial" pitchFamily="34" charset="0"/>
                          <a:cs typeface="Arial" pitchFamily="34" charset="0"/>
                        </a:rPr>
                        <a:t>58</a:t>
                      </a:r>
                    </a:p>
                  </a:txBody>
                  <a:tcPr marL="9524" marR="9524" marT="9526"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0000"/>
                    </a:solidFill>
                  </a:tcPr>
                </a:tc>
                <a:tc>
                  <a:txBody>
                    <a:bodyPr/>
                    <a:lstStyle/>
                    <a:p>
                      <a:pPr algn="ctr" rtl="0" fontAlgn="ctr"/>
                      <a:r>
                        <a:rPr lang="es-MX" sz="1400" b="1" i="0" u="none" strike="noStrike" dirty="0">
                          <a:solidFill>
                            <a:srgbClr val="FFFFFF"/>
                          </a:solidFill>
                          <a:effectLst/>
                          <a:latin typeface="Arial" pitchFamily="34" charset="0"/>
                          <a:cs typeface="Arial" pitchFamily="34" charset="0"/>
                        </a:rPr>
                        <a:t>55</a:t>
                      </a:r>
                    </a:p>
                  </a:txBody>
                  <a:tcPr marL="9524" marR="9524" marT="9526"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0000"/>
                    </a:solidFill>
                  </a:tcPr>
                </a:tc>
                <a:tc>
                  <a:txBody>
                    <a:bodyPr/>
                    <a:lstStyle/>
                    <a:p>
                      <a:pPr algn="ctr" rtl="0" fontAlgn="ctr"/>
                      <a:r>
                        <a:rPr lang="es-MX" sz="1400" b="1" i="0" u="none" strike="noStrike" dirty="0">
                          <a:solidFill>
                            <a:srgbClr val="FFFFFF"/>
                          </a:solidFill>
                          <a:effectLst/>
                          <a:latin typeface="Arial" pitchFamily="34" charset="0"/>
                          <a:cs typeface="Arial" pitchFamily="34" charset="0"/>
                        </a:rPr>
                        <a:t>29</a:t>
                      </a:r>
                    </a:p>
                  </a:txBody>
                  <a:tcPr marL="9524" marR="9524" marT="9526"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0000"/>
                    </a:solidFill>
                  </a:tcPr>
                </a:tc>
                <a:tc>
                  <a:txBody>
                    <a:bodyPr/>
                    <a:lstStyle/>
                    <a:p>
                      <a:pPr algn="ctr" rtl="0" fontAlgn="ctr"/>
                      <a:r>
                        <a:rPr lang="es-MX" sz="1400" b="1" i="0" u="none" strike="noStrike" dirty="0">
                          <a:solidFill>
                            <a:srgbClr val="FFFFFF"/>
                          </a:solidFill>
                          <a:effectLst/>
                          <a:latin typeface="Arial" pitchFamily="34" charset="0"/>
                          <a:cs typeface="Arial" pitchFamily="34" charset="0"/>
                        </a:rPr>
                        <a:t>73</a:t>
                      </a:r>
                    </a:p>
                  </a:txBody>
                  <a:tcPr marL="9524" marR="9524" marT="9526"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0000"/>
                    </a:solidFill>
                  </a:tcPr>
                </a:tc>
                <a:tc>
                  <a:txBody>
                    <a:bodyPr/>
                    <a:lstStyle/>
                    <a:p>
                      <a:pPr algn="ctr" rtl="0" fontAlgn="ctr"/>
                      <a:r>
                        <a:rPr lang="es-MX" sz="1400" b="1" i="0" u="none" strike="noStrike" dirty="0">
                          <a:solidFill>
                            <a:srgbClr val="FFFFFF"/>
                          </a:solidFill>
                          <a:effectLst/>
                          <a:latin typeface="Arial" pitchFamily="34" charset="0"/>
                          <a:cs typeface="Arial" pitchFamily="34" charset="0"/>
                        </a:rPr>
                        <a:t>30</a:t>
                      </a:r>
                    </a:p>
                  </a:txBody>
                  <a:tcPr marL="9524" marR="9524" marT="9526"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0000"/>
                    </a:solidFill>
                  </a:tcPr>
                </a:tc>
                <a:tc>
                  <a:txBody>
                    <a:bodyPr/>
                    <a:lstStyle/>
                    <a:p>
                      <a:pPr algn="ctr" rtl="0" fontAlgn="ctr"/>
                      <a:r>
                        <a:rPr lang="es-MX" sz="1400" b="1" i="0" u="none" strike="noStrike" dirty="0">
                          <a:solidFill>
                            <a:srgbClr val="FFFFFF"/>
                          </a:solidFill>
                          <a:effectLst/>
                          <a:latin typeface="Arial" pitchFamily="34" charset="0"/>
                          <a:cs typeface="Arial" pitchFamily="34" charset="0"/>
                        </a:rPr>
                        <a:t>300</a:t>
                      </a:r>
                    </a:p>
                  </a:txBody>
                  <a:tcPr marL="9524" marR="9524" marT="9526"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0000"/>
                    </a:solidFill>
                  </a:tcPr>
                </a:tc>
                <a:extLst>
                  <a:ext uri="{0D108BD9-81ED-4DB2-BD59-A6C34878D82A}">
                    <a16:rowId xmlns:a16="http://schemas.microsoft.com/office/drawing/2014/main" val="10004"/>
                  </a:ext>
                </a:extLst>
              </a:tr>
            </a:tbl>
          </a:graphicData>
        </a:graphic>
      </p:graphicFrame>
      <p:sp>
        <p:nvSpPr>
          <p:cNvPr id="2" name="CuadroTexto 1">
            <a:extLst>
              <a:ext uri="{FF2B5EF4-FFF2-40B4-BE49-F238E27FC236}">
                <a16:creationId xmlns:a16="http://schemas.microsoft.com/office/drawing/2014/main" id="{A67BA270-70AF-448C-A8EE-17C2466312D5}"/>
              </a:ext>
            </a:extLst>
          </p:cNvPr>
          <p:cNvSpPr txBox="1"/>
          <p:nvPr/>
        </p:nvSpPr>
        <p:spPr>
          <a:xfrm>
            <a:off x="106017" y="6027738"/>
            <a:ext cx="2316341" cy="830262"/>
          </a:xfrm>
          <a:prstGeom prst="rect">
            <a:avLst/>
          </a:prstGeom>
          <a:solidFill>
            <a:schemeClr val="bg1"/>
          </a:solidFill>
        </p:spPr>
        <p:txBody>
          <a:bodyPr wrap="square" rtlCol="0">
            <a:spAutoFit/>
          </a:bodyPr>
          <a:lstStyle/>
          <a:p>
            <a:endParaRPr lang="es-MX" dirty="0"/>
          </a:p>
        </p:txBody>
      </p:sp>
      <p:sp>
        <p:nvSpPr>
          <p:cNvPr id="7" name="4 Rectángulo">
            <a:extLst>
              <a:ext uri="{FF2B5EF4-FFF2-40B4-BE49-F238E27FC236}">
                <a16:creationId xmlns:a16="http://schemas.microsoft.com/office/drawing/2014/main" id="{4D7CDC19-39DE-46A0-A838-8AB65FFAE0A9}"/>
              </a:ext>
            </a:extLst>
          </p:cNvPr>
          <p:cNvSpPr/>
          <p:nvPr/>
        </p:nvSpPr>
        <p:spPr>
          <a:xfrm>
            <a:off x="0" y="0"/>
            <a:ext cx="7315200" cy="1200329"/>
          </a:xfrm>
          <a:prstGeom prst="rect">
            <a:avLst/>
          </a:prstGeom>
          <a:solidFill>
            <a:schemeClr val="bg1"/>
          </a:solid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s-ES" sz="1800" b="1" i="0" u="none" strike="noStrike" kern="0" cap="all" spc="0" normalizeH="0" baseline="0" noProof="0" dirty="0">
              <a:ln>
                <a:noFill/>
              </a:ln>
              <a:solidFill>
                <a:prstClr val="black">
                  <a:lumMod val="65000"/>
                  <a:lumOff val="35000"/>
                </a:prstClr>
              </a:solidFill>
              <a:effectLst>
                <a:outerShdw blurRad="38100" dist="38100" dir="2700000" algn="tl">
                  <a:srgbClr val="000000">
                    <a:alpha val="43137"/>
                  </a:srgbClr>
                </a:outerShdw>
              </a:effectLst>
              <a:uLnTx/>
              <a:uFillTx/>
              <a:latin typeface="Arial" pitchFamily="34" charset="0"/>
              <a:ea typeface="+mn-ea"/>
              <a:cs typeface="Arial"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s-ES" sz="1800" b="1" i="0" u="none" strike="noStrike" kern="0" cap="all" spc="0" normalizeH="0" baseline="0" noProof="0" dirty="0">
                <a:ln>
                  <a:noFill/>
                </a:ln>
                <a:solidFill>
                  <a:prstClr val="black">
                    <a:lumMod val="65000"/>
                    <a:lumOff val="35000"/>
                  </a:prstClr>
                </a:solidFill>
                <a:effectLst>
                  <a:outerShdw blurRad="38100" dist="38100" dir="2700000" algn="tl">
                    <a:srgbClr val="000000">
                      <a:alpha val="43137"/>
                    </a:srgbClr>
                  </a:outerShdw>
                </a:effectLst>
                <a:uLnTx/>
                <a:uFillTx/>
                <a:latin typeface="Arial" pitchFamily="34" charset="0"/>
                <a:ea typeface="+mn-ea"/>
                <a:cs typeface="Arial" pitchFamily="34" charset="0"/>
              </a:rPr>
              <a:t>Comité de control y desempeño institucional </a:t>
            </a:r>
            <a:r>
              <a:rPr kumimoji="0" lang="es-ES" sz="1800" b="1" i="0" u="none" strike="noStrike" kern="0" cap="none" spc="0" normalizeH="0" baseline="0" noProof="0" dirty="0">
                <a:ln>
                  <a:noFill/>
                </a:ln>
                <a:solidFill>
                  <a:prstClr val="black">
                    <a:lumMod val="65000"/>
                    <a:lumOff val="35000"/>
                  </a:prstClr>
                </a:solidFill>
                <a:effectLst>
                  <a:outerShdw blurRad="38100" dist="38100" dir="2700000" algn="tl">
                    <a:srgbClr val="000000">
                      <a:alpha val="43137"/>
                    </a:srgbClr>
                  </a:outerShdw>
                </a:effectLst>
                <a:uLnTx/>
                <a:uFillTx/>
                <a:latin typeface="Arial" pitchFamily="34" charset="0"/>
                <a:ea typeface="+mn-ea"/>
                <a:cs typeface="Arial" pitchFamily="34" charset="0"/>
              </a:rPr>
              <a:t>(COCODI)</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s-ES" sz="1800" b="1" i="0" u="none" strike="noStrike" kern="1200" cap="none" spc="0" normalizeH="0" baseline="0" noProof="0" dirty="0">
              <a:ln>
                <a:noFill/>
              </a:ln>
              <a:solidFill>
                <a:prstClr val="black">
                  <a:lumMod val="65000"/>
                  <a:lumOff val="35000"/>
                </a:prstClr>
              </a:solidFill>
              <a:effectLst>
                <a:outerShdw blurRad="38100" dist="38100" dir="2700000" algn="tl">
                  <a:srgbClr val="000000">
                    <a:alpha val="43137"/>
                  </a:srgbClr>
                </a:outerShdw>
              </a:effectLst>
              <a:uLnTx/>
              <a:uFillTx/>
              <a:latin typeface="Arial" pitchFamily="34" charset="0"/>
              <a:ea typeface="+mn-ea"/>
              <a:cs typeface="Arial" pitchFamily="34" charset="0"/>
            </a:endParaRPr>
          </a:p>
        </p:txBody>
      </p:sp>
      <p:cxnSp>
        <p:nvCxnSpPr>
          <p:cNvPr id="8" name="7 Conector recto">
            <a:extLst>
              <a:ext uri="{FF2B5EF4-FFF2-40B4-BE49-F238E27FC236}">
                <a16:creationId xmlns:a16="http://schemas.microsoft.com/office/drawing/2014/main" id="{9CF7D2B8-3BDD-4ACF-9942-07A42D225AF3}"/>
              </a:ext>
            </a:extLst>
          </p:cNvPr>
          <p:cNvCxnSpPr/>
          <p:nvPr/>
        </p:nvCxnSpPr>
        <p:spPr>
          <a:xfrm flipV="1">
            <a:off x="255181" y="1026892"/>
            <a:ext cx="8543082" cy="36364"/>
          </a:xfrm>
          <a:prstGeom prst="line">
            <a:avLst/>
          </a:prstGeom>
          <a:ln w="190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CuadroTexto 6"/>
          <p:cNvSpPr txBox="1">
            <a:spLocks noChangeArrowheads="1"/>
          </p:cNvSpPr>
          <p:nvPr/>
        </p:nvSpPr>
        <p:spPr bwMode="auto">
          <a:xfrm>
            <a:off x="1313725" y="1190201"/>
            <a:ext cx="7099300" cy="1077218"/>
          </a:xfrm>
          <a:prstGeom prst="rect">
            <a:avLst/>
          </a:prstGeom>
          <a:noFill/>
          <a:ln w="9525">
            <a:noFill/>
            <a:miter lim="800000"/>
            <a:headEnd/>
            <a:tailEnd/>
          </a:ln>
        </p:spPr>
        <p:txBody>
          <a:bodyPr>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MX" altLang="es-MX" sz="1600" b="1" i="0" u="none" strike="noStrike" kern="1200" cap="none" spc="0" normalizeH="0" baseline="0" noProof="0" dirty="0">
                <a:ln>
                  <a:noFill/>
                </a:ln>
                <a:solidFill>
                  <a:schemeClr val="tx1">
                    <a:lumMod val="75000"/>
                    <a:lumOff val="25000"/>
                  </a:schemeClr>
                </a:solidFill>
                <a:effectLst/>
                <a:uLnTx/>
                <a:uFillTx/>
                <a:latin typeface="Arial" pitchFamily="34" charset="0"/>
                <a:ea typeface="+mn-ea"/>
                <a:cs typeface="Arial" pitchFamily="34" charset="0"/>
              </a:rPr>
              <a:t>OBSERVACIONES DE UNIDADES ADMINISTRATIVAS DETERMINADAS</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MX" altLang="es-MX" sz="1600" b="1" i="0" u="none" strike="noStrike" kern="1200" cap="none" spc="0" normalizeH="0" baseline="0" noProof="0" dirty="0">
                <a:ln>
                  <a:noFill/>
                </a:ln>
                <a:solidFill>
                  <a:schemeClr val="tx1">
                    <a:lumMod val="75000"/>
                    <a:lumOff val="25000"/>
                  </a:schemeClr>
                </a:solidFill>
                <a:effectLst/>
                <a:uLnTx/>
                <a:uFillTx/>
                <a:latin typeface="Arial" pitchFamily="34" charset="0"/>
                <a:ea typeface="+mn-ea"/>
                <a:cs typeface="Arial" pitchFamily="34" charset="0"/>
              </a:rPr>
              <a:t>Y </a:t>
            </a:r>
            <a:r>
              <a:rPr kumimoji="0" lang="es-MX" altLang="es-MX" sz="1600" b="1" i="0" u="sng" strike="noStrike" kern="1200" cap="none" spc="0" normalizeH="0" baseline="0" noProof="0" dirty="0">
                <a:ln>
                  <a:noFill/>
                </a:ln>
                <a:solidFill>
                  <a:schemeClr val="tx1">
                    <a:lumMod val="75000"/>
                    <a:lumOff val="25000"/>
                  </a:schemeClr>
                </a:solidFill>
                <a:effectLst/>
                <a:uLnTx/>
                <a:uFillTx/>
                <a:latin typeface="Arial" pitchFamily="34" charset="0"/>
                <a:ea typeface="+mn-ea"/>
                <a:cs typeface="Arial" pitchFamily="34" charset="0"/>
              </a:rPr>
              <a:t>PENDIENTES DE SOLVENTAR</a:t>
            </a:r>
            <a:endParaRPr kumimoji="0" lang="es-MX" altLang="es-MX" sz="1600" b="1" i="0" u="none" strike="noStrike" kern="1200" cap="none" spc="0" normalizeH="0" baseline="0" noProof="0" dirty="0">
              <a:ln>
                <a:noFill/>
              </a:ln>
              <a:solidFill>
                <a:schemeClr val="tx1">
                  <a:lumMod val="75000"/>
                  <a:lumOff val="25000"/>
                </a:schemeClr>
              </a:solidFill>
              <a:effectLst/>
              <a:uLnTx/>
              <a:uFillTx/>
              <a:latin typeface="Arial" pitchFamily="34" charset="0"/>
              <a:ea typeface="+mn-ea"/>
              <a:cs typeface="Arial" pitchFamily="34" charset="0"/>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MX" altLang="es-MX" sz="1600" b="1" i="0" u="none" strike="noStrike" kern="1200" cap="none" spc="0" normalizeH="0" baseline="0" noProof="0" dirty="0">
                <a:ln>
                  <a:noFill/>
                </a:ln>
                <a:solidFill>
                  <a:schemeClr val="tx1">
                    <a:lumMod val="75000"/>
                    <a:lumOff val="25000"/>
                  </a:schemeClr>
                </a:solidFill>
                <a:effectLst/>
                <a:uLnTx/>
                <a:uFillTx/>
                <a:latin typeface="Arial" pitchFamily="34" charset="0"/>
                <a:ea typeface="+mn-ea"/>
                <a:cs typeface="Arial" pitchFamily="34" charset="0"/>
              </a:rPr>
              <a:t>(Ejercicio 2016-2020)</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MX" altLang="es-MX" sz="1600" b="1" i="0" u="none" strike="noStrike" kern="1200" cap="none" spc="0" normalizeH="0" baseline="0" noProof="0" dirty="0">
                <a:ln>
                  <a:noFill/>
                </a:ln>
                <a:solidFill>
                  <a:schemeClr val="tx1">
                    <a:lumMod val="75000"/>
                    <a:lumOff val="25000"/>
                  </a:schemeClr>
                </a:solidFill>
                <a:effectLst/>
                <a:uLnTx/>
                <a:uFillTx/>
                <a:latin typeface="Arial" pitchFamily="34" charset="0"/>
                <a:ea typeface="+mn-ea"/>
                <a:cs typeface="Arial" pitchFamily="34" charset="0"/>
              </a:rPr>
              <a:t>Al 28 de febrero de 2021</a:t>
            </a:r>
          </a:p>
        </p:txBody>
      </p:sp>
      <p:sp>
        <p:nvSpPr>
          <p:cNvPr id="6" name="CuadroTexto 5">
            <a:extLst>
              <a:ext uri="{FF2B5EF4-FFF2-40B4-BE49-F238E27FC236}">
                <a16:creationId xmlns:a16="http://schemas.microsoft.com/office/drawing/2014/main" id="{E86C7DC1-3335-4B55-A84F-0637C34122E4}"/>
              </a:ext>
            </a:extLst>
          </p:cNvPr>
          <p:cNvSpPr txBox="1"/>
          <p:nvPr/>
        </p:nvSpPr>
        <p:spPr>
          <a:xfrm>
            <a:off x="6751674" y="18297"/>
            <a:ext cx="2406180" cy="923330"/>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MX" b="1" i="0" u="none" strike="noStrike" kern="1200" cap="none" spc="0" normalizeH="0" baseline="0" noProof="0" dirty="0">
                <a:ln>
                  <a:noFill/>
                </a:ln>
                <a:solidFill>
                  <a:schemeClr val="tx1">
                    <a:lumMod val="75000"/>
                    <a:lumOff val="25000"/>
                  </a:schemeClr>
                </a:solidFill>
                <a:effectLst>
                  <a:outerShdw blurRad="38100" dist="38100" dir="2700000" algn="tl">
                    <a:srgbClr val="000000">
                      <a:alpha val="43137"/>
                    </a:srgbClr>
                  </a:outerShdw>
                </a:effectLst>
                <a:uLnTx/>
                <a:uFillTx/>
                <a:latin typeface="Arial" pitchFamily="34" charset="0"/>
                <a:ea typeface="+mn-ea"/>
                <a:cs typeface="Arial" pitchFamily="34" charset="0"/>
              </a:rPr>
              <a:t>UNIDADES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MX" b="1" i="0" u="none" strike="noStrike" kern="1200" cap="none" spc="0" normalizeH="0" baseline="0" noProof="0" dirty="0">
                <a:ln>
                  <a:noFill/>
                </a:ln>
                <a:solidFill>
                  <a:schemeClr val="tx1">
                    <a:lumMod val="75000"/>
                    <a:lumOff val="25000"/>
                  </a:schemeClr>
                </a:solidFill>
                <a:effectLst>
                  <a:outerShdw blurRad="38100" dist="38100" dir="2700000" algn="tl">
                    <a:srgbClr val="000000">
                      <a:alpha val="43137"/>
                    </a:srgbClr>
                  </a:outerShdw>
                </a:effectLst>
                <a:uLnTx/>
                <a:uFillTx/>
                <a:latin typeface="Arial" pitchFamily="34" charset="0"/>
                <a:ea typeface="+mn-ea"/>
                <a:cs typeface="Arial" pitchFamily="34" charset="0"/>
              </a:rPr>
              <a:t>ADMINISTRATIVAS</a:t>
            </a:r>
          </a:p>
          <a:p>
            <a:pPr marL="0" marR="0" lvl="0" indent="0" algn="ctr" defTabSz="914400" rtl="0" eaLnBrk="1" fontAlgn="auto" latinLnBrk="0" hangingPunct="1">
              <a:lnSpc>
                <a:spcPct val="100000"/>
              </a:lnSpc>
              <a:spcBef>
                <a:spcPts val="0"/>
              </a:spcBef>
              <a:spcAft>
                <a:spcPts val="0"/>
              </a:spcAft>
              <a:buClrTx/>
              <a:buSzTx/>
              <a:buFontTx/>
              <a:buNone/>
              <a:tabLst/>
              <a:defRPr/>
            </a:pPr>
            <a:r>
              <a:rPr lang="es-MX" b="1" dirty="0">
                <a:solidFill>
                  <a:schemeClr val="tx1">
                    <a:lumMod val="75000"/>
                    <a:lumOff val="25000"/>
                  </a:schemeClr>
                </a:solidFill>
                <a:effectLst>
                  <a:outerShdw blurRad="38100" dist="38100" dir="2700000" algn="tl">
                    <a:srgbClr val="000000">
                      <a:alpha val="43137"/>
                    </a:srgbClr>
                  </a:outerShdw>
                </a:effectLst>
                <a:latin typeface="Arial" pitchFamily="34" charset="0"/>
                <a:cs typeface="Arial" pitchFamily="34" charset="0"/>
              </a:rPr>
              <a:t>SEC</a:t>
            </a:r>
            <a:endParaRPr kumimoji="0" lang="es-MX" b="1" i="0" u="none" strike="noStrike" kern="1200" cap="none" spc="0" normalizeH="0" baseline="0" noProof="0" dirty="0">
              <a:ln>
                <a:noFill/>
              </a:ln>
              <a:solidFill>
                <a:schemeClr val="tx1">
                  <a:lumMod val="75000"/>
                  <a:lumOff val="25000"/>
                </a:schemeClr>
              </a:solidFill>
              <a:effectLst>
                <a:outerShdw blurRad="38100" dist="38100" dir="2700000" algn="tl">
                  <a:srgbClr val="000000">
                    <a:alpha val="43137"/>
                  </a:srgbClr>
                </a:outerShdw>
              </a:effectLst>
              <a:uLnTx/>
              <a:uFillTx/>
              <a:latin typeface="Arial" pitchFamily="34" charset="0"/>
              <a:ea typeface="+mn-ea"/>
              <a:cs typeface="Arial" pitchFamily="34" charset="0"/>
            </a:endParaRPr>
          </a:p>
        </p:txBody>
      </p:sp>
      <p:sp>
        <p:nvSpPr>
          <p:cNvPr id="5" name="4 Rectángulo"/>
          <p:cNvSpPr/>
          <p:nvPr/>
        </p:nvSpPr>
        <p:spPr>
          <a:xfrm>
            <a:off x="318655" y="148857"/>
            <a:ext cx="6414654" cy="646331"/>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s-ES" sz="1800" b="1" i="0" u="none" strike="noStrike" kern="0" cap="all" spc="0" normalizeH="0" baseline="0" noProof="0" dirty="0">
                <a:ln>
                  <a:noFill/>
                </a:ln>
                <a:solidFill>
                  <a:prstClr val="black">
                    <a:lumMod val="65000"/>
                    <a:lumOff val="35000"/>
                  </a:prstClr>
                </a:solidFill>
                <a:effectLst>
                  <a:outerShdw blurRad="38100" dist="38100" dir="2700000" algn="tl">
                    <a:srgbClr val="000000">
                      <a:alpha val="43137"/>
                    </a:srgbClr>
                  </a:outerShdw>
                </a:effectLst>
                <a:uLnTx/>
                <a:uFillTx/>
                <a:latin typeface="Arial" pitchFamily="34" charset="0"/>
                <a:ea typeface="+mn-ea"/>
                <a:cs typeface="Arial" pitchFamily="34" charset="0"/>
              </a:rPr>
              <a:t>Comité de control y desempeño institucional </a:t>
            </a:r>
            <a:r>
              <a:rPr kumimoji="0" lang="es-ES" sz="1800" b="1" i="0" u="none" strike="noStrike" kern="0" cap="none" spc="0" normalizeH="0" baseline="0" noProof="0" dirty="0">
                <a:ln>
                  <a:noFill/>
                </a:ln>
                <a:solidFill>
                  <a:prstClr val="black">
                    <a:lumMod val="65000"/>
                    <a:lumOff val="35000"/>
                  </a:prstClr>
                </a:solidFill>
                <a:effectLst>
                  <a:outerShdw blurRad="38100" dist="38100" dir="2700000" algn="tl">
                    <a:srgbClr val="000000">
                      <a:alpha val="43137"/>
                    </a:srgbClr>
                  </a:outerShdw>
                </a:effectLst>
                <a:uLnTx/>
                <a:uFillTx/>
                <a:latin typeface="Arial" pitchFamily="34" charset="0"/>
                <a:ea typeface="+mn-ea"/>
                <a:cs typeface="Arial" pitchFamily="34" charset="0"/>
              </a:rPr>
              <a:t>(COCODI)</a:t>
            </a:r>
            <a:endParaRPr kumimoji="0" lang="es-ES" sz="1800" b="1" i="0" u="none" strike="noStrike" kern="1200" cap="none" spc="0" normalizeH="0" baseline="0" noProof="0" dirty="0">
              <a:ln>
                <a:noFill/>
              </a:ln>
              <a:solidFill>
                <a:prstClr val="black">
                  <a:lumMod val="65000"/>
                  <a:lumOff val="35000"/>
                </a:prstClr>
              </a:solidFill>
              <a:effectLst>
                <a:outerShdw blurRad="38100" dist="38100" dir="2700000" algn="tl">
                  <a:srgbClr val="000000">
                    <a:alpha val="43137"/>
                  </a:srgbClr>
                </a:outerShdw>
              </a:effectLst>
              <a:uLnTx/>
              <a:uFillTx/>
              <a:latin typeface="Arial" pitchFamily="34" charset="0"/>
              <a:ea typeface="+mn-ea"/>
              <a:cs typeface="Arial" pitchFamily="34" charset="0"/>
            </a:endParaRPr>
          </a:p>
        </p:txBody>
      </p:sp>
      <p:cxnSp>
        <p:nvCxnSpPr>
          <p:cNvPr id="8" name="7 Conector recto"/>
          <p:cNvCxnSpPr/>
          <p:nvPr/>
        </p:nvCxnSpPr>
        <p:spPr>
          <a:xfrm>
            <a:off x="323528" y="1079241"/>
            <a:ext cx="8496000" cy="1588"/>
          </a:xfrm>
          <a:prstGeom prst="line">
            <a:avLst/>
          </a:prstGeom>
          <a:ln w="190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aphicFrame>
        <p:nvGraphicFramePr>
          <p:cNvPr id="10" name="9 Tabla"/>
          <p:cNvGraphicFramePr>
            <a:graphicFrameLocks noGrp="1"/>
          </p:cNvGraphicFramePr>
          <p:nvPr>
            <p:extLst>
              <p:ext uri="{D42A27DB-BD31-4B8C-83A1-F6EECF244321}">
                <p14:modId xmlns:p14="http://schemas.microsoft.com/office/powerpoint/2010/main" val="2093444559"/>
              </p:ext>
            </p:extLst>
          </p:nvPr>
        </p:nvGraphicFramePr>
        <p:xfrm>
          <a:off x="706366" y="2525646"/>
          <a:ext cx="8055934" cy="3260735"/>
        </p:xfrm>
        <a:graphic>
          <a:graphicData uri="http://schemas.openxmlformats.org/drawingml/2006/table">
            <a:tbl>
              <a:tblPr/>
              <a:tblGrid>
                <a:gridCol w="4102102">
                  <a:extLst>
                    <a:ext uri="{9D8B030D-6E8A-4147-A177-3AD203B41FA5}">
                      <a16:colId xmlns:a16="http://schemas.microsoft.com/office/drawing/2014/main" val="20000"/>
                    </a:ext>
                  </a:extLst>
                </a:gridCol>
                <a:gridCol w="988458">
                  <a:extLst>
                    <a:ext uri="{9D8B030D-6E8A-4147-A177-3AD203B41FA5}">
                      <a16:colId xmlns:a16="http://schemas.microsoft.com/office/drawing/2014/main" val="20001"/>
                    </a:ext>
                  </a:extLst>
                </a:gridCol>
                <a:gridCol w="988458">
                  <a:extLst>
                    <a:ext uri="{9D8B030D-6E8A-4147-A177-3AD203B41FA5}">
                      <a16:colId xmlns:a16="http://schemas.microsoft.com/office/drawing/2014/main" val="20002"/>
                    </a:ext>
                  </a:extLst>
                </a:gridCol>
                <a:gridCol w="988458">
                  <a:extLst>
                    <a:ext uri="{9D8B030D-6E8A-4147-A177-3AD203B41FA5}">
                      <a16:colId xmlns:a16="http://schemas.microsoft.com/office/drawing/2014/main" val="20003"/>
                    </a:ext>
                  </a:extLst>
                </a:gridCol>
                <a:gridCol w="988458">
                  <a:extLst>
                    <a:ext uri="{9D8B030D-6E8A-4147-A177-3AD203B41FA5}">
                      <a16:colId xmlns:a16="http://schemas.microsoft.com/office/drawing/2014/main" val="20004"/>
                    </a:ext>
                  </a:extLst>
                </a:gridCol>
              </a:tblGrid>
              <a:tr h="284185">
                <a:tc rowSpan="2">
                  <a:txBody>
                    <a:bodyPr/>
                    <a:lstStyle/>
                    <a:p>
                      <a:pPr algn="ctr" rtl="0" fontAlgn="ctr"/>
                      <a:r>
                        <a:rPr lang="es-MX" sz="1200" b="1" i="0" u="none" strike="noStrike" dirty="0">
                          <a:solidFill>
                            <a:schemeClr val="bg1">
                              <a:lumMod val="95000"/>
                            </a:schemeClr>
                          </a:solidFill>
                          <a:latin typeface="Arial"/>
                        </a:rPr>
                        <a:t>Unidad Administrativa</a:t>
                      </a:r>
                    </a:p>
                  </a:txBody>
                  <a:tcPr marL="9350" marR="9350" marT="935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0000"/>
                    </a:solidFill>
                  </a:tcPr>
                </a:tc>
                <a:tc gridSpan="3">
                  <a:txBody>
                    <a:bodyPr/>
                    <a:lstStyle/>
                    <a:p>
                      <a:pPr algn="ctr" rtl="0" fontAlgn="ctr"/>
                      <a:r>
                        <a:rPr lang="es-MX" sz="1200" b="1" i="0" u="none" strike="noStrike" dirty="0">
                          <a:solidFill>
                            <a:schemeClr val="bg1">
                              <a:lumMod val="95000"/>
                            </a:schemeClr>
                          </a:solidFill>
                          <a:latin typeface="Arial"/>
                        </a:rPr>
                        <a:t>TOTAL</a:t>
                      </a:r>
                    </a:p>
                  </a:txBody>
                  <a:tcPr marL="9350" marR="9350" marT="935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0000"/>
                    </a:solidFill>
                  </a:tcPr>
                </a:tc>
                <a:tc hMerge="1">
                  <a:txBody>
                    <a:bodyPr/>
                    <a:lstStyle/>
                    <a:p>
                      <a:endParaRPr lang="es-MX"/>
                    </a:p>
                  </a:txBody>
                  <a:tcPr/>
                </a:tc>
                <a:tc hMerge="1">
                  <a:txBody>
                    <a:bodyPr/>
                    <a:lstStyle/>
                    <a:p>
                      <a:endParaRPr lang="es-MX"/>
                    </a:p>
                  </a:txBody>
                  <a:tcPr/>
                </a:tc>
                <a:tc>
                  <a:txBody>
                    <a:bodyPr/>
                    <a:lstStyle/>
                    <a:p>
                      <a:pPr algn="ctr" rtl="0" fontAlgn="ctr"/>
                      <a:r>
                        <a:rPr lang="es-MX" sz="1200" b="1" i="0" u="none" strike="noStrike" dirty="0">
                          <a:solidFill>
                            <a:schemeClr val="bg1">
                              <a:lumMod val="95000"/>
                            </a:schemeClr>
                          </a:solidFill>
                          <a:latin typeface="Calibri"/>
                        </a:rPr>
                        <a:t> </a:t>
                      </a:r>
                    </a:p>
                  </a:txBody>
                  <a:tcPr marL="9350" marR="9350" marT="935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0000"/>
                    </a:solidFill>
                  </a:tcPr>
                </a:tc>
                <a:extLst>
                  <a:ext uri="{0D108BD9-81ED-4DB2-BD59-A6C34878D82A}">
                    <a16:rowId xmlns:a16="http://schemas.microsoft.com/office/drawing/2014/main" val="10000"/>
                  </a:ext>
                </a:extLst>
              </a:tr>
              <a:tr h="591841">
                <a:tc vMerge="1">
                  <a:txBody>
                    <a:bodyPr/>
                    <a:lstStyle/>
                    <a:p>
                      <a:endParaRPr lang="es-MX"/>
                    </a:p>
                  </a:txBody>
                  <a:tcPr/>
                </a:tc>
                <a:tc>
                  <a:txBody>
                    <a:bodyPr/>
                    <a:lstStyle/>
                    <a:p>
                      <a:pPr algn="ctr" rtl="0" fontAlgn="ctr"/>
                      <a:r>
                        <a:rPr lang="es-MX" sz="1200" b="1" i="0" u="none" strike="noStrike" dirty="0">
                          <a:solidFill>
                            <a:schemeClr val="bg1">
                              <a:lumMod val="95000"/>
                            </a:schemeClr>
                          </a:solidFill>
                          <a:latin typeface="Arial"/>
                        </a:rPr>
                        <a:t>Generadas</a:t>
                      </a:r>
                    </a:p>
                  </a:txBody>
                  <a:tcPr marL="9350" marR="9350" marT="935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0000"/>
                    </a:solidFill>
                  </a:tcPr>
                </a:tc>
                <a:tc>
                  <a:txBody>
                    <a:bodyPr/>
                    <a:lstStyle/>
                    <a:p>
                      <a:pPr algn="ctr" rtl="0" fontAlgn="ctr"/>
                      <a:r>
                        <a:rPr lang="es-MX" sz="1200" b="1" i="0" u="none" strike="noStrike" dirty="0">
                          <a:solidFill>
                            <a:schemeClr val="bg1">
                              <a:lumMod val="95000"/>
                            </a:schemeClr>
                          </a:solidFill>
                          <a:latin typeface="Arial"/>
                        </a:rPr>
                        <a:t>Solventadas</a:t>
                      </a:r>
                    </a:p>
                  </a:txBody>
                  <a:tcPr marL="9350" marR="9350" marT="935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0000"/>
                    </a:solidFill>
                  </a:tcPr>
                </a:tc>
                <a:tc>
                  <a:txBody>
                    <a:bodyPr/>
                    <a:lstStyle/>
                    <a:p>
                      <a:pPr algn="ctr" rtl="0" fontAlgn="ctr"/>
                      <a:r>
                        <a:rPr lang="es-MX" sz="1200" b="1" i="0" u="none" strike="noStrike" dirty="0">
                          <a:solidFill>
                            <a:schemeClr val="bg1">
                              <a:lumMod val="95000"/>
                            </a:schemeClr>
                          </a:solidFill>
                          <a:latin typeface="Arial"/>
                        </a:rPr>
                        <a:t>Pendientes</a:t>
                      </a:r>
                    </a:p>
                  </a:txBody>
                  <a:tcPr marL="9350" marR="9350" marT="935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0000"/>
                    </a:solidFill>
                  </a:tcPr>
                </a:tc>
                <a:tc>
                  <a:txBody>
                    <a:bodyPr/>
                    <a:lstStyle/>
                    <a:p>
                      <a:pPr algn="ctr" rtl="0" fontAlgn="ctr"/>
                      <a:r>
                        <a:rPr lang="es-MX" sz="1200" b="1" i="0" u="none" strike="noStrike" dirty="0">
                          <a:solidFill>
                            <a:schemeClr val="bg1">
                              <a:lumMod val="95000"/>
                            </a:schemeClr>
                          </a:solidFill>
                          <a:latin typeface="Arial"/>
                        </a:rPr>
                        <a:t>%  de   </a:t>
                      </a:r>
                      <a:r>
                        <a:rPr lang="es-MX" sz="1200" b="1" i="0" u="none" strike="noStrike" dirty="0" err="1">
                          <a:solidFill>
                            <a:schemeClr val="bg1">
                              <a:lumMod val="95000"/>
                            </a:schemeClr>
                          </a:solidFill>
                          <a:latin typeface="Arial"/>
                        </a:rPr>
                        <a:t>Solventación</a:t>
                      </a:r>
                      <a:r>
                        <a:rPr lang="es-MX" sz="1200" b="1" i="0" u="none" strike="noStrike" dirty="0">
                          <a:solidFill>
                            <a:schemeClr val="bg1">
                              <a:lumMod val="95000"/>
                            </a:schemeClr>
                          </a:solidFill>
                          <a:latin typeface="Arial"/>
                        </a:rPr>
                        <a:t> </a:t>
                      </a:r>
                    </a:p>
                  </a:txBody>
                  <a:tcPr marL="9350" marR="9350" marT="935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0000"/>
                    </a:solidFill>
                  </a:tcPr>
                </a:tc>
                <a:extLst>
                  <a:ext uri="{0D108BD9-81ED-4DB2-BD59-A6C34878D82A}">
                    <a16:rowId xmlns:a16="http://schemas.microsoft.com/office/drawing/2014/main" val="10001"/>
                  </a:ext>
                </a:extLst>
              </a:tr>
              <a:tr h="620075">
                <a:tc>
                  <a:txBody>
                    <a:bodyPr/>
                    <a:lstStyle/>
                    <a:p>
                      <a:pPr algn="l" rtl="0" fontAlgn="ctr"/>
                      <a:r>
                        <a:rPr lang="es-MX" sz="1200" b="0" i="0" u="none" strike="noStrike" dirty="0">
                          <a:solidFill>
                            <a:srgbClr val="000000"/>
                          </a:solidFill>
                          <a:latin typeface="Arial"/>
                        </a:rPr>
                        <a:t>Dirección General de Administración y Finanzas</a:t>
                      </a:r>
                    </a:p>
                  </a:txBody>
                  <a:tcPr marL="9350" marR="9350" marT="935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ctr" rtl="0" fontAlgn="ctr"/>
                      <a:r>
                        <a:rPr lang="es-MX" sz="1200" b="0" i="0" u="none" strike="noStrike" dirty="0">
                          <a:solidFill>
                            <a:srgbClr val="000000"/>
                          </a:solidFill>
                          <a:latin typeface="Arial"/>
                        </a:rPr>
                        <a:t>10</a:t>
                      </a:r>
                    </a:p>
                  </a:txBody>
                  <a:tcPr marL="9350" marR="9350" marT="935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ctr" rtl="0" fontAlgn="ctr"/>
                      <a:r>
                        <a:rPr lang="es-MX" sz="1200" b="0" i="0" u="none" strike="noStrike" dirty="0">
                          <a:solidFill>
                            <a:srgbClr val="000000"/>
                          </a:solidFill>
                          <a:latin typeface="Arial"/>
                        </a:rPr>
                        <a:t>2</a:t>
                      </a:r>
                    </a:p>
                  </a:txBody>
                  <a:tcPr marL="9350" marR="9350" marT="935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ctr" rtl="0" fontAlgn="ctr"/>
                      <a:r>
                        <a:rPr lang="es-MX" sz="1200" b="0" i="0" u="none" strike="noStrike" dirty="0">
                          <a:solidFill>
                            <a:srgbClr val="000000"/>
                          </a:solidFill>
                          <a:latin typeface="Arial"/>
                        </a:rPr>
                        <a:t>8</a:t>
                      </a:r>
                    </a:p>
                  </a:txBody>
                  <a:tcPr marL="9350" marR="9350" marT="935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ctr" rtl="0" fontAlgn="ctr"/>
                      <a:r>
                        <a:rPr lang="es-MX" sz="1400" b="1" i="0" u="none" strike="noStrike" dirty="0">
                          <a:solidFill>
                            <a:schemeClr val="tx1">
                              <a:lumMod val="75000"/>
                              <a:lumOff val="25000"/>
                            </a:schemeClr>
                          </a:solidFill>
                          <a:latin typeface="Arial"/>
                        </a:rPr>
                        <a:t>20%</a:t>
                      </a:r>
                    </a:p>
                  </a:txBody>
                  <a:tcPr marL="9350" marR="9350" marT="935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extLst>
                  <a:ext uri="{0D108BD9-81ED-4DB2-BD59-A6C34878D82A}">
                    <a16:rowId xmlns:a16="http://schemas.microsoft.com/office/drawing/2014/main" val="10003"/>
                  </a:ext>
                </a:extLst>
              </a:tr>
              <a:tr h="439392">
                <a:tc>
                  <a:txBody>
                    <a:bodyPr/>
                    <a:lstStyle/>
                    <a:p>
                      <a:pPr algn="l" rtl="0" fontAlgn="ctr"/>
                      <a:r>
                        <a:rPr lang="es-MX" sz="1200" b="0" i="0" u="none" strike="noStrike" dirty="0">
                          <a:solidFill>
                            <a:srgbClr val="000000"/>
                          </a:solidFill>
                          <a:latin typeface="Arial"/>
                        </a:rPr>
                        <a:t>Dirección General de Recursos Humanos</a:t>
                      </a:r>
                    </a:p>
                  </a:txBody>
                  <a:tcPr marL="9350" marR="9350" marT="935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ctr" rtl="0" fontAlgn="ctr"/>
                      <a:r>
                        <a:rPr lang="es-MX" sz="1200" b="0" i="0" u="none" strike="noStrike" dirty="0">
                          <a:solidFill>
                            <a:srgbClr val="000000"/>
                          </a:solidFill>
                          <a:latin typeface="Arial"/>
                        </a:rPr>
                        <a:t>8</a:t>
                      </a:r>
                    </a:p>
                  </a:txBody>
                  <a:tcPr marL="9350" marR="9350" marT="935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ctr" rtl="0" fontAlgn="ctr"/>
                      <a:r>
                        <a:rPr lang="es-MX" sz="1200" b="0" i="0" u="none" strike="noStrike" dirty="0">
                          <a:solidFill>
                            <a:srgbClr val="000000"/>
                          </a:solidFill>
                          <a:latin typeface="Arial"/>
                        </a:rPr>
                        <a:t>2</a:t>
                      </a:r>
                    </a:p>
                  </a:txBody>
                  <a:tcPr marL="9350" marR="9350" marT="935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ctr" rtl="0" fontAlgn="ctr"/>
                      <a:r>
                        <a:rPr lang="es-MX" sz="1200" b="0" i="0" u="none" strike="noStrike" dirty="0">
                          <a:solidFill>
                            <a:srgbClr val="000000"/>
                          </a:solidFill>
                          <a:latin typeface="Arial"/>
                        </a:rPr>
                        <a:t>6</a:t>
                      </a:r>
                    </a:p>
                  </a:txBody>
                  <a:tcPr marL="9350" marR="9350" marT="935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ctr" rtl="0" fontAlgn="ctr"/>
                      <a:r>
                        <a:rPr lang="es-MX" sz="1400" b="1" i="0" u="none" strike="noStrike" dirty="0">
                          <a:solidFill>
                            <a:schemeClr val="tx1">
                              <a:lumMod val="75000"/>
                              <a:lumOff val="25000"/>
                            </a:schemeClr>
                          </a:solidFill>
                          <a:latin typeface="Arial"/>
                        </a:rPr>
                        <a:t>25%</a:t>
                      </a:r>
                    </a:p>
                  </a:txBody>
                  <a:tcPr marL="9350" marR="9350" marT="935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extLst>
                  <a:ext uri="{0D108BD9-81ED-4DB2-BD59-A6C34878D82A}">
                    <a16:rowId xmlns:a16="http://schemas.microsoft.com/office/drawing/2014/main" val="10005"/>
                  </a:ext>
                </a:extLst>
              </a:tr>
              <a:tr h="721895">
                <a:tc>
                  <a:txBody>
                    <a:bodyPr/>
                    <a:lstStyle/>
                    <a:p>
                      <a:pPr algn="l" rtl="0" fontAlgn="ctr"/>
                      <a:r>
                        <a:rPr lang="es-MX" sz="1200" b="0" i="0" u="none" strike="noStrike">
                          <a:solidFill>
                            <a:srgbClr val="000000"/>
                          </a:solidFill>
                          <a:latin typeface="Arial"/>
                        </a:rPr>
                        <a:t>Dirección General de Innovación y Desarrollo Tecnológico</a:t>
                      </a:r>
                    </a:p>
                  </a:txBody>
                  <a:tcPr marL="9350" marR="9350" marT="935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ctr" rtl="0" fontAlgn="ctr"/>
                      <a:r>
                        <a:rPr lang="es-MX" sz="1200" b="0" i="0" u="none" strike="noStrike">
                          <a:solidFill>
                            <a:srgbClr val="000000"/>
                          </a:solidFill>
                          <a:latin typeface="Arial"/>
                        </a:rPr>
                        <a:t>2</a:t>
                      </a:r>
                    </a:p>
                  </a:txBody>
                  <a:tcPr marL="9350" marR="9350" marT="935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ctr" rtl="0" fontAlgn="ctr"/>
                      <a:r>
                        <a:rPr lang="es-MX" sz="1200" b="0" i="0" u="none" strike="noStrike" dirty="0">
                          <a:solidFill>
                            <a:srgbClr val="000000"/>
                          </a:solidFill>
                          <a:latin typeface="Arial"/>
                        </a:rPr>
                        <a:t>1</a:t>
                      </a:r>
                    </a:p>
                  </a:txBody>
                  <a:tcPr marL="9350" marR="9350" marT="935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ctr" rtl="0" fontAlgn="ctr"/>
                      <a:r>
                        <a:rPr lang="es-MX" sz="1200" b="0" i="0" u="none" strike="noStrike" dirty="0">
                          <a:solidFill>
                            <a:srgbClr val="000000"/>
                          </a:solidFill>
                          <a:latin typeface="Arial"/>
                        </a:rPr>
                        <a:t>1</a:t>
                      </a:r>
                    </a:p>
                  </a:txBody>
                  <a:tcPr marL="9350" marR="9350" marT="935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ctr" rtl="0" fontAlgn="ctr"/>
                      <a:r>
                        <a:rPr lang="es-MX" sz="1400" b="1" i="0" u="none" strike="noStrike" dirty="0">
                          <a:solidFill>
                            <a:schemeClr val="tx1">
                              <a:lumMod val="75000"/>
                              <a:lumOff val="25000"/>
                            </a:schemeClr>
                          </a:solidFill>
                          <a:latin typeface="Arial"/>
                        </a:rPr>
                        <a:t>50%</a:t>
                      </a:r>
                    </a:p>
                  </a:txBody>
                  <a:tcPr marL="9350" marR="9350" marT="935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extLst>
                  <a:ext uri="{0D108BD9-81ED-4DB2-BD59-A6C34878D82A}">
                    <a16:rowId xmlns:a16="http://schemas.microsoft.com/office/drawing/2014/main" val="10006"/>
                  </a:ext>
                </a:extLst>
              </a:tr>
              <a:tr h="603347">
                <a:tc>
                  <a:txBody>
                    <a:bodyPr/>
                    <a:lstStyle/>
                    <a:p>
                      <a:pPr algn="ctr" rtl="0" fontAlgn="ctr"/>
                      <a:r>
                        <a:rPr lang="es-MX" sz="1400" b="1" i="0" u="none" strike="noStrike" dirty="0">
                          <a:solidFill>
                            <a:schemeClr val="bg1">
                              <a:lumMod val="95000"/>
                            </a:schemeClr>
                          </a:solidFill>
                          <a:latin typeface="Arial"/>
                        </a:rPr>
                        <a:t>Total General</a:t>
                      </a:r>
                    </a:p>
                  </a:txBody>
                  <a:tcPr marL="9350" marR="9350" marT="935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0000"/>
                    </a:solidFill>
                  </a:tcPr>
                </a:tc>
                <a:tc>
                  <a:txBody>
                    <a:bodyPr/>
                    <a:lstStyle/>
                    <a:p>
                      <a:pPr algn="ctr" rtl="0" fontAlgn="ctr"/>
                      <a:r>
                        <a:rPr lang="es-MX" sz="1400" b="1" i="0" u="none" strike="noStrike" dirty="0">
                          <a:solidFill>
                            <a:schemeClr val="bg1">
                              <a:lumMod val="95000"/>
                            </a:schemeClr>
                          </a:solidFill>
                          <a:latin typeface="Arial"/>
                        </a:rPr>
                        <a:t>20</a:t>
                      </a:r>
                    </a:p>
                  </a:txBody>
                  <a:tcPr marL="9350" marR="9350" marT="935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0000"/>
                    </a:solidFill>
                  </a:tcPr>
                </a:tc>
                <a:tc>
                  <a:txBody>
                    <a:bodyPr/>
                    <a:lstStyle/>
                    <a:p>
                      <a:pPr algn="ctr" rtl="0" fontAlgn="ctr"/>
                      <a:r>
                        <a:rPr lang="es-MX" sz="1400" b="1" i="0" u="none" strike="noStrike" dirty="0">
                          <a:solidFill>
                            <a:schemeClr val="bg1">
                              <a:lumMod val="95000"/>
                            </a:schemeClr>
                          </a:solidFill>
                          <a:latin typeface="Arial"/>
                        </a:rPr>
                        <a:t>5</a:t>
                      </a:r>
                    </a:p>
                  </a:txBody>
                  <a:tcPr marL="9350" marR="9350" marT="935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0000"/>
                    </a:solidFill>
                  </a:tcPr>
                </a:tc>
                <a:tc>
                  <a:txBody>
                    <a:bodyPr/>
                    <a:lstStyle/>
                    <a:p>
                      <a:pPr algn="ctr" rtl="0" fontAlgn="ctr"/>
                      <a:r>
                        <a:rPr lang="es-MX" sz="1400" b="1" i="0" u="none" strike="noStrike" dirty="0">
                          <a:solidFill>
                            <a:schemeClr val="bg1">
                              <a:lumMod val="95000"/>
                            </a:schemeClr>
                          </a:solidFill>
                          <a:latin typeface="Arial"/>
                        </a:rPr>
                        <a:t>13</a:t>
                      </a:r>
                    </a:p>
                  </a:txBody>
                  <a:tcPr marL="9350" marR="9350" marT="935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0000"/>
                    </a:solidFill>
                  </a:tcPr>
                </a:tc>
                <a:tc>
                  <a:txBody>
                    <a:bodyPr/>
                    <a:lstStyle/>
                    <a:p>
                      <a:pPr algn="ctr" rtl="0" fontAlgn="ctr"/>
                      <a:r>
                        <a:rPr lang="es-MX" sz="1400" b="1" i="0" u="none" strike="noStrike" dirty="0">
                          <a:solidFill>
                            <a:schemeClr val="bg1">
                              <a:lumMod val="95000"/>
                            </a:schemeClr>
                          </a:solidFill>
                          <a:latin typeface="Arial"/>
                        </a:rPr>
                        <a:t>25%</a:t>
                      </a:r>
                    </a:p>
                  </a:txBody>
                  <a:tcPr marL="9350" marR="9350" marT="935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0000"/>
                    </a:solidFill>
                  </a:tcPr>
                </a:tc>
                <a:extLst>
                  <a:ext uri="{0D108BD9-81ED-4DB2-BD59-A6C34878D82A}">
                    <a16:rowId xmlns:a16="http://schemas.microsoft.com/office/drawing/2014/main" val="10007"/>
                  </a:ext>
                </a:extLst>
              </a:tr>
            </a:tbl>
          </a:graphicData>
        </a:graphic>
      </p:graphicFrame>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CuadroTexto 6"/>
          <p:cNvSpPr txBox="1">
            <a:spLocks noChangeArrowheads="1"/>
          </p:cNvSpPr>
          <p:nvPr/>
        </p:nvSpPr>
        <p:spPr bwMode="auto">
          <a:xfrm>
            <a:off x="858942" y="1294493"/>
            <a:ext cx="7099300" cy="1077218"/>
          </a:xfrm>
          <a:prstGeom prst="rect">
            <a:avLst/>
          </a:prstGeom>
          <a:noFill/>
          <a:ln w="9525">
            <a:noFill/>
            <a:miter lim="800000"/>
            <a:headEnd/>
            <a:tailEnd/>
          </a:ln>
        </p:spPr>
        <p:txBody>
          <a:bodyPr>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MX" altLang="es-MX" sz="1600" b="1" i="0" u="none" strike="noStrike" kern="1200" cap="none" spc="0" normalizeH="0" baseline="0" noProof="0" dirty="0">
                <a:ln>
                  <a:noFill/>
                </a:ln>
                <a:solidFill>
                  <a:schemeClr val="tx1">
                    <a:lumMod val="75000"/>
                    <a:lumOff val="25000"/>
                  </a:schemeClr>
                </a:solidFill>
                <a:effectLst/>
                <a:uLnTx/>
                <a:uFillTx/>
                <a:latin typeface="Arial" pitchFamily="34" charset="0"/>
                <a:ea typeface="+mn-ea"/>
                <a:cs typeface="Arial" pitchFamily="34" charset="0"/>
              </a:rPr>
              <a:t>OBSERVACIONES POR UNIDADES ADMINISTRATIVAS PENDIENTES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MX" altLang="es-MX" sz="1600" b="1" i="0" u="none" strike="noStrike" kern="1200" cap="none" spc="0" normalizeH="0" baseline="0" noProof="0" dirty="0">
                <a:ln>
                  <a:noFill/>
                </a:ln>
                <a:solidFill>
                  <a:schemeClr val="tx1">
                    <a:lumMod val="75000"/>
                    <a:lumOff val="25000"/>
                  </a:schemeClr>
                </a:solidFill>
                <a:effectLst/>
                <a:uLnTx/>
                <a:uFillTx/>
                <a:latin typeface="Arial" pitchFamily="34" charset="0"/>
                <a:ea typeface="+mn-ea"/>
                <a:cs typeface="Arial" pitchFamily="34" charset="0"/>
              </a:rPr>
              <a:t>DE SOLVENTAR </a:t>
            </a:r>
            <a:r>
              <a:rPr kumimoji="0" lang="es-MX" altLang="es-MX" sz="1600" b="1" i="0" u="sng" strike="noStrike" kern="1200" cap="none" spc="0" normalizeH="0" baseline="0" noProof="0" dirty="0">
                <a:ln>
                  <a:noFill/>
                </a:ln>
                <a:solidFill>
                  <a:schemeClr val="tx1">
                    <a:lumMod val="75000"/>
                    <a:lumOff val="25000"/>
                  </a:schemeClr>
                </a:solidFill>
                <a:effectLst/>
                <a:uLnTx/>
                <a:uFillTx/>
                <a:latin typeface="Arial" pitchFamily="34" charset="0"/>
                <a:ea typeface="+mn-ea"/>
                <a:cs typeface="Arial" pitchFamily="34" charset="0"/>
              </a:rPr>
              <a:t>POR EJERCICIO</a:t>
            </a:r>
            <a:endParaRPr kumimoji="0" lang="es-MX" altLang="es-MX" sz="1600" b="1" i="0" u="none" strike="noStrike" kern="1200" cap="none" spc="0" normalizeH="0" baseline="0" noProof="0" dirty="0">
              <a:ln>
                <a:noFill/>
              </a:ln>
              <a:solidFill>
                <a:schemeClr val="tx1">
                  <a:lumMod val="75000"/>
                  <a:lumOff val="25000"/>
                </a:schemeClr>
              </a:solidFill>
              <a:effectLst/>
              <a:uLnTx/>
              <a:uFillTx/>
              <a:latin typeface="Arial" pitchFamily="34" charset="0"/>
              <a:ea typeface="+mn-ea"/>
              <a:cs typeface="Arial" pitchFamily="34" charset="0"/>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MX" altLang="es-MX" sz="1600" b="1" i="0" u="none" strike="noStrike" kern="1200" cap="none" spc="0" normalizeH="0" baseline="0" noProof="0" dirty="0">
                <a:ln>
                  <a:noFill/>
                </a:ln>
                <a:solidFill>
                  <a:schemeClr val="tx1">
                    <a:lumMod val="75000"/>
                    <a:lumOff val="25000"/>
                  </a:schemeClr>
                </a:solidFill>
                <a:effectLst/>
                <a:uLnTx/>
                <a:uFillTx/>
                <a:latin typeface="Arial" pitchFamily="34" charset="0"/>
                <a:ea typeface="+mn-ea"/>
                <a:cs typeface="Arial" pitchFamily="34" charset="0"/>
              </a:rPr>
              <a:t>(Ejercicio 2016-2020)</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MX" altLang="es-MX" sz="1600" b="1" i="0" u="none" strike="noStrike" kern="1200" cap="none" spc="0" normalizeH="0" baseline="0" noProof="0" dirty="0">
                <a:ln>
                  <a:noFill/>
                </a:ln>
                <a:solidFill>
                  <a:schemeClr val="tx1">
                    <a:lumMod val="75000"/>
                    <a:lumOff val="25000"/>
                  </a:schemeClr>
                </a:solidFill>
                <a:effectLst/>
                <a:uLnTx/>
                <a:uFillTx/>
                <a:latin typeface="Arial" pitchFamily="34" charset="0"/>
                <a:ea typeface="+mn-ea"/>
                <a:cs typeface="Arial" pitchFamily="34" charset="0"/>
              </a:rPr>
              <a:t>Al 28 de </a:t>
            </a:r>
            <a:r>
              <a:rPr lang="es-MX" altLang="es-MX" sz="1600" b="1" dirty="0">
                <a:solidFill>
                  <a:schemeClr val="tx1">
                    <a:lumMod val="75000"/>
                    <a:lumOff val="25000"/>
                  </a:schemeClr>
                </a:solidFill>
                <a:latin typeface="Arial" pitchFamily="34" charset="0"/>
                <a:cs typeface="Arial" pitchFamily="34" charset="0"/>
              </a:rPr>
              <a:t>febrero</a:t>
            </a:r>
            <a:r>
              <a:rPr kumimoji="0" lang="es-MX" altLang="es-MX" sz="1600" b="1" i="0" u="none" strike="noStrike" kern="1200" cap="none" spc="0" normalizeH="0" baseline="0" noProof="0" dirty="0">
                <a:ln>
                  <a:noFill/>
                </a:ln>
                <a:solidFill>
                  <a:schemeClr val="tx1">
                    <a:lumMod val="75000"/>
                    <a:lumOff val="25000"/>
                  </a:schemeClr>
                </a:solidFill>
                <a:effectLst/>
                <a:uLnTx/>
                <a:uFillTx/>
                <a:latin typeface="Arial" pitchFamily="34" charset="0"/>
                <a:ea typeface="+mn-ea"/>
                <a:cs typeface="Arial" pitchFamily="34" charset="0"/>
              </a:rPr>
              <a:t> de 2021</a:t>
            </a:r>
          </a:p>
        </p:txBody>
      </p:sp>
      <p:sp>
        <p:nvSpPr>
          <p:cNvPr id="5" name="4 Rectángulo"/>
          <p:cNvSpPr/>
          <p:nvPr/>
        </p:nvSpPr>
        <p:spPr>
          <a:xfrm>
            <a:off x="78911" y="145873"/>
            <a:ext cx="6414654" cy="646331"/>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s-ES" sz="1800" b="1" i="0" u="none" strike="noStrike" kern="0" cap="all" spc="0" normalizeH="0" baseline="0" noProof="0" dirty="0">
                <a:ln>
                  <a:noFill/>
                </a:ln>
                <a:solidFill>
                  <a:prstClr val="black">
                    <a:lumMod val="65000"/>
                    <a:lumOff val="35000"/>
                  </a:prstClr>
                </a:solidFill>
                <a:effectLst>
                  <a:outerShdw blurRad="38100" dist="38100" dir="2700000" algn="tl">
                    <a:srgbClr val="000000">
                      <a:alpha val="43137"/>
                    </a:srgbClr>
                  </a:outerShdw>
                </a:effectLst>
                <a:uLnTx/>
                <a:uFillTx/>
                <a:latin typeface="Arial" pitchFamily="34" charset="0"/>
                <a:ea typeface="+mn-ea"/>
                <a:cs typeface="Arial" pitchFamily="34" charset="0"/>
              </a:rPr>
              <a:t>Comité de control y desempeño institucional </a:t>
            </a:r>
            <a:r>
              <a:rPr kumimoji="0" lang="es-ES" sz="1800" b="1" i="0" u="none" strike="noStrike" kern="0" cap="none" spc="0" normalizeH="0" baseline="0" noProof="0" dirty="0">
                <a:ln>
                  <a:noFill/>
                </a:ln>
                <a:solidFill>
                  <a:prstClr val="black">
                    <a:lumMod val="65000"/>
                    <a:lumOff val="35000"/>
                  </a:prstClr>
                </a:solidFill>
                <a:effectLst>
                  <a:outerShdw blurRad="38100" dist="38100" dir="2700000" algn="tl">
                    <a:srgbClr val="000000">
                      <a:alpha val="43137"/>
                    </a:srgbClr>
                  </a:outerShdw>
                </a:effectLst>
                <a:uLnTx/>
                <a:uFillTx/>
                <a:latin typeface="Arial" pitchFamily="34" charset="0"/>
                <a:ea typeface="+mn-ea"/>
                <a:cs typeface="Arial" pitchFamily="34" charset="0"/>
              </a:rPr>
              <a:t>(COCODI)</a:t>
            </a:r>
            <a:endParaRPr kumimoji="0" lang="es-ES" sz="1800" b="1" i="0" u="none" strike="noStrike" kern="1200" cap="none" spc="0" normalizeH="0" baseline="0" noProof="0" dirty="0">
              <a:ln>
                <a:noFill/>
              </a:ln>
              <a:solidFill>
                <a:prstClr val="black">
                  <a:lumMod val="65000"/>
                  <a:lumOff val="35000"/>
                </a:prstClr>
              </a:solidFill>
              <a:effectLst>
                <a:outerShdw blurRad="38100" dist="38100" dir="2700000" algn="tl">
                  <a:srgbClr val="000000">
                    <a:alpha val="43137"/>
                  </a:srgbClr>
                </a:outerShdw>
              </a:effectLst>
              <a:uLnTx/>
              <a:uFillTx/>
              <a:latin typeface="Arial" pitchFamily="34" charset="0"/>
              <a:ea typeface="+mn-ea"/>
              <a:cs typeface="Arial" pitchFamily="34" charset="0"/>
            </a:endParaRPr>
          </a:p>
        </p:txBody>
      </p:sp>
      <p:cxnSp>
        <p:nvCxnSpPr>
          <p:cNvPr id="6" name="5 Conector recto"/>
          <p:cNvCxnSpPr/>
          <p:nvPr/>
        </p:nvCxnSpPr>
        <p:spPr>
          <a:xfrm>
            <a:off x="323528" y="1052737"/>
            <a:ext cx="8496000" cy="1588"/>
          </a:xfrm>
          <a:prstGeom prst="line">
            <a:avLst/>
          </a:prstGeom>
          <a:ln w="190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aphicFrame>
        <p:nvGraphicFramePr>
          <p:cNvPr id="8" name="7 Tabla"/>
          <p:cNvGraphicFramePr>
            <a:graphicFrameLocks noGrp="1"/>
          </p:cNvGraphicFramePr>
          <p:nvPr>
            <p:extLst>
              <p:ext uri="{D42A27DB-BD31-4B8C-83A1-F6EECF244321}">
                <p14:modId xmlns:p14="http://schemas.microsoft.com/office/powerpoint/2010/main" val="3244275126"/>
              </p:ext>
            </p:extLst>
          </p:nvPr>
        </p:nvGraphicFramePr>
        <p:xfrm>
          <a:off x="333526" y="2457240"/>
          <a:ext cx="8406807" cy="3333959"/>
        </p:xfrm>
        <a:graphic>
          <a:graphicData uri="http://schemas.openxmlformats.org/drawingml/2006/table">
            <a:tbl>
              <a:tblPr/>
              <a:tblGrid>
                <a:gridCol w="3429527">
                  <a:extLst>
                    <a:ext uri="{9D8B030D-6E8A-4147-A177-3AD203B41FA5}">
                      <a16:colId xmlns:a16="http://schemas.microsoft.com/office/drawing/2014/main" val="20000"/>
                    </a:ext>
                  </a:extLst>
                </a:gridCol>
                <a:gridCol w="793602">
                  <a:extLst>
                    <a:ext uri="{9D8B030D-6E8A-4147-A177-3AD203B41FA5}">
                      <a16:colId xmlns:a16="http://schemas.microsoft.com/office/drawing/2014/main" val="20001"/>
                    </a:ext>
                  </a:extLst>
                </a:gridCol>
                <a:gridCol w="728870">
                  <a:extLst>
                    <a:ext uri="{9D8B030D-6E8A-4147-A177-3AD203B41FA5}">
                      <a16:colId xmlns:a16="http://schemas.microsoft.com/office/drawing/2014/main" val="20002"/>
                    </a:ext>
                  </a:extLst>
                </a:gridCol>
                <a:gridCol w="781878">
                  <a:extLst>
                    <a:ext uri="{9D8B030D-6E8A-4147-A177-3AD203B41FA5}">
                      <a16:colId xmlns:a16="http://schemas.microsoft.com/office/drawing/2014/main" val="20003"/>
                    </a:ext>
                  </a:extLst>
                </a:gridCol>
                <a:gridCol w="808382">
                  <a:extLst>
                    <a:ext uri="{9D8B030D-6E8A-4147-A177-3AD203B41FA5}">
                      <a16:colId xmlns:a16="http://schemas.microsoft.com/office/drawing/2014/main" val="20004"/>
                    </a:ext>
                  </a:extLst>
                </a:gridCol>
                <a:gridCol w="821635">
                  <a:extLst>
                    <a:ext uri="{9D8B030D-6E8A-4147-A177-3AD203B41FA5}">
                      <a16:colId xmlns:a16="http://schemas.microsoft.com/office/drawing/2014/main" val="3312124909"/>
                    </a:ext>
                  </a:extLst>
                </a:gridCol>
                <a:gridCol w="1042913">
                  <a:extLst>
                    <a:ext uri="{9D8B030D-6E8A-4147-A177-3AD203B41FA5}">
                      <a16:colId xmlns:a16="http://schemas.microsoft.com/office/drawing/2014/main" val="20005"/>
                    </a:ext>
                  </a:extLst>
                </a:gridCol>
              </a:tblGrid>
              <a:tr h="681958">
                <a:tc>
                  <a:txBody>
                    <a:bodyPr/>
                    <a:lstStyle/>
                    <a:p>
                      <a:pPr algn="ctr" rtl="0" fontAlgn="ctr"/>
                      <a:r>
                        <a:rPr lang="es-MX" sz="1200" b="1" i="0" u="none" strike="noStrike" dirty="0">
                          <a:solidFill>
                            <a:schemeClr val="bg1">
                              <a:lumMod val="95000"/>
                            </a:schemeClr>
                          </a:solidFill>
                          <a:latin typeface="Arial"/>
                        </a:rPr>
                        <a:t>Unidad Administrativa</a:t>
                      </a:r>
                    </a:p>
                  </a:txBody>
                  <a:tcPr marL="7595" marR="7595" marT="759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0000"/>
                    </a:solidFill>
                  </a:tcPr>
                </a:tc>
                <a:tc>
                  <a:txBody>
                    <a:bodyPr/>
                    <a:lstStyle/>
                    <a:p>
                      <a:pPr algn="ctr" rtl="0" fontAlgn="ctr"/>
                      <a:r>
                        <a:rPr lang="es-MX" sz="1200" b="1" i="0" u="none" strike="noStrike" dirty="0">
                          <a:solidFill>
                            <a:schemeClr val="bg1">
                              <a:lumMod val="95000"/>
                            </a:schemeClr>
                          </a:solidFill>
                          <a:latin typeface="Arial"/>
                        </a:rPr>
                        <a:t>2016</a:t>
                      </a:r>
                    </a:p>
                  </a:txBody>
                  <a:tcPr marL="7595" marR="7595" marT="759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0000"/>
                    </a:solidFill>
                  </a:tcPr>
                </a:tc>
                <a:tc>
                  <a:txBody>
                    <a:bodyPr/>
                    <a:lstStyle/>
                    <a:p>
                      <a:pPr algn="ctr" rtl="0" fontAlgn="ctr"/>
                      <a:r>
                        <a:rPr lang="es-MX" sz="1200" b="1" i="0" u="none" strike="noStrike" dirty="0">
                          <a:solidFill>
                            <a:schemeClr val="bg1">
                              <a:lumMod val="95000"/>
                            </a:schemeClr>
                          </a:solidFill>
                          <a:latin typeface="Arial"/>
                        </a:rPr>
                        <a:t>2017</a:t>
                      </a:r>
                    </a:p>
                  </a:txBody>
                  <a:tcPr marL="7595" marR="7595" marT="759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0000"/>
                    </a:solidFill>
                  </a:tcPr>
                </a:tc>
                <a:tc>
                  <a:txBody>
                    <a:bodyPr/>
                    <a:lstStyle/>
                    <a:p>
                      <a:pPr algn="ctr" rtl="0" fontAlgn="ctr"/>
                      <a:r>
                        <a:rPr lang="es-MX" sz="1200" b="1" i="0" u="none" strike="noStrike" dirty="0">
                          <a:solidFill>
                            <a:schemeClr val="bg1">
                              <a:lumMod val="95000"/>
                            </a:schemeClr>
                          </a:solidFill>
                          <a:latin typeface="Arial"/>
                        </a:rPr>
                        <a:t>2018</a:t>
                      </a:r>
                    </a:p>
                  </a:txBody>
                  <a:tcPr marL="7595" marR="7595" marT="759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0000"/>
                    </a:solidFill>
                  </a:tcPr>
                </a:tc>
                <a:tc>
                  <a:txBody>
                    <a:bodyPr/>
                    <a:lstStyle/>
                    <a:p>
                      <a:pPr algn="ctr" rtl="0" fontAlgn="ctr"/>
                      <a:r>
                        <a:rPr lang="es-MX" sz="1200" b="1" i="0" u="none" strike="noStrike" dirty="0">
                          <a:solidFill>
                            <a:schemeClr val="bg1">
                              <a:lumMod val="95000"/>
                            </a:schemeClr>
                          </a:solidFill>
                          <a:latin typeface="Arial"/>
                        </a:rPr>
                        <a:t>2019</a:t>
                      </a:r>
                    </a:p>
                  </a:txBody>
                  <a:tcPr marL="7595" marR="7595" marT="759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0000"/>
                    </a:solidFill>
                  </a:tcPr>
                </a:tc>
                <a:tc>
                  <a:txBody>
                    <a:bodyPr/>
                    <a:lstStyle/>
                    <a:p>
                      <a:pPr algn="ctr" rtl="0" fontAlgn="ctr"/>
                      <a:r>
                        <a:rPr lang="es-MX" sz="1200" b="1" i="0" u="none" strike="noStrike" dirty="0">
                          <a:solidFill>
                            <a:schemeClr val="bg1">
                              <a:lumMod val="95000"/>
                            </a:schemeClr>
                          </a:solidFill>
                          <a:latin typeface="Arial"/>
                        </a:rPr>
                        <a:t>2020</a:t>
                      </a:r>
                    </a:p>
                  </a:txBody>
                  <a:tcPr marL="7595" marR="7595" marT="759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0000"/>
                    </a:solidFill>
                  </a:tcPr>
                </a:tc>
                <a:tc>
                  <a:txBody>
                    <a:bodyPr/>
                    <a:lstStyle/>
                    <a:p>
                      <a:pPr algn="ctr" rtl="0" fontAlgn="ctr"/>
                      <a:r>
                        <a:rPr lang="es-MX" sz="1200" b="1" i="0" u="none" strike="noStrike" dirty="0">
                          <a:solidFill>
                            <a:schemeClr val="bg1">
                              <a:lumMod val="95000"/>
                            </a:schemeClr>
                          </a:solidFill>
                          <a:latin typeface="Arial"/>
                        </a:rPr>
                        <a:t>Total    General</a:t>
                      </a:r>
                    </a:p>
                  </a:txBody>
                  <a:tcPr marL="7595" marR="7595" marT="759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0000"/>
                    </a:solidFill>
                  </a:tcPr>
                </a:tc>
                <a:extLst>
                  <a:ext uri="{0D108BD9-81ED-4DB2-BD59-A6C34878D82A}">
                    <a16:rowId xmlns:a16="http://schemas.microsoft.com/office/drawing/2014/main" val="10000"/>
                  </a:ext>
                </a:extLst>
              </a:tr>
              <a:tr h="662780">
                <a:tc>
                  <a:txBody>
                    <a:bodyPr/>
                    <a:lstStyle/>
                    <a:p>
                      <a:pPr algn="l" rtl="0" fontAlgn="ctr"/>
                      <a:r>
                        <a:rPr lang="es-MX" sz="1200" b="0" i="0" u="none" strike="noStrike" dirty="0">
                          <a:solidFill>
                            <a:srgbClr val="000000"/>
                          </a:solidFill>
                          <a:latin typeface="Arial"/>
                        </a:rPr>
                        <a:t>Dirección General de Administración y Finanzas</a:t>
                      </a:r>
                    </a:p>
                  </a:txBody>
                  <a:tcPr marL="7595" marR="7595" marT="759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ctr" rtl="0" fontAlgn="ctr"/>
                      <a:r>
                        <a:rPr lang="es-MX" sz="1200" b="0" i="0" u="none" strike="noStrike" dirty="0">
                          <a:solidFill>
                            <a:srgbClr val="000000"/>
                          </a:solidFill>
                          <a:latin typeface="Arial"/>
                        </a:rPr>
                        <a:t>0</a:t>
                      </a:r>
                    </a:p>
                  </a:txBody>
                  <a:tcPr marL="7595" marR="7595" marT="759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ctr" rtl="0" fontAlgn="ctr"/>
                      <a:r>
                        <a:rPr lang="es-MX" sz="1200" b="0" i="0" u="none" strike="noStrike" dirty="0">
                          <a:solidFill>
                            <a:srgbClr val="000000"/>
                          </a:solidFill>
                          <a:latin typeface="Arial"/>
                        </a:rPr>
                        <a:t>2</a:t>
                      </a:r>
                    </a:p>
                  </a:txBody>
                  <a:tcPr marL="7595" marR="7595" marT="759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ctr" rtl="0" fontAlgn="ctr"/>
                      <a:r>
                        <a:rPr lang="es-MX" sz="1200" b="0" i="0" u="none" strike="noStrike" dirty="0">
                          <a:solidFill>
                            <a:srgbClr val="000000"/>
                          </a:solidFill>
                          <a:latin typeface="Arial"/>
                        </a:rPr>
                        <a:t>1</a:t>
                      </a:r>
                    </a:p>
                  </a:txBody>
                  <a:tcPr marL="7595" marR="7595" marT="759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ctr" rtl="0" fontAlgn="ctr"/>
                      <a:r>
                        <a:rPr lang="es-MX" sz="1200" b="0" i="0" u="none" strike="noStrike" dirty="0">
                          <a:solidFill>
                            <a:srgbClr val="000000"/>
                          </a:solidFill>
                          <a:latin typeface="Arial"/>
                        </a:rPr>
                        <a:t>5</a:t>
                      </a:r>
                    </a:p>
                  </a:txBody>
                  <a:tcPr marL="7595" marR="7595" marT="759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ctr" rtl="0" fontAlgn="ctr"/>
                      <a:r>
                        <a:rPr lang="es-MX" sz="1200" b="0" i="0" u="none" strike="noStrike" dirty="0">
                          <a:solidFill>
                            <a:srgbClr val="000000"/>
                          </a:solidFill>
                          <a:latin typeface="Arial"/>
                        </a:rPr>
                        <a:t>0</a:t>
                      </a:r>
                    </a:p>
                  </a:txBody>
                  <a:tcPr marL="7595" marR="7595" marT="759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ctr" rtl="0" fontAlgn="ctr"/>
                      <a:r>
                        <a:rPr lang="es-MX" sz="1400" b="1" i="0" u="none" strike="noStrike" dirty="0">
                          <a:solidFill>
                            <a:schemeClr val="tx1">
                              <a:lumMod val="75000"/>
                              <a:lumOff val="25000"/>
                            </a:schemeClr>
                          </a:solidFill>
                          <a:latin typeface="Arial"/>
                        </a:rPr>
                        <a:t>8</a:t>
                      </a:r>
                    </a:p>
                  </a:txBody>
                  <a:tcPr marL="7595" marR="7595" marT="759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extLst>
                  <a:ext uri="{0D108BD9-81ED-4DB2-BD59-A6C34878D82A}">
                    <a16:rowId xmlns:a16="http://schemas.microsoft.com/office/drawing/2014/main" val="10002"/>
                  </a:ext>
                </a:extLst>
              </a:tr>
              <a:tr h="705852">
                <a:tc>
                  <a:txBody>
                    <a:bodyPr/>
                    <a:lstStyle/>
                    <a:p>
                      <a:pPr algn="l" rtl="0" fontAlgn="ctr"/>
                      <a:r>
                        <a:rPr lang="es-MX" sz="1200" b="0" i="0" u="none" strike="noStrike" dirty="0">
                          <a:solidFill>
                            <a:srgbClr val="000000"/>
                          </a:solidFill>
                          <a:latin typeface="Arial"/>
                        </a:rPr>
                        <a:t>Dirección General de Recursos Humanos</a:t>
                      </a:r>
                    </a:p>
                  </a:txBody>
                  <a:tcPr marL="7595" marR="7595" marT="759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ctr" rtl="0" fontAlgn="ctr"/>
                      <a:r>
                        <a:rPr lang="es-MX" sz="1200" b="0" i="0" u="none" strike="noStrike">
                          <a:solidFill>
                            <a:srgbClr val="000000"/>
                          </a:solidFill>
                          <a:latin typeface="Arial"/>
                        </a:rPr>
                        <a:t>3</a:t>
                      </a:r>
                    </a:p>
                  </a:txBody>
                  <a:tcPr marL="7595" marR="7595" marT="759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ctr" rtl="0" fontAlgn="ctr"/>
                      <a:r>
                        <a:rPr lang="es-MX" sz="1200" b="0" i="0" u="none" strike="noStrike" dirty="0">
                          <a:solidFill>
                            <a:srgbClr val="000000"/>
                          </a:solidFill>
                          <a:latin typeface="Arial"/>
                        </a:rPr>
                        <a:t>0</a:t>
                      </a:r>
                    </a:p>
                  </a:txBody>
                  <a:tcPr marL="7595" marR="7595" marT="759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ctr" rtl="0" fontAlgn="ctr"/>
                      <a:r>
                        <a:rPr lang="es-MX" sz="1200" b="0" i="0" u="none" strike="noStrike" dirty="0">
                          <a:solidFill>
                            <a:srgbClr val="000000"/>
                          </a:solidFill>
                          <a:latin typeface="Arial"/>
                        </a:rPr>
                        <a:t>0</a:t>
                      </a:r>
                    </a:p>
                  </a:txBody>
                  <a:tcPr marL="7595" marR="7595" marT="759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ctr" rtl="0" fontAlgn="ctr"/>
                      <a:r>
                        <a:rPr lang="es-MX" sz="1200" b="0" i="0" u="none" strike="noStrike" dirty="0">
                          <a:solidFill>
                            <a:srgbClr val="000000"/>
                          </a:solidFill>
                          <a:latin typeface="Arial"/>
                        </a:rPr>
                        <a:t>1</a:t>
                      </a:r>
                    </a:p>
                  </a:txBody>
                  <a:tcPr marL="7595" marR="7595" marT="759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ctr" rtl="0" fontAlgn="ctr"/>
                      <a:r>
                        <a:rPr lang="es-MX" sz="1200" b="0" i="0" u="none" strike="noStrike" dirty="0">
                          <a:solidFill>
                            <a:srgbClr val="000000"/>
                          </a:solidFill>
                          <a:latin typeface="Arial"/>
                        </a:rPr>
                        <a:t>2</a:t>
                      </a:r>
                    </a:p>
                  </a:txBody>
                  <a:tcPr marL="7595" marR="7595" marT="759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ctr" rtl="0" fontAlgn="ctr"/>
                      <a:r>
                        <a:rPr lang="es-MX" sz="1400" b="1" i="0" u="none" strike="noStrike" dirty="0">
                          <a:solidFill>
                            <a:schemeClr val="tx1">
                              <a:lumMod val="75000"/>
                              <a:lumOff val="25000"/>
                            </a:schemeClr>
                          </a:solidFill>
                          <a:latin typeface="Arial"/>
                        </a:rPr>
                        <a:t>6</a:t>
                      </a:r>
                    </a:p>
                  </a:txBody>
                  <a:tcPr marL="7595" marR="7595" marT="759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extLst>
                  <a:ext uri="{0D108BD9-81ED-4DB2-BD59-A6C34878D82A}">
                    <a16:rowId xmlns:a16="http://schemas.microsoft.com/office/drawing/2014/main" val="10004"/>
                  </a:ext>
                </a:extLst>
              </a:tr>
              <a:tr h="681958">
                <a:tc>
                  <a:txBody>
                    <a:bodyPr/>
                    <a:lstStyle/>
                    <a:p>
                      <a:pPr algn="l" rtl="0" fontAlgn="ctr"/>
                      <a:r>
                        <a:rPr lang="es-MX" sz="1200" b="0" i="0" u="none" strike="noStrike" dirty="0">
                          <a:solidFill>
                            <a:srgbClr val="000000"/>
                          </a:solidFill>
                          <a:latin typeface="Arial"/>
                        </a:rPr>
                        <a:t>Dirección General de Innovación y Desarrollo Tecnológico</a:t>
                      </a:r>
                    </a:p>
                  </a:txBody>
                  <a:tcPr marL="7595" marR="7595" marT="759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ctr" rtl="0" fontAlgn="ctr"/>
                      <a:r>
                        <a:rPr lang="es-MX" sz="1200" b="0" i="0" u="none" strike="noStrike">
                          <a:solidFill>
                            <a:srgbClr val="000000"/>
                          </a:solidFill>
                          <a:latin typeface="Arial"/>
                        </a:rPr>
                        <a:t>0</a:t>
                      </a:r>
                    </a:p>
                  </a:txBody>
                  <a:tcPr marL="7595" marR="7595" marT="759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ctr" rtl="0" fontAlgn="ctr"/>
                      <a:r>
                        <a:rPr lang="es-MX" sz="1200" b="0" i="0" u="none" strike="noStrike" dirty="0">
                          <a:solidFill>
                            <a:srgbClr val="000000"/>
                          </a:solidFill>
                          <a:latin typeface="Arial"/>
                        </a:rPr>
                        <a:t>0</a:t>
                      </a:r>
                    </a:p>
                  </a:txBody>
                  <a:tcPr marL="7595" marR="7595" marT="759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ctr" rtl="0" fontAlgn="ctr"/>
                      <a:r>
                        <a:rPr lang="es-MX" sz="1200" b="0" i="0" u="none" strike="noStrike" dirty="0">
                          <a:solidFill>
                            <a:srgbClr val="000000"/>
                          </a:solidFill>
                          <a:latin typeface="Arial"/>
                        </a:rPr>
                        <a:t>1</a:t>
                      </a:r>
                    </a:p>
                  </a:txBody>
                  <a:tcPr marL="7595" marR="7595" marT="759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ctr" rtl="0" fontAlgn="ctr"/>
                      <a:r>
                        <a:rPr lang="es-MX" sz="1200" b="0" i="0" u="none" strike="noStrike" dirty="0">
                          <a:solidFill>
                            <a:srgbClr val="000000"/>
                          </a:solidFill>
                          <a:latin typeface="Arial"/>
                        </a:rPr>
                        <a:t>0</a:t>
                      </a:r>
                    </a:p>
                  </a:txBody>
                  <a:tcPr marL="7595" marR="7595" marT="759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ctr" rtl="0" fontAlgn="ctr"/>
                      <a:r>
                        <a:rPr lang="es-MX" sz="1200" b="0" i="0" u="none" strike="noStrike" dirty="0">
                          <a:solidFill>
                            <a:srgbClr val="000000"/>
                          </a:solidFill>
                          <a:latin typeface="Arial"/>
                        </a:rPr>
                        <a:t>0</a:t>
                      </a:r>
                    </a:p>
                  </a:txBody>
                  <a:tcPr marL="7595" marR="7595" marT="759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ctr" rtl="0" fontAlgn="ctr"/>
                      <a:r>
                        <a:rPr lang="es-MX" sz="1400" b="1" i="0" u="none" strike="noStrike" dirty="0">
                          <a:solidFill>
                            <a:schemeClr val="tx1">
                              <a:lumMod val="75000"/>
                              <a:lumOff val="25000"/>
                            </a:schemeClr>
                          </a:solidFill>
                          <a:latin typeface="Arial"/>
                        </a:rPr>
                        <a:t>1</a:t>
                      </a:r>
                    </a:p>
                  </a:txBody>
                  <a:tcPr marL="7595" marR="7595" marT="759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extLst>
                  <a:ext uri="{0D108BD9-81ED-4DB2-BD59-A6C34878D82A}">
                    <a16:rowId xmlns:a16="http://schemas.microsoft.com/office/drawing/2014/main" val="10005"/>
                  </a:ext>
                </a:extLst>
              </a:tr>
              <a:tr h="601411">
                <a:tc>
                  <a:txBody>
                    <a:bodyPr/>
                    <a:lstStyle/>
                    <a:p>
                      <a:pPr algn="ctr" rtl="0" fontAlgn="ctr"/>
                      <a:r>
                        <a:rPr lang="es-MX" sz="1400" b="1" i="0" u="none" strike="noStrike" dirty="0">
                          <a:solidFill>
                            <a:schemeClr val="bg1">
                              <a:lumMod val="95000"/>
                            </a:schemeClr>
                          </a:solidFill>
                          <a:latin typeface="Arial"/>
                        </a:rPr>
                        <a:t>Total  General </a:t>
                      </a:r>
                    </a:p>
                  </a:txBody>
                  <a:tcPr marL="7595" marR="7595" marT="759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0000"/>
                    </a:solidFill>
                  </a:tcPr>
                </a:tc>
                <a:tc>
                  <a:txBody>
                    <a:bodyPr/>
                    <a:lstStyle/>
                    <a:p>
                      <a:pPr algn="ctr" rtl="0" fontAlgn="ctr"/>
                      <a:r>
                        <a:rPr lang="es-MX" sz="1400" b="1" i="0" u="none" strike="noStrike" dirty="0">
                          <a:solidFill>
                            <a:schemeClr val="bg1">
                              <a:lumMod val="95000"/>
                            </a:schemeClr>
                          </a:solidFill>
                          <a:latin typeface="Arial"/>
                        </a:rPr>
                        <a:t>3</a:t>
                      </a:r>
                    </a:p>
                  </a:txBody>
                  <a:tcPr marL="7595" marR="7595" marT="759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0000"/>
                    </a:solidFill>
                  </a:tcPr>
                </a:tc>
                <a:tc>
                  <a:txBody>
                    <a:bodyPr/>
                    <a:lstStyle/>
                    <a:p>
                      <a:pPr algn="ctr" rtl="0" fontAlgn="ctr"/>
                      <a:r>
                        <a:rPr lang="es-MX" sz="1400" b="1" i="0" u="none" strike="noStrike" dirty="0">
                          <a:solidFill>
                            <a:schemeClr val="bg1">
                              <a:lumMod val="95000"/>
                            </a:schemeClr>
                          </a:solidFill>
                          <a:latin typeface="Arial"/>
                        </a:rPr>
                        <a:t>2</a:t>
                      </a:r>
                    </a:p>
                  </a:txBody>
                  <a:tcPr marL="7595" marR="7595" marT="759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0000"/>
                    </a:solidFill>
                  </a:tcPr>
                </a:tc>
                <a:tc>
                  <a:txBody>
                    <a:bodyPr/>
                    <a:lstStyle/>
                    <a:p>
                      <a:pPr algn="ctr" rtl="0" fontAlgn="ctr"/>
                      <a:r>
                        <a:rPr lang="es-MX" sz="1400" b="1" i="0" u="none" strike="noStrike" dirty="0">
                          <a:solidFill>
                            <a:schemeClr val="bg1">
                              <a:lumMod val="95000"/>
                            </a:schemeClr>
                          </a:solidFill>
                          <a:latin typeface="Arial"/>
                        </a:rPr>
                        <a:t>2</a:t>
                      </a:r>
                    </a:p>
                  </a:txBody>
                  <a:tcPr marL="7595" marR="7595" marT="759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0000"/>
                    </a:solidFill>
                  </a:tcPr>
                </a:tc>
                <a:tc>
                  <a:txBody>
                    <a:bodyPr/>
                    <a:lstStyle/>
                    <a:p>
                      <a:pPr algn="ctr" rtl="0" fontAlgn="ctr"/>
                      <a:r>
                        <a:rPr lang="es-MX" sz="1400" b="1" i="0" u="none" strike="noStrike" dirty="0">
                          <a:solidFill>
                            <a:schemeClr val="bg1">
                              <a:lumMod val="95000"/>
                            </a:schemeClr>
                          </a:solidFill>
                          <a:latin typeface="Arial"/>
                        </a:rPr>
                        <a:t>6</a:t>
                      </a:r>
                    </a:p>
                  </a:txBody>
                  <a:tcPr marL="7595" marR="7595" marT="759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0000"/>
                    </a:solidFill>
                  </a:tcPr>
                </a:tc>
                <a:tc>
                  <a:txBody>
                    <a:bodyPr/>
                    <a:lstStyle/>
                    <a:p>
                      <a:pPr algn="ctr" rtl="0" fontAlgn="ctr"/>
                      <a:r>
                        <a:rPr lang="es-MX" sz="1400" b="1" i="0" u="none" strike="noStrike" dirty="0">
                          <a:solidFill>
                            <a:schemeClr val="bg1">
                              <a:lumMod val="95000"/>
                            </a:schemeClr>
                          </a:solidFill>
                          <a:latin typeface="Arial"/>
                        </a:rPr>
                        <a:t>2</a:t>
                      </a:r>
                    </a:p>
                  </a:txBody>
                  <a:tcPr marL="7595" marR="7595" marT="759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0000"/>
                    </a:solidFill>
                  </a:tcPr>
                </a:tc>
                <a:tc>
                  <a:txBody>
                    <a:bodyPr/>
                    <a:lstStyle/>
                    <a:p>
                      <a:pPr algn="ctr" rtl="0" fontAlgn="ctr"/>
                      <a:r>
                        <a:rPr lang="es-MX" sz="1400" b="1" i="0" u="none" strike="noStrike" dirty="0">
                          <a:solidFill>
                            <a:schemeClr val="bg1"/>
                          </a:solidFill>
                          <a:latin typeface="Arial"/>
                        </a:rPr>
                        <a:t>15</a:t>
                      </a:r>
                    </a:p>
                  </a:txBody>
                  <a:tcPr marL="7595" marR="7595" marT="759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0000"/>
                    </a:solidFill>
                  </a:tcPr>
                </a:tc>
                <a:extLst>
                  <a:ext uri="{0D108BD9-81ED-4DB2-BD59-A6C34878D82A}">
                    <a16:rowId xmlns:a16="http://schemas.microsoft.com/office/drawing/2014/main" val="10006"/>
                  </a:ext>
                </a:extLst>
              </a:tr>
            </a:tbl>
          </a:graphicData>
        </a:graphic>
      </p:graphicFrame>
      <p:sp>
        <p:nvSpPr>
          <p:cNvPr id="9" name="CuadroTexto 8">
            <a:extLst>
              <a:ext uri="{FF2B5EF4-FFF2-40B4-BE49-F238E27FC236}">
                <a16:creationId xmlns:a16="http://schemas.microsoft.com/office/drawing/2014/main" id="{B096212C-FFD0-49DD-A7FB-41432996194E}"/>
              </a:ext>
            </a:extLst>
          </p:cNvPr>
          <p:cNvSpPr txBox="1"/>
          <p:nvPr/>
        </p:nvSpPr>
        <p:spPr>
          <a:xfrm>
            <a:off x="6762307" y="18297"/>
            <a:ext cx="2395547" cy="923330"/>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MX" b="1" i="0" u="none" strike="noStrike" kern="1200" cap="none" spc="0" normalizeH="0" baseline="0" noProof="0" dirty="0">
                <a:ln>
                  <a:noFill/>
                </a:ln>
                <a:solidFill>
                  <a:schemeClr val="tx1">
                    <a:lumMod val="75000"/>
                    <a:lumOff val="25000"/>
                  </a:schemeClr>
                </a:solidFill>
                <a:effectLst>
                  <a:outerShdw blurRad="38100" dist="38100" dir="2700000" algn="tl">
                    <a:srgbClr val="000000">
                      <a:alpha val="43137"/>
                    </a:srgbClr>
                  </a:outerShdw>
                </a:effectLst>
                <a:uLnTx/>
                <a:uFillTx/>
                <a:latin typeface="Arial" pitchFamily="34" charset="0"/>
                <a:ea typeface="+mn-ea"/>
                <a:cs typeface="Arial" pitchFamily="34" charset="0"/>
              </a:rPr>
              <a:t>UNIDADES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MX" b="1" i="0" u="none" strike="noStrike" kern="1200" cap="none" spc="0" normalizeH="0" baseline="0" noProof="0" dirty="0">
                <a:ln>
                  <a:noFill/>
                </a:ln>
                <a:solidFill>
                  <a:schemeClr val="tx1">
                    <a:lumMod val="75000"/>
                    <a:lumOff val="25000"/>
                  </a:schemeClr>
                </a:solidFill>
                <a:effectLst>
                  <a:outerShdw blurRad="38100" dist="38100" dir="2700000" algn="tl">
                    <a:srgbClr val="000000">
                      <a:alpha val="43137"/>
                    </a:srgbClr>
                  </a:outerShdw>
                </a:effectLst>
                <a:uLnTx/>
                <a:uFillTx/>
                <a:latin typeface="Arial" pitchFamily="34" charset="0"/>
                <a:ea typeface="+mn-ea"/>
                <a:cs typeface="Arial" pitchFamily="34" charset="0"/>
              </a:rPr>
              <a:t>ADMINISTRATIVAS</a:t>
            </a:r>
          </a:p>
          <a:p>
            <a:pPr marL="0" marR="0" lvl="0" indent="0" algn="ctr" defTabSz="914400" rtl="0" eaLnBrk="1" fontAlgn="auto" latinLnBrk="0" hangingPunct="1">
              <a:lnSpc>
                <a:spcPct val="100000"/>
              </a:lnSpc>
              <a:spcBef>
                <a:spcPts val="0"/>
              </a:spcBef>
              <a:spcAft>
                <a:spcPts val="0"/>
              </a:spcAft>
              <a:buClrTx/>
              <a:buSzTx/>
              <a:buFontTx/>
              <a:buNone/>
              <a:tabLst/>
              <a:defRPr/>
            </a:pPr>
            <a:r>
              <a:rPr lang="es-MX" b="1" dirty="0">
                <a:solidFill>
                  <a:schemeClr val="tx1">
                    <a:lumMod val="75000"/>
                    <a:lumOff val="25000"/>
                  </a:schemeClr>
                </a:solidFill>
                <a:effectLst>
                  <a:outerShdw blurRad="38100" dist="38100" dir="2700000" algn="tl">
                    <a:srgbClr val="000000">
                      <a:alpha val="43137"/>
                    </a:srgbClr>
                  </a:outerShdw>
                </a:effectLst>
                <a:latin typeface="Arial" pitchFamily="34" charset="0"/>
                <a:cs typeface="Arial" pitchFamily="34" charset="0"/>
              </a:rPr>
              <a:t>SEC</a:t>
            </a:r>
            <a:endParaRPr kumimoji="0" lang="es-MX" b="1" i="0" u="none" strike="noStrike" kern="1200" cap="none" spc="0" normalizeH="0" baseline="0" noProof="0" dirty="0">
              <a:ln>
                <a:noFill/>
              </a:ln>
              <a:solidFill>
                <a:schemeClr val="tx1">
                  <a:lumMod val="75000"/>
                  <a:lumOff val="25000"/>
                </a:schemeClr>
              </a:solidFill>
              <a:effectLst>
                <a:outerShdw blurRad="38100" dist="38100" dir="2700000" algn="tl">
                  <a:srgbClr val="000000">
                    <a:alpha val="43137"/>
                  </a:srgbClr>
                </a:outerShdw>
              </a:effectLst>
              <a:uLnTx/>
              <a:uFillTx/>
              <a:latin typeface="Arial" pitchFamily="34" charset="0"/>
              <a:ea typeface="+mn-ea"/>
              <a:cs typeface="Arial" pitchFamily="34" charset="0"/>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CuadroTexto 6"/>
          <p:cNvSpPr txBox="1">
            <a:spLocks noChangeArrowheads="1"/>
          </p:cNvSpPr>
          <p:nvPr/>
        </p:nvSpPr>
        <p:spPr bwMode="auto">
          <a:xfrm>
            <a:off x="943418" y="1452304"/>
            <a:ext cx="7099300" cy="1077218"/>
          </a:xfrm>
          <a:prstGeom prst="rect">
            <a:avLst/>
          </a:prstGeom>
          <a:noFill/>
          <a:ln w="9525">
            <a:noFill/>
            <a:miter lim="800000"/>
            <a:headEnd/>
            <a:tailEnd/>
          </a:ln>
        </p:spPr>
        <p:txBody>
          <a:bodyPr>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MX" altLang="es-MX" sz="1600" b="1" i="0" u="none" strike="noStrike" kern="1200" cap="none" spc="0" normalizeH="0" baseline="0" noProof="0" dirty="0">
                <a:ln>
                  <a:noFill/>
                </a:ln>
                <a:solidFill>
                  <a:schemeClr val="tx1">
                    <a:lumMod val="75000"/>
                    <a:lumOff val="25000"/>
                  </a:schemeClr>
                </a:solidFill>
                <a:effectLst/>
                <a:uLnTx/>
                <a:uFillTx/>
                <a:latin typeface="Arial" pitchFamily="34" charset="0"/>
                <a:ea typeface="+mn-ea"/>
                <a:cs typeface="Arial" pitchFamily="34" charset="0"/>
              </a:rPr>
              <a:t>OBSERVACIONES DE CENTROS ESCOLARES DETERMINADAS</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MX" altLang="es-MX" sz="1600" b="1" i="0" u="none" strike="noStrike" kern="1200" cap="none" spc="0" normalizeH="0" baseline="0" noProof="0" dirty="0">
                <a:ln>
                  <a:noFill/>
                </a:ln>
                <a:solidFill>
                  <a:schemeClr val="tx1">
                    <a:lumMod val="75000"/>
                    <a:lumOff val="25000"/>
                  </a:schemeClr>
                </a:solidFill>
                <a:effectLst/>
                <a:uLnTx/>
                <a:uFillTx/>
                <a:latin typeface="Arial" pitchFamily="34" charset="0"/>
                <a:ea typeface="+mn-ea"/>
                <a:cs typeface="Arial" pitchFamily="34" charset="0"/>
              </a:rPr>
              <a:t>Y </a:t>
            </a:r>
            <a:r>
              <a:rPr kumimoji="0" lang="es-MX" altLang="es-MX" sz="1600" b="1" i="0" u="sng" strike="noStrike" kern="1200" cap="none" spc="0" normalizeH="0" baseline="0" noProof="0" dirty="0">
                <a:ln>
                  <a:noFill/>
                </a:ln>
                <a:solidFill>
                  <a:schemeClr val="tx1">
                    <a:lumMod val="75000"/>
                    <a:lumOff val="25000"/>
                  </a:schemeClr>
                </a:solidFill>
                <a:effectLst/>
                <a:uLnTx/>
                <a:uFillTx/>
                <a:latin typeface="Arial" pitchFamily="34" charset="0"/>
                <a:ea typeface="+mn-ea"/>
                <a:cs typeface="Arial" pitchFamily="34" charset="0"/>
              </a:rPr>
              <a:t>PENDIENTES DE SOLVENTAR</a:t>
            </a:r>
            <a:endParaRPr kumimoji="0" lang="es-MX" altLang="es-MX" sz="1600" b="1" i="0" u="none" strike="noStrike" kern="1200" cap="none" spc="0" normalizeH="0" baseline="0" noProof="0" dirty="0">
              <a:ln>
                <a:noFill/>
              </a:ln>
              <a:solidFill>
                <a:schemeClr val="tx1">
                  <a:lumMod val="75000"/>
                  <a:lumOff val="25000"/>
                </a:schemeClr>
              </a:solidFill>
              <a:effectLst/>
              <a:uLnTx/>
              <a:uFillTx/>
              <a:latin typeface="Arial" pitchFamily="34" charset="0"/>
              <a:ea typeface="+mn-ea"/>
              <a:cs typeface="Arial" pitchFamily="34" charset="0"/>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MX" altLang="es-MX" sz="1600" b="1" i="0" u="none" strike="noStrike" kern="1200" cap="none" spc="0" normalizeH="0" baseline="0" noProof="0" dirty="0">
                <a:ln>
                  <a:noFill/>
                </a:ln>
                <a:solidFill>
                  <a:schemeClr val="tx1">
                    <a:lumMod val="75000"/>
                    <a:lumOff val="25000"/>
                  </a:schemeClr>
                </a:solidFill>
                <a:effectLst/>
                <a:uLnTx/>
                <a:uFillTx/>
                <a:latin typeface="Arial" pitchFamily="34" charset="0"/>
                <a:ea typeface="+mn-ea"/>
                <a:cs typeface="Arial" pitchFamily="34" charset="0"/>
              </a:rPr>
              <a:t>(Ejercicio 2016-2020)</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MX" altLang="es-MX" sz="1600" b="1" i="0" u="none" strike="noStrike" kern="1200" cap="none" spc="0" normalizeH="0" baseline="0" noProof="0" dirty="0">
                <a:ln>
                  <a:noFill/>
                </a:ln>
                <a:solidFill>
                  <a:schemeClr val="tx1">
                    <a:lumMod val="75000"/>
                    <a:lumOff val="25000"/>
                  </a:schemeClr>
                </a:solidFill>
                <a:effectLst/>
                <a:uLnTx/>
                <a:uFillTx/>
                <a:latin typeface="Arial" pitchFamily="34" charset="0"/>
                <a:ea typeface="+mn-ea"/>
                <a:cs typeface="Arial" pitchFamily="34" charset="0"/>
              </a:rPr>
              <a:t>Al 28 de febrero de 2021</a:t>
            </a:r>
          </a:p>
        </p:txBody>
      </p:sp>
      <p:sp>
        <p:nvSpPr>
          <p:cNvPr id="7" name="CuadroTexto 6">
            <a:extLst>
              <a:ext uri="{FF2B5EF4-FFF2-40B4-BE49-F238E27FC236}">
                <a16:creationId xmlns:a16="http://schemas.microsoft.com/office/drawing/2014/main" id="{C44CF096-4D13-4A4D-B9D9-AFA7AE53945E}"/>
              </a:ext>
            </a:extLst>
          </p:cNvPr>
          <p:cNvSpPr txBox="1"/>
          <p:nvPr/>
        </p:nvSpPr>
        <p:spPr>
          <a:xfrm>
            <a:off x="7060706" y="0"/>
            <a:ext cx="1964025" cy="923330"/>
          </a:xfrm>
          <a:prstGeom prst="rect">
            <a:avLst/>
          </a:prstGeom>
          <a:solidFill>
            <a:schemeClr val="bg1"/>
          </a:solid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MX" b="1" i="0" u="none" strike="noStrike" kern="1200" cap="none" spc="0" normalizeH="0" baseline="0" noProof="0" dirty="0">
                <a:ln>
                  <a:noFill/>
                </a:ln>
                <a:solidFill>
                  <a:schemeClr val="tx1">
                    <a:lumMod val="75000"/>
                    <a:lumOff val="25000"/>
                  </a:schemeClr>
                </a:solidFill>
                <a:effectLst>
                  <a:outerShdw blurRad="38100" dist="38100" dir="2700000" algn="tl">
                    <a:srgbClr val="000000">
                      <a:alpha val="43137"/>
                    </a:srgbClr>
                  </a:outerShdw>
                </a:effectLst>
                <a:uLnTx/>
                <a:uFillTx/>
                <a:latin typeface="Arial" pitchFamily="34" charset="0"/>
                <a:ea typeface="+mn-ea"/>
                <a:cs typeface="Arial" pitchFamily="34" charset="0"/>
              </a:rPr>
              <a:t>CENTROS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MX" b="1" i="0" u="none" strike="noStrike" kern="1200" cap="none" spc="0" normalizeH="0" baseline="0" noProof="0" dirty="0">
                <a:ln>
                  <a:noFill/>
                </a:ln>
                <a:solidFill>
                  <a:schemeClr val="tx1">
                    <a:lumMod val="75000"/>
                    <a:lumOff val="25000"/>
                  </a:schemeClr>
                </a:solidFill>
                <a:effectLst>
                  <a:outerShdw blurRad="38100" dist="38100" dir="2700000" algn="tl">
                    <a:srgbClr val="000000">
                      <a:alpha val="43137"/>
                    </a:srgbClr>
                  </a:outerShdw>
                </a:effectLst>
                <a:uLnTx/>
                <a:uFillTx/>
                <a:latin typeface="Arial" pitchFamily="34" charset="0"/>
                <a:ea typeface="+mn-ea"/>
                <a:cs typeface="Arial" pitchFamily="34" charset="0"/>
              </a:rPr>
              <a:t>ESCOLARES</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MX" b="1" i="0" u="none" strike="noStrike" kern="1200" cap="none" spc="0" normalizeH="0" baseline="0" noProof="0" dirty="0">
                <a:ln>
                  <a:noFill/>
                </a:ln>
                <a:solidFill>
                  <a:schemeClr val="tx1">
                    <a:lumMod val="75000"/>
                    <a:lumOff val="25000"/>
                  </a:schemeClr>
                </a:solidFill>
                <a:effectLst>
                  <a:outerShdw blurRad="38100" dist="38100" dir="2700000" algn="tl">
                    <a:srgbClr val="000000">
                      <a:alpha val="43137"/>
                    </a:srgbClr>
                  </a:outerShdw>
                </a:effectLst>
                <a:uLnTx/>
                <a:uFillTx/>
                <a:latin typeface="Arial" pitchFamily="34" charset="0"/>
                <a:ea typeface="+mn-ea"/>
                <a:cs typeface="Arial" pitchFamily="34" charset="0"/>
              </a:rPr>
              <a:t>SEC</a:t>
            </a:r>
          </a:p>
        </p:txBody>
      </p:sp>
      <p:sp>
        <p:nvSpPr>
          <p:cNvPr id="8" name="7 Rectángulo"/>
          <p:cNvSpPr/>
          <p:nvPr/>
        </p:nvSpPr>
        <p:spPr>
          <a:xfrm>
            <a:off x="318655" y="277091"/>
            <a:ext cx="6414654" cy="646331"/>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s-ES" sz="1800" b="1" i="0" u="none" strike="noStrike" kern="0" cap="all" spc="0" normalizeH="0" baseline="0" noProof="0" dirty="0">
                <a:ln>
                  <a:noFill/>
                </a:ln>
                <a:solidFill>
                  <a:prstClr val="black">
                    <a:lumMod val="65000"/>
                    <a:lumOff val="35000"/>
                  </a:prstClr>
                </a:solidFill>
                <a:effectLst>
                  <a:outerShdw blurRad="38100" dist="38100" dir="2700000" algn="tl">
                    <a:srgbClr val="000000">
                      <a:alpha val="43137"/>
                    </a:srgbClr>
                  </a:outerShdw>
                </a:effectLst>
                <a:uLnTx/>
                <a:uFillTx/>
                <a:latin typeface="Arial" pitchFamily="34" charset="0"/>
                <a:ea typeface="+mn-ea"/>
                <a:cs typeface="Arial" pitchFamily="34" charset="0"/>
              </a:rPr>
              <a:t>Comité de control y desempeño institucional  </a:t>
            </a:r>
            <a:r>
              <a:rPr kumimoji="0" lang="es-ES" sz="1800" b="1" i="0" u="none" strike="noStrike" kern="0" cap="none" spc="0" normalizeH="0" baseline="0" noProof="0" dirty="0">
                <a:ln>
                  <a:noFill/>
                </a:ln>
                <a:solidFill>
                  <a:prstClr val="black">
                    <a:lumMod val="65000"/>
                    <a:lumOff val="35000"/>
                  </a:prstClr>
                </a:solidFill>
                <a:effectLst>
                  <a:outerShdw blurRad="38100" dist="38100" dir="2700000" algn="tl">
                    <a:srgbClr val="000000">
                      <a:alpha val="43137"/>
                    </a:srgbClr>
                  </a:outerShdw>
                </a:effectLst>
                <a:uLnTx/>
                <a:uFillTx/>
                <a:latin typeface="Arial" pitchFamily="34" charset="0"/>
                <a:ea typeface="+mn-ea"/>
                <a:cs typeface="Arial" pitchFamily="34" charset="0"/>
              </a:rPr>
              <a:t>(COCODI)</a:t>
            </a:r>
            <a:endParaRPr kumimoji="0" lang="es-ES" sz="1800" b="1" i="0" u="none" strike="noStrike" kern="1200" cap="none" spc="0" normalizeH="0" baseline="0" noProof="0" dirty="0">
              <a:ln>
                <a:noFill/>
              </a:ln>
              <a:solidFill>
                <a:prstClr val="black">
                  <a:lumMod val="65000"/>
                  <a:lumOff val="35000"/>
                </a:prstClr>
              </a:solidFill>
              <a:effectLst>
                <a:outerShdw blurRad="38100" dist="38100" dir="2700000" algn="tl">
                  <a:srgbClr val="000000">
                    <a:alpha val="43137"/>
                  </a:srgbClr>
                </a:outerShdw>
              </a:effectLst>
              <a:uLnTx/>
              <a:uFillTx/>
              <a:latin typeface="Arial" pitchFamily="34" charset="0"/>
              <a:ea typeface="+mn-ea"/>
              <a:cs typeface="Arial" pitchFamily="34" charset="0"/>
            </a:endParaRPr>
          </a:p>
        </p:txBody>
      </p:sp>
      <p:cxnSp>
        <p:nvCxnSpPr>
          <p:cNvPr id="9" name="8 Conector recto"/>
          <p:cNvCxnSpPr/>
          <p:nvPr/>
        </p:nvCxnSpPr>
        <p:spPr>
          <a:xfrm>
            <a:off x="323528" y="1052737"/>
            <a:ext cx="8496000" cy="1588"/>
          </a:xfrm>
          <a:prstGeom prst="line">
            <a:avLst/>
          </a:prstGeom>
          <a:ln w="190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aphicFrame>
        <p:nvGraphicFramePr>
          <p:cNvPr id="12" name="11 Tabla"/>
          <p:cNvGraphicFramePr>
            <a:graphicFrameLocks noGrp="1"/>
          </p:cNvGraphicFramePr>
          <p:nvPr>
            <p:extLst>
              <p:ext uri="{D42A27DB-BD31-4B8C-83A1-F6EECF244321}">
                <p14:modId xmlns:p14="http://schemas.microsoft.com/office/powerpoint/2010/main" val="2496748691"/>
              </p:ext>
            </p:extLst>
          </p:nvPr>
        </p:nvGraphicFramePr>
        <p:xfrm>
          <a:off x="765544" y="2693586"/>
          <a:ext cx="7804298" cy="2719319"/>
        </p:xfrm>
        <a:graphic>
          <a:graphicData uri="http://schemas.openxmlformats.org/drawingml/2006/table">
            <a:tbl>
              <a:tblPr/>
              <a:tblGrid>
                <a:gridCol w="3189768">
                  <a:extLst>
                    <a:ext uri="{9D8B030D-6E8A-4147-A177-3AD203B41FA5}">
                      <a16:colId xmlns:a16="http://schemas.microsoft.com/office/drawing/2014/main" val="20000"/>
                    </a:ext>
                  </a:extLst>
                </a:gridCol>
                <a:gridCol w="1116418">
                  <a:extLst>
                    <a:ext uri="{9D8B030D-6E8A-4147-A177-3AD203B41FA5}">
                      <a16:colId xmlns:a16="http://schemas.microsoft.com/office/drawing/2014/main" val="20001"/>
                    </a:ext>
                  </a:extLst>
                </a:gridCol>
                <a:gridCol w="1116419">
                  <a:extLst>
                    <a:ext uri="{9D8B030D-6E8A-4147-A177-3AD203B41FA5}">
                      <a16:colId xmlns:a16="http://schemas.microsoft.com/office/drawing/2014/main" val="20002"/>
                    </a:ext>
                  </a:extLst>
                </a:gridCol>
                <a:gridCol w="1116419">
                  <a:extLst>
                    <a:ext uri="{9D8B030D-6E8A-4147-A177-3AD203B41FA5}">
                      <a16:colId xmlns:a16="http://schemas.microsoft.com/office/drawing/2014/main" val="20003"/>
                    </a:ext>
                  </a:extLst>
                </a:gridCol>
                <a:gridCol w="1265274">
                  <a:extLst>
                    <a:ext uri="{9D8B030D-6E8A-4147-A177-3AD203B41FA5}">
                      <a16:colId xmlns:a16="http://schemas.microsoft.com/office/drawing/2014/main" val="20004"/>
                    </a:ext>
                  </a:extLst>
                </a:gridCol>
              </a:tblGrid>
              <a:tr h="349791">
                <a:tc rowSpan="2">
                  <a:txBody>
                    <a:bodyPr/>
                    <a:lstStyle/>
                    <a:p>
                      <a:pPr algn="ctr" rtl="0" fontAlgn="ctr"/>
                      <a:r>
                        <a:rPr lang="es-MX" sz="1200" b="1" i="0" u="none" strike="noStrike" dirty="0">
                          <a:solidFill>
                            <a:schemeClr val="bg1">
                              <a:lumMod val="95000"/>
                            </a:schemeClr>
                          </a:solidFill>
                          <a:latin typeface="Arial"/>
                        </a:rPr>
                        <a:t>Unidad Administrativa</a:t>
                      </a:r>
                    </a:p>
                  </a:txBody>
                  <a:tcPr marL="8343" marR="8343" marT="8343"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0000"/>
                    </a:solidFill>
                  </a:tcPr>
                </a:tc>
                <a:tc gridSpan="3">
                  <a:txBody>
                    <a:bodyPr/>
                    <a:lstStyle/>
                    <a:p>
                      <a:pPr algn="ctr" rtl="0" fontAlgn="ctr"/>
                      <a:r>
                        <a:rPr lang="fr-FR" sz="1200" b="1" i="0" u="none" strike="noStrike" dirty="0">
                          <a:solidFill>
                            <a:schemeClr val="bg1">
                              <a:lumMod val="95000"/>
                            </a:schemeClr>
                          </a:solidFill>
                          <a:latin typeface="Arial"/>
                        </a:rPr>
                        <a:t> T O T A L </a:t>
                      </a:r>
                    </a:p>
                  </a:txBody>
                  <a:tcPr marL="8343" marR="8343" marT="8343"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0000"/>
                    </a:solidFill>
                  </a:tcPr>
                </a:tc>
                <a:tc hMerge="1">
                  <a:txBody>
                    <a:bodyPr/>
                    <a:lstStyle/>
                    <a:p>
                      <a:endParaRPr lang="es-MX"/>
                    </a:p>
                  </a:txBody>
                  <a:tcPr/>
                </a:tc>
                <a:tc hMerge="1">
                  <a:txBody>
                    <a:bodyPr/>
                    <a:lstStyle/>
                    <a:p>
                      <a:endParaRPr lang="es-MX"/>
                    </a:p>
                  </a:txBody>
                  <a:tcPr/>
                </a:tc>
                <a:tc rowSpan="2">
                  <a:txBody>
                    <a:bodyPr/>
                    <a:lstStyle/>
                    <a:p>
                      <a:pPr algn="ctr" rtl="0" fontAlgn="ctr"/>
                      <a:r>
                        <a:rPr lang="es-MX" sz="1200" b="1" i="0" u="none" strike="noStrike" dirty="0">
                          <a:solidFill>
                            <a:schemeClr val="bg1">
                              <a:lumMod val="95000"/>
                            </a:schemeClr>
                          </a:solidFill>
                          <a:latin typeface="Arial"/>
                        </a:rPr>
                        <a:t>% de Solventación </a:t>
                      </a:r>
                    </a:p>
                  </a:txBody>
                  <a:tcPr marL="8343" marR="8343" marT="8343"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0000"/>
                    </a:solidFill>
                  </a:tcPr>
                </a:tc>
                <a:extLst>
                  <a:ext uri="{0D108BD9-81ED-4DB2-BD59-A6C34878D82A}">
                    <a16:rowId xmlns:a16="http://schemas.microsoft.com/office/drawing/2014/main" val="10000"/>
                  </a:ext>
                </a:extLst>
              </a:tr>
              <a:tr h="349791">
                <a:tc vMerge="1">
                  <a:txBody>
                    <a:bodyPr/>
                    <a:lstStyle/>
                    <a:p>
                      <a:endParaRPr lang="es-MX"/>
                    </a:p>
                  </a:txBody>
                  <a:tcPr/>
                </a:tc>
                <a:tc>
                  <a:txBody>
                    <a:bodyPr/>
                    <a:lstStyle/>
                    <a:p>
                      <a:pPr algn="ctr" rtl="0" fontAlgn="ctr"/>
                      <a:r>
                        <a:rPr lang="es-MX" sz="1200" b="1" i="0" u="none" strike="noStrike" dirty="0">
                          <a:solidFill>
                            <a:schemeClr val="bg1">
                              <a:lumMod val="95000"/>
                            </a:schemeClr>
                          </a:solidFill>
                          <a:latin typeface="Arial"/>
                        </a:rPr>
                        <a:t>Generadas </a:t>
                      </a:r>
                    </a:p>
                  </a:txBody>
                  <a:tcPr marL="8343" marR="8343" marT="8343"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0000"/>
                    </a:solidFill>
                  </a:tcPr>
                </a:tc>
                <a:tc>
                  <a:txBody>
                    <a:bodyPr/>
                    <a:lstStyle/>
                    <a:p>
                      <a:pPr algn="ctr" rtl="0" fontAlgn="ctr"/>
                      <a:r>
                        <a:rPr lang="es-MX" sz="1200" b="1" i="0" u="none" strike="noStrike" dirty="0">
                          <a:solidFill>
                            <a:schemeClr val="bg1">
                              <a:lumMod val="95000"/>
                            </a:schemeClr>
                          </a:solidFill>
                          <a:latin typeface="Arial"/>
                        </a:rPr>
                        <a:t>Solventadas </a:t>
                      </a:r>
                    </a:p>
                  </a:txBody>
                  <a:tcPr marL="8343" marR="8343" marT="8343"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0000"/>
                    </a:solidFill>
                  </a:tcPr>
                </a:tc>
                <a:tc>
                  <a:txBody>
                    <a:bodyPr/>
                    <a:lstStyle/>
                    <a:p>
                      <a:pPr algn="ctr" rtl="0" fontAlgn="ctr"/>
                      <a:r>
                        <a:rPr lang="es-MX" sz="1200" b="1" i="0" u="none" strike="noStrike" dirty="0">
                          <a:solidFill>
                            <a:schemeClr val="bg1">
                              <a:lumMod val="95000"/>
                            </a:schemeClr>
                          </a:solidFill>
                          <a:latin typeface="Arial"/>
                        </a:rPr>
                        <a:t>Pendientes </a:t>
                      </a:r>
                    </a:p>
                  </a:txBody>
                  <a:tcPr marL="8343" marR="8343" marT="8343"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0000"/>
                    </a:solidFill>
                  </a:tcPr>
                </a:tc>
                <a:tc vMerge="1">
                  <a:txBody>
                    <a:bodyPr/>
                    <a:lstStyle/>
                    <a:p>
                      <a:endParaRPr lang="es-MX"/>
                    </a:p>
                  </a:txBody>
                  <a:tcPr/>
                </a:tc>
                <a:extLst>
                  <a:ext uri="{0D108BD9-81ED-4DB2-BD59-A6C34878D82A}">
                    <a16:rowId xmlns:a16="http://schemas.microsoft.com/office/drawing/2014/main" val="10001"/>
                  </a:ext>
                </a:extLst>
              </a:tr>
              <a:tr h="427469">
                <a:tc>
                  <a:txBody>
                    <a:bodyPr/>
                    <a:lstStyle/>
                    <a:p>
                      <a:pPr algn="l" rtl="0" fontAlgn="ctr"/>
                      <a:r>
                        <a:rPr lang="es-MX" sz="1200" b="0" i="0" u="none" strike="noStrike" dirty="0">
                          <a:solidFill>
                            <a:srgbClr val="000000"/>
                          </a:solidFill>
                          <a:latin typeface="Arial"/>
                        </a:rPr>
                        <a:t>Dirección General de Educación Elemental </a:t>
                      </a:r>
                    </a:p>
                  </a:txBody>
                  <a:tcPr marL="8343" marR="8343" marT="8343"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ctr" rtl="0" fontAlgn="ctr"/>
                      <a:r>
                        <a:rPr lang="es-MX" sz="1200" b="0" i="0" u="none" strike="noStrike" dirty="0">
                          <a:solidFill>
                            <a:srgbClr val="000000"/>
                          </a:solidFill>
                          <a:latin typeface="Arial"/>
                        </a:rPr>
                        <a:t>12</a:t>
                      </a:r>
                    </a:p>
                  </a:txBody>
                  <a:tcPr marL="8343" marR="8343" marT="8343"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ctr" rtl="0" fontAlgn="ctr"/>
                      <a:r>
                        <a:rPr lang="es-MX" sz="1200" b="0" i="0" u="none" strike="noStrike" dirty="0">
                          <a:solidFill>
                            <a:srgbClr val="000000"/>
                          </a:solidFill>
                          <a:latin typeface="Arial"/>
                        </a:rPr>
                        <a:t>11</a:t>
                      </a:r>
                    </a:p>
                  </a:txBody>
                  <a:tcPr marL="8343" marR="8343" marT="8343"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ctr" rtl="0" fontAlgn="ctr"/>
                      <a:r>
                        <a:rPr lang="es-MX" sz="1200" b="0" i="0" u="none" strike="noStrike" dirty="0">
                          <a:solidFill>
                            <a:srgbClr val="000000"/>
                          </a:solidFill>
                          <a:latin typeface="Arial"/>
                        </a:rPr>
                        <a:t>1</a:t>
                      </a:r>
                    </a:p>
                  </a:txBody>
                  <a:tcPr marL="8343" marR="8343" marT="8343"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ctr" rtl="0" fontAlgn="ctr"/>
                      <a:r>
                        <a:rPr lang="es-MX" sz="1400" b="1" i="0" u="none" strike="noStrike" dirty="0">
                          <a:solidFill>
                            <a:schemeClr val="tx1">
                              <a:lumMod val="75000"/>
                              <a:lumOff val="25000"/>
                            </a:schemeClr>
                          </a:solidFill>
                          <a:latin typeface="Arial"/>
                        </a:rPr>
                        <a:t>91%</a:t>
                      </a:r>
                    </a:p>
                  </a:txBody>
                  <a:tcPr marL="8343" marR="8343" marT="8343"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extLst>
                  <a:ext uri="{0D108BD9-81ED-4DB2-BD59-A6C34878D82A}">
                    <a16:rowId xmlns:a16="http://schemas.microsoft.com/office/drawing/2014/main" val="10002"/>
                  </a:ext>
                </a:extLst>
              </a:tr>
              <a:tr h="499730">
                <a:tc>
                  <a:txBody>
                    <a:bodyPr/>
                    <a:lstStyle/>
                    <a:p>
                      <a:pPr algn="l" rtl="0" fontAlgn="ctr"/>
                      <a:r>
                        <a:rPr lang="es-MX" sz="1200" b="0" i="0" u="none" strike="noStrike" dirty="0">
                          <a:solidFill>
                            <a:srgbClr val="000000"/>
                          </a:solidFill>
                          <a:latin typeface="Arial"/>
                        </a:rPr>
                        <a:t>Dirección General de Educación Primaria </a:t>
                      </a:r>
                    </a:p>
                  </a:txBody>
                  <a:tcPr marL="8343" marR="8343" marT="8343"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ctr" rtl="0" fontAlgn="ctr"/>
                      <a:r>
                        <a:rPr lang="es-MX" sz="1200" b="0" i="0" u="none" strike="noStrike" dirty="0">
                          <a:solidFill>
                            <a:srgbClr val="000000"/>
                          </a:solidFill>
                          <a:latin typeface="Arial"/>
                        </a:rPr>
                        <a:t>97</a:t>
                      </a:r>
                    </a:p>
                  </a:txBody>
                  <a:tcPr marL="8343" marR="8343" marT="8343"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ctr" rtl="0" fontAlgn="ctr"/>
                      <a:r>
                        <a:rPr lang="es-MX" sz="1200" b="0" i="0" u="none" strike="noStrike" dirty="0">
                          <a:solidFill>
                            <a:srgbClr val="000000"/>
                          </a:solidFill>
                          <a:latin typeface="Arial"/>
                        </a:rPr>
                        <a:t>70</a:t>
                      </a:r>
                    </a:p>
                  </a:txBody>
                  <a:tcPr marL="8343" marR="8343" marT="8343"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ctr" rtl="0" fontAlgn="ctr"/>
                      <a:r>
                        <a:rPr lang="es-MX" sz="1200" b="0" i="0" u="none" strike="noStrike" dirty="0">
                          <a:solidFill>
                            <a:srgbClr val="000000"/>
                          </a:solidFill>
                          <a:latin typeface="Arial"/>
                        </a:rPr>
                        <a:t>27</a:t>
                      </a:r>
                    </a:p>
                  </a:txBody>
                  <a:tcPr marL="8343" marR="8343" marT="8343"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ctr" rtl="0" fontAlgn="ctr"/>
                      <a:r>
                        <a:rPr lang="es-MX" sz="1400" b="1" i="0" u="none" strike="noStrike" dirty="0">
                          <a:solidFill>
                            <a:schemeClr val="tx1">
                              <a:lumMod val="75000"/>
                              <a:lumOff val="25000"/>
                            </a:schemeClr>
                          </a:solidFill>
                          <a:latin typeface="Arial"/>
                        </a:rPr>
                        <a:t>72%</a:t>
                      </a:r>
                    </a:p>
                  </a:txBody>
                  <a:tcPr marL="8343" marR="8343" marT="8343"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extLst>
                  <a:ext uri="{0D108BD9-81ED-4DB2-BD59-A6C34878D82A}">
                    <a16:rowId xmlns:a16="http://schemas.microsoft.com/office/drawing/2014/main" val="10003"/>
                  </a:ext>
                </a:extLst>
              </a:tr>
              <a:tr h="457200">
                <a:tc>
                  <a:txBody>
                    <a:bodyPr/>
                    <a:lstStyle/>
                    <a:p>
                      <a:pPr algn="l" rtl="0" fontAlgn="ctr"/>
                      <a:r>
                        <a:rPr lang="es-MX" sz="1200" b="0" i="0" u="none" strike="noStrike" dirty="0">
                          <a:solidFill>
                            <a:srgbClr val="000000"/>
                          </a:solidFill>
                          <a:latin typeface="Arial"/>
                        </a:rPr>
                        <a:t>Dirección General de Educación Secundaria </a:t>
                      </a:r>
                    </a:p>
                  </a:txBody>
                  <a:tcPr marL="8343" marR="8343" marT="8343"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ctr" rtl="0" fontAlgn="ctr"/>
                      <a:r>
                        <a:rPr lang="es-MX" sz="1200" b="0" i="0" u="none" strike="noStrike" dirty="0">
                          <a:solidFill>
                            <a:srgbClr val="000000"/>
                          </a:solidFill>
                          <a:latin typeface="Arial"/>
                        </a:rPr>
                        <a:t>80</a:t>
                      </a:r>
                    </a:p>
                  </a:txBody>
                  <a:tcPr marL="8343" marR="8343" marT="8343"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ctr" rtl="0" fontAlgn="ctr"/>
                      <a:r>
                        <a:rPr lang="es-MX" sz="1200" b="0" i="0" u="none" strike="noStrike" dirty="0">
                          <a:solidFill>
                            <a:srgbClr val="000000"/>
                          </a:solidFill>
                          <a:latin typeface="Arial"/>
                        </a:rPr>
                        <a:t>50</a:t>
                      </a:r>
                    </a:p>
                  </a:txBody>
                  <a:tcPr marL="8343" marR="8343" marT="8343"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ctr" rtl="0" fontAlgn="ctr"/>
                      <a:r>
                        <a:rPr lang="es-MX" sz="1200" b="0" i="0" u="none" strike="noStrike" dirty="0">
                          <a:solidFill>
                            <a:srgbClr val="000000"/>
                          </a:solidFill>
                          <a:latin typeface="Arial"/>
                        </a:rPr>
                        <a:t>30</a:t>
                      </a:r>
                    </a:p>
                  </a:txBody>
                  <a:tcPr marL="8343" marR="8343" marT="8343"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ctr" rtl="0" fontAlgn="ctr"/>
                      <a:r>
                        <a:rPr lang="es-MX" sz="1400" b="1" i="0" u="none" strike="noStrike" dirty="0">
                          <a:solidFill>
                            <a:schemeClr val="tx1">
                              <a:lumMod val="75000"/>
                              <a:lumOff val="25000"/>
                            </a:schemeClr>
                          </a:solidFill>
                          <a:latin typeface="Arial"/>
                        </a:rPr>
                        <a:t>62%</a:t>
                      </a:r>
                    </a:p>
                  </a:txBody>
                  <a:tcPr marL="8343" marR="8343" marT="8343"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extLst>
                  <a:ext uri="{0D108BD9-81ED-4DB2-BD59-A6C34878D82A}">
                    <a16:rowId xmlns:a16="http://schemas.microsoft.com/office/drawing/2014/main" val="10004"/>
                  </a:ext>
                </a:extLst>
              </a:tr>
              <a:tr h="635338">
                <a:tc>
                  <a:txBody>
                    <a:bodyPr/>
                    <a:lstStyle/>
                    <a:p>
                      <a:pPr algn="ctr" rtl="0" fontAlgn="ctr"/>
                      <a:r>
                        <a:rPr lang="es-MX" sz="1400" b="1" i="0" u="none" strike="noStrike" dirty="0">
                          <a:solidFill>
                            <a:schemeClr val="bg1">
                              <a:lumMod val="95000"/>
                            </a:schemeClr>
                          </a:solidFill>
                          <a:latin typeface="Arial"/>
                        </a:rPr>
                        <a:t>Total General </a:t>
                      </a:r>
                    </a:p>
                  </a:txBody>
                  <a:tcPr marL="8343" marR="8343" marT="8343"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0000"/>
                    </a:solidFill>
                  </a:tcPr>
                </a:tc>
                <a:tc>
                  <a:txBody>
                    <a:bodyPr/>
                    <a:lstStyle/>
                    <a:p>
                      <a:pPr algn="ctr" rtl="0" fontAlgn="ctr"/>
                      <a:r>
                        <a:rPr lang="es-MX" sz="1400" b="1" i="0" u="none" strike="noStrike" dirty="0">
                          <a:solidFill>
                            <a:schemeClr val="bg1">
                              <a:lumMod val="95000"/>
                            </a:schemeClr>
                          </a:solidFill>
                          <a:latin typeface="Arial"/>
                        </a:rPr>
                        <a:t>189</a:t>
                      </a:r>
                    </a:p>
                  </a:txBody>
                  <a:tcPr marL="8343" marR="8343" marT="8343"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0000"/>
                    </a:solidFill>
                  </a:tcPr>
                </a:tc>
                <a:tc>
                  <a:txBody>
                    <a:bodyPr/>
                    <a:lstStyle/>
                    <a:p>
                      <a:pPr algn="ctr" rtl="0" fontAlgn="ctr"/>
                      <a:r>
                        <a:rPr lang="es-MX" sz="1400" b="1" i="0" u="none" strike="noStrike" dirty="0">
                          <a:solidFill>
                            <a:schemeClr val="bg1">
                              <a:lumMod val="95000"/>
                            </a:schemeClr>
                          </a:solidFill>
                          <a:latin typeface="Arial"/>
                        </a:rPr>
                        <a:t>131</a:t>
                      </a:r>
                    </a:p>
                  </a:txBody>
                  <a:tcPr marL="8343" marR="8343" marT="8343"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0000"/>
                    </a:solidFill>
                  </a:tcPr>
                </a:tc>
                <a:tc>
                  <a:txBody>
                    <a:bodyPr/>
                    <a:lstStyle/>
                    <a:p>
                      <a:pPr algn="ctr" rtl="0" fontAlgn="ctr"/>
                      <a:r>
                        <a:rPr lang="es-MX" sz="1400" b="1" i="0" u="none" strike="noStrike" dirty="0">
                          <a:solidFill>
                            <a:schemeClr val="bg1">
                              <a:lumMod val="95000"/>
                            </a:schemeClr>
                          </a:solidFill>
                          <a:latin typeface="Arial"/>
                        </a:rPr>
                        <a:t>58</a:t>
                      </a:r>
                    </a:p>
                  </a:txBody>
                  <a:tcPr marL="8343" marR="8343" marT="8343"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0000"/>
                    </a:solidFill>
                  </a:tcPr>
                </a:tc>
                <a:tc>
                  <a:txBody>
                    <a:bodyPr/>
                    <a:lstStyle/>
                    <a:p>
                      <a:pPr algn="ctr" rtl="0" fontAlgn="ctr"/>
                      <a:r>
                        <a:rPr lang="es-MX" sz="1400" b="1" i="0" u="none" strike="noStrike" dirty="0">
                          <a:solidFill>
                            <a:schemeClr val="bg1">
                              <a:lumMod val="95000"/>
                            </a:schemeClr>
                          </a:solidFill>
                          <a:latin typeface="Arial"/>
                        </a:rPr>
                        <a:t>69%</a:t>
                      </a:r>
                    </a:p>
                  </a:txBody>
                  <a:tcPr marL="8343" marR="8343" marT="8343"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0000"/>
                    </a:solidFill>
                  </a:tcPr>
                </a:tc>
                <a:extLst>
                  <a:ext uri="{0D108BD9-81ED-4DB2-BD59-A6C34878D82A}">
                    <a16:rowId xmlns:a16="http://schemas.microsoft.com/office/drawing/2014/main" val="10005"/>
                  </a:ext>
                </a:extLst>
              </a:tr>
            </a:tbl>
          </a:graphicData>
        </a:graphic>
      </p:graphicFrame>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CuadroTexto 6"/>
          <p:cNvSpPr txBox="1">
            <a:spLocks noChangeArrowheads="1"/>
          </p:cNvSpPr>
          <p:nvPr/>
        </p:nvSpPr>
        <p:spPr bwMode="auto">
          <a:xfrm>
            <a:off x="1156541" y="1339561"/>
            <a:ext cx="7099300" cy="954107"/>
          </a:xfrm>
          <a:prstGeom prst="rect">
            <a:avLst/>
          </a:prstGeom>
          <a:noFill/>
          <a:ln w="9525">
            <a:noFill/>
            <a:miter lim="800000"/>
            <a:headEnd/>
            <a:tailEnd/>
          </a:ln>
        </p:spPr>
        <p:txBody>
          <a:bodyPr>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MX" altLang="es-MX" sz="1400" b="1" i="0" u="none" strike="noStrike" kern="1200" cap="none" spc="0" normalizeH="0" baseline="0" noProof="0" dirty="0">
                <a:ln>
                  <a:noFill/>
                </a:ln>
                <a:solidFill>
                  <a:schemeClr val="tx1">
                    <a:lumMod val="75000"/>
                    <a:lumOff val="25000"/>
                  </a:schemeClr>
                </a:solidFill>
                <a:effectLst/>
                <a:uLnTx/>
                <a:uFillTx/>
                <a:latin typeface="Arial" pitchFamily="34" charset="0"/>
                <a:ea typeface="+mn-ea"/>
                <a:cs typeface="Arial" pitchFamily="34" charset="0"/>
              </a:rPr>
              <a:t>OBSERVACIONES DE CENTROS ESCOLARES DETERMINADAS</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MX" altLang="es-MX" sz="1400" b="1" i="0" u="none" strike="noStrike" kern="1200" cap="none" spc="0" normalizeH="0" baseline="0" noProof="0" dirty="0">
                <a:ln>
                  <a:noFill/>
                </a:ln>
                <a:solidFill>
                  <a:schemeClr val="tx1">
                    <a:lumMod val="75000"/>
                    <a:lumOff val="25000"/>
                  </a:schemeClr>
                </a:solidFill>
                <a:effectLst/>
                <a:uLnTx/>
                <a:uFillTx/>
                <a:latin typeface="Arial" pitchFamily="34" charset="0"/>
                <a:ea typeface="+mn-ea"/>
                <a:cs typeface="Arial" pitchFamily="34" charset="0"/>
              </a:rPr>
              <a:t>Y PENDIENTES DE SOLVENTAR </a:t>
            </a:r>
            <a:r>
              <a:rPr kumimoji="0" lang="es-MX" altLang="es-MX" sz="1400" b="1" i="0" u="sng" strike="noStrike" kern="1200" cap="none" spc="0" normalizeH="0" baseline="0" noProof="0" dirty="0">
                <a:ln>
                  <a:noFill/>
                </a:ln>
                <a:solidFill>
                  <a:schemeClr val="tx1">
                    <a:lumMod val="75000"/>
                    <a:lumOff val="25000"/>
                  </a:schemeClr>
                </a:solidFill>
                <a:effectLst/>
                <a:uLnTx/>
                <a:uFillTx/>
                <a:latin typeface="Arial" pitchFamily="34" charset="0"/>
                <a:ea typeface="+mn-ea"/>
                <a:cs typeface="Arial" pitchFamily="34" charset="0"/>
              </a:rPr>
              <a:t>POR EJERCICIO</a:t>
            </a:r>
            <a:endParaRPr kumimoji="0" lang="es-MX" altLang="es-MX" sz="1400" b="1" i="0" u="none" strike="noStrike" kern="1200" cap="none" spc="0" normalizeH="0" baseline="0" noProof="0" dirty="0">
              <a:ln>
                <a:noFill/>
              </a:ln>
              <a:solidFill>
                <a:schemeClr val="tx1">
                  <a:lumMod val="75000"/>
                  <a:lumOff val="25000"/>
                </a:schemeClr>
              </a:solidFill>
              <a:effectLst/>
              <a:uLnTx/>
              <a:uFillTx/>
              <a:latin typeface="Arial" pitchFamily="34" charset="0"/>
              <a:ea typeface="+mn-ea"/>
              <a:cs typeface="Arial" pitchFamily="34" charset="0"/>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MX" altLang="es-MX" sz="1400" b="1" i="0" u="none" strike="noStrike" kern="1200" cap="none" spc="0" normalizeH="0" baseline="0" noProof="0" dirty="0">
                <a:ln>
                  <a:noFill/>
                </a:ln>
                <a:solidFill>
                  <a:schemeClr val="tx1">
                    <a:lumMod val="75000"/>
                    <a:lumOff val="25000"/>
                  </a:schemeClr>
                </a:solidFill>
                <a:effectLst/>
                <a:uLnTx/>
                <a:uFillTx/>
                <a:latin typeface="Arial" pitchFamily="34" charset="0"/>
                <a:ea typeface="+mn-ea"/>
                <a:cs typeface="Arial" pitchFamily="34" charset="0"/>
              </a:rPr>
              <a:t>(Ejercicio 2016-2020)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MX" altLang="es-MX" sz="1400" b="1" i="0" u="none" strike="noStrike" kern="1200" cap="none" spc="0" normalizeH="0" baseline="0" noProof="0" dirty="0">
                <a:ln>
                  <a:noFill/>
                </a:ln>
                <a:solidFill>
                  <a:schemeClr val="tx1">
                    <a:lumMod val="75000"/>
                    <a:lumOff val="25000"/>
                  </a:schemeClr>
                </a:solidFill>
                <a:effectLst/>
                <a:uLnTx/>
                <a:uFillTx/>
                <a:latin typeface="Arial" pitchFamily="34" charset="0"/>
                <a:ea typeface="+mn-ea"/>
                <a:cs typeface="Arial" pitchFamily="34" charset="0"/>
              </a:rPr>
              <a:t>Al 28 de febrero de 2021</a:t>
            </a:r>
          </a:p>
        </p:txBody>
      </p:sp>
      <p:sp>
        <p:nvSpPr>
          <p:cNvPr id="5" name="4 Rectángulo"/>
          <p:cNvSpPr/>
          <p:nvPr/>
        </p:nvSpPr>
        <p:spPr>
          <a:xfrm>
            <a:off x="318655" y="277091"/>
            <a:ext cx="6414654" cy="646331"/>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s-ES" sz="1800" b="1" i="0" u="none" strike="noStrike" kern="0" cap="all" spc="0" normalizeH="0" baseline="0" noProof="0" dirty="0">
                <a:ln>
                  <a:noFill/>
                </a:ln>
                <a:solidFill>
                  <a:prstClr val="black">
                    <a:lumMod val="65000"/>
                    <a:lumOff val="35000"/>
                  </a:prstClr>
                </a:solidFill>
                <a:effectLst>
                  <a:outerShdw blurRad="38100" dist="38100" dir="2700000" algn="tl">
                    <a:srgbClr val="000000">
                      <a:alpha val="43137"/>
                    </a:srgbClr>
                  </a:outerShdw>
                </a:effectLst>
                <a:uLnTx/>
                <a:uFillTx/>
                <a:latin typeface="Arial" pitchFamily="34" charset="0"/>
                <a:ea typeface="+mn-ea"/>
                <a:cs typeface="Arial" pitchFamily="34" charset="0"/>
              </a:rPr>
              <a:t>Comité de control y desempeño institucional</a:t>
            </a:r>
            <a:br>
              <a:rPr kumimoji="0" lang="es-ES" sz="1800" b="1" i="0" u="none" strike="noStrike" kern="0" cap="all" spc="0" normalizeH="0" baseline="0" noProof="0" dirty="0">
                <a:ln>
                  <a:noFill/>
                </a:ln>
                <a:solidFill>
                  <a:prstClr val="black">
                    <a:lumMod val="65000"/>
                    <a:lumOff val="35000"/>
                  </a:prstClr>
                </a:solidFill>
                <a:effectLst>
                  <a:outerShdw blurRad="38100" dist="38100" dir="2700000" algn="tl">
                    <a:srgbClr val="000000">
                      <a:alpha val="43137"/>
                    </a:srgbClr>
                  </a:outerShdw>
                </a:effectLst>
                <a:uLnTx/>
                <a:uFillTx/>
                <a:latin typeface="Arial" pitchFamily="34" charset="0"/>
                <a:ea typeface="+mn-ea"/>
                <a:cs typeface="Arial" pitchFamily="34" charset="0"/>
              </a:rPr>
            </a:br>
            <a:r>
              <a:rPr kumimoji="0" lang="es-ES" sz="1800" b="1" i="0" u="none" strike="noStrike" kern="0" cap="none" spc="0" normalizeH="0" baseline="0" noProof="0" dirty="0">
                <a:ln>
                  <a:noFill/>
                </a:ln>
                <a:solidFill>
                  <a:prstClr val="black">
                    <a:lumMod val="65000"/>
                    <a:lumOff val="35000"/>
                  </a:prstClr>
                </a:solidFill>
                <a:effectLst>
                  <a:outerShdw blurRad="38100" dist="38100" dir="2700000" algn="tl">
                    <a:srgbClr val="000000">
                      <a:alpha val="43137"/>
                    </a:srgbClr>
                  </a:outerShdw>
                </a:effectLst>
                <a:uLnTx/>
                <a:uFillTx/>
                <a:latin typeface="Arial" pitchFamily="34" charset="0"/>
                <a:ea typeface="+mn-ea"/>
                <a:cs typeface="Arial" pitchFamily="34" charset="0"/>
              </a:rPr>
              <a:t>(COCODI)</a:t>
            </a:r>
            <a:endParaRPr kumimoji="0" lang="es-ES" sz="1800" b="1" i="0" u="none" strike="noStrike" kern="1200" cap="none" spc="0" normalizeH="0" baseline="0" noProof="0" dirty="0">
              <a:ln>
                <a:noFill/>
              </a:ln>
              <a:solidFill>
                <a:prstClr val="black">
                  <a:lumMod val="65000"/>
                  <a:lumOff val="35000"/>
                </a:prstClr>
              </a:solidFill>
              <a:effectLst>
                <a:outerShdw blurRad="38100" dist="38100" dir="2700000" algn="tl">
                  <a:srgbClr val="000000">
                    <a:alpha val="43137"/>
                  </a:srgbClr>
                </a:outerShdw>
              </a:effectLst>
              <a:uLnTx/>
              <a:uFillTx/>
              <a:latin typeface="Arial" pitchFamily="34" charset="0"/>
              <a:ea typeface="+mn-ea"/>
              <a:cs typeface="Arial" pitchFamily="34" charset="0"/>
            </a:endParaRPr>
          </a:p>
        </p:txBody>
      </p:sp>
      <p:cxnSp>
        <p:nvCxnSpPr>
          <p:cNvPr id="7" name="6 Conector recto"/>
          <p:cNvCxnSpPr/>
          <p:nvPr/>
        </p:nvCxnSpPr>
        <p:spPr>
          <a:xfrm>
            <a:off x="323528" y="1158753"/>
            <a:ext cx="8496000" cy="1588"/>
          </a:xfrm>
          <a:prstGeom prst="line">
            <a:avLst/>
          </a:prstGeom>
          <a:ln w="190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aphicFrame>
        <p:nvGraphicFramePr>
          <p:cNvPr id="9" name="8 Tabla"/>
          <p:cNvGraphicFramePr>
            <a:graphicFrameLocks noGrp="1"/>
          </p:cNvGraphicFramePr>
          <p:nvPr>
            <p:extLst>
              <p:ext uri="{D42A27DB-BD31-4B8C-83A1-F6EECF244321}">
                <p14:modId xmlns:p14="http://schemas.microsoft.com/office/powerpoint/2010/main" val="3460308543"/>
              </p:ext>
            </p:extLst>
          </p:nvPr>
        </p:nvGraphicFramePr>
        <p:xfrm>
          <a:off x="428847" y="2366595"/>
          <a:ext cx="8151628" cy="2785730"/>
        </p:xfrm>
        <a:graphic>
          <a:graphicData uri="http://schemas.openxmlformats.org/drawingml/2006/table">
            <a:tbl>
              <a:tblPr/>
              <a:tblGrid>
                <a:gridCol w="2983038">
                  <a:extLst>
                    <a:ext uri="{9D8B030D-6E8A-4147-A177-3AD203B41FA5}">
                      <a16:colId xmlns:a16="http://schemas.microsoft.com/office/drawing/2014/main" val="20000"/>
                    </a:ext>
                  </a:extLst>
                </a:gridCol>
                <a:gridCol w="896287">
                  <a:extLst>
                    <a:ext uri="{9D8B030D-6E8A-4147-A177-3AD203B41FA5}">
                      <a16:colId xmlns:a16="http://schemas.microsoft.com/office/drawing/2014/main" val="20001"/>
                    </a:ext>
                  </a:extLst>
                </a:gridCol>
                <a:gridCol w="824584">
                  <a:extLst>
                    <a:ext uri="{9D8B030D-6E8A-4147-A177-3AD203B41FA5}">
                      <a16:colId xmlns:a16="http://schemas.microsoft.com/office/drawing/2014/main" val="20002"/>
                    </a:ext>
                  </a:extLst>
                </a:gridCol>
                <a:gridCol w="776783">
                  <a:extLst>
                    <a:ext uri="{9D8B030D-6E8A-4147-A177-3AD203B41FA5}">
                      <a16:colId xmlns:a16="http://schemas.microsoft.com/office/drawing/2014/main" val="20003"/>
                    </a:ext>
                  </a:extLst>
                </a:gridCol>
                <a:gridCol w="800683">
                  <a:extLst>
                    <a:ext uri="{9D8B030D-6E8A-4147-A177-3AD203B41FA5}">
                      <a16:colId xmlns:a16="http://schemas.microsoft.com/office/drawing/2014/main" val="20004"/>
                    </a:ext>
                  </a:extLst>
                </a:gridCol>
                <a:gridCol w="800683">
                  <a:extLst>
                    <a:ext uri="{9D8B030D-6E8A-4147-A177-3AD203B41FA5}">
                      <a16:colId xmlns:a16="http://schemas.microsoft.com/office/drawing/2014/main" val="4212183999"/>
                    </a:ext>
                  </a:extLst>
                </a:gridCol>
                <a:gridCol w="1069570">
                  <a:extLst>
                    <a:ext uri="{9D8B030D-6E8A-4147-A177-3AD203B41FA5}">
                      <a16:colId xmlns:a16="http://schemas.microsoft.com/office/drawing/2014/main" val="20005"/>
                    </a:ext>
                  </a:extLst>
                </a:gridCol>
              </a:tblGrid>
              <a:tr h="557146">
                <a:tc>
                  <a:txBody>
                    <a:bodyPr/>
                    <a:lstStyle/>
                    <a:p>
                      <a:pPr algn="ctr" rtl="0" fontAlgn="ctr"/>
                      <a:r>
                        <a:rPr lang="es-MX" sz="1200" b="1" i="0" u="none" strike="noStrike" dirty="0">
                          <a:solidFill>
                            <a:schemeClr val="bg1">
                              <a:lumMod val="95000"/>
                            </a:schemeClr>
                          </a:solidFill>
                          <a:latin typeface="Arial"/>
                        </a:rPr>
                        <a:t>Unidad Administrativa</a:t>
                      </a:r>
                    </a:p>
                  </a:txBody>
                  <a:tcPr marL="7507" marR="7507" marT="7507"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0000"/>
                    </a:solidFill>
                  </a:tcPr>
                </a:tc>
                <a:tc>
                  <a:txBody>
                    <a:bodyPr/>
                    <a:lstStyle/>
                    <a:p>
                      <a:pPr algn="ctr" rtl="0" fontAlgn="ctr"/>
                      <a:r>
                        <a:rPr lang="es-MX" sz="1200" b="1" i="0" u="none" strike="noStrike" dirty="0">
                          <a:solidFill>
                            <a:schemeClr val="bg1">
                              <a:lumMod val="95000"/>
                            </a:schemeClr>
                          </a:solidFill>
                          <a:latin typeface="Arial"/>
                        </a:rPr>
                        <a:t>2016</a:t>
                      </a:r>
                    </a:p>
                  </a:txBody>
                  <a:tcPr marL="7507" marR="7507" marT="7507"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0000"/>
                    </a:solidFill>
                  </a:tcPr>
                </a:tc>
                <a:tc>
                  <a:txBody>
                    <a:bodyPr/>
                    <a:lstStyle/>
                    <a:p>
                      <a:pPr algn="ctr" rtl="0" fontAlgn="ctr"/>
                      <a:r>
                        <a:rPr lang="es-MX" sz="1200" b="1" i="0" u="none" strike="noStrike" dirty="0">
                          <a:solidFill>
                            <a:schemeClr val="bg1">
                              <a:lumMod val="95000"/>
                            </a:schemeClr>
                          </a:solidFill>
                          <a:latin typeface="Arial"/>
                        </a:rPr>
                        <a:t>2017</a:t>
                      </a:r>
                    </a:p>
                  </a:txBody>
                  <a:tcPr marL="7507" marR="7507" marT="7507"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0000"/>
                    </a:solidFill>
                  </a:tcPr>
                </a:tc>
                <a:tc>
                  <a:txBody>
                    <a:bodyPr/>
                    <a:lstStyle/>
                    <a:p>
                      <a:pPr algn="ctr" rtl="0" fontAlgn="ctr"/>
                      <a:r>
                        <a:rPr lang="es-MX" sz="1200" b="1" i="0" u="none" strike="noStrike" dirty="0">
                          <a:solidFill>
                            <a:schemeClr val="bg1">
                              <a:lumMod val="95000"/>
                            </a:schemeClr>
                          </a:solidFill>
                          <a:latin typeface="Arial"/>
                        </a:rPr>
                        <a:t>2018</a:t>
                      </a:r>
                    </a:p>
                  </a:txBody>
                  <a:tcPr marL="7507" marR="7507" marT="7507"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0000"/>
                    </a:solidFill>
                  </a:tcPr>
                </a:tc>
                <a:tc>
                  <a:txBody>
                    <a:bodyPr/>
                    <a:lstStyle/>
                    <a:p>
                      <a:pPr algn="ctr" rtl="0" fontAlgn="ctr"/>
                      <a:r>
                        <a:rPr lang="es-MX" sz="1200" b="1" i="0" u="none" strike="noStrike" dirty="0">
                          <a:solidFill>
                            <a:schemeClr val="bg1">
                              <a:lumMod val="95000"/>
                            </a:schemeClr>
                          </a:solidFill>
                          <a:latin typeface="Arial"/>
                        </a:rPr>
                        <a:t>2019</a:t>
                      </a:r>
                    </a:p>
                  </a:txBody>
                  <a:tcPr marL="7507" marR="7507" marT="7507"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0000"/>
                    </a:solidFill>
                  </a:tcPr>
                </a:tc>
                <a:tc>
                  <a:txBody>
                    <a:bodyPr/>
                    <a:lstStyle/>
                    <a:p>
                      <a:pPr algn="ctr" rtl="0" fontAlgn="ctr"/>
                      <a:r>
                        <a:rPr lang="es-MX" sz="1200" b="1" i="0" u="none" strike="noStrike" dirty="0">
                          <a:solidFill>
                            <a:schemeClr val="bg1">
                              <a:lumMod val="95000"/>
                            </a:schemeClr>
                          </a:solidFill>
                          <a:latin typeface="Arial"/>
                        </a:rPr>
                        <a:t>2020</a:t>
                      </a:r>
                    </a:p>
                  </a:txBody>
                  <a:tcPr marL="7507" marR="7507" marT="7507"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0000"/>
                    </a:solidFill>
                  </a:tcPr>
                </a:tc>
                <a:tc>
                  <a:txBody>
                    <a:bodyPr/>
                    <a:lstStyle/>
                    <a:p>
                      <a:pPr algn="ctr" rtl="0" fontAlgn="ctr"/>
                      <a:r>
                        <a:rPr lang="es-MX" sz="1200" b="1" i="0" u="none" strike="noStrike" dirty="0">
                          <a:solidFill>
                            <a:schemeClr val="bg1">
                              <a:lumMod val="95000"/>
                            </a:schemeClr>
                          </a:solidFill>
                          <a:latin typeface="Arial"/>
                        </a:rPr>
                        <a:t>Total</a:t>
                      </a:r>
                    </a:p>
                  </a:txBody>
                  <a:tcPr marL="7507" marR="7507" marT="7507"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0000"/>
                    </a:solidFill>
                  </a:tcPr>
                </a:tc>
                <a:extLst>
                  <a:ext uri="{0D108BD9-81ED-4DB2-BD59-A6C34878D82A}">
                    <a16:rowId xmlns:a16="http://schemas.microsoft.com/office/drawing/2014/main" val="10000"/>
                  </a:ext>
                </a:extLst>
              </a:tr>
              <a:tr h="557146">
                <a:tc>
                  <a:txBody>
                    <a:bodyPr/>
                    <a:lstStyle/>
                    <a:p>
                      <a:pPr algn="l" rtl="0" fontAlgn="ctr"/>
                      <a:r>
                        <a:rPr lang="es-MX" sz="1200" b="0" i="0" u="none" strike="noStrike" dirty="0">
                          <a:solidFill>
                            <a:srgbClr val="000000"/>
                          </a:solidFill>
                          <a:latin typeface="Arial"/>
                        </a:rPr>
                        <a:t>Dirección General de Educación Elemental</a:t>
                      </a:r>
                    </a:p>
                  </a:txBody>
                  <a:tcPr marL="7507" marR="7507" marT="7507"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ctr" rtl="0" fontAlgn="ctr"/>
                      <a:r>
                        <a:rPr lang="es-MX" sz="1200" b="0" i="0" u="none" strike="noStrike" dirty="0">
                          <a:solidFill>
                            <a:srgbClr val="000000"/>
                          </a:solidFill>
                          <a:latin typeface="Arial"/>
                        </a:rPr>
                        <a:t>0</a:t>
                      </a:r>
                    </a:p>
                  </a:txBody>
                  <a:tcPr marL="7507" marR="7507" marT="7507"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ctr" rtl="0" fontAlgn="ctr"/>
                      <a:r>
                        <a:rPr lang="es-MX" sz="1200" b="0" i="0" u="none" strike="noStrike" dirty="0">
                          <a:solidFill>
                            <a:srgbClr val="000000"/>
                          </a:solidFill>
                          <a:latin typeface="Arial"/>
                        </a:rPr>
                        <a:t>0</a:t>
                      </a:r>
                    </a:p>
                  </a:txBody>
                  <a:tcPr marL="7507" marR="7507" marT="7507"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ctr" rtl="0" fontAlgn="ctr"/>
                      <a:r>
                        <a:rPr lang="es-MX" sz="1200" b="0" i="0" u="none" strike="noStrike" dirty="0">
                          <a:solidFill>
                            <a:srgbClr val="000000"/>
                          </a:solidFill>
                          <a:latin typeface="Arial"/>
                        </a:rPr>
                        <a:t>0</a:t>
                      </a:r>
                    </a:p>
                  </a:txBody>
                  <a:tcPr marL="7507" marR="7507" marT="7507"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ctr" rtl="0" fontAlgn="ctr"/>
                      <a:r>
                        <a:rPr lang="es-MX" sz="1200" b="0" i="0" u="none" strike="noStrike" dirty="0">
                          <a:solidFill>
                            <a:srgbClr val="000000"/>
                          </a:solidFill>
                          <a:latin typeface="Arial"/>
                        </a:rPr>
                        <a:t>1</a:t>
                      </a:r>
                    </a:p>
                  </a:txBody>
                  <a:tcPr marL="7507" marR="7507" marT="7507"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ctr" rtl="0" fontAlgn="ctr"/>
                      <a:r>
                        <a:rPr lang="es-MX" sz="1200" b="0" i="0" u="none" strike="noStrike" dirty="0">
                          <a:solidFill>
                            <a:srgbClr val="000000"/>
                          </a:solidFill>
                          <a:latin typeface="Arial"/>
                        </a:rPr>
                        <a:t>0</a:t>
                      </a:r>
                    </a:p>
                  </a:txBody>
                  <a:tcPr marL="7507" marR="7507" marT="7507"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ctr" rtl="0" fontAlgn="ctr"/>
                      <a:r>
                        <a:rPr lang="es-MX" sz="1400" b="1" i="0" u="none" strike="noStrike" dirty="0">
                          <a:solidFill>
                            <a:schemeClr val="tx1">
                              <a:lumMod val="75000"/>
                              <a:lumOff val="25000"/>
                            </a:schemeClr>
                          </a:solidFill>
                          <a:latin typeface="Arial"/>
                        </a:rPr>
                        <a:t>1</a:t>
                      </a:r>
                    </a:p>
                  </a:txBody>
                  <a:tcPr marL="7507" marR="7507" marT="7507"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extLst>
                  <a:ext uri="{0D108BD9-81ED-4DB2-BD59-A6C34878D82A}">
                    <a16:rowId xmlns:a16="http://schemas.microsoft.com/office/drawing/2014/main" val="10001"/>
                  </a:ext>
                </a:extLst>
              </a:tr>
              <a:tr h="557146">
                <a:tc>
                  <a:txBody>
                    <a:bodyPr/>
                    <a:lstStyle/>
                    <a:p>
                      <a:pPr algn="l" rtl="0" fontAlgn="ctr"/>
                      <a:r>
                        <a:rPr lang="es-MX" sz="1200" b="0" i="0" u="none" strike="noStrike" dirty="0">
                          <a:solidFill>
                            <a:srgbClr val="000000"/>
                          </a:solidFill>
                          <a:latin typeface="Arial"/>
                        </a:rPr>
                        <a:t>Dirección General de Educación Primaria</a:t>
                      </a:r>
                    </a:p>
                  </a:txBody>
                  <a:tcPr marL="7507" marR="7507" marT="7507"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ctr" rtl="0" fontAlgn="ctr"/>
                      <a:r>
                        <a:rPr lang="es-MX" sz="1200" b="0" i="0" u="none" strike="noStrike" dirty="0">
                          <a:solidFill>
                            <a:srgbClr val="000000"/>
                          </a:solidFill>
                          <a:latin typeface="Arial"/>
                        </a:rPr>
                        <a:t>5</a:t>
                      </a:r>
                    </a:p>
                  </a:txBody>
                  <a:tcPr marL="7507" marR="7507" marT="7507"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ctr" rtl="0" fontAlgn="ctr"/>
                      <a:r>
                        <a:rPr lang="es-MX" sz="1200" b="0" i="0" u="none" strike="noStrike" dirty="0">
                          <a:solidFill>
                            <a:srgbClr val="000000"/>
                          </a:solidFill>
                          <a:latin typeface="Arial"/>
                        </a:rPr>
                        <a:t>1</a:t>
                      </a:r>
                    </a:p>
                  </a:txBody>
                  <a:tcPr marL="7507" marR="7507" marT="7507"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ctr" rtl="0" fontAlgn="ctr"/>
                      <a:r>
                        <a:rPr lang="es-MX" sz="1200" b="0" i="0" u="none" strike="noStrike" dirty="0">
                          <a:solidFill>
                            <a:srgbClr val="000000"/>
                          </a:solidFill>
                          <a:latin typeface="Arial"/>
                        </a:rPr>
                        <a:t>2</a:t>
                      </a:r>
                    </a:p>
                  </a:txBody>
                  <a:tcPr marL="7507" marR="7507" marT="7507"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ctr" rtl="0" fontAlgn="ctr"/>
                      <a:r>
                        <a:rPr lang="es-MX" sz="1200" b="0" i="0" u="none" strike="noStrike" dirty="0">
                          <a:solidFill>
                            <a:srgbClr val="000000"/>
                          </a:solidFill>
                          <a:latin typeface="Arial"/>
                        </a:rPr>
                        <a:t>17</a:t>
                      </a:r>
                    </a:p>
                  </a:txBody>
                  <a:tcPr marL="7507" marR="7507" marT="7507"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ctr" rtl="0" fontAlgn="ctr"/>
                      <a:r>
                        <a:rPr lang="es-MX" sz="1200" b="0" i="0" u="none" strike="noStrike" dirty="0">
                          <a:solidFill>
                            <a:srgbClr val="000000"/>
                          </a:solidFill>
                          <a:latin typeface="Arial"/>
                        </a:rPr>
                        <a:t>2</a:t>
                      </a:r>
                    </a:p>
                  </a:txBody>
                  <a:tcPr marL="7507" marR="7507" marT="7507"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ctr" rtl="0" fontAlgn="ctr"/>
                      <a:r>
                        <a:rPr lang="es-MX" sz="1400" b="1" i="0" u="none" strike="noStrike" dirty="0">
                          <a:solidFill>
                            <a:schemeClr val="tx1">
                              <a:lumMod val="75000"/>
                              <a:lumOff val="25000"/>
                            </a:schemeClr>
                          </a:solidFill>
                          <a:latin typeface="Arial"/>
                        </a:rPr>
                        <a:t>27</a:t>
                      </a:r>
                    </a:p>
                  </a:txBody>
                  <a:tcPr marL="7507" marR="7507" marT="7507"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extLst>
                  <a:ext uri="{0D108BD9-81ED-4DB2-BD59-A6C34878D82A}">
                    <a16:rowId xmlns:a16="http://schemas.microsoft.com/office/drawing/2014/main" val="10002"/>
                  </a:ext>
                </a:extLst>
              </a:tr>
              <a:tr h="557146">
                <a:tc>
                  <a:txBody>
                    <a:bodyPr/>
                    <a:lstStyle/>
                    <a:p>
                      <a:pPr algn="l" rtl="0" fontAlgn="ctr"/>
                      <a:r>
                        <a:rPr lang="es-MX" sz="1200" b="0" i="0" u="none" strike="noStrike" dirty="0">
                          <a:solidFill>
                            <a:srgbClr val="000000"/>
                          </a:solidFill>
                          <a:latin typeface="Arial"/>
                        </a:rPr>
                        <a:t>Dirección General de Educación Secundaria</a:t>
                      </a:r>
                    </a:p>
                  </a:txBody>
                  <a:tcPr marL="7507" marR="7507" marT="7507"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ctr" rtl="0" fontAlgn="ctr"/>
                      <a:r>
                        <a:rPr lang="es-MX" sz="1200" b="0" i="0" u="none" strike="noStrike" dirty="0">
                          <a:solidFill>
                            <a:srgbClr val="000000"/>
                          </a:solidFill>
                          <a:latin typeface="Arial"/>
                        </a:rPr>
                        <a:t>1</a:t>
                      </a:r>
                    </a:p>
                  </a:txBody>
                  <a:tcPr marL="7507" marR="7507" marT="7507"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ctr" rtl="0" fontAlgn="ctr"/>
                      <a:r>
                        <a:rPr lang="es-MX" sz="1200" b="0" i="0" u="none" strike="noStrike" dirty="0">
                          <a:solidFill>
                            <a:srgbClr val="000000"/>
                          </a:solidFill>
                          <a:latin typeface="Arial"/>
                        </a:rPr>
                        <a:t>0</a:t>
                      </a:r>
                    </a:p>
                  </a:txBody>
                  <a:tcPr marL="7507" marR="7507" marT="7507"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ctr" rtl="0" fontAlgn="ctr"/>
                      <a:r>
                        <a:rPr lang="es-MX" sz="1200" b="0" i="0" u="none" strike="noStrike" dirty="0">
                          <a:solidFill>
                            <a:srgbClr val="000000"/>
                          </a:solidFill>
                          <a:latin typeface="Arial"/>
                        </a:rPr>
                        <a:t>5</a:t>
                      </a:r>
                    </a:p>
                  </a:txBody>
                  <a:tcPr marL="7507" marR="7507" marT="7507"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ctr" rtl="0" fontAlgn="ctr"/>
                      <a:r>
                        <a:rPr lang="es-MX" sz="1200" b="0" i="0" u="none" strike="noStrike" dirty="0">
                          <a:solidFill>
                            <a:srgbClr val="000000"/>
                          </a:solidFill>
                          <a:latin typeface="Arial"/>
                        </a:rPr>
                        <a:t>17</a:t>
                      </a:r>
                    </a:p>
                  </a:txBody>
                  <a:tcPr marL="7507" marR="7507" marT="7507"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ctr" rtl="0" fontAlgn="ctr"/>
                      <a:r>
                        <a:rPr lang="es-MX" sz="1200" b="0" i="0" u="none" strike="noStrike" dirty="0">
                          <a:solidFill>
                            <a:srgbClr val="000000"/>
                          </a:solidFill>
                          <a:latin typeface="Arial"/>
                        </a:rPr>
                        <a:t>7</a:t>
                      </a:r>
                    </a:p>
                  </a:txBody>
                  <a:tcPr marL="7507" marR="7507" marT="7507"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ctr" rtl="0" fontAlgn="ctr"/>
                      <a:r>
                        <a:rPr lang="es-MX" sz="1400" b="1" i="0" u="none" strike="noStrike" dirty="0">
                          <a:solidFill>
                            <a:schemeClr val="tx1">
                              <a:lumMod val="75000"/>
                              <a:lumOff val="25000"/>
                            </a:schemeClr>
                          </a:solidFill>
                          <a:latin typeface="Arial"/>
                        </a:rPr>
                        <a:t>30</a:t>
                      </a:r>
                    </a:p>
                  </a:txBody>
                  <a:tcPr marL="7507" marR="7507" marT="7507"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extLst>
                  <a:ext uri="{0D108BD9-81ED-4DB2-BD59-A6C34878D82A}">
                    <a16:rowId xmlns:a16="http://schemas.microsoft.com/office/drawing/2014/main" val="10003"/>
                  </a:ext>
                </a:extLst>
              </a:tr>
              <a:tr h="557146">
                <a:tc>
                  <a:txBody>
                    <a:bodyPr/>
                    <a:lstStyle/>
                    <a:p>
                      <a:pPr algn="ctr" rtl="0" fontAlgn="ctr"/>
                      <a:r>
                        <a:rPr lang="es-MX" sz="1400" b="1" i="0" u="none" strike="noStrike" dirty="0">
                          <a:solidFill>
                            <a:schemeClr val="bg1">
                              <a:lumMod val="95000"/>
                            </a:schemeClr>
                          </a:solidFill>
                          <a:latin typeface="Arial"/>
                        </a:rPr>
                        <a:t>Total General</a:t>
                      </a:r>
                    </a:p>
                  </a:txBody>
                  <a:tcPr marL="7507" marR="7507" marT="7507"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0000"/>
                    </a:solidFill>
                  </a:tcPr>
                </a:tc>
                <a:tc>
                  <a:txBody>
                    <a:bodyPr/>
                    <a:lstStyle/>
                    <a:p>
                      <a:pPr algn="ctr" rtl="0" fontAlgn="ctr"/>
                      <a:r>
                        <a:rPr lang="es-MX" sz="1400" b="1" i="0" u="none" strike="noStrike" dirty="0">
                          <a:solidFill>
                            <a:schemeClr val="bg1">
                              <a:lumMod val="95000"/>
                            </a:schemeClr>
                          </a:solidFill>
                          <a:latin typeface="Arial"/>
                        </a:rPr>
                        <a:t>6</a:t>
                      </a:r>
                    </a:p>
                  </a:txBody>
                  <a:tcPr marL="7507" marR="7507" marT="7507"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0000"/>
                    </a:solidFill>
                  </a:tcPr>
                </a:tc>
                <a:tc>
                  <a:txBody>
                    <a:bodyPr/>
                    <a:lstStyle/>
                    <a:p>
                      <a:pPr algn="ctr" rtl="0" fontAlgn="ctr"/>
                      <a:r>
                        <a:rPr lang="es-MX" sz="1400" b="1" i="0" u="none" strike="noStrike" dirty="0">
                          <a:solidFill>
                            <a:schemeClr val="bg1">
                              <a:lumMod val="95000"/>
                            </a:schemeClr>
                          </a:solidFill>
                          <a:latin typeface="Arial"/>
                        </a:rPr>
                        <a:t>1</a:t>
                      </a:r>
                    </a:p>
                  </a:txBody>
                  <a:tcPr marL="7507" marR="7507" marT="7507"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0000"/>
                    </a:solidFill>
                  </a:tcPr>
                </a:tc>
                <a:tc>
                  <a:txBody>
                    <a:bodyPr/>
                    <a:lstStyle/>
                    <a:p>
                      <a:pPr algn="ctr" rtl="0" fontAlgn="ctr"/>
                      <a:r>
                        <a:rPr lang="es-MX" sz="1400" b="1" i="0" u="none" strike="noStrike" dirty="0">
                          <a:solidFill>
                            <a:schemeClr val="bg1">
                              <a:lumMod val="95000"/>
                            </a:schemeClr>
                          </a:solidFill>
                          <a:latin typeface="Arial"/>
                        </a:rPr>
                        <a:t>7</a:t>
                      </a:r>
                    </a:p>
                  </a:txBody>
                  <a:tcPr marL="7507" marR="7507" marT="7507"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0000"/>
                    </a:solidFill>
                  </a:tcPr>
                </a:tc>
                <a:tc>
                  <a:txBody>
                    <a:bodyPr/>
                    <a:lstStyle/>
                    <a:p>
                      <a:pPr algn="ctr" rtl="0" fontAlgn="ctr"/>
                      <a:r>
                        <a:rPr lang="es-MX" sz="1400" b="1" i="0" u="none" strike="noStrike" dirty="0">
                          <a:solidFill>
                            <a:schemeClr val="bg1">
                              <a:lumMod val="95000"/>
                            </a:schemeClr>
                          </a:solidFill>
                          <a:latin typeface="Arial"/>
                        </a:rPr>
                        <a:t>35</a:t>
                      </a:r>
                    </a:p>
                  </a:txBody>
                  <a:tcPr marL="7507" marR="7507" marT="7507"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0000"/>
                    </a:solidFill>
                  </a:tcPr>
                </a:tc>
                <a:tc>
                  <a:txBody>
                    <a:bodyPr/>
                    <a:lstStyle/>
                    <a:p>
                      <a:pPr algn="ctr" rtl="0" fontAlgn="ctr"/>
                      <a:r>
                        <a:rPr lang="es-MX" sz="1400" b="1" i="0" u="none" strike="noStrike" dirty="0">
                          <a:solidFill>
                            <a:schemeClr val="bg1">
                              <a:lumMod val="95000"/>
                            </a:schemeClr>
                          </a:solidFill>
                          <a:latin typeface="Arial"/>
                        </a:rPr>
                        <a:t>9</a:t>
                      </a:r>
                    </a:p>
                  </a:txBody>
                  <a:tcPr marL="7507" marR="7507" marT="7507"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0000"/>
                    </a:solidFill>
                  </a:tcPr>
                </a:tc>
                <a:tc>
                  <a:txBody>
                    <a:bodyPr/>
                    <a:lstStyle/>
                    <a:p>
                      <a:pPr algn="ctr" rtl="0" fontAlgn="ctr"/>
                      <a:r>
                        <a:rPr lang="es-MX" sz="1400" b="1" i="0" u="none" strike="noStrike" dirty="0">
                          <a:solidFill>
                            <a:schemeClr val="bg1">
                              <a:lumMod val="95000"/>
                            </a:schemeClr>
                          </a:solidFill>
                          <a:latin typeface="Arial"/>
                        </a:rPr>
                        <a:t>58</a:t>
                      </a:r>
                    </a:p>
                  </a:txBody>
                  <a:tcPr marL="7507" marR="7507" marT="7507"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0000"/>
                    </a:solidFill>
                  </a:tcPr>
                </a:tc>
                <a:extLst>
                  <a:ext uri="{0D108BD9-81ED-4DB2-BD59-A6C34878D82A}">
                    <a16:rowId xmlns:a16="http://schemas.microsoft.com/office/drawing/2014/main" val="10004"/>
                  </a:ext>
                </a:extLst>
              </a:tr>
            </a:tbl>
          </a:graphicData>
        </a:graphic>
      </p:graphicFrame>
      <p:sp>
        <p:nvSpPr>
          <p:cNvPr id="10" name="CuadroTexto 9">
            <a:extLst>
              <a:ext uri="{FF2B5EF4-FFF2-40B4-BE49-F238E27FC236}">
                <a16:creationId xmlns:a16="http://schemas.microsoft.com/office/drawing/2014/main" id="{D0F145A7-5AFD-44AD-B147-B166D1D9AA69}"/>
              </a:ext>
            </a:extLst>
          </p:cNvPr>
          <p:cNvSpPr txBox="1"/>
          <p:nvPr/>
        </p:nvSpPr>
        <p:spPr>
          <a:xfrm>
            <a:off x="7060706" y="0"/>
            <a:ext cx="1964025" cy="923330"/>
          </a:xfrm>
          <a:prstGeom prst="rect">
            <a:avLst/>
          </a:prstGeom>
          <a:solidFill>
            <a:schemeClr val="bg1"/>
          </a:solid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MX" b="1" i="0" u="none" strike="noStrike" kern="1200" cap="none" spc="0" normalizeH="0" baseline="0" noProof="0" dirty="0">
                <a:ln>
                  <a:noFill/>
                </a:ln>
                <a:solidFill>
                  <a:schemeClr val="tx1">
                    <a:lumMod val="75000"/>
                    <a:lumOff val="25000"/>
                  </a:schemeClr>
                </a:solidFill>
                <a:effectLst>
                  <a:outerShdw blurRad="38100" dist="38100" dir="2700000" algn="tl">
                    <a:srgbClr val="000000">
                      <a:alpha val="43137"/>
                    </a:srgbClr>
                  </a:outerShdw>
                </a:effectLst>
                <a:uLnTx/>
                <a:uFillTx/>
                <a:latin typeface="Arial" pitchFamily="34" charset="0"/>
                <a:ea typeface="+mn-ea"/>
                <a:cs typeface="Arial" pitchFamily="34" charset="0"/>
              </a:rPr>
              <a:t>CENTROS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MX" b="1" i="0" u="none" strike="noStrike" kern="1200" cap="none" spc="0" normalizeH="0" baseline="0" noProof="0" dirty="0">
                <a:ln>
                  <a:noFill/>
                </a:ln>
                <a:solidFill>
                  <a:schemeClr val="tx1">
                    <a:lumMod val="75000"/>
                    <a:lumOff val="25000"/>
                  </a:schemeClr>
                </a:solidFill>
                <a:effectLst>
                  <a:outerShdw blurRad="38100" dist="38100" dir="2700000" algn="tl">
                    <a:srgbClr val="000000">
                      <a:alpha val="43137"/>
                    </a:srgbClr>
                  </a:outerShdw>
                </a:effectLst>
                <a:uLnTx/>
                <a:uFillTx/>
                <a:latin typeface="Arial" pitchFamily="34" charset="0"/>
                <a:ea typeface="+mn-ea"/>
                <a:cs typeface="Arial" pitchFamily="34" charset="0"/>
              </a:rPr>
              <a:t>ESCOLARES</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MX" b="1" i="0" u="none" strike="noStrike" kern="1200" cap="none" spc="0" normalizeH="0" baseline="0" noProof="0" dirty="0">
                <a:ln>
                  <a:noFill/>
                </a:ln>
                <a:solidFill>
                  <a:schemeClr val="tx1">
                    <a:lumMod val="75000"/>
                    <a:lumOff val="25000"/>
                  </a:schemeClr>
                </a:solidFill>
                <a:effectLst>
                  <a:outerShdw blurRad="38100" dist="38100" dir="2700000" algn="tl">
                    <a:srgbClr val="000000">
                      <a:alpha val="43137"/>
                    </a:srgbClr>
                  </a:outerShdw>
                </a:effectLst>
                <a:uLnTx/>
                <a:uFillTx/>
                <a:latin typeface="Arial" pitchFamily="34" charset="0"/>
                <a:ea typeface="+mn-ea"/>
                <a:cs typeface="Arial" pitchFamily="34" charset="0"/>
              </a:rPr>
              <a:t>SEC</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2" name="11 Conector recto"/>
          <p:cNvCxnSpPr/>
          <p:nvPr/>
        </p:nvCxnSpPr>
        <p:spPr>
          <a:xfrm>
            <a:off x="323528" y="1052737"/>
            <a:ext cx="8496000" cy="1588"/>
          </a:xfrm>
          <a:prstGeom prst="line">
            <a:avLst/>
          </a:prstGeom>
          <a:ln w="190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28" name="Rectángulo 27"/>
          <p:cNvSpPr/>
          <p:nvPr/>
        </p:nvSpPr>
        <p:spPr>
          <a:xfrm>
            <a:off x="7124701" y="220442"/>
            <a:ext cx="1694828" cy="646331"/>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s-MX" dirty="0"/>
              <a:t>LOGOTIPO INSTITUCIONAL</a:t>
            </a:r>
            <a:endParaRPr lang="es-ES" dirty="0"/>
          </a:p>
        </p:txBody>
      </p:sp>
      <p:pic>
        <p:nvPicPr>
          <p:cNvPr id="9" name="Picture 5" descr="C:\Users\LUIS CARLOS\Pictures\SEC LOGO.png"/>
          <p:cNvPicPr>
            <a:picLocks noChangeAspect="1" noChangeArrowheads="1"/>
          </p:cNvPicPr>
          <p:nvPr/>
        </p:nvPicPr>
        <p:blipFill>
          <a:blip r:embed="rId3"/>
          <a:srcRect/>
          <a:stretch>
            <a:fillRect/>
          </a:stretch>
        </p:blipFill>
        <p:spPr bwMode="auto">
          <a:xfrm>
            <a:off x="6977495" y="166255"/>
            <a:ext cx="1917123" cy="797502"/>
          </a:xfrm>
          <a:prstGeom prst="rect">
            <a:avLst/>
          </a:prstGeom>
          <a:noFill/>
        </p:spPr>
      </p:pic>
      <p:sp>
        <p:nvSpPr>
          <p:cNvPr id="6" name="5 Rectángulo"/>
          <p:cNvSpPr/>
          <p:nvPr/>
        </p:nvSpPr>
        <p:spPr>
          <a:xfrm>
            <a:off x="318655" y="277091"/>
            <a:ext cx="6414654" cy="646331"/>
          </a:xfrm>
          <a:prstGeom prst="rect">
            <a:avLst/>
          </a:prstGeom>
        </p:spPr>
        <p:txBody>
          <a:bodyPr wrap="square">
            <a:spAutoFit/>
          </a:bodyPr>
          <a:lstStyle/>
          <a:p>
            <a:r>
              <a:rPr lang="es-ES" b="1" kern="0" cap="all"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Comité de control y desempeño institucional</a:t>
            </a:r>
            <a:br>
              <a:rPr lang="es-ES" b="1" kern="0" cap="all"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br>
            <a:r>
              <a:rPr lang="es-ES" b="1" kern="0"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(COCODI)</a:t>
            </a:r>
            <a:endParaRPr lang="es-ES" b="1"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endParaRPr>
          </a:p>
        </p:txBody>
      </p:sp>
      <p:sp>
        <p:nvSpPr>
          <p:cNvPr id="7" name="CuadroTexto 1"/>
          <p:cNvSpPr txBox="1"/>
          <p:nvPr/>
        </p:nvSpPr>
        <p:spPr>
          <a:xfrm>
            <a:off x="0" y="3047999"/>
            <a:ext cx="9144000" cy="1492716"/>
          </a:xfrm>
          <a:prstGeom prst="rect">
            <a:avLst/>
          </a:prstGeom>
          <a:solidFill>
            <a:srgbClr val="FF0000"/>
          </a:solidFill>
        </p:spPr>
        <p:txBody>
          <a:bodyPr wrap="square">
            <a:spAutoFit/>
          </a:bodyPr>
          <a:lstStyle/>
          <a:p>
            <a:pPr algn="ctr">
              <a:defRPr/>
            </a:pPr>
            <a:endParaRPr lang="es-MX" sz="2800" b="1" dirty="0">
              <a:solidFill>
                <a:srgbClr val="FFFF00"/>
              </a:solidFill>
              <a:effectLst>
                <a:outerShdw blurRad="38100" dist="38100" dir="2700000" algn="tl">
                  <a:srgbClr val="000000">
                    <a:alpha val="43137"/>
                  </a:srgbClr>
                </a:outerShdw>
              </a:effectLst>
              <a:latin typeface="Arial" pitchFamily="34" charset="0"/>
              <a:cs typeface="Arial" pitchFamily="34" charset="0"/>
            </a:endParaRPr>
          </a:p>
          <a:p>
            <a:pPr algn="ctr">
              <a:defRPr/>
            </a:pPr>
            <a:r>
              <a:rPr lang="es-MX" sz="2800" b="1" dirty="0">
                <a:solidFill>
                  <a:schemeClr val="bg1"/>
                </a:solidFill>
                <a:effectLst>
                  <a:outerShdw blurRad="38100" dist="38100" dir="2700000" algn="tl">
                    <a:srgbClr val="000000">
                      <a:alpha val="43137"/>
                    </a:srgbClr>
                  </a:outerShdw>
                </a:effectLst>
                <a:latin typeface="Arial" pitchFamily="34" charset="0"/>
                <a:cs typeface="Arial" pitchFamily="34" charset="0"/>
              </a:rPr>
              <a:t>ASUNTOS GENERALES:</a:t>
            </a:r>
          </a:p>
          <a:p>
            <a:pPr algn="ctr">
              <a:defRPr/>
            </a:pPr>
            <a:endParaRPr lang="es-MX" sz="3500" b="1" dirty="0">
              <a:solidFill>
                <a:schemeClr val="bg1"/>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108749728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Shape 135"/>
          <p:cNvCxnSpPr/>
          <p:nvPr/>
        </p:nvCxnSpPr>
        <p:spPr>
          <a:xfrm>
            <a:off x="323528" y="1052741"/>
            <a:ext cx="8496000" cy="1587"/>
          </a:xfrm>
          <a:prstGeom prst="straightConnector1">
            <a:avLst/>
          </a:prstGeom>
          <a:noFill/>
          <a:ln w="19050" cap="flat" cmpd="sng">
            <a:solidFill>
              <a:schemeClr val="bg1">
                <a:lumMod val="65000"/>
              </a:schemeClr>
            </a:solidFill>
            <a:prstDash val="solid"/>
            <a:round/>
            <a:headEnd type="none" w="med" len="med"/>
            <a:tailEnd type="none" w="med" len="med"/>
          </a:ln>
        </p:spPr>
      </p:cxnSp>
      <p:sp>
        <p:nvSpPr>
          <p:cNvPr id="6" name="5 Rectángulo"/>
          <p:cNvSpPr/>
          <p:nvPr/>
        </p:nvSpPr>
        <p:spPr>
          <a:xfrm>
            <a:off x="332509" y="290944"/>
            <a:ext cx="6414654" cy="646331"/>
          </a:xfrm>
          <a:prstGeom prst="rect">
            <a:avLst/>
          </a:prstGeom>
        </p:spPr>
        <p:txBody>
          <a:bodyPr wrap="square">
            <a:spAutoFit/>
          </a:bodyPr>
          <a:lstStyle/>
          <a:p>
            <a:r>
              <a:rPr lang="es-ES" b="1" kern="0" cap="all"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Comité de control y desempeño institucional</a:t>
            </a:r>
            <a:br>
              <a:rPr lang="es-ES" b="1" kern="0" cap="all"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br>
            <a:r>
              <a:rPr lang="es-ES" b="1" kern="0"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(COCODI)</a:t>
            </a:r>
            <a:endParaRPr lang="es-ES" b="1"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endParaRPr>
          </a:p>
        </p:txBody>
      </p:sp>
      <p:pic>
        <p:nvPicPr>
          <p:cNvPr id="7" name="Picture 5" descr="C:\Users\LUIS CARLOS\Pictures\SEC LOGO.png"/>
          <p:cNvPicPr>
            <a:picLocks noChangeAspect="1" noChangeArrowheads="1"/>
          </p:cNvPicPr>
          <p:nvPr/>
        </p:nvPicPr>
        <p:blipFill>
          <a:blip r:embed="rId2"/>
          <a:srcRect/>
          <a:stretch>
            <a:fillRect/>
          </a:stretch>
        </p:blipFill>
        <p:spPr bwMode="auto">
          <a:xfrm>
            <a:off x="6977495" y="166255"/>
            <a:ext cx="1917123" cy="797502"/>
          </a:xfrm>
          <a:prstGeom prst="rect">
            <a:avLst/>
          </a:prstGeom>
          <a:noFill/>
        </p:spPr>
      </p:pic>
      <p:sp>
        <p:nvSpPr>
          <p:cNvPr id="9" name="CuadroTexto 1"/>
          <p:cNvSpPr txBox="1"/>
          <p:nvPr/>
        </p:nvSpPr>
        <p:spPr>
          <a:xfrm>
            <a:off x="0" y="3047999"/>
            <a:ext cx="9144000" cy="1492716"/>
          </a:xfrm>
          <a:prstGeom prst="rect">
            <a:avLst/>
          </a:prstGeom>
          <a:solidFill>
            <a:srgbClr val="FF0000"/>
          </a:solidFill>
        </p:spPr>
        <p:txBody>
          <a:bodyPr wrap="square">
            <a:spAutoFit/>
          </a:bodyPr>
          <a:lstStyle/>
          <a:p>
            <a:pPr algn="ctr">
              <a:defRPr/>
            </a:pPr>
            <a:endParaRPr lang="es-MX" sz="2800" b="1" dirty="0">
              <a:solidFill>
                <a:srgbClr val="FFFF00"/>
              </a:solidFill>
              <a:effectLst>
                <a:outerShdw blurRad="38100" dist="38100" dir="2700000" algn="tl">
                  <a:srgbClr val="000000">
                    <a:alpha val="43137"/>
                  </a:srgbClr>
                </a:outerShdw>
              </a:effectLst>
              <a:latin typeface="Arial" pitchFamily="34" charset="0"/>
              <a:cs typeface="Arial" pitchFamily="34" charset="0"/>
            </a:endParaRPr>
          </a:p>
          <a:p>
            <a:pPr algn="ctr">
              <a:defRPr/>
            </a:pPr>
            <a:r>
              <a:rPr lang="es-MX" sz="2800" b="1" dirty="0">
                <a:solidFill>
                  <a:schemeClr val="bg1"/>
                </a:solidFill>
                <a:effectLst>
                  <a:outerShdw blurRad="38100" dist="38100" dir="2700000" algn="tl">
                    <a:srgbClr val="000000">
                      <a:alpha val="43137"/>
                    </a:srgbClr>
                  </a:outerShdw>
                </a:effectLst>
                <a:latin typeface="Arial" pitchFamily="34" charset="0"/>
                <a:cs typeface="Arial" pitchFamily="34" charset="0"/>
              </a:rPr>
              <a:t>CLAUSURA</a:t>
            </a:r>
            <a:r>
              <a:rPr lang="es-MX" sz="2800" b="1" dirty="0">
                <a:effectLst>
                  <a:outerShdw blurRad="38100" dist="38100" dir="2700000" algn="tl">
                    <a:srgbClr val="000000">
                      <a:alpha val="43137"/>
                    </a:srgbClr>
                  </a:outerShdw>
                </a:effectLst>
                <a:latin typeface="Arial" pitchFamily="34" charset="0"/>
                <a:cs typeface="Arial" pitchFamily="34" charset="0"/>
              </a:rPr>
              <a:t> </a:t>
            </a:r>
            <a:r>
              <a:rPr lang="es-MX" sz="2800" b="1" dirty="0">
                <a:solidFill>
                  <a:schemeClr val="bg1"/>
                </a:solidFill>
                <a:effectLst>
                  <a:outerShdw blurRad="38100" dist="38100" dir="2700000" algn="tl">
                    <a:srgbClr val="000000">
                      <a:alpha val="43137"/>
                    </a:srgbClr>
                  </a:outerShdw>
                </a:effectLst>
                <a:latin typeface="Arial" pitchFamily="34" charset="0"/>
                <a:cs typeface="Arial" pitchFamily="34" charset="0"/>
              </a:rPr>
              <a:t>DE LA SESIÓN</a:t>
            </a:r>
          </a:p>
          <a:p>
            <a:pPr algn="ctr">
              <a:defRPr/>
            </a:pPr>
            <a:endParaRPr lang="es-MX" sz="3500" b="1" dirty="0">
              <a:solidFill>
                <a:srgbClr val="FFFF00"/>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70751328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9" name="Shape 135"/>
          <p:cNvCxnSpPr/>
          <p:nvPr/>
        </p:nvCxnSpPr>
        <p:spPr>
          <a:xfrm>
            <a:off x="472384" y="840090"/>
            <a:ext cx="8496000" cy="1587"/>
          </a:xfrm>
          <a:prstGeom prst="straightConnector1">
            <a:avLst/>
          </a:prstGeom>
          <a:noFill/>
          <a:ln w="19050" cap="flat" cmpd="sng">
            <a:gradFill>
              <a:gsLst>
                <a:gs pos="0">
                  <a:schemeClr val="bg1">
                    <a:lumMod val="65000"/>
                  </a:schemeClr>
                </a:gs>
                <a:gs pos="50000">
                  <a:schemeClr val="accent1">
                    <a:tint val="44500"/>
                    <a:satMod val="160000"/>
                  </a:schemeClr>
                </a:gs>
                <a:gs pos="100000">
                  <a:schemeClr val="accent1">
                    <a:tint val="23500"/>
                    <a:satMod val="160000"/>
                  </a:schemeClr>
                </a:gs>
              </a:gsLst>
              <a:lin ang="5400000" scaled="0"/>
            </a:gradFill>
            <a:prstDash val="solid"/>
            <a:round/>
            <a:headEnd type="none" w="med" len="med"/>
            <a:tailEnd type="none" w="med" len="med"/>
          </a:ln>
        </p:spPr>
      </p:cxnSp>
      <p:sp>
        <p:nvSpPr>
          <p:cNvPr id="20" name="Rectángulo 19"/>
          <p:cNvSpPr/>
          <p:nvPr/>
        </p:nvSpPr>
        <p:spPr>
          <a:xfrm>
            <a:off x="260177" y="0"/>
            <a:ext cx="6382072" cy="646331"/>
          </a:xfrm>
          <a:prstGeom prst="rect">
            <a:avLst/>
          </a:prstGeom>
        </p:spPr>
        <p:txBody>
          <a:bodyPr wrap="square">
            <a:spAutoFit/>
          </a:bodyPr>
          <a:lstStyle/>
          <a:p>
            <a:r>
              <a:rPr lang="es-ES" b="1" kern="0" cap="all"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Comité de control y desempeño institucional</a:t>
            </a:r>
            <a:br>
              <a:rPr lang="es-ES" b="1" kern="0" cap="all"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br>
            <a:r>
              <a:rPr lang="es-ES" b="1" kern="0"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(COCODI)</a:t>
            </a:r>
            <a:endParaRPr lang="es-ES" b="1"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endParaRPr>
          </a:p>
        </p:txBody>
      </p:sp>
      <p:pic>
        <p:nvPicPr>
          <p:cNvPr id="23" name="Picture 5" descr="C:\Users\LUIS CARLOS\Pictures\SEC LOGO.png"/>
          <p:cNvPicPr>
            <a:picLocks noChangeAspect="1" noChangeArrowheads="1"/>
          </p:cNvPicPr>
          <p:nvPr/>
        </p:nvPicPr>
        <p:blipFill>
          <a:blip r:embed="rId2"/>
          <a:srcRect/>
          <a:stretch>
            <a:fillRect/>
          </a:stretch>
        </p:blipFill>
        <p:spPr bwMode="auto">
          <a:xfrm>
            <a:off x="6977495" y="0"/>
            <a:ext cx="1917123" cy="797502"/>
          </a:xfrm>
          <a:prstGeom prst="rect">
            <a:avLst/>
          </a:prstGeom>
          <a:noFill/>
        </p:spPr>
      </p:pic>
      <p:sp>
        <p:nvSpPr>
          <p:cNvPr id="25" name="Rectángulo 24"/>
          <p:cNvSpPr/>
          <p:nvPr/>
        </p:nvSpPr>
        <p:spPr>
          <a:xfrm>
            <a:off x="323527" y="2133600"/>
            <a:ext cx="4162747" cy="45243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2400" dirty="0"/>
              <a:t>VERIFICACIÓN Y DECLARACIÓN DEL QUÓRUM LEGAL POR PARTE DEL VOCAL EJECUTIVO</a:t>
            </a:r>
          </a:p>
        </p:txBody>
      </p:sp>
      <p:sp>
        <p:nvSpPr>
          <p:cNvPr id="8" name="Rectángulo 7"/>
          <p:cNvSpPr/>
          <p:nvPr/>
        </p:nvSpPr>
        <p:spPr>
          <a:xfrm>
            <a:off x="323527" y="1352551"/>
            <a:ext cx="4162747" cy="5305424"/>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2400" dirty="0">
                <a:latin typeface="Arial" pitchFamily="34" charset="0"/>
                <a:cs typeface="Arial" pitchFamily="34" charset="0"/>
              </a:rPr>
              <a:t>VERIFICACIÓN Y DECLARACIÓN DEL QUÓRUM LEGAL POR PARTE DEL VOCAL EJECUTIVO</a:t>
            </a:r>
          </a:p>
        </p:txBody>
      </p:sp>
      <p:pic>
        <p:nvPicPr>
          <p:cNvPr id="9" name="Picture 2" descr="business, group, team icon"/>
          <p:cNvPicPr>
            <a:picLocks noChangeAspect="1" noChangeArrowheads="1"/>
          </p:cNvPicPr>
          <p:nvPr/>
        </p:nvPicPr>
        <p:blipFill rotWithShape="1">
          <a:blip r:embed="rId3">
            <a:duotone>
              <a:schemeClr val="accent4">
                <a:shade val="45000"/>
                <a:satMod val="135000"/>
              </a:schemeClr>
              <a:prstClr val="white"/>
            </a:duotone>
            <a:extLst>
              <a:ext uri="{28A0092B-C50C-407E-A947-70E740481C1C}">
                <a14:useLocalDpi xmlns:a14="http://schemas.microsoft.com/office/drawing/2010/main" val="0"/>
              </a:ext>
            </a:extLst>
          </a:blip>
          <a:srcRect r="20964"/>
          <a:stretch/>
        </p:blipFill>
        <p:spPr bwMode="auto">
          <a:xfrm>
            <a:off x="4776350" y="1289821"/>
            <a:ext cx="3854450" cy="48768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4816844"/>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9" name="Shape 135"/>
          <p:cNvCxnSpPr/>
          <p:nvPr/>
        </p:nvCxnSpPr>
        <p:spPr>
          <a:xfrm>
            <a:off x="323528" y="1052741"/>
            <a:ext cx="8496000" cy="1587"/>
          </a:xfrm>
          <a:prstGeom prst="straightConnector1">
            <a:avLst/>
          </a:prstGeom>
          <a:noFill/>
          <a:ln w="19050" cap="flat" cmpd="sng">
            <a:solidFill>
              <a:srgbClr val="FF0000"/>
            </a:solidFill>
            <a:prstDash val="solid"/>
            <a:round/>
            <a:headEnd type="none" w="med" len="med"/>
            <a:tailEnd type="none" w="med" len="med"/>
          </a:ln>
        </p:spPr>
      </p:cxnSp>
      <p:sp>
        <p:nvSpPr>
          <p:cNvPr id="20" name="Rectángulo 19"/>
          <p:cNvSpPr/>
          <p:nvPr/>
        </p:nvSpPr>
        <p:spPr>
          <a:xfrm>
            <a:off x="228279" y="270818"/>
            <a:ext cx="6382072" cy="646331"/>
          </a:xfrm>
          <a:prstGeom prst="rect">
            <a:avLst/>
          </a:prstGeom>
        </p:spPr>
        <p:txBody>
          <a:bodyPr wrap="square">
            <a:spAutoFit/>
          </a:bodyPr>
          <a:lstStyle/>
          <a:p>
            <a:r>
              <a:rPr lang="es-ES" b="1" kern="0" cap="all"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Comité de control y desempeño institucional</a:t>
            </a:r>
            <a:br>
              <a:rPr lang="es-ES" b="1" kern="0" cap="all"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br>
            <a:r>
              <a:rPr lang="es-ES" b="1" kern="0"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(COCODI)</a:t>
            </a:r>
            <a:endParaRPr lang="es-ES" b="1"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endParaRPr>
          </a:p>
        </p:txBody>
      </p:sp>
      <p:sp>
        <p:nvSpPr>
          <p:cNvPr id="3" name="Rectángulo 2"/>
          <p:cNvSpPr/>
          <p:nvPr/>
        </p:nvSpPr>
        <p:spPr>
          <a:xfrm>
            <a:off x="7124701" y="220442"/>
            <a:ext cx="1694828" cy="646331"/>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s-ES" dirty="0"/>
          </a:p>
        </p:txBody>
      </p:sp>
      <p:pic>
        <p:nvPicPr>
          <p:cNvPr id="23" name="Picture 5" descr="C:\Users\LUIS CARLOS\Pictures\SEC LOGO.png"/>
          <p:cNvPicPr>
            <a:picLocks noChangeAspect="1" noChangeArrowheads="1"/>
          </p:cNvPicPr>
          <p:nvPr/>
        </p:nvPicPr>
        <p:blipFill>
          <a:blip r:embed="rId2"/>
          <a:srcRect/>
          <a:stretch>
            <a:fillRect/>
          </a:stretch>
        </p:blipFill>
        <p:spPr bwMode="auto">
          <a:xfrm>
            <a:off x="6977495" y="166255"/>
            <a:ext cx="1917123" cy="797502"/>
          </a:xfrm>
          <a:prstGeom prst="rect">
            <a:avLst/>
          </a:prstGeom>
          <a:noFill/>
        </p:spPr>
      </p:pic>
      <p:sp>
        <p:nvSpPr>
          <p:cNvPr id="24" name="CuadroTexto 5"/>
          <p:cNvSpPr txBox="1"/>
          <p:nvPr/>
        </p:nvSpPr>
        <p:spPr>
          <a:xfrm>
            <a:off x="178568" y="1189920"/>
            <a:ext cx="8640960" cy="738664"/>
          </a:xfrm>
          <a:prstGeom prst="rect">
            <a:avLst/>
          </a:prstGeom>
          <a:noFill/>
        </p:spPr>
        <p:txBody>
          <a:bodyPr wrap="square" rtlCol="0">
            <a:spAutoFit/>
          </a:bodyPr>
          <a:lstStyle/>
          <a:p>
            <a:pPr algn="ctr"/>
            <a:r>
              <a:rPr lang="es-MX" sz="2100" b="1" dirty="0">
                <a:solidFill>
                  <a:schemeClr val="tx1">
                    <a:lumMod val="65000"/>
                    <a:lumOff val="35000"/>
                  </a:schemeClr>
                </a:solidFill>
                <a:latin typeface="Arial" pitchFamily="34" charset="0"/>
                <a:cs typeface="Arial" pitchFamily="34" charset="0"/>
              </a:rPr>
              <a:t>SOLICITAR DISPENSA DE </a:t>
            </a:r>
          </a:p>
          <a:p>
            <a:pPr algn="ctr"/>
            <a:r>
              <a:rPr lang="es-MX" sz="2100" b="1" dirty="0">
                <a:solidFill>
                  <a:schemeClr val="tx1">
                    <a:lumMod val="65000"/>
                    <a:lumOff val="35000"/>
                  </a:schemeClr>
                </a:solidFill>
                <a:latin typeface="Arial" pitchFamily="34" charset="0"/>
                <a:cs typeface="Arial" pitchFamily="34" charset="0"/>
              </a:rPr>
              <a:t> LECTURA DE ACTA ANTERIOR</a:t>
            </a:r>
          </a:p>
        </p:txBody>
      </p:sp>
      <p:pic>
        <p:nvPicPr>
          <p:cNvPr id="5" name="Imagen 4" descr="Texto, Carta&#10;&#10;Descripción generada automáticamente">
            <a:extLst>
              <a:ext uri="{FF2B5EF4-FFF2-40B4-BE49-F238E27FC236}">
                <a16:creationId xmlns:a16="http://schemas.microsoft.com/office/drawing/2014/main" id="{A88308BD-4441-4817-BE43-575BFFCB0745}"/>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50083" y="2201355"/>
            <a:ext cx="2959308" cy="4490391"/>
          </a:xfrm>
          <a:prstGeom prst="rect">
            <a:avLst/>
          </a:prstGeom>
        </p:spPr>
      </p:pic>
      <p:pic>
        <p:nvPicPr>
          <p:cNvPr id="4" name="Imagen 3" descr="Texto&#10;&#10;Descripción generada automáticamente">
            <a:extLst>
              <a:ext uri="{FF2B5EF4-FFF2-40B4-BE49-F238E27FC236}">
                <a16:creationId xmlns:a16="http://schemas.microsoft.com/office/drawing/2014/main" id="{9F8ED223-2D7D-4DFD-8325-EBCF7844D769}"/>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770468" y="2313356"/>
            <a:ext cx="2597427" cy="4378390"/>
          </a:xfrm>
          <a:prstGeom prst="rect">
            <a:avLst/>
          </a:prstGeom>
        </p:spPr>
      </p:pic>
      <p:pic>
        <p:nvPicPr>
          <p:cNvPr id="7" name="Imagen 6" descr="Diagrama, Texto, Carta&#10;&#10;Descripción generada automáticamente">
            <a:extLst>
              <a:ext uri="{FF2B5EF4-FFF2-40B4-BE49-F238E27FC236}">
                <a16:creationId xmlns:a16="http://schemas.microsoft.com/office/drawing/2014/main" id="{1BEA9B17-3E2E-4ACD-A310-C4947AA9BB60}"/>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367895" y="2310194"/>
            <a:ext cx="2362960" cy="4381552"/>
          </a:xfrm>
          <a:prstGeom prst="rect">
            <a:avLst/>
          </a:prstGeom>
        </p:spPr>
      </p:pic>
    </p:spTree>
    <p:extLst>
      <p:ext uri="{BB962C8B-B14F-4D97-AF65-F5344CB8AC3E}">
        <p14:creationId xmlns:p14="http://schemas.microsoft.com/office/powerpoint/2010/main" val="1234678681"/>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9" name="Shape 135"/>
          <p:cNvCxnSpPr/>
          <p:nvPr/>
        </p:nvCxnSpPr>
        <p:spPr>
          <a:xfrm>
            <a:off x="323528" y="1052741"/>
            <a:ext cx="8496000" cy="1587"/>
          </a:xfrm>
          <a:prstGeom prst="straightConnector1">
            <a:avLst/>
          </a:prstGeom>
          <a:noFill/>
          <a:ln w="19050" cap="flat" cmpd="sng">
            <a:solidFill>
              <a:srgbClr val="FF0000"/>
            </a:solidFill>
            <a:prstDash val="solid"/>
            <a:round/>
            <a:headEnd type="none" w="med" len="med"/>
            <a:tailEnd type="none" w="med" len="med"/>
          </a:ln>
        </p:spPr>
      </p:cxnSp>
      <p:sp>
        <p:nvSpPr>
          <p:cNvPr id="20" name="Rectángulo 19"/>
          <p:cNvSpPr/>
          <p:nvPr/>
        </p:nvSpPr>
        <p:spPr>
          <a:xfrm>
            <a:off x="228279" y="270818"/>
            <a:ext cx="6382072" cy="646331"/>
          </a:xfrm>
          <a:prstGeom prst="rect">
            <a:avLst/>
          </a:prstGeom>
        </p:spPr>
        <p:txBody>
          <a:bodyPr wrap="square">
            <a:spAutoFit/>
          </a:bodyPr>
          <a:lstStyle/>
          <a:p>
            <a:r>
              <a:rPr lang="es-ES" b="1" kern="0" cap="all"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Comité de control y desempeño institucional</a:t>
            </a:r>
            <a:br>
              <a:rPr lang="es-ES" b="1" kern="0" cap="all"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br>
            <a:r>
              <a:rPr lang="es-ES" b="1" kern="0"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(COCODI)</a:t>
            </a:r>
            <a:endParaRPr lang="es-ES" b="1"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endParaRPr>
          </a:p>
        </p:txBody>
      </p:sp>
      <p:sp>
        <p:nvSpPr>
          <p:cNvPr id="3" name="Rectángulo 2"/>
          <p:cNvSpPr/>
          <p:nvPr/>
        </p:nvSpPr>
        <p:spPr>
          <a:xfrm>
            <a:off x="7124701" y="220442"/>
            <a:ext cx="1694828" cy="646331"/>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s-ES" dirty="0"/>
          </a:p>
        </p:txBody>
      </p:sp>
      <p:pic>
        <p:nvPicPr>
          <p:cNvPr id="23" name="Picture 5" descr="C:\Users\LUIS CARLOS\Pictures\SEC LOGO.png"/>
          <p:cNvPicPr>
            <a:picLocks noChangeAspect="1" noChangeArrowheads="1"/>
          </p:cNvPicPr>
          <p:nvPr/>
        </p:nvPicPr>
        <p:blipFill>
          <a:blip r:embed="rId2"/>
          <a:srcRect/>
          <a:stretch>
            <a:fillRect/>
          </a:stretch>
        </p:blipFill>
        <p:spPr bwMode="auto">
          <a:xfrm>
            <a:off x="6977495" y="166255"/>
            <a:ext cx="1917123" cy="797502"/>
          </a:xfrm>
          <a:prstGeom prst="rect">
            <a:avLst/>
          </a:prstGeom>
          <a:noFill/>
        </p:spPr>
      </p:pic>
      <p:sp>
        <p:nvSpPr>
          <p:cNvPr id="24" name="CuadroTexto 5"/>
          <p:cNvSpPr txBox="1"/>
          <p:nvPr/>
        </p:nvSpPr>
        <p:spPr>
          <a:xfrm>
            <a:off x="323528" y="1189920"/>
            <a:ext cx="8640960" cy="415498"/>
          </a:xfrm>
          <a:prstGeom prst="rect">
            <a:avLst/>
          </a:prstGeom>
          <a:noFill/>
        </p:spPr>
        <p:txBody>
          <a:bodyPr wrap="square" rtlCol="0">
            <a:spAutoFit/>
          </a:bodyPr>
          <a:lstStyle/>
          <a:p>
            <a:pPr algn="ctr"/>
            <a:r>
              <a:rPr lang="es-MX" sz="2100" b="1" dirty="0">
                <a:solidFill>
                  <a:schemeClr val="tx1">
                    <a:lumMod val="65000"/>
                    <a:lumOff val="35000"/>
                  </a:schemeClr>
                </a:solidFill>
                <a:latin typeface="Arial" pitchFamily="34" charset="0"/>
                <a:cs typeface="Arial" pitchFamily="34" charset="0"/>
              </a:rPr>
              <a:t>Relevo de miembro de COCODI</a:t>
            </a:r>
          </a:p>
        </p:txBody>
      </p:sp>
      <p:pic>
        <p:nvPicPr>
          <p:cNvPr id="9" name="Imagen 8">
            <a:extLst>
              <a:ext uri="{FF2B5EF4-FFF2-40B4-BE49-F238E27FC236}">
                <a16:creationId xmlns:a16="http://schemas.microsoft.com/office/drawing/2014/main" id="{D8C0C5D9-B2B7-47D4-B4DE-AAD1045A7053}"/>
              </a:ext>
            </a:extLst>
          </p:cNvPr>
          <p:cNvPicPr>
            <a:picLocks noChangeAspect="1"/>
          </p:cNvPicPr>
          <p:nvPr/>
        </p:nvPicPr>
        <p:blipFill>
          <a:blip r:embed="rId3"/>
          <a:stretch>
            <a:fillRect/>
          </a:stretch>
        </p:blipFill>
        <p:spPr>
          <a:xfrm>
            <a:off x="775815" y="1831581"/>
            <a:ext cx="7591425" cy="4610100"/>
          </a:xfrm>
          <a:prstGeom prst="rect">
            <a:avLst/>
          </a:prstGeom>
        </p:spPr>
      </p:pic>
    </p:spTree>
    <p:extLst>
      <p:ext uri="{BB962C8B-B14F-4D97-AF65-F5344CB8AC3E}">
        <p14:creationId xmlns:p14="http://schemas.microsoft.com/office/powerpoint/2010/main" val="3902811141"/>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9" name="Shape 135"/>
          <p:cNvCxnSpPr/>
          <p:nvPr/>
        </p:nvCxnSpPr>
        <p:spPr>
          <a:xfrm>
            <a:off x="323528" y="1052741"/>
            <a:ext cx="8496000" cy="1587"/>
          </a:xfrm>
          <a:prstGeom prst="straightConnector1">
            <a:avLst/>
          </a:prstGeom>
          <a:noFill/>
          <a:ln w="19050" cap="flat" cmpd="sng">
            <a:solidFill>
              <a:schemeClr val="bg1">
                <a:lumMod val="65000"/>
              </a:schemeClr>
            </a:solidFill>
            <a:prstDash val="solid"/>
            <a:round/>
            <a:headEnd type="none" w="med" len="med"/>
            <a:tailEnd type="none" w="med" len="med"/>
          </a:ln>
        </p:spPr>
      </p:cxnSp>
      <p:sp>
        <p:nvSpPr>
          <p:cNvPr id="20" name="Rectángulo 19"/>
          <p:cNvSpPr/>
          <p:nvPr/>
        </p:nvSpPr>
        <p:spPr>
          <a:xfrm>
            <a:off x="228279" y="270818"/>
            <a:ext cx="6382072" cy="646331"/>
          </a:xfrm>
          <a:prstGeom prst="rect">
            <a:avLst/>
          </a:prstGeom>
        </p:spPr>
        <p:txBody>
          <a:bodyPr wrap="square">
            <a:spAutoFit/>
          </a:bodyPr>
          <a:lstStyle/>
          <a:p>
            <a:r>
              <a:rPr lang="es-ES" b="1" kern="0" cap="all"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Comité de control y desempeño institucional</a:t>
            </a:r>
            <a:br>
              <a:rPr lang="es-ES" b="1" kern="0" cap="all"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br>
            <a:r>
              <a:rPr lang="es-ES" b="1" kern="0"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(COCODI)</a:t>
            </a:r>
            <a:endParaRPr lang="es-ES" b="1"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endParaRPr>
          </a:p>
        </p:txBody>
      </p:sp>
      <p:sp>
        <p:nvSpPr>
          <p:cNvPr id="3" name="Rectángulo 2"/>
          <p:cNvSpPr/>
          <p:nvPr/>
        </p:nvSpPr>
        <p:spPr>
          <a:xfrm>
            <a:off x="7124701" y="220442"/>
            <a:ext cx="1694828" cy="646331"/>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s-ES" dirty="0"/>
          </a:p>
        </p:txBody>
      </p:sp>
      <p:pic>
        <p:nvPicPr>
          <p:cNvPr id="23" name="Picture 5" descr="C:\Users\LUIS CARLOS\Pictures\SEC LOGO.png"/>
          <p:cNvPicPr>
            <a:picLocks noChangeAspect="1" noChangeArrowheads="1"/>
          </p:cNvPicPr>
          <p:nvPr/>
        </p:nvPicPr>
        <p:blipFill>
          <a:blip r:embed="rId2"/>
          <a:srcRect/>
          <a:stretch>
            <a:fillRect/>
          </a:stretch>
        </p:blipFill>
        <p:spPr bwMode="auto">
          <a:xfrm>
            <a:off x="6977495" y="166255"/>
            <a:ext cx="1917123" cy="797502"/>
          </a:xfrm>
          <a:prstGeom prst="rect">
            <a:avLst/>
          </a:prstGeom>
          <a:noFill/>
        </p:spPr>
      </p:pic>
      <p:sp>
        <p:nvSpPr>
          <p:cNvPr id="25" name="Rectángulo 24"/>
          <p:cNvSpPr/>
          <p:nvPr/>
        </p:nvSpPr>
        <p:spPr>
          <a:xfrm>
            <a:off x="323527" y="2133600"/>
            <a:ext cx="4162747" cy="45243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2400" dirty="0"/>
              <a:t>VERIFICACIÓN Y DECLARACIÓN DEL QUÓRUM LEGAL POR PARTE DEL VOCAL EJECUTIVO</a:t>
            </a:r>
          </a:p>
        </p:txBody>
      </p:sp>
      <p:pic>
        <p:nvPicPr>
          <p:cNvPr id="8" name="Picture 2" descr="remote control, streamline icon"/>
          <p:cNvPicPr>
            <a:picLocks noChangeAspect="1" noChangeArrowheads="1"/>
          </p:cNvPicPr>
          <p:nvPr/>
        </p:nvPicPr>
        <p:blipFill rotWithShape="1">
          <a:blip r:embed="rId3">
            <a:duotone>
              <a:schemeClr val="bg2">
                <a:shade val="45000"/>
                <a:satMod val="135000"/>
              </a:schemeClr>
              <a:prstClr val="white"/>
            </a:duotone>
            <a:extLst>
              <a:ext uri="{28A0092B-C50C-407E-A947-70E740481C1C}">
                <a14:useLocalDpi xmlns:a14="http://schemas.microsoft.com/office/drawing/2010/main" val="0"/>
              </a:ext>
            </a:extLst>
          </a:blip>
          <a:srcRect l="25335"/>
          <a:stretch/>
        </p:blipFill>
        <p:spPr bwMode="auto">
          <a:xfrm>
            <a:off x="346508" y="1227780"/>
            <a:ext cx="4496391" cy="5164116"/>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9" name="Diagrama 8"/>
          <p:cNvGraphicFramePr/>
          <p:nvPr>
            <p:extLst>
              <p:ext uri="{D42A27DB-BD31-4B8C-83A1-F6EECF244321}">
                <p14:modId xmlns:p14="http://schemas.microsoft.com/office/powerpoint/2010/main" val="1306187037"/>
              </p:ext>
            </p:extLst>
          </p:nvPr>
        </p:nvGraphicFramePr>
        <p:xfrm>
          <a:off x="4486274" y="1690158"/>
          <a:ext cx="4002502" cy="1201038"/>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10" name="4 CuadroTexto"/>
          <p:cNvSpPr txBox="1"/>
          <p:nvPr/>
        </p:nvSpPr>
        <p:spPr>
          <a:xfrm>
            <a:off x="3985499" y="3192532"/>
            <a:ext cx="5958654" cy="1877437"/>
          </a:xfrm>
          <a:prstGeom prst="rect">
            <a:avLst/>
          </a:prstGeom>
          <a:noFill/>
        </p:spPr>
        <p:txBody>
          <a:bodyPr wrap="square" rtlCol="0">
            <a:spAutoFit/>
          </a:bodyPr>
          <a:lstStyle/>
          <a:p>
            <a:r>
              <a:rPr lang="es-MX" sz="4000" dirty="0">
                <a:solidFill>
                  <a:schemeClr val="tx1">
                    <a:lumMod val="75000"/>
                    <a:lumOff val="25000"/>
                  </a:schemeClr>
                </a:solidFill>
                <a:latin typeface="Arial" pitchFamily="34" charset="0"/>
                <a:cs typeface="Arial" pitchFamily="34" charset="0"/>
              </a:rPr>
              <a:t>CONTROL INTERNO</a:t>
            </a:r>
          </a:p>
          <a:p>
            <a:endParaRPr lang="es-MX" sz="4000" dirty="0">
              <a:solidFill>
                <a:schemeClr val="tx1">
                  <a:lumMod val="75000"/>
                  <a:lumOff val="25000"/>
                </a:schemeClr>
              </a:solidFill>
              <a:latin typeface="Arial" pitchFamily="34" charset="0"/>
              <a:cs typeface="Arial" pitchFamily="34" charset="0"/>
            </a:endParaRPr>
          </a:p>
          <a:p>
            <a:pPr marL="722313" indent="-269875">
              <a:buFontTx/>
              <a:buChar char="-"/>
            </a:pPr>
            <a:r>
              <a:rPr lang="es-MX" dirty="0">
                <a:solidFill>
                  <a:schemeClr val="tx1">
                    <a:lumMod val="75000"/>
                    <a:lumOff val="25000"/>
                  </a:schemeClr>
                </a:solidFill>
                <a:latin typeface="Arial" pitchFamily="34" charset="0"/>
                <a:cs typeface="Arial" pitchFamily="34" charset="0"/>
              </a:rPr>
              <a:t>EVALUACIÓN DEL CI</a:t>
            </a:r>
          </a:p>
          <a:p>
            <a:pPr marL="722313" indent="-269875">
              <a:buFontTx/>
              <a:buChar char="-"/>
            </a:pPr>
            <a:r>
              <a:rPr lang="es-MX" dirty="0">
                <a:solidFill>
                  <a:schemeClr val="tx1">
                    <a:lumMod val="75000"/>
                    <a:lumOff val="25000"/>
                  </a:schemeClr>
                </a:solidFill>
                <a:latin typeface="Arial" pitchFamily="34" charset="0"/>
                <a:cs typeface="Arial" pitchFamily="34" charset="0"/>
              </a:rPr>
              <a:t>ADMINISTRACIÓN DE RIESGOS</a:t>
            </a:r>
          </a:p>
        </p:txBody>
      </p:sp>
    </p:spTree>
    <p:extLst>
      <p:ext uri="{BB962C8B-B14F-4D97-AF65-F5344CB8AC3E}">
        <p14:creationId xmlns:p14="http://schemas.microsoft.com/office/powerpoint/2010/main" val="855980255"/>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9" name="Shape 135"/>
          <p:cNvCxnSpPr/>
          <p:nvPr/>
        </p:nvCxnSpPr>
        <p:spPr>
          <a:xfrm>
            <a:off x="323528" y="1052741"/>
            <a:ext cx="8496000" cy="1587"/>
          </a:xfrm>
          <a:prstGeom prst="straightConnector1">
            <a:avLst/>
          </a:prstGeom>
          <a:noFill/>
          <a:ln w="19050" cap="flat" cmpd="sng">
            <a:solidFill>
              <a:srgbClr val="FF0000"/>
            </a:solidFill>
            <a:prstDash val="solid"/>
            <a:round/>
            <a:headEnd type="none" w="med" len="med"/>
            <a:tailEnd type="none" w="med" len="med"/>
          </a:ln>
        </p:spPr>
      </p:cxnSp>
      <p:sp>
        <p:nvSpPr>
          <p:cNvPr id="20" name="Rectángulo 19"/>
          <p:cNvSpPr/>
          <p:nvPr/>
        </p:nvSpPr>
        <p:spPr>
          <a:xfrm>
            <a:off x="228279" y="270818"/>
            <a:ext cx="6382072" cy="646331"/>
          </a:xfrm>
          <a:prstGeom prst="rect">
            <a:avLst/>
          </a:prstGeom>
        </p:spPr>
        <p:txBody>
          <a:bodyPr wrap="square">
            <a:spAutoFit/>
          </a:bodyPr>
          <a:lstStyle/>
          <a:p>
            <a:r>
              <a:rPr lang="es-ES" b="1" kern="0" cap="all"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Comité de control y desempeño institucional</a:t>
            </a:r>
            <a:br>
              <a:rPr lang="es-ES" b="1" kern="0" cap="all"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br>
            <a:r>
              <a:rPr lang="es-ES" b="1" kern="0"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(COCODI)</a:t>
            </a:r>
            <a:endParaRPr lang="es-ES" b="1"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endParaRPr>
          </a:p>
        </p:txBody>
      </p:sp>
      <p:sp>
        <p:nvSpPr>
          <p:cNvPr id="3" name="Rectángulo 2"/>
          <p:cNvSpPr/>
          <p:nvPr/>
        </p:nvSpPr>
        <p:spPr>
          <a:xfrm>
            <a:off x="7124701" y="220442"/>
            <a:ext cx="1694828" cy="646331"/>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s-ES" dirty="0"/>
          </a:p>
        </p:txBody>
      </p:sp>
      <p:pic>
        <p:nvPicPr>
          <p:cNvPr id="23" name="Picture 5" descr="C:\Users\LUIS CARLOS\Pictures\SEC LOGO.png"/>
          <p:cNvPicPr>
            <a:picLocks noChangeAspect="1" noChangeArrowheads="1"/>
          </p:cNvPicPr>
          <p:nvPr/>
        </p:nvPicPr>
        <p:blipFill>
          <a:blip r:embed="rId2"/>
          <a:srcRect/>
          <a:stretch>
            <a:fillRect/>
          </a:stretch>
        </p:blipFill>
        <p:spPr bwMode="auto">
          <a:xfrm>
            <a:off x="6977495" y="166255"/>
            <a:ext cx="1917123" cy="797502"/>
          </a:xfrm>
          <a:prstGeom prst="rect">
            <a:avLst/>
          </a:prstGeom>
          <a:noFill/>
        </p:spPr>
      </p:pic>
      <p:sp>
        <p:nvSpPr>
          <p:cNvPr id="4" name="CuadroTexto 3"/>
          <p:cNvSpPr txBox="1"/>
          <p:nvPr/>
        </p:nvSpPr>
        <p:spPr>
          <a:xfrm>
            <a:off x="1069792" y="1202805"/>
            <a:ext cx="7003472" cy="646331"/>
          </a:xfrm>
          <a:prstGeom prst="rect">
            <a:avLst/>
          </a:prstGeom>
          <a:noFill/>
        </p:spPr>
        <p:txBody>
          <a:bodyPr wrap="square" rtlCol="0">
            <a:spAutoFit/>
          </a:bodyPr>
          <a:lstStyle/>
          <a:p>
            <a:pPr algn="ctr"/>
            <a:r>
              <a:rPr lang="es-MX" b="1" dirty="0">
                <a:solidFill>
                  <a:schemeClr val="tx1">
                    <a:lumMod val="65000"/>
                    <a:lumOff val="35000"/>
                  </a:schemeClr>
                </a:solidFill>
                <a:latin typeface="Arial" panose="020B0604020202020204" pitchFamily="34" charset="0"/>
                <a:cs typeface="Arial" panose="020B0604020202020204" pitchFamily="34" charset="0"/>
              </a:rPr>
              <a:t>Análisis de Autoevaluación del Sistema de Control Interno</a:t>
            </a:r>
            <a:endParaRPr lang="es-419" b="1" dirty="0">
              <a:solidFill>
                <a:schemeClr val="tx1">
                  <a:lumMod val="65000"/>
                  <a:lumOff val="35000"/>
                </a:schemeClr>
              </a:solidFill>
              <a:latin typeface="Arial" panose="020B0604020202020204" pitchFamily="34" charset="0"/>
              <a:cs typeface="Arial" panose="020B0604020202020204" pitchFamily="34" charset="0"/>
            </a:endParaRPr>
          </a:p>
          <a:p>
            <a:r>
              <a:rPr lang="es-MX" dirty="0">
                <a:solidFill>
                  <a:schemeClr val="tx1">
                    <a:lumMod val="65000"/>
                    <a:lumOff val="35000"/>
                  </a:schemeClr>
                </a:solidFill>
              </a:rPr>
              <a:t> </a:t>
            </a:r>
            <a:endParaRPr lang="es-419" dirty="0">
              <a:solidFill>
                <a:schemeClr val="tx1">
                  <a:lumMod val="65000"/>
                  <a:lumOff val="35000"/>
                </a:schemeClr>
              </a:solidFill>
            </a:endParaRPr>
          </a:p>
        </p:txBody>
      </p:sp>
      <p:sp>
        <p:nvSpPr>
          <p:cNvPr id="6" name="CuadroTexto 5">
            <a:extLst>
              <a:ext uri="{FF2B5EF4-FFF2-40B4-BE49-F238E27FC236}">
                <a16:creationId xmlns:a16="http://schemas.microsoft.com/office/drawing/2014/main" id="{AEDB8415-BEC2-41CC-B63F-859CD6C3C180}"/>
              </a:ext>
            </a:extLst>
          </p:cNvPr>
          <p:cNvSpPr txBox="1"/>
          <p:nvPr/>
        </p:nvSpPr>
        <p:spPr>
          <a:xfrm>
            <a:off x="4899378" y="2178756"/>
            <a:ext cx="3454400" cy="338554"/>
          </a:xfrm>
          <a:prstGeom prst="rect">
            <a:avLst/>
          </a:prstGeom>
          <a:noFill/>
        </p:spPr>
        <p:txBody>
          <a:bodyPr wrap="square" rtlCol="0">
            <a:spAutoFit/>
          </a:bodyPr>
          <a:lstStyle/>
          <a:p>
            <a:pPr algn="just"/>
            <a:endParaRPr lang="es-419" sz="1600" dirty="0"/>
          </a:p>
        </p:txBody>
      </p:sp>
      <p:sp>
        <p:nvSpPr>
          <p:cNvPr id="2" name="Rectángulo 1">
            <a:extLst>
              <a:ext uri="{FF2B5EF4-FFF2-40B4-BE49-F238E27FC236}">
                <a16:creationId xmlns:a16="http://schemas.microsoft.com/office/drawing/2014/main" id="{50838753-0D4D-4014-95F6-8559AEAD9C74}"/>
              </a:ext>
            </a:extLst>
          </p:cNvPr>
          <p:cNvSpPr/>
          <p:nvPr/>
        </p:nvSpPr>
        <p:spPr>
          <a:xfrm>
            <a:off x="323529" y="5867672"/>
            <a:ext cx="8496000" cy="369332"/>
          </a:xfrm>
          <a:prstGeom prst="rect">
            <a:avLst/>
          </a:prstGeom>
        </p:spPr>
        <p:txBody>
          <a:bodyPr wrap="square">
            <a:spAutoFit/>
          </a:bodyPr>
          <a:lstStyle/>
          <a:p>
            <a:r>
              <a:rPr lang="es-MX" b="1" dirty="0">
                <a:solidFill>
                  <a:schemeClr val="bg1"/>
                </a:solidFill>
              </a:rPr>
              <a:t>El dependencias y entidades </a:t>
            </a:r>
            <a:r>
              <a:rPr lang="es-MX" dirty="0">
                <a:solidFill>
                  <a:schemeClr val="bg1"/>
                </a:solidFill>
              </a:rPr>
              <a:t>tienen que realizar para cumplir con el control interno</a:t>
            </a:r>
            <a:r>
              <a:rPr lang="es-ES" sz="1100" dirty="0">
                <a:solidFill>
                  <a:schemeClr val="bg1"/>
                </a:solidFill>
              </a:rPr>
              <a:t>.</a:t>
            </a:r>
          </a:p>
        </p:txBody>
      </p:sp>
      <p:pic>
        <p:nvPicPr>
          <p:cNvPr id="5" name="Imagen 4">
            <a:extLst>
              <a:ext uri="{FF2B5EF4-FFF2-40B4-BE49-F238E27FC236}">
                <a16:creationId xmlns:a16="http://schemas.microsoft.com/office/drawing/2014/main" id="{D7B56C9C-F992-4E2E-BED9-7C0ADC4AA7E3}"/>
              </a:ext>
            </a:extLst>
          </p:cNvPr>
          <p:cNvPicPr>
            <a:picLocks noChangeAspect="1"/>
          </p:cNvPicPr>
          <p:nvPr/>
        </p:nvPicPr>
        <p:blipFill>
          <a:blip r:embed="rId3"/>
          <a:stretch>
            <a:fillRect/>
          </a:stretch>
        </p:blipFill>
        <p:spPr>
          <a:xfrm>
            <a:off x="4303055" y="4391377"/>
            <a:ext cx="4627378" cy="2300367"/>
          </a:xfrm>
          <a:prstGeom prst="rect">
            <a:avLst/>
          </a:prstGeom>
        </p:spPr>
      </p:pic>
      <p:pic>
        <p:nvPicPr>
          <p:cNvPr id="7" name="Imagen 6">
            <a:extLst>
              <a:ext uri="{FF2B5EF4-FFF2-40B4-BE49-F238E27FC236}">
                <a16:creationId xmlns:a16="http://schemas.microsoft.com/office/drawing/2014/main" id="{613B804A-2A40-4AA7-ACEA-3200C97FB9B6}"/>
              </a:ext>
            </a:extLst>
          </p:cNvPr>
          <p:cNvPicPr>
            <a:picLocks noChangeAspect="1"/>
          </p:cNvPicPr>
          <p:nvPr/>
        </p:nvPicPr>
        <p:blipFill>
          <a:blip r:embed="rId4"/>
          <a:stretch>
            <a:fillRect/>
          </a:stretch>
        </p:blipFill>
        <p:spPr>
          <a:xfrm>
            <a:off x="4303055" y="1635318"/>
            <a:ext cx="4516473" cy="2625856"/>
          </a:xfrm>
          <a:prstGeom prst="rect">
            <a:avLst/>
          </a:prstGeom>
        </p:spPr>
      </p:pic>
      <p:sp>
        <p:nvSpPr>
          <p:cNvPr id="8" name="CuadroTexto 7">
            <a:extLst>
              <a:ext uri="{FF2B5EF4-FFF2-40B4-BE49-F238E27FC236}">
                <a16:creationId xmlns:a16="http://schemas.microsoft.com/office/drawing/2014/main" id="{BC3AEA7C-0304-4DDB-BA58-D5C267FB9AAA}"/>
              </a:ext>
            </a:extLst>
          </p:cNvPr>
          <p:cNvSpPr txBox="1"/>
          <p:nvPr/>
        </p:nvSpPr>
        <p:spPr>
          <a:xfrm>
            <a:off x="406400" y="1930400"/>
            <a:ext cx="3499556" cy="4524315"/>
          </a:xfrm>
          <a:prstGeom prst="rect">
            <a:avLst/>
          </a:prstGeom>
          <a:noFill/>
        </p:spPr>
        <p:txBody>
          <a:bodyPr wrap="square" rtlCol="0">
            <a:spAutoFit/>
          </a:bodyPr>
          <a:lstStyle/>
          <a:p>
            <a:pPr algn="just"/>
            <a:r>
              <a:rPr lang="es-419" dirty="0"/>
              <a:t>Este documento se realiza con el fin de desglosar los resultados de la autoevaluación del sistema de control interno aplicada en nuestra institución , en base a un resumen emitido por la Secretaría de la Contraloría y una calificación obtenida , solo se tomaron 5 acciones las cuales formarán parte de nuestro programa de trabajo de control interno para este año. Fueron calificaciones de 88 a 89 puntos las elegidas, el resto son mayores a ese número ya que nuestro promedio fue sobresaliente.</a:t>
            </a:r>
          </a:p>
        </p:txBody>
      </p:sp>
    </p:spTree>
    <p:extLst>
      <p:ext uri="{BB962C8B-B14F-4D97-AF65-F5344CB8AC3E}">
        <p14:creationId xmlns:p14="http://schemas.microsoft.com/office/powerpoint/2010/main" val="3536047604"/>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9" name="Shape 135"/>
          <p:cNvCxnSpPr/>
          <p:nvPr/>
        </p:nvCxnSpPr>
        <p:spPr>
          <a:xfrm>
            <a:off x="323528" y="1052741"/>
            <a:ext cx="8496000" cy="1587"/>
          </a:xfrm>
          <a:prstGeom prst="straightConnector1">
            <a:avLst/>
          </a:prstGeom>
          <a:noFill/>
          <a:ln w="19050" cap="flat" cmpd="sng">
            <a:solidFill>
              <a:srgbClr val="FF0000"/>
            </a:solidFill>
            <a:prstDash val="solid"/>
            <a:round/>
            <a:headEnd type="none" w="med" len="med"/>
            <a:tailEnd type="none" w="med" len="med"/>
          </a:ln>
        </p:spPr>
      </p:cxnSp>
      <p:sp>
        <p:nvSpPr>
          <p:cNvPr id="20" name="Rectángulo 19"/>
          <p:cNvSpPr/>
          <p:nvPr/>
        </p:nvSpPr>
        <p:spPr>
          <a:xfrm>
            <a:off x="228279" y="270818"/>
            <a:ext cx="6382072" cy="646331"/>
          </a:xfrm>
          <a:prstGeom prst="rect">
            <a:avLst/>
          </a:prstGeom>
        </p:spPr>
        <p:txBody>
          <a:bodyPr wrap="square">
            <a:spAutoFit/>
          </a:bodyPr>
          <a:lstStyle/>
          <a:p>
            <a:r>
              <a:rPr lang="es-ES" b="1" kern="0" cap="all"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Comité de control y desempeño institucional</a:t>
            </a:r>
            <a:br>
              <a:rPr lang="es-ES" b="1" kern="0" cap="all"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br>
            <a:r>
              <a:rPr lang="es-ES" b="1" kern="0"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(COCODI)</a:t>
            </a:r>
            <a:endParaRPr lang="es-ES" b="1"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endParaRPr>
          </a:p>
        </p:txBody>
      </p:sp>
      <p:sp>
        <p:nvSpPr>
          <p:cNvPr id="3" name="Rectángulo 2"/>
          <p:cNvSpPr/>
          <p:nvPr/>
        </p:nvSpPr>
        <p:spPr>
          <a:xfrm>
            <a:off x="7124701" y="220442"/>
            <a:ext cx="1694828" cy="646331"/>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s-ES" dirty="0"/>
          </a:p>
        </p:txBody>
      </p:sp>
      <p:pic>
        <p:nvPicPr>
          <p:cNvPr id="23" name="Picture 5" descr="C:\Users\LUIS CARLOS\Pictures\SEC LOGO.png"/>
          <p:cNvPicPr>
            <a:picLocks noChangeAspect="1" noChangeArrowheads="1"/>
          </p:cNvPicPr>
          <p:nvPr/>
        </p:nvPicPr>
        <p:blipFill>
          <a:blip r:embed="rId2"/>
          <a:srcRect/>
          <a:stretch>
            <a:fillRect/>
          </a:stretch>
        </p:blipFill>
        <p:spPr bwMode="auto">
          <a:xfrm>
            <a:off x="6977495" y="166255"/>
            <a:ext cx="1917123" cy="797502"/>
          </a:xfrm>
          <a:prstGeom prst="rect">
            <a:avLst/>
          </a:prstGeom>
          <a:noFill/>
        </p:spPr>
      </p:pic>
      <p:sp>
        <p:nvSpPr>
          <p:cNvPr id="2" name="Rectángulo 1">
            <a:extLst>
              <a:ext uri="{FF2B5EF4-FFF2-40B4-BE49-F238E27FC236}">
                <a16:creationId xmlns:a16="http://schemas.microsoft.com/office/drawing/2014/main" id="{19D86F1D-A8F1-47F2-BD81-15126D65AC8D}"/>
              </a:ext>
            </a:extLst>
          </p:cNvPr>
          <p:cNvSpPr/>
          <p:nvPr/>
        </p:nvSpPr>
        <p:spPr>
          <a:xfrm>
            <a:off x="1512711" y="1143312"/>
            <a:ext cx="5954889" cy="646331"/>
          </a:xfrm>
          <a:prstGeom prst="rect">
            <a:avLst/>
          </a:prstGeom>
        </p:spPr>
        <p:txBody>
          <a:bodyPr wrap="square">
            <a:spAutoFit/>
          </a:bodyPr>
          <a:lstStyle/>
          <a:p>
            <a:pPr algn="ctr"/>
            <a:r>
              <a:rPr lang="es-MX" b="1" dirty="0">
                <a:solidFill>
                  <a:schemeClr val="tx1">
                    <a:lumMod val="65000"/>
                    <a:lumOff val="35000"/>
                  </a:schemeClr>
                </a:solidFill>
                <a:latin typeface="Arial" panose="020B0604020202020204" pitchFamily="34" charset="0"/>
                <a:cs typeface="Arial" panose="020B0604020202020204" pitchFamily="34" charset="0"/>
              </a:rPr>
              <a:t>Informe Anual del Estado que Guarda el Sistema de Control Interno</a:t>
            </a:r>
            <a:endParaRPr lang="es-419" b="1" dirty="0">
              <a:solidFill>
                <a:schemeClr val="tx1">
                  <a:lumMod val="65000"/>
                  <a:lumOff val="35000"/>
                </a:schemeClr>
              </a:solidFill>
              <a:latin typeface="Arial" panose="020B0604020202020204" pitchFamily="34" charset="0"/>
              <a:cs typeface="Arial" panose="020B0604020202020204" pitchFamily="34" charset="0"/>
            </a:endParaRPr>
          </a:p>
        </p:txBody>
      </p:sp>
      <p:pic>
        <p:nvPicPr>
          <p:cNvPr id="5" name="Imagen 4">
            <a:extLst>
              <a:ext uri="{FF2B5EF4-FFF2-40B4-BE49-F238E27FC236}">
                <a16:creationId xmlns:a16="http://schemas.microsoft.com/office/drawing/2014/main" id="{F3B3A250-E22E-47DB-9232-B09595B96692}"/>
              </a:ext>
            </a:extLst>
          </p:cNvPr>
          <p:cNvPicPr>
            <a:picLocks noChangeAspect="1"/>
          </p:cNvPicPr>
          <p:nvPr/>
        </p:nvPicPr>
        <p:blipFill>
          <a:blip r:embed="rId3"/>
          <a:stretch>
            <a:fillRect/>
          </a:stretch>
        </p:blipFill>
        <p:spPr>
          <a:xfrm>
            <a:off x="637694" y="2113792"/>
            <a:ext cx="3166661" cy="4076621"/>
          </a:xfrm>
          <a:prstGeom prst="rect">
            <a:avLst/>
          </a:prstGeom>
        </p:spPr>
      </p:pic>
      <p:sp>
        <p:nvSpPr>
          <p:cNvPr id="6" name="Rectángulo 5">
            <a:extLst>
              <a:ext uri="{FF2B5EF4-FFF2-40B4-BE49-F238E27FC236}">
                <a16:creationId xmlns:a16="http://schemas.microsoft.com/office/drawing/2014/main" id="{1C8ACAF0-1401-4460-855A-32E19F17B5FE}"/>
              </a:ext>
            </a:extLst>
          </p:cNvPr>
          <p:cNvSpPr/>
          <p:nvPr/>
        </p:nvSpPr>
        <p:spPr>
          <a:xfrm>
            <a:off x="4176887" y="2335141"/>
            <a:ext cx="4202417" cy="3267689"/>
          </a:xfrm>
          <a:prstGeom prst="rect">
            <a:avLst/>
          </a:prstGeom>
        </p:spPr>
        <p:txBody>
          <a:bodyPr wrap="square">
            <a:spAutoFit/>
          </a:bodyPr>
          <a:lstStyle/>
          <a:p>
            <a:pPr algn="just">
              <a:lnSpc>
                <a:spcPct val="107000"/>
              </a:lnSpc>
              <a:spcAft>
                <a:spcPts val="800"/>
              </a:spcAft>
            </a:pPr>
            <a:r>
              <a:rPr lang="es-MX" dirty="0">
                <a:latin typeface="Calibri" panose="020F0502020204030204" pitchFamily="34" charset="0"/>
                <a:ea typeface="Calibri" panose="020F0502020204030204" pitchFamily="34" charset="0"/>
                <a:cs typeface="Times New Roman" panose="02020603050405020304" pitchFamily="18" charset="0"/>
              </a:rPr>
              <a:t>	</a:t>
            </a:r>
            <a:r>
              <a:rPr lang="es-MX" sz="1600" dirty="0">
                <a:solidFill>
                  <a:schemeClr val="tx1">
                    <a:lumMod val="75000"/>
                    <a:lumOff val="25000"/>
                  </a:schemeClr>
                </a:solidFill>
                <a:latin typeface="Arial" panose="020B0604020202020204" pitchFamily="34" charset="0"/>
                <a:ea typeface="Calibri" panose="020F0502020204030204" pitchFamily="34" charset="0"/>
                <a:cs typeface="Arial" panose="020B0604020202020204" pitchFamily="34" charset="0"/>
              </a:rPr>
              <a:t>El presente informe fue integrado con el propósito de informar a la Secretaría de la Contraloría General, la Subsecretaría de Desarrollo Administrativo y Tecnológico de la Secretaría de la Contraloría General, al Órgano Interno de Control, al Comité de Control y Desempeño Institucional (COCODI) y, en su caso, al Órgano de Gobierno sobre los resultados y avances del Comité de control y desempeño institucional, la Administración de riesgos y la Autoevaluación.</a:t>
            </a:r>
            <a:endParaRPr lang="es-419" sz="1600" dirty="0">
              <a:solidFill>
                <a:schemeClr val="tx1">
                  <a:lumMod val="75000"/>
                  <a:lumOff val="25000"/>
                </a:schemeClr>
              </a:solidFill>
              <a:latin typeface="Arial" panose="020B060402020202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3241519521"/>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9" name="Shape 135"/>
          <p:cNvCxnSpPr/>
          <p:nvPr/>
        </p:nvCxnSpPr>
        <p:spPr>
          <a:xfrm>
            <a:off x="323528" y="1052741"/>
            <a:ext cx="8496000" cy="1587"/>
          </a:xfrm>
          <a:prstGeom prst="straightConnector1">
            <a:avLst/>
          </a:prstGeom>
          <a:noFill/>
          <a:ln w="19050" cap="flat" cmpd="sng">
            <a:solidFill>
              <a:srgbClr val="FF0000"/>
            </a:solidFill>
            <a:prstDash val="solid"/>
            <a:round/>
            <a:headEnd type="none" w="med" len="med"/>
            <a:tailEnd type="none" w="med" len="med"/>
          </a:ln>
        </p:spPr>
      </p:cxnSp>
      <p:sp>
        <p:nvSpPr>
          <p:cNvPr id="20" name="Rectángulo 19"/>
          <p:cNvSpPr/>
          <p:nvPr/>
        </p:nvSpPr>
        <p:spPr>
          <a:xfrm>
            <a:off x="228279" y="270818"/>
            <a:ext cx="6382072" cy="646331"/>
          </a:xfrm>
          <a:prstGeom prst="rect">
            <a:avLst/>
          </a:prstGeom>
        </p:spPr>
        <p:txBody>
          <a:bodyPr wrap="square">
            <a:spAutoFit/>
          </a:bodyPr>
          <a:lstStyle/>
          <a:p>
            <a:r>
              <a:rPr lang="es-ES" b="1" kern="0" cap="all"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Comité de control y desempeño institucional</a:t>
            </a:r>
            <a:br>
              <a:rPr lang="es-ES" b="1" kern="0" cap="all"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br>
            <a:r>
              <a:rPr lang="es-ES" b="1" kern="0"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(COCODI)</a:t>
            </a:r>
            <a:endParaRPr lang="es-ES" b="1"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endParaRPr>
          </a:p>
        </p:txBody>
      </p:sp>
      <p:sp>
        <p:nvSpPr>
          <p:cNvPr id="3" name="Rectángulo 2"/>
          <p:cNvSpPr/>
          <p:nvPr/>
        </p:nvSpPr>
        <p:spPr>
          <a:xfrm>
            <a:off x="7124701" y="220442"/>
            <a:ext cx="1694828" cy="646331"/>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s-ES" dirty="0"/>
          </a:p>
        </p:txBody>
      </p:sp>
      <p:pic>
        <p:nvPicPr>
          <p:cNvPr id="23" name="Picture 5" descr="C:\Users\LUIS CARLOS\Pictures\SEC LOGO.png"/>
          <p:cNvPicPr>
            <a:picLocks noChangeAspect="1" noChangeArrowheads="1"/>
          </p:cNvPicPr>
          <p:nvPr/>
        </p:nvPicPr>
        <p:blipFill>
          <a:blip r:embed="rId2"/>
          <a:srcRect/>
          <a:stretch>
            <a:fillRect/>
          </a:stretch>
        </p:blipFill>
        <p:spPr bwMode="auto">
          <a:xfrm>
            <a:off x="6977495" y="166255"/>
            <a:ext cx="1917123" cy="797502"/>
          </a:xfrm>
          <a:prstGeom prst="rect">
            <a:avLst/>
          </a:prstGeom>
          <a:noFill/>
        </p:spPr>
      </p:pic>
      <p:sp>
        <p:nvSpPr>
          <p:cNvPr id="6" name="Rectángulo 5">
            <a:extLst>
              <a:ext uri="{FF2B5EF4-FFF2-40B4-BE49-F238E27FC236}">
                <a16:creationId xmlns:a16="http://schemas.microsoft.com/office/drawing/2014/main" id="{26E95A31-6031-41BE-A9F6-07A9244256C7}"/>
              </a:ext>
            </a:extLst>
          </p:cNvPr>
          <p:cNvSpPr/>
          <p:nvPr/>
        </p:nvSpPr>
        <p:spPr>
          <a:xfrm>
            <a:off x="1922896" y="1143312"/>
            <a:ext cx="248786" cy="369332"/>
          </a:xfrm>
          <a:prstGeom prst="rect">
            <a:avLst/>
          </a:prstGeom>
        </p:spPr>
        <p:txBody>
          <a:bodyPr wrap="none">
            <a:spAutoFit/>
          </a:bodyPr>
          <a:lstStyle/>
          <a:p>
            <a:r>
              <a:rPr lang="es-MX" b="1" dirty="0">
                <a:solidFill>
                  <a:srgbClr val="595959"/>
                </a:solidFill>
                <a:latin typeface="Arial" panose="020B0604020202020204" pitchFamily="34" charset="0"/>
                <a:ea typeface="Times New Roman" panose="02020603050405020304" pitchFamily="18" charset="0"/>
                <a:cs typeface="Arial" panose="020B0604020202020204" pitchFamily="34" charset="0"/>
              </a:rPr>
              <a:t>.</a:t>
            </a:r>
            <a:endParaRPr lang="es-419" b="1" dirty="0">
              <a:latin typeface="Arial" panose="020B0604020202020204" pitchFamily="34" charset="0"/>
              <a:cs typeface="Arial" panose="020B0604020202020204" pitchFamily="34" charset="0"/>
            </a:endParaRPr>
          </a:p>
        </p:txBody>
      </p:sp>
      <p:sp>
        <p:nvSpPr>
          <p:cNvPr id="7" name="Rectángulo 6">
            <a:extLst>
              <a:ext uri="{FF2B5EF4-FFF2-40B4-BE49-F238E27FC236}">
                <a16:creationId xmlns:a16="http://schemas.microsoft.com/office/drawing/2014/main" id="{C0D83113-A042-41B2-A8F1-31A7EF7E7550}"/>
              </a:ext>
            </a:extLst>
          </p:cNvPr>
          <p:cNvSpPr/>
          <p:nvPr/>
        </p:nvSpPr>
        <p:spPr>
          <a:xfrm>
            <a:off x="1038578" y="1114032"/>
            <a:ext cx="7360355" cy="646331"/>
          </a:xfrm>
          <a:prstGeom prst="rect">
            <a:avLst/>
          </a:prstGeom>
        </p:spPr>
        <p:txBody>
          <a:bodyPr wrap="square">
            <a:spAutoFit/>
          </a:bodyPr>
          <a:lstStyle/>
          <a:p>
            <a:pPr algn="ctr"/>
            <a:r>
              <a:rPr lang="es-MX" b="1" dirty="0">
                <a:solidFill>
                  <a:schemeClr val="tx1">
                    <a:lumMod val="65000"/>
                    <a:lumOff val="35000"/>
                  </a:schemeClr>
                </a:solidFill>
                <a:latin typeface="Arial" panose="020B0604020202020204" pitchFamily="34" charset="0"/>
                <a:cs typeface="Arial" panose="020B0604020202020204" pitchFamily="34" charset="0"/>
              </a:rPr>
              <a:t>Informe Anual de Autoevaluación del Estado que Guarda el Sistema de Control Interno</a:t>
            </a:r>
            <a:endParaRPr lang="es-419" b="1" dirty="0">
              <a:solidFill>
                <a:schemeClr val="tx1">
                  <a:lumMod val="65000"/>
                  <a:lumOff val="35000"/>
                </a:schemeClr>
              </a:solidFill>
              <a:latin typeface="Arial" panose="020B0604020202020204" pitchFamily="34" charset="0"/>
              <a:cs typeface="Arial" panose="020B0604020202020204" pitchFamily="34" charset="0"/>
            </a:endParaRPr>
          </a:p>
        </p:txBody>
      </p:sp>
      <p:graphicFrame>
        <p:nvGraphicFramePr>
          <p:cNvPr id="11" name="Gráfico 10">
            <a:extLst>
              <a:ext uri="{FF2B5EF4-FFF2-40B4-BE49-F238E27FC236}">
                <a16:creationId xmlns:a16="http://schemas.microsoft.com/office/drawing/2014/main" id="{5D0AC8CA-00FE-4AAB-846B-B2965D2F4AAD}"/>
              </a:ext>
            </a:extLst>
          </p:cNvPr>
          <p:cNvGraphicFramePr/>
          <p:nvPr>
            <p:extLst>
              <p:ext uri="{D42A27DB-BD31-4B8C-83A1-F6EECF244321}">
                <p14:modId xmlns:p14="http://schemas.microsoft.com/office/powerpoint/2010/main" val="3465951576"/>
              </p:ext>
            </p:extLst>
          </p:nvPr>
        </p:nvGraphicFramePr>
        <p:xfrm>
          <a:off x="4718755" y="2600160"/>
          <a:ext cx="4231005" cy="2114550"/>
        </p:xfrm>
        <a:graphic>
          <a:graphicData uri="http://schemas.openxmlformats.org/drawingml/2006/chart">
            <c:chart xmlns:c="http://schemas.openxmlformats.org/drawingml/2006/chart" xmlns:r="http://schemas.openxmlformats.org/officeDocument/2006/relationships" r:id="rId3"/>
          </a:graphicData>
        </a:graphic>
      </p:graphicFrame>
      <p:pic>
        <p:nvPicPr>
          <p:cNvPr id="8" name="Imagen 7">
            <a:extLst>
              <a:ext uri="{FF2B5EF4-FFF2-40B4-BE49-F238E27FC236}">
                <a16:creationId xmlns:a16="http://schemas.microsoft.com/office/drawing/2014/main" id="{FBD8FE95-13A8-419C-92AC-FA339F852DC6}"/>
              </a:ext>
            </a:extLst>
          </p:cNvPr>
          <p:cNvPicPr>
            <a:picLocks noChangeAspect="1"/>
          </p:cNvPicPr>
          <p:nvPr/>
        </p:nvPicPr>
        <p:blipFill>
          <a:blip r:embed="rId4"/>
          <a:stretch>
            <a:fillRect/>
          </a:stretch>
        </p:blipFill>
        <p:spPr>
          <a:xfrm>
            <a:off x="745067" y="1696420"/>
            <a:ext cx="3673229" cy="3774931"/>
          </a:xfrm>
          <a:prstGeom prst="rect">
            <a:avLst/>
          </a:prstGeom>
        </p:spPr>
      </p:pic>
      <p:pic>
        <p:nvPicPr>
          <p:cNvPr id="9" name="Imagen 8">
            <a:extLst>
              <a:ext uri="{FF2B5EF4-FFF2-40B4-BE49-F238E27FC236}">
                <a16:creationId xmlns:a16="http://schemas.microsoft.com/office/drawing/2014/main" id="{C4CBC0D1-151E-44F3-96E6-0A6C4A1A3FA7}"/>
              </a:ext>
            </a:extLst>
          </p:cNvPr>
          <p:cNvPicPr>
            <a:picLocks noChangeAspect="1"/>
          </p:cNvPicPr>
          <p:nvPr/>
        </p:nvPicPr>
        <p:blipFill>
          <a:blip r:embed="rId5"/>
          <a:stretch>
            <a:fillRect/>
          </a:stretch>
        </p:blipFill>
        <p:spPr>
          <a:xfrm>
            <a:off x="745067" y="5492425"/>
            <a:ext cx="3673229" cy="772351"/>
          </a:xfrm>
          <a:prstGeom prst="rect">
            <a:avLst/>
          </a:prstGeom>
        </p:spPr>
      </p:pic>
    </p:spTree>
    <p:extLst>
      <p:ext uri="{BB962C8B-B14F-4D97-AF65-F5344CB8AC3E}">
        <p14:creationId xmlns:p14="http://schemas.microsoft.com/office/powerpoint/2010/main" val="1653388730"/>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
</file>

<file path=ppt/theme/theme1.xml><?xml version="1.0" encoding="utf-8"?>
<a:theme xmlns:a="http://schemas.openxmlformats.org/drawingml/2006/main" name="Tema de Office">
  <a:themeElements>
    <a:clrScheme name="Tema de 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Tema de 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ma d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23668</TotalTime>
  <Words>2015</Words>
  <Application>Microsoft Office PowerPoint</Application>
  <PresentationFormat>Presentación en pantalla (4:3)</PresentationFormat>
  <Paragraphs>495</Paragraphs>
  <Slides>26</Slides>
  <Notes>3</Notes>
  <HiddenSlides>0</HiddenSlides>
  <MMClips>0</MMClips>
  <ScaleCrop>false</ScaleCrop>
  <HeadingPairs>
    <vt:vector size="6" baseType="variant">
      <vt:variant>
        <vt:lpstr>Fuentes usadas</vt:lpstr>
      </vt:variant>
      <vt:variant>
        <vt:i4>3</vt:i4>
      </vt:variant>
      <vt:variant>
        <vt:lpstr>Tema</vt:lpstr>
      </vt:variant>
      <vt:variant>
        <vt:i4>1</vt:i4>
      </vt:variant>
      <vt:variant>
        <vt:lpstr>Títulos de diapositiva</vt:lpstr>
      </vt:variant>
      <vt:variant>
        <vt:i4>26</vt:i4>
      </vt:variant>
    </vt:vector>
  </HeadingPairs>
  <TitlesOfParts>
    <vt:vector size="30" baseType="lpstr">
      <vt:lpstr>Arial</vt:lpstr>
      <vt:lpstr>Calibri</vt:lpstr>
      <vt:lpstr>Calibri Light</vt:lpstr>
      <vt:lpstr>Tema de Office</vt:lpstr>
      <vt:lpstr>CONTROL INTERNO Comité de Control y Desempeño Institucional (COCODI) </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CONTROL INTERNO Comité de control y desempeño institucional (COCODI)</dc:title>
  <dc:creator>Enelda G. Ramos Salazar</dc:creator>
  <cp:lastModifiedBy>Luis Carlos Denova Manzo</cp:lastModifiedBy>
  <cp:revision>532</cp:revision>
  <dcterms:created xsi:type="dcterms:W3CDTF">2017-06-29T21:17:41Z</dcterms:created>
  <dcterms:modified xsi:type="dcterms:W3CDTF">2021-03-22T20:52:46Z</dcterms:modified>
</cp:coreProperties>
</file>