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2">
  <p:sldMasterIdLst>
    <p:sldMasterId id="2147483659" r:id="rId1"/>
  </p:sldMasterIdLst>
  <p:notesMasterIdLst>
    <p:notesMasterId r:id="rId55"/>
  </p:notesMasterIdLst>
  <p:handoutMasterIdLst>
    <p:handoutMasterId r:id="rId56"/>
  </p:handoutMasterIdLst>
  <p:sldIdLst>
    <p:sldId id="269" r:id="rId2"/>
    <p:sldId id="270" r:id="rId3"/>
    <p:sldId id="297" r:id="rId4"/>
    <p:sldId id="272" r:id="rId5"/>
    <p:sldId id="283" r:id="rId6"/>
    <p:sldId id="284" r:id="rId7"/>
    <p:sldId id="310" r:id="rId8"/>
    <p:sldId id="311" r:id="rId9"/>
    <p:sldId id="314" r:id="rId10"/>
    <p:sldId id="328" r:id="rId11"/>
    <p:sldId id="338" r:id="rId12"/>
    <p:sldId id="333" r:id="rId13"/>
    <p:sldId id="277" r:id="rId14"/>
    <p:sldId id="257" r:id="rId15"/>
    <p:sldId id="259" r:id="rId16"/>
    <p:sldId id="258" r:id="rId17"/>
    <p:sldId id="260" r:id="rId18"/>
    <p:sldId id="261" r:id="rId19"/>
    <p:sldId id="262" r:id="rId20"/>
    <p:sldId id="263" r:id="rId21"/>
    <p:sldId id="265" r:id="rId22"/>
    <p:sldId id="267" r:id="rId23"/>
    <p:sldId id="268" r:id="rId24"/>
    <p:sldId id="339" r:id="rId25"/>
    <p:sldId id="271" r:id="rId26"/>
    <p:sldId id="340" r:id="rId27"/>
    <p:sldId id="273" r:id="rId28"/>
    <p:sldId id="275" r:id="rId29"/>
    <p:sldId id="276" r:id="rId30"/>
    <p:sldId id="334" r:id="rId31"/>
    <p:sldId id="329" r:id="rId32"/>
    <p:sldId id="316" r:id="rId33"/>
    <p:sldId id="282" r:id="rId34"/>
    <p:sldId id="312" r:id="rId35"/>
    <p:sldId id="308" r:id="rId36"/>
    <p:sldId id="332" r:id="rId37"/>
    <p:sldId id="290" r:id="rId38"/>
    <p:sldId id="317" r:id="rId39"/>
    <p:sldId id="293" r:id="rId40"/>
    <p:sldId id="294" r:id="rId41"/>
    <p:sldId id="291" r:id="rId42"/>
    <p:sldId id="330" r:id="rId43"/>
    <p:sldId id="318" r:id="rId44"/>
    <p:sldId id="292" r:id="rId45"/>
    <p:sldId id="331" r:id="rId46"/>
    <p:sldId id="309" r:id="rId47"/>
    <p:sldId id="295" r:id="rId48"/>
    <p:sldId id="321" r:id="rId49"/>
    <p:sldId id="335" r:id="rId50"/>
    <p:sldId id="336" r:id="rId51"/>
    <p:sldId id="337" r:id="rId52"/>
    <p:sldId id="296" r:id="rId53"/>
    <p:sldId id="256" r:id="rId54"/>
  </p:sldIdLst>
  <p:sldSz cx="6858000" cy="5143500"/>
  <p:notesSz cx="7010400" cy="9296400"/>
  <p:embeddedFontLst>
    <p:embeddedFont>
      <p:font typeface="Century Gothic" panose="020B0502020202020204" pitchFamily="34" charset="0"/>
      <p:regular r:id="rId57"/>
      <p:bold r:id="rId58"/>
      <p:italic r:id="rId59"/>
      <p:boldItalic r:id="rId60"/>
    </p:embeddedFont>
    <p:embeddedFont>
      <p:font typeface="LuloCleanW01-OneBold" panose="02010804020200000003" charset="0"/>
      <p:bold r:id="rId61"/>
    </p:embeddedFont>
    <p:embeddedFont>
      <p:font typeface="Helvetica" panose="020B0604020202020204" pitchFamily="34" charset="0"/>
      <p:regular r:id="rId62"/>
      <p:bold r:id="rId63"/>
      <p:italic r:id="rId64"/>
      <p:boldItalic r:id="rId65"/>
    </p:embeddedFont>
    <p:embeddedFont>
      <p:font typeface="Calibri Light" panose="020F0302020204030204" pitchFamily="34" charset="0"/>
      <p:regular r:id="rId66"/>
      <p:italic r:id="rId67"/>
    </p:embeddedFont>
    <p:embeddedFont>
      <p:font typeface="Montserrat" panose="020B0604020202020204" charset="0"/>
      <p:regular r:id="rId68"/>
      <p:bold r:id="rId69"/>
      <p:italic r:id="rId70"/>
      <p:boldItalic r:id="rId71"/>
    </p:embeddedFont>
    <p:embeddedFont>
      <p:font typeface="Calibri" panose="020F0502020204030204" pitchFamily="34" charset="0"/>
      <p:regular r:id="rId72"/>
      <p:bold r:id="rId73"/>
      <p:italic r:id="rId74"/>
      <p:boldItalic r:id="rId7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304" userDrawn="1">
          <p15:clr>
            <a:srgbClr val="A4A3A4"/>
          </p15:clr>
        </p15:guide>
        <p15:guide id="2" pos="2160" userDrawn="1">
          <p15:clr>
            <a:srgbClr val="A4A3A4"/>
          </p15:clr>
        </p15:guide>
        <p15:guide id="3" pos="341" userDrawn="1">
          <p15:clr>
            <a:srgbClr val="9AA0A6"/>
          </p15:clr>
        </p15:guide>
        <p15:guide id="4" pos="3980" userDrawn="1">
          <p15:clr>
            <a:srgbClr val="9AA0A6"/>
          </p15:clr>
        </p15:guide>
        <p15:guide id="5" orient="horz" pos="907" userDrawn="1">
          <p15:clr>
            <a:srgbClr val="9AA0A6"/>
          </p15:clr>
        </p15:guide>
        <p15:guide id="6" orient="horz" pos="567" userDrawn="1">
          <p15:clr>
            <a:srgbClr val="9AA0A6"/>
          </p15:clr>
        </p15:guide>
        <p15:guide id="7" pos="1705" userDrawn="1">
          <p15:clr>
            <a:srgbClr val="9AA0A6"/>
          </p15:clr>
        </p15:guide>
        <p15:guide id="8" orient="horz" pos="2268" userDrawn="1">
          <p15:clr>
            <a:srgbClr val="9AA0A6"/>
          </p15:clr>
        </p15:guide>
        <p15:guide id="9" pos="4130" userDrawn="1">
          <p15:clr>
            <a:srgbClr val="9AA0A6"/>
          </p15:clr>
        </p15:guide>
        <p15:guide id="10" orient="horz" pos="383" userDrawn="1">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83" autoAdjust="0"/>
    <p:restoredTop sz="94643" autoAdjust="0"/>
  </p:normalViewPr>
  <p:slideViewPr>
    <p:cSldViewPr snapToGrid="0">
      <p:cViewPr varScale="1">
        <p:scale>
          <a:sx n="144" d="100"/>
          <a:sy n="144" d="100"/>
        </p:scale>
        <p:origin x="1584" y="120"/>
      </p:cViewPr>
      <p:guideLst>
        <p:guide orient="horz" pos="1304"/>
        <p:guide pos="2160"/>
        <p:guide pos="341"/>
        <p:guide pos="3980"/>
        <p:guide orient="horz" pos="907"/>
        <p:guide orient="horz" pos="567"/>
        <p:guide pos="1705"/>
        <p:guide orient="horz" pos="2268"/>
        <p:guide pos="4130"/>
        <p:guide orient="horz" pos="38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7.fntdata"/><Relationship Id="rId68" Type="http://schemas.openxmlformats.org/officeDocument/2006/relationships/font" Target="fonts/font12.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2.fntdata"/><Relationship Id="rId66" Type="http://schemas.openxmlformats.org/officeDocument/2006/relationships/font" Target="fonts/font10.fntdata"/><Relationship Id="rId74" Type="http://schemas.openxmlformats.org/officeDocument/2006/relationships/font" Target="fonts/font18.fntdata"/><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5.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64" Type="http://schemas.openxmlformats.org/officeDocument/2006/relationships/font" Target="fonts/font8.fntdata"/><Relationship Id="rId69" Type="http://schemas.openxmlformats.org/officeDocument/2006/relationships/font" Target="fonts/font13.fntdata"/><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3.fntdata"/><Relationship Id="rId67"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6.fntdata"/><Relationship Id="rId70" Type="http://schemas.openxmlformats.org/officeDocument/2006/relationships/font" Target="fonts/font14.fntdata"/><Relationship Id="rId75"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1.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4.fntdata"/><Relationship Id="rId65" Type="http://schemas.openxmlformats.org/officeDocument/2006/relationships/font" Target="fonts/font9.fntdata"/><Relationship Id="rId73" Type="http://schemas.openxmlformats.org/officeDocument/2006/relationships/font" Target="fonts/font17.fntdata"/><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notesMaster" Target="notesMasters/notesMaster1.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font" Target="fonts/font15.fntdata"/><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D111E2-FBFA-44BD-8073-08808DAFFE81}" type="doc">
      <dgm:prSet loTypeId="urn:microsoft.com/office/officeart/2005/8/layout/cycle4#4" loCatId="matrix" qsTypeId="urn:microsoft.com/office/officeart/2005/8/quickstyle/simple1" qsCatId="simple" csTypeId="urn:microsoft.com/office/officeart/2005/8/colors/colorful1#4" csCatId="colorful" phldr="1"/>
      <dgm:spPr/>
      <dgm:t>
        <a:bodyPr/>
        <a:lstStyle/>
        <a:p>
          <a:endParaRPr lang="es-MX"/>
        </a:p>
      </dgm:t>
    </dgm:pt>
    <dgm:pt modelId="{67EB7EB9-C354-48F3-A743-2EB82C24E407}">
      <dgm:prSet phldrT="[Texto]" custT="1"/>
      <dgm:spPr>
        <a:solidFill>
          <a:schemeClr val="accent4">
            <a:lumMod val="75000"/>
          </a:schemeClr>
        </a:solidFill>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tx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tx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dirty="0"/>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dirty="0"/>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dirty="0"/>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dirty="0"/>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tx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FF820FFB-13DC-4153-B735-1869DB934425}" srcId="{2DC9592F-AA48-48FB-8CE3-FADF15FD4C8C}" destId="{B195F467-C113-4398-B4DE-5766D3B7C493}" srcOrd="0" destOrd="0" parTransId="{8878EA3B-F8EC-4573-8D74-08E09544ECDB}" sibTransId="{5C05965B-AA23-43D4-90BB-8ABB49F7420A}"/>
    <dgm:cxn modelId="{B2DB8A41-B9EF-4B0A-AD4B-9F42B134A7E9}" srcId="{BDDE7C65-0B0D-4EDA-B492-66C1E34D3451}" destId="{346EAFD8-3F94-4C57-B96A-498E42AF27EB}" srcOrd="0" destOrd="0" parTransId="{BA1B0329-BFF5-48B4-A6D9-8BA581D18EDC}" sibTransId="{4741643F-5C9B-43B3-A44A-3872E897EBF1}"/>
    <dgm:cxn modelId="{70D6AE60-1E97-45D8-9E65-83B051C749CA}" type="presOf" srcId="{67EB7EB9-C354-48F3-A743-2EB82C24E407}" destId="{FAC9DAFD-0754-4169-A452-E137E627F458}" srcOrd="0" destOrd="0" presId="urn:microsoft.com/office/officeart/2005/8/layout/cycle4#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2352955A-DBD0-418B-AB7A-911EF871AE6C}" type="presOf" srcId="{7BDFC2D9-0CD5-47E0-A279-B8FF5C83F581}" destId="{3155FBE9-EDC6-40B0-95F8-A2BEBDC5F205}" srcOrd="0" destOrd="0" presId="urn:microsoft.com/office/officeart/2005/8/layout/cycle4#4"/>
    <dgm:cxn modelId="{FC96EA69-CCF4-4828-95F8-B634D28E330E}" srcId="{E0D111E2-FBFA-44BD-8073-08808DAFFE81}" destId="{09299A7F-6495-4D43-8E0F-287CFBF9A56C}" srcOrd="2" destOrd="0" parTransId="{7BD712F6-7587-4FFC-96E7-778053A11381}" sibTransId="{5E7E5730-9D91-42EA-A3F6-671B7DC30503}"/>
    <dgm:cxn modelId="{D33170AF-6137-44D9-87A8-77C0BC093533}" srcId="{E0D111E2-FBFA-44BD-8073-08808DAFFE81}" destId="{7BDFC2D9-0CD5-47E0-A279-B8FF5C83F581}" srcOrd="3" destOrd="0" parTransId="{86A3BCE7-7EDE-4CDB-93D4-D331EE868996}" sibTransId="{7B8B8271-D9E6-4A5C-86D5-A4A2B333B667}"/>
    <dgm:cxn modelId="{529F075B-9D4F-4CA5-B993-5499A41DAC51}" type="presOf" srcId="{135BF026-6343-423D-A83E-97A1AB284BE3}" destId="{58948DFE-5A7C-4317-B2C3-77603CD7CA22}" srcOrd="0" destOrd="0" presId="urn:microsoft.com/office/officeart/2005/8/layout/cycle4#4"/>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5C5917A2-D215-4140-8A51-96B08DB5B5C3}" type="presOf" srcId="{09299A7F-6495-4D43-8E0F-287CFBF9A56C}" destId="{B4A32CDA-7C24-4CBD-8508-106957E8C2B3}" srcOrd="0" destOrd="0" presId="urn:microsoft.com/office/officeart/2005/8/layout/cycle4#4"/>
    <dgm:cxn modelId="{9BB99165-7492-460E-ADF0-64D96AF4477E}" type="presOf" srcId="{E0D111E2-FBFA-44BD-8073-08808DAFFE81}" destId="{4503D845-BB64-42F5-931D-857A1CF2F56A}" srcOrd="0" destOrd="0" presId="urn:microsoft.com/office/officeart/2005/8/layout/cycle4#4"/>
    <dgm:cxn modelId="{564F5C97-95A8-4A16-9D47-E7419A25B8D7}" type="presParOf" srcId="{4503D845-BB64-42F5-931D-857A1CF2F56A}" destId="{0AD6C6DA-58AE-439B-B773-C2C21C447B2D}" srcOrd="0" destOrd="0" presId="urn:microsoft.com/office/officeart/2005/8/layout/cycle4#4"/>
    <dgm:cxn modelId="{05A985B9-6240-42A3-942F-0AFE2A2ADB7F}" type="presParOf" srcId="{0AD6C6DA-58AE-439B-B773-C2C21C447B2D}" destId="{8884FA54-F300-43AB-97E3-83046ECC366E}" srcOrd="0" destOrd="0" presId="urn:microsoft.com/office/officeart/2005/8/layout/cycle4#4"/>
    <dgm:cxn modelId="{63291733-5CBD-4D35-A798-727D62D71007}" type="presParOf" srcId="{4503D845-BB64-42F5-931D-857A1CF2F56A}" destId="{297D6071-8BCA-431F-8E04-2DB7F08E6186}" srcOrd="1" destOrd="0" presId="urn:microsoft.com/office/officeart/2005/8/layout/cycle4#4"/>
    <dgm:cxn modelId="{A7CB8351-48F8-4F78-8A2E-DE4CE345831A}" type="presParOf" srcId="{297D6071-8BCA-431F-8E04-2DB7F08E6186}" destId="{FAC9DAFD-0754-4169-A452-E137E627F458}" srcOrd="0" destOrd="0" presId="urn:microsoft.com/office/officeart/2005/8/layout/cycle4#4"/>
    <dgm:cxn modelId="{8EE1EBB1-8B38-4B3F-9047-DB2D2F068AB6}" type="presParOf" srcId="{297D6071-8BCA-431F-8E04-2DB7F08E6186}" destId="{58948DFE-5A7C-4317-B2C3-77603CD7CA22}" srcOrd="1" destOrd="0" presId="urn:microsoft.com/office/officeart/2005/8/layout/cycle4#4"/>
    <dgm:cxn modelId="{16D94FF8-C649-4356-908F-1CBA89C30748}" type="presParOf" srcId="{297D6071-8BCA-431F-8E04-2DB7F08E6186}" destId="{B4A32CDA-7C24-4CBD-8508-106957E8C2B3}" srcOrd="2" destOrd="0" presId="urn:microsoft.com/office/officeart/2005/8/layout/cycle4#4"/>
    <dgm:cxn modelId="{29C22210-A208-49C2-9186-7BC14BF5464B}" type="presParOf" srcId="{297D6071-8BCA-431F-8E04-2DB7F08E6186}" destId="{3155FBE9-EDC6-40B0-95F8-A2BEBDC5F205}" srcOrd="3" destOrd="0" presId="urn:microsoft.com/office/officeart/2005/8/layout/cycle4#4"/>
    <dgm:cxn modelId="{E2A1CAFF-4E8D-4312-9C28-C6E9B4632255}" type="presParOf" srcId="{297D6071-8BCA-431F-8E04-2DB7F08E6186}" destId="{E84F0D66-82DE-4316-A059-223CFCFB8E17}" srcOrd="4" destOrd="0" presId="urn:microsoft.com/office/officeart/2005/8/layout/cycle4#4"/>
    <dgm:cxn modelId="{D064B9C8-635F-42CD-85F8-AA5C97171AA4}" type="presParOf" srcId="{4503D845-BB64-42F5-931D-857A1CF2F56A}" destId="{D86658A4-388C-4EF5-A058-A79EED10FBBD}" srcOrd="2" destOrd="0" presId="urn:microsoft.com/office/officeart/2005/8/layout/cycle4#4"/>
    <dgm:cxn modelId="{776AEC9A-1DC3-4224-8A37-08D1C98CA6DC}" type="presParOf" srcId="{4503D845-BB64-42F5-931D-857A1CF2F56A}" destId="{96F4A9E4-9928-4CB4-BF28-EFF67EA34BB5}" srcOrd="3" destOrd="0" presId="urn:microsoft.com/office/officeart/2005/8/layout/cycle4#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D111E2-FBFA-44BD-8073-08808DAFFE81}" type="doc">
      <dgm:prSet loTypeId="urn:microsoft.com/office/officeart/2005/8/layout/cycle4#4" loCatId="matrix" qsTypeId="urn:microsoft.com/office/officeart/2005/8/quickstyle/simple1" qsCatId="simple" csTypeId="urn:microsoft.com/office/officeart/2005/8/colors/colorful1#4" csCatId="colorful" phldr="1"/>
      <dgm:spPr/>
      <dgm:t>
        <a:bodyPr/>
        <a:lstStyle/>
        <a:p>
          <a:endParaRPr lang="es-MX"/>
        </a:p>
      </dgm:t>
    </dgm:pt>
    <dgm:pt modelId="{67EB7EB9-C354-48F3-A743-2EB82C24E407}">
      <dgm:prSet phldrT="[Texto]" custT="1"/>
      <dgm:spPr>
        <a:solidFill>
          <a:schemeClr val="accent4">
            <a:lumMod val="75000"/>
          </a:schemeClr>
        </a:solidFill>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tx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tx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dirty="0"/>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dirty="0"/>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dirty="0"/>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dirty="0"/>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tx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44E13217-19EC-4819-B27C-3A6CD494A119}" srcId="{E0D111E2-FBFA-44BD-8073-08808DAFFE81}" destId="{BDDE7C65-0B0D-4EDA-B492-66C1E34D3451}" srcOrd="4" destOrd="0" parTransId="{A9FF3E93-11EF-4CD6-AEDE-6F14D0736DAB}" sibTransId="{FC71B8F2-9788-46C9-BC51-E3EB3BE9B6CB}"/>
    <dgm:cxn modelId="{C06255B0-DBD6-4803-B4EF-37855AEC8F56}" type="presOf" srcId="{7BDFC2D9-0CD5-47E0-A279-B8FF5C83F581}" destId="{3155FBE9-EDC6-40B0-95F8-A2BEBDC5F205}" srcOrd="0" destOrd="0" presId="urn:microsoft.com/office/officeart/2005/8/layout/cycle4#4"/>
    <dgm:cxn modelId="{BC97530F-3345-4848-A33C-71548312F880}" type="presOf" srcId="{67EB7EB9-C354-48F3-A743-2EB82C24E407}" destId="{FAC9DAFD-0754-4169-A452-E137E627F458}" srcOrd="0" destOrd="0" presId="urn:microsoft.com/office/officeart/2005/8/layout/cycle4#4"/>
    <dgm:cxn modelId="{6EEC0DCA-9DD2-4FE5-AD89-95FC6D57ABF2}" srcId="{E0D111E2-FBFA-44BD-8073-08808DAFFE81}" destId="{135BF026-6343-423D-A83E-97A1AB284BE3}" srcOrd="1" destOrd="0" parTransId="{92B99ACB-1780-470E-993E-72ABF865C0F7}" sibTransId="{1597CD26-BC66-4060-953B-3C93716C37DB}"/>
    <dgm:cxn modelId="{37EC3F4D-0CF6-420C-B879-F6261E14E27B}" type="presOf" srcId="{135BF026-6343-423D-A83E-97A1AB284BE3}" destId="{58948DFE-5A7C-4317-B2C3-77603CD7CA22}" srcOrd="0" destOrd="0" presId="urn:microsoft.com/office/officeart/2005/8/layout/cycle4#4"/>
    <dgm:cxn modelId="{FC96EA69-CCF4-4828-95F8-B634D28E330E}" srcId="{E0D111E2-FBFA-44BD-8073-08808DAFFE81}" destId="{09299A7F-6495-4D43-8E0F-287CFBF9A56C}" srcOrd="2" destOrd="0" parTransId="{7BD712F6-7587-4FFC-96E7-778053A11381}" sibTransId="{5E7E5730-9D91-42EA-A3F6-671B7DC30503}"/>
    <dgm:cxn modelId="{6D7AEB42-EBE3-481C-9361-5451C6DD14BB}" type="presOf" srcId="{E0D111E2-FBFA-44BD-8073-08808DAFFE81}" destId="{4503D845-BB64-42F5-931D-857A1CF2F56A}" srcOrd="0" destOrd="0" presId="urn:microsoft.com/office/officeart/2005/8/layout/cycle4#4"/>
    <dgm:cxn modelId="{FF820FFB-13DC-4153-B735-1869DB934425}" srcId="{2DC9592F-AA48-48FB-8CE3-FADF15FD4C8C}" destId="{B195F467-C113-4398-B4DE-5766D3B7C493}" srcOrd="0" destOrd="0" parTransId="{8878EA3B-F8EC-4573-8D74-08E09544ECDB}" sibTransId="{5C05965B-AA23-43D4-90BB-8ABB49F7420A}"/>
    <dgm:cxn modelId="{A5595FF5-0A6E-494E-9F04-3CC55BFBBB12}" type="presOf" srcId="{09299A7F-6495-4D43-8E0F-287CFBF9A56C}" destId="{B4A32CDA-7C24-4CBD-8508-106957E8C2B3}" srcOrd="0" destOrd="0" presId="urn:microsoft.com/office/officeart/2005/8/layout/cycle4#4"/>
    <dgm:cxn modelId="{3E8F8DC7-7F12-4985-8302-02D571ADC537}" type="presParOf" srcId="{4503D845-BB64-42F5-931D-857A1CF2F56A}" destId="{0AD6C6DA-58AE-439B-B773-C2C21C447B2D}" srcOrd="0" destOrd="0" presId="urn:microsoft.com/office/officeart/2005/8/layout/cycle4#4"/>
    <dgm:cxn modelId="{92E6F0FC-D57C-4AE3-8472-0D0745CE659C}" type="presParOf" srcId="{0AD6C6DA-58AE-439B-B773-C2C21C447B2D}" destId="{8884FA54-F300-43AB-97E3-83046ECC366E}" srcOrd="0" destOrd="0" presId="urn:microsoft.com/office/officeart/2005/8/layout/cycle4#4"/>
    <dgm:cxn modelId="{06070100-4CBB-4624-960D-683E560F9AFB}" type="presParOf" srcId="{4503D845-BB64-42F5-931D-857A1CF2F56A}" destId="{297D6071-8BCA-431F-8E04-2DB7F08E6186}" srcOrd="1" destOrd="0" presId="urn:microsoft.com/office/officeart/2005/8/layout/cycle4#4"/>
    <dgm:cxn modelId="{0ECC5CEE-475C-43ED-A4FA-221CCA2B9BCE}" type="presParOf" srcId="{297D6071-8BCA-431F-8E04-2DB7F08E6186}" destId="{FAC9DAFD-0754-4169-A452-E137E627F458}" srcOrd="0" destOrd="0" presId="urn:microsoft.com/office/officeart/2005/8/layout/cycle4#4"/>
    <dgm:cxn modelId="{121E42F7-1D25-4276-A5C5-F8B846DA531E}" type="presParOf" srcId="{297D6071-8BCA-431F-8E04-2DB7F08E6186}" destId="{58948DFE-5A7C-4317-B2C3-77603CD7CA22}" srcOrd="1" destOrd="0" presId="urn:microsoft.com/office/officeart/2005/8/layout/cycle4#4"/>
    <dgm:cxn modelId="{57B051D0-B363-41B1-B78F-16351C320A78}" type="presParOf" srcId="{297D6071-8BCA-431F-8E04-2DB7F08E6186}" destId="{B4A32CDA-7C24-4CBD-8508-106957E8C2B3}" srcOrd="2" destOrd="0" presId="urn:microsoft.com/office/officeart/2005/8/layout/cycle4#4"/>
    <dgm:cxn modelId="{811B4E8B-B326-41EE-99E4-C826EE61D76B}" type="presParOf" srcId="{297D6071-8BCA-431F-8E04-2DB7F08E6186}" destId="{3155FBE9-EDC6-40B0-95F8-A2BEBDC5F205}" srcOrd="3" destOrd="0" presId="urn:microsoft.com/office/officeart/2005/8/layout/cycle4#4"/>
    <dgm:cxn modelId="{3F261E99-A53C-40AA-8D7A-15A4C102870C}" type="presParOf" srcId="{297D6071-8BCA-431F-8E04-2DB7F08E6186}" destId="{E84F0D66-82DE-4316-A059-223CFCFB8E17}" srcOrd="4" destOrd="0" presId="urn:microsoft.com/office/officeart/2005/8/layout/cycle4#4"/>
    <dgm:cxn modelId="{BA50D5E0-3A74-4179-88C6-D92DE3CE480E}" type="presParOf" srcId="{4503D845-BB64-42F5-931D-857A1CF2F56A}" destId="{D86658A4-388C-4EF5-A058-A79EED10FBBD}" srcOrd="2" destOrd="0" presId="urn:microsoft.com/office/officeart/2005/8/layout/cycle4#4"/>
    <dgm:cxn modelId="{1541DF7B-820D-40DD-92F9-C68A169F8FE6}" type="presParOf" srcId="{4503D845-BB64-42F5-931D-857A1CF2F56A}" destId="{96F4A9E4-9928-4CB4-BF28-EFF67EA34BB5}" srcOrd="3" destOrd="0" presId="urn:microsoft.com/office/officeart/2005/8/layout/cycle4#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D111E2-FBFA-44BD-8073-08808DAFFE81}" type="doc">
      <dgm:prSet loTypeId="urn:microsoft.com/office/officeart/2005/8/layout/cycle4#4" loCatId="matrix" qsTypeId="urn:microsoft.com/office/officeart/2005/8/quickstyle/simple1" qsCatId="simple" csTypeId="urn:microsoft.com/office/officeart/2005/8/colors/colorful1#4" csCatId="colorful" phldr="1"/>
      <dgm:spPr/>
      <dgm:t>
        <a:bodyPr/>
        <a:lstStyle/>
        <a:p>
          <a:endParaRPr lang="es-MX"/>
        </a:p>
      </dgm:t>
    </dgm:pt>
    <dgm:pt modelId="{67EB7EB9-C354-48F3-A743-2EB82C24E407}">
      <dgm:prSet phldrT="[Texto]" custT="1"/>
      <dgm:spPr>
        <a:solidFill>
          <a:schemeClr val="accent4">
            <a:lumMod val="75000"/>
          </a:schemeClr>
        </a:solidFill>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tx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tx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dirty="0"/>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dirty="0"/>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dirty="0"/>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dirty="0"/>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tx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B2DB8A41-B9EF-4B0A-AD4B-9F42B134A7E9}" srcId="{BDDE7C65-0B0D-4EDA-B492-66C1E34D3451}" destId="{346EAFD8-3F94-4C57-B96A-498E42AF27EB}" srcOrd="0" destOrd="0" parTransId="{BA1B0329-BFF5-48B4-A6D9-8BA581D18EDC}" sibTransId="{4741643F-5C9B-43B3-A44A-3872E897EBF1}"/>
    <dgm:cxn modelId="{57D7B325-96B5-4033-A0CB-FAB865E40D1A}" type="presOf" srcId="{7BDFC2D9-0CD5-47E0-A279-B8FF5C83F581}" destId="{3155FBE9-EDC6-40B0-95F8-A2BEBDC5F205}" srcOrd="0" destOrd="0" presId="urn:microsoft.com/office/officeart/2005/8/layout/cycle4#4"/>
    <dgm:cxn modelId="{98404173-59C0-47E6-BC0B-6CA3D3B8011C}" type="presOf" srcId="{67EB7EB9-C354-48F3-A743-2EB82C24E407}" destId="{FAC9DAFD-0754-4169-A452-E137E627F458}" srcOrd="0" destOrd="0" presId="urn:microsoft.com/office/officeart/2005/8/layout/cycle4#4"/>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FF820FFB-13DC-4153-B735-1869DB934425}" srcId="{2DC9592F-AA48-48FB-8CE3-FADF15FD4C8C}" destId="{B195F467-C113-4398-B4DE-5766D3B7C493}" srcOrd="0" destOrd="0" parTransId="{8878EA3B-F8EC-4573-8D74-08E09544ECDB}" sibTransId="{5C05965B-AA23-43D4-90BB-8ABB49F7420A}"/>
    <dgm:cxn modelId="{44E13217-19EC-4819-B27C-3A6CD494A119}" srcId="{E0D111E2-FBFA-44BD-8073-08808DAFFE81}" destId="{BDDE7C65-0B0D-4EDA-B492-66C1E34D3451}" srcOrd="4" destOrd="0" parTransId="{A9FF3E93-11EF-4CD6-AEDE-6F14D0736DAB}" sibTransId="{FC71B8F2-9788-46C9-BC51-E3EB3BE9B6CB}"/>
    <dgm:cxn modelId="{7D21E121-8518-48FD-BAA8-06470F10307E}" type="presOf" srcId="{09299A7F-6495-4D43-8E0F-287CFBF9A56C}" destId="{B4A32CDA-7C24-4CBD-8508-106957E8C2B3}" srcOrd="0" destOrd="0" presId="urn:microsoft.com/office/officeart/2005/8/layout/cycle4#4"/>
    <dgm:cxn modelId="{92524CEB-0C1C-4D4C-899C-BAD7D9926B36}" type="presOf" srcId="{E0D111E2-FBFA-44BD-8073-08808DAFFE81}" destId="{4503D845-BB64-42F5-931D-857A1CF2F56A}" srcOrd="0" destOrd="0" presId="urn:microsoft.com/office/officeart/2005/8/layout/cycle4#4"/>
    <dgm:cxn modelId="{72A4D405-50F3-4200-A5B6-B510330FF2AD}" srcId="{E0D111E2-FBFA-44BD-8073-08808DAFFE81}" destId="{67EB7EB9-C354-48F3-A743-2EB82C24E407}" srcOrd="0" destOrd="0" parTransId="{0E3EF922-53C6-4F0E-9466-2605F2A435CA}" sibTransId="{0342A311-199B-4906-BE9E-3ECDB6FB1213}"/>
    <dgm:cxn modelId="{B5BC862E-33D8-4DC0-BA24-E3322B40087B}" type="presOf" srcId="{135BF026-6343-423D-A83E-97A1AB284BE3}" destId="{58948DFE-5A7C-4317-B2C3-77603CD7CA22}" srcOrd="0" destOrd="0" presId="urn:microsoft.com/office/officeart/2005/8/layout/cycle4#4"/>
    <dgm:cxn modelId="{E6B0814A-47A9-49BF-A2BB-83A78597BF6B}" srcId="{E0D111E2-FBFA-44BD-8073-08808DAFFE81}" destId="{2DC9592F-AA48-48FB-8CE3-FADF15FD4C8C}" srcOrd="5" destOrd="0" parTransId="{BCDF2FAB-4BD1-46F8-9720-33F28DE91316}" sibTransId="{7F2E3A88-B6F8-4EBE-B6FC-2E00AC381407}"/>
    <dgm:cxn modelId="{D33170AF-6137-44D9-87A8-77C0BC093533}" srcId="{E0D111E2-FBFA-44BD-8073-08808DAFFE81}" destId="{7BDFC2D9-0CD5-47E0-A279-B8FF5C83F581}" srcOrd="3" destOrd="0" parTransId="{86A3BCE7-7EDE-4CDB-93D4-D331EE868996}" sibTransId="{7B8B8271-D9E6-4A5C-86D5-A4A2B333B667}"/>
    <dgm:cxn modelId="{F7ADA135-C691-4A40-A738-0CA37F8CC4E2}" type="presParOf" srcId="{4503D845-BB64-42F5-931D-857A1CF2F56A}" destId="{0AD6C6DA-58AE-439B-B773-C2C21C447B2D}" srcOrd="0" destOrd="0" presId="urn:microsoft.com/office/officeart/2005/8/layout/cycle4#4"/>
    <dgm:cxn modelId="{E93EAF26-BC25-4584-9F05-C22824BDF4C1}" type="presParOf" srcId="{0AD6C6DA-58AE-439B-B773-C2C21C447B2D}" destId="{8884FA54-F300-43AB-97E3-83046ECC366E}" srcOrd="0" destOrd="0" presId="urn:microsoft.com/office/officeart/2005/8/layout/cycle4#4"/>
    <dgm:cxn modelId="{DB8D0A85-01FE-40C4-8845-E24BD29DBF88}" type="presParOf" srcId="{4503D845-BB64-42F5-931D-857A1CF2F56A}" destId="{297D6071-8BCA-431F-8E04-2DB7F08E6186}" srcOrd="1" destOrd="0" presId="urn:microsoft.com/office/officeart/2005/8/layout/cycle4#4"/>
    <dgm:cxn modelId="{72EA8289-7641-400D-8940-BC8907B09A9E}" type="presParOf" srcId="{297D6071-8BCA-431F-8E04-2DB7F08E6186}" destId="{FAC9DAFD-0754-4169-A452-E137E627F458}" srcOrd="0" destOrd="0" presId="urn:microsoft.com/office/officeart/2005/8/layout/cycle4#4"/>
    <dgm:cxn modelId="{D7D49E44-7C20-4D4F-AD0D-6B2E85076AD6}" type="presParOf" srcId="{297D6071-8BCA-431F-8E04-2DB7F08E6186}" destId="{58948DFE-5A7C-4317-B2C3-77603CD7CA22}" srcOrd="1" destOrd="0" presId="urn:microsoft.com/office/officeart/2005/8/layout/cycle4#4"/>
    <dgm:cxn modelId="{A9170F85-3CB9-478A-90C8-ABAD171D5907}" type="presParOf" srcId="{297D6071-8BCA-431F-8E04-2DB7F08E6186}" destId="{B4A32CDA-7C24-4CBD-8508-106957E8C2B3}" srcOrd="2" destOrd="0" presId="urn:microsoft.com/office/officeart/2005/8/layout/cycle4#4"/>
    <dgm:cxn modelId="{0FB777AA-961A-4BED-862D-2EBFBE0613E5}" type="presParOf" srcId="{297D6071-8BCA-431F-8E04-2DB7F08E6186}" destId="{3155FBE9-EDC6-40B0-95F8-A2BEBDC5F205}" srcOrd="3" destOrd="0" presId="urn:microsoft.com/office/officeart/2005/8/layout/cycle4#4"/>
    <dgm:cxn modelId="{352AF98B-86C4-4F06-9644-4BB6951D7F02}" type="presParOf" srcId="{297D6071-8BCA-431F-8E04-2DB7F08E6186}" destId="{E84F0D66-82DE-4316-A059-223CFCFB8E17}" srcOrd="4" destOrd="0" presId="urn:microsoft.com/office/officeart/2005/8/layout/cycle4#4"/>
    <dgm:cxn modelId="{0F6CEF25-855C-416A-8FC0-DC5D321CA105}" type="presParOf" srcId="{4503D845-BB64-42F5-931D-857A1CF2F56A}" destId="{D86658A4-388C-4EF5-A058-A79EED10FBBD}" srcOrd="2" destOrd="0" presId="urn:microsoft.com/office/officeart/2005/8/layout/cycle4#4"/>
    <dgm:cxn modelId="{C4D6CAEA-C6FD-453E-835F-3B01C79FFBCF}" type="presParOf" srcId="{4503D845-BB64-42F5-931D-857A1CF2F56A}" destId="{96F4A9E4-9928-4CB4-BF28-EFF67EA34BB5}" srcOrd="3" destOrd="0" presId="urn:microsoft.com/office/officeart/2005/8/layout/cycle4#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D111E2-FBFA-44BD-8073-08808DAFFE81}" type="doc">
      <dgm:prSet loTypeId="urn:microsoft.com/office/officeart/2005/8/layout/cycle4#4" loCatId="matrix" qsTypeId="urn:microsoft.com/office/officeart/2005/8/quickstyle/simple1" qsCatId="simple" csTypeId="urn:microsoft.com/office/officeart/2005/8/colors/colorful1#4" csCatId="colorful" phldr="1"/>
      <dgm:spPr/>
      <dgm:t>
        <a:bodyPr/>
        <a:lstStyle/>
        <a:p>
          <a:endParaRPr lang="es-MX"/>
        </a:p>
      </dgm:t>
    </dgm:pt>
    <dgm:pt modelId="{67EB7EB9-C354-48F3-A743-2EB82C24E407}">
      <dgm:prSet phldrT="[Texto]" custT="1"/>
      <dgm:spPr>
        <a:solidFill>
          <a:schemeClr val="accent4">
            <a:lumMod val="75000"/>
          </a:schemeClr>
        </a:solidFill>
      </dgm:spPr>
      <dgm:t>
        <a:bodyPr/>
        <a:lstStyle/>
        <a:p>
          <a:pPr algn="ctr"/>
          <a:r>
            <a:rPr lang="es-MX" sz="2000" b="1" dirty="0"/>
            <a:t>1</a:t>
          </a:r>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tx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tx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dirty="0"/>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dirty="0"/>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dirty="0"/>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dirty="0"/>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tx2">
            <a:lumMod val="90000"/>
          </a:schemeClr>
        </a:solidFill>
      </dgm:spPr>
      <dgm:t>
        <a:bodyPr lIns="108000" rIns="0"/>
        <a:lstStyle/>
        <a:p>
          <a:pPr algn="ctr"/>
          <a:endParaRPr lang="es-MX" sz="1000" b="1" dirty="0"/>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B2DB8A41-B9EF-4B0A-AD4B-9F42B134A7E9}" srcId="{BDDE7C65-0B0D-4EDA-B492-66C1E34D3451}" destId="{346EAFD8-3F94-4C57-B96A-498E42AF27EB}" srcOrd="0" destOrd="0" parTransId="{BA1B0329-BFF5-48B4-A6D9-8BA581D18EDC}" sibTransId="{4741643F-5C9B-43B3-A44A-3872E897EBF1}"/>
    <dgm:cxn modelId="{6EEC0DCA-9DD2-4FE5-AD89-95FC6D57ABF2}" srcId="{E0D111E2-FBFA-44BD-8073-08808DAFFE81}" destId="{135BF026-6343-423D-A83E-97A1AB284BE3}" srcOrd="1" destOrd="0" parTransId="{92B99ACB-1780-470E-993E-72ABF865C0F7}" sibTransId="{1597CD26-BC66-4060-953B-3C93716C37DB}"/>
    <dgm:cxn modelId="{C61F93B0-35E9-445A-9A93-88D15E68EE39}" type="presOf" srcId="{7BDFC2D9-0CD5-47E0-A279-B8FF5C83F581}" destId="{3155FBE9-EDC6-40B0-95F8-A2BEBDC5F205}" srcOrd="0" destOrd="0" presId="urn:microsoft.com/office/officeart/2005/8/layout/cycle4#4"/>
    <dgm:cxn modelId="{FC96EA69-CCF4-4828-95F8-B634D28E330E}" srcId="{E0D111E2-FBFA-44BD-8073-08808DAFFE81}" destId="{09299A7F-6495-4D43-8E0F-287CFBF9A56C}" srcOrd="2" destOrd="0" parTransId="{7BD712F6-7587-4FFC-96E7-778053A11381}" sibTransId="{5E7E5730-9D91-42EA-A3F6-671B7DC30503}"/>
    <dgm:cxn modelId="{772200A7-12CC-4C62-9C4F-4CD2625CD97D}" type="presOf" srcId="{135BF026-6343-423D-A83E-97A1AB284BE3}" destId="{58948DFE-5A7C-4317-B2C3-77603CD7CA22}" srcOrd="0" destOrd="0" presId="urn:microsoft.com/office/officeart/2005/8/layout/cycle4#4"/>
    <dgm:cxn modelId="{924B9D88-19E0-4720-A6B3-D0EB20C88FDE}" type="presOf" srcId="{E0D111E2-FBFA-44BD-8073-08808DAFFE81}" destId="{4503D845-BB64-42F5-931D-857A1CF2F56A}" srcOrd="0" destOrd="0" presId="urn:microsoft.com/office/officeart/2005/8/layout/cycle4#4"/>
    <dgm:cxn modelId="{536BD2DB-D716-415A-83B2-59769B35A80F}" type="presOf" srcId="{09299A7F-6495-4D43-8E0F-287CFBF9A56C}" destId="{B4A32CDA-7C24-4CBD-8508-106957E8C2B3}" srcOrd="0" destOrd="0" presId="urn:microsoft.com/office/officeart/2005/8/layout/cycle4#4"/>
    <dgm:cxn modelId="{60CFB613-D48F-444A-B429-3C72B9988D20}" type="presOf" srcId="{67EB7EB9-C354-48F3-A743-2EB82C24E407}" destId="{FAC9DAFD-0754-4169-A452-E137E627F458}" srcOrd="0" destOrd="0" presId="urn:microsoft.com/office/officeart/2005/8/layout/cycle4#4"/>
    <dgm:cxn modelId="{FF820FFB-13DC-4153-B735-1869DB934425}" srcId="{2DC9592F-AA48-48FB-8CE3-FADF15FD4C8C}" destId="{B195F467-C113-4398-B4DE-5766D3B7C493}" srcOrd="0" destOrd="0" parTransId="{8878EA3B-F8EC-4573-8D74-08E09544ECDB}" sibTransId="{5C05965B-AA23-43D4-90BB-8ABB49F7420A}"/>
    <dgm:cxn modelId="{44E13217-19EC-4819-B27C-3A6CD494A119}" srcId="{E0D111E2-FBFA-44BD-8073-08808DAFFE81}" destId="{BDDE7C65-0B0D-4EDA-B492-66C1E34D3451}" srcOrd="4" destOrd="0" parTransId="{A9FF3E93-11EF-4CD6-AEDE-6F14D0736DAB}" sibTransId="{FC71B8F2-9788-46C9-BC51-E3EB3BE9B6CB}"/>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D33170AF-6137-44D9-87A8-77C0BC093533}" srcId="{E0D111E2-FBFA-44BD-8073-08808DAFFE81}" destId="{7BDFC2D9-0CD5-47E0-A279-B8FF5C83F581}" srcOrd="3" destOrd="0" parTransId="{86A3BCE7-7EDE-4CDB-93D4-D331EE868996}" sibTransId="{7B8B8271-D9E6-4A5C-86D5-A4A2B333B667}"/>
    <dgm:cxn modelId="{54C4EDA5-7276-47AE-B819-77AFB897DB0E}" type="presParOf" srcId="{4503D845-BB64-42F5-931D-857A1CF2F56A}" destId="{0AD6C6DA-58AE-439B-B773-C2C21C447B2D}" srcOrd="0" destOrd="0" presId="urn:microsoft.com/office/officeart/2005/8/layout/cycle4#4"/>
    <dgm:cxn modelId="{DECD3C48-3FB8-4873-A6AA-684AE4E2BD43}" type="presParOf" srcId="{0AD6C6DA-58AE-439B-B773-C2C21C447B2D}" destId="{8884FA54-F300-43AB-97E3-83046ECC366E}" srcOrd="0" destOrd="0" presId="urn:microsoft.com/office/officeart/2005/8/layout/cycle4#4"/>
    <dgm:cxn modelId="{2C7EC053-7C60-4649-9CC2-2D9A7A7CA85F}" type="presParOf" srcId="{4503D845-BB64-42F5-931D-857A1CF2F56A}" destId="{297D6071-8BCA-431F-8E04-2DB7F08E6186}" srcOrd="1" destOrd="0" presId="urn:microsoft.com/office/officeart/2005/8/layout/cycle4#4"/>
    <dgm:cxn modelId="{7E7D51EE-E2CC-416F-A8C1-4443E6B9FD5E}" type="presParOf" srcId="{297D6071-8BCA-431F-8E04-2DB7F08E6186}" destId="{FAC9DAFD-0754-4169-A452-E137E627F458}" srcOrd="0" destOrd="0" presId="urn:microsoft.com/office/officeart/2005/8/layout/cycle4#4"/>
    <dgm:cxn modelId="{359C103C-6752-4797-AF6F-B3B8393FDE59}" type="presParOf" srcId="{297D6071-8BCA-431F-8E04-2DB7F08E6186}" destId="{58948DFE-5A7C-4317-B2C3-77603CD7CA22}" srcOrd="1" destOrd="0" presId="urn:microsoft.com/office/officeart/2005/8/layout/cycle4#4"/>
    <dgm:cxn modelId="{B157F8A8-CA53-4CF8-9148-D693863BA4D0}" type="presParOf" srcId="{297D6071-8BCA-431F-8E04-2DB7F08E6186}" destId="{B4A32CDA-7C24-4CBD-8508-106957E8C2B3}" srcOrd="2" destOrd="0" presId="urn:microsoft.com/office/officeart/2005/8/layout/cycle4#4"/>
    <dgm:cxn modelId="{DA9C805C-D05A-4CE2-A48E-9D385034725B}" type="presParOf" srcId="{297D6071-8BCA-431F-8E04-2DB7F08E6186}" destId="{3155FBE9-EDC6-40B0-95F8-A2BEBDC5F205}" srcOrd="3" destOrd="0" presId="urn:microsoft.com/office/officeart/2005/8/layout/cycle4#4"/>
    <dgm:cxn modelId="{F30B269D-EE34-4AB1-ADBA-F6F416E7A76B}" type="presParOf" srcId="{297D6071-8BCA-431F-8E04-2DB7F08E6186}" destId="{E84F0D66-82DE-4316-A059-223CFCFB8E17}" srcOrd="4" destOrd="0" presId="urn:microsoft.com/office/officeart/2005/8/layout/cycle4#4"/>
    <dgm:cxn modelId="{8D323928-22FC-4D34-B4C7-B733785F8B0D}" type="presParOf" srcId="{4503D845-BB64-42F5-931D-857A1CF2F56A}" destId="{D86658A4-388C-4EF5-A058-A79EED10FBBD}" srcOrd="2" destOrd="0" presId="urn:microsoft.com/office/officeart/2005/8/layout/cycle4#4"/>
    <dgm:cxn modelId="{D58C9ECB-4647-421E-8766-13652B5D73F6}" type="presParOf" srcId="{4503D845-BB64-42F5-931D-857A1CF2F56A}" destId="{96F4A9E4-9928-4CB4-BF28-EFF67EA34BB5}" srcOrd="3" destOrd="0" presId="urn:microsoft.com/office/officeart/2005/8/layout/cycle4#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0D111E2-FBFA-44BD-8073-08808DAFFE81}" type="doc">
      <dgm:prSet loTypeId="urn:microsoft.com/office/officeart/2005/8/layout/cycle4#4" loCatId="matrix" qsTypeId="urn:microsoft.com/office/officeart/2005/8/quickstyle/simple1" qsCatId="simple" csTypeId="urn:microsoft.com/office/officeart/2005/8/colors/colorful1#4" csCatId="colorful" phldr="1"/>
      <dgm:spPr/>
      <dgm:t>
        <a:bodyPr/>
        <a:lstStyle/>
        <a:p>
          <a:endParaRPr lang="es-MX"/>
        </a:p>
      </dgm:t>
    </dgm:pt>
    <dgm:pt modelId="{67EB7EB9-C354-48F3-A743-2EB82C24E407}">
      <dgm:prSet phldrT="[Texto]" custT="1"/>
      <dgm:spPr>
        <a:solidFill>
          <a:schemeClr val="bg1">
            <a:lumMod val="85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tx2">
            <a:lumMod val="90000"/>
          </a:schemeClr>
        </a:solidFill>
      </dgm:spPr>
      <dgm:t>
        <a:bodyPr lIns="216000" rIns="0"/>
        <a:lstStyle/>
        <a:p>
          <a:endParaRPr lang="es-MX" sz="1100" b="1" dirty="0"/>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tx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accent4">
            <a:lumMod val="75000"/>
          </a:schemeClr>
        </a:solidFill>
      </dgm:spPr>
      <dgm:t>
        <a:bodyPr lIns="108000" rIns="0"/>
        <a:lstStyle/>
        <a:p>
          <a:pPr algn="ctr"/>
          <a:r>
            <a:rPr lang="es-MX" sz="1600" b="1" dirty="0">
              <a:latin typeface="Montserrat" panose="020B0604020202020204" charset="0"/>
            </a:rPr>
            <a:t>2</a:t>
          </a:r>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DA80EC1B-68CF-4F8B-875E-E8CED796A135}" type="presOf" srcId="{7BDFC2D9-0CD5-47E0-A279-B8FF5C83F581}" destId="{3155FBE9-EDC6-40B0-95F8-A2BEBDC5F205}" srcOrd="0" destOrd="0" presId="urn:microsoft.com/office/officeart/2005/8/layout/cycle4#4"/>
    <dgm:cxn modelId="{F084528B-F249-4E08-9994-18DAF32DC372}" type="presOf" srcId="{67EB7EB9-C354-48F3-A743-2EB82C24E407}" destId="{FAC9DAFD-0754-4169-A452-E137E627F458}" srcOrd="0" destOrd="0" presId="urn:microsoft.com/office/officeart/2005/8/layout/cycle4#4"/>
    <dgm:cxn modelId="{D33170AF-6137-44D9-87A8-77C0BC093533}" srcId="{E0D111E2-FBFA-44BD-8073-08808DAFFE81}" destId="{7BDFC2D9-0CD5-47E0-A279-B8FF5C83F581}" srcOrd="3" destOrd="0" parTransId="{86A3BCE7-7EDE-4CDB-93D4-D331EE868996}" sibTransId="{7B8B8271-D9E6-4A5C-86D5-A4A2B333B667}"/>
    <dgm:cxn modelId="{A2793599-D4C0-451D-8A2F-5C466ADC5E4D}" type="presOf" srcId="{09299A7F-6495-4D43-8E0F-287CFBF9A56C}" destId="{B4A32CDA-7C24-4CBD-8508-106957E8C2B3}" srcOrd="0" destOrd="0" presId="urn:microsoft.com/office/officeart/2005/8/layout/cycle4#4"/>
    <dgm:cxn modelId="{732B2793-CBBB-4857-8BEA-60AF483403E2}" type="presOf" srcId="{135BF026-6343-423D-A83E-97A1AB284BE3}" destId="{58948DFE-5A7C-4317-B2C3-77603CD7CA22}" srcOrd="0" destOrd="0" presId="urn:microsoft.com/office/officeart/2005/8/layout/cycle4#4"/>
    <dgm:cxn modelId="{06EFDA63-5E46-4B8E-85E7-CBAF7ED27E86}" type="presOf" srcId="{E0D111E2-FBFA-44BD-8073-08808DAFFE81}" destId="{4503D845-BB64-42F5-931D-857A1CF2F56A}" srcOrd="0" destOrd="0" presId="urn:microsoft.com/office/officeart/2005/8/layout/cycle4#4"/>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FF820FFB-13DC-4153-B735-1869DB934425}" srcId="{2DC9592F-AA48-48FB-8CE3-FADF15FD4C8C}" destId="{B195F467-C113-4398-B4DE-5766D3B7C493}" srcOrd="0" destOrd="0" parTransId="{8878EA3B-F8EC-4573-8D74-08E09544ECDB}" sibTransId="{5C05965B-AA23-43D4-90BB-8ABB49F7420A}"/>
    <dgm:cxn modelId="{D6EC71C6-8B59-41E2-85EA-EBBCE69099F6}" type="presParOf" srcId="{4503D845-BB64-42F5-931D-857A1CF2F56A}" destId="{0AD6C6DA-58AE-439B-B773-C2C21C447B2D}" srcOrd="0" destOrd="0" presId="urn:microsoft.com/office/officeart/2005/8/layout/cycle4#4"/>
    <dgm:cxn modelId="{65B80BCD-3053-48AF-80B4-01BBC595137F}" type="presParOf" srcId="{0AD6C6DA-58AE-439B-B773-C2C21C447B2D}" destId="{8884FA54-F300-43AB-97E3-83046ECC366E}" srcOrd="0" destOrd="0" presId="urn:microsoft.com/office/officeart/2005/8/layout/cycle4#4"/>
    <dgm:cxn modelId="{D10448A5-7F0A-4134-A6D2-C4355A24E683}" type="presParOf" srcId="{4503D845-BB64-42F5-931D-857A1CF2F56A}" destId="{297D6071-8BCA-431F-8E04-2DB7F08E6186}" srcOrd="1" destOrd="0" presId="urn:microsoft.com/office/officeart/2005/8/layout/cycle4#4"/>
    <dgm:cxn modelId="{4F2E1FD8-5E2B-4581-B90A-2606322A4ECF}" type="presParOf" srcId="{297D6071-8BCA-431F-8E04-2DB7F08E6186}" destId="{FAC9DAFD-0754-4169-A452-E137E627F458}" srcOrd="0" destOrd="0" presId="urn:microsoft.com/office/officeart/2005/8/layout/cycle4#4"/>
    <dgm:cxn modelId="{9F71ED40-D54D-4BC7-842C-04CE6536BED7}" type="presParOf" srcId="{297D6071-8BCA-431F-8E04-2DB7F08E6186}" destId="{58948DFE-5A7C-4317-B2C3-77603CD7CA22}" srcOrd="1" destOrd="0" presId="urn:microsoft.com/office/officeart/2005/8/layout/cycle4#4"/>
    <dgm:cxn modelId="{F9998F9D-3402-4E36-936C-FCB2AD448B50}" type="presParOf" srcId="{297D6071-8BCA-431F-8E04-2DB7F08E6186}" destId="{B4A32CDA-7C24-4CBD-8508-106957E8C2B3}" srcOrd="2" destOrd="0" presId="urn:microsoft.com/office/officeart/2005/8/layout/cycle4#4"/>
    <dgm:cxn modelId="{60A1D9A1-E6D9-4278-9060-EA5DB2CB7F54}" type="presParOf" srcId="{297D6071-8BCA-431F-8E04-2DB7F08E6186}" destId="{3155FBE9-EDC6-40B0-95F8-A2BEBDC5F205}" srcOrd="3" destOrd="0" presId="urn:microsoft.com/office/officeart/2005/8/layout/cycle4#4"/>
    <dgm:cxn modelId="{C1618316-D942-4C2A-A011-914F749E7ACB}" type="presParOf" srcId="{297D6071-8BCA-431F-8E04-2DB7F08E6186}" destId="{E84F0D66-82DE-4316-A059-223CFCFB8E17}" srcOrd="4" destOrd="0" presId="urn:microsoft.com/office/officeart/2005/8/layout/cycle4#4"/>
    <dgm:cxn modelId="{9C6D9B17-5510-4488-9C30-3A7ED6FF7698}" type="presParOf" srcId="{4503D845-BB64-42F5-931D-857A1CF2F56A}" destId="{D86658A4-388C-4EF5-A058-A79EED10FBBD}" srcOrd="2" destOrd="0" presId="urn:microsoft.com/office/officeart/2005/8/layout/cycle4#4"/>
    <dgm:cxn modelId="{A4E4031D-8E4C-4CCC-9EF5-86FCD1871858}" type="presParOf" srcId="{4503D845-BB64-42F5-931D-857A1CF2F56A}" destId="{96F4A9E4-9928-4CB4-BF28-EFF67EA34BB5}" srcOrd="3" destOrd="0" presId="urn:microsoft.com/office/officeart/2005/8/layout/cycle4#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0D111E2-FBFA-44BD-8073-08808DAFFE81}" type="doc">
      <dgm:prSet loTypeId="urn:microsoft.com/office/officeart/2005/8/layout/cycle4#4" loCatId="matrix" qsTypeId="urn:microsoft.com/office/officeart/2005/8/quickstyle/simple1" qsCatId="simple" csTypeId="urn:microsoft.com/office/officeart/2005/8/colors/colorful1#4" csCatId="colorful" phldr="1"/>
      <dgm:spPr/>
      <dgm:t>
        <a:bodyPr/>
        <a:lstStyle/>
        <a:p>
          <a:endParaRPr lang="es-MX"/>
        </a:p>
      </dgm:t>
    </dgm:pt>
    <dgm:pt modelId="{67EB7EB9-C354-48F3-A743-2EB82C24E407}">
      <dgm:prSet phldrT="[Texto]" custT="1"/>
      <dgm:spPr>
        <a:solidFill>
          <a:schemeClr val="bg1">
            <a:lumMod val="85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accent4">
            <a:lumMod val="75000"/>
          </a:schemeClr>
        </a:solidFill>
      </dgm:spPr>
      <dgm:t>
        <a:bodyPr lIns="216000" rIns="0"/>
        <a:lstStyle/>
        <a:p>
          <a:r>
            <a:rPr lang="es-MX" sz="1700" b="1" dirty="0">
              <a:latin typeface="Montserrat" panose="020B0604020202020204" charset="0"/>
            </a:rPr>
            <a:t>3</a:t>
          </a: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tx2">
            <a:lumMod val="90000"/>
          </a:schemeClr>
        </a:solidFill>
      </dgm:spPr>
      <dgm:t>
        <a:bodyPr/>
        <a:lstStyle/>
        <a:p>
          <a:pPr algn="ctr"/>
          <a:endParaRPr lang="es-MX" sz="1100" b="1" dirty="0"/>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1">
            <a:lumMod val="85000"/>
          </a:schemeClr>
        </a:solidFill>
      </dgm:spPr>
      <dgm:t>
        <a:bodyPr lIns="108000" rIns="0"/>
        <a:lstStyle/>
        <a:p>
          <a:pPr algn="ctr"/>
          <a:endParaRPr lang="es-MX" sz="1600" b="1" dirty="0">
            <a:latin typeface="Montserrat" panose="020B0604020202020204" charset="0"/>
          </a:endParaRPr>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D33170AF-6137-44D9-87A8-77C0BC093533}" srcId="{E0D111E2-FBFA-44BD-8073-08808DAFFE81}" destId="{7BDFC2D9-0CD5-47E0-A279-B8FF5C83F581}" srcOrd="3" destOrd="0" parTransId="{86A3BCE7-7EDE-4CDB-93D4-D331EE868996}" sibTransId="{7B8B8271-D9E6-4A5C-86D5-A4A2B333B667}"/>
    <dgm:cxn modelId="{72A4D405-50F3-4200-A5B6-B510330FF2AD}" srcId="{E0D111E2-FBFA-44BD-8073-08808DAFFE81}" destId="{67EB7EB9-C354-48F3-A743-2EB82C24E407}" srcOrd="0" destOrd="0" parTransId="{0E3EF922-53C6-4F0E-9466-2605F2A435CA}" sibTransId="{0342A311-199B-4906-BE9E-3ECDB6FB1213}"/>
    <dgm:cxn modelId="{E6B0814A-47A9-49BF-A2BB-83A78597BF6B}" srcId="{E0D111E2-FBFA-44BD-8073-08808DAFFE81}" destId="{2DC9592F-AA48-48FB-8CE3-FADF15FD4C8C}" srcOrd="5" destOrd="0" parTransId="{BCDF2FAB-4BD1-46F8-9720-33F28DE91316}" sibTransId="{7F2E3A88-B6F8-4EBE-B6FC-2E00AC381407}"/>
    <dgm:cxn modelId="{B2DB8A41-B9EF-4B0A-AD4B-9F42B134A7E9}" srcId="{BDDE7C65-0B0D-4EDA-B492-66C1E34D3451}" destId="{346EAFD8-3F94-4C57-B96A-498E42AF27EB}" srcOrd="0" destOrd="0" parTransId="{BA1B0329-BFF5-48B4-A6D9-8BA581D18EDC}" sibTransId="{4741643F-5C9B-43B3-A44A-3872E897EBF1}"/>
    <dgm:cxn modelId="{017A45BE-0106-438E-87CF-6BA9432E81B8}" type="presOf" srcId="{7BDFC2D9-0CD5-47E0-A279-B8FF5C83F581}" destId="{3155FBE9-EDC6-40B0-95F8-A2BEBDC5F205}" srcOrd="0" destOrd="0" presId="urn:microsoft.com/office/officeart/2005/8/layout/cycle4#4"/>
    <dgm:cxn modelId="{2B8F49C0-0982-42CE-A505-63B6AEC61099}" type="presOf" srcId="{135BF026-6343-423D-A83E-97A1AB284BE3}" destId="{58948DFE-5A7C-4317-B2C3-77603CD7CA22}" srcOrd="0" destOrd="0" presId="urn:microsoft.com/office/officeart/2005/8/layout/cycle4#4"/>
    <dgm:cxn modelId="{44E13217-19EC-4819-B27C-3A6CD494A119}" srcId="{E0D111E2-FBFA-44BD-8073-08808DAFFE81}" destId="{BDDE7C65-0B0D-4EDA-B492-66C1E34D3451}" srcOrd="4" destOrd="0" parTransId="{A9FF3E93-11EF-4CD6-AEDE-6F14D0736DAB}" sibTransId="{FC71B8F2-9788-46C9-BC51-E3EB3BE9B6CB}"/>
    <dgm:cxn modelId="{6EEC0DCA-9DD2-4FE5-AD89-95FC6D57ABF2}" srcId="{E0D111E2-FBFA-44BD-8073-08808DAFFE81}" destId="{135BF026-6343-423D-A83E-97A1AB284BE3}" srcOrd="1" destOrd="0" parTransId="{92B99ACB-1780-470E-993E-72ABF865C0F7}" sibTransId="{1597CD26-BC66-4060-953B-3C93716C37DB}"/>
    <dgm:cxn modelId="{4FBCFBC0-ED29-4BB5-A746-6B251C967C00}" type="presOf" srcId="{09299A7F-6495-4D43-8E0F-287CFBF9A56C}" destId="{B4A32CDA-7C24-4CBD-8508-106957E8C2B3}" srcOrd="0" destOrd="0" presId="urn:microsoft.com/office/officeart/2005/8/layout/cycle4#4"/>
    <dgm:cxn modelId="{FC96EA69-CCF4-4828-95F8-B634D28E330E}" srcId="{E0D111E2-FBFA-44BD-8073-08808DAFFE81}" destId="{09299A7F-6495-4D43-8E0F-287CFBF9A56C}" srcOrd="2" destOrd="0" parTransId="{7BD712F6-7587-4FFC-96E7-778053A11381}" sibTransId="{5E7E5730-9D91-42EA-A3F6-671B7DC30503}"/>
    <dgm:cxn modelId="{01A9E8AC-24AF-4E48-9858-0D148747752E}" type="presOf" srcId="{67EB7EB9-C354-48F3-A743-2EB82C24E407}" destId="{FAC9DAFD-0754-4169-A452-E137E627F458}" srcOrd="0" destOrd="0" presId="urn:microsoft.com/office/officeart/2005/8/layout/cycle4#4"/>
    <dgm:cxn modelId="{FF820FFB-13DC-4153-B735-1869DB934425}" srcId="{2DC9592F-AA48-48FB-8CE3-FADF15FD4C8C}" destId="{B195F467-C113-4398-B4DE-5766D3B7C493}" srcOrd="0" destOrd="0" parTransId="{8878EA3B-F8EC-4573-8D74-08E09544ECDB}" sibTransId="{5C05965B-AA23-43D4-90BB-8ABB49F7420A}"/>
    <dgm:cxn modelId="{282EC406-8587-4B26-A3F6-C329E94D05E0}" type="presOf" srcId="{E0D111E2-FBFA-44BD-8073-08808DAFFE81}" destId="{4503D845-BB64-42F5-931D-857A1CF2F56A}" srcOrd="0" destOrd="0" presId="urn:microsoft.com/office/officeart/2005/8/layout/cycle4#4"/>
    <dgm:cxn modelId="{6A727061-579C-4DB4-9CC6-ECE6C9AB94F9}" type="presParOf" srcId="{4503D845-BB64-42F5-931D-857A1CF2F56A}" destId="{0AD6C6DA-58AE-439B-B773-C2C21C447B2D}" srcOrd="0" destOrd="0" presId="urn:microsoft.com/office/officeart/2005/8/layout/cycle4#4"/>
    <dgm:cxn modelId="{55CC93DF-A71F-4D17-A148-7CA29CF4AA20}" type="presParOf" srcId="{0AD6C6DA-58AE-439B-B773-C2C21C447B2D}" destId="{8884FA54-F300-43AB-97E3-83046ECC366E}" srcOrd="0" destOrd="0" presId="urn:microsoft.com/office/officeart/2005/8/layout/cycle4#4"/>
    <dgm:cxn modelId="{6A34D6DD-5268-4FC5-BB73-7FD51B22668C}" type="presParOf" srcId="{4503D845-BB64-42F5-931D-857A1CF2F56A}" destId="{297D6071-8BCA-431F-8E04-2DB7F08E6186}" srcOrd="1" destOrd="0" presId="urn:microsoft.com/office/officeart/2005/8/layout/cycle4#4"/>
    <dgm:cxn modelId="{DB6BD776-890E-4ACF-ABA3-4A92C69EB4F7}" type="presParOf" srcId="{297D6071-8BCA-431F-8E04-2DB7F08E6186}" destId="{FAC9DAFD-0754-4169-A452-E137E627F458}" srcOrd="0" destOrd="0" presId="urn:microsoft.com/office/officeart/2005/8/layout/cycle4#4"/>
    <dgm:cxn modelId="{C7F6C6B1-F3F6-4F7E-9943-464B830F6DDD}" type="presParOf" srcId="{297D6071-8BCA-431F-8E04-2DB7F08E6186}" destId="{58948DFE-5A7C-4317-B2C3-77603CD7CA22}" srcOrd="1" destOrd="0" presId="urn:microsoft.com/office/officeart/2005/8/layout/cycle4#4"/>
    <dgm:cxn modelId="{D66AC231-CEBB-463F-8A68-5EAE692588C4}" type="presParOf" srcId="{297D6071-8BCA-431F-8E04-2DB7F08E6186}" destId="{B4A32CDA-7C24-4CBD-8508-106957E8C2B3}" srcOrd="2" destOrd="0" presId="urn:microsoft.com/office/officeart/2005/8/layout/cycle4#4"/>
    <dgm:cxn modelId="{13C29FC3-F2BF-4D50-958D-D04A3443EFB0}" type="presParOf" srcId="{297D6071-8BCA-431F-8E04-2DB7F08E6186}" destId="{3155FBE9-EDC6-40B0-95F8-A2BEBDC5F205}" srcOrd="3" destOrd="0" presId="urn:microsoft.com/office/officeart/2005/8/layout/cycle4#4"/>
    <dgm:cxn modelId="{FC174B45-4C7E-4503-B719-36072181A320}" type="presParOf" srcId="{297D6071-8BCA-431F-8E04-2DB7F08E6186}" destId="{E84F0D66-82DE-4316-A059-223CFCFB8E17}" srcOrd="4" destOrd="0" presId="urn:microsoft.com/office/officeart/2005/8/layout/cycle4#4"/>
    <dgm:cxn modelId="{4A0C2A95-38F8-4518-8BD7-5A240B9533EF}" type="presParOf" srcId="{4503D845-BB64-42F5-931D-857A1CF2F56A}" destId="{D86658A4-388C-4EF5-A058-A79EED10FBBD}" srcOrd="2" destOrd="0" presId="urn:microsoft.com/office/officeart/2005/8/layout/cycle4#4"/>
    <dgm:cxn modelId="{BBC4DC5E-374D-4447-9CB4-2493773D3F17}" type="presParOf" srcId="{4503D845-BB64-42F5-931D-857A1CF2F56A}" destId="{96F4A9E4-9928-4CB4-BF28-EFF67EA34BB5}" srcOrd="3" destOrd="0" presId="urn:microsoft.com/office/officeart/2005/8/layout/cycle4#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0D111E2-FBFA-44BD-8073-08808DAFFE81}" type="doc">
      <dgm:prSet loTypeId="urn:microsoft.com/office/officeart/2005/8/layout/cycle4#4" loCatId="matrix" qsTypeId="urn:microsoft.com/office/officeart/2005/8/quickstyle/simple1" qsCatId="simple" csTypeId="urn:microsoft.com/office/officeart/2005/8/colors/colorful1#4" csCatId="colorful" phldr="1"/>
      <dgm:spPr/>
      <dgm:t>
        <a:bodyPr/>
        <a:lstStyle/>
        <a:p>
          <a:endParaRPr lang="es-MX"/>
        </a:p>
      </dgm:t>
    </dgm:pt>
    <dgm:pt modelId="{67EB7EB9-C354-48F3-A743-2EB82C24E407}">
      <dgm:prSet phldrT="[Texto]" custT="1"/>
      <dgm:spPr>
        <a:solidFill>
          <a:schemeClr val="bg1">
            <a:lumMod val="85000"/>
          </a:schemeClr>
        </a:solidFill>
      </dgm:spPr>
      <dgm:t>
        <a:bodyPr/>
        <a:lstStyle/>
        <a:p>
          <a:pPr algn="ctr"/>
          <a:endParaRPr lang="es-MX" sz="2000" b="1" dirty="0"/>
        </a:p>
      </dgm:t>
    </dgm:pt>
    <dgm:pt modelId="{0E3EF922-53C6-4F0E-9466-2605F2A435CA}" type="parTrans" cxnId="{72A4D405-50F3-4200-A5B6-B510330FF2AD}">
      <dgm:prSet/>
      <dgm:spPr/>
      <dgm:t>
        <a:bodyPr/>
        <a:lstStyle/>
        <a:p>
          <a:endParaRPr lang="es-MX" b="1"/>
        </a:p>
      </dgm:t>
    </dgm:pt>
    <dgm:pt modelId="{0342A311-199B-4906-BE9E-3ECDB6FB1213}" type="sibTrans" cxnId="{72A4D405-50F3-4200-A5B6-B510330FF2AD}">
      <dgm:prSet/>
      <dgm:spPr/>
      <dgm:t>
        <a:bodyPr/>
        <a:lstStyle/>
        <a:p>
          <a:endParaRPr lang="es-MX" b="1"/>
        </a:p>
      </dgm:t>
    </dgm:pt>
    <dgm:pt modelId="{09299A7F-6495-4D43-8E0F-287CFBF9A56C}">
      <dgm:prSet phldrT="[Texto]" custT="1"/>
      <dgm:spPr>
        <a:solidFill>
          <a:schemeClr val="bg1">
            <a:lumMod val="85000"/>
          </a:schemeClr>
        </a:solidFill>
      </dgm:spPr>
      <dgm:t>
        <a:bodyPr lIns="216000" rIns="0"/>
        <a:lstStyle/>
        <a:p>
          <a:endParaRPr lang="es-MX" sz="1700" b="1" dirty="0">
            <a:latin typeface="Montserrat" panose="020B0604020202020204" charset="0"/>
          </a:endParaRPr>
        </a:p>
      </dgm:t>
    </dgm:pt>
    <dgm:pt modelId="{7BD712F6-7587-4FFC-96E7-778053A11381}" type="parTrans" cxnId="{FC96EA69-CCF4-4828-95F8-B634D28E330E}">
      <dgm:prSet/>
      <dgm:spPr/>
      <dgm:t>
        <a:bodyPr/>
        <a:lstStyle/>
        <a:p>
          <a:endParaRPr lang="es-MX" b="1"/>
        </a:p>
      </dgm:t>
    </dgm:pt>
    <dgm:pt modelId="{5E7E5730-9D91-42EA-A3F6-671B7DC30503}" type="sibTrans" cxnId="{FC96EA69-CCF4-4828-95F8-B634D28E330E}">
      <dgm:prSet/>
      <dgm:spPr/>
      <dgm:t>
        <a:bodyPr/>
        <a:lstStyle/>
        <a:p>
          <a:endParaRPr lang="es-MX" b="1"/>
        </a:p>
      </dgm:t>
    </dgm:pt>
    <dgm:pt modelId="{7BDFC2D9-0CD5-47E0-A279-B8FF5C83F581}">
      <dgm:prSet phldrT="[Texto]" custT="1"/>
      <dgm:spPr>
        <a:solidFill>
          <a:schemeClr val="accent4">
            <a:lumMod val="75000"/>
          </a:schemeClr>
        </a:solidFill>
      </dgm:spPr>
      <dgm:t>
        <a:bodyPr/>
        <a:lstStyle/>
        <a:p>
          <a:pPr algn="ctr"/>
          <a:r>
            <a:rPr lang="es-MX" sz="1600" b="1" dirty="0">
              <a:latin typeface="Montserrat" panose="020B0604020202020204" charset="0"/>
            </a:rPr>
            <a:t>4</a:t>
          </a:r>
        </a:p>
      </dgm:t>
    </dgm:pt>
    <dgm:pt modelId="{86A3BCE7-7EDE-4CDB-93D4-D331EE868996}" type="parTrans" cxnId="{D33170AF-6137-44D9-87A8-77C0BC093533}">
      <dgm:prSet/>
      <dgm:spPr/>
      <dgm:t>
        <a:bodyPr/>
        <a:lstStyle/>
        <a:p>
          <a:endParaRPr lang="es-MX" b="1"/>
        </a:p>
      </dgm:t>
    </dgm:pt>
    <dgm:pt modelId="{7B8B8271-D9E6-4A5C-86D5-A4A2B333B667}" type="sibTrans" cxnId="{D33170AF-6137-44D9-87A8-77C0BC093533}">
      <dgm:prSet/>
      <dgm:spPr/>
      <dgm:t>
        <a:bodyPr/>
        <a:lstStyle/>
        <a:p>
          <a:endParaRPr lang="es-MX" b="1"/>
        </a:p>
      </dgm:t>
    </dgm:pt>
    <dgm:pt modelId="{BDDE7C65-0B0D-4EDA-B492-66C1E34D3451}">
      <dgm:prSet phldrT="[Texto]" phldr="1"/>
      <dgm:spPr/>
      <dgm:t>
        <a:bodyPr/>
        <a:lstStyle/>
        <a:p>
          <a:endParaRPr lang="es-MX" b="1"/>
        </a:p>
      </dgm:t>
    </dgm:pt>
    <dgm:pt modelId="{A9FF3E93-11EF-4CD6-AEDE-6F14D0736DAB}" type="parTrans" cxnId="{44E13217-19EC-4819-B27C-3A6CD494A119}">
      <dgm:prSet/>
      <dgm:spPr/>
      <dgm:t>
        <a:bodyPr/>
        <a:lstStyle/>
        <a:p>
          <a:endParaRPr lang="es-MX" b="1"/>
        </a:p>
      </dgm:t>
    </dgm:pt>
    <dgm:pt modelId="{FC71B8F2-9788-46C9-BC51-E3EB3BE9B6CB}" type="sibTrans" cxnId="{44E13217-19EC-4819-B27C-3A6CD494A119}">
      <dgm:prSet/>
      <dgm:spPr/>
      <dgm:t>
        <a:bodyPr/>
        <a:lstStyle/>
        <a:p>
          <a:endParaRPr lang="es-MX" b="1"/>
        </a:p>
      </dgm:t>
    </dgm:pt>
    <dgm:pt modelId="{346EAFD8-3F94-4C57-B96A-498E42AF27EB}">
      <dgm:prSet phldrT="[Texto]" phldr="1"/>
      <dgm:spPr/>
      <dgm:t>
        <a:bodyPr/>
        <a:lstStyle/>
        <a:p>
          <a:endParaRPr lang="es-MX" b="1"/>
        </a:p>
      </dgm:t>
    </dgm:pt>
    <dgm:pt modelId="{BA1B0329-BFF5-48B4-A6D9-8BA581D18EDC}" type="parTrans" cxnId="{B2DB8A41-B9EF-4B0A-AD4B-9F42B134A7E9}">
      <dgm:prSet/>
      <dgm:spPr/>
      <dgm:t>
        <a:bodyPr/>
        <a:lstStyle/>
        <a:p>
          <a:endParaRPr lang="es-MX" b="1"/>
        </a:p>
      </dgm:t>
    </dgm:pt>
    <dgm:pt modelId="{4741643F-5C9B-43B3-A44A-3872E897EBF1}" type="sibTrans" cxnId="{B2DB8A41-B9EF-4B0A-AD4B-9F42B134A7E9}">
      <dgm:prSet/>
      <dgm:spPr/>
      <dgm:t>
        <a:bodyPr/>
        <a:lstStyle/>
        <a:p>
          <a:endParaRPr lang="es-MX" b="1"/>
        </a:p>
      </dgm:t>
    </dgm:pt>
    <dgm:pt modelId="{2DC9592F-AA48-48FB-8CE3-FADF15FD4C8C}">
      <dgm:prSet phldrT="[Texto]" phldr="1"/>
      <dgm:spPr/>
      <dgm:t>
        <a:bodyPr/>
        <a:lstStyle/>
        <a:p>
          <a:endParaRPr lang="es-MX" b="1"/>
        </a:p>
      </dgm:t>
    </dgm:pt>
    <dgm:pt modelId="{BCDF2FAB-4BD1-46F8-9720-33F28DE91316}" type="parTrans" cxnId="{E6B0814A-47A9-49BF-A2BB-83A78597BF6B}">
      <dgm:prSet/>
      <dgm:spPr/>
      <dgm:t>
        <a:bodyPr/>
        <a:lstStyle/>
        <a:p>
          <a:endParaRPr lang="es-MX" b="1"/>
        </a:p>
      </dgm:t>
    </dgm:pt>
    <dgm:pt modelId="{7F2E3A88-B6F8-4EBE-B6FC-2E00AC381407}" type="sibTrans" cxnId="{E6B0814A-47A9-49BF-A2BB-83A78597BF6B}">
      <dgm:prSet/>
      <dgm:spPr/>
      <dgm:t>
        <a:bodyPr/>
        <a:lstStyle/>
        <a:p>
          <a:endParaRPr lang="es-MX" b="1"/>
        </a:p>
      </dgm:t>
    </dgm:pt>
    <dgm:pt modelId="{B195F467-C113-4398-B4DE-5766D3B7C493}">
      <dgm:prSet phldrT="[Texto]" phldr="1"/>
      <dgm:spPr/>
      <dgm:t>
        <a:bodyPr/>
        <a:lstStyle/>
        <a:p>
          <a:endParaRPr lang="es-MX" b="1"/>
        </a:p>
      </dgm:t>
    </dgm:pt>
    <dgm:pt modelId="{8878EA3B-F8EC-4573-8D74-08E09544ECDB}" type="parTrans" cxnId="{FF820FFB-13DC-4153-B735-1869DB934425}">
      <dgm:prSet/>
      <dgm:spPr/>
      <dgm:t>
        <a:bodyPr/>
        <a:lstStyle/>
        <a:p>
          <a:endParaRPr lang="es-MX" b="1"/>
        </a:p>
      </dgm:t>
    </dgm:pt>
    <dgm:pt modelId="{5C05965B-AA23-43D4-90BB-8ABB49F7420A}" type="sibTrans" cxnId="{FF820FFB-13DC-4153-B735-1869DB934425}">
      <dgm:prSet/>
      <dgm:spPr/>
      <dgm:t>
        <a:bodyPr/>
        <a:lstStyle/>
        <a:p>
          <a:endParaRPr lang="es-MX" b="1"/>
        </a:p>
      </dgm:t>
    </dgm:pt>
    <dgm:pt modelId="{135BF026-6343-423D-A83E-97A1AB284BE3}">
      <dgm:prSet phldrT="[Texto]" custT="1"/>
      <dgm:spPr>
        <a:solidFill>
          <a:schemeClr val="bg1">
            <a:lumMod val="85000"/>
          </a:schemeClr>
        </a:solidFill>
      </dgm:spPr>
      <dgm:t>
        <a:bodyPr lIns="108000" rIns="0"/>
        <a:lstStyle/>
        <a:p>
          <a:pPr algn="ctr"/>
          <a:endParaRPr lang="es-MX" sz="1600" b="1" dirty="0">
            <a:latin typeface="Montserrat" panose="020B0604020202020204" charset="0"/>
          </a:endParaRPr>
        </a:p>
      </dgm:t>
    </dgm:pt>
    <dgm:pt modelId="{1597CD26-BC66-4060-953B-3C93716C37DB}" type="sibTrans" cxnId="{6EEC0DCA-9DD2-4FE5-AD89-95FC6D57ABF2}">
      <dgm:prSet/>
      <dgm:spPr/>
      <dgm:t>
        <a:bodyPr/>
        <a:lstStyle/>
        <a:p>
          <a:endParaRPr lang="es-MX" b="1"/>
        </a:p>
      </dgm:t>
    </dgm:pt>
    <dgm:pt modelId="{92B99ACB-1780-470E-993E-72ABF865C0F7}" type="parTrans" cxnId="{6EEC0DCA-9DD2-4FE5-AD89-95FC6D57ABF2}">
      <dgm:prSet/>
      <dgm:spPr/>
      <dgm:t>
        <a:bodyPr/>
        <a:lstStyle/>
        <a:p>
          <a:endParaRPr lang="es-MX" b="1"/>
        </a:p>
      </dgm:t>
    </dgm:pt>
    <dgm:pt modelId="{4503D845-BB64-42F5-931D-857A1CF2F56A}" type="pres">
      <dgm:prSet presAssocID="{E0D111E2-FBFA-44BD-8073-08808DAFFE81}" presName="cycleMatrixDiagram" presStyleCnt="0">
        <dgm:presLayoutVars>
          <dgm:chMax val="1"/>
          <dgm:dir/>
          <dgm:animLvl val="lvl"/>
          <dgm:resizeHandles val="exact"/>
        </dgm:presLayoutVars>
      </dgm:prSet>
      <dgm:spPr/>
      <dgm:t>
        <a:bodyPr/>
        <a:lstStyle/>
        <a:p>
          <a:endParaRPr lang="es-MX"/>
        </a:p>
      </dgm:t>
    </dgm:pt>
    <dgm:pt modelId="{0AD6C6DA-58AE-439B-B773-C2C21C447B2D}" type="pres">
      <dgm:prSet presAssocID="{E0D111E2-FBFA-44BD-8073-08808DAFFE81}" presName="children" presStyleCnt="0"/>
      <dgm:spPr/>
    </dgm:pt>
    <dgm:pt modelId="{8884FA54-F300-43AB-97E3-83046ECC366E}" type="pres">
      <dgm:prSet presAssocID="{E0D111E2-FBFA-44BD-8073-08808DAFFE81}" presName="childPlaceholder" presStyleCnt="0"/>
      <dgm:spPr/>
    </dgm:pt>
    <dgm:pt modelId="{297D6071-8BCA-431F-8E04-2DB7F08E6186}" type="pres">
      <dgm:prSet presAssocID="{E0D111E2-FBFA-44BD-8073-08808DAFFE81}" presName="circle" presStyleCnt="0"/>
      <dgm:spPr/>
    </dgm:pt>
    <dgm:pt modelId="{FAC9DAFD-0754-4169-A452-E137E627F458}" type="pres">
      <dgm:prSet presAssocID="{E0D111E2-FBFA-44BD-8073-08808DAFFE81}" presName="quadrant1" presStyleLbl="node1" presStyleIdx="0" presStyleCnt="4">
        <dgm:presLayoutVars>
          <dgm:chMax val="1"/>
          <dgm:bulletEnabled val="1"/>
        </dgm:presLayoutVars>
      </dgm:prSet>
      <dgm:spPr/>
      <dgm:t>
        <a:bodyPr/>
        <a:lstStyle/>
        <a:p>
          <a:endParaRPr lang="es-MX"/>
        </a:p>
      </dgm:t>
    </dgm:pt>
    <dgm:pt modelId="{58948DFE-5A7C-4317-B2C3-77603CD7CA22}" type="pres">
      <dgm:prSet presAssocID="{E0D111E2-FBFA-44BD-8073-08808DAFFE81}" presName="quadrant2" presStyleLbl="node1" presStyleIdx="1" presStyleCnt="4">
        <dgm:presLayoutVars>
          <dgm:chMax val="1"/>
          <dgm:bulletEnabled val="1"/>
        </dgm:presLayoutVars>
      </dgm:prSet>
      <dgm:spPr/>
      <dgm:t>
        <a:bodyPr/>
        <a:lstStyle/>
        <a:p>
          <a:endParaRPr lang="es-MX"/>
        </a:p>
      </dgm:t>
    </dgm:pt>
    <dgm:pt modelId="{B4A32CDA-7C24-4CBD-8508-106957E8C2B3}" type="pres">
      <dgm:prSet presAssocID="{E0D111E2-FBFA-44BD-8073-08808DAFFE81}" presName="quadrant3" presStyleLbl="node1" presStyleIdx="2" presStyleCnt="4">
        <dgm:presLayoutVars>
          <dgm:chMax val="1"/>
          <dgm:bulletEnabled val="1"/>
        </dgm:presLayoutVars>
      </dgm:prSet>
      <dgm:spPr/>
      <dgm:t>
        <a:bodyPr/>
        <a:lstStyle/>
        <a:p>
          <a:endParaRPr lang="es-MX"/>
        </a:p>
      </dgm:t>
    </dgm:pt>
    <dgm:pt modelId="{3155FBE9-EDC6-40B0-95F8-A2BEBDC5F205}" type="pres">
      <dgm:prSet presAssocID="{E0D111E2-FBFA-44BD-8073-08808DAFFE81}" presName="quadrant4" presStyleLbl="node1" presStyleIdx="3" presStyleCnt="4">
        <dgm:presLayoutVars>
          <dgm:chMax val="1"/>
          <dgm:bulletEnabled val="1"/>
        </dgm:presLayoutVars>
      </dgm:prSet>
      <dgm:spPr/>
      <dgm:t>
        <a:bodyPr/>
        <a:lstStyle/>
        <a:p>
          <a:endParaRPr lang="es-MX"/>
        </a:p>
      </dgm:t>
    </dgm:pt>
    <dgm:pt modelId="{E84F0D66-82DE-4316-A059-223CFCFB8E17}" type="pres">
      <dgm:prSet presAssocID="{E0D111E2-FBFA-44BD-8073-08808DAFFE81}" presName="quadrantPlaceholder" presStyleCnt="0"/>
      <dgm:spPr/>
    </dgm:pt>
    <dgm:pt modelId="{D86658A4-388C-4EF5-A058-A79EED10FBBD}" type="pres">
      <dgm:prSet presAssocID="{E0D111E2-FBFA-44BD-8073-08808DAFFE81}" presName="center1" presStyleLbl="fgShp" presStyleIdx="0" presStyleCnt="2" custScaleY="95097"/>
      <dgm:spPr/>
    </dgm:pt>
    <dgm:pt modelId="{96F4A9E4-9928-4CB4-BF28-EFF67EA34BB5}" type="pres">
      <dgm:prSet presAssocID="{E0D111E2-FBFA-44BD-8073-08808DAFFE81}" presName="center2" presStyleLbl="fgShp" presStyleIdx="1" presStyleCnt="2"/>
      <dgm:spPr/>
    </dgm:pt>
  </dgm:ptLst>
  <dgm:cxnLst>
    <dgm:cxn modelId="{9F365BD4-9CE1-491E-91CE-B7B9B8962C91}" type="presOf" srcId="{09299A7F-6495-4D43-8E0F-287CFBF9A56C}" destId="{B4A32CDA-7C24-4CBD-8508-106957E8C2B3}" srcOrd="0" destOrd="0" presId="urn:microsoft.com/office/officeart/2005/8/layout/cycle4#4"/>
    <dgm:cxn modelId="{F423EA51-4F8C-4F3A-8AAE-19DAE443B740}" type="presOf" srcId="{67EB7EB9-C354-48F3-A743-2EB82C24E407}" destId="{FAC9DAFD-0754-4169-A452-E137E627F458}" srcOrd="0" destOrd="0" presId="urn:microsoft.com/office/officeart/2005/8/layout/cycle4#4"/>
    <dgm:cxn modelId="{B2DB8A41-B9EF-4B0A-AD4B-9F42B134A7E9}" srcId="{BDDE7C65-0B0D-4EDA-B492-66C1E34D3451}" destId="{346EAFD8-3F94-4C57-B96A-498E42AF27EB}" srcOrd="0" destOrd="0" parTransId="{BA1B0329-BFF5-48B4-A6D9-8BA581D18EDC}" sibTransId="{4741643F-5C9B-43B3-A44A-3872E897EBF1}"/>
    <dgm:cxn modelId="{6EEC0DCA-9DD2-4FE5-AD89-95FC6D57ABF2}" srcId="{E0D111E2-FBFA-44BD-8073-08808DAFFE81}" destId="{135BF026-6343-423D-A83E-97A1AB284BE3}" srcOrd="1" destOrd="0" parTransId="{92B99ACB-1780-470E-993E-72ABF865C0F7}" sibTransId="{1597CD26-BC66-4060-953B-3C93716C37DB}"/>
    <dgm:cxn modelId="{FC96EA69-CCF4-4828-95F8-B634D28E330E}" srcId="{E0D111E2-FBFA-44BD-8073-08808DAFFE81}" destId="{09299A7F-6495-4D43-8E0F-287CFBF9A56C}" srcOrd="2" destOrd="0" parTransId="{7BD712F6-7587-4FFC-96E7-778053A11381}" sibTransId="{5E7E5730-9D91-42EA-A3F6-671B7DC30503}"/>
    <dgm:cxn modelId="{3C77429B-DCD7-421B-9BC0-2CBD4D60CC5F}" type="presOf" srcId="{E0D111E2-FBFA-44BD-8073-08808DAFFE81}" destId="{4503D845-BB64-42F5-931D-857A1CF2F56A}" srcOrd="0" destOrd="0" presId="urn:microsoft.com/office/officeart/2005/8/layout/cycle4#4"/>
    <dgm:cxn modelId="{FF820FFB-13DC-4153-B735-1869DB934425}" srcId="{2DC9592F-AA48-48FB-8CE3-FADF15FD4C8C}" destId="{B195F467-C113-4398-B4DE-5766D3B7C493}" srcOrd="0" destOrd="0" parTransId="{8878EA3B-F8EC-4573-8D74-08E09544ECDB}" sibTransId="{5C05965B-AA23-43D4-90BB-8ABB49F7420A}"/>
    <dgm:cxn modelId="{44E13217-19EC-4819-B27C-3A6CD494A119}" srcId="{E0D111E2-FBFA-44BD-8073-08808DAFFE81}" destId="{BDDE7C65-0B0D-4EDA-B492-66C1E34D3451}" srcOrd="4" destOrd="0" parTransId="{A9FF3E93-11EF-4CD6-AEDE-6F14D0736DAB}" sibTransId="{FC71B8F2-9788-46C9-BC51-E3EB3BE9B6CB}"/>
    <dgm:cxn modelId="{74933D64-3201-4F3A-8751-0F9DA52B60A7}" type="presOf" srcId="{135BF026-6343-423D-A83E-97A1AB284BE3}" destId="{58948DFE-5A7C-4317-B2C3-77603CD7CA22}" srcOrd="0" destOrd="0" presId="urn:microsoft.com/office/officeart/2005/8/layout/cycle4#4"/>
    <dgm:cxn modelId="{72A4D405-50F3-4200-A5B6-B510330FF2AD}" srcId="{E0D111E2-FBFA-44BD-8073-08808DAFFE81}" destId="{67EB7EB9-C354-48F3-A743-2EB82C24E407}" srcOrd="0" destOrd="0" parTransId="{0E3EF922-53C6-4F0E-9466-2605F2A435CA}" sibTransId="{0342A311-199B-4906-BE9E-3ECDB6FB1213}"/>
    <dgm:cxn modelId="{B0B6E1F5-3716-4368-A97B-7AF1D9191D3A}" type="presOf" srcId="{7BDFC2D9-0CD5-47E0-A279-B8FF5C83F581}" destId="{3155FBE9-EDC6-40B0-95F8-A2BEBDC5F205}" srcOrd="0" destOrd="0" presId="urn:microsoft.com/office/officeart/2005/8/layout/cycle4#4"/>
    <dgm:cxn modelId="{E6B0814A-47A9-49BF-A2BB-83A78597BF6B}" srcId="{E0D111E2-FBFA-44BD-8073-08808DAFFE81}" destId="{2DC9592F-AA48-48FB-8CE3-FADF15FD4C8C}" srcOrd="5" destOrd="0" parTransId="{BCDF2FAB-4BD1-46F8-9720-33F28DE91316}" sibTransId="{7F2E3A88-B6F8-4EBE-B6FC-2E00AC381407}"/>
    <dgm:cxn modelId="{D33170AF-6137-44D9-87A8-77C0BC093533}" srcId="{E0D111E2-FBFA-44BD-8073-08808DAFFE81}" destId="{7BDFC2D9-0CD5-47E0-A279-B8FF5C83F581}" srcOrd="3" destOrd="0" parTransId="{86A3BCE7-7EDE-4CDB-93D4-D331EE868996}" sibTransId="{7B8B8271-D9E6-4A5C-86D5-A4A2B333B667}"/>
    <dgm:cxn modelId="{266FD973-4C63-4BB4-8BE2-62DA6306AB4A}" type="presParOf" srcId="{4503D845-BB64-42F5-931D-857A1CF2F56A}" destId="{0AD6C6DA-58AE-439B-B773-C2C21C447B2D}" srcOrd="0" destOrd="0" presId="urn:microsoft.com/office/officeart/2005/8/layout/cycle4#4"/>
    <dgm:cxn modelId="{06F850E8-9295-4436-A108-3CC21C277C48}" type="presParOf" srcId="{0AD6C6DA-58AE-439B-B773-C2C21C447B2D}" destId="{8884FA54-F300-43AB-97E3-83046ECC366E}" srcOrd="0" destOrd="0" presId="urn:microsoft.com/office/officeart/2005/8/layout/cycle4#4"/>
    <dgm:cxn modelId="{29AD0392-09A0-4A9B-A4B9-272988C8FF7C}" type="presParOf" srcId="{4503D845-BB64-42F5-931D-857A1CF2F56A}" destId="{297D6071-8BCA-431F-8E04-2DB7F08E6186}" srcOrd="1" destOrd="0" presId="urn:microsoft.com/office/officeart/2005/8/layout/cycle4#4"/>
    <dgm:cxn modelId="{221FF4A6-2D94-4621-B2DC-BB8BCFEB8748}" type="presParOf" srcId="{297D6071-8BCA-431F-8E04-2DB7F08E6186}" destId="{FAC9DAFD-0754-4169-A452-E137E627F458}" srcOrd="0" destOrd="0" presId="urn:microsoft.com/office/officeart/2005/8/layout/cycle4#4"/>
    <dgm:cxn modelId="{18092F4E-CBA4-4EA2-BE6F-BDD72509B1F8}" type="presParOf" srcId="{297D6071-8BCA-431F-8E04-2DB7F08E6186}" destId="{58948DFE-5A7C-4317-B2C3-77603CD7CA22}" srcOrd="1" destOrd="0" presId="urn:microsoft.com/office/officeart/2005/8/layout/cycle4#4"/>
    <dgm:cxn modelId="{32876CC4-0C23-4703-8359-14E963AC23AC}" type="presParOf" srcId="{297D6071-8BCA-431F-8E04-2DB7F08E6186}" destId="{B4A32CDA-7C24-4CBD-8508-106957E8C2B3}" srcOrd="2" destOrd="0" presId="urn:microsoft.com/office/officeart/2005/8/layout/cycle4#4"/>
    <dgm:cxn modelId="{DB3838D2-C1B6-4DE8-99E1-54906D4871B0}" type="presParOf" srcId="{297D6071-8BCA-431F-8E04-2DB7F08E6186}" destId="{3155FBE9-EDC6-40B0-95F8-A2BEBDC5F205}" srcOrd="3" destOrd="0" presId="urn:microsoft.com/office/officeart/2005/8/layout/cycle4#4"/>
    <dgm:cxn modelId="{688BE923-CD89-4CAD-B1F4-EC3947DBA852}" type="presParOf" srcId="{297D6071-8BCA-431F-8E04-2DB7F08E6186}" destId="{E84F0D66-82DE-4316-A059-223CFCFB8E17}" srcOrd="4" destOrd="0" presId="urn:microsoft.com/office/officeart/2005/8/layout/cycle4#4"/>
    <dgm:cxn modelId="{40E43C7D-1B48-4BDF-B69D-BE55DA144EDD}" type="presParOf" srcId="{4503D845-BB64-42F5-931D-857A1CF2F56A}" destId="{D86658A4-388C-4EF5-A058-A79EED10FBBD}" srcOrd="2" destOrd="0" presId="urn:microsoft.com/office/officeart/2005/8/layout/cycle4#4"/>
    <dgm:cxn modelId="{3515DDF4-1F77-49F3-91B1-A585542CCE04}" type="presParOf" srcId="{4503D845-BB64-42F5-931D-857A1CF2F56A}" destId="{96F4A9E4-9928-4CB4-BF28-EFF67EA34BB5}" srcOrd="3" destOrd="0" presId="urn:microsoft.com/office/officeart/2005/8/layout/cycle4#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4#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xml><?xml version="1.0" encoding="utf-8"?>
<dgm:layoutDef xmlns:dgm="http://schemas.openxmlformats.org/drawingml/2006/diagram" xmlns:a="http://schemas.openxmlformats.org/drawingml/2006/main" uniqueId="urn:microsoft.com/office/officeart/2005/8/layout/cycle4#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5/8/layout/cycle4#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6.xml><?xml version="1.0" encoding="utf-8"?>
<dgm:layoutDef xmlns:dgm="http://schemas.openxmlformats.org/drawingml/2006/diagram" xmlns:a="http://schemas.openxmlformats.org/drawingml/2006/main" uniqueId="urn:microsoft.com/office/officeart/2005/8/layout/cycle4#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7.xml><?xml version="1.0" encoding="utf-8"?>
<dgm:layoutDef xmlns:dgm="http://schemas.openxmlformats.org/drawingml/2006/diagram" xmlns:a="http://schemas.openxmlformats.org/drawingml/2006/main" uniqueId="urn:microsoft.com/office/officeart/2005/8/layout/cycle4#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MX"/>
          </a:p>
        </p:txBody>
      </p:sp>
      <p:sp>
        <p:nvSpPr>
          <p:cNvPr id="3" name="Marcador de fecha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0FCFB01F-9531-4D7E-BF3E-14C0A35E156C}" type="datetimeFigureOut">
              <a:rPr lang="es-MX" smtClean="0"/>
              <a:pPr/>
              <a:t>04/05/2023</a:t>
            </a:fld>
            <a:endParaRPr lang="es-MX"/>
          </a:p>
        </p:txBody>
      </p:sp>
      <p:sp>
        <p:nvSpPr>
          <p:cNvPr id="4" name="Marcador de pie de página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6B96F3C3-8C39-4F49-9248-CC4950AB4787}" type="slidenum">
              <a:rPr lang="es-MX" smtClean="0"/>
              <a:pPr/>
              <a:t>‹Nº›</a:t>
            </a:fld>
            <a:endParaRPr lang="es-MX"/>
          </a:p>
        </p:txBody>
      </p:sp>
    </p:spTree>
    <p:extLst>
      <p:ext uri="{BB962C8B-B14F-4D97-AF65-F5344CB8AC3E}">
        <p14:creationId xmlns:p14="http://schemas.microsoft.com/office/powerpoint/2010/main" val="1358986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04204887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f101ffed9b_0_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f101ffed9b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455745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683403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4100958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913346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6834035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683403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9906899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6834035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3458524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7287423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3261709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7479253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41020922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5861471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4601429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7162040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7162040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6873341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73569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73569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12710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262294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3199373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615342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51465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648509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683403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683403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f101ffed9b_0_14: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f101ffed9b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683403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233781" y="744575"/>
            <a:ext cx="639045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3900"/>
            </a:lvl1pPr>
            <a:lvl2pPr lvl="1" algn="ctr">
              <a:spcBef>
                <a:spcPts val="0"/>
              </a:spcBef>
              <a:spcAft>
                <a:spcPts val="0"/>
              </a:spcAft>
              <a:buSzPts val="5200"/>
              <a:buNone/>
              <a:defRPr sz="3900"/>
            </a:lvl2pPr>
            <a:lvl3pPr lvl="2" algn="ctr">
              <a:spcBef>
                <a:spcPts val="0"/>
              </a:spcBef>
              <a:spcAft>
                <a:spcPts val="0"/>
              </a:spcAft>
              <a:buSzPts val="5200"/>
              <a:buNone/>
              <a:defRPr sz="3900"/>
            </a:lvl3pPr>
            <a:lvl4pPr lvl="3" algn="ctr">
              <a:spcBef>
                <a:spcPts val="0"/>
              </a:spcBef>
              <a:spcAft>
                <a:spcPts val="0"/>
              </a:spcAft>
              <a:buSzPts val="5200"/>
              <a:buNone/>
              <a:defRPr sz="3900"/>
            </a:lvl4pPr>
            <a:lvl5pPr lvl="4" algn="ctr">
              <a:spcBef>
                <a:spcPts val="0"/>
              </a:spcBef>
              <a:spcAft>
                <a:spcPts val="0"/>
              </a:spcAft>
              <a:buSzPts val="5200"/>
              <a:buNone/>
              <a:defRPr sz="3900"/>
            </a:lvl5pPr>
            <a:lvl6pPr lvl="5" algn="ctr">
              <a:spcBef>
                <a:spcPts val="0"/>
              </a:spcBef>
              <a:spcAft>
                <a:spcPts val="0"/>
              </a:spcAft>
              <a:buSzPts val="5200"/>
              <a:buNone/>
              <a:defRPr sz="3900"/>
            </a:lvl6pPr>
            <a:lvl7pPr lvl="6" algn="ctr">
              <a:spcBef>
                <a:spcPts val="0"/>
              </a:spcBef>
              <a:spcAft>
                <a:spcPts val="0"/>
              </a:spcAft>
              <a:buSzPts val="5200"/>
              <a:buNone/>
              <a:defRPr sz="3900"/>
            </a:lvl7pPr>
            <a:lvl8pPr lvl="7" algn="ctr">
              <a:spcBef>
                <a:spcPts val="0"/>
              </a:spcBef>
              <a:spcAft>
                <a:spcPts val="0"/>
              </a:spcAft>
              <a:buSzPts val="5200"/>
              <a:buNone/>
              <a:defRPr sz="3900"/>
            </a:lvl8pPr>
            <a:lvl9pPr lvl="8" algn="ctr">
              <a:spcBef>
                <a:spcPts val="0"/>
              </a:spcBef>
              <a:spcAft>
                <a:spcPts val="0"/>
              </a:spcAft>
              <a:buSzPts val="5200"/>
              <a:buNone/>
              <a:defRPr sz="3900"/>
            </a:lvl9pPr>
          </a:lstStyle>
          <a:p>
            <a:endParaRPr/>
          </a:p>
        </p:txBody>
      </p:sp>
      <p:sp>
        <p:nvSpPr>
          <p:cNvPr id="11" name="Google Shape;11;p2"/>
          <p:cNvSpPr txBox="1">
            <a:spLocks noGrp="1"/>
          </p:cNvSpPr>
          <p:nvPr>
            <p:ph type="subTitle" idx="1"/>
          </p:nvPr>
        </p:nvSpPr>
        <p:spPr>
          <a:xfrm>
            <a:off x="233775" y="2834125"/>
            <a:ext cx="639045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100"/>
            </a:lvl1pPr>
            <a:lvl2pPr lvl="1" algn="ctr">
              <a:lnSpc>
                <a:spcPct val="100000"/>
              </a:lnSpc>
              <a:spcBef>
                <a:spcPts val="0"/>
              </a:spcBef>
              <a:spcAft>
                <a:spcPts val="0"/>
              </a:spcAft>
              <a:buSzPts val="2800"/>
              <a:buNone/>
              <a:defRPr sz="2100"/>
            </a:lvl2pPr>
            <a:lvl3pPr lvl="2" algn="ctr">
              <a:lnSpc>
                <a:spcPct val="100000"/>
              </a:lnSpc>
              <a:spcBef>
                <a:spcPts val="0"/>
              </a:spcBef>
              <a:spcAft>
                <a:spcPts val="0"/>
              </a:spcAft>
              <a:buSzPts val="2800"/>
              <a:buNone/>
              <a:defRPr sz="2100"/>
            </a:lvl3pPr>
            <a:lvl4pPr lvl="3" algn="ctr">
              <a:lnSpc>
                <a:spcPct val="100000"/>
              </a:lnSpc>
              <a:spcBef>
                <a:spcPts val="0"/>
              </a:spcBef>
              <a:spcAft>
                <a:spcPts val="0"/>
              </a:spcAft>
              <a:buSzPts val="2800"/>
              <a:buNone/>
              <a:defRPr sz="2100"/>
            </a:lvl4pPr>
            <a:lvl5pPr lvl="4" algn="ctr">
              <a:lnSpc>
                <a:spcPct val="100000"/>
              </a:lnSpc>
              <a:spcBef>
                <a:spcPts val="0"/>
              </a:spcBef>
              <a:spcAft>
                <a:spcPts val="0"/>
              </a:spcAft>
              <a:buSzPts val="2800"/>
              <a:buNone/>
              <a:defRPr sz="2100"/>
            </a:lvl5pPr>
            <a:lvl6pPr lvl="5" algn="ctr">
              <a:lnSpc>
                <a:spcPct val="100000"/>
              </a:lnSpc>
              <a:spcBef>
                <a:spcPts val="0"/>
              </a:spcBef>
              <a:spcAft>
                <a:spcPts val="0"/>
              </a:spcAft>
              <a:buSzPts val="2800"/>
              <a:buNone/>
              <a:defRPr sz="2100"/>
            </a:lvl6pPr>
            <a:lvl7pPr lvl="6" algn="ctr">
              <a:lnSpc>
                <a:spcPct val="100000"/>
              </a:lnSpc>
              <a:spcBef>
                <a:spcPts val="0"/>
              </a:spcBef>
              <a:spcAft>
                <a:spcPts val="0"/>
              </a:spcAft>
              <a:buSzPts val="2800"/>
              <a:buNone/>
              <a:defRPr sz="2100"/>
            </a:lvl7pPr>
            <a:lvl8pPr lvl="7" algn="ctr">
              <a:lnSpc>
                <a:spcPct val="100000"/>
              </a:lnSpc>
              <a:spcBef>
                <a:spcPts val="0"/>
              </a:spcBef>
              <a:spcAft>
                <a:spcPts val="0"/>
              </a:spcAft>
              <a:buSzPts val="2800"/>
              <a:buNone/>
              <a:defRPr sz="2100"/>
            </a:lvl8pPr>
            <a:lvl9pPr lvl="8" algn="ctr">
              <a:lnSpc>
                <a:spcPct val="100000"/>
              </a:lnSpc>
              <a:spcBef>
                <a:spcPts val="0"/>
              </a:spcBef>
              <a:spcAft>
                <a:spcPts val="0"/>
              </a:spcAft>
              <a:buSzPts val="2800"/>
              <a:buNone/>
              <a:defRPr sz="2100"/>
            </a:lvl9pPr>
          </a:lstStyle>
          <a:p>
            <a:endParaRPr/>
          </a:p>
        </p:txBody>
      </p:sp>
      <p:sp>
        <p:nvSpPr>
          <p:cNvPr id="12" name="Google Shape;12;p2"/>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233775" y="445025"/>
            <a:ext cx="639045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233775" y="555600"/>
            <a:ext cx="2106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1800"/>
            </a:lvl1pPr>
            <a:lvl2pPr lvl="1">
              <a:spcBef>
                <a:spcPts val="0"/>
              </a:spcBef>
              <a:spcAft>
                <a:spcPts val="0"/>
              </a:spcAft>
              <a:buSzPts val="2400"/>
              <a:buNone/>
              <a:defRPr sz="1800"/>
            </a:lvl2pPr>
            <a:lvl3pPr lvl="2">
              <a:spcBef>
                <a:spcPts val="0"/>
              </a:spcBef>
              <a:spcAft>
                <a:spcPts val="0"/>
              </a:spcAft>
              <a:buSzPts val="2400"/>
              <a:buNone/>
              <a:defRPr sz="1800"/>
            </a:lvl3pPr>
            <a:lvl4pPr lvl="3">
              <a:spcBef>
                <a:spcPts val="0"/>
              </a:spcBef>
              <a:spcAft>
                <a:spcPts val="0"/>
              </a:spcAft>
              <a:buSzPts val="2400"/>
              <a:buNone/>
              <a:defRPr sz="1800"/>
            </a:lvl4pPr>
            <a:lvl5pPr lvl="4">
              <a:spcBef>
                <a:spcPts val="0"/>
              </a:spcBef>
              <a:spcAft>
                <a:spcPts val="0"/>
              </a:spcAft>
              <a:buSzPts val="2400"/>
              <a:buNone/>
              <a:defRPr sz="1800"/>
            </a:lvl5pPr>
            <a:lvl6pPr lvl="5">
              <a:spcBef>
                <a:spcPts val="0"/>
              </a:spcBef>
              <a:spcAft>
                <a:spcPts val="0"/>
              </a:spcAft>
              <a:buSzPts val="2400"/>
              <a:buNone/>
              <a:defRPr sz="1800"/>
            </a:lvl6pPr>
            <a:lvl7pPr lvl="6">
              <a:spcBef>
                <a:spcPts val="0"/>
              </a:spcBef>
              <a:spcAft>
                <a:spcPts val="0"/>
              </a:spcAft>
              <a:buSzPts val="2400"/>
              <a:buNone/>
              <a:defRPr sz="1800"/>
            </a:lvl7pPr>
            <a:lvl8pPr lvl="7">
              <a:spcBef>
                <a:spcPts val="0"/>
              </a:spcBef>
              <a:spcAft>
                <a:spcPts val="0"/>
              </a:spcAft>
              <a:buSzPts val="2400"/>
              <a:buNone/>
              <a:defRPr sz="1800"/>
            </a:lvl8pPr>
            <a:lvl9pPr lvl="8">
              <a:spcBef>
                <a:spcPts val="0"/>
              </a:spcBef>
              <a:spcAft>
                <a:spcPts val="0"/>
              </a:spcAft>
              <a:buSzPts val="2400"/>
              <a:buNone/>
              <a:defRPr sz="1800"/>
            </a:lvl9pPr>
          </a:lstStyle>
          <a:p>
            <a:endParaRPr/>
          </a:p>
        </p:txBody>
      </p:sp>
      <p:sp>
        <p:nvSpPr>
          <p:cNvPr id="30" name="Google Shape;30;p7"/>
          <p:cNvSpPr txBox="1">
            <a:spLocks noGrp="1"/>
          </p:cNvSpPr>
          <p:nvPr>
            <p:ph type="body" idx="1"/>
          </p:nvPr>
        </p:nvSpPr>
        <p:spPr>
          <a:xfrm>
            <a:off x="233775" y="1389600"/>
            <a:ext cx="2106000" cy="3179400"/>
          </a:xfrm>
          <a:prstGeom prst="rect">
            <a:avLst/>
          </a:prstGeom>
        </p:spPr>
        <p:txBody>
          <a:bodyPr spcFirstLastPara="1" wrap="square" lIns="91425" tIns="91425" rIns="91425" bIns="91425" anchor="t" anchorCtr="0">
            <a:normAutofit/>
          </a:bodyPr>
          <a:lstStyle>
            <a:lvl1pPr marL="342900" lvl="0" indent="-228600">
              <a:spcBef>
                <a:spcPts val="0"/>
              </a:spcBef>
              <a:spcAft>
                <a:spcPts val="0"/>
              </a:spcAft>
              <a:buSzPts val="1200"/>
              <a:buChar char="●"/>
              <a:defRPr sz="900"/>
            </a:lvl1pPr>
            <a:lvl2pPr marL="685800" lvl="1" indent="-228600">
              <a:spcBef>
                <a:spcPts val="0"/>
              </a:spcBef>
              <a:spcAft>
                <a:spcPts val="0"/>
              </a:spcAft>
              <a:buSzPts val="1200"/>
              <a:buChar char="○"/>
              <a:defRPr sz="900"/>
            </a:lvl2pPr>
            <a:lvl3pPr marL="1028700" lvl="2" indent="-228600">
              <a:spcBef>
                <a:spcPts val="0"/>
              </a:spcBef>
              <a:spcAft>
                <a:spcPts val="0"/>
              </a:spcAft>
              <a:buSzPts val="1200"/>
              <a:buChar char="■"/>
              <a:defRPr sz="900"/>
            </a:lvl3pPr>
            <a:lvl4pPr marL="1371600" lvl="3" indent="-228600">
              <a:spcBef>
                <a:spcPts val="0"/>
              </a:spcBef>
              <a:spcAft>
                <a:spcPts val="0"/>
              </a:spcAft>
              <a:buSzPts val="1200"/>
              <a:buChar char="●"/>
              <a:defRPr sz="900"/>
            </a:lvl4pPr>
            <a:lvl5pPr marL="1714500" lvl="4" indent="-228600">
              <a:spcBef>
                <a:spcPts val="0"/>
              </a:spcBef>
              <a:spcAft>
                <a:spcPts val="0"/>
              </a:spcAft>
              <a:buSzPts val="1200"/>
              <a:buChar char="○"/>
              <a:defRPr sz="900"/>
            </a:lvl5pPr>
            <a:lvl6pPr marL="2057400" lvl="5" indent="-228600">
              <a:spcBef>
                <a:spcPts val="0"/>
              </a:spcBef>
              <a:spcAft>
                <a:spcPts val="0"/>
              </a:spcAft>
              <a:buSzPts val="1200"/>
              <a:buChar char="■"/>
              <a:defRPr sz="900"/>
            </a:lvl6pPr>
            <a:lvl7pPr marL="2400300" lvl="6" indent="-228600">
              <a:spcBef>
                <a:spcPts val="0"/>
              </a:spcBef>
              <a:spcAft>
                <a:spcPts val="0"/>
              </a:spcAft>
              <a:buSzPts val="1200"/>
              <a:buChar char="●"/>
              <a:defRPr sz="900"/>
            </a:lvl7pPr>
            <a:lvl8pPr marL="2743200" lvl="7" indent="-228600">
              <a:spcBef>
                <a:spcPts val="0"/>
              </a:spcBef>
              <a:spcAft>
                <a:spcPts val="0"/>
              </a:spcAft>
              <a:buSzPts val="1200"/>
              <a:buChar char="○"/>
              <a:defRPr sz="900"/>
            </a:lvl8pPr>
            <a:lvl9pPr marL="3086100" lvl="8" indent="-228600">
              <a:spcBef>
                <a:spcPts val="0"/>
              </a:spcBef>
              <a:spcAft>
                <a:spcPts val="0"/>
              </a:spcAft>
              <a:buSzPts val="1200"/>
              <a:buChar char="■"/>
              <a:defRPr sz="900"/>
            </a:lvl9pPr>
          </a:lstStyle>
          <a:p>
            <a:endParaRPr/>
          </a:p>
        </p:txBody>
      </p:sp>
      <p:sp>
        <p:nvSpPr>
          <p:cNvPr id="31" name="Google Shape;31;p7"/>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367688" y="450150"/>
            <a:ext cx="477585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3600"/>
            </a:lvl1pPr>
            <a:lvl2pPr lvl="1">
              <a:spcBef>
                <a:spcPts val="0"/>
              </a:spcBef>
              <a:spcAft>
                <a:spcPts val="0"/>
              </a:spcAft>
              <a:buSzPts val="4800"/>
              <a:buNone/>
              <a:defRPr sz="3600"/>
            </a:lvl2pPr>
            <a:lvl3pPr lvl="2">
              <a:spcBef>
                <a:spcPts val="0"/>
              </a:spcBef>
              <a:spcAft>
                <a:spcPts val="0"/>
              </a:spcAft>
              <a:buSzPts val="4800"/>
              <a:buNone/>
              <a:defRPr sz="3600"/>
            </a:lvl3pPr>
            <a:lvl4pPr lvl="3">
              <a:spcBef>
                <a:spcPts val="0"/>
              </a:spcBef>
              <a:spcAft>
                <a:spcPts val="0"/>
              </a:spcAft>
              <a:buSzPts val="4800"/>
              <a:buNone/>
              <a:defRPr sz="3600"/>
            </a:lvl4pPr>
            <a:lvl5pPr lvl="4">
              <a:spcBef>
                <a:spcPts val="0"/>
              </a:spcBef>
              <a:spcAft>
                <a:spcPts val="0"/>
              </a:spcAft>
              <a:buSzPts val="4800"/>
              <a:buNone/>
              <a:defRPr sz="3600"/>
            </a:lvl5pPr>
            <a:lvl6pPr lvl="5">
              <a:spcBef>
                <a:spcPts val="0"/>
              </a:spcBef>
              <a:spcAft>
                <a:spcPts val="0"/>
              </a:spcAft>
              <a:buSzPts val="4800"/>
              <a:buNone/>
              <a:defRPr sz="3600"/>
            </a:lvl6pPr>
            <a:lvl7pPr lvl="6">
              <a:spcBef>
                <a:spcPts val="0"/>
              </a:spcBef>
              <a:spcAft>
                <a:spcPts val="0"/>
              </a:spcAft>
              <a:buSzPts val="4800"/>
              <a:buNone/>
              <a:defRPr sz="3600"/>
            </a:lvl7pPr>
            <a:lvl8pPr lvl="7">
              <a:spcBef>
                <a:spcPts val="0"/>
              </a:spcBef>
              <a:spcAft>
                <a:spcPts val="0"/>
              </a:spcAft>
              <a:buSzPts val="4800"/>
              <a:buNone/>
              <a:defRPr sz="3600"/>
            </a:lvl8pPr>
            <a:lvl9pPr lvl="8">
              <a:spcBef>
                <a:spcPts val="0"/>
              </a:spcBef>
              <a:spcAft>
                <a:spcPts val="0"/>
              </a:spcAft>
              <a:buSzPts val="4800"/>
              <a:buNone/>
              <a:defRPr sz="3600"/>
            </a:lvl9pPr>
          </a:lstStyle>
          <a:p>
            <a:endParaRPr/>
          </a:p>
        </p:txBody>
      </p:sp>
      <p:sp>
        <p:nvSpPr>
          <p:cNvPr id="34" name="Google Shape;34;p8"/>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3429000" y="-125"/>
            <a:ext cx="3429000" cy="5143500"/>
          </a:xfrm>
          <a:prstGeom prst="rect">
            <a:avLst/>
          </a:prstGeom>
          <a:solidFill>
            <a:schemeClr val="lt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37" name="Google Shape;37;p9"/>
          <p:cNvSpPr txBox="1">
            <a:spLocks noGrp="1"/>
          </p:cNvSpPr>
          <p:nvPr>
            <p:ph type="title"/>
          </p:nvPr>
        </p:nvSpPr>
        <p:spPr>
          <a:xfrm>
            <a:off x="199125" y="1233175"/>
            <a:ext cx="30339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3150"/>
            </a:lvl1pPr>
            <a:lvl2pPr lvl="1" algn="ctr">
              <a:spcBef>
                <a:spcPts val="0"/>
              </a:spcBef>
              <a:spcAft>
                <a:spcPts val="0"/>
              </a:spcAft>
              <a:buSzPts val="4200"/>
              <a:buNone/>
              <a:defRPr sz="3150"/>
            </a:lvl2pPr>
            <a:lvl3pPr lvl="2" algn="ctr">
              <a:spcBef>
                <a:spcPts val="0"/>
              </a:spcBef>
              <a:spcAft>
                <a:spcPts val="0"/>
              </a:spcAft>
              <a:buSzPts val="4200"/>
              <a:buNone/>
              <a:defRPr sz="3150"/>
            </a:lvl3pPr>
            <a:lvl4pPr lvl="3" algn="ctr">
              <a:spcBef>
                <a:spcPts val="0"/>
              </a:spcBef>
              <a:spcAft>
                <a:spcPts val="0"/>
              </a:spcAft>
              <a:buSzPts val="4200"/>
              <a:buNone/>
              <a:defRPr sz="3150"/>
            </a:lvl4pPr>
            <a:lvl5pPr lvl="4" algn="ctr">
              <a:spcBef>
                <a:spcPts val="0"/>
              </a:spcBef>
              <a:spcAft>
                <a:spcPts val="0"/>
              </a:spcAft>
              <a:buSzPts val="4200"/>
              <a:buNone/>
              <a:defRPr sz="3150"/>
            </a:lvl5pPr>
            <a:lvl6pPr lvl="5" algn="ctr">
              <a:spcBef>
                <a:spcPts val="0"/>
              </a:spcBef>
              <a:spcAft>
                <a:spcPts val="0"/>
              </a:spcAft>
              <a:buSzPts val="4200"/>
              <a:buNone/>
              <a:defRPr sz="3150"/>
            </a:lvl6pPr>
            <a:lvl7pPr lvl="6" algn="ctr">
              <a:spcBef>
                <a:spcPts val="0"/>
              </a:spcBef>
              <a:spcAft>
                <a:spcPts val="0"/>
              </a:spcAft>
              <a:buSzPts val="4200"/>
              <a:buNone/>
              <a:defRPr sz="3150"/>
            </a:lvl7pPr>
            <a:lvl8pPr lvl="7" algn="ctr">
              <a:spcBef>
                <a:spcPts val="0"/>
              </a:spcBef>
              <a:spcAft>
                <a:spcPts val="0"/>
              </a:spcAft>
              <a:buSzPts val="4200"/>
              <a:buNone/>
              <a:defRPr sz="3150"/>
            </a:lvl8pPr>
            <a:lvl9pPr lvl="8" algn="ctr">
              <a:spcBef>
                <a:spcPts val="0"/>
              </a:spcBef>
              <a:spcAft>
                <a:spcPts val="0"/>
              </a:spcAft>
              <a:buSzPts val="4200"/>
              <a:buNone/>
              <a:defRPr sz="3150"/>
            </a:lvl9pPr>
          </a:lstStyle>
          <a:p>
            <a:endParaRPr/>
          </a:p>
        </p:txBody>
      </p:sp>
      <p:sp>
        <p:nvSpPr>
          <p:cNvPr id="38" name="Google Shape;38;p9"/>
          <p:cNvSpPr txBox="1">
            <a:spLocks noGrp="1"/>
          </p:cNvSpPr>
          <p:nvPr>
            <p:ph type="subTitle" idx="1"/>
          </p:nvPr>
        </p:nvSpPr>
        <p:spPr>
          <a:xfrm>
            <a:off x="199125" y="2803075"/>
            <a:ext cx="30339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1575"/>
            </a:lvl1pPr>
            <a:lvl2pPr lvl="1" algn="ctr">
              <a:lnSpc>
                <a:spcPct val="100000"/>
              </a:lnSpc>
              <a:spcBef>
                <a:spcPts val="0"/>
              </a:spcBef>
              <a:spcAft>
                <a:spcPts val="0"/>
              </a:spcAft>
              <a:buSzPts val="2100"/>
              <a:buNone/>
              <a:defRPr sz="1575"/>
            </a:lvl2pPr>
            <a:lvl3pPr lvl="2" algn="ctr">
              <a:lnSpc>
                <a:spcPct val="100000"/>
              </a:lnSpc>
              <a:spcBef>
                <a:spcPts val="0"/>
              </a:spcBef>
              <a:spcAft>
                <a:spcPts val="0"/>
              </a:spcAft>
              <a:buSzPts val="2100"/>
              <a:buNone/>
              <a:defRPr sz="1575"/>
            </a:lvl3pPr>
            <a:lvl4pPr lvl="3" algn="ctr">
              <a:lnSpc>
                <a:spcPct val="100000"/>
              </a:lnSpc>
              <a:spcBef>
                <a:spcPts val="0"/>
              </a:spcBef>
              <a:spcAft>
                <a:spcPts val="0"/>
              </a:spcAft>
              <a:buSzPts val="2100"/>
              <a:buNone/>
              <a:defRPr sz="1575"/>
            </a:lvl4pPr>
            <a:lvl5pPr lvl="4" algn="ctr">
              <a:lnSpc>
                <a:spcPct val="100000"/>
              </a:lnSpc>
              <a:spcBef>
                <a:spcPts val="0"/>
              </a:spcBef>
              <a:spcAft>
                <a:spcPts val="0"/>
              </a:spcAft>
              <a:buSzPts val="2100"/>
              <a:buNone/>
              <a:defRPr sz="1575"/>
            </a:lvl5pPr>
            <a:lvl6pPr lvl="5" algn="ctr">
              <a:lnSpc>
                <a:spcPct val="100000"/>
              </a:lnSpc>
              <a:spcBef>
                <a:spcPts val="0"/>
              </a:spcBef>
              <a:spcAft>
                <a:spcPts val="0"/>
              </a:spcAft>
              <a:buSzPts val="2100"/>
              <a:buNone/>
              <a:defRPr sz="1575"/>
            </a:lvl6pPr>
            <a:lvl7pPr lvl="6" algn="ctr">
              <a:lnSpc>
                <a:spcPct val="100000"/>
              </a:lnSpc>
              <a:spcBef>
                <a:spcPts val="0"/>
              </a:spcBef>
              <a:spcAft>
                <a:spcPts val="0"/>
              </a:spcAft>
              <a:buSzPts val="2100"/>
              <a:buNone/>
              <a:defRPr sz="1575"/>
            </a:lvl7pPr>
            <a:lvl8pPr lvl="7" algn="ctr">
              <a:lnSpc>
                <a:spcPct val="100000"/>
              </a:lnSpc>
              <a:spcBef>
                <a:spcPts val="0"/>
              </a:spcBef>
              <a:spcAft>
                <a:spcPts val="0"/>
              </a:spcAft>
              <a:buSzPts val="2100"/>
              <a:buNone/>
              <a:defRPr sz="1575"/>
            </a:lvl8pPr>
            <a:lvl9pPr lvl="8" algn="ctr">
              <a:lnSpc>
                <a:spcPct val="100000"/>
              </a:lnSpc>
              <a:spcBef>
                <a:spcPts val="0"/>
              </a:spcBef>
              <a:spcAft>
                <a:spcPts val="0"/>
              </a:spcAft>
              <a:buSzPts val="2100"/>
              <a:buNone/>
              <a:defRPr sz="1575"/>
            </a:lvl9pPr>
          </a:lstStyle>
          <a:p>
            <a:endParaRPr/>
          </a:p>
        </p:txBody>
      </p:sp>
      <p:sp>
        <p:nvSpPr>
          <p:cNvPr id="39" name="Google Shape;39;p9"/>
          <p:cNvSpPr txBox="1">
            <a:spLocks noGrp="1"/>
          </p:cNvSpPr>
          <p:nvPr>
            <p:ph type="body" idx="2"/>
          </p:nvPr>
        </p:nvSpPr>
        <p:spPr>
          <a:xfrm>
            <a:off x="3704625" y="724075"/>
            <a:ext cx="2877750" cy="3695100"/>
          </a:xfrm>
          <a:prstGeom prst="rect">
            <a:avLst/>
          </a:prstGeom>
        </p:spPr>
        <p:txBody>
          <a:bodyPr spcFirstLastPara="1" wrap="square" lIns="91425" tIns="91425" rIns="91425" bIns="91425" anchor="ctr" anchorCtr="0">
            <a:normAutofit/>
          </a:bodyPr>
          <a:lstStyle>
            <a:lvl1pPr marL="342900" lvl="0" indent="-257175">
              <a:spcBef>
                <a:spcPts val="0"/>
              </a:spcBef>
              <a:spcAft>
                <a:spcPts val="0"/>
              </a:spcAft>
              <a:buSzPts val="1800"/>
              <a:buChar char="●"/>
              <a:defRPr/>
            </a:lvl1pPr>
            <a:lvl2pPr marL="685800" lvl="1" indent="-238125">
              <a:spcBef>
                <a:spcPts val="0"/>
              </a:spcBef>
              <a:spcAft>
                <a:spcPts val="0"/>
              </a:spcAft>
              <a:buSzPts val="1400"/>
              <a:buChar char="○"/>
              <a:defRPr/>
            </a:lvl2pPr>
            <a:lvl3pPr marL="1028700" lvl="2" indent="-238125">
              <a:spcBef>
                <a:spcPts val="0"/>
              </a:spcBef>
              <a:spcAft>
                <a:spcPts val="0"/>
              </a:spcAft>
              <a:buSzPts val="1400"/>
              <a:buChar char="■"/>
              <a:defRPr/>
            </a:lvl3pPr>
            <a:lvl4pPr marL="1371600" lvl="3" indent="-238125">
              <a:spcBef>
                <a:spcPts val="0"/>
              </a:spcBef>
              <a:spcAft>
                <a:spcPts val="0"/>
              </a:spcAft>
              <a:buSzPts val="1400"/>
              <a:buChar char="●"/>
              <a:defRPr/>
            </a:lvl4pPr>
            <a:lvl5pPr marL="1714500" lvl="4" indent="-238125">
              <a:spcBef>
                <a:spcPts val="0"/>
              </a:spcBef>
              <a:spcAft>
                <a:spcPts val="0"/>
              </a:spcAft>
              <a:buSzPts val="1400"/>
              <a:buChar char="○"/>
              <a:defRPr/>
            </a:lvl5pPr>
            <a:lvl6pPr marL="2057400" lvl="5" indent="-238125">
              <a:spcBef>
                <a:spcPts val="0"/>
              </a:spcBef>
              <a:spcAft>
                <a:spcPts val="0"/>
              </a:spcAft>
              <a:buSzPts val="1400"/>
              <a:buChar char="■"/>
              <a:defRPr/>
            </a:lvl6pPr>
            <a:lvl7pPr marL="2400300" lvl="6" indent="-238125">
              <a:spcBef>
                <a:spcPts val="0"/>
              </a:spcBef>
              <a:spcAft>
                <a:spcPts val="0"/>
              </a:spcAft>
              <a:buSzPts val="1400"/>
              <a:buChar char="●"/>
              <a:defRPr/>
            </a:lvl7pPr>
            <a:lvl8pPr marL="2743200" lvl="7" indent="-238125">
              <a:spcBef>
                <a:spcPts val="0"/>
              </a:spcBef>
              <a:spcAft>
                <a:spcPts val="0"/>
              </a:spcAft>
              <a:buSzPts val="1400"/>
              <a:buChar char="○"/>
              <a:defRPr/>
            </a:lvl8pPr>
            <a:lvl9pPr marL="3086100" lvl="8" indent="-238125">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233775" y="4230575"/>
            <a:ext cx="4499100" cy="605100"/>
          </a:xfrm>
          <a:prstGeom prst="rect">
            <a:avLst/>
          </a:prstGeom>
        </p:spPr>
        <p:txBody>
          <a:bodyPr spcFirstLastPara="1" wrap="square" lIns="91425" tIns="91425" rIns="91425" bIns="91425" anchor="ctr" anchorCtr="0">
            <a:normAutofit/>
          </a:bodyPr>
          <a:lstStyle>
            <a:lvl1pPr marL="342900" lvl="0" indent="-17145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233775" y="1106125"/>
            <a:ext cx="639045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9000"/>
            </a:lvl1pPr>
            <a:lvl2pPr lvl="1" algn="ctr">
              <a:spcBef>
                <a:spcPts val="0"/>
              </a:spcBef>
              <a:spcAft>
                <a:spcPts val="0"/>
              </a:spcAft>
              <a:buSzPts val="12000"/>
              <a:buNone/>
              <a:defRPr sz="9000"/>
            </a:lvl2pPr>
            <a:lvl3pPr lvl="2" algn="ctr">
              <a:spcBef>
                <a:spcPts val="0"/>
              </a:spcBef>
              <a:spcAft>
                <a:spcPts val="0"/>
              </a:spcAft>
              <a:buSzPts val="12000"/>
              <a:buNone/>
              <a:defRPr sz="9000"/>
            </a:lvl3pPr>
            <a:lvl4pPr lvl="3" algn="ctr">
              <a:spcBef>
                <a:spcPts val="0"/>
              </a:spcBef>
              <a:spcAft>
                <a:spcPts val="0"/>
              </a:spcAft>
              <a:buSzPts val="12000"/>
              <a:buNone/>
              <a:defRPr sz="9000"/>
            </a:lvl4pPr>
            <a:lvl5pPr lvl="4" algn="ctr">
              <a:spcBef>
                <a:spcPts val="0"/>
              </a:spcBef>
              <a:spcAft>
                <a:spcPts val="0"/>
              </a:spcAft>
              <a:buSzPts val="12000"/>
              <a:buNone/>
              <a:defRPr sz="9000"/>
            </a:lvl5pPr>
            <a:lvl6pPr lvl="5" algn="ctr">
              <a:spcBef>
                <a:spcPts val="0"/>
              </a:spcBef>
              <a:spcAft>
                <a:spcPts val="0"/>
              </a:spcAft>
              <a:buSzPts val="12000"/>
              <a:buNone/>
              <a:defRPr sz="9000"/>
            </a:lvl6pPr>
            <a:lvl7pPr lvl="6" algn="ctr">
              <a:spcBef>
                <a:spcPts val="0"/>
              </a:spcBef>
              <a:spcAft>
                <a:spcPts val="0"/>
              </a:spcAft>
              <a:buSzPts val="12000"/>
              <a:buNone/>
              <a:defRPr sz="9000"/>
            </a:lvl7pPr>
            <a:lvl8pPr lvl="7" algn="ctr">
              <a:spcBef>
                <a:spcPts val="0"/>
              </a:spcBef>
              <a:spcAft>
                <a:spcPts val="0"/>
              </a:spcAft>
              <a:buSzPts val="12000"/>
              <a:buNone/>
              <a:defRPr sz="9000"/>
            </a:lvl8pPr>
            <a:lvl9pPr lvl="8" algn="ctr">
              <a:spcBef>
                <a:spcPts val="0"/>
              </a:spcBef>
              <a:spcAft>
                <a:spcPts val="0"/>
              </a:spcAft>
              <a:buSzPts val="12000"/>
              <a:buNone/>
              <a:defRPr sz="9000"/>
            </a:lvl9pPr>
          </a:lstStyle>
          <a:p>
            <a:r>
              <a:t>xx%</a:t>
            </a:r>
          </a:p>
        </p:txBody>
      </p:sp>
      <p:sp>
        <p:nvSpPr>
          <p:cNvPr id="46" name="Google Shape;46;p11"/>
          <p:cNvSpPr txBox="1">
            <a:spLocks noGrp="1"/>
          </p:cNvSpPr>
          <p:nvPr>
            <p:ph type="body" idx="1"/>
          </p:nvPr>
        </p:nvSpPr>
        <p:spPr>
          <a:xfrm>
            <a:off x="233775" y="3152225"/>
            <a:ext cx="6390450" cy="1300800"/>
          </a:xfrm>
          <a:prstGeom prst="rect">
            <a:avLst/>
          </a:prstGeom>
        </p:spPr>
        <p:txBody>
          <a:bodyPr spcFirstLastPara="1" wrap="square" lIns="91425" tIns="91425" rIns="91425" bIns="91425" anchor="t" anchorCtr="0">
            <a:normAutofit/>
          </a:bodyPr>
          <a:lstStyle>
            <a:lvl1pPr marL="342900" lvl="0" indent="-257175" algn="ctr">
              <a:spcBef>
                <a:spcPts val="0"/>
              </a:spcBef>
              <a:spcAft>
                <a:spcPts val="0"/>
              </a:spcAft>
              <a:buSzPts val="1800"/>
              <a:buChar char="●"/>
              <a:defRPr/>
            </a:lvl1pPr>
            <a:lvl2pPr marL="685800" lvl="1" indent="-238125" algn="ctr">
              <a:spcBef>
                <a:spcPts val="0"/>
              </a:spcBef>
              <a:spcAft>
                <a:spcPts val="0"/>
              </a:spcAft>
              <a:buSzPts val="1400"/>
              <a:buChar char="○"/>
              <a:defRPr/>
            </a:lvl2pPr>
            <a:lvl3pPr marL="1028700" lvl="2" indent="-238125" algn="ctr">
              <a:spcBef>
                <a:spcPts val="0"/>
              </a:spcBef>
              <a:spcAft>
                <a:spcPts val="0"/>
              </a:spcAft>
              <a:buSzPts val="1400"/>
              <a:buChar char="■"/>
              <a:defRPr/>
            </a:lvl3pPr>
            <a:lvl4pPr marL="1371600" lvl="3" indent="-238125" algn="ctr">
              <a:spcBef>
                <a:spcPts val="0"/>
              </a:spcBef>
              <a:spcAft>
                <a:spcPts val="0"/>
              </a:spcAft>
              <a:buSzPts val="1400"/>
              <a:buChar char="●"/>
              <a:defRPr/>
            </a:lvl4pPr>
            <a:lvl5pPr marL="1714500" lvl="4" indent="-238125" algn="ctr">
              <a:spcBef>
                <a:spcPts val="0"/>
              </a:spcBef>
              <a:spcAft>
                <a:spcPts val="0"/>
              </a:spcAft>
              <a:buSzPts val="1400"/>
              <a:buChar char="○"/>
              <a:defRPr/>
            </a:lvl5pPr>
            <a:lvl6pPr marL="2057400" lvl="5" indent="-238125" algn="ctr">
              <a:spcBef>
                <a:spcPts val="0"/>
              </a:spcBef>
              <a:spcAft>
                <a:spcPts val="0"/>
              </a:spcAft>
              <a:buSzPts val="1400"/>
              <a:buChar char="■"/>
              <a:defRPr/>
            </a:lvl6pPr>
            <a:lvl7pPr marL="2400300" lvl="6" indent="-238125" algn="ctr">
              <a:spcBef>
                <a:spcPts val="0"/>
              </a:spcBef>
              <a:spcAft>
                <a:spcPts val="0"/>
              </a:spcAft>
              <a:buSzPts val="1400"/>
              <a:buChar char="●"/>
              <a:defRPr/>
            </a:lvl7pPr>
            <a:lvl8pPr marL="2743200" lvl="7" indent="-238125" algn="ctr">
              <a:spcBef>
                <a:spcPts val="0"/>
              </a:spcBef>
              <a:spcAft>
                <a:spcPts val="0"/>
              </a:spcAft>
              <a:buSzPts val="1400"/>
              <a:buChar char="○"/>
              <a:defRPr/>
            </a:lvl8pPr>
            <a:lvl9pPr marL="3086100" lvl="8" indent="-238125"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MX"/>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p:cNvSpPr>
            <a:spLocks noGrp="1"/>
          </p:cNvSpPr>
          <p:nvPr>
            <p:ph type="dt" sz="half" idx="10"/>
          </p:nvPr>
        </p:nvSpPr>
        <p:spPr/>
        <p:txBody>
          <a:bodyPr/>
          <a:lstStyle/>
          <a:p>
            <a:fld id="{8A1FBDE2-5CA2-4DA3-93BB-20D8D0AC5A30}" type="datetimeFigureOut">
              <a:rPr lang="es-MX" smtClean="0"/>
              <a:pPr/>
              <a:t>04/05/2023</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68D51482-2C01-4B74-B83E-7F5A0B3F7285}" type="slidenum">
              <a:rPr lang="es-MX" smtClean="0"/>
              <a:pPr/>
              <a:t>‹Nº›</a:t>
            </a:fld>
            <a:endParaRPr lang="es-MX"/>
          </a:p>
        </p:txBody>
      </p:sp>
    </p:spTree>
    <p:extLst>
      <p:ext uri="{BB962C8B-B14F-4D97-AF65-F5344CB8AC3E}">
        <p14:creationId xmlns:p14="http://schemas.microsoft.com/office/powerpoint/2010/main" val="986997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33775" y="445025"/>
            <a:ext cx="639045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233775" y="1152475"/>
            <a:ext cx="639045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6354344" y="4663217"/>
            <a:ext cx="411525" cy="393600"/>
          </a:xfrm>
          <a:prstGeom prst="rect">
            <a:avLst/>
          </a:prstGeom>
          <a:noFill/>
          <a:ln>
            <a:noFill/>
          </a:ln>
        </p:spPr>
        <p:txBody>
          <a:bodyPr spcFirstLastPara="1" wrap="square" lIns="91425" tIns="91425" rIns="91425" bIns="91425" anchor="ctr" anchorCtr="0">
            <a:normAutofit/>
          </a:bodyPr>
          <a:lstStyle>
            <a:lvl1pPr lvl="0" algn="r">
              <a:buNone/>
              <a:defRPr sz="750">
                <a:solidFill>
                  <a:schemeClr val="dk2"/>
                </a:solidFill>
              </a:defRPr>
            </a:lvl1pPr>
            <a:lvl2pPr lvl="1" algn="r">
              <a:buNone/>
              <a:defRPr sz="750">
                <a:solidFill>
                  <a:schemeClr val="dk2"/>
                </a:solidFill>
              </a:defRPr>
            </a:lvl2pPr>
            <a:lvl3pPr lvl="2" algn="r">
              <a:buNone/>
              <a:defRPr sz="750">
                <a:solidFill>
                  <a:schemeClr val="dk2"/>
                </a:solidFill>
              </a:defRPr>
            </a:lvl3pPr>
            <a:lvl4pPr lvl="3" algn="r">
              <a:buNone/>
              <a:defRPr sz="750">
                <a:solidFill>
                  <a:schemeClr val="dk2"/>
                </a:solidFill>
              </a:defRPr>
            </a:lvl4pPr>
            <a:lvl5pPr lvl="4" algn="r">
              <a:buNone/>
              <a:defRPr sz="750">
                <a:solidFill>
                  <a:schemeClr val="dk2"/>
                </a:solidFill>
              </a:defRPr>
            </a:lvl5pPr>
            <a:lvl6pPr lvl="5" algn="r">
              <a:buNone/>
              <a:defRPr sz="750">
                <a:solidFill>
                  <a:schemeClr val="dk2"/>
                </a:solidFill>
              </a:defRPr>
            </a:lvl6pPr>
            <a:lvl7pPr lvl="6" algn="r">
              <a:buNone/>
              <a:defRPr sz="750">
                <a:solidFill>
                  <a:schemeClr val="dk2"/>
                </a:solidFill>
              </a:defRPr>
            </a:lvl7pPr>
            <a:lvl8pPr lvl="7" algn="r">
              <a:buNone/>
              <a:defRPr sz="750">
                <a:solidFill>
                  <a:schemeClr val="dk2"/>
                </a:solidFill>
              </a:defRPr>
            </a:lvl8pPr>
            <a:lvl9pPr lvl="8" algn="r">
              <a:buNone/>
              <a:defRPr sz="750">
                <a:solidFill>
                  <a:schemeClr val="dk2"/>
                </a:solidFill>
              </a:defRPr>
            </a:lvl9pPr>
          </a:lstStyle>
          <a:p>
            <a:fld id="{00000000-1234-1234-1234-123412341234}" type="slidenum">
              <a:rPr lang="es-MX" smtClean="0"/>
              <a:pPr/>
              <a:t>‹Nº›</a:t>
            </a:fld>
            <a:endParaRPr lang="es-MX"/>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3" r:id="rId3"/>
    <p:sldLayoutId id="2147483654" r:id="rId4"/>
    <p:sldLayoutId id="2147483655" r:id="rId5"/>
    <p:sldLayoutId id="2147483656" r:id="rId6"/>
    <p:sldLayoutId id="2147483657" r:id="rId7"/>
    <p:sldLayoutId id="2147483658" r:id="rId8"/>
    <p:sldLayoutId id="214748366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9.xml"/><Relationship Id="rId5" Type="http://schemas.openxmlformats.org/officeDocument/2006/relationships/image" Target="../media/image15.jpe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png"/><Relationship Id="rId1" Type="http://schemas.openxmlformats.org/officeDocument/2006/relationships/slideLayout" Target="../slideLayouts/slideLayout9.xml"/><Relationship Id="rId5" Type="http://schemas.openxmlformats.org/officeDocument/2006/relationships/image" Target="../media/image27.jpe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30.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png"/><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2.png"/><Relationship Id="rId1" Type="http://schemas.openxmlformats.org/officeDocument/2006/relationships/slideLayout" Target="../slideLayouts/slideLayout9.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s>
</file>

<file path=ppt/slides/_rels/slide23.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3.png"/><Relationship Id="rId7" Type="http://schemas.openxmlformats.org/officeDocument/2006/relationships/image" Target="../media/image43.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42.png"/><Relationship Id="rId11" Type="http://schemas.openxmlformats.org/officeDocument/2006/relationships/image" Target="../media/image47.emf"/><Relationship Id="rId5" Type="http://schemas.openxmlformats.org/officeDocument/2006/relationships/image" Target="../media/image41.jpeg"/><Relationship Id="rId10" Type="http://schemas.openxmlformats.org/officeDocument/2006/relationships/image" Target="../media/image46.png"/><Relationship Id="rId4" Type="http://schemas.openxmlformats.org/officeDocument/2006/relationships/image" Target="../media/image34.png"/><Relationship Id="rId9" Type="http://schemas.openxmlformats.org/officeDocument/2006/relationships/image" Target="../media/image45.png"/></Relationships>
</file>

<file path=ppt/slides/_rels/slide24.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33.png"/><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19.png"/><Relationship Id="rId10" Type="http://schemas.openxmlformats.org/officeDocument/2006/relationships/image" Target="../media/image52.png"/><Relationship Id="rId4" Type="http://schemas.openxmlformats.org/officeDocument/2006/relationships/image" Target="../media/image34.png"/><Relationship Id="rId9" Type="http://schemas.openxmlformats.org/officeDocument/2006/relationships/image" Target="../media/image51.jpe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2.png"/><Relationship Id="rId1" Type="http://schemas.openxmlformats.org/officeDocument/2006/relationships/slideLayout" Target="../slideLayouts/slideLayout9.xml"/><Relationship Id="rId5" Type="http://schemas.openxmlformats.org/officeDocument/2006/relationships/image" Target="../media/image19.pn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56.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55.png"/><Relationship Id="rId5" Type="http://schemas.openxmlformats.org/officeDocument/2006/relationships/image" Target="../media/image19.png"/><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33.png"/><Relationship Id="rId7" Type="http://schemas.openxmlformats.org/officeDocument/2006/relationships/image" Target="../media/image58.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57.png"/><Relationship Id="rId5" Type="http://schemas.openxmlformats.org/officeDocument/2006/relationships/image" Target="../media/image19.png"/><Relationship Id="rId10" Type="http://schemas.openxmlformats.org/officeDocument/2006/relationships/image" Target="../media/image61.png"/><Relationship Id="rId4" Type="http://schemas.openxmlformats.org/officeDocument/2006/relationships/image" Target="../media/image34.png"/><Relationship Id="rId9" Type="http://schemas.openxmlformats.org/officeDocument/2006/relationships/image" Target="../media/image60.png"/></Relationships>
</file>

<file path=ppt/slides/_rels/slide28.xml.rels><?xml version="1.0" encoding="UTF-8" standalone="yes"?>
<Relationships xmlns="http://schemas.openxmlformats.org/package/2006/relationships"><Relationship Id="rId8" Type="http://schemas.openxmlformats.org/officeDocument/2006/relationships/image" Target="../media/image65.png"/><Relationship Id="rId13" Type="http://schemas.openxmlformats.org/officeDocument/2006/relationships/image" Target="../media/image70.png"/><Relationship Id="rId3" Type="http://schemas.openxmlformats.org/officeDocument/2006/relationships/image" Target="../media/image33.png"/><Relationship Id="rId7" Type="http://schemas.openxmlformats.org/officeDocument/2006/relationships/image" Target="../media/image64.png"/><Relationship Id="rId12" Type="http://schemas.openxmlformats.org/officeDocument/2006/relationships/image" Target="../media/image69.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5" Type="http://schemas.openxmlformats.org/officeDocument/2006/relationships/image" Target="../media/image72.png"/><Relationship Id="rId10" Type="http://schemas.openxmlformats.org/officeDocument/2006/relationships/image" Target="../media/image67.png"/><Relationship Id="rId4" Type="http://schemas.openxmlformats.org/officeDocument/2006/relationships/image" Target="../media/image34.png"/><Relationship Id="rId9" Type="http://schemas.openxmlformats.org/officeDocument/2006/relationships/image" Target="../media/image66.png"/><Relationship Id="rId14" Type="http://schemas.openxmlformats.org/officeDocument/2006/relationships/image" Target="../media/image71.png"/></Relationships>
</file>

<file path=ppt/slides/_rels/slide29.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33.png"/><Relationship Id="rId7" Type="http://schemas.openxmlformats.org/officeDocument/2006/relationships/image" Target="../media/image75.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74.png"/><Relationship Id="rId11" Type="http://schemas.openxmlformats.org/officeDocument/2006/relationships/image" Target="../media/image78.png"/><Relationship Id="rId5" Type="http://schemas.openxmlformats.org/officeDocument/2006/relationships/image" Target="../media/image73.png"/><Relationship Id="rId10" Type="http://schemas.microsoft.com/office/2007/relationships/hdphoto" Target="../media/hdphoto1.wdp"/><Relationship Id="rId4" Type="http://schemas.openxmlformats.org/officeDocument/2006/relationships/image" Target="../media/image34.png"/><Relationship Id="rId9" Type="http://schemas.openxmlformats.org/officeDocument/2006/relationships/image" Target="../media/image77.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79.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80.emf"/></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81.emf"/></Relationships>
</file>

<file path=ppt/slides/_rels/slide36.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png"/><Relationship Id="rId7" Type="http://schemas.openxmlformats.org/officeDocument/2006/relationships/diagramColors" Target="../diagrams/colors6.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83.png"/></Relationships>
</file>

<file path=ppt/slides/_rels/slide39.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2.png"/><Relationship Id="rId7" Type="http://schemas.openxmlformats.org/officeDocument/2006/relationships/diagramColors" Target="../diagrams/colors7.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85.emf"/><Relationship Id="rId4" Type="http://schemas.openxmlformats.org/officeDocument/2006/relationships/image" Target="../media/image84.emf"/></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9.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88.png"/><Relationship Id="rId5" Type="http://schemas.openxmlformats.org/officeDocument/2006/relationships/image" Target="../media/image87.jpeg"/><Relationship Id="rId4" Type="http://schemas.openxmlformats.org/officeDocument/2006/relationships/image" Target="../media/image86.jpe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1.jpeg"/><Relationship Id="rId4" Type="http://schemas.openxmlformats.org/officeDocument/2006/relationships/image" Target="../media/image90.jpeg"/></Relationships>
</file>

<file path=ppt/slides/_rels/slide4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 Id="rId6" Type="http://schemas.openxmlformats.org/officeDocument/2006/relationships/image" Target="../media/image95.jpeg"/><Relationship Id="rId5" Type="http://schemas.openxmlformats.org/officeDocument/2006/relationships/image" Target="../media/image94.pn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9.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98.png"/><Relationship Id="rId5" Type="http://schemas.openxmlformats.org/officeDocument/2006/relationships/image" Target="../media/image97.jpeg"/><Relationship Id="rId4" Type="http://schemas.openxmlformats.org/officeDocument/2006/relationships/image" Target="../media/image96.jpe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01.png"/><Relationship Id="rId4" Type="http://schemas.openxmlformats.org/officeDocument/2006/relationships/image" Target="../media/image100.png"/></Relationships>
</file>

<file path=ppt/slides/_rels/slide4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50.xml.rels><?xml version="1.0" encoding="UTF-8" standalone="yes"?>
<Relationships xmlns="http://schemas.openxmlformats.org/package/2006/relationships"><Relationship Id="rId3" Type="http://schemas.openxmlformats.org/officeDocument/2006/relationships/image" Target="../media/image10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 Id="rId4" Type="http://schemas.openxmlformats.org/officeDocument/2006/relationships/image" Target="../media/image106.png"/></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png"/><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3"/>
        <p:cNvGrpSpPr/>
        <p:nvPr/>
      </p:nvGrpSpPr>
      <p:grpSpPr>
        <a:xfrm>
          <a:off x="0" y="0"/>
          <a:ext cx="0" cy="0"/>
          <a:chOff x="0" y="0"/>
          <a:chExt cx="0" cy="0"/>
        </a:xfrm>
      </p:grpSpPr>
      <p:sp>
        <p:nvSpPr>
          <p:cNvPr id="84" name="Google Shape;84;p17"/>
          <p:cNvSpPr txBox="1">
            <a:spLocks noGrp="1"/>
          </p:cNvSpPr>
          <p:nvPr>
            <p:ph type="ctrTitle"/>
          </p:nvPr>
        </p:nvSpPr>
        <p:spPr>
          <a:xfrm>
            <a:off x="222795" y="2382339"/>
            <a:ext cx="6390450" cy="945483"/>
          </a:xfrm>
          <a:prstGeom prst="rect">
            <a:avLst/>
          </a:prstGeom>
        </p:spPr>
        <p:txBody>
          <a:bodyPr spcFirstLastPara="1" wrap="square" lIns="68569" tIns="68569" rIns="68569" bIns="68569" anchor="b" anchorCtr="0">
            <a:normAutofit fontScale="90000"/>
          </a:bodyPr>
          <a:lstStyle/>
          <a:p>
            <a:pPr>
              <a:lnSpc>
                <a:spcPct val="85000"/>
              </a:lnSpc>
            </a:pPr>
            <a:r>
              <a:rPr lang="es" sz="3225" b="1" dirty="0">
                <a:solidFill>
                  <a:srgbClr val="961354"/>
                </a:solidFill>
                <a:latin typeface="Montserrat"/>
                <a:ea typeface="Montserrat"/>
                <a:cs typeface="Montserrat"/>
                <a:sym typeface="Montserrat"/>
              </a:rPr>
              <a:t>Sesión Ordinaria</a:t>
            </a:r>
            <a:br>
              <a:rPr lang="es" sz="3225" b="1" dirty="0">
                <a:solidFill>
                  <a:srgbClr val="961354"/>
                </a:solidFill>
                <a:latin typeface="Montserrat"/>
                <a:ea typeface="Montserrat"/>
                <a:cs typeface="Montserrat"/>
                <a:sym typeface="Montserrat"/>
              </a:rPr>
            </a:br>
            <a:r>
              <a:rPr lang="es" sz="3225" b="1" dirty="0">
                <a:solidFill>
                  <a:srgbClr val="961354"/>
                </a:solidFill>
                <a:latin typeface="Montserrat"/>
                <a:ea typeface="Montserrat"/>
                <a:cs typeface="Montserrat"/>
                <a:sym typeface="Montserrat"/>
              </a:rPr>
              <a:t>I Trimestre</a:t>
            </a:r>
            <a:endParaRPr sz="3225" b="1" dirty="0">
              <a:solidFill>
                <a:srgbClr val="961354"/>
              </a:solidFill>
              <a:latin typeface="Montserrat"/>
              <a:ea typeface="Montserrat"/>
              <a:cs typeface="Montserrat"/>
              <a:sym typeface="Montserrat"/>
            </a:endParaRPr>
          </a:p>
        </p:txBody>
      </p:sp>
      <p:sp>
        <p:nvSpPr>
          <p:cNvPr id="85" name="Google Shape;85;p17"/>
          <p:cNvSpPr txBox="1">
            <a:spLocks noGrp="1"/>
          </p:cNvSpPr>
          <p:nvPr>
            <p:ph type="subTitle" idx="1"/>
          </p:nvPr>
        </p:nvSpPr>
        <p:spPr>
          <a:xfrm>
            <a:off x="626756" y="1623444"/>
            <a:ext cx="5466150" cy="647116"/>
          </a:xfrm>
          <a:prstGeom prst="rect">
            <a:avLst/>
          </a:prstGeom>
        </p:spPr>
        <p:txBody>
          <a:bodyPr spcFirstLastPara="1" wrap="square" lIns="68569" tIns="68569" rIns="68569" bIns="68569" anchor="t" anchorCtr="0">
            <a:noAutofit/>
          </a:bodyPr>
          <a:lstStyle/>
          <a:p>
            <a:pPr marL="0" indent="0">
              <a:lnSpc>
                <a:spcPct val="95000"/>
              </a:lnSpc>
              <a:buSzPts val="1018"/>
            </a:pPr>
            <a:r>
              <a:rPr lang="es" sz="1725" dirty="0">
                <a:solidFill>
                  <a:schemeClr val="dk1"/>
                </a:solidFill>
                <a:latin typeface="Montserrat"/>
                <a:ea typeface="Montserrat"/>
                <a:cs typeface="Montserrat"/>
                <a:sym typeface="Montserrat"/>
              </a:rPr>
              <a:t>Comité de Control y Desempeño Institucional</a:t>
            </a:r>
          </a:p>
          <a:p>
            <a:pPr marL="0" indent="0">
              <a:lnSpc>
                <a:spcPct val="95000"/>
              </a:lnSpc>
              <a:buSzPts val="1018"/>
            </a:pPr>
            <a:r>
              <a:rPr lang="es" sz="1725" dirty="0">
                <a:solidFill>
                  <a:schemeClr val="dk1"/>
                </a:solidFill>
                <a:latin typeface="Montserrat"/>
                <a:ea typeface="Montserrat"/>
                <a:cs typeface="Montserrat"/>
                <a:sym typeface="Montserrat"/>
              </a:rPr>
              <a:t>COCODI</a:t>
            </a:r>
            <a:endParaRPr sz="1725" dirty="0">
              <a:solidFill>
                <a:schemeClr val="dk1"/>
              </a:solidFill>
              <a:latin typeface="Montserrat"/>
              <a:ea typeface="Montserrat"/>
              <a:cs typeface="Montserrat"/>
              <a:sym typeface="Montserrat"/>
            </a:endParaRPr>
          </a:p>
        </p:txBody>
      </p:sp>
      <p:sp>
        <p:nvSpPr>
          <p:cNvPr id="87" name="Google Shape;87;p17"/>
          <p:cNvSpPr/>
          <p:nvPr/>
        </p:nvSpPr>
        <p:spPr>
          <a:xfrm>
            <a:off x="-1" y="4541818"/>
            <a:ext cx="6858001" cy="59872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
        <p:nvSpPr>
          <p:cNvPr id="88" name="Google Shape;88;p17"/>
          <p:cNvSpPr/>
          <p:nvPr/>
        </p:nvSpPr>
        <p:spPr>
          <a:xfrm>
            <a:off x="-1" y="4430039"/>
            <a:ext cx="6858001" cy="20767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pic>
        <p:nvPicPr>
          <p:cNvPr id="7" name="Google Shape;63;p14"/>
          <p:cNvPicPr preferRelativeResize="0"/>
          <p:nvPr/>
        </p:nvPicPr>
        <p:blipFill>
          <a:blip r:embed="rId3">
            <a:alphaModFix/>
          </a:blip>
          <a:stretch>
            <a:fillRect/>
          </a:stretch>
        </p:blipFill>
        <p:spPr>
          <a:xfrm>
            <a:off x="8313" y="4272"/>
            <a:ext cx="1995054" cy="1068070"/>
          </a:xfrm>
          <a:prstGeom prst="rect">
            <a:avLst/>
          </a:prstGeom>
          <a:noFill/>
          <a:ln>
            <a:noFill/>
          </a:ln>
        </p:spPr>
      </p:pic>
      <p:sp>
        <p:nvSpPr>
          <p:cNvPr id="8" name="Google Shape;85;p17"/>
          <p:cNvSpPr txBox="1">
            <a:spLocks/>
          </p:cNvSpPr>
          <p:nvPr/>
        </p:nvSpPr>
        <p:spPr>
          <a:xfrm>
            <a:off x="1391850" y="3975770"/>
            <a:ext cx="5466150" cy="398379"/>
          </a:xfrm>
          <a:prstGeom prst="rect">
            <a:avLst/>
          </a:prstGeom>
          <a:noFill/>
          <a:ln>
            <a:noFill/>
          </a:ln>
        </p:spPr>
        <p:txBody>
          <a:bodyPr spcFirstLastPara="1" wrap="square" lIns="68569" tIns="68569" rIns="68569" bIns="68569"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9pPr>
          </a:lstStyle>
          <a:p>
            <a:pPr marL="0" indent="0" algn="r">
              <a:lnSpc>
                <a:spcPct val="95000"/>
              </a:lnSpc>
              <a:buSzPts val="1018"/>
            </a:pPr>
            <a:r>
              <a:rPr lang="es-ES" sz="1100" dirty="0">
                <a:solidFill>
                  <a:schemeClr val="dk1"/>
                </a:solidFill>
                <a:latin typeface="Montserrat"/>
                <a:ea typeface="Montserrat"/>
                <a:cs typeface="Montserrat"/>
                <a:sym typeface="Montserrat"/>
              </a:rPr>
              <a:t>21 de abril 2023</a:t>
            </a:r>
          </a:p>
        </p:txBody>
      </p:sp>
    </p:spTree>
    <p:extLst>
      <p:ext uri="{BB962C8B-B14F-4D97-AF65-F5344CB8AC3E}">
        <p14:creationId xmlns:p14="http://schemas.microsoft.com/office/powerpoint/2010/main" val="394563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12524" y="96013"/>
            <a:ext cx="1087767" cy="697034"/>
          </a:xfrm>
          <a:prstGeom prst="rect">
            <a:avLst/>
          </a:prstGeom>
          <a:noFill/>
          <a:ln>
            <a:noFill/>
          </a:ln>
        </p:spPr>
      </p:pic>
      <p:pic>
        <p:nvPicPr>
          <p:cNvPr id="4" name="Imagen 3"/>
          <p:cNvPicPr>
            <a:picLocks noChangeAspect="1"/>
          </p:cNvPicPr>
          <p:nvPr/>
        </p:nvPicPr>
        <p:blipFill>
          <a:blip r:embed="rId4"/>
          <a:stretch>
            <a:fillRect/>
          </a:stretch>
        </p:blipFill>
        <p:spPr>
          <a:xfrm>
            <a:off x="190100" y="747794"/>
            <a:ext cx="6477802" cy="4166181"/>
          </a:xfrm>
          <a:prstGeom prst="rect">
            <a:avLst/>
          </a:prstGeom>
        </p:spPr>
      </p:pic>
    </p:spTree>
    <p:extLst>
      <p:ext uri="{BB962C8B-B14F-4D97-AF65-F5344CB8AC3E}">
        <p14:creationId xmlns:p14="http://schemas.microsoft.com/office/powerpoint/2010/main" val="389899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4"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2">
            <a:alphaModFix/>
          </a:blip>
          <a:stretch>
            <a:fillRect/>
          </a:stretch>
        </p:blipFill>
        <p:spPr>
          <a:xfrm>
            <a:off x="5770179" y="96013"/>
            <a:ext cx="930112" cy="495756"/>
          </a:xfrm>
          <a:prstGeom prst="rect">
            <a:avLst/>
          </a:prstGeom>
          <a:noFill/>
          <a:ln>
            <a:noFill/>
          </a:ln>
        </p:spPr>
      </p:pic>
      <p:pic>
        <p:nvPicPr>
          <p:cNvPr id="8" name="Imagen 7"/>
          <p:cNvPicPr>
            <a:picLocks noChangeAspect="1"/>
          </p:cNvPicPr>
          <p:nvPr/>
        </p:nvPicPr>
        <p:blipFill>
          <a:blip r:embed="rId3"/>
          <a:stretch>
            <a:fillRect/>
          </a:stretch>
        </p:blipFill>
        <p:spPr>
          <a:xfrm>
            <a:off x="53508" y="690656"/>
            <a:ext cx="6750986" cy="4256281"/>
          </a:xfrm>
          <a:prstGeom prst="rect">
            <a:avLst/>
          </a:prstGeom>
        </p:spPr>
      </p:pic>
    </p:spTree>
    <p:extLst>
      <p:ext uri="{BB962C8B-B14F-4D97-AF65-F5344CB8AC3E}">
        <p14:creationId xmlns:p14="http://schemas.microsoft.com/office/powerpoint/2010/main" val="1076224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6" name="Google Shape;85;p17"/>
          <p:cNvSpPr txBox="1">
            <a:spLocks noGrp="1"/>
          </p:cNvSpPr>
          <p:nvPr>
            <p:ph type="subTitle" idx="1"/>
          </p:nvPr>
        </p:nvSpPr>
        <p:spPr>
          <a:xfrm>
            <a:off x="479209" y="1031798"/>
            <a:ext cx="6317673" cy="2195995"/>
          </a:xfrm>
          <a:prstGeom prst="rect">
            <a:avLst/>
          </a:prstGeom>
        </p:spPr>
        <p:txBody>
          <a:bodyPr spcFirstLastPara="1" wrap="square" lIns="68569" tIns="68569" rIns="68569" bIns="68569" anchor="t" anchorCtr="0">
            <a:noAutofit/>
          </a:bodyPr>
          <a:lstStyle/>
          <a:p>
            <a:pPr marL="0" indent="0">
              <a:lnSpc>
                <a:spcPct val="95000"/>
              </a:lnSpc>
              <a:buSzPts val="1018"/>
            </a:pPr>
            <a:r>
              <a:rPr lang="es-ES" sz="2900" b="1" dirty="0">
                <a:solidFill>
                  <a:srgbClr val="961354"/>
                </a:solidFill>
                <a:latin typeface="Montserrat"/>
                <a:ea typeface="Montserrat"/>
                <a:cs typeface="Montserrat"/>
                <a:sym typeface="Montserrat"/>
              </a:rPr>
              <a:t>Intervención del Centro de Control, Comando, Comunicación, Cómputo, Coordinación e inteligencia (C5i)</a:t>
            </a:r>
            <a:endParaRPr sz="2900" b="1" dirty="0">
              <a:solidFill>
                <a:srgbClr val="961354"/>
              </a:solidFill>
              <a:latin typeface="Montserrat"/>
              <a:ea typeface="Montserrat"/>
              <a:cs typeface="Montserrat"/>
              <a:sym typeface="Montserrat"/>
            </a:endParaRPr>
          </a:p>
        </p:txBody>
      </p:sp>
      <p:graphicFrame>
        <p:nvGraphicFramePr>
          <p:cNvPr id="8" name="Diagrama 13"/>
          <p:cNvGraphicFramePr/>
          <p:nvPr>
            <p:extLst>
              <p:ext uri="{D42A27DB-BD31-4B8C-83A1-F6EECF244321}">
                <p14:modId xmlns:p14="http://schemas.microsoft.com/office/powerpoint/2010/main" val="2253947641"/>
              </p:ext>
            </p:extLst>
          </p:nvPr>
        </p:nvGraphicFramePr>
        <p:xfrm>
          <a:off x="1740146" y="3227794"/>
          <a:ext cx="3988117" cy="11900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47399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644723" y="1833121"/>
            <a:ext cx="3373179" cy="1044581"/>
          </a:xfrm>
          <a:prstGeom prst="rect">
            <a:avLst/>
          </a:prstGeom>
          <a:noFill/>
        </p:spPr>
        <p:txBody>
          <a:bodyPr wrap="square" rtlCol="0">
            <a:spAutoFit/>
          </a:bodyPr>
          <a:lstStyle/>
          <a:p>
            <a:pPr algn="ctr"/>
            <a:r>
              <a:rPr lang="es-MX" sz="2700" dirty="0">
                <a:solidFill>
                  <a:schemeClr val="bg1"/>
                </a:solidFill>
                <a:latin typeface="LuloCleanW01-OneBold" panose="02010804020200000003" pitchFamily="2" charset="0"/>
              </a:rPr>
              <a:t>C5I SONORA</a:t>
            </a:r>
          </a:p>
          <a:p>
            <a:pPr algn="ctr"/>
            <a:endParaRPr lang="es-MX" sz="2700" dirty="0">
              <a:solidFill>
                <a:schemeClr val="bg1"/>
              </a:solidFill>
              <a:latin typeface="LuloCleanW01-OneBold" panose="02010804020200000003" pitchFamily="2" charset="0"/>
            </a:endParaRPr>
          </a:p>
          <a:p>
            <a:pPr algn="ctr"/>
            <a:r>
              <a:rPr lang="es-MX" sz="788" dirty="0">
                <a:solidFill>
                  <a:schemeClr val="bg1"/>
                </a:solidFill>
                <a:latin typeface="LuloCleanW01-OneBold" panose="02010804020200000003" pitchFamily="2" charset="0"/>
              </a:rPr>
              <a:t>FUNCION SUSTANCIAL</a:t>
            </a: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407" y="3540544"/>
            <a:ext cx="2865301" cy="817531"/>
          </a:xfrm>
          <a:prstGeom prst="rect">
            <a:avLst/>
          </a:prstGeom>
        </p:spPr>
      </p:pic>
      <p:cxnSp>
        <p:nvCxnSpPr>
          <p:cNvPr id="6" name="Conector recto 5"/>
          <p:cNvCxnSpPr/>
          <p:nvPr/>
        </p:nvCxnSpPr>
        <p:spPr>
          <a:xfrm>
            <a:off x="1190674" y="2378389"/>
            <a:ext cx="4474226" cy="0"/>
          </a:xfrm>
          <a:prstGeom prst="line">
            <a:avLst/>
          </a:prstGeom>
          <a:ln w="5397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pic>
        <p:nvPicPr>
          <p:cNvPr id="2" name="Imagen 1">
            <a:extLst>
              <a:ext uri="{FF2B5EF4-FFF2-40B4-BE49-F238E27FC236}">
                <a16:creationId xmlns="" xmlns:a16="http://schemas.microsoft.com/office/drawing/2014/main" id="{DF955FBA-0B8A-762C-CF60-5794057A93C6}"/>
              </a:ext>
            </a:extLst>
          </p:cNvPr>
          <p:cNvPicPr>
            <a:picLocks noChangeAspect="1"/>
          </p:cNvPicPr>
          <p:nvPr/>
        </p:nvPicPr>
        <p:blipFill>
          <a:blip r:embed="rId3"/>
          <a:stretch>
            <a:fillRect/>
          </a:stretch>
        </p:blipFill>
        <p:spPr>
          <a:xfrm>
            <a:off x="0" y="0"/>
            <a:ext cx="6858000" cy="5143499"/>
          </a:xfrm>
          <a:prstGeom prst="rect">
            <a:avLst/>
          </a:prstGeom>
        </p:spPr>
      </p:pic>
    </p:spTree>
    <p:extLst>
      <p:ext uri="{BB962C8B-B14F-4D97-AF65-F5344CB8AC3E}">
        <p14:creationId xmlns:p14="http://schemas.microsoft.com/office/powerpoint/2010/main" val="2797361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8631" y="292718"/>
            <a:ext cx="1828612" cy="521741"/>
          </a:xfrm>
          <a:prstGeom prst="rect">
            <a:avLst/>
          </a:prstGeom>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145" y="290134"/>
            <a:ext cx="568461" cy="431476"/>
          </a:xfrm>
          <a:prstGeom prst="rect">
            <a:avLst/>
          </a:prstGeom>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2081" y="243648"/>
            <a:ext cx="877290" cy="476609"/>
          </a:xfrm>
          <a:prstGeom prst="rect">
            <a:avLst/>
          </a:prstGeom>
        </p:spPr>
      </p:pic>
      <p:sp>
        <p:nvSpPr>
          <p:cNvPr id="10" name="Rectángulo 9"/>
          <p:cNvSpPr/>
          <p:nvPr/>
        </p:nvSpPr>
        <p:spPr>
          <a:xfrm>
            <a:off x="106045" y="1427138"/>
            <a:ext cx="3946653" cy="1200329"/>
          </a:xfrm>
          <a:prstGeom prst="rect">
            <a:avLst/>
          </a:prstGeom>
        </p:spPr>
        <p:txBody>
          <a:bodyPr wrap="square">
            <a:spAutoFit/>
          </a:bodyPr>
          <a:lstStyle/>
          <a:p>
            <a:pPr algn="just"/>
            <a:r>
              <a:rPr lang="es-MX" sz="900" dirty="0">
                <a:latin typeface="Montserrat" charset="0"/>
              </a:rPr>
              <a:t>El C5i Sonora es un instrumento estratégico para las decisiones que se toman en la mesa de la “Construcción para la Paz” que se instaló al inicio del nuevo gobierno estatal y que a la fecha son el referente de coordinación entre los tres órdenes de gobierno para el combate y disuasión de los delitos, al contribuir con información de inteligencia que ha permitido el diseño de una estrategia conjunta para el combate a la incidencia delictiva en general. </a:t>
            </a:r>
          </a:p>
        </p:txBody>
      </p:sp>
      <p:sp>
        <p:nvSpPr>
          <p:cNvPr id="11" name="Google Shape;122;p21"/>
          <p:cNvSpPr txBox="1">
            <a:spLocks/>
          </p:cNvSpPr>
          <p:nvPr/>
        </p:nvSpPr>
        <p:spPr>
          <a:xfrm>
            <a:off x="80976" y="2682309"/>
            <a:ext cx="3903274" cy="1394082"/>
          </a:xfrm>
          <a:prstGeom prst="rect">
            <a:avLst/>
          </a:prstGeom>
          <a:noFill/>
          <a:ln>
            <a:noFill/>
          </a:ln>
        </p:spPr>
        <p:txBody>
          <a:bodyPr spcFirstLastPara="1" wrap="square" lIns="51427" tIns="51427" rIns="51427" bIns="51427"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4294" indent="0" algn="just">
              <a:lnSpc>
                <a:spcPct val="107000"/>
              </a:lnSpc>
              <a:spcAft>
                <a:spcPts val="450"/>
              </a:spcAft>
              <a:buNone/>
            </a:pPr>
            <a:r>
              <a:rPr lang="es-ES_tradnl" sz="900" dirty="0">
                <a:solidFill>
                  <a:schemeClr val="tx1"/>
                </a:solidFill>
                <a:latin typeface="Montserrat" charset="0"/>
                <a:ea typeface="+mn-ea"/>
                <a:cs typeface="+mn-cs"/>
              </a:rPr>
              <a:t>C5 Hermosillo es sede de 10 centros de mando regionales, interconectados mediante tecnología de punta con software de última generación para el almacenamiento, análisis de datos e inteligencia anticrimen, permitiendo mejorar las acciones concretas para la prevención de los delitos y la seguridad ciudadana. En septiembre de 2021, inicio operaciones el CALLE en el municipio de Cananea, que sumado a los que ya operaban, contamos con 7 Centros </a:t>
            </a:r>
            <a:r>
              <a:rPr lang="es-MX" sz="900" dirty="0">
                <a:solidFill>
                  <a:schemeClr val="tx1"/>
                </a:solidFill>
                <a:latin typeface="Montserrat" charset="0"/>
                <a:ea typeface="+mn-ea"/>
                <a:cs typeface="+mn-cs"/>
              </a:rPr>
              <a:t>donde se atienden las llamadas al 9-1-1 de los 72 municipios del Estado de Sonora.</a:t>
            </a:r>
          </a:p>
          <a:p>
            <a:pPr marL="64294" indent="0" algn="just">
              <a:lnSpc>
                <a:spcPct val="107000"/>
              </a:lnSpc>
              <a:spcAft>
                <a:spcPts val="450"/>
              </a:spcAft>
              <a:buNone/>
            </a:pPr>
            <a:endParaRPr lang="es-MX" sz="900" dirty="0">
              <a:solidFill>
                <a:schemeClr val="tx1"/>
              </a:solidFill>
              <a:latin typeface="Montserrat" panose="020B0604020202020204" charset="0"/>
              <a:ea typeface="Calibri" panose="020F0502020204030204" pitchFamily="34" charset="0"/>
              <a:cs typeface="Times New Roman" panose="02020603050405020304" pitchFamily="18" charset="0"/>
            </a:endParaRPr>
          </a:p>
        </p:txBody>
      </p:sp>
      <p:pic>
        <p:nvPicPr>
          <p:cNvPr id="12" name="Imagen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27971" y="1717023"/>
            <a:ext cx="2279272" cy="1709454"/>
          </a:xfrm>
          <a:prstGeom prst="rect">
            <a:avLst/>
          </a:prstGeom>
          <a:ln>
            <a:noFill/>
          </a:ln>
          <a:effectLst/>
        </p:spPr>
      </p:pic>
      <p:cxnSp>
        <p:nvCxnSpPr>
          <p:cNvPr id="14" name="Conector recto 13"/>
          <p:cNvCxnSpPr/>
          <p:nvPr/>
        </p:nvCxnSpPr>
        <p:spPr>
          <a:xfrm>
            <a:off x="1084957" y="2603922"/>
            <a:ext cx="1896278" cy="0"/>
          </a:xfrm>
          <a:prstGeom prst="line">
            <a:avLst/>
          </a:prstGeom>
          <a:ln w="15875" cap="rnd">
            <a:solidFill>
              <a:srgbClr val="AD3131"/>
            </a:solidFill>
          </a:ln>
        </p:spPr>
        <p:style>
          <a:lnRef idx="1">
            <a:schemeClr val="accent1"/>
          </a:lnRef>
          <a:fillRef idx="0">
            <a:schemeClr val="accent1"/>
          </a:fillRef>
          <a:effectRef idx="0">
            <a:schemeClr val="accent1"/>
          </a:effectRef>
          <a:fontRef idx="minor">
            <a:schemeClr val="tx1"/>
          </a:fontRef>
        </p:style>
      </p:cxnSp>
      <p:sp>
        <p:nvSpPr>
          <p:cNvPr id="2" name="Google Shape;61;p14">
            <a:extLst>
              <a:ext uri="{FF2B5EF4-FFF2-40B4-BE49-F238E27FC236}">
                <a16:creationId xmlns="" xmlns:a16="http://schemas.microsoft.com/office/drawing/2014/main" id="{3DF4A187-C6F3-77E5-9283-BE8947EFB23B}"/>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E6573F92-6054-7099-B227-1002F28E33AF}"/>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3367082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7447" y="224100"/>
            <a:ext cx="1828612" cy="521741"/>
          </a:xfrm>
          <a:prstGeom prst="rect">
            <a:avLst/>
          </a:prstGeom>
        </p:spPr>
      </p:pic>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0364" y="738692"/>
            <a:ext cx="3378231" cy="3666115"/>
          </a:xfrm>
          <a:prstGeom prst="rect">
            <a:avLst/>
          </a:prstGeom>
        </p:spPr>
      </p:pic>
      <p:sp>
        <p:nvSpPr>
          <p:cNvPr id="11" name="CuadroTexto 10"/>
          <p:cNvSpPr txBox="1"/>
          <p:nvPr/>
        </p:nvSpPr>
        <p:spPr>
          <a:xfrm>
            <a:off x="119405" y="1250243"/>
            <a:ext cx="3669594"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Ubicación de los </a:t>
            </a:r>
            <a:r>
              <a:rPr lang="es-MX" sz="1575" b="1" dirty="0" err="1">
                <a:solidFill>
                  <a:srgbClr val="AD3131"/>
                </a:solidFill>
                <a:latin typeface="Montserrat" panose="02000505000000020004" pitchFamily="2" charset="0"/>
              </a:rPr>
              <a:t>C5i</a:t>
            </a:r>
            <a:r>
              <a:rPr lang="es-MX" sz="1575" b="1" dirty="0">
                <a:solidFill>
                  <a:srgbClr val="AD3131"/>
                </a:solidFill>
                <a:latin typeface="Montserrat" panose="02000505000000020004" pitchFamily="2" charset="0"/>
              </a:rPr>
              <a:t> en el Estado</a:t>
            </a:r>
          </a:p>
        </p:txBody>
      </p:sp>
      <p:cxnSp>
        <p:nvCxnSpPr>
          <p:cNvPr id="12" name="Conector recto 11"/>
          <p:cNvCxnSpPr/>
          <p:nvPr/>
        </p:nvCxnSpPr>
        <p:spPr>
          <a:xfrm>
            <a:off x="183282" y="162821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pic>
        <p:nvPicPr>
          <p:cNvPr id="14" name="Imagen 13"/>
          <p:cNvPicPr>
            <a:picLocks noChangeAspect="1"/>
          </p:cNvPicPr>
          <p:nvPr/>
        </p:nvPicPr>
        <p:blipFill>
          <a:blip r:embed="rId4" cstate="print"/>
          <a:stretch>
            <a:fillRect/>
          </a:stretch>
        </p:blipFill>
        <p:spPr>
          <a:xfrm>
            <a:off x="280651" y="2549464"/>
            <a:ext cx="1987934" cy="1447565"/>
          </a:xfrm>
          <a:prstGeom prst="rect">
            <a:avLst/>
          </a:prstGeom>
        </p:spPr>
      </p:pic>
      <p:pic>
        <p:nvPicPr>
          <p:cNvPr id="15" name="Imagen 14"/>
          <p:cNvPicPr>
            <a:picLocks noChangeAspect="1"/>
          </p:cNvPicPr>
          <p:nvPr/>
        </p:nvPicPr>
        <p:blipFill>
          <a:blip r:embed="rId5" cstate="print"/>
          <a:stretch>
            <a:fillRect/>
          </a:stretch>
        </p:blipFill>
        <p:spPr>
          <a:xfrm>
            <a:off x="2253103" y="2576894"/>
            <a:ext cx="1690459" cy="1364819"/>
          </a:xfrm>
          <a:prstGeom prst="rect">
            <a:avLst/>
          </a:prstGeom>
        </p:spPr>
      </p:pic>
      <p:pic>
        <p:nvPicPr>
          <p:cNvPr id="16" name="Imagen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4699" y="374883"/>
            <a:ext cx="437509" cy="332080"/>
          </a:xfrm>
          <a:prstGeom prst="rect">
            <a:avLst/>
          </a:prstGeom>
        </p:spPr>
      </p:pic>
      <p:pic>
        <p:nvPicPr>
          <p:cNvPr id="17" name="Imagen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7020" y="301563"/>
            <a:ext cx="675196" cy="366816"/>
          </a:xfrm>
          <a:prstGeom prst="rect">
            <a:avLst/>
          </a:prstGeom>
        </p:spPr>
      </p:pic>
      <p:sp>
        <p:nvSpPr>
          <p:cNvPr id="2" name="Google Shape;61;p14">
            <a:extLst>
              <a:ext uri="{FF2B5EF4-FFF2-40B4-BE49-F238E27FC236}">
                <a16:creationId xmlns="" xmlns:a16="http://schemas.microsoft.com/office/drawing/2014/main" id="{D9F1DD83-2234-3BD8-5B9D-F99E90F1E230}"/>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50009869-1167-D443-248E-C4A3BDAA2609}"/>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31906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ángulo 24"/>
          <p:cNvSpPr/>
          <p:nvPr/>
        </p:nvSpPr>
        <p:spPr>
          <a:xfrm>
            <a:off x="232858" y="2148267"/>
            <a:ext cx="3083547" cy="1932794"/>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38" name="Rectángulo 37"/>
          <p:cNvSpPr/>
          <p:nvPr/>
        </p:nvSpPr>
        <p:spPr>
          <a:xfrm>
            <a:off x="1849420" y="2148267"/>
            <a:ext cx="1448967" cy="1927482"/>
          </a:xfrm>
          <a:prstGeom prst="rect">
            <a:avLst/>
          </a:prstGeom>
          <a:solidFill>
            <a:srgbClr val="B63434">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15190" y="346586"/>
            <a:ext cx="1828612" cy="521741"/>
          </a:xfrm>
          <a:prstGeom prst="rect">
            <a:avLst/>
          </a:prstGeom>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1574" y="346586"/>
            <a:ext cx="437509" cy="332080"/>
          </a:xfrm>
          <a:prstGeom prst="rect">
            <a:avLst/>
          </a:prstGeom>
        </p:spPr>
      </p:pic>
      <p:pic>
        <p:nvPicPr>
          <p:cNvPr id="8" name="Imagen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0336" y="346586"/>
            <a:ext cx="675196" cy="366816"/>
          </a:xfrm>
          <a:prstGeom prst="rect">
            <a:avLst/>
          </a:prstGeom>
        </p:spPr>
      </p:pic>
      <p:sp>
        <p:nvSpPr>
          <p:cNvPr id="9" name="Google Shape;122;p21"/>
          <p:cNvSpPr txBox="1">
            <a:spLocks/>
          </p:cNvSpPr>
          <p:nvPr/>
        </p:nvSpPr>
        <p:spPr>
          <a:xfrm>
            <a:off x="119405" y="1689083"/>
            <a:ext cx="5513658" cy="403410"/>
          </a:xfrm>
          <a:prstGeom prst="rect">
            <a:avLst/>
          </a:prstGeom>
          <a:noFill/>
          <a:ln>
            <a:noFill/>
          </a:ln>
        </p:spPr>
        <p:txBody>
          <a:bodyPr spcFirstLastPara="1" wrap="square" lIns="51427" tIns="51427" rIns="51427" bIns="51427"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4294" indent="0" algn="just">
              <a:lnSpc>
                <a:spcPct val="100000"/>
              </a:lnSpc>
              <a:spcAft>
                <a:spcPts val="450"/>
              </a:spcAft>
              <a:buNone/>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En los Centros de Atención de Llamadas de Emergencias se atienden las emergencias reportadas por las aplicaciones móviles.</a:t>
            </a:r>
          </a:p>
        </p:txBody>
      </p:sp>
      <p:sp>
        <p:nvSpPr>
          <p:cNvPr id="10" name="CuadroTexto 9"/>
          <p:cNvSpPr txBox="1"/>
          <p:nvPr/>
        </p:nvSpPr>
        <p:spPr>
          <a:xfrm>
            <a:off x="119405" y="1250243"/>
            <a:ext cx="2393604"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Aplicaciones Móviles</a:t>
            </a:r>
          </a:p>
        </p:txBody>
      </p:sp>
      <p:cxnSp>
        <p:nvCxnSpPr>
          <p:cNvPr id="11" name="Conector recto 10"/>
          <p:cNvCxnSpPr/>
          <p:nvPr/>
        </p:nvCxnSpPr>
        <p:spPr>
          <a:xfrm>
            <a:off x="183282" y="162821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pic>
        <p:nvPicPr>
          <p:cNvPr id="13" name="Imagen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47152" y="2148267"/>
            <a:ext cx="911773" cy="911773"/>
          </a:xfrm>
          <a:prstGeom prst="rect">
            <a:avLst/>
          </a:prstGeom>
        </p:spPr>
      </p:pic>
      <p:pic>
        <p:nvPicPr>
          <p:cNvPr id="14" name="Imagen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4698" y="2148267"/>
            <a:ext cx="906745" cy="906745"/>
          </a:xfrm>
          <a:prstGeom prst="rect">
            <a:avLst/>
          </a:prstGeom>
        </p:spPr>
      </p:pic>
      <p:pic>
        <p:nvPicPr>
          <p:cNvPr id="16" name="Imagen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47151" y="3169289"/>
            <a:ext cx="911773" cy="911773"/>
          </a:xfrm>
          <a:prstGeom prst="rect">
            <a:avLst/>
          </a:prstGeom>
        </p:spPr>
      </p:pic>
      <p:grpSp>
        <p:nvGrpSpPr>
          <p:cNvPr id="19" name="Grupo 18"/>
          <p:cNvGrpSpPr/>
          <p:nvPr/>
        </p:nvGrpSpPr>
        <p:grpSpPr>
          <a:xfrm>
            <a:off x="4489670" y="3169289"/>
            <a:ext cx="911773" cy="906745"/>
            <a:chOff x="2589557" y="4649078"/>
            <a:chExt cx="1620929" cy="1611991"/>
          </a:xfrm>
        </p:grpSpPr>
        <p:sp>
          <p:nvSpPr>
            <p:cNvPr id="18" name="Rectángulo 17"/>
            <p:cNvSpPr/>
            <p:nvPr/>
          </p:nvSpPr>
          <p:spPr>
            <a:xfrm>
              <a:off x="2589557" y="4649078"/>
              <a:ext cx="1620929" cy="1611991"/>
            </a:xfrm>
            <a:prstGeom prst="rect">
              <a:avLst/>
            </a:prstGeom>
            <a:solidFill>
              <a:srgbClr val="3C44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17" name="Imagen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60921" y="4702859"/>
              <a:ext cx="1478200" cy="1539384"/>
            </a:xfrm>
            <a:prstGeom prst="rect">
              <a:avLst/>
            </a:prstGeom>
          </p:spPr>
        </p:pic>
      </p:grpSp>
      <p:grpSp>
        <p:nvGrpSpPr>
          <p:cNvPr id="21" name="Grupo 20"/>
          <p:cNvGrpSpPr/>
          <p:nvPr/>
        </p:nvGrpSpPr>
        <p:grpSpPr>
          <a:xfrm>
            <a:off x="5535287" y="2153295"/>
            <a:ext cx="906745" cy="906745"/>
            <a:chOff x="4374986" y="2944096"/>
            <a:chExt cx="1611991" cy="1611991"/>
          </a:xfrm>
        </p:grpSpPr>
        <p:sp>
          <p:nvSpPr>
            <p:cNvPr id="20" name="Rectángulo 19"/>
            <p:cNvSpPr/>
            <p:nvPr/>
          </p:nvSpPr>
          <p:spPr>
            <a:xfrm>
              <a:off x="4374986" y="2944096"/>
              <a:ext cx="1611991" cy="1611991"/>
            </a:xfrm>
            <a:prstGeom prst="rect">
              <a:avLst/>
            </a:prstGeom>
            <a:solidFill>
              <a:srgbClr val="D2D4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15" name="Imagen 14"/>
            <p:cNvPicPr>
              <a:picLocks noChangeAspect="1"/>
            </p:cNvPicPr>
            <p:nvPr/>
          </p:nvPicPr>
          <p:blipFill rotWithShape="1">
            <a:blip r:embed="rId9" cstate="print">
              <a:extLst>
                <a:ext uri="{28A0092B-C50C-407E-A947-70E740481C1C}">
                  <a14:useLocalDpi xmlns:a14="http://schemas.microsoft.com/office/drawing/2010/main" val="0"/>
                </a:ext>
              </a:extLst>
            </a:blip>
            <a:srcRect l="12936" r="5019" b="18518"/>
            <a:stretch/>
          </p:blipFill>
          <p:spPr>
            <a:xfrm>
              <a:off x="4448430" y="2973959"/>
              <a:ext cx="1478200" cy="1582127"/>
            </a:xfrm>
            <a:prstGeom prst="rect">
              <a:avLst/>
            </a:prstGeom>
          </p:spPr>
        </p:pic>
      </p:grpSp>
      <p:grpSp>
        <p:nvGrpSpPr>
          <p:cNvPr id="24" name="Grupo 23"/>
          <p:cNvGrpSpPr/>
          <p:nvPr/>
        </p:nvGrpSpPr>
        <p:grpSpPr>
          <a:xfrm>
            <a:off x="5536456" y="3158699"/>
            <a:ext cx="911773" cy="906745"/>
            <a:chOff x="4450509" y="4630252"/>
            <a:chExt cx="1620929" cy="1611991"/>
          </a:xfrm>
        </p:grpSpPr>
        <p:sp>
          <p:nvSpPr>
            <p:cNvPr id="23" name="Rectángulo 22"/>
            <p:cNvSpPr/>
            <p:nvPr/>
          </p:nvSpPr>
          <p:spPr>
            <a:xfrm>
              <a:off x="4450509" y="4630252"/>
              <a:ext cx="1620929" cy="1611991"/>
            </a:xfrm>
            <a:prstGeom prst="rect">
              <a:avLst/>
            </a:prstGeom>
            <a:solidFill>
              <a:srgbClr val="FDFDFD"/>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22" name="Imagen 21"/>
            <p:cNvPicPr>
              <a:picLocks noChangeAspect="1"/>
            </p:cNvPicPr>
            <p:nvPr/>
          </p:nvPicPr>
          <p:blipFill rotWithShape="1">
            <a:blip r:embed="rId10" cstate="print">
              <a:clrChange>
                <a:clrFrom>
                  <a:srgbClr val="FFFFFF"/>
                </a:clrFrom>
                <a:clrTo>
                  <a:srgbClr val="FFFFFF">
                    <a:alpha val="0"/>
                  </a:srgbClr>
                </a:clrTo>
              </a:clrChange>
            </a:blip>
            <a:srcRect l="1768" r="5418"/>
            <a:stretch/>
          </p:blipFill>
          <p:spPr>
            <a:xfrm>
              <a:off x="4586892" y="4744848"/>
              <a:ext cx="1286511" cy="1382797"/>
            </a:xfrm>
            <a:prstGeom prst="rect">
              <a:avLst/>
            </a:prstGeom>
          </p:spPr>
        </p:pic>
      </p:grpSp>
      <p:sp>
        <p:nvSpPr>
          <p:cNvPr id="12" name="Google Shape;138;p23"/>
          <p:cNvSpPr txBox="1">
            <a:spLocks/>
          </p:cNvSpPr>
          <p:nvPr/>
        </p:nvSpPr>
        <p:spPr>
          <a:xfrm>
            <a:off x="690336" y="1994089"/>
            <a:ext cx="2820619" cy="2103071"/>
          </a:xfrm>
          <a:prstGeom prst="rect">
            <a:avLst/>
          </a:prstGeom>
        </p:spPr>
        <p:txBody>
          <a:bodyPr spcFirstLastPara="1" wrap="square" lIns="51427" tIns="51427" rIns="51427" bIns="51427" anchor="t" anchorCtr="0">
            <a:noAutofit/>
          </a:bodyPr>
          <a:lstStyle>
            <a:lvl1pPr indent="-323850" algn="ctr" rtl="0" eaLnBrk="0" fontAlgn="base" hangingPunct="0">
              <a:spcBef>
                <a:spcPct val="20000"/>
              </a:spcBef>
              <a:spcAft>
                <a:spcPct val="0"/>
              </a:spcAft>
              <a:defRPr sz="3200" kern="1200">
                <a:solidFill>
                  <a:schemeClr val="tx1"/>
                </a:solidFill>
                <a:latin typeface="Arial" panose="020B0604020202020204" pitchFamily="34" charset="0"/>
              </a:defRPr>
            </a:lvl1pPr>
            <a:lvl2pPr marL="742950" indent="-285750" algn="l" rtl="0" eaLnBrk="0" fontAlgn="base" hangingPunct="0">
              <a:spcBef>
                <a:spcPct val="20000"/>
              </a:spcBef>
              <a:spcAft>
                <a:spcPct val="0"/>
              </a:spcAft>
              <a:buChar char="–"/>
              <a:defRPr sz="2800">
                <a:solidFill>
                  <a:schemeClr val="tx1"/>
                </a:solidFill>
                <a:latin typeface="Arial" panose="020B0604020202020204" pitchFamily="34" charset="0"/>
              </a:defRPr>
            </a:lvl2pPr>
            <a:lvl3pPr marL="1143000" indent="-228600" algn="l" rtl="0" eaLnBrk="0" fontAlgn="base" hangingPunct="0">
              <a:spcBef>
                <a:spcPct val="20000"/>
              </a:spcBef>
              <a:spcAft>
                <a:spcPct val="0"/>
              </a:spcAft>
              <a:buChar char="•"/>
              <a:defRPr sz="2400">
                <a:solidFill>
                  <a:schemeClr val="tx1"/>
                </a:solidFill>
                <a:latin typeface="Arial" panose="020B0604020202020204" pitchFamily="34" charset="0"/>
              </a:defRPr>
            </a:lvl3pPr>
            <a:lvl4pPr marL="1600200" indent="-228600" algn="l" rtl="0" eaLnBrk="0" fontAlgn="base" hangingPunct="0">
              <a:spcBef>
                <a:spcPct val="20000"/>
              </a:spcBef>
              <a:spcAft>
                <a:spcPct val="0"/>
              </a:spcAft>
              <a:buChar char="–"/>
              <a:defRPr sz="2000">
                <a:solidFill>
                  <a:schemeClr val="tx1"/>
                </a:solidFill>
                <a:latin typeface="Arial" panose="020B0604020202020204" pitchFamily="34" charset="0"/>
              </a:defRPr>
            </a:lvl4pPr>
            <a:lvl5pPr marL="2057400" indent="-228600" algn="l" rtl="0" eaLnBrk="0" fontAlgn="base" hangingPunct="0">
              <a:spcBef>
                <a:spcPct val="20000"/>
              </a:spcBef>
              <a:spcAft>
                <a:spcPct val="0"/>
              </a:spcAft>
              <a:buChar char="»"/>
              <a:defRPr sz="2000">
                <a:solidFill>
                  <a:schemeClr val="tx1"/>
                </a:solidFill>
                <a:latin typeface="Arial" panose="020B0604020202020204" pitchFamily="34" charset="0"/>
              </a:defRPr>
            </a:lvl5pPr>
            <a:lvl6pPr marL="2514600" indent="-228600" algn="l" rtl="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algn="l" rtl="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algn="l" rtl="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algn="l" rtl="0" eaLnBrk="0" fontAlgn="base" hangingPunct="0">
              <a:spcBef>
                <a:spcPct val="20000"/>
              </a:spcBef>
              <a:spcAft>
                <a:spcPct val="0"/>
              </a:spcAft>
              <a:buChar char="»"/>
              <a:defRPr sz="2000">
                <a:solidFill>
                  <a:schemeClr val="tx1"/>
                </a:solidFill>
                <a:latin typeface="Arial" panose="020B0604020202020204" pitchFamily="34" charset="0"/>
              </a:defRPr>
            </a:lvl9pPr>
            <a:extLst/>
          </a:lstStyle>
          <a:p>
            <a:pPr marL="160734" indent="-160734">
              <a:spcAft>
                <a:spcPts val="450"/>
              </a:spcAft>
              <a:buClr>
                <a:schemeClr val="bg1"/>
              </a:buClr>
              <a:buSzPct val="141000"/>
              <a:buFont typeface="Arial" panose="020B0604020202020204" pitchFamily="34" charset="0"/>
              <a:buChar char="•"/>
            </a:pPr>
            <a:endPar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endParaRPr>
          </a:p>
          <a:p>
            <a:pPr indent="0" algn="l">
              <a:spcAft>
                <a:spcPts val="450"/>
              </a:spcAft>
              <a:buClr>
                <a:schemeClr val="bg1"/>
              </a:buClr>
              <a:buSzPct val="141000"/>
            </a:pP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Mujeres Seguras </a:t>
            </a:r>
          </a:p>
          <a:p>
            <a:pPr indent="0" algn="l">
              <a:spcAft>
                <a:spcPts val="450"/>
              </a:spcAft>
              <a:buClr>
                <a:schemeClr val="bg1"/>
              </a:buClr>
              <a:buSzPct val="141000"/>
            </a:pP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CODICE C5I</a:t>
            </a:r>
          </a:p>
          <a:p>
            <a:pPr indent="0" algn="l">
              <a:spcAft>
                <a:spcPts val="450"/>
              </a:spcAft>
              <a:buClr>
                <a:schemeClr val="bg1"/>
              </a:buClr>
              <a:buSzPct val="141000"/>
            </a:pP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CAJERO CODICE </a:t>
            </a:r>
          </a:p>
          <a:p>
            <a:pPr indent="0" algn="l">
              <a:spcAft>
                <a:spcPts val="450"/>
              </a:spcAft>
              <a:buClr>
                <a:schemeClr val="bg1"/>
              </a:buClr>
              <a:buSzPct val="141000"/>
            </a:pP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Sonora Protege</a:t>
            </a:r>
          </a:p>
          <a:p>
            <a:pPr indent="0" algn="l">
              <a:spcAft>
                <a:spcPts val="450"/>
              </a:spcAft>
              <a:buClr>
                <a:schemeClr val="bg1"/>
              </a:buClr>
              <a:buSzPct val="141000"/>
            </a:pP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Alerta Vecinal</a:t>
            </a:r>
          </a:p>
          <a:p>
            <a:pPr indent="0" algn="l">
              <a:spcAft>
                <a:spcPts val="450"/>
              </a:spcAft>
              <a:buClr>
                <a:schemeClr val="bg1"/>
              </a:buClr>
              <a:buSzPct val="141000"/>
            </a:pP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Alerta Ciudadana </a:t>
            </a:r>
            <a:r>
              <a:rPr lang="es-MX" sz="619" b="1" dirty="0">
                <a:solidFill>
                  <a:schemeClr val="bg1"/>
                </a:solidFill>
                <a:latin typeface="Montserrat" panose="020B0604020202020204" charset="0"/>
                <a:ea typeface="Calibri" panose="020F0502020204030204" pitchFamily="34" charset="0"/>
                <a:cs typeface="Times New Roman" panose="02020603050405020304" pitchFamily="18" charset="0"/>
              </a:rPr>
              <a:t>(Redes Vecinales por </a:t>
            </a:r>
            <a:r>
              <a:rPr lang="es-MX" sz="619" b="1" dirty="0" err="1">
                <a:solidFill>
                  <a:schemeClr val="bg1"/>
                </a:solidFill>
                <a:latin typeface="Montserrat" panose="020B0604020202020204" charset="0"/>
                <a:ea typeface="Calibri" panose="020F0502020204030204" pitchFamily="34" charset="0"/>
                <a:cs typeface="Times New Roman" panose="02020603050405020304" pitchFamily="18" charset="0"/>
              </a:rPr>
              <a:t>Whatsapp</a:t>
            </a:r>
            <a:r>
              <a:rPr lang="es-MX" sz="619" b="1" dirty="0">
                <a:solidFill>
                  <a:schemeClr val="bg1"/>
                </a:solidFill>
                <a:latin typeface="Montserrat" panose="020B0604020202020204" charset="0"/>
                <a:ea typeface="Calibri" panose="020F0502020204030204" pitchFamily="34" charset="0"/>
                <a:cs typeface="Times New Roman" panose="02020603050405020304" pitchFamily="18" charset="0"/>
              </a:rPr>
              <a:t>)</a:t>
            </a:r>
          </a:p>
          <a:p>
            <a:pPr indent="0" algn="l">
              <a:spcAft>
                <a:spcPts val="450"/>
              </a:spcAft>
              <a:buClr>
                <a:schemeClr val="bg1"/>
              </a:buClr>
              <a:buSzPct val="141000"/>
            </a:pP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Aplicación 0-89 Sonora</a:t>
            </a:r>
          </a:p>
          <a:p>
            <a:pPr indent="0" algn="l">
              <a:spcAft>
                <a:spcPts val="450"/>
              </a:spcAft>
              <a:buClr>
                <a:schemeClr val="bg1"/>
              </a:buClr>
              <a:buSzPct val="141000"/>
            </a:pP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App Anti Extorsión Sonora</a:t>
            </a:r>
            <a:endParaRPr lang="es-MX" sz="1013" b="1" dirty="0">
              <a:solidFill>
                <a:schemeClr val="bg1"/>
              </a:solidFill>
              <a:latin typeface="Montserrat" panose="020B0604020202020204" charset="0"/>
              <a:ea typeface="Calibri" panose="020F0502020204030204" pitchFamily="34" charset="0"/>
              <a:cs typeface="Times New Roman" panose="02020603050405020304" pitchFamily="18" charset="0"/>
            </a:endParaRPr>
          </a:p>
          <a:p>
            <a:pPr indent="-257175" algn="l">
              <a:lnSpc>
                <a:spcPct val="150000"/>
              </a:lnSpc>
              <a:spcAft>
                <a:spcPts val="450"/>
              </a:spcAft>
              <a:buFont typeface="Arial" panose="020B0604020202020204" pitchFamily="34" charset="0"/>
              <a:buChar char="•"/>
            </a:pPr>
            <a:endParaRPr lang="es-MX" sz="900" dirty="0">
              <a:latin typeface="Montserrat" panose="020B0604020202020204" charset="0"/>
              <a:ea typeface="Calibri" panose="020F0502020204030204" pitchFamily="34" charset="0"/>
              <a:cs typeface="Times New Roman" panose="02020603050405020304" pitchFamily="18" charset="0"/>
            </a:endParaRPr>
          </a:p>
          <a:p>
            <a:pPr marL="257175" indent="-167878" algn="just">
              <a:lnSpc>
                <a:spcPct val="150000"/>
              </a:lnSpc>
              <a:spcBef>
                <a:spcPts val="563"/>
              </a:spcBef>
              <a:spcAft>
                <a:spcPts val="0"/>
              </a:spcAft>
              <a:buClr>
                <a:srgbClr val="DC8038"/>
              </a:buClr>
              <a:buSzPts val="1100"/>
              <a:buFont typeface="Montserrat"/>
              <a:buChar char="-"/>
            </a:pPr>
            <a:endParaRPr lang="es-MX" sz="619" b="1" dirty="0">
              <a:solidFill>
                <a:srgbClr val="DC8038"/>
              </a:solidFill>
              <a:latin typeface="Montserrat"/>
              <a:ea typeface="Montserrat"/>
              <a:cs typeface="Montserrat"/>
              <a:sym typeface="Montserrat"/>
            </a:endParaRPr>
          </a:p>
        </p:txBody>
      </p:sp>
      <p:grpSp>
        <p:nvGrpSpPr>
          <p:cNvPr id="37" name="Grupo 36"/>
          <p:cNvGrpSpPr/>
          <p:nvPr/>
        </p:nvGrpSpPr>
        <p:grpSpPr>
          <a:xfrm>
            <a:off x="405020" y="2357902"/>
            <a:ext cx="207991" cy="1554411"/>
            <a:chOff x="631324" y="2898158"/>
            <a:chExt cx="369762" cy="2763398"/>
          </a:xfrm>
        </p:grpSpPr>
        <p:cxnSp>
          <p:nvCxnSpPr>
            <p:cNvPr id="26" name="Conector recto 25"/>
            <p:cNvCxnSpPr/>
            <p:nvPr/>
          </p:nvCxnSpPr>
          <p:spPr>
            <a:xfrm>
              <a:off x="631324" y="2898158"/>
              <a:ext cx="369762" cy="0"/>
            </a:xfrm>
            <a:prstGeom prst="line">
              <a:avLst/>
            </a:prstGeom>
            <a:ln w="5397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0" name="Conector recto 29"/>
            <p:cNvCxnSpPr/>
            <p:nvPr/>
          </p:nvCxnSpPr>
          <p:spPr>
            <a:xfrm>
              <a:off x="631324" y="3292929"/>
              <a:ext cx="369762" cy="0"/>
            </a:xfrm>
            <a:prstGeom prst="line">
              <a:avLst/>
            </a:prstGeom>
            <a:ln w="5397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1" name="Conector recto 30"/>
            <p:cNvCxnSpPr/>
            <p:nvPr/>
          </p:nvCxnSpPr>
          <p:spPr>
            <a:xfrm>
              <a:off x="631324" y="3700553"/>
              <a:ext cx="369762" cy="0"/>
            </a:xfrm>
            <a:prstGeom prst="line">
              <a:avLst/>
            </a:prstGeom>
            <a:ln w="5397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2" name="Conector recto 31"/>
            <p:cNvCxnSpPr/>
            <p:nvPr/>
          </p:nvCxnSpPr>
          <p:spPr>
            <a:xfrm>
              <a:off x="631324" y="4086144"/>
              <a:ext cx="369762" cy="0"/>
            </a:xfrm>
            <a:prstGeom prst="line">
              <a:avLst/>
            </a:prstGeom>
            <a:ln w="5397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3" name="Conector recto 32"/>
            <p:cNvCxnSpPr/>
            <p:nvPr/>
          </p:nvCxnSpPr>
          <p:spPr>
            <a:xfrm>
              <a:off x="631324" y="4487908"/>
              <a:ext cx="369762" cy="0"/>
            </a:xfrm>
            <a:prstGeom prst="line">
              <a:avLst/>
            </a:prstGeom>
            <a:ln w="5397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4" name="Conector recto 33"/>
            <p:cNvCxnSpPr/>
            <p:nvPr/>
          </p:nvCxnSpPr>
          <p:spPr>
            <a:xfrm>
              <a:off x="631324" y="4890374"/>
              <a:ext cx="369762" cy="0"/>
            </a:xfrm>
            <a:prstGeom prst="line">
              <a:avLst/>
            </a:prstGeom>
            <a:ln w="5397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5" name="Conector recto 34"/>
            <p:cNvCxnSpPr/>
            <p:nvPr/>
          </p:nvCxnSpPr>
          <p:spPr>
            <a:xfrm>
              <a:off x="631324" y="5275966"/>
              <a:ext cx="369762" cy="0"/>
            </a:xfrm>
            <a:prstGeom prst="line">
              <a:avLst/>
            </a:prstGeom>
            <a:ln w="5397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36" name="Conector recto 35"/>
            <p:cNvCxnSpPr/>
            <p:nvPr/>
          </p:nvCxnSpPr>
          <p:spPr>
            <a:xfrm>
              <a:off x="631324" y="5661556"/>
              <a:ext cx="369762" cy="0"/>
            </a:xfrm>
            <a:prstGeom prst="line">
              <a:avLst/>
            </a:prstGeom>
            <a:ln w="5397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grpSp>
      <p:sp>
        <p:nvSpPr>
          <p:cNvPr id="2" name="Google Shape;61;p14">
            <a:extLst>
              <a:ext uri="{FF2B5EF4-FFF2-40B4-BE49-F238E27FC236}">
                <a16:creationId xmlns="" xmlns:a16="http://schemas.microsoft.com/office/drawing/2014/main" id="{707E6AE2-F74E-353E-846F-F33058FEE3A0}"/>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D3D6320B-D937-3914-4462-C10970FFAE99}"/>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32973553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p:cNvSpPr/>
          <p:nvPr/>
        </p:nvSpPr>
        <p:spPr>
          <a:xfrm>
            <a:off x="3848117" y="1250243"/>
            <a:ext cx="2827004" cy="2737927"/>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46106" y="192952"/>
            <a:ext cx="1828612" cy="521741"/>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7631" y="192952"/>
            <a:ext cx="437509" cy="332080"/>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7201" y="192952"/>
            <a:ext cx="675196" cy="366816"/>
          </a:xfrm>
          <a:prstGeom prst="rect">
            <a:avLst/>
          </a:prstGeom>
        </p:spPr>
      </p:pic>
      <p:sp>
        <p:nvSpPr>
          <p:cNvPr id="7" name="Google Shape;122;p21"/>
          <p:cNvSpPr txBox="1">
            <a:spLocks/>
          </p:cNvSpPr>
          <p:nvPr/>
        </p:nvSpPr>
        <p:spPr>
          <a:xfrm>
            <a:off x="119405" y="1689083"/>
            <a:ext cx="3425272" cy="1029846"/>
          </a:xfrm>
          <a:prstGeom prst="rect">
            <a:avLst/>
          </a:prstGeom>
          <a:noFill/>
          <a:ln>
            <a:noFill/>
          </a:ln>
        </p:spPr>
        <p:txBody>
          <a:bodyPr spcFirstLastPara="1" wrap="square" lIns="51427" tIns="51427" rIns="51427" bIns="51427"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4294" indent="0" algn="just">
              <a:lnSpc>
                <a:spcPct val="100000"/>
              </a:lnSpc>
              <a:spcAft>
                <a:spcPts val="450"/>
              </a:spcAft>
              <a:buNone/>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Actualmente el C5i Sonora de la Secretaría de Seguridad Pública Sonora, se cuenta con herramientas para el beneficio de la ciudadanía, una de ellas es el sistema de geolocalización, el cual es utilizado por los operadores telefónicos del 9-1-1 del Estado de Sonora para:</a:t>
            </a:r>
          </a:p>
        </p:txBody>
      </p:sp>
      <p:sp>
        <p:nvSpPr>
          <p:cNvPr id="8" name="CuadroTexto 7"/>
          <p:cNvSpPr txBox="1"/>
          <p:nvPr/>
        </p:nvSpPr>
        <p:spPr>
          <a:xfrm>
            <a:off x="4361" y="1207907"/>
            <a:ext cx="3692036"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Herramienta de Geo Localización</a:t>
            </a:r>
          </a:p>
        </p:txBody>
      </p:sp>
      <p:cxnSp>
        <p:nvCxnSpPr>
          <p:cNvPr id="9" name="Conector recto 8"/>
          <p:cNvCxnSpPr/>
          <p:nvPr/>
        </p:nvCxnSpPr>
        <p:spPr>
          <a:xfrm>
            <a:off x="183282" y="162821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sp>
        <p:nvSpPr>
          <p:cNvPr id="10" name="Rectángulo 9"/>
          <p:cNvSpPr/>
          <p:nvPr/>
        </p:nvSpPr>
        <p:spPr>
          <a:xfrm>
            <a:off x="312803" y="2838893"/>
            <a:ext cx="3429000" cy="633315"/>
          </a:xfrm>
          <a:prstGeom prst="rect">
            <a:avLst/>
          </a:prstGeom>
        </p:spPr>
        <p:txBody>
          <a:bodyPr>
            <a:spAutoFit/>
          </a:bodyPr>
          <a:lstStyle/>
          <a:p>
            <a:pPr marL="160734" indent="-160734" algn="just">
              <a:lnSpc>
                <a:spcPct val="120000"/>
              </a:lnSpc>
              <a:spcBef>
                <a:spcPct val="20000"/>
              </a:spcBef>
              <a:buClr>
                <a:srgbClr val="AD3131"/>
              </a:buClr>
              <a:buSzPct val="128000"/>
              <a:buFont typeface="Arial" panose="020B0604020202020204" pitchFamily="34" charset="0"/>
              <a:buChar char="•"/>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Localización exacta por GPS</a:t>
            </a:r>
          </a:p>
          <a:p>
            <a:pPr marL="160734" indent="-160734" algn="just">
              <a:lnSpc>
                <a:spcPct val="120000"/>
              </a:lnSpc>
              <a:spcBef>
                <a:spcPct val="20000"/>
              </a:spcBef>
              <a:buClr>
                <a:srgbClr val="AD3131"/>
              </a:buClr>
              <a:buSzPct val="128000"/>
              <a:buFont typeface="Arial" panose="020B0604020202020204" pitchFamily="34" charset="0"/>
              <a:buChar char="•"/>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Video en tiempo real</a:t>
            </a:r>
          </a:p>
          <a:p>
            <a:pPr marL="160734" indent="-160734" algn="just">
              <a:lnSpc>
                <a:spcPct val="120000"/>
              </a:lnSpc>
              <a:spcBef>
                <a:spcPct val="20000"/>
              </a:spcBef>
              <a:buClr>
                <a:srgbClr val="AD3131"/>
              </a:buClr>
              <a:buSzPct val="128000"/>
              <a:buFont typeface="Arial" panose="020B0604020202020204" pitchFamily="34" charset="0"/>
              <a:buChar char="•"/>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Chat de 2 vías</a:t>
            </a:r>
          </a:p>
        </p:txBody>
      </p:sp>
      <p:sp>
        <p:nvSpPr>
          <p:cNvPr id="14" name="Rectángulo 13"/>
          <p:cNvSpPr/>
          <p:nvPr/>
        </p:nvSpPr>
        <p:spPr>
          <a:xfrm>
            <a:off x="3937019" y="2068694"/>
            <a:ext cx="2695690" cy="17323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2" name="Google Shape;122;p21"/>
          <p:cNvSpPr txBox="1">
            <a:spLocks/>
          </p:cNvSpPr>
          <p:nvPr/>
        </p:nvSpPr>
        <p:spPr>
          <a:xfrm>
            <a:off x="3848921" y="1417596"/>
            <a:ext cx="2785265" cy="817599"/>
          </a:xfrm>
          <a:prstGeom prst="rect">
            <a:avLst/>
          </a:prstGeom>
          <a:noFill/>
          <a:ln>
            <a:noFill/>
          </a:ln>
        </p:spPr>
        <p:txBody>
          <a:bodyPr spcFirstLastPara="1" wrap="square" lIns="51427" tIns="51427" rIns="51427" bIns="51427"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4294" indent="0" algn="just">
              <a:lnSpc>
                <a:spcPct val="100000"/>
              </a:lnSpc>
              <a:spcAft>
                <a:spcPts val="450"/>
              </a:spcAft>
              <a:buNone/>
            </a:pP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En coordinación con la </a:t>
            </a:r>
            <a:r>
              <a:rPr lang="es-MX" sz="900" b="1" dirty="0" err="1">
                <a:solidFill>
                  <a:schemeClr val="bg1"/>
                </a:solidFill>
                <a:latin typeface="Montserrat" panose="020B0604020202020204" charset="0"/>
                <a:ea typeface="Calibri" panose="020F0502020204030204" pitchFamily="34" charset="0"/>
                <a:cs typeface="Times New Roman" panose="02020603050405020304" pitchFamily="18" charset="0"/>
              </a:rPr>
              <a:t>Border</a:t>
            </a: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 </a:t>
            </a:r>
            <a:r>
              <a:rPr lang="es-MX" sz="900" b="1" dirty="0" err="1">
                <a:solidFill>
                  <a:schemeClr val="bg1"/>
                </a:solidFill>
                <a:latin typeface="Montserrat" panose="020B0604020202020204" charset="0"/>
                <a:ea typeface="Calibri" panose="020F0502020204030204" pitchFamily="34" charset="0"/>
                <a:cs typeface="Times New Roman" panose="02020603050405020304" pitchFamily="18" charset="0"/>
              </a:rPr>
              <a:t>Patrol</a:t>
            </a:r>
            <a:r>
              <a:rPr lang="es-MX" sz="900" b="1" dirty="0">
                <a:solidFill>
                  <a:schemeClr val="bg1"/>
                </a:solidFill>
                <a:latin typeface="Montserrat" panose="020B0604020202020204" charset="0"/>
                <a:ea typeface="Calibri" panose="020F0502020204030204" pitchFamily="34" charset="0"/>
                <a:cs typeface="Times New Roman" panose="02020603050405020304" pitchFamily="18" charset="0"/>
              </a:rPr>
              <a:t> de la CBP para la atención de los reportes de migrantes  extraviados en la línea fronteriza.</a:t>
            </a:r>
          </a:p>
        </p:txBody>
      </p:sp>
      <p:pic>
        <p:nvPicPr>
          <p:cNvPr id="11" name="Imagen 10">
            <a:extLst>
              <a:ext uri="{FF2B5EF4-FFF2-40B4-BE49-F238E27FC236}">
                <a16:creationId xmlns="" xmlns:a16="http://schemas.microsoft.com/office/drawing/2014/main" id="{8BE23D44-0218-4DF0-B0F8-D1EB61BF35BC}"/>
              </a:ext>
            </a:extLst>
          </p:cNvPr>
          <p:cNvPicPr>
            <a:picLocks noChangeAspect="1"/>
          </p:cNvPicPr>
          <p:nvPr/>
        </p:nvPicPr>
        <p:blipFill rotWithShape="1">
          <a:blip r:embed="rId5" cstate="print"/>
          <a:srcRect t="21142" b="22809"/>
          <a:stretch/>
        </p:blipFill>
        <p:spPr>
          <a:xfrm>
            <a:off x="4032130" y="2166430"/>
            <a:ext cx="2499498" cy="1536854"/>
          </a:xfrm>
          <a:prstGeom prst="rect">
            <a:avLst/>
          </a:prstGeom>
          <a:ln>
            <a:noFill/>
          </a:ln>
          <a:effectLst/>
        </p:spPr>
      </p:pic>
      <p:sp>
        <p:nvSpPr>
          <p:cNvPr id="2" name="Google Shape;61;p14">
            <a:extLst>
              <a:ext uri="{FF2B5EF4-FFF2-40B4-BE49-F238E27FC236}">
                <a16:creationId xmlns="" xmlns:a16="http://schemas.microsoft.com/office/drawing/2014/main" id="{69835E38-1C82-425D-DC7A-B78F8269E878}"/>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A49757A3-9351-637A-B7E4-023E90EDCD03}"/>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2164140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ángulo 17"/>
          <p:cNvSpPr/>
          <p:nvPr/>
        </p:nvSpPr>
        <p:spPr>
          <a:xfrm>
            <a:off x="4413160" y="2237023"/>
            <a:ext cx="1812196" cy="17491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9" name="Rectángulo 18"/>
          <p:cNvSpPr/>
          <p:nvPr/>
        </p:nvSpPr>
        <p:spPr>
          <a:xfrm>
            <a:off x="650684" y="2237022"/>
            <a:ext cx="1812196" cy="17491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3" name="Rectángulo 12"/>
          <p:cNvSpPr/>
          <p:nvPr/>
        </p:nvSpPr>
        <p:spPr>
          <a:xfrm>
            <a:off x="2531922" y="2237023"/>
            <a:ext cx="1812196" cy="17491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75100" y="282049"/>
            <a:ext cx="1828612" cy="521741"/>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562" y="261029"/>
            <a:ext cx="437509" cy="332080"/>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1071" y="261029"/>
            <a:ext cx="675196" cy="366816"/>
          </a:xfrm>
          <a:prstGeom prst="rect">
            <a:avLst/>
          </a:prstGeom>
        </p:spPr>
      </p:pic>
      <p:sp>
        <p:nvSpPr>
          <p:cNvPr id="7" name="Google Shape;122;p21"/>
          <p:cNvSpPr txBox="1">
            <a:spLocks/>
          </p:cNvSpPr>
          <p:nvPr/>
        </p:nvSpPr>
        <p:spPr>
          <a:xfrm>
            <a:off x="183281" y="1689083"/>
            <a:ext cx="5513658" cy="403410"/>
          </a:xfrm>
          <a:prstGeom prst="rect">
            <a:avLst/>
          </a:prstGeom>
          <a:noFill/>
          <a:ln>
            <a:noFill/>
          </a:ln>
        </p:spPr>
        <p:txBody>
          <a:bodyPr spcFirstLastPara="1" wrap="square" lIns="51427" tIns="51427" rIns="51427" bIns="51427"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4294" indent="0">
              <a:buNone/>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Es un grupo de especialistas que se encuentran en </a:t>
            </a:r>
            <a:r>
              <a:rPr lang="es-MX" sz="900" dirty="0" err="1">
                <a:solidFill>
                  <a:schemeClr val="tx1"/>
                </a:solidFill>
                <a:latin typeface="Montserrat" panose="020B0604020202020204" charset="0"/>
                <a:ea typeface="Calibri" panose="020F0502020204030204" pitchFamily="34" charset="0"/>
                <a:cs typeface="Times New Roman" panose="02020603050405020304" pitchFamily="18" charset="0"/>
              </a:rPr>
              <a:t>C5i</a:t>
            </a: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 quienes dan seguimiento a todas y cada una de los reportes que se reciben a la línea de emergencias 9-1-1 relacionados con:</a:t>
            </a:r>
          </a:p>
        </p:txBody>
      </p:sp>
      <p:sp>
        <p:nvSpPr>
          <p:cNvPr id="8" name="CuadroTexto 7"/>
          <p:cNvSpPr txBox="1"/>
          <p:nvPr/>
        </p:nvSpPr>
        <p:spPr>
          <a:xfrm>
            <a:off x="273043" y="1243563"/>
            <a:ext cx="3698448"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Despacho de Protección Familiar</a:t>
            </a:r>
          </a:p>
        </p:txBody>
      </p:sp>
      <p:cxnSp>
        <p:nvCxnSpPr>
          <p:cNvPr id="9" name="Conector recto 8"/>
          <p:cNvCxnSpPr/>
          <p:nvPr/>
        </p:nvCxnSpPr>
        <p:spPr>
          <a:xfrm>
            <a:off x="751071" y="162153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pic>
        <p:nvPicPr>
          <p:cNvPr id="10" name="Picture 2" descr="logo_dif.png (2328×99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96610" y="2374181"/>
            <a:ext cx="1369436" cy="5853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logo-salud-2021-c.png (6584×333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45918" y="2296068"/>
            <a:ext cx="1546679" cy="783205"/>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n 11"/>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4286" y="2354581"/>
            <a:ext cx="1532867" cy="749306"/>
          </a:xfrm>
          <a:prstGeom prst="rect">
            <a:avLst/>
          </a:prstGeom>
        </p:spPr>
      </p:pic>
      <p:sp>
        <p:nvSpPr>
          <p:cNvPr id="14" name="Rectángulo 13"/>
          <p:cNvSpPr/>
          <p:nvPr/>
        </p:nvSpPr>
        <p:spPr>
          <a:xfrm>
            <a:off x="684671" y="3238656"/>
            <a:ext cx="1778209" cy="334835"/>
          </a:xfrm>
          <a:prstGeom prst="rect">
            <a:avLst/>
          </a:prstGeom>
        </p:spPr>
        <p:txBody>
          <a:bodyPr wrap="square">
            <a:spAutoFit/>
          </a:bodyPr>
          <a:lstStyle/>
          <a:p>
            <a:pPr algn="ctr"/>
            <a:r>
              <a:rPr lang="es-MX" sz="788" dirty="0">
                <a:solidFill>
                  <a:schemeClr val="tx1">
                    <a:lumMod val="85000"/>
                    <a:lumOff val="15000"/>
                  </a:schemeClr>
                </a:solidFill>
                <a:latin typeface="Montserrat" panose="020B0604020202020204" charset="0"/>
                <a:ea typeface="Calibri" panose="020F0502020204030204" pitchFamily="34" charset="0"/>
                <a:cs typeface="Times New Roman" panose="02020603050405020304" pitchFamily="18" charset="0"/>
              </a:rPr>
              <a:t>Violencia contra las</a:t>
            </a:r>
          </a:p>
          <a:p>
            <a:pPr algn="ctr"/>
            <a:r>
              <a:rPr lang="es-MX" sz="788" dirty="0">
                <a:solidFill>
                  <a:schemeClr val="tx1">
                    <a:lumMod val="85000"/>
                    <a:lumOff val="15000"/>
                  </a:schemeClr>
                </a:solidFill>
                <a:latin typeface="Montserrat" panose="020B0604020202020204" charset="0"/>
                <a:ea typeface="Calibri" panose="020F0502020204030204" pitchFamily="34" charset="0"/>
                <a:cs typeface="Times New Roman" panose="02020603050405020304" pitchFamily="18" charset="0"/>
              </a:rPr>
              <a:t>mujeres o violencia familiar.</a:t>
            </a:r>
          </a:p>
        </p:txBody>
      </p:sp>
      <p:sp>
        <p:nvSpPr>
          <p:cNvPr id="15" name="Rectángulo 14"/>
          <p:cNvSpPr/>
          <p:nvPr/>
        </p:nvSpPr>
        <p:spPr>
          <a:xfrm>
            <a:off x="2732177" y="3238656"/>
            <a:ext cx="1411685" cy="334835"/>
          </a:xfrm>
          <a:prstGeom prst="rect">
            <a:avLst/>
          </a:prstGeom>
        </p:spPr>
        <p:txBody>
          <a:bodyPr wrap="square">
            <a:spAutoFit/>
          </a:bodyPr>
          <a:lstStyle/>
          <a:p>
            <a:pPr algn="ctr"/>
            <a:r>
              <a:rPr lang="es-MX" sz="788" dirty="0">
                <a:solidFill>
                  <a:schemeClr val="tx1">
                    <a:lumMod val="85000"/>
                    <a:lumOff val="15000"/>
                  </a:schemeClr>
                </a:solidFill>
                <a:latin typeface="Montserrat" panose="020B0604020202020204" charset="0"/>
                <a:ea typeface="Calibri" panose="020F0502020204030204" pitchFamily="34" charset="0"/>
                <a:cs typeface="Times New Roman" panose="02020603050405020304" pitchFamily="18" charset="0"/>
              </a:rPr>
              <a:t>Maltrato contra niñas, niños y adolescentes. </a:t>
            </a:r>
          </a:p>
        </p:txBody>
      </p:sp>
      <p:sp>
        <p:nvSpPr>
          <p:cNvPr id="16" name="Rectángulo 15"/>
          <p:cNvSpPr/>
          <p:nvPr/>
        </p:nvSpPr>
        <p:spPr>
          <a:xfrm>
            <a:off x="4544373" y="3258564"/>
            <a:ext cx="1651424" cy="507831"/>
          </a:xfrm>
          <a:prstGeom prst="rect">
            <a:avLst/>
          </a:prstGeom>
        </p:spPr>
        <p:txBody>
          <a:bodyPr wrap="square">
            <a:spAutoFit/>
          </a:bodyPr>
          <a:lstStyle/>
          <a:p>
            <a:pPr algn="ctr"/>
            <a:r>
              <a:rPr lang="es-MX" sz="900" dirty="0">
                <a:solidFill>
                  <a:schemeClr val="tx1">
                    <a:lumMod val="85000"/>
                    <a:lumOff val="15000"/>
                  </a:schemeClr>
                </a:solidFill>
                <a:latin typeface="Montserrat" panose="020B0604020202020204" charset="0"/>
                <a:ea typeface="Calibri" panose="020F0502020204030204" pitchFamily="34" charset="0"/>
                <a:cs typeface="Times New Roman" panose="02020603050405020304" pitchFamily="18" charset="0"/>
              </a:rPr>
              <a:t>Crisis emocionales, </a:t>
            </a:r>
          </a:p>
          <a:p>
            <a:pPr algn="ctr"/>
            <a:r>
              <a:rPr lang="es-MX" sz="900" dirty="0">
                <a:solidFill>
                  <a:schemeClr val="tx1">
                    <a:lumMod val="85000"/>
                    <a:lumOff val="15000"/>
                  </a:schemeClr>
                </a:solidFill>
                <a:latin typeface="Montserrat" panose="020B0604020202020204" charset="0"/>
                <a:ea typeface="Calibri" panose="020F0502020204030204" pitchFamily="34" charset="0"/>
                <a:cs typeface="Times New Roman" panose="02020603050405020304" pitchFamily="18" charset="0"/>
              </a:rPr>
              <a:t>trastornos mentales y</a:t>
            </a:r>
          </a:p>
          <a:p>
            <a:pPr algn="ctr"/>
            <a:r>
              <a:rPr lang="es-MX" sz="900" dirty="0">
                <a:solidFill>
                  <a:schemeClr val="tx1">
                    <a:lumMod val="85000"/>
                    <a:lumOff val="15000"/>
                  </a:schemeClr>
                </a:solidFill>
                <a:latin typeface="Montserrat" panose="020B0604020202020204" charset="0"/>
                <a:ea typeface="Calibri" panose="020F0502020204030204" pitchFamily="34" charset="0"/>
                <a:cs typeface="Times New Roman" panose="02020603050405020304" pitchFamily="18" charset="0"/>
              </a:rPr>
              <a:t>Adicciones.</a:t>
            </a:r>
          </a:p>
        </p:txBody>
      </p:sp>
      <p:sp>
        <p:nvSpPr>
          <p:cNvPr id="2" name="Google Shape;61;p14">
            <a:extLst>
              <a:ext uri="{FF2B5EF4-FFF2-40B4-BE49-F238E27FC236}">
                <a16:creationId xmlns="" xmlns:a16="http://schemas.microsoft.com/office/drawing/2014/main" id="{F504B7C5-838F-8D8E-2233-86A4A9BE93F7}"/>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04A1F1FA-9D1A-E6DB-ABAF-6581CAF7FFE8}"/>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35071376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30383" y="264946"/>
            <a:ext cx="1828612" cy="521741"/>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959" y="280283"/>
            <a:ext cx="437509" cy="332080"/>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5534" y="282949"/>
            <a:ext cx="675196" cy="366816"/>
          </a:xfrm>
          <a:prstGeom prst="rect">
            <a:avLst/>
          </a:prstGeom>
        </p:spPr>
      </p:pic>
      <p:sp>
        <p:nvSpPr>
          <p:cNvPr id="7" name="Google Shape;122;p21"/>
          <p:cNvSpPr txBox="1">
            <a:spLocks/>
          </p:cNvSpPr>
          <p:nvPr/>
        </p:nvSpPr>
        <p:spPr>
          <a:xfrm>
            <a:off x="183282" y="1591480"/>
            <a:ext cx="3737802" cy="1356013"/>
          </a:xfrm>
          <a:prstGeom prst="rect">
            <a:avLst/>
          </a:prstGeom>
          <a:noFill/>
          <a:ln>
            <a:noFill/>
          </a:ln>
        </p:spPr>
        <p:txBody>
          <a:bodyPr spcFirstLastPara="1" wrap="square" lIns="51427" tIns="51427" rIns="51427" bIns="51427"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4294" indent="0" algn="just">
              <a:buNone/>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Código Violeta, es un protocolo de intervención en contextos de crisis a las llamadas referidas a situaciones de violencia que se precipitan en el momento del contacto telefónico o en el inmediato momento anterior y que comprometen la vida, libertad, seguridad y/o integridad de la mujer y/o de niñas, niños, adolescentes y/o personas con discapacidad, que se encuentren en peligro actual o inminente, requiriendo intervención policial inmediata. </a:t>
            </a:r>
          </a:p>
        </p:txBody>
      </p:sp>
      <p:sp>
        <p:nvSpPr>
          <p:cNvPr id="8" name="CuadroTexto 7"/>
          <p:cNvSpPr txBox="1"/>
          <p:nvPr/>
        </p:nvSpPr>
        <p:spPr>
          <a:xfrm>
            <a:off x="253003" y="1196804"/>
            <a:ext cx="2787943"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Protocolos de Actuación</a:t>
            </a:r>
          </a:p>
        </p:txBody>
      </p:sp>
      <p:cxnSp>
        <p:nvCxnSpPr>
          <p:cNvPr id="9" name="Conector recto 8"/>
          <p:cNvCxnSpPr/>
          <p:nvPr/>
        </p:nvCxnSpPr>
        <p:spPr>
          <a:xfrm>
            <a:off x="403717" y="1554734"/>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sp>
        <p:nvSpPr>
          <p:cNvPr id="12" name="Rectángulo 11"/>
          <p:cNvSpPr/>
          <p:nvPr/>
        </p:nvSpPr>
        <p:spPr>
          <a:xfrm>
            <a:off x="215763" y="3196923"/>
            <a:ext cx="5255050" cy="784830"/>
          </a:xfrm>
          <a:prstGeom prst="rect">
            <a:avLst/>
          </a:prstGeom>
        </p:spPr>
        <p:txBody>
          <a:bodyPr wrap="square">
            <a:spAutoFit/>
          </a:bodyPr>
          <a:lstStyle/>
          <a:p>
            <a:pPr algn="just"/>
            <a:r>
              <a:rPr lang="es-MX" sz="900" dirty="0">
                <a:latin typeface="Montserrat" panose="020B0604020202020204" charset="0"/>
                <a:ea typeface="Calibri" panose="020F0502020204030204" pitchFamily="34" charset="0"/>
                <a:cs typeface="Times New Roman" panose="02020603050405020304" pitchFamily="18" charset="0"/>
              </a:rPr>
              <a:t>Código Rojo, es un protocolo de actuación por medio de radio frecuencia, en incidentes de alto impacto mediante la atención eficaz y coordinada de respuesta a los incidentes de alto impacto, que conlleven al pronto restablecimiento de la paz y el orden público, proporcionando a las Instituciones involucradas los procedimientos necesarios para una actuación sistemática, ordenada y rigurosa, en términos técnicos y legales.</a:t>
            </a:r>
          </a:p>
        </p:txBody>
      </p:sp>
      <p:cxnSp>
        <p:nvCxnSpPr>
          <p:cNvPr id="13" name="Conector recto 12"/>
          <p:cNvCxnSpPr/>
          <p:nvPr/>
        </p:nvCxnSpPr>
        <p:spPr>
          <a:xfrm>
            <a:off x="825568" y="3076970"/>
            <a:ext cx="1896278" cy="0"/>
          </a:xfrm>
          <a:prstGeom prst="line">
            <a:avLst/>
          </a:prstGeom>
          <a:ln w="15875" cap="rnd">
            <a:solidFill>
              <a:srgbClr val="AD3131"/>
            </a:solidFill>
          </a:ln>
        </p:spPr>
        <p:style>
          <a:lnRef idx="1">
            <a:schemeClr val="accent1"/>
          </a:lnRef>
          <a:fillRef idx="0">
            <a:schemeClr val="accent1"/>
          </a:fillRef>
          <a:effectRef idx="0">
            <a:schemeClr val="accent1"/>
          </a:effectRef>
          <a:fontRef idx="minor">
            <a:schemeClr val="tx1"/>
          </a:fontRef>
        </p:style>
      </p:cxnSp>
      <p:pic>
        <p:nvPicPr>
          <p:cNvPr id="14" name="13 Imagen"/>
          <p:cNvPicPr/>
          <p:nvPr/>
        </p:nvPicPr>
        <p:blipFill>
          <a:blip r:embed="rId5" cstate="print">
            <a:extLst>
              <a:ext uri="{28A0092B-C50C-407E-A947-70E740481C1C}">
                <a14:useLocalDpi xmlns:a14="http://schemas.microsoft.com/office/drawing/2010/main" val="0"/>
              </a:ext>
            </a:extLst>
          </a:blip>
          <a:stretch>
            <a:fillRect/>
          </a:stretch>
        </p:blipFill>
        <p:spPr>
          <a:xfrm>
            <a:off x="4061791" y="914132"/>
            <a:ext cx="2597204" cy="1848946"/>
          </a:xfrm>
          <a:prstGeom prst="rect">
            <a:avLst/>
          </a:prstGeom>
        </p:spPr>
      </p:pic>
      <p:pic>
        <p:nvPicPr>
          <p:cNvPr id="11" name="Picture 2" descr="AIRBUS TPH900 / 12616 | Tetrapol | RadiosMx.net"/>
          <p:cNvPicPr>
            <a:picLocks noChangeAspect="1" noChangeArrowheads="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35593" t="4291" r="34168" b="5619"/>
          <a:stretch/>
        </p:blipFill>
        <p:spPr bwMode="auto">
          <a:xfrm>
            <a:off x="5744689" y="3030128"/>
            <a:ext cx="732559" cy="1575179"/>
          </a:xfrm>
          <a:prstGeom prst="rect">
            <a:avLst/>
          </a:prstGeom>
          <a:noFill/>
          <a:extLst>
            <a:ext uri="{909E8E84-426E-40DD-AFC4-6F175D3DCCD1}">
              <a14:hiddenFill xmlns:a14="http://schemas.microsoft.com/office/drawing/2010/main">
                <a:solidFill>
                  <a:srgbClr val="FFFFFF"/>
                </a:solidFill>
              </a14:hiddenFill>
            </a:ext>
          </a:extLst>
        </p:spPr>
      </p:pic>
      <p:sp>
        <p:nvSpPr>
          <p:cNvPr id="2" name="Google Shape;61;p14">
            <a:extLst>
              <a:ext uri="{FF2B5EF4-FFF2-40B4-BE49-F238E27FC236}">
                <a16:creationId xmlns="" xmlns:a16="http://schemas.microsoft.com/office/drawing/2014/main" id="{4745A75A-0CF8-ACC1-6B7C-B6E2EE4E9021}"/>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B12B2582-5157-9B27-A674-6A5B85013A62}"/>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578549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
        <p:nvSpPr>
          <p:cNvPr id="6" name="Google Shape;85;p17"/>
          <p:cNvSpPr txBox="1">
            <a:spLocks noGrp="1"/>
          </p:cNvSpPr>
          <p:nvPr>
            <p:ph type="subTitle" idx="1"/>
          </p:nvPr>
        </p:nvSpPr>
        <p:spPr>
          <a:xfrm>
            <a:off x="136593" y="170975"/>
            <a:ext cx="5466150" cy="422550"/>
          </a:xfrm>
          <a:prstGeom prst="rect">
            <a:avLst/>
          </a:prstGeom>
        </p:spPr>
        <p:txBody>
          <a:bodyPr spcFirstLastPara="1" wrap="square" lIns="68569" tIns="68569" rIns="68569" bIns="68569" anchor="t" anchorCtr="0">
            <a:noAutofit/>
          </a:bodyPr>
          <a:lstStyle/>
          <a:p>
            <a:pPr marL="0" indent="0" algn="l">
              <a:lnSpc>
                <a:spcPct val="95000"/>
              </a:lnSpc>
              <a:buSzPts val="1018"/>
            </a:pPr>
            <a:r>
              <a:rPr lang="es" sz="1725" b="1" dirty="0">
                <a:solidFill>
                  <a:schemeClr val="dk1"/>
                </a:solidFill>
                <a:latin typeface="Montserrat"/>
                <a:ea typeface="Montserrat"/>
                <a:cs typeface="Montserrat"/>
                <a:sym typeface="Montserrat"/>
              </a:rPr>
              <a:t>ORDEN DEL DÍA</a:t>
            </a:r>
            <a:endParaRPr sz="1725" b="1" dirty="0">
              <a:solidFill>
                <a:schemeClr val="dk1"/>
              </a:solidFill>
              <a:latin typeface="Montserrat"/>
              <a:ea typeface="Montserrat"/>
              <a:cs typeface="Montserrat"/>
              <a:sym typeface="Montserrat"/>
            </a:endParaRPr>
          </a:p>
        </p:txBody>
      </p:sp>
      <p:sp>
        <p:nvSpPr>
          <p:cNvPr id="7" name="Google Shape;85;p17"/>
          <p:cNvSpPr txBox="1">
            <a:spLocks/>
          </p:cNvSpPr>
          <p:nvPr/>
        </p:nvSpPr>
        <p:spPr>
          <a:xfrm>
            <a:off x="490449" y="604099"/>
            <a:ext cx="6367551" cy="4438967"/>
          </a:xfrm>
          <a:prstGeom prst="rect">
            <a:avLst/>
          </a:prstGeom>
          <a:noFill/>
          <a:ln>
            <a:noFill/>
          </a:ln>
        </p:spPr>
        <p:txBody>
          <a:bodyPr spcFirstLastPara="1" wrap="square" lIns="68569" tIns="68569" rIns="68569" bIns="68569"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9pPr>
          </a:lstStyle>
          <a:p>
            <a:pPr algn="l"/>
            <a:r>
              <a:rPr lang="es-MX" sz="1100" dirty="0"/>
              <a:t> </a:t>
            </a:r>
            <a:endParaRPr lang="es-MX" sz="1000" dirty="0"/>
          </a:p>
          <a:p>
            <a:pPr lvl="0" algn="l"/>
            <a:r>
              <a:rPr lang="es-ES_tradnl" sz="1100" dirty="0"/>
              <a:t>1.  Bienvenida y verificación del quórum legal.</a:t>
            </a:r>
            <a:endParaRPr lang="es-MX" sz="1100" dirty="0"/>
          </a:p>
          <a:p>
            <a:pPr lvl="0" algn="l"/>
            <a:r>
              <a:rPr lang="es-ES_tradnl" sz="1100" dirty="0"/>
              <a:t>2.  Lectura del orden del día.</a:t>
            </a:r>
            <a:endParaRPr lang="es-MX" sz="1100" dirty="0"/>
          </a:p>
          <a:p>
            <a:pPr lvl="0" algn="l"/>
            <a:r>
              <a:rPr lang="es-ES_tradnl" sz="1100" dirty="0"/>
              <a:t>3.  Exposición de motivos.</a:t>
            </a:r>
            <a:endParaRPr lang="es-MX" sz="1100" dirty="0"/>
          </a:p>
          <a:p>
            <a:pPr lvl="0" algn="l"/>
            <a:r>
              <a:rPr lang="es-ES_tradnl" sz="1100" dirty="0"/>
              <a:t>4.  Programa de Trabajo de Control Interno (PTCI) y de Administración de Riesgos (PTAR):</a:t>
            </a:r>
            <a:endParaRPr lang="es-MX" sz="1100" dirty="0"/>
          </a:p>
          <a:p>
            <a:pPr lvl="0" algn="l"/>
            <a:r>
              <a:rPr lang="es-ES_tradnl" sz="1100" dirty="0"/>
              <a:t>           a) Informe del Programa de trabajo de control interno I Trimestre.</a:t>
            </a:r>
            <a:endParaRPr lang="es-MX" sz="1100" dirty="0"/>
          </a:p>
          <a:p>
            <a:pPr lvl="0" algn="l"/>
            <a:r>
              <a:rPr lang="es-ES_tradnl" sz="1100" dirty="0"/>
              <a:t>           b) Presentación y en su caso, aprobación del Programa de Trabajo de Administración de Riesgos 2023.</a:t>
            </a:r>
            <a:endParaRPr lang="es-MX" sz="1100" dirty="0"/>
          </a:p>
          <a:p>
            <a:pPr lvl="0" algn="l"/>
            <a:r>
              <a:rPr lang="es-ES_tradnl" sz="1100" dirty="0"/>
              <a:t>            c) Intervención del Centro de Control, Comando, Comunicación, Cómputo, Coordinación e Inteligencia (C5i).</a:t>
            </a:r>
            <a:endParaRPr lang="es-MX" sz="1100" dirty="0"/>
          </a:p>
          <a:p>
            <a:pPr lvl="0" algn="l"/>
            <a:r>
              <a:rPr lang="es-ES_tradnl" sz="1100" dirty="0"/>
              <a:t>            d) Informe</a:t>
            </a:r>
            <a:r>
              <a:rPr lang="es-ES_tradnl" sz="900" dirty="0"/>
              <a:t> </a:t>
            </a:r>
            <a:r>
              <a:rPr lang="es-ES_tradnl" sz="1100" dirty="0"/>
              <a:t>de avance primer trimestre de metas del 2023.   </a:t>
            </a:r>
            <a:endParaRPr lang="es-MX" sz="1100" dirty="0"/>
          </a:p>
          <a:p>
            <a:pPr lvl="0" algn="l"/>
            <a:r>
              <a:rPr lang="es-ES_tradnl" sz="1100" dirty="0"/>
              <a:t>5.  Informe de resultados y avances en Cuenta Pública y Administración. </a:t>
            </a:r>
            <a:endParaRPr lang="es-MX" sz="1100" dirty="0"/>
          </a:p>
          <a:p>
            <a:pPr lvl="1" algn="l"/>
            <a:r>
              <a:rPr lang="es-ES_tradnl" sz="1100" dirty="0"/>
              <a:t>a) Informe Administración y Finanzas avance de ejercicio 2023. </a:t>
            </a:r>
            <a:endParaRPr lang="es-MX" sz="1100" dirty="0"/>
          </a:p>
          <a:p>
            <a:pPr lvl="1" algn="l"/>
            <a:r>
              <a:rPr lang="es-ES_tradnl" sz="1100" dirty="0"/>
              <a:t>b) Informe del Programa de Adquisiciones. </a:t>
            </a:r>
            <a:endParaRPr lang="es-MX" sz="1100" dirty="0"/>
          </a:p>
          <a:p>
            <a:pPr lvl="0" algn="l"/>
            <a:r>
              <a:rPr lang="es-ES_tradnl" sz="1100" dirty="0"/>
              <a:t>6.  Informe de resultados y avances en Fiscalización y Auditoria. </a:t>
            </a:r>
            <a:endParaRPr lang="es-MX" sz="1100" dirty="0"/>
          </a:p>
          <a:p>
            <a:pPr lvl="1" algn="l"/>
            <a:r>
              <a:rPr lang="es-ES_tradnl" sz="1100" dirty="0"/>
              <a:t>a) Informe de Fiscalización y Auditorias 2023. </a:t>
            </a:r>
            <a:endParaRPr lang="es-MX" sz="1100" dirty="0"/>
          </a:p>
          <a:p>
            <a:pPr lvl="0" algn="l"/>
            <a:r>
              <a:rPr lang="es-ES_tradnl" sz="1100" dirty="0"/>
              <a:t>7.  Informe de resultados y avances en Transparencia e Integridad. </a:t>
            </a:r>
            <a:endParaRPr lang="es-MX" sz="1100" dirty="0"/>
          </a:p>
          <a:p>
            <a:pPr lvl="1" algn="l"/>
            <a:r>
              <a:rPr lang="es-ES_tradnl" sz="1100" dirty="0"/>
              <a:t>a) Informe de Transparencia. </a:t>
            </a:r>
            <a:endParaRPr lang="es-MX" sz="1100" dirty="0"/>
          </a:p>
          <a:p>
            <a:pPr lvl="1" algn="l"/>
            <a:r>
              <a:rPr lang="es-ES_tradnl" sz="1100" dirty="0"/>
              <a:t>b) Informe de avances de actividades del Comité de Integridad. </a:t>
            </a:r>
            <a:endParaRPr lang="es-MX" sz="1100" dirty="0"/>
          </a:p>
          <a:p>
            <a:pPr lvl="0" algn="l"/>
            <a:r>
              <a:rPr lang="es-ES_tradnl" sz="1100" dirty="0"/>
              <a:t>8.  Asuntos generales: </a:t>
            </a:r>
            <a:endParaRPr lang="es-MX" sz="1100" dirty="0"/>
          </a:p>
          <a:p>
            <a:pPr lvl="1" algn="l"/>
            <a:r>
              <a:rPr lang="es-ES_tradnl" sz="1100" dirty="0"/>
              <a:t>a) Presentación de la Declaración de Situación Patrimonial y de Intereses.</a:t>
            </a:r>
            <a:endParaRPr lang="es-MX" sz="1100" dirty="0"/>
          </a:p>
          <a:p>
            <a:pPr lvl="1" algn="l"/>
            <a:r>
              <a:rPr lang="es-ES_tradnl" sz="1100" dirty="0"/>
              <a:t>b) Actualización del Reglamento Interior de la Secretaría de Seguridad Pública.</a:t>
            </a:r>
            <a:endParaRPr lang="es-MX" sz="1100" dirty="0"/>
          </a:p>
          <a:p>
            <a:pPr lvl="1" algn="l"/>
            <a:r>
              <a:rPr lang="es-ES_tradnl" sz="1100" dirty="0"/>
              <a:t>c) Programa Interno de Protección Civil (avances).</a:t>
            </a:r>
            <a:endParaRPr lang="es-MX" sz="1100" dirty="0"/>
          </a:p>
          <a:p>
            <a:pPr lvl="0" algn="l"/>
            <a:r>
              <a:rPr lang="es-MX" sz="1100" dirty="0"/>
              <a:t>9.   Acuerdos y compromisos.</a:t>
            </a:r>
          </a:p>
          <a:p>
            <a:pPr lvl="0" algn="l"/>
            <a:r>
              <a:rPr lang="es-ES_tradnl" sz="1100" dirty="0"/>
              <a:t>10. Clausura de la sesión.</a:t>
            </a:r>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Tree>
    <p:extLst>
      <p:ext uri="{BB962C8B-B14F-4D97-AF65-F5344CB8AC3E}">
        <p14:creationId xmlns:p14="http://schemas.microsoft.com/office/powerpoint/2010/main" val="283228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15748" y="393610"/>
            <a:ext cx="1828612" cy="521741"/>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319" y="416587"/>
            <a:ext cx="437509" cy="332080"/>
          </a:xfrm>
          <a:prstGeom prst="rect">
            <a:avLst/>
          </a:prstGeom>
        </p:spPr>
      </p:pic>
      <p:pic>
        <p:nvPicPr>
          <p:cNvPr id="6" name="Imagen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308" y="406540"/>
            <a:ext cx="675196" cy="366816"/>
          </a:xfrm>
          <a:prstGeom prst="rect">
            <a:avLst/>
          </a:prstGeom>
        </p:spPr>
      </p:pic>
      <p:sp>
        <p:nvSpPr>
          <p:cNvPr id="7" name="Google Shape;122;p21"/>
          <p:cNvSpPr txBox="1">
            <a:spLocks/>
          </p:cNvSpPr>
          <p:nvPr/>
        </p:nvSpPr>
        <p:spPr>
          <a:xfrm>
            <a:off x="183281" y="1689082"/>
            <a:ext cx="6309553" cy="2021364"/>
          </a:xfrm>
          <a:prstGeom prst="rect">
            <a:avLst/>
          </a:prstGeom>
          <a:noFill/>
          <a:ln>
            <a:noFill/>
          </a:ln>
        </p:spPr>
        <p:txBody>
          <a:bodyPr spcFirstLastPara="1" wrap="square" lIns="51427" tIns="51427" rIns="51427" bIns="51427"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4294" indent="0" algn="just">
              <a:buNone/>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En el área de calidad tiene como objetivo Contribuir a la eficaz operatividad del Centro de Atención de Llamadas de Emergencia mediante la verificación del cumplimiento de los procesos y protocolos establecidos y la ejecución pertinente a las acciones de mejora e innovación. </a:t>
            </a:r>
          </a:p>
          <a:p>
            <a:pPr marL="64294" indent="0" algn="just">
              <a:buNone/>
            </a:pPr>
            <a:endParaRPr lang="es-MX" sz="900" dirty="0">
              <a:solidFill>
                <a:schemeClr val="tx1"/>
              </a:solidFill>
              <a:latin typeface="Montserrat" panose="020B0604020202020204" charset="0"/>
              <a:ea typeface="Calibri" panose="020F0502020204030204" pitchFamily="34" charset="0"/>
              <a:cs typeface="Times New Roman" panose="02020603050405020304" pitchFamily="18" charset="0"/>
            </a:endParaRPr>
          </a:p>
          <a:p>
            <a:pPr marL="64294" indent="0" algn="just">
              <a:buNone/>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Para la prestación de una mejor atención al ciudadano en la denuncia que realiza al 9-1-1 se tiene el Área de Calidad Operativa, que se encarga de realizar encuestas a través de las llamadas de calidad a los ciudadanos usuarios del 9-1-1 y 0-89 esta herramienta ha permitido mejorar en la atención y calidad que se brinda a los usuarios y nos ha brindado la confianza la ciudadanía al otorgarnos una percepción de atención del 99%.</a:t>
            </a:r>
          </a:p>
          <a:p>
            <a:pPr marL="64294" indent="0" algn="just">
              <a:buNone/>
            </a:pPr>
            <a:endParaRPr lang="es-MX" sz="900" dirty="0">
              <a:solidFill>
                <a:schemeClr val="tx1"/>
              </a:solidFill>
              <a:latin typeface="Montserrat" panose="020B0604020202020204" charset="0"/>
              <a:ea typeface="Calibri" panose="020F0502020204030204" pitchFamily="34" charset="0"/>
              <a:cs typeface="Times New Roman" panose="02020603050405020304" pitchFamily="18" charset="0"/>
            </a:endParaRPr>
          </a:p>
          <a:p>
            <a:pPr marL="64294" indent="0" algn="just">
              <a:buNone/>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Las evaluaciones de los audios de las llamadas de emergencia se realizan bajo los criterios que tiene establecido el Secretariado Ejecutivo del sistema Nacional de Seguridad Pública a través del Consejo Nacional de Información.</a:t>
            </a:r>
          </a:p>
          <a:p>
            <a:pPr marL="64294" indent="0" algn="just">
              <a:buNone/>
            </a:pPr>
            <a:endParaRPr lang="es-MX" sz="900" dirty="0">
              <a:solidFill>
                <a:schemeClr val="tx1"/>
              </a:solidFill>
              <a:latin typeface="Montserrat" panose="020B0604020202020204" charset="0"/>
              <a:ea typeface="Calibri" panose="020F0502020204030204" pitchFamily="34" charset="0"/>
              <a:cs typeface="Times New Roman" panose="02020603050405020304" pitchFamily="18" charset="0"/>
            </a:endParaRPr>
          </a:p>
        </p:txBody>
      </p:sp>
      <p:sp>
        <p:nvSpPr>
          <p:cNvPr id="8" name="CuadroTexto 7"/>
          <p:cNvSpPr txBox="1"/>
          <p:nvPr/>
        </p:nvSpPr>
        <p:spPr>
          <a:xfrm>
            <a:off x="707234" y="1243563"/>
            <a:ext cx="2084225"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Calidad Operativa</a:t>
            </a:r>
          </a:p>
        </p:txBody>
      </p:sp>
      <p:cxnSp>
        <p:nvCxnSpPr>
          <p:cNvPr id="9" name="Conector recto 8"/>
          <p:cNvCxnSpPr/>
          <p:nvPr/>
        </p:nvCxnSpPr>
        <p:spPr>
          <a:xfrm>
            <a:off x="584074" y="162821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sp>
        <p:nvSpPr>
          <p:cNvPr id="2" name="Google Shape;61;p14">
            <a:extLst>
              <a:ext uri="{FF2B5EF4-FFF2-40B4-BE49-F238E27FC236}">
                <a16:creationId xmlns="" xmlns:a16="http://schemas.microsoft.com/office/drawing/2014/main" id="{8B234E5C-4E36-6E02-B1A0-51BC451F3759}"/>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C66FB504-3B9A-D191-BBD3-A58129B3DAB0}"/>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1312350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6944" y="270176"/>
            <a:ext cx="1828612" cy="521741"/>
          </a:xfrm>
          <a:prstGeom prst="rect">
            <a:avLst/>
          </a:prstGeom>
        </p:spPr>
      </p:pic>
      <p:sp>
        <p:nvSpPr>
          <p:cNvPr id="7" name="Google Shape;122;p21"/>
          <p:cNvSpPr txBox="1">
            <a:spLocks/>
          </p:cNvSpPr>
          <p:nvPr/>
        </p:nvSpPr>
        <p:spPr>
          <a:xfrm>
            <a:off x="267195" y="1689083"/>
            <a:ext cx="6115702" cy="403410"/>
          </a:xfrm>
          <a:prstGeom prst="rect">
            <a:avLst/>
          </a:prstGeom>
          <a:noFill/>
          <a:ln>
            <a:noFill/>
          </a:ln>
        </p:spPr>
        <p:txBody>
          <a:bodyPr spcFirstLastPara="1" wrap="square" lIns="51427" tIns="51427" rIns="51427" bIns="51427"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4294" indent="0" algn="just">
              <a:buNone/>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Dirigir, coordinar y supervisar la operatividad y funcionalidad de la infraestructura tecnológica de la Red Estatal de Radiocomunicaciones, Red Estatal de Transporte de Voz y Datos, bases de datos y hardware de los sistemas de emergencia 9-1-1 y Denuncia Anónima 0-89 de manera eficaz y eficiente, así como propuesta de nuevos proyectos e investigación de nuevas tecnologías.</a:t>
            </a:r>
          </a:p>
        </p:txBody>
      </p:sp>
      <p:sp>
        <p:nvSpPr>
          <p:cNvPr id="8" name="CuadroTexto 7"/>
          <p:cNvSpPr txBox="1"/>
          <p:nvPr/>
        </p:nvSpPr>
        <p:spPr>
          <a:xfrm>
            <a:off x="473438" y="1223524"/>
            <a:ext cx="1412566"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Su Objetivo</a:t>
            </a:r>
          </a:p>
        </p:txBody>
      </p:sp>
      <p:cxnSp>
        <p:nvCxnSpPr>
          <p:cNvPr id="9" name="Conector recto 8"/>
          <p:cNvCxnSpPr/>
          <p:nvPr/>
        </p:nvCxnSpPr>
        <p:spPr>
          <a:xfrm>
            <a:off x="503916" y="162821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sp>
        <p:nvSpPr>
          <p:cNvPr id="10" name="Google Shape;122;p21"/>
          <p:cNvSpPr txBox="1">
            <a:spLocks/>
          </p:cNvSpPr>
          <p:nvPr/>
        </p:nvSpPr>
        <p:spPr>
          <a:xfrm>
            <a:off x="333994" y="3169130"/>
            <a:ext cx="6048903" cy="818563"/>
          </a:xfrm>
          <a:prstGeom prst="rect">
            <a:avLst/>
          </a:prstGeom>
          <a:noFill/>
          <a:ln>
            <a:noFill/>
          </a:ln>
        </p:spPr>
        <p:txBody>
          <a:bodyPr spcFirstLastPara="1" wrap="square" lIns="51427" tIns="51427" rIns="51427" bIns="51427"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64294" indent="0" algn="just">
              <a:buNone/>
            </a:pPr>
            <a:r>
              <a:rPr lang="es-MX" sz="900" dirty="0">
                <a:solidFill>
                  <a:schemeClr val="tx1"/>
                </a:solidFill>
                <a:latin typeface="Montserrat" panose="020B0604020202020204" charset="0"/>
                <a:ea typeface="Calibri" panose="020F0502020204030204" pitchFamily="34" charset="0"/>
                <a:cs typeface="Times New Roman" panose="02020603050405020304" pitchFamily="18" charset="0"/>
              </a:rPr>
              <a:t>Actualmente se tienen a cargo las áreas de Base de Datos (9-1-1 y 0-89), Centro de Análisis y Estudios, Redes y Telefonía, Radiocomunicación y el área de Monitoreo de Infraestructura, con una plantilla de 33 personas ubicadas estratégicamente  en las distintas áreas y Centros del Estado.</a:t>
            </a:r>
          </a:p>
        </p:txBody>
      </p:sp>
      <p:sp>
        <p:nvSpPr>
          <p:cNvPr id="11" name="CuadroTexto 10"/>
          <p:cNvSpPr txBox="1"/>
          <p:nvPr/>
        </p:nvSpPr>
        <p:spPr>
          <a:xfrm>
            <a:off x="453399" y="2703570"/>
            <a:ext cx="1951175"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Áreas y Personal</a:t>
            </a:r>
          </a:p>
        </p:txBody>
      </p:sp>
      <p:cxnSp>
        <p:nvCxnSpPr>
          <p:cNvPr id="12" name="Conector recto 11"/>
          <p:cNvCxnSpPr/>
          <p:nvPr/>
        </p:nvCxnSpPr>
        <p:spPr>
          <a:xfrm>
            <a:off x="417077" y="3101580"/>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grpSp>
        <p:nvGrpSpPr>
          <p:cNvPr id="15" name="Grupo 14"/>
          <p:cNvGrpSpPr/>
          <p:nvPr/>
        </p:nvGrpSpPr>
        <p:grpSpPr>
          <a:xfrm>
            <a:off x="417077" y="375782"/>
            <a:ext cx="1171557" cy="361469"/>
            <a:chOff x="6769918" y="481019"/>
            <a:chExt cx="2082768" cy="642611"/>
          </a:xfrm>
        </p:grpSpPr>
        <p:pic>
          <p:nvPicPr>
            <p:cNvPr id="13" name="Imagen 12"/>
            <p:cNvPicPr>
              <a:picLocks noChangeAspect="1"/>
            </p:cNvPicPr>
            <p:nvPr/>
          </p:nvPicPr>
          <p:blipFill rotWithShape="1">
            <a:blip r:embed="rId3" cstate="print">
              <a:extLst>
                <a:ext uri="{28A0092B-C50C-407E-A947-70E740481C1C}">
                  <a14:useLocalDpi xmlns:a14="http://schemas.microsoft.com/office/drawing/2010/main" val="0"/>
                </a:ext>
              </a:extLst>
            </a:blip>
            <a:srcRect t="67231"/>
            <a:stretch/>
          </p:blipFill>
          <p:spPr>
            <a:xfrm>
              <a:off x="7547124" y="632234"/>
              <a:ext cx="1305562" cy="361584"/>
            </a:xfrm>
            <a:prstGeom prst="rect">
              <a:avLst/>
            </a:prstGeom>
          </p:spPr>
        </p:pic>
        <p:pic>
          <p:nvPicPr>
            <p:cNvPr id="14" name="Imagen 13"/>
            <p:cNvPicPr>
              <a:picLocks noChangeAspect="1"/>
            </p:cNvPicPr>
            <p:nvPr/>
          </p:nvPicPr>
          <p:blipFill rotWithShape="1">
            <a:blip r:embed="rId4" cstate="print">
              <a:extLst>
                <a:ext uri="{28A0092B-C50C-407E-A947-70E740481C1C}">
                  <a14:useLocalDpi xmlns:a14="http://schemas.microsoft.com/office/drawing/2010/main" val="0"/>
                </a:ext>
              </a:extLst>
            </a:blip>
            <a:srcRect l="15886" r="11544" b="32769"/>
            <a:stretch/>
          </p:blipFill>
          <p:spPr>
            <a:xfrm>
              <a:off x="6769918" y="481019"/>
              <a:ext cx="820704" cy="642611"/>
            </a:xfrm>
            <a:prstGeom prst="rect">
              <a:avLst/>
            </a:prstGeom>
          </p:spPr>
        </p:pic>
      </p:grpSp>
      <p:sp>
        <p:nvSpPr>
          <p:cNvPr id="2" name="Google Shape;61;p14">
            <a:extLst>
              <a:ext uri="{FF2B5EF4-FFF2-40B4-BE49-F238E27FC236}">
                <a16:creationId xmlns="" xmlns:a16="http://schemas.microsoft.com/office/drawing/2014/main" id="{0875F024-CD4B-BE6C-C2C4-A620A9DFB164}"/>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BCD41080-0551-65D8-800B-AFF689A6CC90}"/>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42647484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ctángulo 73"/>
          <p:cNvSpPr/>
          <p:nvPr/>
        </p:nvSpPr>
        <p:spPr>
          <a:xfrm>
            <a:off x="5564233" y="1799523"/>
            <a:ext cx="978418" cy="2475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72" name="Rectángulo 71"/>
          <p:cNvSpPr/>
          <p:nvPr/>
        </p:nvSpPr>
        <p:spPr>
          <a:xfrm>
            <a:off x="5564233" y="3013095"/>
            <a:ext cx="978418" cy="2475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71" name="Rectángulo 70"/>
          <p:cNvSpPr/>
          <p:nvPr/>
        </p:nvSpPr>
        <p:spPr>
          <a:xfrm>
            <a:off x="2458400" y="1784498"/>
            <a:ext cx="780308" cy="2475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69" name="Rectángulo 68"/>
          <p:cNvSpPr/>
          <p:nvPr/>
        </p:nvSpPr>
        <p:spPr>
          <a:xfrm>
            <a:off x="2458400" y="2993194"/>
            <a:ext cx="780308" cy="2475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68" name="Rectángulo 67"/>
          <p:cNvSpPr/>
          <p:nvPr/>
        </p:nvSpPr>
        <p:spPr>
          <a:xfrm>
            <a:off x="3533973" y="3011958"/>
            <a:ext cx="1983355" cy="255478"/>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66" name="Rectángulo 65"/>
          <p:cNvSpPr/>
          <p:nvPr/>
        </p:nvSpPr>
        <p:spPr>
          <a:xfrm>
            <a:off x="3533973" y="1796501"/>
            <a:ext cx="1983355" cy="255478"/>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64" name="Rectángulo 63"/>
          <p:cNvSpPr/>
          <p:nvPr/>
        </p:nvSpPr>
        <p:spPr>
          <a:xfrm>
            <a:off x="432681" y="2989239"/>
            <a:ext cx="1983355" cy="255478"/>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8" name="Rectángulo 17"/>
          <p:cNvSpPr/>
          <p:nvPr/>
        </p:nvSpPr>
        <p:spPr>
          <a:xfrm>
            <a:off x="441257" y="1784326"/>
            <a:ext cx="1983355" cy="255478"/>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29388" y="297246"/>
            <a:ext cx="1828612" cy="521741"/>
          </a:xfrm>
          <a:prstGeom prst="rect">
            <a:avLst/>
          </a:prstGeom>
        </p:spPr>
      </p:pic>
      <p:sp>
        <p:nvSpPr>
          <p:cNvPr id="7" name="CuadroTexto 6"/>
          <p:cNvSpPr txBox="1"/>
          <p:nvPr/>
        </p:nvSpPr>
        <p:spPr>
          <a:xfrm>
            <a:off x="486798" y="1236883"/>
            <a:ext cx="4153701"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Sistemas, Infraestructura y Proyectos</a:t>
            </a:r>
          </a:p>
        </p:txBody>
      </p:sp>
      <p:cxnSp>
        <p:nvCxnSpPr>
          <p:cNvPr id="8" name="Conector recto 7"/>
          <p:cNvCxnSpPr/>
          <p:nvPr/>
        </p:nvCxnSpPr>
        <p:spPr>
          <a:xfrm>
            <a:off x="617473" y="162821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grpSp>
        <p:nvGrpSpPr>
          <p:cNvPr id="9" name="Grupo 8"/>
          <p:cNvGrpSpPr/>
          <p:nvPr/>
        </p:nvGrpSpPr>
        <p:grpSpPr>
          <a:xfrm>
            <a:off x="425984" y="404105"/>
            <a:ext cx="1171557" cy="361469"/>
            <a:chOff x="6769918" y="481019"/>
            <a:chExt cx="2082768" cy="642611"/>
          </a:xfrm>
        </p:grpSpPr>
        <p:pic>
          <p:nvPicPr>
            <p:cNvPr id="10" name="Imagen 9"/>
            <p:cNvPicPr>
              <a:picLocks noChangeAspect="1"/>
            </p:cNvPicPr>
            <p:nvPr/>
          </p:nvPicPr>
          <p:blipFill rotWithShape="1">
            <a:blip r:embed="rId3" cstate="print">
              <a:extLst>
                <a:ext uri="{28A0092B-C50C-407E-A947-70E740481C1C}">
                  <a14:useLocalDpi xmlns:a14="http://schemas.microsoft.com/office/drawing/2010/main" val="0"/>
                </a:ext>
              </a:extLst>
            </a:blip>
            <a:srcRect t="67231"/>
            <a:stretch/>
          </p:blipFill>
          <p:spPr>
            <a:xfrm>
              <a:off x="7547124" y="632234"/>
              <a:ext cx="1305562" cy="361584"/>
            </a:xfrm>
            <a:prstGeom prst="rect">
              <a:avLst/>
            </a:prstGeom>
          </p:spPr>
        </p:pic>
        <p:pic>
          <p:nvPicPr>
            <p:cNvPr id="11" name="Imagen 10"/>
            <p:cNvPicPr>
              <a:picLocks noChangeAspect="1"/>
            </p:cNvPicPr>
            <p:nvPr/>
          </p:nvPicPr>
          <p:blipFill rotWithShape="1">
            <a:blip r:embed="rId4" cstate="print">
              <a:extLst>
                <a:ext uri="{28A0092B-C50C-407E-A947-70E740481C1C}">
                  <a14:useLocalDpi xmlns:a14="http://schemas.microsoft.com/office/drawing/2010/main" val="0"/>
                </a:ext>
              </a:extLst>
            </a:blip>
            <a:srcRect l="15886" r="11544" b="32769"/>
            <a:stretch/>
          </p:blipFill>
          <p:spPr>
            <a:xfrm>
              <a:off x="6769918" y="481019"/>
              <a:ext cx="820704" cy="642611"/>
            </a:xfrm>
            <a:prstGeom prst="rect">
              <a:avLst/>
            </a:prstGeom>
          </p:spPr>
        </p:pic>
      </p:grpSp>
      <p:sp>
        <p:nvSpPr>
          <p:cNvPr id="24" name="151 CuadroTexto">
            <a:extLst>
              <a:ext uri="{FF2B5EF4-FFF2-40B4-BE49-F238E27FC236}">
                <a16:creationId xmlns="" xmlns:a16="http://schemas.microsoft.com/office/drawing/2014/main" id="{0D0716AF-0C05-96D0-0EB0-3A22A79A9107}"/>
              </a:ext>
            </a:extLst>
          </p:cNvPr>
          <p:cNvSpPr txBox="1"/>
          <p:nvPr/>
        </p:nvSpPr>
        <p:spPr>
          <a:xfrm>
            <a:off x="435217" y="1781995"/>
            <a:ext cx="972108" cy="403957"/>
          </a:xfrm>
          <a:prstGeom prst="rect">
            <a:avLst/>
          </a:prstGeom>
          <a:noFill/>
          <a:effectLst/>
        </p:spPr>
        <p:txBody>
          <a:bodyPr wrap="square" numCol="1" rtlCol="0">
            <a:spAutoFit/>
          </a:bodyPr>
          <a:lstStyle/>
          <a:p>
            <a:r>
              <a:rPr lang="es-ES" sz="675" b="1" dirty="0">
                <a:solidFill>
                  <a:srgbClr val="FEFEFD"/>
                </a:solidFill>
                <a:latin typeface="Montserrat" panose="02000505000000020004" pitchFamily="2" charset="0"/>
                <a:cs typeface="Calibri"/>
              </a:rPr>
              <a:t>Red de Estatal de Radiocomunicación</a:t>
            </a:r>
          </a:p>
        </p:txBody>
      </p:sp>
      <p:pic>
        <p:nvPicPr>
          <p:cNvPr id="35" name="Imagen 34">
            <a:extLst>
              <a:ext uri="{FF2B5EF4-FFF2-40B4-BE49-F238E27FC236}">
                <a16:creationId xmlns="" xmlns:a16="http://schemas.microsoft.com/office/drawing/2014/main" id="{C92BE322-D64A-EF85-D110-5B0F42F2B224}"/>
              </a:ext>
            </a:extLst>
          </p:cNvPr>
          <p:cNvPicPr>
            <a:picLocks noChangeAspect="1"/>
          </p:cNvPicPr>
          <p:nvPr/>
        </p:nvPicPr>
        <p:blipFill>
          <a:blip r:embed="rId5" cstate="print"/>
          <a:stretch>
            <a:fillRect/>
          </a:stretch>
        </p:blipFill>
        <p:spPr>
          <a:xfrm>
            <a:off x="2458984" y="2054626"/>
            <a:ext cx="779723" cy="875239"/>
          </a:xfrm>
          <a:prstGeom prst="rect">
            <a:avLst/>
          </a:prstGeom>
        </p:spPr>
      </p:pic>
      <p:sp>
        <p:nvSpPr>
          <p:cNvPr id="36" name="106 CuadroTexto">
            <a:extLst>
              <a:ext uri="{FF2B5EF4-FFF2-40B4-BE49-F238E27FC236}">
                <a16:creationId xmlns="" xmlns:a16="http://schemas.microsoft.com/office/drawing/2014/main" id="{C9F08F04-79B7-643F-69AC-B43E672ED816}"/>
              </a:ext>
            </a:extLst>
          </p:cNvPr>
          <p:cNvSpPr txBox="1"/>
          <p:nvPr/>
        </p:nvSpPr>
        <p:spPr>
          <a:xfrm>
            <a:off x="2493897" y="1797430"/>
            <a:ext cx="709313" cy="365100"/>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numCol="1" rtlCol="0">
            <a:spAutoFit/>
          </a:bodyPr>
          <a:lstStyle/>
          <a:p>
            <a:pPr algn="ctr"/>
            <a:r>
              <a:rPr lang="es-ES" sz="591" b="1" dirty="0">
                <a:solidFill>
                  <a:srgbClr val="FDFDFD"/>
                </a:solidFill>
                <a:latin typeface="Montserrat" panose="02000505000000020004" pitchFamily="2" charset="0"/>
                <a:cs typeface="Calibri"/>
              </a:rPr>
              <a:t>Cobertura Red de  Radio</a:t>
            </a:r>
          </a:p>
        </p:txBody>
      </p:sp>
      <p:sp>
        <p:nvSpPr>
          <p:cNvPr id="37" name="151 CuadroTexto">
            <a:extLst>
              <a:ext uri="{FF2B5EF4-FFF2-40B4-BE49-F238E27FC236}">
                <a16:creationId xmlns="" xmlns:a16="http://schemas.microsoft.com/office/drawing/2014/main" id="{A19926B0-7A4C-14E1-0F74-A0468E621148}"/>
              </a:ext>
            </a:extLst>
          </p:cNvPr>
          <p:cNvSpPr txBox="1"/>
          <p:nvPr/>
        </p:nvSpPr>
        <p:spPr>
          <a:xfrm>
            <a:off x="441256" y="2987896"/>
            <a:ext cx="1321314" cy="300082"/>
          </a:xfrm>
          <a:prstGeom prst="rect">
            <a:avLst/>
          </a:prstGeom>
          <a:noFill/>
          <a:effectLst/>
        </p:spPr>
        <p:txBody>
          <a:bodyPr wrap="square" numCol="1" rtlCol="0">
            <a:spAutoFit/>
          </a:bodyPr>
          <a:lstStyle/>
          <a:p>
            <a:r>
              <a:rPr lang="es-ES" sz="675" b="1" dirty="0">
                <a:solidFill>
                  <a:srgbClr val="FEFEFD"/>
                </a:solidFill>
                <a:latin typeface="Montserrat" panose="02000505000000020004" pitchFamily="2" charset="0"/>
                <a:cs typeface="Calibri"/>
              </a:rPr>
              <a:t>Red de Estatal de Transporte Voz y Datos</a:t>
            </a:r>
          </a:p>
        </p:txBody>
      </p:sp>
      <p:sp>
        <p:nvSpPr>
          <p:cNvPr id="40" name="151 CuadroTexto">
            <a:extLst>
              <a:ext uri="{FF2B5EF4-FFF2-40B4-BE49-F238E27FC236}">
                <a16:creationId xmlns="" xmlns:a16="http://schemas.microsoft.com/office/drawing/2014/main" id="{3F263503-2C16-1C9E-03FD-B7EA86F0DBE9}"/>
              </a:ext>
            </a:extLst>
          </p:cNvPr>
          <p:cNvSpPr txBox="1"/>
          <p:nvPr/>
        </p:nvSpPr>
        <p:spPr>
          <a:xfrm>
            <a:off x="3603124" y="1848776"/>
            <a:ext cx="972108" cy="196208"/>
          </a:xfrm>
          <a:prstGeom prst="rect">
            <a:avLst/>
          </a:prstGeom>
          <a:noFill/>
          <a:effectLst/>
        </p:spPr>
        <p:txBody>
          <a:bodyPr wrap="square" numCol="1" rtlCol="0">
            <a:spAutoFit/>
          </a:bodyPr>
          <a:lstStyle/>
          <a:p>
            <a:r>
              <a:rPr lang="es-ES" sz="675" b="1" dirty="0">
                <a:solidFill>
                  <a:srgbClr val="FEFEFD"/>
                </a:solidFill>
                <a:latin typeface="Montserrat" panose="02000505000000020004" pitchFamily="2" charset="0"/>
                <a:cs typeface="Calibri"/>
              </a:rPr>
              <a:t>Base de Datos</a:t>
            </a:r>
          </a:p>
        </p:txBody>
      </p:sp>
      <p:grpSp>
        <p:nvGrpSpPr>
          <p:cNvPr id="42" name="Grupo 41">
            <a:extLst>
              <a:ext uri="{FF2B5EF4-FFF2-40B4-BE49-F238E27FC236}">
                <a16:creationId xmlns="" xmlns:a16="http://schemas.microsoft.com/office/drawing/2014/main" id="{7B56C7B5-D605-B301-9E28-11F99AA8E78D}"/>
              </a:ext>
            </a:extLst>
          </p:cNvPr>
          <p:cNvGrpSpPr/>
          <p:nvPr/>
        </p:nvGrpSpPr>
        <p:grpSpPr>
          <a:xfrm>
            <a:off x="5564233" y="1804714"/>
            <a:ext cx="978418" cy="1048344"/>
            <a:chOff x="7023323" y="1718631"/>
            <a:chExt cx="1739409" cy="1863722"/>
          </a:xfrm>
        </p:grpSpPr>
        <p:grpSp>
          <p:nvGrpSpPr>
            <p:cNvPr id="43" name="Grupo 42">
              <a:extLst>
                <a:ext uri="{FF2B5EF4-FFF2-40B4-BE49-F238E27FC236}">
                  <a16:creationId xmlns="" xmlns:a16="http://schemas.microsoft.com/office/drawing/2014/main" id="{C562F428-50EB-354E-DDAA-4281E7D52850}"/>
                </a:ext>
              </a:extLst>
            </p:cNvPr>
            <p:cNvGrpSpPr/>
            <p:nvPr/>
          </p:nvGrpSpPr>
          <p:grpSpPr>
            <a:xfrm>
              <a:off x="7023323" y="1718631"/>
              <a:ext cx="1739409" cy="1863722"/>
              <a:chOff x="6591430" y="4728524"/>
              <a:chExt cx="1739409" cy="1863722"/>
            </a:xfrm>
          </p:grpSpPr>
          <p:sp>
            <p:nvSpPr>
              <p:cNvPr id="45" name="106 CuadroTexto">
                <a:extLst>
                  <a:ext uri="{FF2B5EF4-FFF2-40B4-BE49-F238E27FC236}">
                    <a16:creationId xmlns="" xmlns:a16="http://schemas.microsoft.com/office/drawing/2014/main" id="{2CAE8AEB-8E25-8E7C-847F-82CB83923888}"/>
                  </a:ext>
                </a:extLst>
              </p:cNvPr>
              <p:cNvSpPr txBox="1"/>
              <p:nvPr/>
            </p:nvSpPr>
            <p:spPr>
              <a:xfrm>
                <a:off x="6666143" y="4728524"/>
                <a:ext cx="1651046" cy="672320"/>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numCol="1" rtlCol="0">
                <a:spAutoFit/>
              </a:bodyPr>
              <a:lstStyle/>
              <a:p>
                <a:pPr algn="ctr"/>
                <a:r>
                  <a:rPr lang="es-ES" sz="619" b="1" dirty="0">
                    <a:solidFill>
                      <a:srgbClr val="FDFDFD"/>
                    </a:solidFill>
                    <a:latin typeface="Montserrat" panose="02000505000000020004" pitchFamily="2" charset="0"/>
                    <a:cs typeface="Calibri"/>
                  </a:rPr>
                  <a:t>Base de Datos y Diseño de Software</a:t>
                </a:r>
              </a:p>
            </p:txBody>
          </p:sp>
          <p:sp>
            <p:nvSpPr>
              <p:cNvPr id="46" name="118 Rectángulo">
                <a:extLst>
                  <a:ext uri="{FF2B5EF4-FFF2-40B4-BE49-F238E27FC236}">
                    <a16:creationId xmlns="" xmlns:a16="http://schemas.microsoft.com/office/drawing/2014/main" id="{F3AEB67C-37BF-A81D-7684-7F269E55C99D}"/>
                  </a:ext>
                </a:extLst>
              </p:cNvPr>
              <p:cNvSpPr/>
              <p:nvPr/>
            </p:nvSpPr>
            <p:spPr>
              <a:xfrm>
                <a:off x="6591430" y="5213201"/>
                <a:ext cx="1739409" cy="1379045"/>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47" name="Imagen 46">
                <a:extLst>
                  <a:ext uri="{FF2B5EF4-FFF2-40B4-BE49-F238E27FC236}">
                    <a16:creationId xmlns="" xmlns:a16="http://schemas.microsoft.com/office/drawing/2014/main" id="{4B118A13-D961-E75A-2FC6-2321A22EBE69}"/>
                  </a:ext>
                </a:extLst>
              </p:cNvPr>
              <p:cNvPicPr>
                <a:picLocks noChangeAspect="1"/>
              </p:cNvPicPr>
              <p:nvPr/>
            </p:nvPicPr>
            <p:blipFill>
              <a:blip r:embed="rId6" cstate="print"/>
              <a:stretch>
                <a:fillRect/>
              </a:stretch>
            </p:blipFill>
            <p:spPr>
              <a:xfrm>
                <a:off x="7278990" y="5869041"/>
                <a:ext cx="503563" cy="593631"/>
              </a:xfrm>
              <a:prstGeom prst="rect">
                <a:avLst/>
              </a:prstGeom>
            </p:spPr>
          </p:pic>
          <p:pic>
            <p:nvPicPr>
              <p:cNvPr id="48" name="Imagen 47">
                <a:extLst>
                  <a:ext uri="{FF2B5EF4-FFF2-40B4-BE49-F238E27FC236}">
                    <a16:creationId xmlns="" xmlns:a16="http://schemas.microsoft.com/office/drawing/2014/main" id="{D5E3E16F-032D-5491-354A-09DC888F6B5E}"/>
                  </a:ext>
                </a:extLst>
              </p:cNvPr>
              <p:cNvPicPr>
                <a:picLocks noChangeAspect="1"/>
              </p:cNvPicPr>
              <p:nvPr/>
            </p:nvPicPr>
            <p:blipFill>
              <a:blip r:embed="rId7" cstate="print"/>
              <a:stretch>
                <a:fillRect/>
              </a:stretch>
            </p:blipFill>
            <p:spPr>
              <a:xfrm>
                <a:off x="7620140" y="5339160"/>
                <a:ext cx="622970" cy="431287"/>
              </a:xfrm>
              <a:prstGeom prst="rect">
                <a:avLst/>
              </a:prstGeom>
            </p:spPr>
          </p:pic>
        </p:grpSp>
        <p:pic>
          <p:nvPicPr>
            <p:cNvPr id="44" name="Imagen 2" descr="IMG_1701.JPG">
              <a:extLst>
                <a:ext uri="{FF2B5EF4-FFF2-40B4-BE49-F238E27FC236}">
                  <a16:creationId xmlns="" xmlns:a16="http://schemas.microsoft.com/office/drawing/2014/main" id="{038579D7-DB85-34C2-968D-CD963B66EBC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6974" t="11341" r="60665" b="17997"/>
            <a:stretch/>
          </p:blipFill>
          <p:spPr>
            <a:xfrm>
              <a:off x="7156423" y="2314863"/>
              <a:ext cx="417828" cy="593631"/>
            </a:xfrm>
            <a:prstGeom prst="rect">
              <a:avLst/>
            </a:prstGeom>
          </p:spPr>
        </p:pic>
      </p:grpSp>
      <p:sp>
        <p:nvSpPr>
          <p:cNvPr id="49" name="CuadroTexto 48">
            <a:extLst>
              <a:ext uri="{FF2B5EF4-FFF2-40B4-BE49-F238E27FC236}">
                <a16:creationId xmlns="" xmlns:a16="http://schemas.microsoft.com/office/drawing/2014/main" id="{353C0836-CADA-4F89-8074-20F8189E70E7}"/>
              </a:ext>
            </a:extLst>
          </p:cNvPr>
          <p:cNvSpPr txBox="1"/>
          <p:nvPr/>
        </p:nvSpPr>
        <p:spPr>
          <a:xfrm>
            <a:off x="408531" y="3317669"/>
            <a:ext cx="1844815" cy="481542"/>
          </a:xfrm>
          <a:prstGeom prst="rect">
            <a:avLst/>
          </a:prstGeom>
          <a:noFill/>
        </p:spPr>
        <p:txBody>
          <a:bodyPr wrap="square">
            <a:spAutoFit/>
          </a:bodyPr>
          <a:lstStyle/>
          <a:p>
            <a:pPr algn="just"/>
            <a:r>
              <a:rPr lang="es-MX" sz="506" dirty="0">
                <a:latin typeface="Montserrat" panose="02000505000000020004" pitchFamily="2" charset="0"/>
              </a:rPr>
              <a:t>La Red Estatal de Telefonía de C5i Sonora, brinda servicio al Sistema Estatal de Emergencias  9-1-1 y Denuncia Anónima 089; está compuesta por un sitio central en Hermosillo y 10 localidades remotas y mas de 350 equipos de telefonía IP en el Estado.</a:t>
            </a:r>
          </a:p>
        </p:txBody>
      </p:sp>
      <p:sp>
        <p:nvSpPr>
          <p:cNvPr id="50" name="CuadroTexto 49">
            <a:extLst>
              <a:ext uri="{FF2B5EF4-FFF2-40B4-BE49-F238E27FC236}">
                <a16:creationId xmlns="" xmlns:a16="http://schemas.microsoft.com/office/drawing/2014/main" id="{99F7360F-ADD6-D6B0-992D-8069652FD243}"/>
              </a:ext>
            </a:extLst>
          </p:cNvPr>
          <p:cNvSpPr txBox="1"/>
          <p:nvPr/>
        </p:nvSpPr>
        <p:spPr>
          <a:xfrm>
            <a:off x="425984" y="2117376"/>
            <a:ext cx="1793687" cy="481542"/>
          </a:xfrm>
          <a:prstGeom prst="rect">
            <a:avLst/>
          </a:prstGeom>
          <a:noFill/>
        </p:spPr>
        <p:txBody>
          <a:bodyPr wrap="square">
            <a:spAutoFit/>
          </a:bodyPr>
          <a:lstStyle/>
          <a:p>
            <a:pPr algn="just"/>
            <a:r>
              <a:rPr lang="es-MX" sz="506" dirty="0">
                <a:solidFill>
                  <a:schemeClr val="tx1">
                    <a:lumMod val="85000"/>
                    <a:lumOff val="15000"/>
                  </a:schemeClr>
                </a:solidFill>
                <a:latin typeface="Montserrat" panose="02000505000000020004" pitchFamily="2" charset="0"/>
              </a:rPr>
              <a:t>La Red Estatal de Radiocomunicación, brinda cobertura de radiocomunicaciones  Digital/Encriptado a corporaciones de los tres ordenes de Gobierno y 91% de la población, con; (15 Sitios </a:t>
            </a:r>
            <a:r>
              <a:rPr lang="es-MX" sz="506" dirty="0" err="1">
                <a:solidFill>
                  <a:schemeClr val="tx1">
                    <a:lumMod val="85000"/>
                    <a:lumOff val="15000"/>
                  </a:schemeClr>
                </a:solidFill>
                <a:latin typeface="Montserrat" panose="02000505000000020004" pitchFamily="2" charset="0"/>
              </a:rPr>
              <a:t>Tetrapol</a:t>
            </a:r>
            <a:r>
              <a:rPr lang="es-MX" sz="506" dirty="0">
                <a:solidFill>
                  <a:schemeClr val="tx1">
                    <a:lumMod val="85000"/>
                    <a:lumOff val="15000"/>
                  </a:schemeClr>
                </a:solidFill>
                <a:latin typeface="Montserrat" panose="02000505000000020004" pitchFamily="2" charset="0"/>
              </a:rPr>
              <a:t>, 1 Sitio P25 y 1 Sitio Maestro P25).</a:t>
            </a:r>
          </a:p>
        </p:txBody>
      </p:sp>
      <p:sp>
        <p:nvSpPr>
          <p:cNvPr id="52" name="106 CuadroTexto">
            <a:extLst>
              <a:ext uri="{FF2B5EF4-FFF2-40B4-BE49-F238E27FC236}">
                <a16:creationId xmlns="" xmlns:a16="http://schemas.microsoft.com/office/drawing/2014/main" id="{60274364-D9E4-C87C-356B-293287E4237D}"/>
              </a:ext>
            </a:extLst>
          </p:cNvPr>
          <p:cNvSpPr txBox="1"/>
          <p:nvPr/>
        </p:nvSpPr>
        <p:spPr>
          <a:xfrm>
            <a:off x="2458400" y="3018940"/>
            <a:ext cx="780308" cy="300082"/>
          </a:xfrm>
          <a:prstGeom prst="rect">
            <a:avLst/>
          </a:prstGeom>
          <a:solidFill>
            <a:schemeClr val="bg1">
              <a:lumMod val="50000"/>
            </a:schemeClr>
          </a:solidFill>
          <a:ln>
            <a:noFill/>
          </a:ln>
        </p:spPr>
        <p:style>
          <a:lnRef idx="1">
            <a:schemeClr val="dk1"/>
          </a:lnRef>
          <a:fillRef idx="2">
            <a:schemeClr val="dk1"/>
          </a:fillRef>
          <a:effectRef idx="1">
            <a:schemeClr val="dk1"/>
          </a:effectRef>
          <a:fontRef idx="minor">
            <a:schemeClr val="dk1"/>
          </a:fontRef>
        </p:style>
        <p:txBody>
          <a:bodyPr wrap="square" numCol="1" rtlCol="0">
            <a:spAutoFit/>
          </a:bodyPr>
          <a:lstStyle/>
          <a:p>
            <a:pPr algn="ctr"/>
            <a:r>
              <a:rPr lang="es-ES" sz="450" b="1" dirty="0">
                <a:solidFill>
                  <a:srgbClr val="FDFDFD"/>
                </a:solidFill>
                <a:latin typeface="Montserrat" panose="02000505000000020004" pitchFamily="2" charset="0"/>
                <a:cs typeface="Calibri"/>
              </a:rPr>
              <a:t>Red Estatal de Transporte Voz y Datos</a:t>
            </a:r>
          </a:p>
        </p:txBody>
      </p:sp>
      <p:pic>
        <p:nvPicPr>
          <p:cNvPr id="54" name="Imagen 53">
            <a:extLst>
              <a:ext uri="{FF2B5EF4-FFF2-40B4-BE49-F238E27FC236}">
                <a16:creationId xmlns="" xmlns:a16="http://schemas.microsoft.com/office/drawing/2014/main" id="{639760F2-8E5E-4FFD-24D8-DB546CD41B1D}"/>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72388" y="3317669"/>
            <a:ext cx="779941" cy="721409"/>
          </a:xfrm>
          <a:prstGeom prst="rect">
            <a:avLst/>
          </a:prstGeom>
          <a:noFill/>
          <a:ln>
            <a:noFill/>
          </a:ln>
        </p:spPr>
      </p:pic>
      <p:sp>
        <p:nvSpPr>
          <p:cNvPr id="55" name="CuadroTexto 54">
            <a:extLst>
              <a:ext uri="{FF2B5EF4-FFF2-40B4-BE49-F238E27FC236}">
                <a16:creationId xmlns="" xmlns:a16="http://schemas.microsoft.com/office/drawing/2014/main" id="{DF8BA1CF-51D6-0466-DF81-94D827E999A1}"/>
              </a:ext>
            </a:extLst>
          </p:cNvPr>
          <p:cNvSpPr txBox="1"/>
          <p:nvPr/>
        </p:nvSpPr>
        <p:spPr>
          <a:xfrm>
            <a:off x="3536636" y="2116178"/>
            <a:ext cx="1833227" cy="559384"/>
          </a:xfrm>
          <a:prstGeom prst="rect">
            <a:avLst/>
          </a:prstGeom>
          <a:noFill/>
        </p:spPr>
        <p:txBody>
          <a:bodyPr wrap="square">
            <a:spAutoFit/>
          </a:bodyPr>
          <a:lstStyle/>
          <a:p>
            <a:pPr algn="just"/>
            <a:r>
              <a:rPr lang="es-MX" sz="506" dirty="0">
                <a:latin typeface="Montserrat" panose="02000505000000020004" pitchFamily="2" charset="0"/>
              </a:rPr>
              <a:t>Coordinar y supervisar la generación de información estadística, coordinación de las solicitudes de información generadas por los servicios de llamadas de emergencia 9-1-1 y 089, análisis de información a través del Centro de Estudios de las distintas fuentes de datos.</a:t>
            </a:r>
          </a:p>
        </p:txBody>
      </p:sp>
      <p:sp>
        <p:nvSpPr>
          <p:cNvPr id="56" name="151 CuadroTexto">
            <a:extLst>
              <a:ext uri="{FF2B5EF4-FFF2-40B4-BE49-F238E27FC236}">
                <a16:creationId xmlns="" xmlns:a16="http://schemas.microsoft.com/office/drawing/2014/main" id="{EEBE7697-0EBE-D6D3-A1A3-F6D145CF7F26}"/>
              </a:ext>
            </a:extLst>
          </p:cNvPr>
          <p:cNvSpPr txBox="1"/>
          <p:nvPr/>
        </p:nvSpPr>
        <p:spPr>
          <a:xfrm>
            <a:off x="3603124" y="3061790"/>
            <a:ext cx="972108" cy="196208"/>
          </a:xfrm>
          <a:prstGeom prst="rect">
            <a:avLst/>
          </a:prstGeom>
          <a:noFill/>
          <a:effectLst/>
        </p:spPr>
        <p:txBody>
          <a:bodyPr wrap="square" numCol="1" rtlCol="0">
            <a:spAutoFit/>
          </a:bodyPr>
          <a:lstStyle/>
          <a:p>
            <a:r>
              <a:rPr lang="es-ES" sz="675" b="1" dirty="0">
                <a:solidFill>
                  <a:srgbClr val="FEFEFD"/>
                </a:solidFill>
                <a:latin typeface="Montserrat" panose="02000505000000020004" pitchFamily="2" charset="0"/>
                <a:cs typeface="Calibri"/>
              </a:rPr>
              <a:t>Monitoreo NOC</a:t>
            </a:r>
          </a:p>
        </p:txBody>
      </p:sp>
      <p:sp>
        <p:nvSpPr>
          <p:cNvPr id="62" name="106 CuadroTexto">
            <a:extLst>
              <a:ext uri="{FF2B5EF4-FFF2-40B4-BE49-F238E27FC236}">
                <a16:creationId xmlns="" xmlns:a16="http://schemas.microsoft.com/office/drawing/2014/main" id="{A175C4F4-7FAE-8339-9AEF-0848F6B53CC3}"/>
              </a:ext>
            </a:extLst>
          </p:cNvPr>
          <p:cNvSpPr txBox="1"/>
          <p:nvPr/>
        </p:nvSpPr>
        <p:spPr>
          <a:xfrm>
            <a:off x="5570543" y="3058414"/>
            <a:ext cx="964429" cy="196208"/>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numCol="1" rtlCol="0">
            <a:spAutoFit/>
          </a:bodyPr>
          <a:lstStyle/>
          <a:p>
            <a:pPr algn="ctr"/>
            <a:r>
              <a:rPr lang="es-ES" sz="675" b="1" dirty="0">
                <a:solidFill>
                  <a:srgbClr val="FDFDFD"/>
                </a:solidFill>
                <a:latin typeface="Montserrat" panose="02000505000000020004" pitchFamily="2" charset="0"/>
                <a:cs typeface="Calibri"/>
              </a:rPr>
              <a:t>Monitoreo NOC</a:t>
            </a:r>
          </a:p>
        </p:txBody>
      </p:sp>
      <p:pic>
        <p:nvPicPr>
          <p:cNvPr id="60" name="Imagen 59">
            <a:extLst>
              <a:ext uri="{FF2B5EF4-FFF2-40B4-BE49-F238E27FC236}">
                <a16:creationId xmlns="" xmlns:a16="http://schemas.microsoft.com/office/drawing/2014/main" id="{74990BD8-FD4C-A02B-F045-30E3171ED0AA}"/>
              </a:ext>
            </a:extLst>
          </p:cNvPr>
          <p:cNvPicPr>
            <a:picLocks noChangeAspect="1"/>
          </p:cNvPicPr>
          <p:nvPr/>
        </p:nvPicPr>
        <p:blipFill>
          <a:blip r:embed="rId10" cstate="print"/>
          <a:stretch>
            <a:fillRect/>
          </a:stretch>
        </p:blipFill>
        <p:spPr>
          <a:xfrm>
            <a:off x="5564233" y="3305596"/>
            <a:ext cx="972107" cy="790993"/>
          </a:xfrm>
          <a:prstGeom prst="rect">
            <a:avLst/>
          </a:prstGeom>
        </p:spPr>
      </p:pic>
      <p:sp>
        <p:nvSpPr>
          <p:cNvPr id="63" name="CuadroTexto 62">
            <a:extLst>
              <a:ext uri="{FF2B5EF4-FFF2-40B4-BE49-F238E27FC236}">
                <a16:creationId xmlns="" xmlns:a16="http://schemas.microsoft.com/office/drawing/2014/main" id="{CBA5148B-096A-9B57-686F-FE815EF722E9}"/>
              </a:ext>
            </a:extLst>
          </p:cNvPr>
          <p:cNvSpPr txBox="1"/>
          <p:nvPr/>
        </p:nvSpPr>
        <p:spPr>
          <a:xfrm>
            <a:off x="3533973" y="3340388"/>
            <a:ext cx="1860235" cy="637226"/>
          </a:xfrm>
          <a:prstGeom prst="rect">
            <a:avLst/>
          </a:prstGeom>
          <a:noFill/>
        </p:spPr>
        <p:txBody>
          <a:bodyPr wrap="square">
            <a:spAutoFit/>
          </a:bodyPr>
          <a:lstStyle/>
          <a:p>
            <a:pPr algn="just"/>
            <a:r>
              <a:rPr lang="es-MX" sz="506" dirty="0">
                <a:latin typeface="Montserrat" panose="02000505000000020004" pitchFamily="2" charset="0"/>
              </a:rPr>
              <a:t>Administración, implementación y mejora de las Herramientas de Monitoreo de Red, que nos permita Visualización de los Equipos de la Red Estatal de Telecomunicaciones (Radio, Voz, Datos y Video), para la oportuna intervención del Área correspondiente y se ejecuten las acciones preventivas y correctivas.</a:t>
            </a:r>
          </a:p>
        </p:txBody>
      </p:sp>
      <p:sp>
        <p:nvSpPr>
          <p:cNvPr id="65" name="Rectángulo 64"/>
          <p:cNvSpPr/>
          <p:nvPr/>
        </p:nvSpPr>
        <p:spPr>
          <a:xfrm>
            <a:off x="2458984" y="3267436"/>
            <a:ext cx="779723" cy="857890"/>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2" name="Google Shape;61;p14">
            <a:extLst>
              <a:ext uri="{FF2B5EF4-FFF2-40B4-BE49-F238E27FC236}">
                <a16:creationId xmlns="" xmlns:a16="http://schemas.microsoft.com/office/drawing/2014/main" id="{586F3853-359D-DDAF-AFCF-0B470ED32B69}"/>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2B488587-2B2A-5FD3-CB7D-30621C90AF35}"/>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1136556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97990" y="300904"/>
            <a:ext cx="1828612" cy="521741"/>
          </a:xfrm>
          <a:prstGeom prst="rect">
            <a:avLst/>
          </a:prstGeom>
        </p:spPr>
      </p:pic>
      <p:sp>
        <p:nvSpPr>
          <p:cNvPr id="5" name="CuadroTexto 4"/>
          <p:cNvSpPr txBox="1"/>
          <p:nvPr/>
        </p:nvSpPr>
        <p:spPr>
          <a:xfrm>
            <a:off x="373240" y="1283643"/>
            <a:ext cx="4153701"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Sistemas, Infraestructura y Proyectos</a:t>
            </a:r>
          </a:p>
        </p:txBody>
      </p:sp>
      <p:cxnSp>
        <p:nvCxnSpPr>
          <p:cNvPr id="6" name="Conector recto 5"/>
          <p:cNvCxnSpPr/>
          <p:nvPr/>
        </p:nvCxnSpPr>
        <p:spPr>
          <a:xfrm>
            <a:off x="510595" y="1641572"/>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grpSp>
        <p:nvGrpSpPr>
          <p:cNvPr id="7" name="Grupo 6"/>
          <p:cNvGrpSpPr/>
          <p:nvPr/>
        </p:nvGrpSpPr>
        <p:grpSpPr>
          <a:xfrm>
            <a:off x="373240" y="319340"/>
            <a:ext cx="1171557" cy="361469"/>
            <a:chOff x="6769918" y="481019"/>
            <a:chExt cx="2082768" cy="642611"/>
          </a:xfrm>
        </p:grpSpPr>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t="67231"/>
            <a:stretch/>
          </p:blipFill>
          <p:spPr>
            <a:xfrm>
              <a:off x="7547124" y="632234"/>
              <a:ext cx="1305562" cy="361584"/>
            </a:xfrm>
            <a:prstGeom prst="rect">
              <a:avLst/>
            </a:prstGeom>
          </p:spPr>
        </p:pic>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l="15886" r="11544" b="32769"/>
            <a:stretch/>
          </p:blipFill>
          <p:spPr>
            <a:xfrm>
              <a:off x="6769918" y="481019"/>
              <a:ext cx="820704" cy="642611"/>
            </a:xfrm>
            <a:prstGeom prst="rect">
              <a:avLst/>
            </a:prstGeom>
          </p:spPr>
        </p:pic>
      </p:grpSp>
      <p:sp>
        <p:nvSpPr>
          <p:cNvPr id="10" name="CuadroTexto 9">
            <a:extLst>
              <a:ext uri="{FF2B5EF4-FFF2-40B4-BE49-F238E27FC236}">
                <a16:creationId xmlns="" xmlns:a16="http://schemas.microsoft.com/office/drawing/2014/main" id="{06076606-56AB-4E73-A381-CDCAB1788CAB}"/>
              </a:ext>
            </a:extLst>
          </p:cNvPr>
          <p:cNvSpPr txBox="1"/>
          <p:nvPr/>
        </p:nvSpPr>
        <p:spPr>
          <a:xfrm>
            <a:off x="1391155" y="2062316"/>
            <a:ext cx="1882661" cy="456087"/>
          </a:xfrm>
          <a:prstGeom prst="rect">
            <a:avLst/>
          </a:prstGeom>
          <a:noFill/>
        </p:spPr>
        <p:txBody>
          <a:bodyPr wrap="square" rtlCol="0">
            <a:spAutoFit/>
          </a:bodyPr>
          <a:lstStyle/>
          <a:p>
            <a:r>
              <a:rPr lang="es-MX" sz="788" dirty="0">
                <a:latin typeface="Montserrat" panose="02000505000000020004" pitchFamily="2" charset="0"/>
              </a:rPr>
              <a:t>Diseño e Implementación del Aplicación móvil Antiextorsión Sonora.</a:t>
            </a:r>
            <a:endParaRPr lang="en-US" sz="788" dirty="0">
              <a:latin typeface="Montserrat" panose="02000505000000020004" pitchFamily="2" charset="0"/>
            </a:endParaRPr>
          </a:p>
        </p:txBody>
      </p:sp>
      <p:cxnSp>
        <p:nvCxnSpPr>
          <p:cNvPr id="11" name="Conector recto 10">
            <a:extLst>
              <a:ext uri="{FF2B5EF4-FFF2-40B4-BE49-F238E27FC236}">
                <a16:creationId xmlns="" xmlns:a16="http://schemas.microsoft.com/office/drawing/2014/main" id="{7A6CC292-C265-4880-B5FF-95BC107E7883}"/>
              </a:ext>
            </a:extLst>
          </p:cNvPr>
          <p:cNvCxnSpPr>
            <a:cxnSpLocks/>
          </p:cNvCxnSpPr>
          <p:nvPr/>
        </p:nvCxnSpPr>
        <p:spPr>
          <a:xfrm>
            <a:off x="3417697" y="2019583"/>
            <a:ext cx="0" cy="356869"/>
          </a:xfrm>
          <a:prstGeom prst="line">
            <a:avLst/>
          </a:prstGeom>
          <a:ln w="22225" cap="rnd">
            <a:solidFill>
              <a:srgbClr val="BE1724"/>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 xmlns:a16="http://schemas.microsoft.com/office/drawing/2014/main" id="{7F8EA68E-8658-4257-9B8B-C8B0E90BC5BA}"/>
              </a:ext>
            </a:extLst>
          </p:cNvPr>
          <p:cNvCxnSpPr/>
          <p:nvPr/>
        </p:nvCxnSpPr>
        <p:spPr>
          <a:xfrm>
            <a:off x="3417697" y="2692262"/>
            <a:ext cx="0" cy="455614"/>
          </a:xfrm>
          <a:prstGeom prst="line">
            <a:avLst/>
          </a:prstGeom>
          <a:ln w="22225" cap="rnd">
            <a:solidFill>
              <a:srgbClr val="BE1724"/>
            </a:solidFill>
          </a:ln>
        </p:spPr>
        <p:style>
          <a:lnRef idx="1">
            <a:schemeClr val="accent1"/>
          </a:lnRef>
          <a:fillRef idx="0">
            <a:schemeClr val="accent1"/>
          </a:fillRef>
          <a:effectRef idx="0">
            <a:schemeClr val="accent1"/>
          </a:effectRef>
          <a:fontRef idx="minor">
            <a:schemeClr val="tx1"/>
          </a:fontRef>
        </p:style>
      </p:cxnSp>
      <p:pic>
        <p:nvPicPr>
          <p:cNvPr id="13" name="Imagen 2" descr="IMG_1701.JPG">
            <a:extLst>
              <a:ext uri="{FF2B5EF4-FFF2-40B4-BE49-F238E27FC236}">
                <a16:creationId xmlns="" xmlns:a16="http://schemas.microsoft.com/office/drawing/2014/main" id="{3FA72D47-BA67-47DC-839A-989E384777FC}"/>
              </a:ext>
            </a:extLst>
          </p:cNvPr>
          <p:cNvPicPr>
            <a:picLocks noChangeAspect="1"/>
          </p:cNvPicPr>
          <p:nvPr/>
        </p:nvPicPr>
        <p:blipFill rotWithShape="1">
          <a:blip r:embed="rId5" cstate="print">
            <a:clrChange>
              <a:clrFrom>
                <a:srgbClr val="F1F1EF"/>
              </a:clrFrom>
              <a:clrTo>
                <a:srgbClr val="F1F1EF">
                  <a:alpha val="0"/>
                </a:srgbClr>
              </a:clrTo>
            </a:clrChange>
            <a:extLst>
              <a:ext uri="{28A0092B-C50C-407E-A947-70E740481C1C}">
                <a14:useLocalDpi xmlns:a14="http://schemas.microsoft.com/office/drawing/2010/main" val="0"/>
              </a:ext>
            </a:extLst>
          </a:blip>
          <a:srcRect l="6974" t="11341" r="60665" b="17997"/>
          <a:stretch/>
        </p:blipFill>
        <p:spPr>
          <a:xfrm>
            <a:off x="581051" y="1852294"/>
            <a:ext cx="447625" cy="635965"/>
          </a:xfrm>
          <a:prstGeom prst="rect">
            <a:avLst/>
          </a:prstGeom>
        </p:spPr>
      </p:pic>
      <p:cxnSp>
        <p:nvCxnSpPr>
          <p:cNvPr id="14" name="Conector recto 13">
            <a:extLst>
              <a:ext uri="{FF2B5EF4-FFF2-40B4-BE49-F238E27FC236}">
                <a16:creationId xmlns="" xmlns:a16="http://schemas.microsoft.com/office/drawing/2014/main" id="{8D56A95D-600B-498D-AA4A-40273E353DBA}"/>
              </a:ext>
            </a:extLst>
          </p:cNvPr>
          <p:cNvCxnSpPr/>
          <p:nvPr/>
        </p:nvCxnSpPr>
        <p:spPr>
          <a:xfrm>
            <a:off x="3417697" y="3428615"/>
            <a:ext cx="0" cy="455614"/>
          </a:xfrm>
          <a:prstGeom prst="line">
            <a:avLst/>
          </a:prstGeom>
          <a:ln w="22225" cap="rnd">
            <a:solidFill>
              <a:srgbClr val="BE1724"/>
            </a:solidFill>
          </a:ln>
        </p:spPr>
        <p:style>
          <a:lnRef idx="1">
            <a:schemeClr val="accent1"/>
          </a:lnRef>
          <a:fillRef idx="0">
            <a:schemeClr val="accent1"/>
          </a:fillRef>
          <a:effectRef idx="0">
            <a:schemeClr val="accent1"/>
          </a:effectRef>
          <a:fontRef idx="minor">
            <a:schemeClr val="tx1"/>
          </a:fontRef>
        </p:style>
      </p:cxnSp>
      <p:pic>
        <p:nvPicPr>
          <p:cNvPr id="15" name="Imagen 14">
            <a:extLst>
              <a:ext uri="{FF2B5EF4-FFF2-40B4-BE49-F238E27FC236}">
                <a16:creationId xmlns="" xmlns:a16="http://schemas.microsoft.com/office/drawing/2014/main" id="{0838F051-1B2C-66FB-5273-1F1D033A61D5}"/>
              </a:ext>
            </a:extLst>
          </p:cNvPr>
          <p:cNvPicPr>
            <a:picLocks noChangeAspect="1"/>
          </p:cNvPicPr>
          <p:nvPr/>
        </p:nvPicPr>
        <p:blipFill>
          <a:blip r:embed="rId6" cstate="print"/>
          <a:stretch>
            <a:fillRect/>
          </a:stretch>
        </p:blipFill>
        <p:spPr>
          <a:xfrm>
            <a:off x="325210" y="3464879"/>
            <a:ext cx="965752" cy="436146"/>
          </a:xfrm>
          <a:prstGeom prst="rect">
            <a:avLst/>
          </a:prstGeom>
        </p:spPr>
      </p:pic>
      <p:sp>
        <p:nvSpPr>
          <p:cNvPr id="16" name="CuadroTexto 15">
            <a:extLst>
              <a:ext uri="{FF2B5EF4-FFF2-40B4-BE49-F238E27FC236}">
                <a16:creationId xmlns="" xmlns:a16="http://schemas.microsoft.com/office/drawing/2014/main" id="{7CBF2669-B351-16F6-D89A-E44E515B27CC}"/>
              </a:ext>
            </a:extLst>
          </p:cNvPr>
          <p:cNvSpPr txBox="1"/>
          <p:nvPr/>
        </p:nvSpPr>
        <p:spPr>
          <a:xfrm>
            <a:off x="1391154" y="3370382"/>
            <a:ext cx="1833771" cy="698589"/>
          </a:xfrm>
          <a:prstGeom prst="rect">
            <a:avLst/>
          </a:prstGeom>
          <a:noFill/>
        </p:spPr>
        <p:txBody>
          <a:bodyPr wrap="square" rtlCol="0">
            <a:spAutoFit/>
          </a:bodyPr>
          <a:lstStyle/>
          <a:p>
            <a:r>
              <a:rPr lang="es-MX" sz="788" dirty="0">
                <a:latin typeface="Montserrat" panose="02000505000000020004" pitchFamily="2" charset="0"/>
              </a:rPr>
              <a:t>Diseño e Implementación de la Plataforma de Seguimiento a prevención, atención y seguimiento a la violencia familiar.</a:t>
            </a:r>
            <a:endParaRPr lang="en-US" sz="788" dirty="0">
              <a:latin typeface="Montserrat" panose="02000505000000020004" pitchFamily="2" charset="0"/>
            </a:endParaRPr>
          </a:p>
        </p:txBody>
      </p:sp>
      <p:sp>
        <p:nvSpPr>
          <p:cNvPr id="17" name="CuadroTexto 16">
            <a:extLst>
              <a:ext uri="{FF2B5EF4-FFF2-40B4-BE49-F238E27FC236}">
                <a16:creationId xmlns="" xmlns:a16="http://schemas.microsoft.com/office/drawing/2014/main" id="{967C7997-79C7-C6E6-B0FB-A645B5AECEDC}"/>
              </a:ext>
            </a:extLst>
          </p:cNvPr>
          <p:cNvSpPr txBox="1"/>
          <p:nvPr/>
        </p:nvSpPr>
        <p:spPr>
          <a:xfrm>
            <a:off x="1391154" y="2697781"/>
            <a:ext cx="1704097" cy="577338"/>
          </a:xfrm>
          <a:prstGeom prst="rect">
            <a:avLst/>
          </a:prstGeom>
          <a:noFill/>
        </p:spPr>
        <p:txBody>
          <a:bodyPr wrap="square" rtlCol="0">
            <a:spAutoFit/>
          </a:bodyPr>
          <a:lstStyle/>
          <a:p>
            <a:r>
              <a:rPr lang="es-MX" sz="788" dirty="0">
                <a:latin typeface="Montserrat" panose="02000505000000020004" pitchFamily="2" charset="0"/>
              </a:rPr>
              <a:t>Diseño e Implementación del Sistema Web 089 para Denuncias Anónimas de la ciudadanía.</a:t>
            </a:r>
            <a:endParaRPr lang="en-US" sz="788" dirty="0">
              <a:latin typeface="Montserrat" panose="02000505000000020004" pitchFamily="2" charset="0"/>
            </a:endParaRPr>
          </a:p>
        </p:txBody>
      </p:sp>
      <p:pic>
        <p:nvPicPr>
          <p:cNvPr id="18" name="Imagen 17">
            <a:extLst>
              <a:ext uri="{FF2B5EF4-FFF2-40B4-BE49-F238E27FC236}">
                <a16:creationId xmlns="" xmlns:a16="http://schemas.microsoft.com/office/drawing/2014/main" id="{20F94196-2573-64A2-C325-782855807870}"/>
              </a:ext>
            </a:extLst>
          </p:cNvPr>
          <p:cNvPicPr>
            <a:picLocks noChangeAspect="1"/>
          </p:cNvPicPr>
          <p:nvPr/>
        </p:nvPicPr>
        <p:blipFill>
          <a:blip r:embed="rId7" cstate="print"/>
          <a:stretch>
            <a:fillRect/>
          </a:stretch>
        </p:blipFill>
        <p:spPr>
          <a:xfrm>
            <a:off x="306538" y="2712341"/>
            <a:ext cx="965752" cy="532731"/>
          </a:xfrm>
          <a:prstGeom prst="rect">
            <a:avLst/>
          </a:prstGeom>
        </p:spPr>
      </p:pic>
      <p:pic>
        <p:nvPicPr>
          <p:cNvPr id="19" name="Imagen 18">
            <a:extLst>
              <a:ext uri="{FF2B5EF4-FFF2-40B4-BE49-F238E27FC236}">
                <a16:creationId xmlns="" xmlns:a16="http://schemas.microsoft.com/office/drawing/2014/main" id="{8FCFF06B-6270-ACE0-9F2E-9F424B2A2B1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62632" y="1879680"/>
            <a:ext cx="328848" cy="636031"/>
          </a:xfrm>
          <a:prstGeom prst="rect">
            <a:avLst/>
          </a:prstGeom>
        </p:spPr>
      </p:pic>
      <p:sp>
        <p:nvSpPr>
          <p:cNvPr id="20" name="CuadroTexto 19">
            <a:extLst>
              <a:ext uri="{FF2B5EF4-FFF2-40B4-BE49-F238E27FC236}">
                <a16:creationId xmlns="" xmlns:a16="http://schemas.microsoft.com/office/drawing/2014/main" id="{E015C83C-5A5B-3620-5D92-28F669BFC2C4}"/>
              </a:ext>
            </a:extLst>
          </p:cNvPr>
          <p:cNvSpPr txBox="1"/>
          <p:nvPr/>
        </p:nvSpPr>
        <p:spPr>
          <a:xfrm>
            <a:off x="4622072" y="1941130"/>
            <a:ext cx="1882661" cy="577338"/>
          </a:xfrm>
          <a:prstGeom prst="rect">
            <a:avLst/>
          </a:prstGeom>
          <a:noFill/>
        </p:spPr>
        <p:txBody>
          <a:bodyPr wrap="square" rtlCol="0">
            <a:spAutoFit/>
          </a:bodyPr>
          <a:lstStyle/>
          <a:p>
            <a:pPr algn="just"/>
            <a:r>
              <a:rPr lang="es-MX" sz="788" dirty="0">
                <a:latin typeface="Montserrat" panose="02000505000000020004" pitchFamily="2" charset="0"/>
              </a:rPr>
              <a:t>BOT para Alertamiento operativo de vehículos robados que son detectados a través de arcos carreteros.</a:t>
            </a:r>
            <a:endParaRPr lang="en-US" sz="788" dirty="0">
              <a:latin typeface="Montserrat" panose="02000505000000020004" pitchFamily="2" charset="0"/>
            </a:endParaRPr>
          </a:p>
        </p:txBody>
      </p:sp>
      <p:pic>
        <p:nvPicPr>
          <p:cNvPr id="21" name="Imagen 20">
            <a:extLst>
              <a:ext uri="{FF2B5EF4-FFF2-40B4-BE49-F238E27FC236}">
                <a16:creationId xmlns="" xmlns:a16="http://schemas.microsoft.com/office/drawing/2014/main" id="{9B937496-15A5-7DFB-049F-5D3CCC388783}"/>
              </a:ext>
            </a:extLst>
          </p:cNvPr>
          <p:cNvPicPr>
            <a:picLocks noChangeAspect="1"/>
          </p:cNvPicPr>
          <p:nvPr/>
        </p:nvPicPr>
        <p:blipFill>
          <a:blip r:embed="rId9" cstate="print"/>
          <a:stretch>
            <a:fillRect/>
          </a:stretch>
        </p:blipFill>
        <p:spPr>
          <a:xfrm>
            <a:off x="3812450" y="2712341"/>
            <a:ext cx="633735" cy="467436"/>
          </a:xfrm>
          <a:prstGeom prst="rect">
            <a:avLst/>
          </a:prstGeom>
        </p:spPr>
      </p:pic>
      <p:sp>
        <p:nvSpPr>
          <p:cNvPr id="22" name="8 CuadroTexto">
            <a:extLst>
              <a:ext uri="{FF2B5EF4-FFF2-40B4-BE49-F238E27FC236}">
                <a16:creationId xmlns="" xmlns:a16="http://schemas.microsoft.com/office/drawing/2014/main" id="{1329A576-F921-5926-5B42-DF0C1B0EF1FF}"/>
              </a:ext>
            </a:extLst>
          </p:cNvPr>
          <p:cNvSpPr txBox="1"/>
          <p:nvPr/>
        </p:nvSpPr>
        <p:spPr>
          <a:xfrm>
            <a:off x="4622072" y="2724408"/>
            <a:ext cx="1638564" cy="577338"/>
          </a:xfrm>
          <a:prstGeom prst="rect">
            <a:avLst/>
          </a:prstGeom>
          <a:noFill/>
        </p:spPr>
        <p:txBody>
          <a:bodyPr wrap="square" rtlCol="0">
            <a:spAutoFit/>
          </a:bodyPr>
          <a:lstStyle/>
          <a:p>
            <a:pPr algn="just"/>
            <a:r>
              <a:rPr lang="es-MX" sz="788" dirty="0">
                <a:latin typeface="Montserrat" panose="02000505000000020004" pitchFamily="2" charset="0"/>
              </a:rPr>
              <a:t>Implementación del Sistema </a:t>
            </a:r>
            <a:r>
              <a:rPr lang="es-MX" sz="788" dirty="0" err="1">
                <a:latin typeface="Montserrat" panose="02000505000000020004" pitchFamily="2" charset="0"/>
              </a:rPr>
              <a:t>Carbyne</a:t>
            </a:r>
            <a:r>
              <a:rPr lang="es-MX" sz="788" dirty="0">
                <a:latin typeface="Montserrat" panose="02000505000000020004" pitchFamily="2" charset="0"/>
              </a:rPr>
              <a:t> para Geolocalización de Llamadas 9-1-1.</a:t>
            </a:r>
          </a:p>
        </p:txBody>
      </p:sp>
      <p:grpSp>
        <p:nvGrpSpPr>
          <p:cNvPr id="26" name="Grupo 25"/>
          <p:cNvGrpSpPr/>
          <p:nvPr/>
        </p:nvGrpSpPr>
        <p:grpSpPr>
          <a:xfrm>
            <a:off x="3815979" y="3486868"/>
            <a:ext cx="630206" cy="411344"/>
            <a:chOff x="7743868" y="4848791"/>
            <a:chExt cx="1120366" cy="731278"/>
          </a:xfrm>
        </p:grpSpPr>
        <p:pic>
          <p:nvPicPr>
            <p:cNvPr id="23" name="Imagen 22">
              <a:extLst>
                <a:ext uri="{FF2B5EF4-FFF2-40B4-BE49-F238E27FC236}">
                  <a16:creationId xmlns="" xmlns:a16="http://schemas.microsoft.com/office/drawing/2014/main" id="{EE9F7DC8-2097-A050-93CE-6843133B0F44}"/>
                </a:ext>
              </a:extLst>
            </p:cNvPr>
            <p:cNvPicPr>
              <a:picLocks noChangeAspect="1"/>
            </p:cNvPicPr>
            <p:nvPr/>
          </p:nvPicPr>
          <p:blipFill rotWithShape="1">
            <a:blip r:embed="rId10" cstate="print"/>
            <a:srcRect l="2288" b="1951"/>
            <a:stretch/>
          </p:blipFill>
          <p:spPr>
            <a:xfrm>
              <a:off x="7743868" y="4848791"/>
              <a:ext cx="1108782" cy="731278"/>
            </a:xfrm>
            <a:prstGeom prst="rect">
              <a:avLst/>
            </a:prstGeom>
          </p:spPr>
        </p:pic>
        <p:pic>
          <p:nvPicPr>
            <p:cNvPr id="24" name="Imagen 23">
              <a:extLst>
                <a:ext uri="{FF2B5EF4-FFF2-40B4-BE49-F238E27FC236}">
                  <a16:creationId xmlns="" xmlns:a16="http://schemas.microsoft.com/office/drawing/2014/main" id="{8AC7738C-A180-15F2-249C-B5E19BFCF772}"/>
                </a:ext>
              </a:extLst>
            </p:cNvPr>
            <p:cNvPicPr>
              <a:picLocks noChangeAspect="1"/>
            </p:cNvPicPr>
            <p:nvPr/>
          </p:nvPicPr>
          <p:blipFill>
            <a:blip r:embed="rId11" cstate="print"/>
            <a:stretch>
              <a:fillRect/>
            </a:stretch>
          </p:blipFill>
          <p:spPr>
            <a:xfrm>
              <a:off x="8314173" y="5367118"/>
              <a:ext cx="550061" cy="212950"/>
            </a:xfrm>
            <a:prstGeom prst="rect">
              <a:avLst/>
            </a:prstGeom>
          </p:spPr>
        </p:pic>
      </p:grpSp>
      <p:sp>
        <p:nvSpPr>
          <p:cNvPr id="25" name="8 CuadroTexto">
            <a:extLst>
              <a:ext uri="{FF2B5EF4-FFF2-40B4-BE49-F238E27FC236}">
                <a16:creationId xmlns="" xmlns:a16="http://schemas.microsoft.com/office/drawing/2014/main" id="{9092BF3E-ADCA-A6DA-F8CC-7A1E62584C19}"/>
              </a:ext>
            </a:extLst>
          </p:cNvPr>
          <p:cNvSpPr txBox="1"/>
          <p:nvPr/>
        </p:nvSpPr>
        <p:spPr>
          <a:xfrm>
            <a:off x="4653535" y="3426745"/>
            <a:ext cx="1851198" cy="577338"/>
          </a:xfrm>
          <a:prstGeom prst="rect">
            <a:avLst/>
          </a:prstGeom>
          <a:noFill/>
        </p:spPr>
        <p:txBody>
          <a:bodyPr wrap="square" rtlCol="0">
            <a:spAutoFit/>
          </a:bodyPr>
          <a:lstStyle/>
          <a:p>
            <a:pPr algn="just"/>
            <a:r>
              <a:rPr lang="es-MX" sz="788" dirty="0">
                <a:latin typeface="Montserrat" panose="02000505000000020004" pitchFamily="2" charset="0"/>
              </a:rPr>
              <a:t>Implementación del Proyecto para la Modernización de la Red Estatal de Radiocomunicación con estándar P25.</a:t>
            </a:r>
          </a:p>
        </p:txBody>
      </p:sp>
      <p:sp>
        <p:nvSpPr>
          <p:cNvPr id="2" name="Google Shape;61;p14">
            <a:extLst>
              <a:ext uri="{FF2B5EF4-FFF2-40B4-BE49-F238E27FC236}">
                <a16:creationId xmlns="" xmlns:a16="http://schemas.microsoft.com/office/drawing/2014/main" id="{4A62B594-38F5-F90B-332B-3BE2C2427A66}"/>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C24C8E11-5DFE-9CA0-2AC1-CB516FC92678}"/>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29016708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9450" y="291975"/>
            <a:ext cx="1828612" cy="521741"/>
          </a:xfrm>
          <a:prstGeom prst="rect">
            <a:avLst/>
          </a:prstGeom>
        </p:spPr>
      </p:pic>
      <p:grpSp>
        <p:nvGrpSpPr>
          <p:cNvPr id="8" name="Grupo 7"/>
          <p:cNvGrpSpPr/>
          <p:nvPr/>
        </p:nvGrpSpPr>
        <p:grpSpPr>
          <a:xfrm>
            <a:off x="309930" y="350947"/>
            <a:ext cx="1171557" cy="361469"/>
            <a:chOff x="6769918" y="481019"/>
            <a:chExt cx="2082768" cy="642611"/>
          </a:xfrm>
        </p:grpSpPr>
        <p:pic>
          <p:nvPicPr>
            <p:cNvPr id="9" name="Imagen 8"/>
            <p:cNvPicPr>
              <a:picLocks noChangeAspect="1"/>
            </p:cNvPicPr>
            <p:nvPr/>
          </p:nvPicPr>
          <p:blipFill rotWithShape="1">
            <a:blip r:embed="rId3" cstate="print">
              <a:extLst>
                <a:ext uri="{28A0092B-C50C-407E-A947-70E740481C1C}">
                  <a14:useLocalDpi xmlns:a14="http://schemas.microsoft.com/office/drawing/2010/main" val="0"/>
                </a:ext>
              </a:extLst>
            </a:blip>
            <a:srcRect t="67231"/>
            <a:stretch/>
          </p:blipFill>
          <p:spPr>
            <a:xfrm>
              <a:off x="7547124" y="632234"/>
              <a:ext cx="1305562" cy="361584"/>
            </a:xfrm>
            <a:prstGeom prst="rect">
              <a:avLst/>
            </a:prstGeom>
          </p:spPr>
        </p:pic>
        <p:pic>
          <p:nvPicPr>
            <p:cNvPr id="10" name="Imagen 9"/>
            <p:cNvPicPr>
              <a:picLocks noChangeAspect="1"/>
            </p:cNvPicPr>
            <p:nvPr/>
          </p:nvPicPr>
          <p:blipFill rotWithShape="1">
            <a:blip r:embed="rId4" cstate="print">
              <a:extLst>
                <a:ext uri="{28A0092B-C50C-407E-A947-70E740481C1C}">
                  <a14:useLocalDpi xmlns:a14="http://schemas.microsoft.com/office/drawing/2010/main" val="0"/>
                </a:ext>
              </a:extLst>
            </a:blip>
            <a:srcRect l="15886" r="11544" b="32769"/>
            <a:stretch/>
          </p:blipFill>
          <p:spPr>
            <a:xfrm>
              <a:off x="6769918" y="481019"/>
              <a:ext cx="820704" cy="642611"/>
            </a:xfrm>
            <a:prstGeom prst="rect">
              <a:avLst/>
            </a:prstGeom>
          </p:spPr>
        </p:pic>
      </p:grpSp>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46102" y="406588"/>
            <a:ext cx="437509" cy="332080"/>
          </a:xfrm>
          <a:prstGeom prst="rect">
            <a:avLst/>
          </a:prstGeom>
        </p:spPr>
      </p:pic>
      <p:sp>
        <p:nvSpPr>
          <p:cNvPr id="44" name="Rectángulo 28"/>
          <p:cNvSpPr/>
          <p:nvPr/>
        </p:nvSpPr>
        <p:spPr>
          <a:xfrm>
            <a:off x="1848123" y="2264778"/>
            <a:ext cx="4607880" cy="232679"/>
          </a:xfrm>
          <a:prstGeom prst="rect">
            <a:avLst/>
          </a:prstGeom>
          <a:noFill/>
          <a:ln>
            <a:solidFill>
              <a:srgbClr val="DC80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45" name="66 Rectángulo"/>
          <p:cNvSpPr/>
          <p:nvPr/>
        </p:nvSpPr>
        <p:spPr>
          <a:xfrm>
            <a:off x="1916116" y="2267497"/>
            <a:ext cx="3422004" cy="265586"/>
          </a:xfrm>
          <a:prstGeom prst="rect">
            <a:avLst/>
          </a:prstGeom>
        </p:spPr>
        <p:txBody>
          <a:bodyPr wrap="square">
            <a:spAutoFit/>
          </a:bodyPr>
          <a:lstStyle/>
          <a:p>
            <a:r>
              <a:rPr lang="es-MX" sz="563" dirty="0">
                <a:latin typeface="Montserrat" panose="02000505000000020004" pitchFamily="2" charset="0"/>
              </a:rPr>
              <a:t>Se tienen ubicadas cámaras de seguridad en puntos estratégicos en la Entidad, en donde se ha mantenido con la  disponibilidad del 98% a nivel Estatal.</a:t>
            </a:r>
            <a:endParaRPr lang="es-MX" sz="394" dirty="0">
              <a:latin typeface="Montserrat" panose="02000505000000020004" pitchFamily="2" charset="0"/>
            </a:endParaRPr>
          </a:p>
        </p:txBody>
      </p:sp>
      <p:sp>
        <p:nvSpPr>
          <p:cNvPr id="47" name="Rectángulo 28">
            <a:extLst>
              <a:ext uri="{FF2B5EF4-FFF2-40B4-BE49-F238E27FC236}">
                <a16:creationId xmlns="" xmlns:a16="http://schemas.microsoft.com/office/drawing/2014/main" id="{63695BBA-E4B8-473A-B4C8-09C59A3813B0}"/>
              </a:ext>
            </a:extLst>
          </p:cNvPr>
          <p:cNvSpPr/>
          <p:nvPr/>
        </p:nvSpPr>
        <p:spPr bwMode="auto">
          <a:xfrm>
            <a:off x="483716" y="1746773"/>
            <a:ext cx="322362" cy="237645"/>
          </a:xfrm>
          <a:prstGeom prst="rect">
            <a:avLst/>
          </a:prstGeom>
          <a:solidFill>
            <a:srgbClr val="B946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48" name="Rectángulo 31">
            <a:extLst>
              <a:ext uri="{FF2B5EF4-FFF2-40B4-BE49-F238E27FC236}">
                <a16:creationId xmlns="" xmlns:a16="http://schemas.microsoft.com/office/drawing/2014/main" id="{E130124E-FFB5-45CD-8314-33F2D4503D6A}"/>
              </a:ext>
            </a:extLst>
          </p:cNvPr>
          <p:cNvSpPr/>
          <p:nvPr/>
        </p:nvSpPr>
        <p:spPr bwMode="auto">
          <a:xfrm>
            <a:off x="1380257" y="1746773"/>
            <a:ext cx="438448" cy="23898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49" name="CuadroTexto 18">
            <a:extLst>
              <a:ext uri="{FF2B5EF4-FFF2-40B4-BE49-F238E27FC236}">
                <a16:creationId xmlns="" xmlns:a16="http://schemas.microsoft.com/office/drawing/2014/main" id="{25C5F640-E87C-4807-A20E-DC140CF1EEEC}"/>
              </a:ext>
            </a:extLst>
          </p:cNvPr>
          <p:cNvSpPr txBox="1">
            <a:spLocks noChangeArrowheads="1"/>
          </p:cNvSpPr>
          <p:nvPr/>
        </p:nvSpPr>
        <p:spPr bwMode="auto">
          <a:xfrm>
            <a:off x="1299233" y="1746773"/>
            <a:ext cx="581332"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MX" altLang="es-MX" sz="1125" b="1" dirty="0">
                <a:solidFill>
                  <a:schemeClr val="bg1"/>
                </a:solidFill>
                <a:latin typeface="Montserrat" panose="00000500000000000000" pitchFamily="2" charset="0"/>
              </a:rPr>
              <a:t>2520</a:t>
            </a:r>
          </a:p>
        </p:txBody>
      </p:sp>
      <p:sp>
        <p:nvSpPr>
          <p:cNvPr id="50" name="Rectángulo 35">
            <a:extLst>
              <a:ext uri="{FF2B5EF4-FFF2-40B4-BE49-F238E27FC236}">
                <a16:creationId xmlns="" xmlns:a16="http://schemas.microsoft.com/office/drawing/2014/main" id="{507BB7B8-A621-4565-B846-8B4DA8A6D87F}"/>
              </a:ext>
            </a:extLst>
          </p:cNvPr>
          <p:cNvSpPr/>
          <p:nvPr/>
        </p:nvSpPr>
        <p:spPr bwMode="auto">
          <a:xfrm>
            <a:off x="825723" y="1746773"/>
            <a:ext cx="528638" cy="237645"/>
          </a:xfrm>
          <a:prstGeom prst="rect">
            <a:avLst/>
          </a:prstGeom>
          <a:solidFill>
            <a:srgbClr val="B946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51" name="CuadroTexto 20">
            <a:extLst>
              <a:ext uri="{FF2B5EF4-FFF2-40B4-BE49-F238E27FC236}">
                <a16:creationId xmlns="" xmlns:a16="http://schemas.microsoft.com/office/drawing/2014/main" id="{E165E172-5121-4999-A3C5-A610D942BCC8}"/>
              </a:ext>
            </a:extLst>
          </p:cNvPr>
          <p:cNvSpPr txBox="1">
            <a:spLocks noChangeArrowheads="1"/>
          </p:cNvSpPr>
          <p:nvPr/>
        </p:nvSpPr>
        <p:spPr bwMode="auto">
          <a:xfrm>
            <a:off x="816556" y="1809759"/>
            <a:ext cx="53806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MX" altLang="es-MX" sz="450" b="1" dirty="0">
                <a:solidFill>
                  <a:schemeClr val="bg1"/>
                </a:solidFill>
                <a:latin typeface="Montserrat" panose="00000500000000000000" pitchFamily="2" charset="0"/>
              </a:rPr>
              <a:t>CAMARAS</a:t>
            </a:r>
          </a:p>
          <a:p>
            <a:pPr algn="ctr" eaLnBrk="1" hangingPunct="1"/>
            <a:endParaRPr lang="es-MX" altLang="es-MX" sz="450" b="1" dirty="0">
              <a:solidFill>
                <a:schemeClr val="bg1"/>
              </a:solidFill>
              <a:latin typeface="Montserrat" panose="00000500000000000000" pitchFamily="2" charset="0"/>
            </a:endParaRPr>
          </a:p>
        </p:txBody>
      </p:sp>
      <p:pic>
        <p:nvPicPr>
          <p:cNvPr id="58" name="Imagen 2"/>
          <p:cNvPicPr>
            <a:picLocks noChangeAspect="1"/>
          </p:cNvPicPr>
          <p:nvPr/>
        </p:nvPicPr>
        <p:blipFill rotWithShape="1">
          <a:blip r:embed="rId6" cstate="print">
            <a:lum bright="70000" contrast="-70000"/>
            <a:extLst>
              <a:ext uri="{28A0092B-C50C-407E-A947-70E740481C1C}">
                <a14:useLocalDpi xmlns:a14="http://schemas.microsoft.com/office/drawing/2010/main" val="0"/>
              </a:ext>
            </a:extLst>
          </a:blip>
          <a:srcRect b="13628"/>
          <a:stretch/>
        </p:blipFill>
        <p:spPr>
          <a:xfrm>
            <a:off x="518031" y="1752446"/>
            <a:ext cx="248108" cy="241726"/>
          </a:xfrm>
          <a:prstGeom prst="rect">
            <a:avLst/>
          </a:prstGeom>
        </p:spPr>
      </p:pic>
      <p:sp>
        <p:nvSpPr>
          <p:cNvPr id="60" name="Rectángulo 28"/>
          <p:cNvSpPr/>
          <p:nvPr/>
        </p:nvSpPr>
        <p:spPr>
          <a:xfrm>
            <a:off x="1847959" y="1747321"/>
            <a:ext cx="4608044" cy="486367"/>
          </a:xfrm>
          <a:prstGeom prst="rect">
            <a:avLst/>
          </a:prstGeom>
          <a:noFill/>
          <a:ln>
            <a:solidFill>
              <a:srgbClr val="DC80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61" name="83 Rectángulo"/>
          <p:cNvSpPr/>
          <p:nvPr/>
        </p:nvSpPr>
        <p:spPr>
          <a:xfrm>
            <a:off x="1904650" y="1824878"/>
            <a:ext cx="4109022" cy="430054"/>
          </a:xfrm>
          <a:prstGeom prst="rect">
            <a:avLst/>
          </a:prstGeom>
        </p:spPr>
        <p:txBody>
          <a:bodyPr wrap="square">
            <a:spAutoFit/>
          </a:bodyPr>
          <a:lstStyle/>
          <a:p>
            <a:r>
              <a:rPr lang="es-MX" sz="563" dirty="0">
                <a:latin typeface="Montserrat" panose="02000505000000020004" pitchFamily="2" charset="0"/>
              </a:rPr>
              <a:t>Actualmente el Estado de Sonora cuenta con</a:t>
            </a:r>
            <a:r>
              <a:rPr lang="es-MX" sz="563" b="1" dirty="0">
                <a:effectLst>
                  <a:outerShdw blurRad="38100" dist="38100" dir="2700000" algn="tl">
                    <a:srgbClr val="000000">
                      <a:alpha val="43137"/>
                    </a:srgbClr>
                  </a:outerShdw>
                </a:effectLst>
                <a:latin typeface="Montserrat" panose="02000505000000020004" pitchFamily="2" charset="0"/>
              </a:rPr>
              <a:t> </a:t>
            </a:r>
            <a:r>
              <a:rPr lang="es-MX" sz="563" b="1" dirty="0">
                <a:solidFill>
                  <a:srgbClr val="AD3131"/>
                </a:solidFill>
                <a:latin typeface="Montserrat" panose="02000505000000020004" pitchFamily="2" charset="0"/>
              </a:rPr>
              <a:t>630 Puntos de Monitoreo Inteligente </a:t>
            </a:r>
            <a:r>
              <a:rPr lang="es-MX" sz="563" dirty="0">
                <a:latin typeface="Montserrat" panose="02000505000000020004" pitchFamily="2" charset="0"/>
              </a:rPr>
              <a:t>(PMI) con las que se trabaja de manera preventiva y en apoyo a las llamadas de emergencia 911 en la detección de incidentes de cualquier índole. </a:t>
            </a:r>
          </a:p>
          <a:p>
            <a:endParaRPr lang="es-MX" sz="506" dirty="0"/>
          </a:p>
        </p:txBody>
      </p:sp>
      <p:grpSp>
        <p:nvGrpSpPr>
          <p:cNvPr id="147" name="Grupo 146"/>
          <p:cNvGrpSpPr/>
          <p:nvPr/>
        </p:nvGrpSpPr>
        <p:grpSpPr>
          <a:xfrm>
            <a:off x="968662" y="2583038"/>
            <a:ext cx="4920677" cy="430679"/>
            <a:chOff x="1632075" y="3328869"/>
            <a:chExt cx="8747871" cy="765652"/>
          </a:xfrm>
        </p:grpSpPr>
        <p:grpSp>
          <p:nvGrpSpPr>
            <p:cNvPr id="62" name="Grupo 14">
              <a:extLst>
                <a:ext uri="{FF2B5EF4-FFF2-40B4-BE49-F238E27FC236}">
                  <a16:creationId xmlns="" xmlns:a16="http://schemas.microsoft.com/office/drawing/2014/main" id="{33FAC7B9-F6A4-43E4-AE9F-31416914F7C6}"/>
                </a:ext>
              </a:extLst>
            </p:cNvPr>
            <p:cNvGrpSpPr>
              <a:grpSpLocks/>
            </p:cNvGrpSpPr>
            <p:nvPr/>
          </p:nvGrpSpPr>
          <p:grpSpPr bwMode="auto">
            <a:xfrm>
              <a:off x="7891032" y="3328869"/>
              <a:ext cx="2488914" cy="764117"/>
              <a:chOff x="4329195" y="2950064"/>
              <a:chExt cx="2489384" cy="572999"/>
            </a:xfrm>
          </p:grpSpPr>
          <p:sp>
            <p:nvSpPr>
              <p:cNvPr id="63" name="Rectángulo 20">
                <a:extLst>
                  <a:ext uri="{FF2B5EF4-FFF2-40B4-BE49-F238E27FC236}">
                    <a16:creationId xmlns="" xmlns:a16="http://schemas.microsoft.com/office/drawing/2014/main" id="{63695BBA-E4B8-473A-B4C8-09C59A3813B0}"/>
                  </a:ext>
                </a:extLst>
              </p:cNvPr>
              <p:cNvSpPr/>
              <p:nvPr/>
            </p:nvSpPr>
            <p:spPr>
              <a:xfrm>
                <a:off x="4329195" y="2950064"/>
                <a:ext cx="668844" cy="572999"/>
              </a:xfrm>
              <a:prstGeom prst="rect">
                <a:avLst/>
              </a:prstGeom>
              <a:solidFill>
                <a:srgbClr val="B946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64" name="Rectángulo 22">
                <a:extLst>
                  <a:ext uri="{FF2B5EF4-FFF2-40B4-BE49-F238E27FC236}">
                    <a16:creationId xmlns="" xmlns:a16="http://schemas.microsoft.com/office/drawing/2014/main" id="{E130124E-FFB5-45CD-8314-33F2D4503D6A}"/>
                  </a:ext>
                </a:extLst>
              </p:cNvPr>
              <p:cNvSpPr/>
              <p:nvPr/>
            </p:nvSpPr>
            <p:spPr>
              <a:xfrm>
                <a:off x="6018994" y="2950064"/>
                <a:ext cx="779610" cy="57299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65" name="CuadroTexto 18">
                <a:extLst>
                  <a:ext uri="{FF2B5EF4-FFF2-40B4-BE49-F238E27FC236}">
                    <a16:creationId xmlns="" xmlns:a16="http://schemas.microsoft.com/office/drawing/2014/main" id="{25C5F640-E87C-4807-A20E-DC140CF1EEEC}"/>
                  </a:ext>
                </a:extLst>
              </p:cNvPr>
              <p:cNvSpPr txBox="1">
                <a:spLocks noChangeArrowheads="1"/>
              </p:cNvSpPr>
              <p:nvPr/>
            </p:nvSpPr>
            <p:spPr bwMode="auto">
              <a:xfrm>
                <a:off x="5963146" y="3076728"/>
                <a:ext cx="855433" cy="3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MX" altLang="es-MX" sz="1125" b="1" dirty="0">
                    <a:solidFill>
                      <a:schemeClr val="bg1"/>
                    </a:solidFill>
                    <a:latin typeface="Montserrat" panose="00000500000000000000" pitchFamily="2" charset="0"/>
                  </a:rPr>
                  <a:t>25</a:t>
                </a:r>
              </a:p>
            </p:txBody>
          </p:sp>
          <p:sp>
            <p:nvSpPr>
              <p:cNvPr id="66" name="Rectángulo 24">
                <a:extLst>
                  <a:ext uri="{FF2B5EF4-FFF2-40B4-BE49-F238E27FC236}">
                    <a16:creationId xmlns="" xmlns:a16="http://schemas.microsoft.com/office/drawing/2014/main" id="{507BB7B8-A621-4565-B846-8B4DA8A6D87F}"/>
                  </a:ext>
                </a:extLst>
              </p:cNvPr>
              <p:cNvSpPr/>
              <p:nvPr/>
            </p:nvSpPr>
            <p:spPr>
              <a:xfrm>
                <a:off x="5032971" y="2950064"/>
                <a:ext cx="939977" cy="572999"/>
              </a:xfrm>
              <a:prstGeom prst="rect">
                <a:avLst/>
              </a:prstGeom>
              <a:solidFill>
                <a:srgbClr val="B946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67" name="CuadroTexto 20">
                <a:extLst>
                  <a:ext uri="{FF2B5EF4-FFF2-40B4-BE49-F238E27FC236}">
                    <a16:creationId xmlns="" xmlns:a16="http://schemas.microsoft.com/office/drawing/2014/main" id="{E165E172-5121-4999-A3C5-A610D942BCC8}"/>
                  </a:ext>
                </a:extLst>
              </p:cNvPr>
              <p:cNvSpPr txBox="1">
                <a:spLocks noChangeArrowheads="1"/>
              </p:cNvSpPr>
              <p:nvPr/>
            </p:nvSpPr>
            <p:spPr bwMode="auto">
              <a:xfrm>
                <a:off x="5024589" y="3070197"/>
                <a:ext cx="956741" cy="446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MX" altLang="es-MX" sz="394" b="1" dirty="0">
                    <a:solidFill>
                      <a:schemeClr val="bg1"/>
                    </a:solidFill>
                    <a:latin typeface="Montserrat" panose="00000500000000000000" pitchFamily="2" charset="0"/>
                  </a:rPr>
                  <a:t>PROTOCOLOS DE OPERATIVIDAD</a:t>
                </a:r>
              </a:p>
            </p:txBody>
          </p:sp>
        </p:grpSp>
        <p:pic>
          <p:nvPicPr>
            <p:cNvPr id="68" name="Imagen 33"/>
            <p:cNvPicPr>
              <a:picLocks noChangeAspect="1"/>
            </p:cNvPicPr>
            <p:nvPr/>
          </p:nvPicPr>
          <p:blipFill>
            <a:blip r:embed="rId6" cstate="print">
              <a:lum bright="70000" contrast="-70000"/>
              <a:extLst>
                <a:ext uri="{28A0092B-C50C-407E-A947-70E740481C1C}">
                  <a14:useLocalDpi xmlns:a14="http://schemas.microsoft.com/office/drawing/2010/main" val="0"/>
                </a:ext>
              </a:extLst>
            </a:blip>
            <a:stretch>
              <a:fillRect/>
            </a:stretch>
          </p:blipFill>
          <p:spPr>
            <a:xfrm>
              <a:off x="7963415" y="3430359"/>
              <a:ext cx="502556" cy="601415"/>
            </a:xfrm>
            <a:prstGeom prst="rect">
              <a:avLst/>
            </a:prstGeom>
          </p:spPr>
        </p:pic>
        <p:sp>
          <p:nvSpPr>
            <p:cNvPr id="69" name="64 Rectángulo"/>
            <p:cNvSpPr/>
            <p:nvPr/>
          </p:nvSpPr>
          <p:spPr>
            <a:xfrm>
              <a:off x="1802882" y="3520042"/>
              <a:ext cx="5776340" cy="472153"/>
            </a:xfrm>
            <a:prstGeom prst="rect">
              <a:avLst/>
            </a:prstGeom>
          </p:spPr>
          <p:txBody>
            <a:bodyPr wrap="square">
              <a:spAutoFit/>
            </a:bodyPr>
            <a:lstStyle/>
            <a:p>
              <a:r>
                <a:rPr lang="es-MX" sz="563" dirty="0">
                  <a:latin typeface="Montserrat" panose="02000505000000020004" pitchFamily="2" charset="0"/>
                </a:rPr>
                <a:t>Con aplicación oportuna de los </a:t>
              </a:r>
              <a:r>
                <a:rPr lang="es-MX" sz="563" b="1" dirty="0">
                  <a:latin typeface="Montserrat" panose="02000505000000020004" pitchFamily="2" charset="0"/>
                </a:rPr>
                <a:t>25 protocolos </a:t>
              </a:r>
              <a:r>
                <a:rPr lang="es-MX" sz="563" dirty="0">
                  <a:latin typeface="Montserrat" panose="02000505000000020004" pitchFamily="2" charset="0"/>
                </a:rPr>
                <a:t>del área se ha logrado trabajar en la identificación de </a:t>
              </a:r>
              <a:r>
                <a:rPr lang="es-MX" sz="563" b="1" dirty="0">
                  <a:latin typeface="Montserrat" panose="02000505000000020004" pitchFamily="2" charset="0"/>
                </a:rPr>
                <a:t>probables delitos</a:t>
              </a:r>
              <a:r>
                <a:rPr lang="es-MX" sz="563" dirty="0">
                  <a:latin typeface="Montserrat" panose="02000505000000020004" pitchFamily="2" charset="0"/>
                </a:rPr>
                <a:t>, finalizados como </a:t>
              </a:r>
              <a:r>
                <a:rPr lang="es-MX" sz="563" b="1" dirty="0">
                  <a:latin typeface="Montserrat" panose="02000505000000020004" pitchFamily="2" charset="0"/>
                </a:rPr>
                <a:t>casos de éxito</a:t>
              </a:r>
              <a:r>
                <a:rPr lang="es-MX" sz="563" dirty="0">
                  <a:latin typeface="Montserrat" panose="02000505000000020004" pitchFamily="2" charset="0"/>
                </a:rPr>
                <a:t>. </a:t>
              </a:r>
              <a:endParaRPr lang="es-MX" sz="394" dirty="0">
                <a:latin typeface="Montserrat" panose="02000505000000020004" pitchFamily="2" charset="0"/>
              </a:endParaRPr>
            </a:p>
          </p:txBody>
        </p:sp>
        <p:sp>
          <p:nvSpPr>
            <p:cNvPr id="70" name="Rectángulo 2"/>
            <p:cNvSpPr/>
            <p:nvPr/>
          </p:nvSpPr>
          <p:spPr>
            <a:xfrm>
              <a:off x="1632075" y="3328869"/>
              <a:ext cx="6183780" cy="765652"/>
            </a:xfrm>
            <a:prstGeom prst="rect">
              <a:avLst/>
            </a:prstGeom>
            <a:noFill/>
            <a:ln>
              <a:solidFill>
                <a:srgbClr val="AD3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grpSp>
      <p:sp>
        <p:nvSpPr>
          <p:cNvPr id="71" name="1 CuadroTexto"/>
          <p:cNvSpPr txBox="1"/>
          <p:nvPr/>
        </p:nvSpPr>
        <p:spPr>
          <a:xfrm>
            <a:off x="968662" y="3069644"/>
            <a:ext cx="4577673" cy="352212"/>
          </a:xfrm>
          <a:prstGeom prst="rect">
            <a:avLst/>
          </a:prstGeom>
          <a:noFill/>
        </p:spPr>
        <p:txBody>
          <a:bodyPr wrap="square" rtlCol="0">
            <a:spAutoFit/>
          </a:bodyPr>
          <a:lstStyle/>
          <a:p>
            <a:pPr algn="just"/>
            <a:r>
              <a:rPr lang="es-MX" sz="563" b="1" dirty="0">
                <a:solidFill>
                  <a:srgbClr val="AD3131"/>
                </a:solidFill>
                <a:latin typeface="Montserrat" panose="02000505000000020004" pitchFamily="2" charset="0"/>
              </a:rPr>
              <a:t>Los Casos de Éxito con mayor impacto social son enviados al departamento de Redes Sociales para su difusión en medios, con la finalidad de que la Ciudadanía conozca y confié en el funcionamiento de los Puntos de Monitoreo Inteligente (PMI).</a:t>
            </a:r>
            <a:endParaRPr lang="en-US" sz="563" b="1" dirty="0">
              <a:solidFill>
                <a:srgbClr val="AD3131"/>
              </a:solidFill>
              <a:latin typeface="Montserrat" panose="02000505000000020004" pitchFamily="2" charset="0"/>
            </a:endParaRPr>
          </a:p>
        </p:txBody>
      </p:sp>
      <p:sp>
        <p:nvSpPr>
          <p:cNvPr id="112" name="Rectángulo 35">
            <a:extLst>
              <a:ext uri="{FF2B5EF4-FFF2-40B4-BE49-F238E27FC236}">
                <a16:creationId xmlns="" xmlns:a16="http://schemas.microsoft.com/office/drawing/2014/main" id="{507BB7B8-A621-4565-B846-8B4DA8A6D87F}"/>
              </a:ext>
            </a:extLst>
          </p:cNvPr>
          <p:cNvSpPr/>
          <p:nvPr/>
        </p:nvSpPr>
        <p:spPr bwMode="auto">
          <a:xfrm>
            <a:off x="825458" y="2000787"/>
            <a:ext cx="528638" cy="237645"/>
          </a:xfrm>
          <a:prstGeom prst="rect">
            <a:avLst/>
          </a:prstGeom>
          <a:solidFill>
            <a:srgbClr val="B946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57" name="CuadroTexto 20">
            <a:extLst>
              <a:ext uri="{FF2B5EF4-FFF2-40B4-BE49-F238E27FC236}">
                <a16:creationId xmlns="" xmlns:a16="http://schemas.microsoft.com/office/drawing/2014/main" id="{E165E172-5121-4999-A3C5-A610D942BCC8}"/>
              </a:ext>
            </a:extLst>
          </p:cNvPr>
          <p:cNvSpPr txBox="1">
            <a:spLocks noChangeArrowheads="1"/>
          </p:cNvSpPr>
          <p:nvPr/>
        </p:nvSpPr>
        <p:spPr bwMode="auto">
          <a:xfrm>
            <a:off x="772966" y="2027244"/>
            <a:ext cx="643048" cy="282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MX" altLang="es-MX" sz="394" b="1" dirty="0">
                <a:solidFill>
                  <a:schemeClr val="bg1"/>
                </a:solidFill>
                <a:latin typeface="Montserrat" panose="00000500000000000000" pitchFamily="2" charset="0"/>
              </a:rPr>
              <a:t>MUNICIPIOS CON </a:t>
            </a:r>
          </a:p>
          <a:p>
            <a:pPr algn="ctr" eaLnBrk="1" hangingPunct="1"/>
            <a:r>
              <a:rPr lang="es-MX" altLang="es-MX" sz="394" b="1" dirty="0">
                <a:solidFill>
                  <a:schemeClr val="bg1"/>
                </a:solidFill>
                <a:latin typeface="Montserrat" panose="00000500000000000000" pitchFamily="2" charset="0"/>
              </a:rPr>
              <a:t>COBERTURA</a:t>
            </a:r>
          </a:p>
          <a:p>
            <a:pPr algn="ctr" eaLnBrk="1" hangingPunct="1"/>
            <a:endParaRPr lang="es-MX" altLang="es-MX" sz="450" b="1" dirty="0">
              <a:solidFill>
                <a:schemeClr val="bg1"/>
              </a:solidFill>
              <a:latin typeface="Montserrat" panose="00000500000000000000" pitchFamily="2" charset="0"/>
            </a:endParaRPr>
          </a:p>
        </p:txBody>
      </p:sp>
      <p:sp>
        <p:nvSpPr>
          <p:cNvPr id="113" name="Rectángulo 35">
            <a:extLst>
              <a:ext uri="{FF2B5EF4-FFF2-40B4-BE49-F238E27FC236}">
                <a16:creationId xmlns="" xmlns:a16="http://schemas.microsoft.com/office/drawing/2014/main" id="{507BB7B8-A621-4565-B846-8B4DA8A6D87F}"/>
              </a:ext>
            </a:extLst>
          </p:cNvPr>
          <p:cNvSpPr/>
          <p:nvPr/>
        </p:nvSpPr>
        <p:spPr bwMode="auto">
          <a:xfrm>
            <a:off x="827535" y="2255948"/>
            <a:ext cx="528638" cy="237645"/>
          </a:xfrm>
          <a:prstGeom prst="rect">
            <a:avLst/>
          </a:prstGeom>
          <a:solidFill>
            <a:srgbClr val="B946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114" name="CuadroTexto 20">
            <a:extLst>
              <a:ext uri="{FF2B5EF4-FFF2-40B4-BE49-F238E27FC236}">
                <a16:creationId xmlns="" xmlns:a16="http://schemas.microsoft.com/office/drawing/2014/main" id="{E165E172-5121-4999-A3C5-A610D942BCC8}"/>
              </a:ext>
            </a:extLst>
          </p:cNvPr>
          <p:cNvSpPr txBox="1">
            <a:spLocks noChangeArrowheads="1"/>
          </p:cNvSpPr>
          <p:nvPr/>
        </p:nvSpPr>
        <p:spPr bwMode="auto">
          <a:xfrm>
            <a:off x="824134" y="2305150"/>
            <a:ext cx="53806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MX" altLang="es-MX" sz="450" b="1" dirty="0">
                <a:solidFill>
                  <a:schemeClr val="bg1"/>
                </a:solidFill>
                <a:latin typeface="Montserrat" panose="00000500000000000000" pitchFamily="2" charset="0"/>
              </a:rPr>
              <a:t>Disponibilidad</a:t>
            </a:r>
          </a:p>
        </p:txBody>
      </p:sp>
      <p:sp>
        <p:nvSpPr>
          <p:cNvPr id="115" name="Rectángulo 28">
            <a:extLst>
              <a:ext uri="{FF2B5EF4-FFF2-40B4-BE49-F238E27FC236}">
                <a16:creationId xmlns="" xmlns:a16="http://schemas.microsoft.com/office/drawing/2014/main" id="{63695BBA-E4B8-473A-B4C8-09C59A3813B0}"/>
              </a:ext>
            </a:extLst>
          </p:cNvPr>
          <p:cNvSpPr/>
          <p:nvPr/>
        </p:nvSpPr>
        <p:spPr bwMode="auto">
          <a:xfrm>
            <a:off x="484754" y="2003516"/>
            <a:ext cx="322362" cy="237645"/>
          </a:xfrm>
          <a:prstGeom prst="rect">
            <a:avLst/>
          </a:prstGeom>
          <a:solidFill>
            <a:srgbClr val="B946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pic>
        <p:nvPicPr>
          <p:cNvPr id="59" name="Imagen 4"/>
          <p:cNvPicPr>
            <a:picLocks noChangeAspect="1"/>
          </p:cNvPicPr>
          <p:nvPr/>
        </p:nvPicPr>
        <p:blipFill>
          <a:blip r:embed="rId7" cstate="print">
            <a:lum bright="70000" contrast="-70000"/>
            <a:extLst>
              <a:ext uri="{28A0092B-C50C-407E-A947-70E740481C1C}">
                <a14:useLocalDpi xmlns:a14="http://schemas.microsoft.com/office/drawing/2010/main" val="0"/>
              </a:ext>
            </a:extLst>
          </a:blip>
          <a:stretch>
            <a:fillRect/>
          </a:stretch>
        </p:blipFill>
        <p:spPr>
          <a:xfrm>
            <a:off x="495308" y="1987784"/>
            <a:ext cx="299144" cy="281834"/>
          </a:xfrm>
          <a:prstGeom prst="rect">
            <a:avLst/>
          </a:prstGeom>
        </p:spPr>
      </p:pic>
      <p:sp>
        <p:nvSpPr>
          <p:cNvPr id="116" name="Rectángulo 28">
            <a:extLst>
              <a:ext uri="{FF2B5EF4-FFF2-40B4-BE49-F238E27FC236}">
                <a16:creationId xmlns="" xmlns:a16="http://schemas.microsoft.com/office/drawing/2014/main" id="{63695BBA-E4B8-473A-B4C8-09C59A3813B0}"/>
              </a:ext>
            </a:extLst>
          </p:cNvPr>
          <p:cNvSpPr/>
          <p:nvPr/>
        </p:nvSpPr>
        <p:spPr bwMode="auto">
          <a:xfrm>
            <a:off x="484754" y="2259812"/>
            <a:ext cx="322362" cy="237645"/>
          </a:xfrm>
          <a:prstGeom prst="rect">
            <a:avLst/>
          </a:prstGeom>
          <a:solidFill>
            <a:srgbClr val="B946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pic>
        <p:nvPicPr>
          <p:cNvPr id="118" name="Imagen 2"/>
          <p:cNvPicPr>
            <a:picLocks noChangeAspect="1"/>
          </p:cNvPicPr>
          <p:nvPr/>
        </p:nvPicPr>
        <p:blipFill rotWithShape="1">
          <a:blip r:embed="rId6" cstate="print">
            <a:lum bright="70000" contrast="-70000"/>
            <a:extLst>
              <a:ext uri="{28A0092B-C50C-407E-A947-70E740481C1C}">
                <a14:useLocalDpi xmlns:a14="http://schemas.microsoft.com/office/drawing/2010/main" val="0"/>
              </a:ext>
            </a:extLst>
          </a:blip>
          <a:srcRect b="13628"/>
          <a:stretch/>
        </p:blipFill>
        <p:spPr>
          <a:xfrm>
            <a:off x="518643" y="2264950"/>
            <a:ext cx="248108" cy="241726"/>
          </a:xfrm>
          <a:prstGeom prst="rect">
            <a:avLst/>
          </a:prstGeom>
        </p:spPr>
      </p:pic>
      <p:sp>
        <p:nvSpPr>
          <p:cNvPr id="119" name="Rectángulo 31">
            <a:extLst>
              <a:ext uri="{FF2B5EF4-FFF2-40B4-BE49-F238E27FC236}">
                <a16:creationId xmlns="" xmlns:a16="http://schemas.microsoft.com/office/drawing/2014/main" id="{E130124E-FFB5-45CD-8314-33F2D4503D6A}"/>
              </a:ext>
            </a:extLst>
          </p:cNvPr>
          <p:cNvSpPr/>
          <p:nvPr/>
        </p:nvSpPr>
        <p:spPr bwMode="auto">
          <a:xfrm>
            <a:off x="1378614" y="1999451"/>
            <a:ext cx="438448" cy="23898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55" name="CuadroTexto 18">
            <a:extLst>
              <a:ext uri="{FF2B5EF4-FFF2-40B4-BE49-F238E27FC236}">
                <a16:creationId xmlns="" xmlns:a16="http://schemas.microsoft.com/office/drawing/2014/main" id="{25C5F640-E87C-4807-A20E-DC140CF1EEEC}"/>
              </a:ext>
            </a:extLst>
          </p:cNvPr>
          <p:cNvSpPr txBox="1">
            <a:spLocks noChangeArrowheads="1"/>
          </p:cNvSpPr>
          <p:nvPr/>
        </p:nvSpPr>
        <p:spPr bwMode="auto">
          <a:xfrm>
            <a:off x="1354096" y="2010080"/>
            <a:ext cx="481090" cy="26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MX" altLang="es-MX" sz="1125" b="1" dirty="0">
                <a:solidFill>
                  <a:schemeClr val="bg1"/>
                </a:solidFill>
                <a:latin typeface="Montserrat" panose="00000500000000000000" pitchFamily="2" charset="0"/>
              </a:rPr>
              <a:t>30</a:t>
            </a:r>
          </a:p>
        </p:txBody>
      </p:sp>
      <p:sp>
        <p:nvSpPr>
          <p:cNvPr id="120" name="Rectángulo 31">
            <a:extLst>
              <a:ext uri="{FF2B5EF4-FFF2-40B4-BE49-F238E27FC236}">
                <a16:creationId xmlns="" xmlns:a16="http://schemas.microsoft.com/office/drawing/2014/main" id="{E130124E-FFB5-45CD-8314-33F2D4503D6A}"/>
              </a:ext>
            </a:extLst>
          </p:cNvPr>
          <p:cNvSpPr/>
          <p:nvPr/>
        </p:nvSpPr>
        <p:spPr bwMode="auto">
          <a:xfrm>
            <a:off x="1375416" y="2259460"/>
            <a:ext cx="438448" cy="23898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788"/>
          </a:p>
        </p:txBody>
      </p:sp>
      <p:sp>
        <p:nvSpPr>
          <p:cNvPr id="40" name="CuadroTexto 18">
            <a:extLst>
              <a:ext uri="{FF2B5EF4-FFF2-40B4-BE49-F238E27FC236}">
                <a16:creationId xmlns="" xmlns:a16="http://schemas.microsoft.com/office/drawing/2014/main" id="{25C5F640-E87C-4807-A20E-DC140CF1EEEC}"/>
              </a:ext>
            </a:extLst>
          </p:cNvPr>
          <p:cNvSpPr txBox="1">
            <a:spLocks noChangeArrowheads="1"/>
          </p:cNvSpPr>
          <p:nvPr/>
        </p:nvSpPr>
        <p:spPr bwMode="auto">
          <a:xfrm>
            <a:off x="1374972" y="2260992"/>
            <a:ext cx="48109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r>
              <a:rPr lang="es-MX" altLang="es-MX" sz="1125" b="1" dirty="0">
                <a:solidFill>
                  <a:schemeClr val="bg1"/>
                </a:solidFill>
                <a:latin typeface="Montserrat" panose="00000500000000000000" pitchFamily="2" charset="0"/>
              </a:rPr>
              <a:t>98%</a:t>
            </a:r>
          </a:p>
        </p:txBody>
      </p:sp>
      <p:grpSp>
        <p:nvGrpSpPr>
          <p:cNvPr id="142" name="Grupo 141"/>
          <p:cNvGrpSpPr/>
          <p:nvPr/>
        </p:nvGrpSpPr>
        <p:grpSpPr>
          <a:xfrm>
            <a:off x="489427" y="3433521"/>
            <a:ext cx="5972288" cy="507250"/>
            <a:chOff x="895729" y="5308763"/>
            <a:chExt cx="10435506" cy="830320"/>
          </a:xfrm>
        </p:grpSpPr>
        <p:pic>
          <p:nvPicPr>
            <p:cNvPr id="73" name="Picture 4" descr="Resultado de imagen para radio matra tph90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5622" b="10006"/>
            <a:stretch/>
          </p:blipFill>
          <p:spPr bwMode="auto">
            <a:xfrm>
              <a:off x="1872612" y="5308763"/>
              <a:ext cx="449191" cy="769308"/>
            </a:xfrm>
            <a:prstGeom prst="rect">
              <a:avLst/>
            </a:prstGeom>
            <a:noFill/>
            <a:extLst>
              <a:ext uri="{909E8E84-426E-40DD-AFC4-6F175D3DCCD1}">
                <a14:hiddenFill xmlns:a14="http://schemas.microsoft.com/office/drawing/2010/main">
                  <a:solidFill>
                    <a:srgbClr val="FFFFFF"/>
                  </a:solidFill>
                </a14:hiddenFill>
              </a:ext>
            </a:extLst>
          </p:spPr>
        </p:pic>
        <p:sp>
          <p:nvSpPr>
            <p:cNvPr id="103" name="Rectángulo 102"/>
            <p:cNvSpPr/>
            <p:nvPr/>
          </p:nvSpPr>
          <p:spPr>
            <a:xfrm>
              <a:off x="909319" y="5433688"/>
              <a:ext cx="319573" cy="644383"/>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75" name="160 CuadroTexto"/>
            <p:cNvSpPr txBox="1"/>
            <p:nvPr/>
          </p:nvSpPr>
          <p:spPr>
            <a:xfrm>
              <a:off x="895729" y="5502771"/>
              <a:ext cx="278665" cy="453418"/>
            </a:xfrm>
            <a:prstGeom prst="rect">
              <a:avLst/>
            </a:prstGeom>
            <a:noFill/>
          </p:spPr>
          <p:txBody>
            <a:bodyPr wrap="square" lIns="68578" tIns="34289" rIns="68578" bIns="34289" rtlCol="0">
              <a:spAutoFit/>
            </a:bodyPr>
            <a:lstStyle/>
            <a:p>
              <a:r>
                <a:rPr lang="es-MX" sz="1350" b="1" dirty="0">
                  <a:solidFill>
                    <a:schemeClr val="bg1"/>
                  </a:solidFill>
                </a:rPr>
                <a:t>1</a:t>
              </a:r>
            </a:p>
          </p:txBody>
        </p:sp>
        <p:cxnSp>
          <p:nvCxnSpPr>
            <p:cNvPr id="76" name="161 Conector recto de flecha"/>
            <p:cNvCxnSpPr/>
            <p:nvPr/>
          </p:nvCxnSpPr>
          <p:spPr>
            <a:xfrm>
              <a:off x="1321861" y="5816624"/>
              <a:ext cx="567550" cy="0"/>
            </a:xfrm>
            <a:prstGeom prst="straightConnector1">
              <a:avLst/>
            </a:prstGeom>
            <a:ln w="28575">
              <a:solidFill>
                <a:srgbClr val="AD3131"/>
              </a:solidFill>
              <a:tailEnd type="triangle"/>
            </a:ln>
          </p:spPr>
          <p:style>
            <a:lnRef idx="1">
              <a:schemeClr val="accent1"/>
            </a:lnRef>
            <a:fillRef idx="0">
              <a:schemeClr val="accent1"/>
            </a:fillRef>
            <a:effectRef idx="0">
              <a:schemeClr val="accent1"/>
            </a:effectRef>
            <a:fontRef idx="minor">
              <a:schemeClr val="tx1"/>
            </a:fontRef>
          </p:style>
        </p:cxnSp>
        <p:sp>
          <p:nvSpPr>
            <p:cNvPr id="77" name="162 CuadroTexto"/>
            <p:cNvSpPr txBox="1"/>
            <p:nvPr/>
          </p:nvSpPr>
          <p:spPr>
            <a:xfrm>
              <a:off x="1186441" y="5413294"/>
              <a:ext cx="970579" cy="340062"/>
            </a:xfrm>
            <a:prstGeom prst="rect">
              <a:avLst/>
            </a:prstGeom>
            <a:noFill/>
          </p:spPr>
          <p:txBody>
            <a:bodyPr wrap="square" lIns="68578" tIns="34289" rIns="68578" bIns="34289" rtlCol="0">
              <a:spAutoFit/>
            </a:bodyPr>
            <a:lstStyle/>
            <a:p>
              <a:r>
                <a:rPr lang="es-MX" sz="450" b="1" dirty="0">
                  <a:latin typeface="Montserrat" panose="02000505000000020004" pitchFamily="2" charset="0"/>
                </a:rPr>
                <a:t>Se Activa código rojo</a:t>
              </a:r>
            </a:p>
          </p:txBody>
        </p:sp>
        <p:pic>
          <p:nvPicPr>
            <p:cNvPr id="79" name="Picture 6" descr="Resultado de imagen para icono de persona video vigilante"/>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12900"/>
            <a:stretch/>
          </p:blipFill>
          <p:spPr bwMode="auto">
            <a:xfrm>
              <a:off x="3688024" y="5403115"/>
              <a:ext cx="821563" cy="634910"/>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4" descr="Imagen relacionada"/>
            <p:cNvPicPr>
              <a:picLocks noChangeAspect="1" noChangeArrowheads="1"/>
            </p:cNvPicPr>
            <p:nvPr/>
          </p:nvPicPr>
          <p:blipFill>
            <a:blip r:embed="rId10" cstate="print"/>
            <a:srcRect/>
            <a:stretch>
              <a:fillRect/>
            </a:stretch>
          </p:blipFill>
          <p:spPr bwMode="auto">
            <a:xfrm>
              <a:off x="6151762" y="5337925"/>
              <a:ext cx="492962" cy="657283"/>
            </a:xfrm>
            <a:prstGeom prst="rect">
              <a:avLst/>
            </a:prstGeom>
            <a:noFill/>
          </p:spPr>
        </p:pic>
        <p:pic>
          <p:nvPicPr>
            <p:cNvPr id="96" name="Picture 9"/>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9647" t="31612" r="6721"/>
            <a:stretch/>
          </p:blipFill>
          <p:spPr bwMode="auto">
            <a:xfrm>
              <a:off x="8384499" y="5381310"/>
              <a:ext cx="685364" cy="628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0" name="Picture 1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4870" r="7209"/>
            <a:stretch/>
          </p:blipFill>
          <p:spPr bwMode="auto">
            <a:xfrm>
              <a:off x="10621108" y="5362239"/>
              <a:ext cx="710127" cy="632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1" name="Rectángulo 120"/>
            <p:cNvSpPr/>
            <p:nvPr/>
          </p:nvSpPr>
          <p:spPr>
            <a:xfrm>
              <a:off x="2422507" y="5433688"/>
              <a:ext cx="319573" cy="644383"/>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22" name="160 CuadroTexto"/>
            <p:cNvSpPr txBox="1"/>
            <p:nvPr/>
          </p:nvSpPr>
          <p:spPr>
            <a:xfrm>
              <a:off x="2391913" y="5502771"/>
              <a:ext cx="278665" cy="453418"/>
            </a:xfrm>
            <a:prstGeom prst="rect">
              <a:avLst/>
            </a:prstGeom>
            <a:noFill/>
          </p:spPr>
          <p:txBody>
            <a:bodyPr wrap="square" lIns="68578" tIns="34289" rIns="68578" bIns="34289" rtlCol="0">
              <a:spAutoFit/>
            </a:bodyPr>
            <a:lstStyle/>
            <a:p>
              <a:r>
                <a:rPr lang="es-MX" sz="1350" b="1" dirty="0">
                  <a:solidFill>
                    <a:schemeClr val="bg1"/>
                  </a:solidFill>
                </a:rPr>
                <a:t>2</a:t>
              </a:r>
            </a:p>
          </p:txBody>
        </p:sp>
        <p:cxnSp>
          <p:nvCxnSpPr>
            <p:cNvPr id="123" name="161 Conector recto de flecha"/>
            <p:cNvCxnSpPr/>
            <p:nvPr/>
          </p:nvCxnSpPr>
          <p:spPr>
            <a:xfrm>
              <a:off x="2835049" y="5816624"/>
              <a:ext cx="772151" cy="0"/>
            </a:xfrm>
            <a:prstGeom prst="straightConnector1">
              <a:avLst/>
            </a:prstGeom>
            <a:ln w="28575">
              <a:solidFill>
                <a:srgbClr val="AD3131"/>
              </a:solidFill>
              <a:tailEnd type="triangle"/>
            </a:ln>
          </p:spPr>
          <p:style>
            <a:lnRef idx="1">
              <a:schemeClr val="accent1"/>
            </a:lnRef>
            <a:fillRef idx="0">
              <a:schemeClr val="accent1"/>
            </a:fillRef>
            <a:effectRef idx="0">
              <a:schemeClr val="accent1"/>
            </a:effectRef>
            <a:fontRef idx="minor">
              <a:schemeClr val="tx1"/>
            </a:fontRef>
          </p:style>
        </p:cxnSp>
        <p:sp>
          <p:nvSpPr>
            <p:cNvPr id="124" name="162 CuadroTexto"/>
            <p:cNvSpPr txBox="1"/>
            <p:nvPr/>
          </p:nvSpPr>
          <p:spPr>
            <a:xfrm>
              <a:off x="2699630" y="5413294"/>
              <a:ext cx="1108957" cy="340062"/>
            </a:xfrm>
            <a:prstGeom prst="rect">
              <a:avLst/>
            </a:prstGeom>
            <a:noFill/>
          </p:spPr>
          <p:txBody>
            <a:bodyPr wrap="square" lIns="68578" tIns="34289" rIns="68578" bIns="34289" rtlCol="0">
              <a:spAutoFit/>
            </a:bodyPr>
            <a:lstStyle/>
            <a:p>
              <a:r>
                <a:rPr lang="es-MX" sz="450" b="1" dirty="0" err="1">
                  <a:latin typeface="Montserrat" panose="02000505000000020004" pitchFamily="2" charset="0"/>
                </a:rPr>
                <a:t>Videovigilancia</a:t>
              </a:r>
              <a:endParaRPr lang="es-MX" sz="450" b="1" dirty="0">
                <a:latin typeface="Montserrat" panose="02000505000000020004" pitchFamily="2" charset="0"/>
              </a:endParaRPr>
            </a:p>
            <a:p>
              <a:r>
                <a:rPr lang="es-MX" sz="450" b="1" dirty="0">
                  <a:latin typeface="Montserrat" panose="02000505000000020004" pitchFamily="2" charset="0"/>
                </a:rPr>
                <a:t>atento a datos</a:t>
              </a:r>
            </a:p>
          </p:txBody>
        </p:sp>
        <p:sp>
          <p:nvSpPr>
            <p:cNvPr id="126" name="Rectángulo 125"/>
            <p:cNvSpPr/>
            <p:nvPr/>
          </p:nvSpPr>
          <p:spPr>
            <a:xfrm>
              <a:off x="4669555" y="5401704"/>
              <a:ext cx="319573" cy="644383"/>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27" name="160 CuadroTexto"/>
            <p:cNvSpPr txBox="1"/>
            <p:nvPr/>
          </p:nvSpPr>
          <p:spPr>
            <a:xfrm>
              <a:off x="4655964" y="5470786"/>
              <a:ext cx="278665" cy="453418"/>
            </a:xfrm>
            <a:prstGeom prst="rect">
              <a:avLst/>
            </a:prstGeom>
            <a:noFill/>
          </p:spPr>
          <p:txBody>
            <a:bodyPr wrap="square" lIns="68578" tIns="34289" rIns="68578" bIns="34289" rtlCol="0">
              <a:spAutoFit/>
            </a:bodyPr>
            <a:lstStyle/>
            <a:p>
              <a:r>
                <a:rPr lang="es-MX" sz="1350" b="1" dirty="0">
                  <a:solidFill>
                    <a:schemeClr val="bg1"/>
                  </a:solidFill>
                </a:rPr>
                <a:t>3</a:t>
              </a:r>
            </a:p>
          </p:txBody>
        </p:sp>
        <p:cxnSp>
          <p:nvCxnSpPr>
            <p:cNvPr id="128" name="161 Conector recto de flecha"/>
            <p:cNvCxnSpPr/>
            <p:nvPr/>
          </p:nvCxnSpPr>
          <p:spPr>
            <a:xfrm>
              <a:off x="5082097" y="5784640"/>
              <a:ext cx="1014730" cy="0"/>
            </a:xfrm>
            <a:prstGeom prst="straightConnector1">
              <a:avLst/>
            </a:prstGeom>
            <a:ln w="28575">
              <a:solidFill>
                <a:srgbClr val="AD3131"/>
              </a:solidFill>
              <a:tailEnd type="triangle"/>
            </a:ln>
          </p:spPr>
          <p:style>
            <a:lnRef idx="1">
              <a:schemeClr val="accent1"/>
            </a:lnRef>
            <a:fillRef idx="0">
              <a:schemeClr val="accent1"/>
            </a:fillRef>
            <a:effectRef idx="0">
              <a:schemeClr val="accent1"/>
            </a:effectRef>
            <a:fontRef idx="minor">
              <a:schemeClr val="tx1"/>
            </a:fontRef>
          </p:style>
        </p:cxnSp>
        <p:sp>
          <p:nvSpPr>
            <p:cNvPr id="129" name="162 CuadroTexto"/>
            <p:cNvSpPr txBox="1"/>
            <p:nvPr/>
          </p:nvSpPr>
          <p:spPr>
            <a:xfrm>
              <a:off x="4946677" y="5381311"/>
              <a:ext cx="1358596" cy="340062"/>
            </a:xfrm>
            <a:prstGeom prst="rect">
              <a:avLst/>
            </a:prstGeom>
            <a:noFill/>
          </p:spPr>
          <p:txBody>
            <a:bodyPr wrap="square" lIns="68578" tIns="34289" rIns="68578" bIns="34289" rtlCol="0">
              <a:spAutoFit/>
            </a:bodyPr>
            <a:lstStyle/>
            <a:p>
              <a:r>
                <a:rPr lang="es-MX" sz="450" b="1" dirty="0">
                  <a:latin typeface="Montserrat" panose="02000505000000020004" pitchFamily="2" charset="0"/>
                </a:rPr>
                <a:t>Revisión en tiempo real y grabación</a:t>
              </a:r>
            </a:p>
          </p:txBody>
        </p:sp>
        <p:sp>
          <p:nvSpPr>
            <p:cNvPr id="131" name="187 CuadroTexto"/>
            <p:cNvSpPr txBox="1"/>
            <p:nvPr/>
          </p:nvSpPr>
          <p:spPr>
            <a:xfrm>
              <a:off x="4660301" y="5799021"/>
              <a:ext cx="1769720" cy="340062"/>
            </a:xfrm>
            <a:prstGeom prst="rect">
              <a:avLst/>
            </a:prstGeom>
            <a:noFill/>
          </p:spPr>
          <p:txBody>
            <a:bodyPr wrap="square" lIns="68578" tIns="34289" rIns="68578" bIns="34289" rtlCol="0">
              <a:spAutoFit/>
            </a:bodyPr>
            <a:lstStyle/>
            <a:p>
              <a:pPr algn="ctr"/>
              <a:r>
                <a:rPr lang="es-MX" sz="450" b="1" dirty="0"/>
                <a:t>Tiempo de búsqueda</a:t>
              </a:r>
            </a:p>
            <a:p>
              <a:pPr algn="ctr"/>
              <a:r>
                <a:rPr lang="es-MX" sz="450" b="1" dirty="0"/>
                <a:t>5min  -  10min  -  15min</a:t>
              </a:r>
            </a:p>
          </p:txBody>
        </p:sp>
        <p:sp>
          <p:nvSpPr>
            <p:cNvPr id="133" name="Rectángulo 132"/>
            <p:cNvSpPr/>
            <p:nvPr/>
          </p:nvSpPr>
          <p:spPr>
            <a:xfrm>
              <a:off x="6783553" y="5388757"/>
              <a:ext cx="319573" cy="644383"/>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34" name="160 CuadroTexto"/>
            <p:cNvSpPr txBox="1"/>
            <p:nvPr/>
          </p:nvSpPr>
          <p:spPr>
            <a:xfrm>
              <a:off x="6752960" y="5457839"/>
              <a:ext cx="278665" cy="453418"/>
            </a:xfrm>
            <a:prstGeom prst="rect">
              <a:avLst/>
            </a:prstGeom>
            <a:noFill/>
          </p:spPr>
          <p:txBody>
            <a:bodyPr wrap="square" lIns="68578" tIns="34289" rIns="68578" bIns="34289" rtlCol="0">
              <a:spAutoFit/>
            </a:bodyPr>
            <a:lstStyle/>
            <a:p>
              <a:r>
                <a:rPr lang="es-MX" sz="1350" b="1" dirty="0">
                  <a:solidFill>
                    <a:schemeClr val="bg1"/>
                  </a:solidFill>
                </a:rPr>
                <a:t>4</a:t>
              </a:r>
            </a:p>
          </p:txBody>
        </p:sp>
        <p:cxnSp>
          <p:nvCxnSpPr>
            <p:cNvPr id="135" name="161 Conector recto de flecha"/>
            <p:cNvCxnSpPr/>
            <p:nvPr/>
          </p:nvCxnSpPr>
          <p:spPr>
            <a:xfrm>
              <a:off x="7196095" y="5771693"/>
              <a:ext cx="772151" cy="0"/>
            </a:xfrm>
            <a:prstGeom prst="straightConnector1">
              <a:avLst/>
            </a:prstGeom>
            <a:ln w="28575">
              <a:solidFill>
                <a:srgbClr val="AD3131"/>
              </a:solidFill>
              <a:tailEnd type="triangle"/>
            </a:ln>
          </p:spPr>
          <p:style>
            <a:lnRef idx="1">
              <a:schemeClr val="accent1"/>
            </a:lnRef>
            <a:fillRef idx="0">
              <a:schemeClr val="accent1"/>
            </a:fillRef>
            <a:effectRef idx="0">
              <a:schemeClr val="accent1"/>
            </a:effectRef>
            <a:fontRef idx="minor">
              <a:schemeClr val="tx1"/>
            </a:fontRef>
          </p:style>
        </p:cxnSp>
        <p:sp>
          <p:nvSpPr>
            <p:cNvPr id="136" name="162 CuadroTexto"/>
            <p:cNvSpPr txBox="1"/>
            <p:nvPr/>
          </p:nvSpPr>
          <p:spPr>
            <a:xfrm>
              <a:off x="7060675" y="5368363"/>
              <a:ext cx="1341127" cy="340062"/>
            </a:xfrm>
            <a:prstGeom prst="rect">
              <a:avLst/>
            </a:prstGeom>
            <a:noFill/>
          </p:spPr>
          <p:txBody>
            <a:bodyPr wrap="square" lIns="68578" tIns="34289" rIns="68578" bIns="34289" rtlCol="0">
              <a:spAutoFit/>
            </a:bodyPr>
            <a:lstStyle/>
            <a:p>
              <a:r>
                <a:rPr lang="es-MX" sz="450" b="1" dirty="0">
                  <a:latin typeface="Montserrat" panose="02000505000000020004" pitchFamily="2" charset="0"/>
                </a:rPr>
                <a:t>Captación de presunto o vehículo</a:t>
              </a:r>
            </a:p>
          </p:txBody>
        </p:sp>
        <p:sp>
          <p:nvSpPr>
            <p:cNvPr id="138" name="Rectángulo 137"/>
            <p:cNvSpPr/>
            <p:nvPr/>
          </p:nvSpPr>
          <p:spPr>
            <a:xfrm>
              <a:off x="9145099" y="5356962"/>
              <a:ext cx="319573" cy="644383"/>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39" name="160 CuadroTexto"/>
            <p:cNvSpPr txBox="1"/>
            <p:nvPr/>
          </p:nvSpPr>
          <p:spPr>
            <a:xfrm>
              <a:off x="9114505" y="5426044"/>
              <a:ext cx="278665" cy="453418"/>
            </a:xfrm>
            <a:prstGeom prst="rect">
              <a:avLst/>
            </a:prstGeom>
            <a:noFill/>
          </p:spPr>
          <p:txBody>
            <a:bodyPr wrap="square" lIns="68578" tIns="34289" rIns="68578" bIns="34289" rtlCol="0">
              <a:spAutoFit/>
            </a:bodyPr>
            <a:lstStyle/>
            <a:p>
              <a:r>
                <a:rPr lang="es-MX" sz="1350" b="1" dirty="0">
                  <a:solidFill>
                    <a:schemeClr val="bg1"/>
                  </a:solidFill>
                </a:rPr>
                <a:t>5</a:t>
              </a:r>
            </a:p>
          </p:txBody>
        </p:sp>
        <p:cxnSp>
          <p:nvCxnSpPr>
            <p:cNvPr id="140" name="161 Conector recto de flecha"/>
            <p:cNvCxnSpPr/>
            <p:nvPr/>
          </p:nvCxnSpPr>
          <p:spPr>
            <a:xfrm>
              <a:off x="9557641" y="5739898"/>
              <a:ext cx="772151" cy="0"/>
            </a:xfrm>
            <a:prstGeom prst="straightConnector1">
              <a:avLst/>
            </a:prstGeom>
            <a:ln w="28575">
              <a:solidFill>
                <a:srgbClr val="AD3131"/>
              </a:solidFill>
              <a:tailEnd type="triangle"/>
            </a:ln>
          </p:spPr>
          <p:style>
            <a:lnRef idx="1">
              <a:schemeClr val="accent1"/>
            </a:lnRef>
            <a:fillRef idx="0">
              <a:schemeClr val="accent1"/>
            </a:fillRef>
            <a:effectRef idx="0">
              <a:schemeClr val="accent1"/>
            </a:effectRef>
            <a:fontRef idx="minor">
              <a:schemeClr val="tx1"/>
            </a:fontRef>
          </p:style>
        </p:cxnSp>
        <p:sp>
          <p:nvSpPr>
            <p:cNvPr id="141" name="162 CuadroTexto"/>
            <p:cNvSpPr txBox="1"/>
            <p:nvPr/>
          </p:nvSpPr>
          <p:spPr>
            <a:xfrm>
              <a:off x="9422222" y="5336567"/>
              <a:ext cx="1317615" cy="340062"/>
            </a:xfrm>
            <a:prstGeom prst="rect">
              <a:avLst/>
            </a:prstGeom>
            <a:noFill/>
          </p:spPr>
          <p:txBody>
            <a:bodyPr wrap="square" lIns="68578" tIns="34289" rIns="68578" bIns="34289" rtlCol="0">
              <a:spAutoFit/>
            </a:bodyPr>
            <a:lstStyle/>
            <a:p>
              <a:r>
                <a:rPr lang="es-MX" sz="450" b="1" dirty="0">
                  <a:latin typeface="Montserrat" panose="02000505000000020004" pitchFamily="2" charset="0"/>
                </a:rPr>
                <a:t>Se informa al supervisión CALLE</a:t>
              </a:r>
            </a:p>
          </p:txBody>
        </p:sp>
      </p:grpSp>
      <p:sp>
        <p:nvSpPr>
          <p:cNvPr id="143" name="104 CuadroTexto"/>
          <p:cNvSpPr txBox="1"/>
          <p:nvPr/>
        </p:nvSpPr>
        <p:spPr>
          <a:xfrm>
            <a:off x="426477" y="3986710"/>
            <a:ext cx="6079126" cy="224931"/>
          </a:xfrm>
          <a:prstGeom prst="rect">
            <a:avLst/>
          </a:prstGeom>
          <a:noFill/>
        </p:spPr>
        <p:txBody>
          <a:bodyPr wrap="square" lIns="68578" tIns="34289" rIns="68578" bIns="34289" rtlCol="0">
            <a:spAutoFit/>
          </a:bodyPr>
          <a:lstStyle/>
          <a:p>
            <a:r>
              <a:rPr lang="es-MX" sz="506" b="1" dirty="0">
                <a:latin typeface="Montserrat" panose="02000505000000020004" pitchFamily="2" charset="0"/>
              </a:rPr>
              <a:t>La dinámica a través de los Supervisores  y Operadores de Videovigilancia facilita el trabajo de las corporaciones con identificaciones de una probable comisión de delito mediante el seguimiento en tiempo real y/o grabaciones, tomando en cuenta los tiempos de reacción teniendo como prioridad los incidentes de Alto Impacto y Código Rojo.</a:t>
            </a:r>
          </a:p>
        </p:txBody>
      </p:sp>
      <p:cxnSp>
        <p:nvCxnSpPr>
          <p:cNvPr id="144" name="Conector recto 143"/>
          <p:cNvCxnSpPr/>
          <p:nvPr/>
        </p:nvCxnSpPr>
        <p:spPr>
          <a:xfrm>
            <a:off x="2480862" y="3369725"/>
            <a:ext cx="1896278" cy="0"/>
          </a:xfrm>
          <a:prstGeom prst="line">
            <a:avLst/>
          </a:prstGeom>
          <a:ln w="15875" cap="rnd">
            <a:solidFill>
              <a:srgbClr val="AD3131"/>
            </a:solidFill>
          </a:ln>
        </p:spPr>
        <p:style>
          <a:lnRef idx="1">
            <a:schemeClr val="accent1"/>
          </a:lnRef>
          <a:fillRef idx="0">
            <a:schemeClr val="accent1"/>
          </a:fillRef>
          <a:effectRef idx="0">
            <a:schemeClr val="accent1"/>
          </a:effectRef>
          <a:fontRef idx="minor">
            <a:schemeClr val="tx1"/>
          </a:fontRef>
        </p:style>
      </p:cxnSp>
      <p:sp>
        <p:nvSpPr>
          <p:cNvPr id="145" name="CuadroTexto 144"/>
          <p:cNvSpPr txBox="1"/>
          <p:nvPr/>
        </p:nvSpPr>
        <p:spPr>
          <a:xfrm>
            <a:off x="406963" y="1114438"/>
            <a:ext cx="2196435" cy="334707"/>
          </a:xfrm>
          <a:prstGeom prst="rect">
            <a:avLst/>
          </a:prstGeom>
          <a:noFill/>
        </p:spPr>
        <p:txBody>
          <a:bodyPr wrap="none" rtlCol="0">
            <a:spAutoFit/>
          </a:bodyPr>
          <a:lstStyle/>
          <a:p>
            <a:r>
              <a:rPr lang="es-MX" sz="1575" b="1" dirty="0" err="1">
                <a:solidFill>
                  <a:srgbClr val="AD3131"/>
                </a:solidFill>
                <a:latin typeface="Montserrat" panose="02000505000000020004" pitchFamily="2" charset="0"/>
              </a:rPr>
              <a:t>Videovigilancia</a:t>
            </a:r>
            <a:r>
              <a:rPr lang="es-MX" sz="1575" b="1" dirty="0">
                <a:solidFill>
                  <a:srgbClr val="AD3131"/>
                </a:solidFill>
                <a:latin typeface="Montserrat" panose="02000505000000020004" pitchFamily="2" charset="0"/>
              </a:rPr>
              <a:t> </a:t>
            </a:r>
            <a:r>
              <a:rPr lang="es-MX" sz="1575" b="1" dirty="0" err="1">
                <a:solidFill>
                  <a:srgbClr val="AD3131"/>
                </a:solidFill>
                <a:latin typeface="Montserrat" panose="02000505000000020004" pitchFamily="2" charset="0"/>
              </a:rPr>
              <a:t>C5i</a:t>
            </a:r>
            <a:endParaRPr lang="es-MX" sz="1575" b="1" dirty="0">
              <a:solidFill>
                <a:srgbClr val="AD3131"/>
              </a:solidFill>
              <a:latin typeface="Montserrat" panose="02000505000000020004" pitchFamily="2" charset="0"/>
            </a:endParaRPr>
          </a:p>
        </p:txBody>
      </p:sp>
      <p:cxnSp>
        <p:nvCxnSpPr>
          <p:cNvPr id="146" name="Conector recto 145"/>
          <p:cNvCxnSpPr/>
          <p:nvPr/>
        </p:nvCxnSpPr>
        <p:spPr>
          <a:xfrm>
            <a:off x="477196" y="160149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sp>
        <p:nvSpPr>
          <p:cNvPr id="2" name="Google Shape;61;p14">
            <a:extLst>
              <a:ext uri="{FF2B5EF4-FFF2-40B4-BE49-F238E27FC236}">
                <a16:creationId xmlns="" xmlns:a16="http://schemas.microsoft.com/office/drawing/2014/main" id="{0237F57B-0A40-F879-E3C1-126B296A3632}"/>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916DC534-39BD-F4DA-58DC-0A1ABEBE680E}"/>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7047953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ángulo 22"/>
          <p:cNvSpPr/>
          <p:nvPr/>
        </p:nvSpPr>
        <p:spPr>
          <a:xfrm flipV="1">
            <a:off x="413322" y="2607724"/>
            <a:ext cx="1580108" cy="82898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24" name="Rectángulo 23"/>
          <p:cNvSpPr/>
          <p:nvPr/>
        </p:nvSpPr>
        <p:spPr>
          <a:xfrm>
            <a:off x="413322" y="2443478"/>
            <a:ext cx="1411635" cy="333042"/>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25" name="Rectángulo 24"/>
          <p:cNvSpPr/>
          <p:nvPr/>
        </p:nvSpPr>
        <p:spPr>
          <a:xfrm>
            <a:off x="413322" y="2438928"/>
            <a:ext cx="1442512" cy="378180"/>
          </a:xfrm>
          <a:prstGeom prst="rect">
            <a:avLst/>
          </a:prstGeom>
        </p:spPr>
        <p:txBody>
          <a:bodyPr wrap="square">
            <a:spAutoFit/>
          </a:bodyPr>
          <a:lstStyle/>
          <a:p>
            <a:r>
              <a:rPr lang="es-MX" sz="619" b="1" dirty="0">
                <a:solidFill>
                  <a:schemeClr val="bg1"/>
                </a:solidFill>
                <a:latin typeface="Montserrat" panose="02000505000000020004" pitchFamily="2" charset="0"/>
              </a:rPr>
              <a:t>Envió de información en tiempo real a contactos previamente autorizados</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2076" y="334759"/>
            <a:ext cx="1828612" cy="521741"/>
          </a:xfrm>
          <a:prstGeom prst="rect">
            <a:avLst/>
          </a:prstGeom>
        </p:spPr>
      </p:pic>
      <p:grpSp>
        <p:nvGrpSpPr>
          <p:cNvPr id="5" name="Grupo 4"/>
          <p:cNvGrpSpPr/>
          <p:nvPr/>
        </p:nvGrpSpPr>
        <p:grpSpPr>
          <a:xfrm>
            <a:off x="376580" y="237326"/>
            <a:ext cx="1171557" cy="361469"/>
            <a:chOff x="6769918" y="481019"/>
            <a:chExt cx="2082768" cy="642611"/>
          </a:xfrm>
        </p:grpSpPr>
        <p:pic>
          <p:nvPicPr>
            <p:cNvPr id="6" name="Imagen 5"/>
            <p:cNvPicPr>
              <a:picLocks noChangeAspect="1"/>
            </p:cNvPicPr>
            <p:nvPr/>
          </p:nvPicPr>
          <p:blipFill rotWithShape="1">
            <a:blip r:embed="rId3" cstate="print">
              <a:extLst>
                <a:ext uri="{28A0092B-C50C-407E-A947-70E740481C1C}">
                  <a14:useLocalDpi xmlns:a14="http://schemas.microsoft.com/office/drawing/2010/main" val="0"/>
                </a:ext>
              </a:extLst>
            </a:blip>
            <a:srcRect t="67231"/>
            <a:stretch/>
          </p:blipFill>
          <p:spPr>
            <a:xfrm>
              <a:off x="7547124" y="632234"/>
              <a:ext cx="1305562" cy="361584"/>
            </a:xfrm>
            <a:prstGeom prst="rect">
              <a:avLst/>
            </a:prstGeom>
          </p:spPr>
        </p:pic>
        <p:pic>
          <p:nvPicPr>
            <p:cNvPr id="7" name="Imagen 6"/>
            <p:cNvPicPr>
              <a:picLocks noChangeAspect="1"/>
            </p:cNvPicPr>
            <p:nvPr/>
          </p:nvPicPr>
          <p:blipFill rotWithShape="1">
            <a:blip r:embed="rId4" cstate="print">
              <a:extLst>
                <a:ext uri="{28A0092B-C50C-407E-A947-70E740481C1C}">
                  <a14:useLocalDpi xmlns:a14="http://schemas.microsoft.com/office/drawing/2010/main" val="0"/>
                </a:ext>
              </a:extLst>
            </a:blip>
            <a:srcRect l="15886" r="11544" b="32769"/>
            <a:stretch/>
          </p:blipFill>
          <p:spPr>
            <a:xfrm>
              <a:off x="6769918" y="481019"/>
              <a:ext cx="820704" cy="642611"/>
            </a:xfrm>
            <a:prstGeom prst="rect">
              <a:avLst/>
            </a:prstGeom>
          </p:spPr>
        </p:pic>
      </p:grpSp>
      <p:pic>
        <p:nvPicPr>
          <p:cNvPr id="8" name="Imagen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55921" y="325992"/>
            <a:ext cx="437509" cy="332080"/>
          </a:xfrm>
          <a:prstGeom prst="rect">
            <a:avLst/>
          </a:prstGeom>
        </p:spPr>
      </p:pic>
      <p:sp>
        <p:nvSpPr>
          <p:cNvPr id="9" name="CuadroTexto 8"/>
          <p:cNvSpPr txBox="1"/>
          <p:nvPr/>
        </p:nvSpPr>
        <p:spPr>
          <a:xfrm>
            <a:off x="376580" y="1226320"/>
            <a:ext cx="5604419"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Actividades realizadas por parte de </a:t>
            </a:r>
            <a:r>
              <a:rPr lang="es-MX" sz="1575" b="1" dirty="0" err="1">
                <a:solidFill>
                  <a:srgbClr val="AD3131"/>
                </a:solidFill>
                <a:latin typeface="Montserrat" panose="02000505000000020004" pitchFamily="2" charset="0"/>
              </a:rPr>
              <a:t>Videovigilancia</a:t>
            </a:r>
            <a:endParaRPr lang="es-MX" sz="1575" b="1" dirty="0">
              <a:solidFill>
                <a:srgbClr val="AD3131"/>
              </a:solidFill>
              <a:latin typeface="Montserrat" panose="02000505000000020004" pitchFamily="2" charset="0"/>
            </a:endParaRPr>
          </a:p>
        </p:txBody>
      </p:sp>
      <p:cxnSp>
        <p:nvCxnSpPr>
          <p:cNvPr id="10" name="Conector recto 9"/>
          <p:cNvCxnSpPr/>
          <p:nvPr/>
        </p:nvCxnSpPr>
        <p:spPr>
          <a:xfrm>
            <a:off x="494284" y="1604289"/>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grpSp>
        <p:nvGrpSpPr>
          <p:cNvPr id="18" name="Grupo 17"/>
          <p:cNvGrpSpPr/>
          <p:nvPr/>
        </p:nvGrpSpPr>
        <p:grpSpPr>
          <a:xfrm>
            <a:off x="413322" y="1714428"/>
            <a:ext cx="1580108" cy="636931"/>
            <a:chOff x="387476" y="1997849"/>
            <a:chExt cx="2809080" cy="1132321"/>
          </a:xfrm>
        </p:grpSpPr>
        <p:sp>
          <p:nvSpPr>
            <p:cNvPr id="17" name="Rectángulo 16"/>
            <p:cNvSpPr/>
            <p:nvPr/>
          </p:nvSpPr>
          <p:spPr>
            <a:xfrm flipV="1">
              <a:off x="387476" y="2289841"/>
              <a:ext cx="2809080" cy="8403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4" name="Rectángulo 13"/>
            <p:cNvSpPr/>
            <p:nvPr/>
          </p:nvSpPr>
          <p:spPr>
            <a:xfrm>
              <a:off x="387476" y="1997849"/>
              <a:ext cx="2509574"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1" name="17 CuadroTexto"/>
            <p:cNvSpPr txBox="1"/>
            <p:nvPr/>
          </p:nvSpPr>
          <p:spPr>
            <a:xfrm>
              <a:off x="393256" y="2466576"/>
              <a:ext cx="2734147" cy="649066"/>
            </a:xfrm>
            <a:prstGeom prst="rect">
              <a:avLst/>
            </a:prstGeom>
            <a:noFill/>
          </p:spPr>
          <p:txBody>
            <a:bodyPr wrap="square" rtlCol="0">
              <a:spAutoFit/>
            </a:bodyPr>
            <a:lstStyle/>
            <a:p>
              <a:pPr algn="just"/>
              <a:r>
                <a:rPr lang="es-MX" sz="591" dirty="0">
                  <a:latin typeface="Montserrat" panose="02000505000000020004" pitchFamily="2" charset="0"/>
                </a:rPr>
                <a:t>Se atiende todo folio que genera 911 apoyados con cámaras cercanas o perimetrales al lugar del reporte. </a:t>
              </a:r>
            </a:p>
          </p:txBody>
        </p:sp>
        <p:sp>
          <p:nvSpPr>
            <p:cNvPr id="15" name="Rectángulo 14"/>
            <p:cNvSpPr/>
            <p:nvPr/>
          </p:nvSpPr>
          <p:spPr>
            <a:xfrm>
              <a:off x="433586" y="1997849"/>
              <a:ext cx="2417350" cy="718145"/>
            </a:xfrm>
            <a:prstGeom prst="rect">
              <a:avLst/>
            </a:prstGeom>
          </p:spPr>
          <p:txBody>
            <a:bodyPr wrap="square">
              <a:spAutoFit/>
            </a:bodyPr>
            <a:lstStyle/>
            <a:p>
              <a:pPr algn="just"/>
              <a:r>
                <a:rPr lang="es-MX" sz="675" b="1" dirty="0">
                  <a:solidFill>
                    <a:schemeClr val="bg1"/>
                  </a:solidFill>
                  <a:latin typeface="Montserrat" panose="02000505000000020004" pitchFamily="2" charset="0"/>
                </a:rPr>
                <a:t>Atención a folios/incidentes  generados por el 911</a:t>
              </a:r>
            </a:p>
          </p:txBody>
        </p:sp>
      </p:grpSp>
      <p:sp>
        <p:nvSpPr>
          <p:cNvPr id="19" name="18 CuadroTexto"/>
          <p:cNvSpPr txBox="1"/>
          <p:nvPr/>
        </p:nvSpPr>
        <p:spPr>
          <a:xfrm>
            <a:off x="413322" y="2781071"/>
            <a:ext cx="1580108" cy="728789"/>
          </a:xfrm>
          <a:prstGeom prst="rect">
            <a:avLst/>
          </a:prstGeom>
          <a:noFill/>
        </p:spPr>
        <p:txBody>
          <a:bodyPr wrap="square" rtlCol="0">
            <a:spAutoFit/>
          </a:bodyPr>
          <a:lstStyle/>
          <a:p>
            <a:pPr algn="just"/>
            <a:r>
              <a:rPr lang="es-MX" sz="591" dirty="0">
                <a:latin typeface="Montserrat" panose="02000505000000020004" pitchFamily="2" charset="0"/>
              </a:rPr>
              <a:t>Al momento de tener un evento de alto impacto o de relevancia se envían imágenes vía </a:t>
            </a:r>
            <a:r>
              <a:rPr lang="es-MX" sz="591" dirty="0" err="1">
                <a:latin typeface="Montserrat" panose="02000505000000020004" pitchFamily="2" charset="0"/>
              </a:rPr>
              <a:t>whatsapp</a:t>
            </a:r>
            <a:r>
              <a:rPr lang="es-MX" sz="591" dirty="0">
                <a:latin typeface="Montserrat" panose="02000505000000020004" pitchFamily="2" charset="0"/>
              </a:rPr>
              <a:t> (contactos previamente autorizados por superior jerárquico) con la información visualizada a través de cámaras. </a:t>
            </a:r>
          </a:p>
        </p:txBody>
      </p:sp>
      <p:grpSp>
        <p:nvGrpSpPr>
          <p:cNvPr id="29" name="Grupo 28"/>
          <p:cNvGrpSpPr/>
          <p:nvPr/>
        </p:nvGrpSpPr>
        <p:grpSpPr>
          <a:xfrm>
            <a:off x="413322" y="3504330"/>
            <a:ext cx="1580108" cy="760719"/>
            <a:chOff x="387476" y="1997849"/>
            <a:chExt cx="2809080" cy="1352390"/>
          </a:xfrm>
        </p:grpSpPr>
        <p:sp>
          <p:nvSpPr>
            <p:cNvPr id="30" name="Rectángulo 29"/>
            <p:cNvSpPr/>
            <p:nvPr/>
          </p:nvSpPr>
          <p:spPr>
            <a:xfrm flipV="1">
              <a:off x="387476" y="2289841"/>
              <a:ext cx="2809080" cy="10603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31" name="Rectángulo 30"/>
            <p:cNvSpPr/>
            <p:nvPr/>
          </p:nvSpPr>
          <p:spPr>
            <a:xfrm>
              <a:off x="387476" y="1997849"/>
              <a:ext cx="2509574"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32" name="17 CuadroTexto"/>
            <p:cNvSpPr txBox="1"/>
            <p:nvPr/>
          </p:nvSpPr>
          <p:spPr>
            <a:xfrm>
              <a:off x="393256" y="2466575"/>
              <a:ext cx="2734147" cy="810706"/>
            </a:xfrm>
            <a:prstGeom prst="rect">
              <a:avLst/>
            </a:prstGeom>
            <a:noFill/>
          </p:spPr>
          <p:txBody>
            <a:bodyPr wrap="square" rtlCol="0">
              <a:spAutoFit/>
            </a:bodyPr>
            <a:lstStyle/>
            <a:p>
              <a:pPr algn="just"/>
              <a:r>
                <a:rPr lang="es-MX" sz="591" dirty="0">
                  <a:latin typeface="Montserrat" panose="02000505000000020004" pitchFamily="2" charset="0"/>
                </a:rPr>
                <a:t>En fusión de grupos se proyectan cámaras en video </a:t>
              </a:r>
              <a:r>
                <a:rPr lang="es-MX" sz="591" dirty="0" err="1">
                  <a:latin typeface="Montserrat" panose="02000505000000020004" pitchFamily="2" charset="0"/>
                </a:rPr>
                <a:t>wall</a:t>
              </a:r>
              <a:r>
                <a:rPr lang="es-MX" sz="591" dirty="0">
                  <a:latin typeface="Montserrat" panose="02000505000000020004" pitchFamily="2" charset="0"/>
                </a:rPr>
                <a:t> con la finalidad de orientar a corporaciones participantes. </a:t>
              </a:r>
            </a:p>
          </p:txBody>
        </p:sp>
        <p:sp>
          <p:nvSpPr>
            <p:cNvPr id="33" name="Rectángulo 32"/>
            <p:cNvSpPr/>
            <p:nvPr/>
          </p:nvSpPr>
          <p:spPr>
            <a:xfrm>
              <a:off x="433586" y="1997849"/>
              <a:ext cx="2417350" cy="533479"/>
            </a:xfrm>
            <a:prstGeom prst="rect">
              <a:avLst/>
            </a:prstGeom>
          </p:spPr>
          <p:txBody>
            <a:bodyPr wrap="square">
              <a:spAutoFit/>
            </a:bodyPr>
            <a:lstStyle/>
            <a:p>
              <a:r>
                <a:rPr lang="es-MX" sz="675" b="1" dirty="0">
                  <a:solidFill>
                    <a:schemeClr val="bg1"/>
                  </a:solidFill>
                  <a:latin typeface="Montserrat" panose="02000505000000020004" pitchFamily="2" charset="0"/>
                </a:rPr>
                <a:t>Participación en Códigos Rojos</a:t>
              </a:r>
            </a:p>
          </p:txBody>
        </p:sp>
      </p:grpSp>
      <p:grpSp>
        <p:nvGrpSpPr>
          <p:cNvPr id="34" name="Grupo 33"/>
          <p:cNvGrpSpPr/>
          <p:nvPr/>
        </p:nvGrpSpPr>
        <p:grpSpPr>
          <a:xfrm>
            <a:off x="2297111" y="1715844"/>
            <a:ext cx="1580108" cy="810603"/>
            <a:chOff x="387476" y="1997849"/>
            <a:chExt cx="2809080" cy="1441073"/>
          </a:xfrm>
        </p:grpSpPr>
        <p:sp>
          <p:nvSpPr>
            <p:cNvPr id="35" name="Rectángulo 34"/>
            <p:cNvSpPr/>
            <p:nvPr/>
          </p:nvSpPr>
          <p:spPr>
            <a:xfrm flipV="1">
              <a:off x="387476" y="2289840"/>
              <a:ext cx="2809080" cy="9153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36" name="Rectángulo 35"/>
            <p:cNvSpPr/>
            <p:nvPr/>
          </p:nvSpPr>
          <p:spPr>
            <a:xfrm>
              <a:off x="387476" y="1997849"/>
              <a:ext cx="2509574"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37" name="17 CuadroTexto"/>
            <p:cNvSpPr txBox="1"/>
            <p:nvPr/>
          </p:nvSpPr>
          <p:spPr>
            <a:xfrm>
              <a:off x="393256" y="2466575"/>
              <a:ext cx="2734147" cy="972347"/>
            </a:xfrm>
            <a:prstGeom prst="rect">
              <a:avLst/>
            </a:prstGeom>
            <a:noFill/>
          </p:spPr>
          <p:txBody>
            <a:bodyPr wrap="square" rtlCol="0">
              <a:spAutoFit/>
            </a:bodyPr>
            <a:lstStyle/>
            <a:p>
              <a:pPr algn="just"/>
              <a:r>
                <a:rPr lang="es-MX" sz="591" dirty="0">
                  <a:latin typeface="Montserrat" panose="02000505000000020004" pitchFamily="2" charset="0"/>
                </a:rPr>
                <a:t>Se revisan grabaciones de incidentes antes, durante y después de la hora del reporte, con la finalidad de tener mayor número de datos. </a:t>
              </a:r>
            </a:p>
          </p:txBody>
        </p:sp>
        <p:sp>
          <p:nvSpPr>
            <p:cNvPr id="38" name="Rectángulo 37"/>
            <p:cNvSpPr/>
            <p:nvPr/>
          </p:nvSpPr>
          <p:spPr>
            <a:xfrm>
              <a:off x="433586" y="2043581"/>
              <a:ext cx="2417350" cy="348814"/>
            </a:xfrm>
            <a:prstGeom prst="rect">
              <a:avLst/>
            </a:prstGeom>
          </p:spPr>
          <p:txBody>
            <a:bodyPr wrap="square">
              <a:spAutoFit/>
            </a:bodyPr>
            <a:lstStyle/>
            <a:p>
              <a:pPr algn="just"/>
              <a:r>
                <a:rPr lang="es-MX" sz="675" b="1" dirty="0">
                  <a:solidFill>
                    <a:schemeClr val="bg1"/>
                  </a:solidFill>
                  <a:latin typeface="Montserrat" panose="02000505000000020004" pitchFamily="2" charset="0"/>
                </a:rPr>
                <a:t>Revisión de grabaciones</a:t>
              </a:r>
            </a:p>
          </p:txBody>
        </p:sp>
      </p:grpSp>
      <p:sp>
        <p:nvSpPr>
          <p:cNvPr id="45" name="Rectángulo 44"/>
          <p:cNvSpPr/>
          <p:nvPr/>
        </p:nvSpPr>
        <p:spPr>
          <a:xfrm flipV="1">
            <a:off x="2297111" y="2610655"/>
            <a:ext cx="1580108" cy="82898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46" name="Rectángulo 45"/>
          <p:cNvSpPr/>
          <p:nvPr/>
        </p:nvSpPr>
        <p:spPr>
          <a:xfrm>
            <a:off x="2297111" y="2446409"/>
            <a:ext cx="1411635" cy="333042"/>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47" name="Rectángulo 46"/>
          <p:cNvSpPr/>
          <p:nvPr/>
        </p:nvSpPr>
        <p:spPr>
          <a:xfrm>
            <a:off x="2297110" y="2485839"/>
            <a:ext cx="1442512" cy="378180"/>
          </a:xfrm>
          <a:prstGeom prst="rect">
            <a:avLst/>
          </a:prstGeom>
        </p:spPr>
        <p:txBody>
          <a:bodyPr wrap="square">
            <a:spAutoFit/>
          </a:bodyPr>
          <a:lstStyle/>
          <a:p>
            <a:r>
              <a:rPr lang="es-MX" sz="619" b="1" dirty="0">
                <a:solidFill>
                  <a:schemeClr val="bg1"/>
                </a:solidFill>
                <a:latin typeface="Montserrat" panose="02000505000000020004" pitchFamily="2" charset="0"/>
              </a:rPr>
              <a:t>Monitoreo preventivo en bancos, zonas comerciales, viviendas</a:t>
            </a:r>
          </a:p>
        </p:txBody>
      </p:sp>
      <p:sp>
        <p:nvSpPr>
          <p:cNvPr id="48" name="18 CuadroTexto"/>
          <p:cNvSpPr txBox="1"/>
          <p:nvPr/>
        </p:nvSpPr>
        <p:spPr>
          <a:xfrm>
            <a:off x="2297111" y="2876175"/>
            <a:ext cx="1580108" cy="546945"/>
          </a:xfrm>
          <a:prstGeom prst="rect">
            <a:avLst/>
          </a:prstGeom>
          <a:noFill/>
        </p:spPr>
        <p:txBody>
          <a:bodyPr wrap="square" rtlCol="0">
            <a:spAutoFit/>
          </a:bodyPr>
          <a:lstStyle/>
          <a:p>
            <a:pPr algn="just"/>
            <a:r>
              <a:rPr lang="es-MX" sz="591" dirty="0">
                <a:latin typeface="Montserrat" panose="02000505000000020004" pitchFamily="2" charset="0"/>
              </a:rPr>
              <a:t>Se mantiene monitoreo constante con la finalidad de prevenir cualquier tipo de incidente sospechoso o que ponga en riesgo la seguridad de la población. </a:t>
            </a:r>
          </a:p>
        </p:txBody>
      </p:sp>
      <p:grpSp>
        <p:nvGrpSpPr>
          <p:cNvPr id="49" name="Grupo 48"/>
          <p:cNvGrpSpPr/>
          <p:nvPr/>
        </p:nvGrpSpPr>
        <p:grpSpPr>
          <a:xfrm>
            <a:off x="2297110" y="3504330"/>
            <a:ext cx="1580829" cy="760719"/>
            <a:chOff x="386194" y="1997849"/>
            <a:chExt cx="2810362" cy="1352390"/>
          </a:xfrm>
        </p:grpSpPr>
        <p:sp>
          <p:nvSpPr>
            <p:cNvPr id="50" name="Rectángulo 49"/>
            <p:cNvSpPr/>
            <p:nvPr/>
          </p:nvSpPr>
          <p:spPr>
            <a:xfrm flipV="1">
              <a:off x="387476" y="2289841"/>
              <a:ext cx="2809080" cy="10603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51" name="Rectángulo 50"/>
            <p:cNvSpPr/>
            <p:nvPr/>
          </p:nvSpPr>
          <p:spPr>
            <a:xfrm>
              <a:off x="387476" y="1997849"/>
              <a:ext cx="2509574"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52" name="17 CuadroTexto"/>
            <p:cNvSpPr txBox="1"/>
            <p:nvPr/>
          </p:nvSpPr>
          <p:spPr>
            <a:xfrm>
              <a:off x="386194" y="2504244"/>
              <a:ext cx="2734145" cy="810706"/>
            </a:xfrm>
            <a:prstGeom prst="rect">
              <a:avLst/>
            </a:prstGeom>
            <a:noFill/>
          </p:spPr>
          <p:txBody>
            <a:bodyPr wrap="square" rtlCol="0">
              <a:spAutoFit/>
            </a:bodyPr>
            <a:lstStyle/>
            <a:p>
              <a:pPr algn="just"/>
              <a:r>
                <a:rPr lang="es-MX" sz="591" dirty="0">
                  <a:latin typeface="Montserrat" panose="02000505000000020004" pitchFamily="2" charset="0"/>
                </a:rPr>
                <a:t>Monitoreo preventivo de entradas y salidas de los distintos Municipios, así como la franja fronteriza a lo largo del Estado. </a:t>
              </a:r>
            </a:p>
          </p:txBody>
        </p:sp>
        <p:sp>
          <p:nvSpPr>
            <p:cNvPr id="53" name="Rectángulo 52"/>
            <p:cNvSpPr/>
            <p:nvPr/>
          </p:nvSpPr>
          <p:spPr>
            <a:xfrm>
              <a:off x="433588" y="1997849"/>
              <a:ext cx="2417351" cy="533479"/>
            </a:xfrm>
            <a:prstGeom prst="rect">
              <a:avLst/>
            </a:prstGeom>
          </p:spPr>
          <p:txBody>
            <a:bodyPr wrap="square">
              <a:spAutoFit/>
            </a:bodyPr>
            <a:lstStyle/>
            <a:p>
              <a:r>
                <a:rPr lang="es-MX" sz="675" b="1" dirty="0">
                  <a:solidFill>
                    <a:schemeClr val="bg1"/>
                  </a:solidFill>
                  <a:latin typeface="Montserrat" panose="02000505000000020004" pitchFamily="2" charset="0"/>
                </a:rPr>
                <a:t>Cobertura en carreteras y zona fronteriza</a:t>
              </a:r>
            </a:p>
          </p:txBody>
        </p:sp>
      </p:grpSp>
      <p:sp>
        <p:nvSpPr>
          <p:cNvPr id="54" name="Rectángulo 53"/>
          <p:cNvSpPr/>
          <p:nvPr/>
        </p:nvSpPr>
        <p:spPr>
          <a:xfrm flipV="1">
            <a:off x="4099496" y="1876397"/>
            <a:ext cx="2419350" cy="7313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55" name="Rectángulo 54"/>
          <p:cNvSpPr/>
          <p:nvPr/>
        </p:nvSpPr>
        <p:spPr>
          <a:xfrm>
            <a:off x="4099497" y="1712152"/>
            <a:ext cx="1411635" cy="333042"/>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56" name="Rectángulo 55"/>
          <p:cNvSpPr/>
          <p:nvPr/>
        </p:nvSpPr>
        <p:spPr>
          <a:xfrm>
            <a:off x="4099496" y="1758902"/>
            <a:ext cx="1442512" cy="282898"/>
          </a:xfrm>
          <a:prstGeom prst="rect">
            <a:avLst/>
          </a:prstGeom>
        </p:spPr>
        <p:txBody>
          <a:bodyPr wrap="square">
            <a:spAutoFit/>
          </a:bodyPr>
          <a:lstStyle/>
          <a:p>
            <a:r>
              <a:rPr lang="es-MX" sz="619" b="1" dirty="0">
                <a:solidFill>
                  <a:schemeClr val="bg1"/>
                </a:solidFill>
                <a:latin typeface="Montserrat" panose="02000505000000020004" pitchFamily="2" charset="0"/>
              </a:rPr>
              <a:t>Análisis de información por municipio</a:t>
            </a:r>
          </a:p>
        </p:txBody>
      </p:sp>
      <p:sp>
        <p:nvSpPr>
          <p:cNvPr id="57" name="18 CuadroTexto"/>
          <p:cNvSpPr txBox="1"/>
          <p:nvPr/>
        </p:nvSpPr>
        <p:spPr>
          <a:xfrm>
            <a:off x="4103098" y="2129463"/>
            <a:ext cx="2315615" cy="365100"/>
          </a:xfrm>
          <a:prstGeom prst="rect">
            <a:avLst/>
          </a:prstGeom>
          <a:noFill/>
        </p:spPr>
        <p:txBody>
          <a:bodyPr wrap="square" rtlCol="0">
            <a:spAutoFit/>
          </a:bodyPr>
          <a:lstStyle/>
          <a:p>
            <a:pPr algn="just"/>
            <a:r>
              <a:rPr lang="es-MX" sz="591" dirty="0">
                <a:latin typeface="Montserrat" panose="02000505000000020004" pitchFamily="2" charset="0"/>
              </a:rPr>
              <a:t>Se realiza un análisis de información obtenida en los eventos de alto impacto, y se realizan planes de trabajo específicos para cada región, según sea la necesidad. </a:t>
            </a:r>
          </a:p>
        </p:txBody>
      </p:sp>
      <p:grpSp>
        <p:nvGrpSpPr>
          <p:cNvPr id="58" name="Grupo 57"/>
          <p:cNvGrpSpPr/>
          <p:nvPr/>
        </p:nvGrpSpPr>
        <p:grpSpPr>
          <a:xfrm>
            <a:off x="4103098" y="2656193"/>
            <a:ext cx="2415749" cy="635482"/>
            <a:chOff x="387476" y="1997849"/>
            <a:chExt cx="4294664" cy="1129745"/>
          </a:xfrm>
        </p:grpSpPr>
        <p:sp>
          <p:nvSpPr>
            <p:cNvPr id="59" name="Rectángulo 58"/>
            <p:cNvSpPr/>
            <p:nvPr/>
          </p:nvSpPr>
          <p:spPr>
            <a:xfrm flipV="1">
              <a:off x="387476" y="2289840"/>
              <a:ext cx="4294664" cy="8377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60" name="Rectángulo 59"/>
            <p:cNvSpPr/>
            <p:nvPr/>
          </p:nvSpPr>
          <p:spPr>
            <a:xfrm>
              <a:off x="387476" y="1997849"/>
              <a:ext cx="2509574"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61" name="17 CuadroTexto"/>
            <p:cNvSpPr txBox="1"/>
            <p:nvPr/>
          </p:nvSpPr>
          <p:spPr>
            <a:xfrm>
              <a:off x="387476" y="2539168"/>
              <a:ext cx="2734145" cy="487427"/>
            </a:xfrm>
            <a:prstGeom prst="rect">
              <a:avLst/>
            </a:prstGeom>
            <a:noFill/>
          </p:spPr>
          <p:txBody>
            <a:bodyPr wrap="square" rtlCol="0">
              <a:spAutoFit/>
            </a:bodyPr>
            <a:lstStyle/>
            <a:p>
              <a:pPr algn="just"/>
              <a:r>
                <a:rPr lang="es-MX" sz="591" dirty="0">
                  <a:latin typeface="Montserrat" panose="02000505000000020004" pitchFamily="2" charset="0"/>
                </a:rPr>
                <a:t>Monitoreo permanente en zonas de alto riesgo. </a:t>
              </a:r>
            </a:p>
          </p:txBody>
        </p:sp>
        <p:sp>
          <p:nvSpPr>
            <p:cNvPr id="62" name="Rectángulo 61"/>
            <p:cNvSpPr/>
            <p:nvPr/>
          </p:nvSpPr>
          <p:spPr>
            <a:xfrm>
              <a:off x="433586" y="2009499"/>
              <a:ext cx="2417351" cy="718145"/>
            </a:xfrm>
            <a:prstGeom prst="rect">
              <a:avLst/>
            </a:prstGeom>
          </p:spPr>
          <p:txBody>
            <a:bodyPr wrap="square">
              <a:spAutoFit/>
            </a:bodyPr>
            <a:lstStyle/>
            <a:p>
              <a:r>
                <a:rPr lang="es-MX" sz="675" b="1" dirty="0">
                  <a:solidFill>
                    <a:schemeClr val="bg1"/>
                  </a:solidFill>
                  <a:latin typeface="Montserrat" panose="02000505000000020004" pitchFamily="2" charset="0"/>
                </a:rPr>
                <a:t>Monitoreo estratégico en base a la incidencia delictiva</a:t>
              </a:r>
            </a:p>
          </p:txBody>
        </p:sp>
      </p:grpSp>
      <p:sp>
        <p:nvSpPr>
          <p:cNvPr id="63" name="Rectángulo 62"/>
          <p:cNvSpPr/>
          <p:nvPr/>
        </p:nvSpPr>
        <p:spPr>
          <a:xfrm flipV="1">
            <a:off x="4117135" y="3507958"/>
            <a:ext cx="2401711" cy="7570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64" name="Rectángulo 63"/>
          <p:cNvSpPr/>
          <p:nvPr/>
        </p:nvSpPr>
        <p:spPr>
          <a:xfrm>
            <a:off x="4117136" y="3343713"/>
            <a:ext cx="1411635" cy="227757"/>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65" name="Rectángulo 64"/>
          <p:cNvSpPr/>
          <p:nvPr/>
        </p:nvSpPr>
        <p:spPr>
          <a:xfrm>
            <a:off x="4117135" y="3383143"/>
            <a:ext cx="1442512" cy="187615"/>
          </a:xfrm>
          <a:prstGeom prst="rect">
            <a:avLst/>
          </a:prstGeom>
        </p:spPr>
        <p:txBody>
          <a:bodyPr wrap="square">
            <a:spAutoFit/>
          </a:bodyPr>
          <a:lstStyle/>
          <a:p>
            <a:r>
              <a:rPr lang="es-MX" sz="619" b="1" dirty="0">
                <a:solidFill>
                  <a:schemeClr val="bg1"/>
                </a:solidFill>
                <a:latin typeface="Montserrat" panose="02000505000000020004" pitchFamily="2" charset="0"/>
              </a:rPr>
              <a:t>Tarjetas informativas</a:t>
            </a:r>
          </a:p>
        </p:txBody>
      </p:sp>
      <p:sp>
        <p:nvSpPr>
          <p:cNvPr id="66" name="18 CuadroTexto"/>
          <p:cNvSpPr txBox="1"/>
          <p:nvPr/>
        </p:nvSpPr>
        <p:spPr>
          <a:xfrm>
            <a:off x="4106982" y="3590590"/>
            <a:ext cx="2342708" cy="637867"/>
          </a:xfrm>
          <a:prstGeom prst="rect">
            <a:avLst/>
          </a:prstGeom>
          <a:noFill/>
        </p:spPr>
        <p:txBody>
          <a:bodyPr wrap="square" rtlCol="0">
            <a:spAutoFit/>
          </a:bodyPr>
          <a:lstStyle/>
          <a:p>
            <a:pPr algn="just"/>
            <a:r>
              <a:rPr lang="es-MX" sz="591" dirty="0">
                <a:latin typeface="Montserrat" panose="02000505000000020004" pitchFamily="2" charset="0"/>
              </a:rPr>
              <a:t>Posterior a un evento de alto impacto donde se tuvo alguna identificación a través de cámaras se realiza una ficha donde se plasma la trayectoria de presuntos en la cual se anexan las imágenes captadas por cámara. Esto sirve para obtener zonas de riesgo, zonas de resguardo y un mayor </a:t>
            </a:r>
            <a:r>
              <a:rPr lang="es-MX" sz="591" dirty="0" err="1">
                <a:latin typeface="Montserrat" panose="02000505000000020004" pitchFamily="2" charset="0"/>
              </a:rPr>
              <a:t>numero</a:t>
            </a:r>
            <a:r>
              <a:rPr lang="es-MX" sz="591" dirty="0">
                <a:latin typeface="Montserrat" panose="02000505000000020004" pitchFamily="2" charset="0"/>
              </a:rPr>
              <a:t> de características y datos del evento.  </a:t>
            </a:r>
          </a:p>
        </p:txBody>
      </p:sp>
      <p:sp>
        <p:nvSpPr>
          <p:cNvPr id="2" name="Google Shape;61;p14">
            <a:extLst>
              <a:ext uri="{FF2B5EF4-FFF2-40B4-BE49-F238E27FC236}">
                <a16:creationId xmlns="" xmlns:a16="http://schemas.microsoft.com/office/drawing/2014/main" id="{C036C913-554F-EABC-FE93-8E3C432A9436}"/>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9CD269AF-E250-014E-5372-6BEF71998ECF}"/>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2695512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ángulo 59"/>
          <p:cNvSpPr/>
          <p:nvPr/>
        </p:nvSpPr>
        <p:spPr>
          <a:xfrm>
            <a:off x="3894141" y="1172683"/>
            <a:ext cx="1751315" cy="210430"/>
          </a:xfrm>
          <a:prstGeom prst="rect">
            <a:avLst/>
          </a:prstGeom>
          <a:noFill/>
          <a:ln w="28575">
            <a:solidFill>
              <a:srgbClr val="AD3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57" name="Rectángulo 56"/>
          <p:cNvSpPr/>
          <p:nvPr/>
        </p:nvSpPr>
        <p:spPr>
          <a:xfrm>
            <a:off x="4139588" y="1305553"/>
            <a:ext cx="2615968" cy="289445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grpSp>
        <p:nvGrpSpPr>
          <p:cNvPr id="13" name="Grupo 12"/>
          <p:cNvGrpSpPr/>
          <p:nvPr/>
        </p:nvGrpSpPr>
        <p:grpSpPr>
          <a:xfrm>
            <a:off x="183282" y="1398636"/>
            <a:ext cx="1857285" cy="1083370"/>
            <a:chOff x="387475" y="1997849"/>
            <a:chExt cx="3301840" cy="1925990"/>
          </a:xfrm>
        </p:grpSpPr>
        <p:sp>
          <p:nvSpPr>
            <p:cNvPr id="14" name="Rectángulo 13"/>
            <p:cNvSpPr/>
            <p:nvPr/>
          </p:nvSpPr>
          <p:spPr>
            <a:xfrm flipV="1">
              <a:off x="387476" y="2289838"/>
              <a:ext cx="3301839" cy="161854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5" name="Rectángulo 14"/>
            <p:cNvSpPr/>
            <p:nvPr/>
          </p:nvSpPr>
          <p:spPr>
            <a:xfrm>
              <a:off x="387475" y="1997849"/>
              <a:ext cx="3006872"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6" name="17 CuadroTexto"/>
            <p:cNvSpPr txBox="1"/>
            <p:nvPr/>
          </p:nvSpPr>
          <p:spPr>
            <a:xfrm>
              <a:off x="393255" y="2466574"/>
              <a:ext cx="3244439" cy="1457265"/>
            </a:xfrm>
            <a:prstGeom prst="rect">
              <a:avLst/>
            </a:prstGeom>
            <a:noFill/>
          </p:spPr>
          <p:txBody>
            <a:bodyPr wrap="square" rtlCol="0">
              <a:spAutoFit/>
            </a:bodyPr>
            <a:lstStyle/>
            <a:p>
              <a:pPr algn="just"/>
              <a:r>
                <a:rPr lang="es-MX" sz="591" dirty="0">
                  <a:latin typeface="Montserrat" panose="02000505000000020004" pitchFamily="2" charset="0"/>
                </a:rPr>
                <a:t>Se brinda extensa cobertura a eventos masivos o de importancia, como marchas, Festivales (Fiestas del </a:t>
              </a:r>
              <a:r>
                <a:rPr lang="es-MX" sz="591" dirty="0" err="1">
                  <a:latin typeface="Montserrat" panose="02000505000000020004" pitchFamily="2" charset="0"/>
                </a:rPr>
                <a:t>Pitic</a:t>
              </a:r>
              <a:r>
                <a:rPr lang="es-MX" sz="591" dirty="0">
                  <a:latin typeface="Montserrat" panose="02000505000000020004" pitchFamily="2" charset="0"/>
                </a:rPr>
                <a:t>, </a:t>
              </a:r>
              <a:r>
                <a:rPr lang="es-MX" sz="591" dirty="0" err="1">
                  <a:latin typeface="Montserrat" panose="02000505000000020004" pitchFamily="2" charset="0"/>
                </a:rPr>
                <a:t>Faot</a:t>
              </a:r>
              <a:r>
                <a:rPr lang="es-MX" sz="591" dirty="0">
                  <a:latin typeface="Montserrat" panose="02000505000000020004" pitchFamily="2" charset="0"/>
                </a:rPr>
                <a:t>, </a:t>
              </a:r>
              <a:r>
                <a:rPr lang="es-MX" sz="591" dirty="0" err="1">
                  <a:latin typeface="Montserrat" panose="02000505000000020004" pitchFamily="2" charset="0"/>
                </a:rPr>
                <a:t>Expogan</a:t>
              </a:r>
              <a:r>
                <a:rPr lang="es-MX" sz="591" dirty="0">
                  <a:latin typeface="Montserrat" panose="02000505000000020004" pitchFamily="2" charset="0"/>
                </a:rPr>
                <a:t>, entre otros), operativos específicos como Semana santa, Verano seguro, etc. </a:t>
              </a:r>
            </a:p>
            <a:p>
              <a:pPr algn="just"/>
              <a:r>
                <a:rPr lang="es-MX" sz="591" dirty="0">
                  <a:latin typeface="Montserrat" panose="02000505000000020004" pitchFamily="2" charset="0"/>
                </a:rPr>
                <a:t>En dichos eventos se cuenta con la presencia del </a:t>
              </a:r>
              <a:r>
                <a:rPr lang="es-MX" sz="591" dirty="0" err="1">
                  <a:latin typeface="Montserrat" panose="02000505000000020004" pitchFamily="2" charset="0"/>
                </a:rPr>
                <a:t>C2</a:t>
              </a:r>
              <a:r>
                <a:rPr lang="es-MX" sz="591" dirty="0">
                  <a:latin typeface="Montserrat" panose="02000505000000020004" pitchFamily="2" charset="0"/>
                </a:rPr>
                <a:t> Móvil mismo que es operador por personal de video vigilancia. </a:t>
              </a:r>
            </a:p>
          </p:txBody>
        </p:sp>
        <p:sp>
          <p:nvSpPr>
            <p:cNvPr id="17" name="Rectángulo 16"/>
            <p:cNvSpPr/>
            <p:nvPr/>
          </p:nvSpPr>
          <p:spPr>
            <a:xfrm>
              <a:off x="433587" y="1997849"/>
              <a:ext cx="3049250" cy="718145"/>
            </a:xfrm>
            <a:prstGeom prst="rect">
              <a:avLst/>
            </a:prstGeom>
          </p:spPr>
          <p:txBody>
            <a:bodyPr wrap="square">
              <a:spAutoFit/>
            </a:bodyPr>
            <a:lstStyle/>
            <a:p>
              <a:r>
                <a:rPr lang="es-MX" sz="675" b="1" dirty="0">
                  <a:solidFill>
                    <a:schemeClr val="bg1"/>
                  </a:solidFill>
                  <a:latin typeface="Montserrat" panose="02000505000000020004" pitchFamily="2" charset="0"/>
                </a:rPr>
                <a:t>Cobertura de eventos calendarizados y no calendarizados</a:t>
              </a:r>
            </a:p>
          </p:txBody>
        </p:sp>
      </p:grpSp>
      <p:pic>
        <p:nvPicPr>
          <p:cNvPr id="24" name="Imagen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8183" y="242106"/>
            <a:ext cx="1828612" cy="521741"/>
          </a:xfrm>
          <a:prstGeom prst="rect">
            <a:avLst/>
          </a:prstGeom>
        </p:spPr>
      </p:pic>
      <p:grpSp>
        <p:nvGrpSpPr>
          <p:cNvPr id="25" name="Grupo 24"/>
          <p:cNvGrpSpPr/>
          <p:nvPr/>
        </p:nvGrpSpPr>
        <p:grpSpPr>
          <a:xfrm>
            <a:off x="171205" y="322243"/>
            <a:ext cx="1171557" cy="361469"/>
            <a:chOff x="6769918" y="481019"/>
            <a:chExt cx="2082768" cy="642611"/>
          </a:xfrm>
        </p:grpSpPr>
        <p:pic>
          <p:nvPicPr>
            <p:cNvPr id="26" name="Imagen 25"/>
            <p:cNvPicPr>
              <a:picLocks noChangeAspect="1"/>
            </p:cNvPicPr>
            <p:nvPr/>
          </p:nvPicPr>
          <p:blipFill rotWithShape="1">
            <a:blip r:embed="rId3" cstate="print">
              <a:extLst>
                <a:ext uri="{28A0092B-C50C-407E-A947-70E740481C1C}">
                  <a14:useLocalDpi xmlns:a14="http://schemas.microsoft.com/office/drawing/2010/main" val="0"/>
                </a:ext>
              </a:extLst>
            </a:blip>
            <a:srcRect t="67231"/>
            <a:stretch/>
          </p:blipFill>
          <p:spPr>
            <a:xfrm>
              <a:off x="7547124" y="632234"/>
              <a:ext cx="1305562" cy="361584"/>
            </a:xfrm>
            <a:prstGeom prst="rect">
              <a:avLst/>
            </a:prstGeom>
          </p:spPr>
        </p:pic>
        <p:pic>
          <p:nvPicPr>
            <p:cNvPr id="27" name="Imagen 26"/>
            <p:cNvPicPr>
              <a:picLocks noChangeAspect="1"/>
            </p:cNvPicPr>
            <p:nvPr/>
          </p:nvPicPr>
          <p:blipFill rotWithShape="1">
            <a:blip r:embed="rId4" cstate="print">
              <a:extLst>
                <a:ext uri="{28A0092B-C50C-407E-A947-70E740481C1C}">
                  <a14:useLocalDpi xmlns:a14="http://schemas.microsoft.com/office/drawing/2010/main" val="0"/>
                </a:ext>
              </a:extLst>
            </a:blip>
            <a:srcRect l="15886" r="11544" b="32769"/>
            <a:stretch/>
          </p:blipFill>
          <p:spPr>
            <a:xfrm>
              <a:off x="6769918" y="481019"/>
              <a:ext cx="820704" cy="642611"/>
            </a:xfrm>
            <a:prstGeom prst="rect">
              <a:avLst/>
            </a:prstGeom>
          </p:spPr>
        </p:pic>
      </p:grpSp>
      <p:pic>
        <p:nvPicPr>
          <p:cNvPr id="28" name="Imagen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6914" y="322243"/>
            <a:ext cx="437509" cy="332080"/>
          </a:xfrm>
          <a:prstGeom prst="rect">
            <a:avLst/>
          </a:prstGeom>
        </p:spPr>
      </p:pic>
      <p:cxnSp>
        <p:nvCxnSpPr>
          <p:cNvPr id="29" name="Conector recto 28"/>
          <p:cNvCxnSpPr/>
          <p:nvPr/>
        </p:nvCxnSpPr>
        <p:spPr>
          <a:xfrm>
            <a:off x="183282" y="125825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grpSp>
        <p:nvGrpSpPr>
          <p:cNvPr id="30" name="Grupo 29"/>
          <p:cNvGrpSpPr/>
          <p:nvPr/>
        </p:nvGrpSpPr>
        <p:grpSpPr>
          <a:xfrm>
            <a:off x="183282" y="2572728"/>
            <a:ext cx="1857285" cy="810603"/>
            <a:chOff x="387475" y="1997849"/>
            <a:chExt cx="3301840" cy="1441073"/>
          </a:xfrm>
        </p:grpSpPr>
        <p:sp>
          <p:nvSpPr>
            <p:cNvPr id="31" name="Rectángulo 30"/>
            <p:cNvSpPr/>
            <p:nvPr/>
          </p:nvSpPr>
          <p:spPr>
            <a:xfrm flipV="1">
              <a:off x="387476" y="2289838"/>
              <a:ext cx="3301839" cy="9893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32" name="Rectángulo 31"/>
            <p:cNvSpPr/>
            <p:nvPr/>
          </p:nvSpPr>
          <p:spPr>
            <a:xfrm>
              <a:off x="387475" y="1997849"/>
              <a:ext cx="3006872"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33" name="17 CuadroTexto"/>
            <p:cNvSpPr txBox="1"/>
            <p:nvPr/>
          </p:nvSpPr>
          <p:spPr>
            <a:xfrm>
              <a:off x="393255" y="2466575"/>
              <a:ext cx="3244439" cy="972347"/>
            </a:xfrm>
            <a:prstGeom prst="rect">
              <a:avLst/>
            </a:prstGeom>
            <a:noFill/>
          </p:spPr>
          <p:txBody>
            <a:bodyPr wrap="square" rtlCol="0">
              <a:spAutoFit/>
            </a:bodyPr>
            <a:lstStyle/>
            <a:p>
              <a:pPr algn="just"/>
              <a:r>
                <a:rPr lang="es-MX" sz="591" dirty="0">
                  <a:latin typeface="Montserrat" panose="02000505000000020004" pitchFamily="2" charset="0"/>
                </a:rPr>
                <a:t>Monitoreo de zonas de riesgo como canales, vialidades, playas durante la temporada de lluvias y huracanes, o cualquier eventualidad que se presente de esta </a:t>
              </a:r>
              <a:r>
                <a:rPr lang="es-MX" sz="591" dirty="0" err="1">
                  <a:latin typeface="Montserrat" panose="02000505000000020004" pitchFamily="2" charset="0"/>
                </a:rPr>
                <a:t>indole</a:t>
              </a:r>
              <a:r>
                <a:rPr lang="es-MX" sz="591" dirty="0">
                  <a:latin typeface="Montserrat" panose="02000505000000020004" pitchFamily="2" charset="0"/>
                </a:rPr>
                <a:t>.</a:t>
              </a:r>
            </a:p>
          </p:txBody>
        </p:sp>
        <p:sp>
          <p:nvSpPr>
            <p:cNvPr id="34" name="Rectángulo 33"/>
            <p:cNvSpPr/>
            <p:nvPr/>
          </p:nvSpPr>
          <p:spPr>
            <a:xfrm>
              <a:off x="433587" y="1997849"/>
              <a:ext cx="3049250" cy="533479"/>
            </a:xfrm>
            <a:prstGeom prst="rect">
              <a:avLst/>
            </a:prstGeom>
          </p:spPr>
          <p:txBody>
            <a:bodyPr wrap="square">
              <a:spAutoFit/>
            </a:bodyPr>
            <a:lstStyle/>
            <a:p>
              <a:r>
                <a:rPr lang="es-MX" sz="675" b="1" dirty="0">
                  <a:solidFill>
                    <a:schemeClr val="bg1"/>
                  </a:solidFill>
                  <a:latin typeface="Montserrat" panose="02000505000000020004" pitchFamily="2" charset="0"/>
                </a:rPr>
                <a:t>Cobertura de desastres naturales, inundaciones</a:t>
              </a:r>
            </a:p>
          </p:txBody>
        </p:sp>
      </p:grpSp>
      <p:grpSp>
        <p:nvGrpSpPr>
          <p:cNvPr id="36" name="Grupo 35"/>
          <p:cNvGrpSpPr/>
          <p:nvPr/>
        </p:nvGrpSpPr>
        <p:grpSpPr>
          <a:xfrm>
            <a:off x="183282" y="3351299"/>
            <a:ext cx="1857285" cy="810603"/>
            <a:chOff x="387475" y="1997849"/>
            <a:chExt cx="3301840" cy="1441073"/>
          </a:xfrm>
        </p:grpSpPr>
        <p:sp>
          <p:nvSpPr>
            <p:cNvPr id="37" name="Rectángulo 36"/>
            <p:cNvSpPr/>
            <p:nvPr/>
          </p:nvSpPr>
          <p:spPr>
            <a:xfrm flipV="1">
              <a:off x="387476" y="2289838"/>
              <a:ext cx="3301839" cy="9893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38" name="Rectángulo 37"/>
            <p:cNvSpPr/>
            <p:nvPr/>
          </p:nvSpPr>
          <p:spPr>
            <a:xfrm>
              <a:off x="387475" y="1997849"/>
              <a:ext cx="3006872"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39" name="17 CuadroTexto"/>
            <p:cNvSpPr txBox="1"/>
            <p:nvPr/>
          </p:nvSpPr>
          <p:spPr>
            <a:xfrm>
              <a:off x="393255" y="2466575"/>
              <a:ext cx="3244439" cy="972347"/>
            </a:xfrm>
            <a:prstGeom prst="rect">
              <a:avLst/>
            </a:prstGeom>
            <a:noFill/>
          </p:spPr>
          <p:txBody>
            <a:bodyPr wrap="square" rtlCol="0">
              <a:spAutoFit/>
            </a:bodyPr>
            <a:lstStyle/>
            <a:p>
              <a:pPr algn="just"/>
              <a:r>
                <a:rPr lang="es-MX" sz="591" dirty="0">
                  <a:latin typeface="Montserrat" panose="02000505000000020004" pitchFamily="2" charset="0"/>
                </a:rPr>
                <a:t>Monitoreo de zonas de riesgo como canales, vialidades, playas durante la temporada de lluvias y huracanes, o cualquier eventualidad que se presente de esta </a:t>
              </a:r>
              <a:r>
                <a:rPr lang="es-MX" sz="591" dirty="0" err="1">
                  <a:latin typeface="Montserrat" panose="02000505000000020004" pitchFamily="2" charset="0"/>
                </a:rPr>
                <a:t>indole</a:t>
              </a:r>
              <a:r>
                <a:rPr lang="es-MX" sz="591" dirty="0">
                  <a:latin typeface="Montserrat" panose="02000505000000020004" pitchFamily="2" charset="0"/>
                </a:rPr>
                <a:t>.</a:t>
              </a:r>
            </a:p>
          </p:txBody>
        </p:sp>
        <p:sp>
          <p:nvSpPr>
            <p:cNvPr id="40" name="Rectángulo 39"/>
            <p:cNvSpPr/>
            <p:nvPr/>
          </p:nvSpPr>
          <p:spPr>
            <a:xfrm>
              <a:off x="433587" y="1997849"/>
              <a:ext cx="3049250" cy="533479"/>
            </a:xfrm>
            <a:prstGeom prst="rect">
              <a:avLst/>
            </a:prstGeom>
          </p:spPr>
          <p:txBody>
            <a:bodyPr wrap="square">
              <a:spAutoFit/>
            </a:bodyPr>
            <a:lstStyle/>
            <a:p>
              <a:r>
                <a:rPr lang="es-MX" sz="675" b="1" dirty="0">
                  <a:solidFill>
                    <a:schemeClr val="bg1"/>
                  </a:solidFill>
                  <a:latin typeface="Montserrat" panose="02000505000000020004" pitchFamily="2" charset="0"/>
                </a:rPr>
                <a:t>Atención y colaboración con corporaciones de investigación</a:t>
              </a:r>
            </a:p>
          </p:txBody>
        </p:sp>
      </p:grpSp>
      <p:grpSp>
        <p:nvGrpSpPr>
          <p:cNvPr id="41" name="Grupo 40"/>
          <p:cNvGrpSpPr/>
          <p:nvPr/>
        </p:nvGrpSpPr>
        <p:grpSpPr>
          <a:xfrm>
            <a:off x="2148044" y="1399535"/>
            <a:ext cx="1857285" cy="901526"/>
            <a:chOff x="387475" y="1997849"/>
            <a:chExt cx="3301840" cy="1602712"/>
          </a:xfrm>
        </p:grpSpPr>
        <p:sp>
          <p:nvSpPr>
            <p:cNvPr id="42" name="Rectángulo 41"/>
            <p:cNvSpPr/>
            <p:nvPr/>
          </p:nvSpPr>
          <p:spPr>
            <a:xfrm flipV="1">
              <a:off x="387476" y="2289838"/>
              <a:ext cx="3301839" cy="12093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43" name="Rectángulo 42"/>
            <p:cNvSpPr/>
            <p:nvPr/>
          </p:nvSpPr>
          <p:spPr>
            <a:xfrm>
              <a:off x="387475" y="1997849"/>
              <a:ext cx="3006872"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44" name="17 CuadroTexto"/>
            <p:cNvSpPr txBox="1"/>
            <p:nvPr/>
          </p:nvSpPr>
          <p:spPr>
            <a:xfrm>
              <a:off x="393255" y="2466576"/>
              <a:ext cx="3244439" cy="1133985"/>
            </a:xfrm>
            <a:prstGeom prst="rect">
              <a:avLst/>
            </a:prstGeom>
            <a:noFill/>
          </p:spPr>
          <p:txBody>
            <a:bodyPr wrap="square" rtlCol="0">
              <a:spAutoFit/>
            </a:bodyPr>
            <a:lstStyle/>
            <a:p>
              <a:pPr algn="just"/>
              <a:r>
                <a:rPr lang="es-MX" sz="591" dirty="0">
                  <a:latin typeface="Montserrat" panose="02000505000000020004" pitchFamily="2" charset="0"/>
                </a:rPr>
                <a:t>Al momento de recibir una alerta de arco carretero ya sea por medio de placa o </a:t>
              </a:r>
              <a:r>
                <a:rPr lang="es-MX" sz="591" dirty="0" err="1">
                  <a:latin typeface="Montserrat" panose="02000505000000020004" pitchFamily="2" charset="0"/>
                </a:rPr>
                <a:t>RFID</a:t>
              </a:r>
              <a:r>
                <a:rPr lang="es-MX" sz="591" dirty="0">
                  <a:latin typeface="Montserrat" panose="02000505000000020004" pitchFamily="2" charset="0"/>
                </a:rPr>
                <a:t> se le da atención inmediata para la ubicación del vehículo, informando de su trayectoria a corporaciones correspondientes. </a:t>
              </a:r>
            </a:p>
          </p:txBody>
        </p:sp>
        <p:sp>
          <p:nvSpPr>
            <p:cNvPr id="45" name="Rectángulo 44"/>
            <p:cNvSpPr/>
            <p:nvPr/>
          </p:nvSpPr>
          <p:spPr>
            <a:xfrm>
              <a:off x="433587" y="1997849"/>
              <a:ext cx="3049250" cy="533479"/>
            </a:xfrm>
            <a:prstGeom prst="rect">
              <a:avLst/>
            </a:prstGeom>
          </p:spPr>
          <p:txBody>
            <a:bodyPr wrap="square">
              <a:spAutoFit/>
            </a:bodyPr>
            <a:lstStyle/>
            <a:p>
              <a:r>
                <a:rPr lang="es-MX" sz="675" b="1" dirty="0">
                  <a:solidFill>
                    <a:schemeClr val="bg1"/>
                  </a:solidFill>
                  <a:latin typeface="Montserrat" panose="02000505000000020004" pitchFamily="2" charset="0"/>
                </a:rPr>
                <a:t>Atención y seguimiento de alerta miento de arco carretero</a:t>
              </a:r>
            </a:p>
          </p:txBody>
        </p:sp>
      </p:grpSp>
      <p:grpSp>
        <p:nvGrpSpPr>
          <p:cNvPr id="46" name="Grupo 45"/>
          <p:cNvGrpSpPr/>
          <p:nvPr/>
        </p:nvGrpSpPr>
        <p:grpSpPr>
          <a:xfrm>
            <a:off x="2148043" y="2323711"/>
            <a:ext cx="1857284" cy="1027587"/>
            <a:chOff x="378663" y="1997848"/>
            <a:chExt cx="3301839" cy="1826822"/>
          </a:xfrm>
        </p:grpSpPr>
        <p:sp>
          <p:nvSpPr>
            <p:cNvPr id="47" name="Rectángulo 46"/>
            <p:cNvSpPr/>
            <p:nvPr/>
          </p:nvSpPr>
          <p:spPr>
            <a:xfrm flipV="1">
              <a:off x="378663" y="2360829"/>
              <a:ext cx="3301839" cy="14638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48" name="Rectángulo 47"/>
            <p:cNvSpPr/>
            <p:nvPr/>
          </p:nvSpPr>
          <p:spPr>
            <a:xfrm>
              <a:off x="387475" y="1997848"/>
              <a:ext cx="3006872" cy="646331"/>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49" name="17 CuadroTexto"/>
            <p:cNvSpPr txBox="1"/>
            <p:nvPr/>
          </p:nvSpPr>
          <p:spPr>
            <a:xfrm>
              <a:off x="407363" y="2670024"/>
              <a:ext cx="3244440" cy="1133986"/>
            </a:xfrm>
            <a:prstGeom prst="rect">
              <a:avLst/>
            </a:prstGeom>
            <a:noFill/>
          </p:spPr>
          <p:txBody>
            <a:bodyPr wrap="square" rtlCol="0">
              <a:spAutoFit/>
            </a:bodyPr>
            <a:lstStyle/>
            <a:p>
              <a:pPr algn="just"/>
              <a:r>
                <a:rPr lang="es-MX" sz="591" dirty="0">
                  <a:latin typeface="Montserrat" panose="02000505000000020004" pitchFamily="2" charset="0"/>
                </a:rPr>
                <a:t>Durante la temporada de Liga Mexicana del Pacifico y/o cualquier evento realizado en los estadios participantes se cuenta con modulo para operar cámaras  en el interior del estadio o bien se realiza monitoreo desde el centro de mando. </a:t>
              </a:r>
            </a:p>
          </p:txBody>
        </p:sp>
        <p:sp>
          <p:nvSpPr>
            <p:cNvPr id="50" name="Rectángulo 49"/>
            <p:cNvSpPr/>
            <p:nvPr/>
          </p:nvSpPr>
          <p:spPr>
            <a:xfrm>
              <a:off x="433587" y="1997850"/>
              <a:ext cx="3049250" cy="718146"/>
            </a:xfrm>
            <a:prstGeom prst="rect">
              <a:avLst/>
            </a:prstGeom>
          </p:spPr>
          <p:txBody>
            <a:bodyPr wrap="square">
              <a:spAutoFit/>
            </a:bodyPr>
            <a:lstStyle/>
            <a:p>
              <a:r>
                <a:rPr lang="es-MX" sz="675" b="1" dirty="0">
                  <a:solidFill>
                    <a:schemeClr val="bg1"/>
                  </a:solidFill>
                  <a:latin typeface="Montserrat" panose="02000505000000020004" pitchFamily="2" charset="0"/>
                </a:rPr>
                <a:t>Presencia en interior de estadios participantes en Liga Mexicana del Pacifico </a:t>
              </a:r>
            </a:p>
          </p:txBody>
        </p:sp>
      </p:grpSp>
      <p:grpSp>
        <p:nvGrpSpPr>
          <p:cNvPr id="51" name="Grupo 50"/>
          <p:cNvGrpSpPr/>
          <p:nvPr/>
        </p:nvGrpSpPr>
        <p:grpSpPr>
          <a:xfrm>
            <a:off x="2148043" y="3418339"/>
            <a:ext cx="1857285" cy="653732"/>
            <a:chOff x="387475" y="1997849"/>
            <a:chExt cx="3301840" cy="1162190"/>
          </a:xfrm>
        </p:grpSpPr>
        <p:sp>
          <p:nvSpPr>
            <p:cNvPr id="52" name="Rectángulo 51"/>
            <p:cNvSpPr/>
            <p:nvPr/>
          </p:nvSpPr>
          <p:spPr>
            <a:xfrm flipV="1">
              <a:off x="387476" y="2289838"/>
              <a:ext cx="3301839" cy="8702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53" name="Rectángulo 52"/>
            <p:cNvSpPr/>
            <p:nvPr/>
          </p:nvSpPr>
          <p:spPr>
            <a:xfrm>
              <a:off x="387475" y="1997849"/>
              <a:ext cx="3006872" cy="468726"/>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54" name="17 CuadroTexto"/>
            <p:cNvSpPr txBox="1"/>
            <p:nvPr/>
          </p:nvSpPr>
          <p:spPr>
            <a:xfrm>
              <a:off x="387475" y="2500690"/>
              <a:ext cx="3244439" cy="649067"/>
            </a:xfrm>
            <a:prstGeom prst="rect">
              <a:avLst/>
            </a:prstGeom>
            <a:noFill/>
          </p:spPr>
          <p:txBody>
            <a:bodyPr wrap="square" rtlCol="0">
              <a:spAutoFit/>
            </a:bodyPr>
            <a:lstStyle/>
            <a:p>
              <a:pPr algn="just"/>
              <a:r>
                <a:rPr lang="es-MX" sz="591" dirty="0">
                  <a:latin typeface="Montserrat" panose="02000505000000020004" pitchFamily="2" charset="0"/>
                </a:rPr>
                <a:t>Revisión de </a:t>
              </a:r>
              <a:r>
                <a:rPr lang="es-MX" sz="591" dirty="0" err="1">
                  <a:latin typeface="Montserrat" panose="02000505000000020004" pitchFamily="2" charset="0"/>
                </a:rPr>
                <a:t>PMI</a:t>
              </a:r>
              <a:r>
                <a:rPr lang="es-MX" sz="591" dirty="0">
                  <a:latin typeface="Montserrat" panose="02000505000000020004" pitchFamily="2" charset="0"/>
                </a:rPr>
                <a:t> en su totalidad para detectar cualquier tipo de falla y generar reporte para su rápida atención. </a:t>
              </a:r>
            </a:p>
          </p:txBody>
        </p:sp>
        <p:sp>
          <p:nvSpPr>
            <p:cNvPr id="55" name="Rectángulo 54"/>
            <p:cNvSpPr/>
            <p:nvPr/>
          </p:nvSpPr>
          <p:spPr>
            <a:xfrm>
              <a:off x="433587" y="1997849"/>
              <a:ext cx="3049250" cy="533479"/>
            </a:xfrm>
            <a:prstGeom prst="rect">
              <a:avLst/>
            </a:prstGeom>
          </p:spPr>
          <p:txBody>
            <a:bodyPr wrap="square">
              <a:spAutoFit/>
            </a:bodyPr>
            <a:lstStyle/>
            <a:p>
              <a:r>
                <a:rPr lang="es-MX" sz="675" b="1" dirty="0">
                  <a:solidFill>
                    <a:schemeClr val="bg1"/>
                  </a:solidFill>
                  <a:latin typeface="Montserrat" panose="02000505000000020004" pitchFamily="2" charset="0"/>
                </a:rPr>
                <a:t>Reporte de estatus de fallas de cámaras</a:t>
              </a:r>
            </a:p>
          </p:txBody>
        </p:sp>
      </p:grpSp>
      <p:pic>
        <p:nvPicPr>
          <p:cNvPr id="56" name="Picture 2"/>
          <p:cNvPicPr>
            <a:picLocks noChangeAspect="1" noChangeArrowheads="1"/>
          </p:cNvPicPr>
          <p:nvPr/>
        </p:nvPicPr>
        <p:blipFill>
          <a:blip r:embed="rId6" cstate="print"/>
          <a:srcRect l="20669" t="16534" r="8063" b="16967"/>
          <a:stretch>
            <a:fillRect/>
          </a:stretch>
        </p:blipFill>
        <p:spPr bwMode="auto">
          <a:xfrm>
            <a:off x="4305506" y="1367342"/>
            <a:ext cx="2321328" cy="1338335"/>
          </a:xfrm>
          <a:prstGeom prst="rect">
            <a:avLst/>
          </a:prstGeom>
          <a:noFill/>
          <a:ln w="9525">
            <a:solidFill>
              <a:schemeClr val="bg1"/>
            </a:solidFill>
            <a:miter lim="800000"/>
            <a:headEnd/>
            <a:tailEnd/>
          </a:ln>
        </p:spPr>
      </p:pic>
      <p:pic>
        <p:nvPicPr>
          <p:cNvPr id="58" name="Picture 3"/>
          <p:cNvPicPr>
            <a:picLocks noChangeAspect="1" noChangeArrowheads="1"/>
          </p:cNvPicPr>
          <p:nvPr/>
        </p:nvPicPr>
        <p:blipFill>
          <a:blip r:embed="rId7" cstate="print"/>
          <a:srcRect l="20469" t="16666" r="5901" b="9401"/>
          <a:stretch>
            <a:fillRect/>
          </a:stretch>
        </p:blipFill>
        <p:spPr bwMode="auto">
          <a:xfrm>
            <a:off x="4310462" y="2760986"/>
            <a:ext cx="2316372" cy="1320681"/>
          </a:xfrm>
          <a:prstGeom prst="rect">
            <a:avLst/>
          </a:prstGeom>
          <a:noFill/>
          <a:ln w="9525">
            <a:solidFill>
              <a:schemeClr val="bg1"/>
            </a:solidFill>
            <a:miter lim="800000"/>
            <a:headEnd/>
            <a:tailEnd/>
          </a:ln>
        </p:spPr>
      </p:pic>
      <p:sp>
        <p:nvSpPr>
          <p:cNvPr id="59" name="19 CuadroTexto"/>
          <p:cNvSpPr txBox="1"/>
          <p:nvPr/>
        </p:nvSpPr>
        <p:spPr>
          <a:xfrm>
            <a:off x="3933863" y="1162647"/>
            <a:ext cx="1684900" cy="183255"/>
          </a:xfrm>
          <a:prstGeom prst="rect">
            <a:avLst/>
          </a:prstGeom>
          <a:noFill/>
        </p:spPr>
        <p:txBody>
          <a:bodyPr wrap="square" rtlCol="0">
            <a:spAutoFit/>
          </a:bodyPr>
          <a:lstStyle/>
          <a:p>
            <a:pPr algn="ctr"/>
            <a:r>
              <a:rPr lang="es-MX" sz="591" b="1" dirty="0">
                <a:latin typeface="Montserrat" panose="02000505000000020004" pitchFamily="2" charset="0"/>
              </a:rPr>
              <a:t>Ejemplo de análisis de información</a:t>
            </a:r>
          </a:p>
        </p:txBody>
      </p:sp>
      <p:sp>
        <p:nvSpPr>
          <p:cNvPr id="61" name="20 CuadroTexto"/>
          <p:cNvSpPr txBox="1"/>
          <p:nvPr/>
        </p:nvSpPr>
        <p:spPr>
          <a:xfrm>
            <a:off x="4668757" y="4105991"/>
            <a:ext cx="1782198" cy="325858"/>
          </a:xfrm>
          <a:prstGeom prst="rect">
            <a:avLst/>
          </a:prstGeom>
          <a:solidFill>
            <a:schemeClr val="bg1"/>
          </a:solidFill>
          <a:ln>
            <a:solidFill>
              <a:srgbClr val="AD3131"/>
            </a:solidFill>
          </a:ln>
        </p:spPr>
        <p:txBody>
          <a:bodyPr wrap="square" rtlCol="0">
            <a:spAutoFit/>
          </a:bodyPr>
          <a:lstStyle/>
          <a:p>
            <a:pPr algn="just"/>
            <a:r>
              <a:rPr lang="es-MX" sz="506" dirty="0">
                <a:latin typeface="Montserrat" panose="02000505000000020004" pitchFamily="2" charset="0"/>
              </a:rPr>
              <a:t>Nota. Se hace mención que el área de video vigilancia cuenta con mas de 25 protocolos de actuación operativa. </a:t>
            </a:r>
          </a:p>
        </p:txBody>
      </p:sp>
      <p:sp>
        <p:nvSpPr>
          <p:cNvPr id="2" name="Google Shape;61;p14">
            <a:extLst>
              <a:ext uri="{FF2B5EF4-FFF2-40B4-BE49-F238E27FC236}">
                <a16:creationId xmlns="" xmlns:a16="http://schemas.microsoft.com/office/drawing/2014/main" id="{CDE69EA7-1432-F18A-00B8-2E246D588CA8}"/>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7F2987D3-573A-260F-0EA1-CF9AD00A3745}"/>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12277277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39648" y="1191823"/>
            <a:ext cx="1751315" cy="210430"/>
          </a:xfrm>
          <a:prstGeom prst="rect">
            <a:avLst/>
          </a:prstGeom>
          <a:noFill/>
          <a:ln w="28575">
            <a:solidFill>
              <a:srgbClr val="AD3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5" name="Rectángulo 4"/>
          <p:cNvSpPr/>
          <p:nvPr/>
        </p:nvSpPr>
        <p:spPr>
          <a:xfrm>
            <a:off x="239648" y="1402253"/>
            <a:ext cx="1751315" cy="2960751"/>
          </a:xfrm>
          <a:prstGeom prst="rect">
            <a:avLst/>
          </a:prstGeom>
          <a:solidFill>
            <a:srgbClr val="AD3131"/>
          </a:solidFill>
          <a:ln w="28575">
            <a:solidFill>
              <a:srgbClr val="AD3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80372" y="330702"/>
            <a:ext cx="1828612" cy="521741"/>
          </a:xfrm>
          <a:prstGeom prst="rect">
            <a:avLst/>
          </a:prstGeom>
        </p:spPr>
      </p:pic>
      <p:grpSp>
        <p:nvGrpSpPr>
          <p:cNvPr id="7" name="Grupo 6"/>
          <p:cNvGrpSpPr/>
          <p:nvPr/>
        </p:nvGrpSpPr>
        <p:grpSpPr>
          <a:xfrm>
            <a:off x="302483" y="366796"/>
            <a:ext cx="1171557" cy="361469"/>
            <a:chOff x="6769918" y="481019"/>
            <a:chExt cx="2082768" cy="642611"/>
          </a:xfrm>
        </p:grpSpPr>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t="67231"/>
            <a:stretch/>
          </p:blipFill>
          <p:spPr>
            <a:xfrm>
              <a:off x="7547124" y="632234"/>
              <a:ext cx="1305562" cy="361584"/>
            </a:xfrm>
            <a:prstGeom prst="rect">
              <a:avLst/>
            </a:prstGeom>
          </p:spPr>
        </p:pic>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l="15886" r="11544" b="32769"/>
            <a:stretch/>
          </p:blipFill>
          <p:spPr>
            <a:xfrm>
              <a:off x="6769918" y="481019"/>
              <a:ext cx="820704" cy="642611"/>
            </a:xfrm>
            <a:prstGeom prst="rect">
              <a:avLst/>
            </a:prstGeom>
          </p:spPr>
        </p:pic>
      </p:grpSp>
      <p:pic>
        <p:nvPicPr>
          <p:cNvPr id="10" name="Imagen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74040" y="436054"/>
            <a:ext cx="437509" cy="332080"/>
          </a:xfrm>
          <a:prstGeom prst="rect">
            <a:avLst/>
          </a:prstGeom>
        </p:spPr>
      </p:pic>
      <p:sp>
        <p:nvSpPr>
          <p:cNvPr id="12" name="19 CuadroTexto"/>
          <p:cNvSpPr txBox="1"/>
          <p:nvPr/>
        </p:nvSpPr>
        <p:spPr>
          <a:xfrm>
            <a:off x="226649" y="1218990"/>
            <a:ext cx="1684900" cy="196208"/>
          </a:xfrm>
          <a:prstGeom prst="rect">
            <a:avLst/>
          </a:prstGeom>
          <a:noFill/>
        </p:spPr>
        <p:txBody>
          <a:bodyPr wrap="square" rtlCol="0">
            <a:spAutoFit/>
          </a:bodyPr>
          <a:lstStyle/>
          <a:p>
            <a:pPr algn="ctr"/>
            <a:r>
              <a:rPr lang="es-MX" sz="675" b="1" dirty="0">
                <a:latin typeface="Montserrat" panose="02000505000000020004" pitchFamily="2" charset="0"/>
              </a:rPr>
              <a:t>Ejemplo de tarjeta informativa</a:t>
            </a:r>
          </a:p>
        </p:txBody>
      </p:sp>
      <p:pic>
        <p:nvPicPr>
          <p:cNvPr id="13" name="Picture 4"/>
          <p:cNvPicPr>
            <a:picLocks noChangeAspect="1" noChangeArrowheads="1"/>
          </p:cNvPicPr>
          <p:nvPr/>
        </p:nvPicPr>
        <p:blipFill>
          <a:blip r:embed="rId6" cstate="print"/>
          <a:srcRect l="38781" t="10234" r="39957" b="5767"/>
          <a:stretch>
            <a:fillRect/>
          </a:stretch>
        </p:blipFill>
        <p:spPr bwMode="auto">
          <a:xfrm>
            <a:off x="380779" y="1462725"/>
            <a:ext cx="1455221" cy="2804586"/>
          </a:xfrm>
          <a:prstGeom prst="rect">
            <a:avLst/>
          </a:prstGeom>
          <a:noFill/>
          <a:ln w="19050">
            <a:solidFill>
              <a:schemeClr val="bg1"/>
            </a:solidFill>
            <a:miter lim="800000"/>
            <a:headEnd/>
            <a:tailEnd/>
          </a:ln>
        </p:spPr>
      </p:pic>
      <p:sp>
        <p:nvSpPr>
          <p:cNvPr id="17" name="Rectángulo 16"/>
          <p:cNvSpPr/>
          <p:nvPr/>
        </p:nvSpPr>
        <p:spPr>
          <a:xfrm>
            <a:off x="2069112" y="1161920"/>
            <a:ext cx="4530486" cy="210430"/>
          </a:xfrm>
          <a:prstGeom prst="rect">
            <a:avLst/>
          </a:prstGeom>
          <a:noFill/>
          <a:ln w="28575">
            <a:solidFill>
              <a:srgbClr val="AD3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8" name="Rectángulo 17"/>
          <p:cNvSpPr/>
          <p:nvPr/>
        </p:nvSpPr>
        <p:spPr>
          <a:xfrm>
            <a:off x="2057150" y="1402253"/>
            <a:ext cx="4530486" cy="2960751"/>
          </a:xfrm>
          <a:prstGeom prst="rect">
            <a:avLst/>
          </a:prstGeom>
          <a:solidFill>
            <a:srgbClr val="AD3131"/>
          </a:solidFill>
          <a:ln w="28575">
            <a:solidFill>
              <a:srgbClr val="AD31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9" name="19 CuadroTexto"/>
          <p:cNvSpPr txBox="1"/>
          <p:nvPr/>
        </p:nvSpPr>
        <p:spPr>
          <a:xfrm>
            <a:off x="3479943" y="1218990"/>
            <a:ext cx="1684900" cy="196208"/>
          </a:xfrm>
          <a:prstGeom prst="rect">
            <a:avLst/>
          </a:prstGeom>
          <a:noFill/>
        </p:spPr>
        <p:txBody>
          <a:bodyPr wrap="square" rtlCol="0">
            <a:spAutoFit/>
          </a:bodyPr>
          <a:lstStyle/>
          <a:p>
            <a:pPr algn="ctr"/>
            <a:r>
              <a:rPr lang="es-MX" sz="675" b="1" dirty="0">
                <a:latin typeface="Montserrat" panose="02000505000000020004" pitchFamily="2" charset="0"/>
              </a:rPr>
              <a:t>Ejemplo protocolos de actuación</a:t>
            </a:r>
          </a:p>
        </p:txBody>
      </p:sp>
      <p:pic>
        <p:nvPicPr>
          <p:cNvPr id="21" name="Picture 5"/>
          <p:cNvPicPr>
            <a:picLocks noChangeAspect="1" noChangeArrowheads="1"/>
          </p:cNvPicPr>
          <p:nvPr/>
        </p:nvPicPr>
        <p:blipFill>
          <a:blip r:embed="rId7" cstate="print"/>
          <a:srcRect l="32281" t="18500" r="18107" b="23400"/>
          <a:stretch>
            <a:fillRect/>
          </a:stretch>
        </p:blipFill>
        <p:spPr bwMode="auto">
          <a:xfrm>
            <a:off x="2172279" y="1415328"/>
            <a:ext cx="2071708" cy="1452473"/>
          </a:xfrm>
          <a:prstGeom prst="rect">
            <a:avLst/>
          </a:prstGeom>
          <a:noFill/>
          <a:ln w="12700">
            <a:solidFill>
              <a:schemeClr val="bg1"/>
            </a:solidFill>
            <a:miter lim="800000"/>
            <a:headEnd/>
            <a:tailEnd/>
          </a:ln>
        </p:spPr>
      </p:pic>
      <p:pic>
        <p:nvPicPr>
          <p:cNvPr id="22" name="Picture 6"/>
          <p:cNvPicPr>
            <a:picLocks noChangeAspect="1" noChangeArrowheads="1"/>
          </p:cNvPicPr>
          <p:nvPr/>
        </p:nvPicPr>
        <p:blipFill>
          <a:blip r:embed="rId8" cstate="print"/>
          <a:srcRect l="32281" t="18500" r="18107" b="26200"/>
          <a:stretch>
            <a:fillRect/>
          </a:stretch>
        </p:blipFill>
        <p:spPr bwMode="auto">
          <a:xfrm>
            <a:off x="4435234" y="1415815"/>
            <a:ext cx="2019456" cy="1434043"/>
          </a:xfrm>
          <a:prstGeom prst="rect">
            <a:avLst/>
          </a:prstGeom>
          <a:noFill/>
          <a:ln w="12700">
            <a:solidFill>
              <a:schemeClr val="bg1"/>
            </a:solidFill>
            <a:miter lim="800000"/>
            <a:headEnd/>
            <a:tailEnd/>
          </a:ln>
        </p:spPr>
      </p:pic>
      <p:pic>
        <p:nvPicPr>
          <p:cNvPr id="23" name="Picture 7"/>
          <p:cNvPicPr>
            <a:picLocks noChangeAspect="1" noChangeArrowheads="1"/>
          </p:cNvPicPr>
          <p:nvPr/>
        </p:nvPicPr>
        <p:blipFill>
          <a:blip r:embed="rId9" cstate="print"/>
          <a:srcRect l="32281" t="18500" r="18107" b="25500"/>
          <a:stretch>
            <a:fillRect/>
          </a:stretch>
        </p:blipFill>
        <p:spPr bwMode="auto">
          <a:xfrm>
            <a:off x="2190222" y="2926282"/>
            <a:ext cx="2071708" cy="1376914"/>
          </a:xfrm>
          <a:prstGeom prst="rect">
            <a:avLst/>
          </a:prstGeom>
          <a:noFill/>
          <a:ln w="12700">
            <a:solidFill>
              <a:schemeClr val="bg1"/>
            </a:solidFill>
            <a:miter lim="800000"/>
            <a:headEnd/>
            <a:tailEnd/>
          </a:ln>
        </p:spPr>
      </p:pic>
      <p:pic>
        <p:nvPicPr>
          <p:cNvPr id="24" name="Picture 8"/>
          <p:cNvPicPr>
            <a:picLocks noChangeAspect="1" noChangeArrowheads="1"/>
          </p:cNvPicPr>
          <p:nvPr/>
        </p:nvPicPr>
        <p:blipFill>
          <a:blip r:embed="rId10" cstate="print"/>
          <a:srcRect l="32481" t="17934" r="17513" b="25367"/>
          <a:stretch>
            <a:fillRect/>
          </a:stretch>
        </p:blipFill>
        <p:spPr bwMode="auto">
          <a:xfrm>
            <a:off x="4441214" y="2913472"/>
            <a:ext cx="2019456" cy="1371781"/>
          </a:xfrm>
          <a:prstGeom prst="rect">
            <a:avLst/>
          </a:prstGeom>
          <a:noFill/>
          <a:ln w="12700">
            <a:solidFill>
              <a:schemeClr val="bg1"/>
            </a:solidFill>
            <a:miter lim="800000"/>
            <a:headEnd/>
            <a:tailEnd/>
          </a:ln>
        </p:spPr>
      </p:pic>
      <p:sp>
        <p:nvSpPr>
          <p:cNvPr id="2" name="Google Shape;61;p14">
            <a:extLst>
              <a:ext uri="{FF2B5EF4-FFF2-40B4-BE49-F238E27FC236}">
                <a16:creationId xmlns="" xmlns:a16="http://schemas.microsoft.com/office/drawing/2014/main" id="{5E20FCB9-F225-ACA6-8454-164C61443ADC}"/>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35EF9555-40D6-BB99-829A-C3B2DF8F0828}"/>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2427613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Rectángulo 123"/>
          <p:cNvSpPr/>
          <p:nvPr/>
        </p:nvSpPr>
        <p:spPr>
          <a:xfrm>
            <a:off x="242047" y="2773433"/>
            <a:ext cx="6398710" cy="1539773"/>
          </a:xfrm>
          <a:prstGeom prst="rect">
            <a:avLst/>
          </a:prstGeom>
          <a:solidFill>
            <a:srgbClr val="AD31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sp>
        <p:nvSpPr>
          <p:cNvPr id="162" name="Rectángulo 161"/>
          <p:cNvSpPr/>
          <p:nvPr/>
        </p:nvSpPr>
        <p:spPr>
          <a:xfrm>
            <a:off x="5355399" y="2735129"/>
            <a:ext cx="1406261" cy="536657"/>
          </a:xfrm>
          <a:prstGeom prst="rect">
            <a:avLst/>
          </a:prstGeom>
          <a:solidFill>
            <a:srgbClr val="D1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4848" y="308665"/>
            <a:ext cx="1828612" cy="521741"/>
          </a:xfrm>
          <a:prstGeom prst="rect">
            <a:avLst/>
          </a:prstGeom>
        </p:spPr>
      </p:pic>
      <p:sp>
        <p:nvSpPr>
          <p:cNvPr id="5" name="CuadroTexto 4"/>
          <p:cNvSpPr txBox="1"/>
          <p:nvPr/>
        </p:nvSpPr>
        <p:spPr>
          <a:xfrm>
            <a:off x="256964" y="1262205"/>
            <a:ext cx="5944256" cy="334707"/>
          </a:xfrm>
          <a:prstGeom prst="rect">
            <a:avLst/>
          </a:prstGeom>
          <a:noFill/>
        </p:spPr>
        <p:txBody>
          <a:bodyPr wrap="none" rtlCol="0">
            <a:spAutoFit/>
          </a:bodyPr>
          <a:lstStyle/>
          <a:p>
            <a:r>
              <a:rPr lang="es-MX" sz="1575" b="1" dirty="0">
                <a:solidFill>
                  <a:srgbClr val="AD3131"/>
                </a:solidFill>
                <a:latin typeface="Montserrat" panose="02000505000000020004" pitchFamily="2" charset="0"/>
              </a:rPr>
              <a:t>Dirección General de Análisis y Desarrollo de Software</a:t>
            </a:r>
          </a:p>
        </p:txBody>
      </p:sp>
      <p:cxnSp>
        <p:nvCxnSpPr>
          <p:cNvPr id="6" name="Conector recto 5"/>
          <p:cNvCxnSpPr/>
          <p:nvPr/>
        </p:nvCxnSpPr>
        <p:spPr>
          <a:xfrm>
            <a:off x="290936" y="1634194"/>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grpSp>
        <p:nvGrpSpPr>
          <p:cNvPr id="7" name="Grupo 6"/>
          <p:cNvGrpSpPr/>
          <p:nvPr/>
        </p:nvGrpSpPr>
        <p:grpSpPr>
          <a:xfrm>
            <a:off x="290936" y="359324"/>
            <a:ext cx="1171557" cy="361469"/>
            <a:chOff x="6769918" y="481019"/>
            <a:chExt cx="2082768" cy="642611"/>
          </a:xfrm>
        </p:grpSpPr>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t="67231"/>
            <a:stretch/>
          </p:blipFill>
          <p:spPr>
            <a:xfrm>
              <a:off x="7547124" y="632234"/>
              <a:ext cx="1305562" cy="361584"/>
            </a:xfrm>
            <a:prstGeom prst="rect">
              <a:avLst/>
            </a:prstGeom>
          </p:spPr>
        </p:pic>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l="15886" r="11544" b="32769"/>
            <a:stretch/>
          </p:blipFill>
          <p:spPr>
            <a:xfrm>
              <a:off x="6769918" y="481019"/>
              <a:ext cx="820704" cy="642611"/>
            </a:xfrm>
            <a:prstGeom prst="rect">
              <a:avLst/>
            </a:prstGeom>
          </p:spPr>
        </p:pic>
      </p:grpSp>
      <p:sp>
        <p:nvSpPr>
          <p:cNvPr id="10" name="CuadroTexto 9">
            <a:extLst>
              <a:ext uri="{FF2B5EF4-FFF2-40B4-BE49-F238E27FC236}">
                <a16:creationId xmlns="" xmlns:a16="http://schemas.microsoft.com/office/drawing/2014/main" id="{D6AC315B-2A98-0EA9-8E19-6B0562562E1A}"/>
              </a:ext>
            </a:extLst>
          </p:cNvPr>
          <p:cNvSpPr txBox="1"/>
          <p:nvPr/>
        </p:nvSpPr>
        <p:spPr>
          <a:xfrm>
            <a:off x="233252" y="1711872"/>
            <a:ext cx="6407506" cy="784830"/>
          </a:xfrm>
          <a:prstGeom prst="rect">
            <a:avLst/>
          </a:prstGeom>
          <a:noFill/>
        </p:spPr>
        <p:txBody>
          <a:bodyPr wrap="square">
            <a:spAutoFit/>
          </a:bodyPr>
          <a:lstStyle/>
          <a:p>
            <a:pPr algn="just"/>
            <a:r>
              <a:rPr lang="es-MX" sz="900" dirty="0">
                <a:latin typeface="Montserrat" panose="02000505000000020004" pitchFamily="2" charset="0"/>
              </a:rPr>
              <a:t>Esta dirección se encarga de investigar, desarrollar y promover la aplicación de nuevas tecnologías en el ámbito de innovación en materia de seguridad pública; brindar apoyo técnico especializado a las unidades administrativas de la Secretaría de Seguridad Pública que lo requieran; y desarrollo de aplicativos computacionales tendientes a optimizar las funciones derivadas de las tareas institucionales y administración de datos del Centro Estatal de Información Sobre Seguridad Pública.</a:t>
            </a:r>
          </a:p>
        </p:txBody>
      </p:sp>
      <p:sp>
        <p:nvSpPr>
          <p:cNvPr id="12" name="CuadroTexto 11">
            <a:extLst>
              <a:ext uri="{FF2B5EF4-FFF2-40B4-BE49-F238E27FC236}">
                <a16:creationId xmlns="" xmlns:a16="http://schemas.microsoft.com/office/drawing/2014/main" id="{BDB1222F-2134-4DF8-CD5E-B5FABADA4C33}"/>
              </a:ext>
            </a:extLst>
          </p:cNvPr>
          <p:cNvSpPr txBox="1"/>
          <p:nvPr/>
        </p:nvSpPr>
        <p:spPr>
          <a:xfrm>
            <a:off x="204559" y="2405440"/>
            <a:ext cx="6106159" cy="230832"/>
          </a:xfrm>
          <a:prstGeom prst="rect">
            <a:avLst/>
          </a:prstGeom>
          <a:noFill/>
        </p:spPr>
        <p:txBody>
          <a:bodyPr wrap="none" rtlCol="0">
            <a:spAutoFit/>
          </a:bodyPr>
          <a:lstStyle/>
          <a:p>
            <a:r>
              <a:rPr lang="es-MX" sz="900" b="1" dirty="0">
                <a:solidFill>
                  <a:srgbClr val="AD3131"/>
                </a:solidFill>
                <a:latin typeface="Montserrat" panose="02000505000000020004" pitchFamily="2" charset="0"/>
              </a:rPr>
              <a:t>Se cuenta con mas de 50 Sistemas y Servicios operando actualmente, se enlistan algunos de ellos:</a:t>
            </a:r>
          </a:p>
        </p:txBody>
      </p:sp>
      <p:sp>
        <p:nvSpPr>
          <p:cNvPr id="68" name="2 CuadroTexto">
            <a:extLst>
              <a:ext uri="{FF2B5EF4-FFF2-40B4-BE49-F238E27FC236}">
                <a16:creationId xmlns="" xmlns:a16="http://schemas.microsoft.com/office/drawing/2014/main" id="{734E1491-9FB9-0A4A-B780-2573E794E62C}"/>
              </a:ext>
            </a:extLst>
          </p:cNvPr>
          <p:cNvSpPr txBox="1"/>
          <p:nvPr/>
        </p:nvSpPr>
        <p:spPr>
          <a:xfrm>
            <a:off x="454181" y="2773434"/>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SUCO – Sistema Único de Consulta Operativa</a:t>
            </a:r>
          </a:p>
        </p:txBody>
      </p:sp>
      <p:sp>
        <p:nvSpPr>
          <p:cNvPr id="72" name="2 CuadroTexto">
            <a:extLst>
              <a:ext uri="{FF2B5EF4-FFF2-40B4-BE49-F238E27FC236}">
                <a16:creationId xmlns="" xmlns:a16="http://schemas.microsoft.com/office/drawing/2014/main" id="{1F0D303F-F1F9-80F6-384A-60E5C7B19A5E}"/>
              </a:ext>
            </a:extLst>
          </p:cNvPr>
          <p:cNvSpPr txBox="1"/>
          <p:nvPr/>
        </p:nvSpPr>
        <p:spPr>
          <a:xfrm>
            <a:off x="454181" y="2880558"/>
            <a:ext cx="3017496"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SIVER Sonora – Sistema de Identificación vehicular REPUVE Sonora</a:t>
            </a:r>
          </a:p>
        </p:txBody>
      </p:sp>
      <p:sp>
        <p:nvSpPr>
          <p:cNvPr id="76" name="2 CuadroTexto">
            <a:extLst>
              <a:ext uri="{FF2B5EF4-FFF2-40B4-BE49-F238E27FC236}">
                <a16:creationId xmlns="" xmlns:a16="http://schemas.microsoft.com/office/drawing/2014/main" id="{FBCCC4F8-7C53-E339-1EC4-FEDC471EA6D4}"/>
              </a:ext>
            </a:extLst>
          </p:cNvPr>
          <p:cNvSpPr txBox="1"/>
          <p:nvPr/>
        </p:nvSpPr>
        <p:spPr>
          <a:xfrm>
            <a:off x="454181" y="2987682"/>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REPSP – Registro Estatal de Personal de Seguridad Publica</a:t>
            </a:r>
          </a:p>
        </p:txBody>
      </p:sp>
      <p:sp>
        <p:nvSpPr>
          <p:cNvPr id="80" name="2 CuadroTexto">
            <a:extLst>
              <a:ext uri="{FF2B5EF4-FFF2-40B4-BE49-F238E27FC236}">
                <a16:creationId xmlns="" xmlns:a16="http://schemas.microsoft.com/office/drawing/2014/main" id="{C9BB4FB9-BDE7-4EE7-4AD1-3808CE39B482}"/>
              </a:ext>
            </a:extLst>
          </p:cNvPr>
          <p:cNvSpPr txBox="1"/>
          <p:nvPr/>
        </p:nvSpPr>
        <p:spPr>
          <a:xfrm>
            <a:off x="454181" y="3094806"/>
            <a:ext cx="371563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BAESVIM – Banco de Datos e Información Sobre Casos de Violencia contra las Mujeres</a:t>
            </a:r>
          </a:p>
        </p:txBody>
      </p:sp>
      <p:sp>
        <p:nvSpPr>
          <p:cNvPr id="84" name="2 CuadroTexto">
            <a:extLst>
              <a:ext uri="{FF2B5EF4-FFF2-40B4-BE49-F238E27FC236}">
                <a16:creationId xmlns="" xmlns:a16="http://schemas.microsoft.com/office/drawing/2014/main" id="{8792741F-92E9-B7CE-3524-0D1E4E8CBB2D}"/>
              </a:ext>
            </a:extLst>
          </p:cNvPr>
          <p:cNvSpPr txBox="1"/>
          <p:nvPr/>
        </p:nvSpPr>
        <p:spPr>
          <a:xfrm>
            <a:off x="454181" y="3201931"/>
            <a:ext cx="3007766"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REEMS – Registro Estatal de Empresas de Seguridad Privada</a:t>
            </a:r>
          </a:p>
        </p:txBody>
      </p:sp>
      <p:sp>
        <p:nvSpPr>
          <p:cNvPr id="88" name="2 CuadroTexto">
            <a:extLst>
              <a:ext uri="{FF2B5EF4-FFF2-40B4-BE49-F238E27FC236}">
                <a16:creationId xmlns="" xmlns:a16="http://schemas.microsoft.com/office/drawing/2014/main" id="{818C63E1-AB0C-2008-3795-05DC0CED4DBE}"/>
              </a:ext>
            </a:extLst>
          </p:cNvPr>
          <p:cNvSpPr txBox="1"/>
          <p:nvPr/>
        </p:nvSpPr>
        <p:spPr>
          <a:xfrm>
            <a:off x="454181" y="3309055"/>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Sistema de Inventarios de Bienes Muebles</a:t>
            </a:r>
          </a:p>
        </p:txBody>
      </p:sp>
      <p:sp>
        <p:nvSpPr>
          <p:cNvPr id="92" name="2 CuadroTexto">
            <a:extLst>
              <a:ext uri="{FF2B5EF4-FFF2-40B4-BE49-F238E27FC236}">
                <a16:creationId xmlns="" xmlns:a16="http://schemas.microsoft.com/office/drawing/2014/main" id="{647A7F98-6CE4-4F7D-3A37-EF82F6D5407E}"/>
              </a:ext>
            </a:extLst>
          </p:cNvPr>
          <p:cNvSpPr txBox="1"/>
          <p:nvPr/>
        </p:nvSpPr>
        <p:spPr>
          <a:xfrm>
            <a:off x="454181" y="3416179"/>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REDAPP -  Sistema de Audiencias de la Policía Procesal</a:t>
            </a:r>
          </a:p>
        </p:txBody>
      </p:sp>
      <p:sp>
        <p:nvSpPr>
          <p:cNvPr id="96" name="2 CuadroTexto">
            <a:extLst>
              <a:ext uri="{FF2B5EF4-FFF2-40B4-BE49-F238E27FC236}">
                <a16:creationId xmlns="" xmlns:a16="http://schemas.microsoft.com/office/drawing/2014/main" id="{738EBBEF-DCE6-06DF-528C-2CA92B21B35E}"/>
              </a:ext>
            </a:extLst>
          </p:cNvPr>
          <p:cNvSpPr txBox="1"/>
          <p:nvPr/>
        </p:nvSpPr>
        <p:spPr>
          <a:xfrm>
            <a:off x="454181" y="3523303"/>
            <a:ext cx="4102765"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Herramienta de Seguimiento y Control del Servicio Profesional de Carrera</a:t>
            </a:r>
            <a:endParaRPr lang="es-MX" sz="591" dirty="0">
              <a:solidFill>
                <a:schemeClr val="bg1"/>
              </a:solidFill>
              <a:latin typeface="Montserrat" panose="00000500000000000000" pitchFamily="2" charset="0"/>
            </a:endParaRPr>
          </a:p>
        </p:txBody>
      </p:sp>
      <p:sp>
        <p:nvSpPr>
          <p:cNvPr id="100" name="2 CuadroTexto">
            <a:extLst>
              <a:ext uri="{FF2B5EF4-FFF2-40B4-BE49-F238E27FC236}">
                <a16:creationId xmlns="" xmlns:a16="http://schemas.microsoft.com/office/drawing/2014/main" id="{9FE67A38-9C16-932E-4899-F38D61CCD47D}"/>
              </a:ext>
            </a:extLst>
          </p:cNvPr>
          <p:cNvSpPr txBox="1"/>
          <p:nvPr/>
        </p:nvSpPr>
        <p:spPr>
          <a:xfrm>
            <a:off x="454181" y="3630427"/>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DICOP – Dispositivo Inteligente de Consulta Policial Móvil</a:t>
            </a:r>
          </a:p>
        </p:txBody>
      </p:sp>
      <p:sp>
        <p:nvSpPr>
          <p:cNvPr id="104" name="2 CuadroTexto">
            <a:extLst>
              <a:ext uri="{FF2B5EF4-FFF2-40B4-BE49-F238E27FC236}">
                <a16:creationId xmlns="" xmlns:a16="http://schemas.microsoft.com/office/drawing/2014/main" id="{B5B2ACAF-1C15-81D9-E7CE-7E4C7FC992EC}"/>
              </a:ext>
            </a:extLst>
          </p:cNvPr>
          <p:cNvSpPr txBox="1"/>
          <p:nvPr/>
        </p:nvSpPr>
        <p:spPr>
          <a:xfrm>
            <a:off x="454181" y="3737551"/>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APP MUJERES SEGURAS</a:t>
            </a:r>
          </a:p>
        </p:txBody>
      </p:sp>
      <p:sp>
        <p:nvSpPr>
          <p:cNvPr id="108" name="2 CuadroTexto">
            <a:extLst>
              <a:ext uri="{FF2B5EF4-FFF2-40B4-BE49-F238E27FC236}">
                <a16:creationId xmlns="" xmlns:a16="http://schemas.microsoft.com/office/drawing/2014/main" id="{57A8BFEA-BDFC-69FB-1B6A-76A17E9C37B3}"/>
              </a:ext>
            </a:extLst>
          </p:cNvPr>
          <p:cNvSpPr txBox="1"/>
          <p:nvPr/>
        </p:nvSpPr>
        <p:spPr>
          <a:xfrm>
            <a:off x="454181" y="3844676"/>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CODICE C5i – Comercio Directo al Centro C5i</a:t>
            </a:r>
          </a:p>
        </p:txBody>
      </p:sp>
      <p:sp>
        <p:nvSpPr>
          <p:cNvPr id="112" name="2 CuadroTexto">
            <a:extLst>
              <a:ext uri="{FF2B5EF4-FFF2-40B4-BE49-F238E27FC236}">
                <a16:creationId xmlns="" xmlns:a16="http://schemas.microsoft.com/office/drawing/2014/main" id="{29AC61BF-7D06-1D48-A309-BD88AB2CA49A}"/>
              </a:ext>
            </a:extLst>
          </p:cNvPr>
          <p:cNvSpPr txBox="1"/>
          <p:nvPr/>
        </p:nvSpPr>
        <p:spPr>
          <a:xfrm>
            <a:off x="454181" y="4058924"/>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Sistema de </a:t>
            </a:r>
            <a:r>
              <a:rPr lang="es-MX" sz="591" b="1" dirty="0" err="1">
                <a:solidFill>
                  <a:schemeClr val="bg1"/>
                </a:solidFill>
                <a:latin typeface="Montserrat" panose="00000500000000000000" pitchFamily="2" charset="0"/>
              </a:rPr>
              <a:t>Multialertamiento</a:t>
            </a:r>
            <a:endParaRPr lang="es-MX" sz="591" b="1" dirty="0">
              <a:solidFill>
                <a:schemeClr val="bg1"/>
              </a:solidFill>
              <a:latin typeface="Montserrat" panose="00000500000000000000" pitchFamily="2" charset="0"/>
            </a:endParaRPr>
          </a:p>
        </p:txBody>
      </p:sp>
      <p:sp>
        <p:nvSpPr>
          <p:cNvPr id="116" name="2 CuadroTexto">
            <a:extLst>
              <a:ext uri="{FF2B5EF4-FFF2-40B4-BE49-F238E27FC236}">
                <a16:creationId xmlns="" xmlns:a16="http://schemas.microsoft.com/office/drawing/2014/main" id="{2BA07DBA-34A3-1E18-5004-63CA29E95C97}"/>
              </a:ext>
            </a:extLst>
          </p:cNvPr>
          <p:cNvSpPr txBox="1"/>
          <p:nvPr/>
        </p:nvSpPr>
        <p:spPr>
          <a:xfrm>
            <a:off x="454181" y="4166051"/>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Sistema de Identificación </a:t>
            </a:r>
            <a:r>
              <a:rPr lang="es-MX" sz="591" b="1" dirty="0" err="1">
                <a:solidFill>
                  <a:schemeClr val="bg1"/>
                </a:solidFill>
                <a:latin typeface="Montserrat" panose="00000500000000000000" pitchFamily="2" charset="0"/>
              </a:rPr>
              <a:t>Multibiometrico</a:t>
            </a:r>
            <a:endParaRPr lang="es-MX" sz="591" b="1" dirty="0">
              <a:solidFill>
                <a:schemeClr val="bg1"/>
              </a:solidFill>
              <a:latin typeface="Montserrat" panose="00000500000000000000" pitchFamily="2" charset="0"/>
            </a:endParaRPr>
          </a:p>
        </p:txBody>
      </p:sp>
      <p:sp>
        <p:nvSpPr>
          <p:cNvPr id="120" name="2 CuadroTexto">
            <a:extLst>
              <a:ext uri="{FF2B5EF4-FFF2-40B4-BE49-F238E27FC236}">
                <a16:creationId xmlns="" xmlns:a16="http://schemas.microsoft.com/office/drawing/2014/main" id="{A0E13AB0-7BE8-E98D-CCA4-1D1BC1CDF0C7}"/>
              </a:ext>
            </a:extLst>
          </p:cNvPr>
          <p:cNvSpPr txBox="1"/>
          <p:nvPr/>
        </p:nvSpPr>
        <p:spPr>
          <a:xfrm>
            <a:off x="454181" y="3951800"/>
            <a:ext cx="2540103" cy="183255"/>
          </a:xfrm>
          <a:prstGeom prst="rect">
            <a:avLst/>
          </a:prstGeom>
          <a:noFill/>
        </p:spPr>
        <p:txBody>
          <a:bodyPr wrap="square" rtlCol="0">
            <a:spAutoFit/>
          </a:bodyPr>
          <a:lstStyle/>
          <a:p>
            <a:pPr algn="just"/>
            <a:r>
              <a:rPr lang="es-MX" sz="591" b="1" dirty="0">
                <a:solidFill>
                  <a:schemeClr val="bg1"/>
                </a:solidFill>
                <a:latin typeface="Montserrat" panose="00000500000000000000" pitchFamily="2" charset="0"/>
              </a:rPr>
              <a:t>Sistema de Alertas Arcos Carreteros</a:t>
            </a:r>
          </a:p>
        </p:txBody>
      </p:sp>
      <p:cxnSp>
        <p:nvCxnSpPr>
          <p:cNvPr id="135" name="Conector recto 134"/>
          <p:cNvCxnSpPr/>
          <p:nvPr/>
        </p:nvCxnSpPr>
        <p:spPr>
          <a:xfrm>
            <a:off x="335176" y="2840601"/>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36" name="Conector recto 135"/>
          <p:cNvCxnSpPr/>
          <p:nvPr/>
        </p:nvCxnSpPr>
        <p:spPr>
          <a:xfrm>
            <a:off x="335176" y="2948397"/>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37" name="Conector recto 136"/>
          <p:cNvCxnSpPr/>
          <p:nvPr/>
        </p:nvCxnSpPr>
        <p:spPr>
          <a:xfrm>
            <a:off x="335176" y="3056193"/>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38" name="Conector recto 137"/>
          <p:cNvCxnSpPr/>
          <p:nvPr/>
        </p:nvCxnSpPr>
        <p:spPr>
          <a:xfrm>
            <a:off x="335176" y="3163990"/>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39" name="Conector recto 138"/>
          <p:cNvCxnSpPr/>
          <p:nvPr/>
        </p:nvCxnSpPr>
        <p:spPr>
          <a:xfrm>
            <a:off x="335176" y="3271786"/>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40" name="Conector recto 139"/>
          <p:cNvCxnSpPr/>
          <p:nvPr/>
        </p:nvCxnSpPr>
        <p:spPr>
          <a:xfrm>
            <a:off x="335176" y="3382318"/>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41" name="Conector recto 140"/>
          <p:cNvCxnSpPr/>
          <p:nvPr/>
        </p:nvCxnSpPr>
        <p:spPr>
          <a:xfrm>
            <a:off x="335176" y="3487379"/>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42" name="Conector recto 141"/>
          <p:cNvCxnSpPr/>
          <p:nvPr/>
        </p:nvCxnSpPr>
        <p:spPr>
          <a:xfrm>
            <a:off x="335176" y="3595175"/>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43" name="Conector recto 142"/>
          <p:cNvCxnSpPr/>
          <p:nvPr/>
        </p:nvCxnSpPr>
        <p:spPr>
          <a:xfrm>
            <a:off x="335176" y="3702972"/>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44" name="Conector recto 143"/>
          <p:cNvCxnSpPr/>
          <p:nvPr/>
        </p:nvCxnSpPr>
        <p:spPr>
          <a:xfrm>
            <a:off x="335176" y="3810768"/>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45" name="Conector recto 144"/>
          <p:cNvCxnSpPr/>
          <p:nvPr/>
        </p:nvCxnSpPr>
        <p:spPr>
          <a:xfrm>
            <a:off x="335176" y="3918564"/>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46" name="Conector recto 145"/>
          <p:cNvCxnSpPr/>
          <p:nvPr/>
        </p:nvCxnSpPr>
        <p:spPr>
          <a:xfrm>
            <a:off x="335176" y="4026361"/>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47" name="Conector recto 146"/>
          <p:cNvCxnSpPr/>
          <p:nvPr/>
        </p:nvCxnSpPr>
        <p:spPr>
          <a:xfrm>
            <a:off x="335176" y="4131421"/>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cxnSp>
        <p:nvCxnSpPr>
          <p:cNvPr id="148" name="Conector recto 147"/>
          <p:cNvCxnSpPr/>
          <p:nvPr/>
        </p:nvCxnSpPr>
        <p:spPr>
          <a:xfrm>
            <a:off x="335176" y="4241953"/>
            <a:ext cx="103953" cy="0"/>
          </a:xfrm>
          <a:prstGeom prst="line">
            <a:avLst/>
          </a:prstGeom>
          <a:ln w="22225" cap="rnd">
            <a:solidFill>
              <a:schemeClr val="bg1"/>
            </a:solidFill>
            <a:prstDash val="sysDot"/>
            <a:round/>
          </a:ln>
        </p:spPr>
        <p:style>
          <a:lnRef idx="1">
            <a:schemeClr val="accent1"/>
          </a:lnRef>
          <a:fillRef idx="0">
            <a:schemeClr val="accent1"/>
          </a:fillRef>
          <a:effectRef idx="0">
            <a:schemeClr val="accent1"/>
          </a:effectRef>
          <a:fontRef idx="minor">
            <a:schemeClr val="tx1"/>
          </a:fontRef>
        </p:style>
      </p:cxnSp>
      <p:sp>
        <p:nvSpPr>
          <p:cNvPr id="160" name="Rectángulo 159"/>
          <p:cNvSpPr/>
          <p:nvPr/>
        </p:nvSpPr>
        <p:spPr>
          <a:xfrm>
            <a:off x="2387281" y="3941853"/>
            <a:ext cx="1425264" cy="536657"/>
          </a:xfrm>
          <a:prstGeom prst="rect">
            <a:avLst/>
          </a:prstGeom>
          <a:solidFill>
            <a:srgbClr val="D1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grpSp>
        <p:nvGrpSpPr>
          <p:cNvPr id="161" name="Grupo 160"/>
          <p:cNvGrpSpPr/>
          <p:nvPr/>
        </p:nvGrpSpPr>
        <p:grpSpPr>
          <a:xfrm>
            <a:off x="2468035" y="4003376"/>
            <a:ext cx="1279038" cy="407005"/>
            <a:chOff x="7032831" y="5475650"/>
            <a:chExt cx="2273845" cy="723564"/>
          </a:xfrm>
        </p:grpSpPr>
        <p:pic>
          <p:nvPicPr>
            <p:cNvPr id="157" name="Imagen 1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2831" y="5475650"/>
              <a:ext cx="723564" cy="723564"/>
            </a:xfrm>
            <a:prstGeom prst="rect">
              <a:avLst/>
            </a:prstGeom>
          </p:spPr>
        </p:pic>
        <p:pic>
          <p:nvPicPr>
            <p:cNvPr id="158" name="Imagen 15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87102" y="5475650"/>
              <a:ext cx="719574" cy="719574"/>
            </a:xfrm>
            <a:prstGeom prst="rect">
              <a:avLst/>
            </a:prstGeom>
          </p:spPr>
        </p:pic>
        <p:pic>
          <p:nvPicPr>
            <p:cNvPr id="159" name="Imagen 15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0511" y="5475650"/>
              <a:ext cx="723564" cy="723564"/>
            </a:xfrm>
            <a:prstGeom prst="rect">
              <a:avLst/>
            </a:prstGeom>
          </p:spPr>
        </p:pic>
      </p:grpSp>
      <p:sp>
        <p:nvSpPr>
          <p:cNvPr id="163" name="Rectángulo 162"/>
          <p:cNvSpPr/>
          <p:nvPr/>
        </p:nvSpPr>
        <p:spPr>
          <a:xfrm>
            <a:off x="3871209" y="2706771"/>
            <a:ext cx="842695" cy="1785934"/>
          </a:xfrm>
          <a:prstGeom prst="rect">
            <a:avLst/>
          </a:prstGeom>
          <a:solidFill>
            <a:srgbClr val="D1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grpSp>
        <p:nvGrpSpPr>
          <p:cNvPr id="164" name="Grupo 163">
            <a:extLst>
              <a:ext uri="{FF2B5EF4-FFF2-40B4-BE49-F238E27FC236}">
                <a16:creationId xmlns="" xmlns:a16="http://schemas.microsoft.com/office/drawing/2014/main" id="{78E341FC-01BF-473A-E1AB-C121A4CC4CA5}"/>
              </a:ext>
            </a:extLst>
          </p:cNvPr>
          <p:cNvGrpSpPr/>
          <p:nvPr/>
        </p:nvGrpSpPr>
        <p:grpSpPr>
          <a:xfrm>
            <a:off x="3842373" y="3475564"/>
            <a:ext cx="912399" cy="964121"/>
            <a:chOff x="2036256" y="21471"/>
            <a:chExt cx="5507989" cy="6675556"/>
          </a:xfrm>
        </p:grpSpPr>
        <p:pic>
          <p:nvPicPr>
            <p:cNvPr id="165" name="Imagen 164">
              <a:extLst>
                <a:ext uri="{FF2B5EF4-FFF2-40B4-BE49-F238E27FC236}">
                  <a16:creationId xmlns="" xmlns:a16="http://schemas.microsoft.com/office/drawing/2014/main" id="{E00B842A-1206-94A2-C809-DD507D484072}"/>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36256" y="3520756"/>
              <a:ext cx="5507989" cy="3176271"/>
            </a:xfrm>
            <a:prstGeom prst="rect">
              <a:avLst/>
            </a:prstGeom>
            <a:noFill/>
            <a:ln>
              <a:noFill/>
            </a:ln>
          </p:spPr>
        </p:pic>
        <p:pic>
          <p:nvPicPr>
            <p:cNvPr id="166" name="Imagen 165">
              <a:extLst>
                <a:ext uri="{FF2B5EF4-FFF2-40B4-BE49-F238E27FC236}">
                  <a16:creationId xmlns="" xmlns:a16="http://schemas.microsoft.com/office/drawing/2014/main" id="{18C06932-DED9-F7C8-BCCD-F4C511E84D2B}"/>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068910" y="21471"/>
              <a:ext cx="5382894" cy="3104514"/>
            </a:xfrm>
            <a:prstGeom prst="rect">
              <a:avLst/>
            </a:prstGeom>
            <a:noFill/>
            <a:ln>
              <a:noFill/>
            </a:ln>
          </p:spPr>
        </p:pic>
      </p:grpSp>
      <p:sp>
        <p:nvSpPr>
          <p:cNvPr id="170" name="Rectángulo 169"/>
          <p:cNvSpPr/>
          <p:nvPr/>
        </p:nvSpPr>
        <p:spPr>
          <a:xfrm>
            <a:off x="4785579" y="3937428"/>
            <a:ext cx="1425264" cy="536657"/>
          </a:xfrm>
          <a:prstGeom prst="rect">
            <a:avLst/>
          </a:prstGeom>
          <a:solidFill>
            <a:srgbClr val="D1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grpSp>
        <p:nvGrpSpPr>
          <p:cNvPr id="156" name="Grupo 155"/>
          <p:cNvGrpSpPr/>
          <p:nvPr/>
        </p:nvGrpSpPr>
        <p:grpSpPr>
          <a:xfrm>
            <a:off x="3826369" y="2772889"/>
            <a:ext cx="908261" cy="643290"/>
            <a:chOff x="8635435" y="4565877"/>
            <a:chExt cx="2010950" cy="1737213"/>
          </a:xfrm>
        </p:grpSpPr>
        <p:pic>
          <p:nvPicPr>
            <p:cNvPr id="154" name="Imagen 153">
              <a:extLst>
                <a:ext uri="{FF2B5EF4-FFF2-40B4-BE49-F238E27FC236}">
                  <a16:creationId xmlns="" xmlns:a16="http://schemas.microsoft.com/office/drawing/2014/main" id="{CBA40F33-6DCC-465F-9125-57D0C126D827}"/>
                </a:ext>
              </a:extLst>
            </p:cNvPr>
            <p:cNvPicPr/>
            <p:nvPr/>
          </p:nvPicPr>
          <p:blipFill>
            <a:blip r:embed="rId10" cstate="print"/>
            <a:stretch>
              <a:fillRect/>
            </a:stretch>
          </p:blipFill>
          <p:spPr>
            <a:xfrm>
              <a:off x="8635435" y="4565877"/>
              <a:ext cx="2010950" cy="1737213"/>
            </a:xfrm>
            <a:prstGeom prst="rect">
              <a:avLst/>
            </a:prstGeom>
            <a:ln>
              <a:solidFill>
                <a:schemeClr val="bg1">
                  <a:lumMod val="50000"/>
                </a:schemeClr>
              </a:solidFill>
            </a:ln>
            <a:effectLst/>
          </p:spPr>
        </p:pic>
        <p:sp>
          <p:nvSpPr>
            <p:cNvPr id="155" name="Rectángulo 154">
              <a:extLst>
                <a:ext uri="{FF2B5EF4-FFF2-40B4-BE49-F238E27FC236}">
                  <a16:creationId xmlns="" xmlns:a16="http://schemas.microsoft.com/office/drawing/2014/main" id="{5733EE4D-38B6-6BF4-FD9B-5C4FFE31BEE8}"/>
                </a:ext>
              </a:extLst>
            </p:cNvPr>
            <p:cNvSpPr/>
            <p:nvPr/>
          </p:nvSpPr>
          <p:spPr>
            <a:xfrm>
              <a:off x="10362194" y="5163437"/>
              <a:ext cx="131772" cy="5604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grpSp>
      <p:sp>
        <p:nvSpPr>
          <p:cNvPr id="172" name="Rectángulo 171"/>
          <p:cNvSpPr/>
          <p:nvPr/>
        </p:nvSpPr>
        <p:spPr>
          <a:xfrm>
            <a:off x="4855996" y="3801568"/>
            <a:ext cx="1799813" cy="53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pic>
        <p:nvPicPr>
          <p:cNvPr id="152" name="Imagen 151">
            <a:extLst>
              <a:ext uri="{FF2B5EF4-FFF2-40B4-BE49-F238E27FC236}">
                <a16:creationId xmlns="" xmlns:a16="http://schemas.microsoft.com/office/drawing/2014/main" id="{51E79BA4-7596-A440-C594-953A6393841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b="49293"/>
          <a:stretch/>
        </p:blipFill>
        <p:spPr>
          <a:xfrm>
            <a:off x="4855996" y="2708753"/>
            <a:ext cx="1799813" cy="450644"/>
          </a:xfrm>
          <a:prstGeom prst="rect">
            <a:avLst/>
          </a:prstGeom>
          <a:effectLst/>
        </p:spPr>
      </p:pic>
      <p:sp>
        <p:nvSpPr>
          <p:cNvPr id="173" name="Rectángulo 172"/>
          <p:cNvSpPr/>
          <p:nvPr/>
        </p:nvSpPr>
        <p:spPr>
          <a:xfrm>
            <a:off x="4860546" y="3232746"/>
            <a:ext cx="1795264" cy="53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88"/>
          </a:p>
        </p:txBody>
      </p:sp>
      <p:grpSp>
        <p:nvGrpSpPr>
          <p:cNvPr id="149" name="Grupo 148">
            <a:extLst>
              <a:ext uri="{FF2B5EF4-FFF2-40B4-BE49-F238E27FC236}">
                <a16:creationId xmlns="" xmlns:a16="http://schemas.microsoft.com/office/drawing/2014/main" id="{C69A8E6F-BC4D-9C82-9CDE-56A01E000EEC}"/>
              </a:ext>
            </a:extLst>
          </p:cNvPr>
          <p:cNvGrpSpPr/>
          <p:nvPr/>
        </p:nvGrpSpPr>
        <p:grpSpPr>
          <a:xfrm rot="461832">
            <a:off x="6134702" y="3302126"/>
            <a:ext cx="710686" cy="1370369"/>
            <a:chOff x="6012159" y="749199"/>
            <a:chExt cx="2818726" cy="5677913"/>
          </a:xfrm>
        </p:grpSpPr>
        <p:pic>
          <p:nvPicPr>
            <p:cNvPr id="150" name="Imagen 149">
              <a:extLst>
                <a:ext uri="{FF2B5EF4-FFF2-40B4-BE49-F238E27FC236}">
                  <a16:creationId xmlns="" xmlns:a16="http://schemas.microsoft.com/office/drawing/2014/main" id="{B56E0A4A-69C9-33E4-4209-BF4C2E5C5B5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012160" y="764704"/>
              <a:ext cx="2788301" cy="5616624"/>
            </a:xfrm>
            <a:prstGeom prst="rect">
              <a:avLst/>
            </a:prstGeom>
            <a:effectLst>
              <a:outerShdw blurRad="50800" dist="38100" dir="5400000" algn="t" rotWithShape="0">
                <a:prstClr val="black">
                  <a:alpha val="40000"/>
                </a:prstClr>
              </a:outerShdw>
            </a:effectLst>
          </p:spPr>
        </p:pic>
        <p:pic>
          <p:nvPicPr>
            <p:cNvPr id="151" name="Imagen 150" descr="Una pantalla de un video juego&#10;&#10;Descripción generada automáticamente con confianza media">
              <a:extLst>
                <a:ext uri="{FF2B5EF4-FFF2-40B4-BE49-F238E27FC236}">
                  <a16:creationId xmlns="" xmlns:a16="http://schemas.microsoft.com/office/drawing/2014/main" id="{4D456DE4-1472-BC67-6B13-331DF2363D92}"/>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012159" y="749199"/>
              <a:ext cx="2818726" cy="5677913"/>
            </a:xfrm>
            <a:prstGeom prst="rect">
              <a:avLst/>
            </a:prstGeom>
          </p:spPr>
        </p:pic>
      </p:grpSp>
      <p:pic>
        <p:nvPicPr>
          <p:cNvPr id="171" name="Imagen 170" descr="Texto&#10;&#10;Descripción generada automáticamente">
            <a:extLst>
              <a:ext uri="{FF2B5EF4-FFF2-40B4-BE49-F238E27FC236}">
                <a16:creationId xmlns="" xmlns:a16="http://schemas.microsoft.com/office/drawing/2014/main" id="{D7EEF29B-CE6F-9DA3-A295-45B0891EA8D2}"/>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886100" y="3322123"/>
            <a:ext cx="1279633" cy="431447"/>
          </a:xfrm>
          <a:prstGeom prst="rect">
            <a:avLst/>
          </a:prstGeom>
        </p:spPr>
      </p:pic>
      <p:pic>
        <p:nvPicPr>
          <p:cNvPr id="174" name="Imagen 173"/>
          <p:cNvPicPr>
            <a:picLocks noChangeAspect="1"/>
          </p:cNvPicPr>
          <p:nvPr/>
        </p:nvPicPr>
        <p:blipFill rotWithShape="1">
          <a:blip r:embed="rId15" cstate="print">
            <a:extLst>
              <a:ext uri="{28A0092B-C50C-407E-A947-70E740481C1C}">
                <a14:useLocalDpi xmlns:a14="http://schemas.microsoft.com/office/drawing/2010/main" val="0"/>
              </a:ext>
            </a:extLst>
          </a:blip>
          <a:srcRect l="11180" t="3894" r="6792"/>
          <a:stretch/>
        </p:blipFill>
        <p:spPr>
          <a:xfrm>
            <a:off x="5029294" y="3872377"/>
            <a:ext cx="915397" cy="486136"/>
          </a:xfrm>
          <a:prstGeom prst="rect">
            <a:avLst/>
          </a:prstGeom>
        </p:spPr>
      </p:pic>
      <p:sp>
        <p:nvSpPr>
          <p:cNvPr id="2" name="Google Shape;61;p14">
            <a:extLst>
              <a:ext uri="{FF2B5EF4-FFF2-40B4-BE49-F238E27FC236}">
                <a16:creationId xmlns="" xmlns:a16="http://schemas.microsoft.com/office/drawing/2014/main" id="{566ED577-8BA9-0B6C-A3AC-99B559E280C7}"/>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3" name="Google Shape;62;p14">
            <a:extLst>
              <a:ext uri="{FF2B5EF4-FFF2-40B4-BE49-F238E27FC236}">
                <a16:creationId xmlns="" xmlns:a16="http://schemas.microsoft.com/office/drawing/2014/main" id="{CBF2270A-B9BB-F584-A41D-BA435DA0284D}"/>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32216933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09983" y="226362"/>
            <a:ext cx="1828612" cy="521741"/>
          </a:xfrm>
          <a:prstGeom prst="rect">
            <a:avLst/>
          </a:prstGeom>
        </p:spPr>
      </p:pic>
      <p:sp>
        <p:nvSpPr>
          <p:cNvPr id="5" name="CuadroTexto 4"/>
          <p:cNvSpPr txBox="1"/>
          <p:nvPr/>
        </p:nvSpPr>
        <p:spPr>
          <a:xfrm>
            <a:off x="177085" y="888141"/>
            <a:ext cx="6341801" cy="300082"/>
          </a:xfrm>
          <a:prstGeom prst="rect">
            <a:avLst/>
          </a:prstGeom>
          <a:noFill/>
        </p:spPr>
        <p:txBody>
          <a:bodyPr wrap="none" rtlCol="0">
            <a:spAutoFit/>
          </a:bodyPr>
          <a:lstStyle/>
          <a:p>
            <a:r>
              <a:rPr lang="es-MX" sz="1350" b="1" dirty="0">
                <a:solidFill>
                  <a:srgbClr val="AD3131"/>
                </a:solidFill>
                <a:latin typeface="Montserrat" panose="02000505000000020004" pitchFamily="2" charset="0"/>
              </a:rPr>
              <a:t>Acciones y resultados al Registro Público </a:t>
            </a:r>
            <a:r>
              <a:rPr lang="es-MX" sz="1350" b="1" dirty="0" err="1">
                <a:solidFill>
                  <a:srgbClr val="AD3131"/>
                </a:solidFill>
                <a:latin typeface="Montserrat" panose="02000505000000020004" pitchFamily="2" charset="0"/>
              </a:rPr>
              <a:t>Vehícular</a:t>
            </a:r>
            <a:r>
              <a:rPr lang="es-MX" sz="1350" b="1" dirty="0">
                <a:solidFill>
                  <a:srgbClr val="AD3131"/>
                </a:solidFill>
                <a:latin typeface="Montserrat" panose="02000505000000020004" pitchFamily="2" charset="0"/>
              </a:rPr>
              <a:t> </a:t>
            </a:r>
            <a:r>
              <a:rPr lang="es-MX" sz="1350" b="1" dirty="0" err="1">
                <a:solidFill>
                  <a:srgbClr val="AD3131"/>
                </a:solidFill>
                <a:latin typeface="Montserrat" panose="02000505000000020004" pitchFamily="2" charset="0"/>
              </a:rPr>
              <a:t>REPUVE</a:t>
            </a:r>
            <a:r>
              <a:rPr lang="es-MX" sz="1350" b="1" dirty="0">
                <a:solidFill>
                  <a:srgbClr val="AD3131"/>
                </a:solidFill>
                <a:latin typeface="Montserrat" panose="02000505000000020004" pitchFamily="2" charset="0"/>
              </a:rPr>
              <a:t> Sonora</a:t>
            </a:r>
          </a:p>
        </p:txBody>
      </p:sp>
      <p:cxnSp>
        <p:nvCxnSpPr>
          <p:cNvPr id="6" name="Conector recto 5"/>
          <p:cNvCxnSpPr/>
          <p:nvPr/>
        </p:nvCxnSpPr>
        <p:spPr>
          <a:xfrm>
            <a:off x="197955" y="1188223"/>
            <a:ext cx="2318960" cy="0"/>
          </a:xfrm>
          <a:prstGeom prst="line">
            <a:avLst/>
          </a:prstGeom>
          <a:ln w="5397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grpSp>
        <p:nvGrpSpPr>
          <p:cNvPr id="7" name="Grupo 6"/>
          <p:cNvGrpSpPr/>
          <p:nvPr/>
        </p:nvGrpSpPr>
        <p:grpSpPr>
          <a:xfrm>
            <a:off x="253407" y="329012"/>
            <a:ext cx="1171557" cy="361469"/>
            <a:chOff x="6769918" y="481019"/>
            <a:chExt cx="2082768" cy="642611"/>
          </a:xfrm>
        </p:grpSpPr>
        <p:pic>
          <p:nvPicPr>
            <p:cNvPr id="8" name="Imagen 7"/>
            <p:cNvPicPr>
              <a:picLocks noChangeAspect="1"/>
            </p:cNvPicPr>
            <p:nvPr/>
          </p:nvPicPr>
          <p:blipFill rotWithShape="1">
            <a:blip r:embed="rId3" cstate="print">
              <a:extLst>
                <a:ext uri="{28A0092B-C50C-407E-A947-70E740481C1C}">
                  <a14:useLocalDpi xmlns:a14="http://schemas.microsoft.com/office/drawing/2010/main" val="0"/>
                </a:ext>
              </a:extLst>
            </a:blip>
            <a:srcRect t="67231"/>
            <a:stretch/>
          </p:blipFill>
          <p:spPr>
            <a:xfrm>
              <a:off x="7547124" y="632234"/>
              <a:ext cx="1305562" cy="361584"/>
            </a:xfrm>
            <a:prstGeom prst="rect">
              <a:avLst/>
            </a:prstGeom>
          </p:spPr>
        </p:pic>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l="15886" r="11544" b="32769"/>
            <a:stretch/>
          </p:blipFill>
          <p:spPr>
            <a:xfrm>
              <a:off x="6769918" y="481019"/>
              <a:ext cx="820704" cy="642611"/>
            </a:xfrm>
            <a:prstGeom prst="rect">
              <a:avLst/>
            </a:prstGeom>
          </p:spPr>
        </p:pic>
      </p:grpSp>
      <p:sp>
        <p:nvSpPr>
          <p:cNvPr id="10" name="CuadroTexto 9">
            <a:extLst>
              <a:ext uri="{FF2B5EF4-FFF2-40B4-BE49-F238E27FC236}">
                <a16:creationId xmlns="" xmlns:a16="http://schemas.microsoft.com/office/drawing/2014/main" id="{D6AC315B-2A98-0EA9-8E19-6B0562562E1A}"/>
              </a:ext>
            </a:extLst>
          </p:cNvPr>
          <p:cNvSpPr txBox="1"/>
          <p:nvPr/>
        </p:nvSpPr>
        <p:spPr>
          <a:xfrm>
            <a:off x="145978" y="1280539"/>
            <a:ext cx="6457476" cy="698589"/>
          </a:xfrm>
          <a:prstGeom prst="rect">
            <a:avLst/>
          </a:prstGeom>
          <a:noFill/>
        </p:spPr>
        <p:txBody>
          <a:bodyPr wrap="square">
            <a:spAutoFit/>
          </a:bodyPr>
          <a:lstStyle/>
          <a:p>
            <a:pPr algn="just"/>
            <a:r>
              <a:rPr lang="es-MX" sz="788" dirty="0">
                <a:latin typeface="Montserrat" panose="02000505000000020004" pitchFamily="2" charset="0"/>
              </a:rPr>
              <a:t>En referencia  al Decreto publicado en el Diario Oficial de la Federación (</a:t>
            </a:r>
            <a:r>
              <a:rPr lang="es-MX" sz="788" dirty="0" err="1">
                <a:latin typeface="Montserrat" panose="02000505000000020004" pitchFamily="2" charset="0"/>
              </a:rPr>
              <a:t>DOF</a:t>
            </a:r>
            <a:r>
              <a:rPr lang="es-MX" sz="788" dirty="0">
                <a:latin typeface="Montserrat" panose="02000505000000020004" pitchFamily="2" charset="0"/>
              </a:rPr>
              <a:t>) el 19 de enero del año en curso, reformado mediante el diverso publicado en el </a:t>
            </a:r>
            <a:r>
              <a:rPr lang="es-MX" sz="788" dirty="0" err="1">
                <a:latin typeface="Montserrat" panose="02000505000000020004" pitchFamily="2" charset="0"/>
              </a:rPr>
              <a:t>DOF</a:t>
            </a:r>
            <a:r>
              <a:rPr lang="es-MX" sz="788" dirty="0">
                <a:latin typeface="Montserrat" panose="02000505000000020004" pitchFamily="2" charset="0"/>
              </a:rPr>
              <a:t> el 27 de febrero de 2022, y sus reformas publicadas el 19 de septiembre del 2022,  el 29 de diciembre del 2022, y su posterior prorroga publicada el 31 de marzo del 2023,  cuyo objeto es el de fomentar la regularización de vehículos usados de procedencia extranjera, la Secretaria de Seguridad Publica desarrollo barios aplicativos para la atención a dicho decreto así como la habilitación de módulos de </a:t>
            </a:r>
            <a:r>
              <a:rPr lang="es-MX" sz="788" dirty="0" err="1">
                <a:latin typeface="Montserrat" panose="02000505000000020004" pitchFamily="2" charset="0"/>
              </a:rPr>
              <a:t>REPUVE</a:t>
            </a:r>
            <a:r>
              <a:rPr lang="es-MX" sz="788" dirty="0">
                <a:latin typeface="Montserrat" panose="02000505000000020004" pitchFamily="2" charset="0"/>
              </a:rPr>
              <a:t> .</a:t>
            </a:r>
          </a:p>
        </p:txBody>
      </p:sp>
      <p:sp>
        <p:nvSpPr>
          <p:cNvPr id="11" name="CuadroTexto 10"/>
          <p:cNvSpPr txBox="1"/>
          <p:nvPr/>
        </p:nvSpPr>
        <p:spPr>
          <a:xfrm>
            <a:off x="2363060" y="2007998"/>
            <a:ext cx="2023311" cy="300082"/>
          </a:xfrm>
          <a:prstGeom prst="rect">
            <a:avLst/>
          </a:prstGeom>
          <a:noFill/>
        </p:spPr>
        <p:txBody>
          <a:bodyPr wrap="none" rtlCol="0">
            <a:spAutoFit/>
          </a:bodyPr>
          <a:lstStyle/>
          <a:p>
            <a:r>
              <a:rPr lang="es-MX" sz="1350" b="1" dirty="0">
                <a:solidFill>
                  <a:srgbClr val="AD3131"/>
                </a:solidFill>
                <a:latin typeface="Montserrat" panose="02000505000000020004" pitchFamily="2" charset="0"/>
              </a:rPr>
              <a:t>Acciones realizadas:</a:t>
            </a:r>
          </a:p>
        </p:txBody>
      </p:sp>
      <p:sp>
        <p:nvSpPr>
          <p:cNvPr id="13" name="14 Rectángulo">
            <a:extLst>
              <a:ext uri="{FF2B5EF4-FFF2-40B4-BE49-F238E27FC236}">
                <a16:creationId xmlns="" xmlns:a16="http://schemas.microsoft.com/office/drawing/2014/main" id="{33F3B381-01A7-3C75-47A2-7AF98B62F5D4}"/>
              </a:ext>
            </a:extLst>
          </p:cNvPr>
          <p:cNvSpPr/>
          <p:nvPr/>
        </p:nvSpPr>
        <p:spPr>
          <a:xfrm rot="10800000" flipV="1">
            <a:off x="5563203" y="2067571"/>
            <a:ext cx="906940" cy="213585"/>
          </a:xfrm>
          <a:prstGeom prst="rect">
            <a:avLst/>
          </a:prstGeom>
        </p:spPr>
        <p:txBody>
          <a:bodyPr wrap="square">
            <a:spAutoFit/>
          </a:bodyPr>
          <a:lstStyle/>
          <a:p>
            <a:pPr algn="r"/>
            <a:r>
              <a:rPr lang="es-MX" sz="788" b="1" dirty="0">
                <a:latin typeface="Montserrat" panose="00000500000000000000" pitchFamily="2" charset="0"/>
              </a:rPr>
              <a:t>Resultados</a:t>
            </a:r>
          </a:p>
        </p:txBody>
      </p:sp>
      <p:pic>
        <p:nvPicPr>
          <p:cNvPr id="15" name="Imagen 14">
            <a:extLst>
              <a:ext uri="{FF2B5EF4-FFF2-40B4-BE49-F238E27FC236}">
                <a16:creationId xmlns="" xmlns:a16="http://schemas.microsoft.com/office/drawing/2014/main" id="{AC14E4BB-8821-7BC5-7C18-A8382AA98FF8}"/>
              </a:ext>
            </a:extLst>
          </p:cNvPr>
          <p:cNvPicPr>
            <a:picLocks noChangeAspect="1"/>
          </p:cNvPicPr>
          <p:nvPr/>
        </p:nvPicPr>
        <p:blipFill>
          <a:blip r:embed="rId5" cstate="print"/>
          <a:stretch>
            <a:fillRect/>
          </a:stretch>
        </p:blipFill>
        <p:spPr>
          <a:xfrm>
            <a:off x="5623988" y="2832236"/>
            <a:ext cx="1075661" cy="1390242"/>
          </a:xfrm>
          <a:prstGeom prst="rect">
            <a:avLst/>
          </a:prstGeom>
        </p:spPr>
      </p:pic>
      <p:sp>
        <p:nvSpPr>
          <p:cNvPr id="16" name="14 Rectángulo">
            <a:extLst>
              <a:ext uri="{FF2B5EF4-FFF2-40B4-BE49-F238E27FC236}">
                <a16:creationId xmlns="" xmlns:a16="http://schemas.microsoft.com/office/drawing/2014/main" id="{BA48122C-5FD2-A784-98A3-48155FDFFD45}"/>
              </a:ext>
            </a:extLst>
          </p:cNvPr>
          <p:cNvSpPr/>
          <p:nvPr/>
        </p:nvSpPr>
        <p:spPr>
          <a:xfrm>
            <a:off x="5569463" y="2393654"/>
            <a:ext cx="1260281" cy="438582"/>
          </a:xfrm>
          <a:prstGeom prst="rect">
            <a:avLst/>
          </a:prstGeom>
        </p:spPr>
        <p:txBody>
          <a:bodyPr wrap="none">
            <a:spAutoFit/>
          </a:bodyPr>
          <a:lstStyle/>
          <a:p>
            <a:pPr algn="ctr"/>
            <a:r>
              <a:rPr lang="es-MX" sz="1125" b="1" dirty="0">
                <a:solidFill>
                  <a:srgbClr val="9B2F3E"/>
                </a:solidFill>
                <a:latin typeface="Montserrat" panose="00000500000000000000" pitchFamily="2" charset="0"/>
              </a:rPr>
              <a:t>151,906 </a:t>
            </a:r>
          </a:p>
          <a:p>
            <a:pPr algn="r"/>
            <a:r>
              <a:rPr lang="es-MX" sz="1125" b="1" dirty="0">
                <a:solidFill>
                  <a:srgbClr val="9B2F3E"/>
                </a:solidFill>
                <a:latin typeface="Montserrat" panose="00000500000000000000" pitchFamily="2" charset="0"/>
              </a:rPr>
              <a:t>Regularizados</a:t>
            </a:r>
          </a:p>
        </p:txBody>
      </p:sp>
      <p:pic>
        <p:nvPicPr>
          <p:cNvPr id="17" name="Imagen 16">
            <a:extLst>
              <a:ext uri="{FF2B5EF4-FFF2-40B4-BE49-F238E27FC236}">
                <a16:creationId xmlns="" xmlns:a16="http://schemas.microsoft.com/office/drawing/2014/main" id="{C0F7CD71-4FEC-1FDD-7A6F-A93D30966D30}"/>
              </a:ext>
            </a:extLst>
          </p:cNvPr>
          <p:cNvPicPr>
            <a:picLocks noChangeAspect="1"/>
          </p:cNvPicPr>
          <p:nvPr/>
        </p:nvPicPr>
        <p:blipFill>
          <a:blip r:embed="rId6" cstate="print"/>
          <a:stretch>
            <a:fillRect/>
          </a:stretch>
        </p:blipFill>
        <p:spPr>
          <a:xfrm>
            <a:off x="2188431" y="2591981"/>
            <a:ext cx="1165525" cy="1047249"/>
          </a:xfrm>
          <a:prstGeom prst="rect">
            <a:avLst/>
          </a:prstGeom>
          <a:ln>
            <a:noFill/>
          </a:ln>
          <a:effectLst/>
        </p:spPr>
      </p:pic>
      <p:sp>
        <p:nvSpPr>
          <p:cNvPr id="18" name="14 Rectángulo">
            <a:extLst>
              <a:ext uri="{FF2B5EF4-FFF2-40B4-BE49-F238E27FC236}">
                <a16:creationId xmlns="" xmlns:a16="http://schemas.microsoft.com/office/drawing/2014/main" id="{59490819-0E3A-0E3C-A2BB-2744266E179F}"/>
              </a:ext>
            </a:extLst>
          </p:cNvPr>
          <p:cNvSpPr/>
          <p:nvPr/>
        </p:nvSpPr>
        <p:spPr>
          <a:xfrm>
            <a:off x="2457555" y="2260002"/>
            <a:ext cx="1394934" cy="213585"/>
          </a:xfrm>
          <a:prstGeom prst="rect">
            <a:avLst/>
          </a:prstGeom>
        </p:spPr>
        <p:txBody>
          <a:bodyPr wrap="none">
            <a:spAutoFit/>
          </a:bodyPr>
          <a:lstStyle/>
          <a:p>
            <a:pPr algn="r"/>
            <a:r>
              <a:rPr lang="es-MX" sz="788" b="1" dirty="0">
                <a:latin typeface="Montserrat" panose="00000500000000000000" pitchFamily="2" charset="0"/>
              </a:rPr>
              <a:t>7 módulos de REPUVE </a:t>
            </a:r>
          </a:p>
        </p:txBody>
      </p:sp>
      <p:grpSp>
        <p:nvGrpSpPr>
          <p:cNvPr id="33" name="Grupo 32"/>
          <p:cNvGrpSpPr/>
          <p:nvPr/>
        </p:nvGrpSpPr>
        <p:grpSpPr>
          <a:xfrm>
            <a:off x="3358933" y="2591981"/>
            <a:ext cx="1017812" cy="1091315"/>
            <a:chOff x="3533939" y="4566748"/>
            <a:chExt cx="1885111" cy="1940116"/>
          </a:xfrm>
        </p:grpSpPr>
        <p:sp>
          <p:nvSpPr>
            <p:cNvPr id="19" name="14 Rectángulo">
              <a:extLst>
                <a:ext uri="{FF2B5EF4-FFF2-40B4-BE49-F238E27FC236}">
                  <a16:creationId xmlns="" xmlns:a16="http://schemas.microsoft.com/office/drawing/2014/main" id="{1FB50A3F-9B6E-A358-9D82-DBF2F287881F}"/>
                </a:ext>
              </a:extLst>
            </p:cNvPr>
            <p:cNvSpPr/>
            <p:nvPr/>
          </p:nvSpPr>
          <p:spPr>
            <a:xfrm>
              <a:off x="3549023" y="4566748"/>
              <a:ext cx="1870027" cy="300937"/>
            </a:xfrm>
            <a:prstGeom prst="rect">
              <a:avLst/>
            </a:prstGeom>
          </p:spPr>
          <p:txBody>
            <a:bodyPr wrap="none">
              <a:spAutoFit/>
            </a:bodyPr>
            <a:lstStyle/>
            <a:p>
              <a:r>
                <a:rPr lang="es-MX" sz="500" b="1" dirty="0">
                  <a:latin typeface="Montserrat" panose="00000500000000000000" pitchFamily="2" charset="0"/>
                </a:rPr>
                <a:t>SAN LUIS RIO COLORADO</a:t>
              </a:r>
            </a:p>
          </p:txBody>
        </p:sp>
        <p:cxnSp>
          <p:nvCxnSpPr>
            <p:cNvPr id="20" name="Conector recto 19">
              <a:extLst>
                <a:ext uri="{FF2B5EF4-FFF2-40B4-BE49-F238E27FC236}">
                  <a16:creationId xmlns="" xmlns:a16="http://schemas.microsoft.com/office/drawing/2014/main" id="{0A090F8E-E147-ADE4-6D6C-CD37326F3DC6}"/>
                </a:ext>
              </a:extLst>
            </p:cNvPr>
            <p:cNvCxnSpPr>
              <a:cxnSpLocks/>
            </p:cNvCxnSpPr>
            <p:nvPr/>
          </p:nvCxnSpPr>
          <p:spPr>
            <a:xfrm>
              <a:off x="3661635" y="4835417"/>
              <a:ext cx="298280" cy="0"/>
            </a:xfrm>
            <a:prstGeom prst="line">
              <a:avLst/>
            </a:prstGeom>
            <a:ln w="38100">
              <a:solidFill>
                <a:srgbClr val="9B2F3E"/>
              </a:solidFill>
            </a:ln>
          </p:spPr>
          <p:style>
            <a:lnRef idx="1">
              <a:schemeClr val="accent1"/>
            </a:lnRef>
            <a:fillRef idx="0">
              <a:schemeClr val="accent1"/>
            </a:fillRef>
            <a:effectRef idx="0">
              <a:schemeClr val="accent1"/>
            </a:effectRef>
            <a:fontRef idx="minor">
              <a:schemeClr val="tx1"/>
            </a:fontRef>
          </p:style>
        </p:cxnSp>
        <p:sp>
          <p:nvSpPr>
            <p:cNvPr id="21" name="14 Rectángulo">
              <a:extLst>
                <a:ext uri="{FF2B5EF4-FFF2-40B4-BE49-F238E27FC236}">
                  <a16:creationId xmlns="" xmlns:a16="http://schemas.microsoft.com/office/drawing/2014/main" id="{EAC94F21-96F7-D3E1-D40C-173FCF2446F2}"/>
                </a:ext>
              </a:extLst>
            </p:cNvPr>
            <p:cNvSpPr/>
            <p:nvPr/>
          </p:nvSpPr>
          <p:spPr>
            <a:xfrm>
              <a:off x="3541660" y="4814471"/>
              <a:ext cx="912500" cy="300937"/>
            </a:xfrm>
            <a:prstGeom prst="rect">
              <a:avLst/>
            </a:prstGeom>
          </p:spPr>
          <p:txBody>
            <a:bodyPr wrap="none">
              <a:spAutoFit/>
            </a:bodyPr>
            <a:lstStyle/>
            <a:p>
              <a:r>
                <a:rPr lang="es-MX" sz="500" b="1" dirty="0">
                  <a:latin typeface="Montserrat" panose="00000500000000000000" pitchFamily="2" charset="0"/>
                </a:rPr>
                <a:t>NOGALES</a:t>
              </a:r>
            </a:p>
          </p:txBody>
        </p:sp>
        <p:cxnSp>
          <p:nvCxnSpPr>
            <p:cNvPr id="22" name="Conector recto 21">
              <a:extLst>
                <a:ext uri="{FF2B5EF4-FFF2-40B4-BE49-F238E27FC236}">
                  <a16:creationId xmlns="" xmlns:a16="http://schemas.microsoft.com/office/drawing/2014/main" id="{DAD84A0E-B1B1-25A3-63F8-EAD84947C211}"/>
                </a:ext>
              </a:extLst>
            </p:cNvPr>
            <p:cNvCxnSpPr>
              <a:cxnSpLocks/>
            </p:cNvCxnSpPr>
            <p:nvPr/>
          </p:nvCxnSpPr>
          <p:spPr>
            <a:xfrm>
              <a:off x="3669140" y="5055383"/>
              <a:ext cx="298280" cy="0"/>
            </a:xfrm>
            <a:prstGeom prst="line">
              <a:avLst/>
            </a:prstGeom>
            <a:ln w="38100">
              <a:solidFill>
                <a:srgbClr val="9B2F3E"/>
              </a:solidFill>
            </a:ln>
          </p:spPr>
          <p:style>
            <a:lnRef idx="1">
              <a:schemeClr val="accent1"/>
            </a:lnRef>
            <a:fillRef idx="0">
              <a:schemeClr val="accent1"/>
            </a:fillRef>
            <a:effectRef idx="0">
              <a:schemeClr val="accent1"/>
            </a:effectRef>
            <a:fontRef idx="minor">
              <a:schemeClr val="tx1"/>
            </a:fontRef>
          </p:style>
        </p:cxnSp>
        <p:sp>
          <p:nvSpPr>
            <p:cNvPr id="23" name="14 Rectángulo">
              <a:extLst>
                <a:ext uri="{FF2B5EF4-FFF2-40B4-BE49-F238E27FC236}">
                  <a16:creationId xmlns="" xmlns:a16="http://schemas.microsoft.com/office/drawing/2014/main" id="{5A52A202-7AF0-73F8-6703-2809AF3E44C2}"/>
                </a:ext>
              </a:extLst>
            </p:cNvPr>
            <p:cNvSpPr/>
            <p:nvPr/>
          </p:nvSpPr>
          <p:spPr>
            <a:xfrm>
              <a:off x="3549023" y="5055383"/>
              <a:ext cx="1154731" cy="300937"/>
            </a:xfrm>
            <a:prstGeom prst="rect">
              <a:avLst/>
            </a:prstGeom>
          </p:spPr>
          <p:txBody>
            <a:bodyPr wrap="none">
              <a:spAutoFit/>
            </a:bodyPr>
            <a:lstStyle/>
            <a:p>
              <a:r>
                <a:rPr lang="es-MX" sz="500" b="1" dirty="0">
                  <a:latin typeface="Montserrat" panose="00000500000000000000" pitchFamily="2" charset="0"/>
                </a:rPr>
                <a:t>AGUA PRIETA</a:t>
              </a:r>
            </a:p>
          </p:txBody>
        </p:sp>
        <p:cxnSp>
          <p:nvCxnSpPr>
            <p:cNvPr id="24" name="Conector recto 23">
              <a:extLst>
                <a:ext uri="{FF2B5EF4-FFF2-40B4-BE49-F238E27FC236}">
                  <a16:creationId xmlns="" xmlns:a16="http://schemas.microsoft.com/office/drawing/2014/main" id="{E6F59EFB-3DDE-77B3-7C63-38E3912ED555}"/>
                </a:ext>
              </a:extLst>
            </p:cNvPr>
            <p:cNvCxnSpPr>
              <a:cxnSpLocks/>
            </p:cNvCxnSpPr>
            <p:nvPr/>
          </p:nvCxnSpPr>
          <p:spPr>
            <a:xfrm>
              <a:off x="3672020" y="5332382"/>
              <a:ext cx="298280" cy="0"/>
            </a:xfrm>
            <a:prstGeom prst="line">
              <a:avLst/>
            </a:prstGeom>
            <a:ln w="38100">
              <a:solidFill>
                <a:srgbClr val="9B2F3E"/>
              </a:solidFill>
            </a:ln>
          </p:spPr>
          <p:style>
            <a:lnRef idx="1">
              <a:schemeClr val="accent1"/>
            </a:lnRef>
            <a:fillRef idx="0">
              <a:schemeClr val="accent1"/>
            </a:fillRef>
            <a:effectRef idx="0">
              <a:schemeClr val="accent1"/>
            </a:effectRef>
            <a:fontRef idx="minor">
              <a:schemeClr val="tx1"/>
            </a:fontRef>
          </p:style>
        </p:cxnSp>
        <p:sp>
          <p:nvSpPr>
            <p:cNvPr id="25" name="14 Rectángulo">
              <a:extLst>
                <a:ext uri="{FF2B5EF4-FFF2-40B4-BE49-F238E27FC236}">
                  <a16:creationId xmlns="" xmlns:a16="http://schemas.microsoft.com/office/drawing/2014/main" id="{332241E2-B2CD-065F-95E1-C9306C144A6A}"/>
                </a:ext>
              </a:extLst>
            </p:cNvPr>
            <p:cNvSpPr/>
            <p:nvPr/>
          </p:nvSpPr>
          <p:spPr>
            <a:xfrm>
              <a:off x="3558506" y="5356227"/>
              <a:ext cx="1129083" cy="300937"/>
            </a:xfrm>
            <a:prstGeom prst="rect">
              <a:avLst/>
            </a:prstGeom>
          </p:spPr>
          <p:txBody>
            <a:bodyPr wrap="none">
              <a:spAutoFit/>
            </a:bodyPr>
            <a:lstStyle/>
            <a:p>
              <a:r>
                <a:rPr lang="es-MX" sz="500" b="1" dirty="0">
                  <a:latin typeface="Montserrat" panose="00000500000000000000" pitchFamily="2" charset="0"/>
                </a:rPr>
                <a:t>HERMOSILLO</a:t>
              </a:r>
            </a:p>
          </p:txBody>
        </p:sp>
        <p:cxnSp>
          <p:nvCxnSpPr>
            <p:cNvPr id="26" name="Conector recto 25">
              <a:extLst>
                <a:ext uri="{FF2B5EF4-FFF2-40B4-BE49-F238E27FC236}">
                  <a16:creationId xmlns="" xmlns:a16="http://schemas.microsoft.com/office/drawing/2014/main" id="{CA0DBF75-DEE9-16A8-B588-F29FCE2622B1}"/>
                </a:ext>
              </a:extLst>
            </p:cNvPr>
            <p:cNvCxnSpPr>
              <a:cxnSpLocks/>
            </p:cNvCxnSpPr>
            <p:nvPr/>
          </p:nvCxnSpPr>
          <p:spPr>
            <a:xfrm>
              <a:off x="3672022" y="5633226"/>
              <a:ext cx="298280" cy="0"/>
            </a:xfrm>
            <a:prstGeom prst="line">
              <a:avLst/>
            </a:prstGeom>
            <a:ln w="38100">
              <a:solidFill>
                <a:srgbClr val="9B2F3E"/>
              </a:solidFill>
            </a:ln>
          </p:spPr>
          <p:style>
            <a:lnRef idx="1">
              <a:schemeClr val="accent1"/>
            </a:lnRef>
            <a:fillRef idx="0">
              <a:schemeClr val="accent1"/>
            </a:fillRef>
            <a:effectRef idx="0">
              <a:schemeClr val="accent1"/>
            </a:effectRef>
            <a:fontRef idx="minor">
              <a:schemeClr val="tx1"/>
            </a:fontRef>
          </p:style>
        </p:cxnSp>
        <p:sp>
          <p:nvSpPr>
            <p:cNvPr id="27" name="14 Rectángulo">
              <a:extLst>
                <a:ext uri="{FF2B5EF4-FFF2-40B4-BE49-F238E27FC236}">
                  <a16:creationId xmlns="" xmlns:a16="http://schemas.microsoft.com/office/drawing/2014/main" id="{EC1802DB-B623-A627-3763-4D42331CE54B}"/>
                </a:ext>
              </a:extLst>
            </p:cNvPr>
            <p:cNvSpPr/>
            <p:nvPr/>
          </p:nvSpPr>
          <p:spPr>
            <a:xfrm>
              <a:off x="3533939" y="5647890"/>
              <a:ext cx="824156" cy="300937"/>
            </a:xfrm>
            <a:prstGeom prst="rect">
              <a:avLst/>
            </a:prstGeom>
          </p:spPr>
          <p:txBody>
            <a:bodyPr wrap="none">
              <a:spAutoFit/>
            </a:bodyPr>
            <a:lstStyle/>
            <a:p>
              <a:r>
                <a:rPr lang="es-MX" sz="500" b="1" dirty="0">
                  <a:latin typeface="Montserrat" panose="00000500000000000000" pitchFamily="2" charset="0"/>
                </a:rPr>
                <a:t>CAJEME</a:t>
              </a:r>
            </a:p>
          </p:txBody>
        </p:sp>
        <p:sp>
          <p:nvSpPr>
            <p:cNvPr id="28" name="14 Rectángulo">
              <a:extLst>
                <a:ext uri="{FF2B5EF4-FFF2-40B4-BE49-F238E27FC236}">
                  <a16:creationId xmlns="" xmlns:a16="http://schemas.microsoft.com/office/drawing/2014/main" id="{65282DCE-2961-D2C9-8624-C96BD7446EBA}"/>
                </a:ext>
              </a:extLst>
            </p:cNvPr>
            <p:cNvSpPr/>
            <p:nvPr/>
          </p:nvSpPr>
          <p:spPr>
            <a:xfrm>
              <a:off x="3541660" y="5906683"/>
              <a:ext cx="938148" cy="300937"/>
            </a:xfrm>
            <a:prstGeom prst="rect">
              <a:avLst/>
            </a:prstGeom>
          </p:spPr>
          <p:txBody>
            <a:bodyPr wrap="none">
              <a:spAutoFit/>
            </a:bodyPr>
            <a:lstStyle/>
            <a:p>
              <a:r>
                <a:rPr lang="es-MX" sz="500" b="1" dirty="0">
                  <a:latin typeface="Montserrat" panose="00000500000000000000" pitchFamily="2" charset="0"/>
                </a:rPr>
                <a:t>NAVOJOA</a:t>
              </a:r>
            </a:p>
          </p:txBody>
        </p:sp>
        <p:cxnSp>
          <p:nvCxnSpPr>
            <p:cNvPr id="29" name="Conector recto 28">
              <a:extLst>
                <a:ext uri="{FF2B5EF4-FFF2-40B4-BE49-F238E27FC236}">
                  <a16:creationId xmlns="" xmlns:a16="http://schemas.microsoft.com/office/drawing/2014/main" id="{02C5F366-14E6-66E4-C40A-359CC6616596}"/>
                </a:ext>
              </a:extLst>
            </p:cNvPr>
            <p:cNvCxnSpPr>
              <a:cxnSpLocks/>
            </p:cNvCxnSpPr>
            <p:nvPr/>
          </p:nvCxnSpPr>
          <p:spPr>
            <a:xfrm>
              <a:off x="3669140" y="5905584"/>
              <a:ext cx="298280" cy="0"/>
            </a:xfrm>
            <a:prstGeom prst="line">
              <a:avLst/>
            </a:prstGeom>
            <a:ln w="38100">
              <a:solidFill>
                <a:srgbClr val="9B2F3E"/>
              </a:solidFill>
            </a:ln>
          </p:spPr>
          <p:style>
            <a:lnRef idx="1">
              <a:schemeClr val="accent1"/>
            </a:lnRef>
            <a:fillRef idx="0">
              <a:schemeClr val="accent1"/>
            </a:fillRef>
            <a:effectRef idx="0">
              <a:schemeClr val="accent1"/>
            </a:effectRef>
            <a:fontRef idx="minor">
              <a:schemeClr val="tx1"/>
            </a:fontRef>
          </p:style>
        </p:cxnSp>
        <p:sp>
          <p:nvSpPr>
            <p:cNvPr id="30" name="14 Rectángulo">
              <a:extLst>
                <a:ext uri="{FF2B5EF4-FFF2-40B4-BE49-F238E27FC236}">
                  <a16:creationId xmlns="" xmlns:a16="http://schemas.microsoft.com/office/drawing/2014/main" id="{D6E456CA-1E50-DDF8-3757-C2E229F028CC}"/>
                </a:ext>
              </a:extLst>
            </p:cNvPr>
            <p:cNvSpPr/>
            <p:nvPr/>
          </p:nvSpPr>
          <p:spPr>
            <a:xfrm>
              <a:off x="3549023" y="6205927"/>
              <a:ext cx="943848" cy="300937"/>
            </a:xfrm>
            <a:prstGeom prst="rect">
              <a:avLst/>
            </a:prstGeom>
          </p:spPr>
          <p:txBody>
            <a:bodyPr wrap="none">
              <a:spAutoFit/>
            </a:bodyPr>
            <a:lstStyle/>
            <a:p>
              <a:r>
                <a:rPr lang="es-MX" sz="500" b="1" dirty="0">
                  <a:latin typeface="Montserrat" panose="00000500000000000000" pitchFamily="2" charset="0"/>
                </a:rPr>
                <a:t>GUAYMAS</a:t>
              </a:r>
            </a:p>
          </p:txBody>
        </p:sp>
        <p:cxnSp>
          <p:nvCxnSpPr>
            <p:cNvPr id="31" name="Conector recto 30">
              <a:extLst>
                <a:ext uri="{FF2B5EF4-FFF2-40B4-BE49-F238E27FC236}">
                  <a16:creationId xmlns="" xmlns:a16="http://schemas.microsoft.com/office/drawing/2014/main" id="{F0F8CAD1-2A06-B1F7-07DB-71FFBCFF9E80}"/>
                </a:ext>
              </a:extLst>
            </p:cNvPr>
            <p:cNvCxnSpPr>
              <a:cxnSpLocks/>
            </p:cNvCxnSpPr>
            <p:nvPr/>
          </p:nvCxnSpPr>
          <p:spPr>
            <a:xfrm>
              <a:off x="3669140" y="6152331"/>
              <a:ext cx="298280" cy="0"/>
            </a:xfrm>
            <a:prstGeom prst="line">
              <a:avLst/>
            </a:prstGeom>
            <a:ln w="38100">
              <a:solidFill>
                <a:srgbClr val="9B2F3E"/>
              </a:solidFill>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 xmlns:a16="http://schemas.microsoft.com/office/drawing/2014/main" id="{27E9FB79-39DE-4E36-B04C-182A361D37A9}"/>
                </a:ext>
              </a:extLst>
            </p:cNvPr>
            <p:cNvCxnSpPr>
              <a:cxnSpLocks/>
            </p:cNvCxnSpPr>
            <p:nvPr/>
          </p:nvCxnSpPr>
          <p:spPr>
            <a:xfrm>
              <a:off x="3661635" y="6482926"/>
              <a:ext cx="298280" cy="0"/>
            </a:xfrm>
            <a:prstGeom prst="line">
              <a:avLst/>
            </a:prstGeom>
            <a:ln w="38100">
              <a:solidFill>
                <a:srgbClr val="9B2F3E"/>
              </a:solidFill>
            </a:ln>
          </p:spPr>
          <p:style>
            <a:lnRef idx="1">
              <a:schemeClr val="accent1"/>
            </a:lnRef>
            <a:fillRef idx="0">
              <a:schemeClr val="accent1"/>
            </a:fillRef>
            <a:effectRef idx="0">
              <a:schemeClr val="accent1"/>
            </a:effectRef>
            <a:fontRef idx="minor">
              <a:schemeClr val="tx1"/>
            </a:fontRef>
          </p:style>
        </p:cxnSp>
      </p:grpSp>
      <p:pic>
        <p:nvPicPr>
          <p:cNvPr id="52" name="Imagen 51">
            <a:extLst>
              <a:ext uri="{FF2B5EF4-FFF2-40B4-BE49-F238E27FC236}">
                <a16:creationId xmlns="" xmlns:a16="http://schemas.microsoft.com/office/drawing/2014/main" id="{D70ABAA0-D603-4F8F-B8F3-424C9B83F7A2}"/>
              </a:ext>
            </a:extLst>
          </p:cNvPr>
          <p:cNvPicPr>
            <a:picLocks noChangeAspect="1"/>
          </p:cNvPicPr>
          <p:nvPr/>
        </p:nvPicPr>
        <p:blipFill>
          <a:blip r:embed="rId7" cstate="print"/>
          <a:stretch>
            <a:fillRect/>
          </a:stretch>
        </p:blipFill>
        <p:spPr>
          <a:xfrm>
            <a:off x="145978" y="3357475"/>
            <a:ext cx="798040" cy="643196"/>
          </a:xfrm>
          <a:prstGeom prst="rect">
            <a:avLst/>
          </a:prstGeom>
          <a:ln>
            <a:noFill/>
          </a:ln>
          <a:effectLst/>
        </p:spPr>
      </p:pic>
      <p:grpSp>
        <p:nvGrpSpPr>
          <p:cNvPr id="60" name="Grupo 59"/>
          <p:cNvGrpSpPr/>
          <p:nvPr/>
        </p:nvGrpSpPr>
        <p:grpSpPr>
          <a:xfrm>
            <a:off x="145979" y="2511562"/>
            <a:ext cx="2098662" cy="729148"/>
            <a:chOff x="247176" y="4065043"/>
            <a:chExt cx="4172405" cy="856089"/>
          </a:xfrm>
        </p:grpSpPr>
        <p:sp>
          <p:nvSpPr>
            <p:cNvPr id="35" name="2 CuadroTexto">
              <a:extLst>
                <a:ext uri="{FF2B5EF4-FFF2-40B4-BE49-F238E27FC236}">
                  <a16:creationId xmlns="" xmlns:a16="http://schemas.microsoft.com/office/drawing/2014/main" id="{12B4F667-7926-4CFA-8D2D-C76EB429AB2F}"/>
                </a:ext>
              </a:extLst>
            </p:cNvPr>
            <p:cNvSpPr txBox="1"/>
            <p:nvPr/>
          </p:nvSpPr>
          <p:spPr>
            <a:xfrm>
              <a:off x="439076" y="4284158"/>
              <a:ext cx="3980505" cy="198747"/>
            </a:xfrm>
            <a:prstGeom prst="rect">
              <a:avLst/>
            </a:prstGeom>
            <a:noFill/>
          </p:spPr>
          <p:txBody>
            <a:bodyPr wrap="square" rtlCol="0">
              <a:spAutoFit/>
            </a:bodyPr>
            <a:lstStyle/>
            <a:p>
              <a:pPr algn="just"/>
              <a:r>
                <a:rPr lang="es-MX" sz="500" b="1" dirty="0">
                  <a:solidFill>
                    <a:srgbClr val="9B2F3E"/>
                  </a:solidFill>
                  <a:latin typeface="Montserrat" panose="00000500000000000000" pitchFamily="2" charset="0"/>
                </a:rPr>
                <a:t>SIVER Sonora Sistema de Identificación Vehicular</a:t>
              </a:r>
              <a:endParaRPr lang="es-MX" sz="500" dirty="0">
                <a:solidFill>
                  <a:srgbClr val="9B2F3E"/>
                </a:solidFill>
                <a:latin typeface="Montserrat" panose="00000500000000000000" pitchFamily="2" charset="0"/>
              </a:endParaRPr>
            </a:p>
          </p:txBody>
        </p:sp>
        <p:sp>
          <p:nvSpPr>
            <p:cNvPr id="36" name="2 CuadroTexto">
              <a:extLst>
                <a:ext uri="{FF2B5EF4-FFF2-40B4-BE49-F238E27FC236}">
                  <a16:creationId xmlns="" xmlns:a16="http://schemas.microsoft.com/office/drawing/2014/main" id="{29ACE5EC-DF05-4589-8588-234A0C7C1596}"/>
                </a:ext>
              </a:extLst>
            </p:cNvPr>
            <p:cNvSpPr txBox="1"/>
            <p:nvPr/>
          </p:nvSpPr>
          <p:spPr>
            <a:xfrm>
              <a:off x="439078" y="4065043"/>
              <a:ext cx="2971232" cy="198747"/>
            </a:xfrm>
            <a:prstGeom prst="rect">
              <a:avLst/>
            </a:prstGeom>
            <a:noFill/>
          </p:spPr>
          <p:txBody>
            <a:bodyPr wrap="square" rtlCol="0">
              <a:spAutoFit/>
            </a:bodyPr>
            <a:lstStyle/>
            <a:p>
              <a:pPr algn="just"/>
              <a:r>
                <a:rPr lang="es-MX" sz="500" b="1" dirty="0">
                  <a:solidFill>
                    <a:srgbClr val="9B2F3E"/>
                  </a:solidFill>
                  <a:latin typeface="Montserrat" panose="00000500000000000000" pitchFamily="2" charset="0"/>
                </a:rPr>
                <a:t>Sistema de registro para regularización</a:t>
              </a:r>
              <a:endParaRPr lang="es-MX" sz="500" dirty="0">
                <a:solidFill>
                  <a:srgbClr val="9B2F3E"/>
                </a:solidFill>
                <a:latin typeface="Montserrat" panose="00000500000000000000" pitchFamily="2" charset="0"/>
              </a:endParaRPr>
            </a:p>
          </p:txBody>
        </p:sp>
        <p:sp>
          <p:nvSpPr>
            <p:cNvPr id="37" name="2 CuadroTexto">
              <a:extLst>
                <a:ext uri="{FF2B5EF4-FFF2-40B4-BE49-F238E27FC236}">
                  <a16:creationId xmlns="" xmlns:a16="http://schemas.microsoft.com/office/drawing/2014/main" id="{196CB729-D89D-4C78-8C27-E417D243743B}"/>
                </a:ext>
              </a:extLst>
            </p:cNvPr>
            <p:cNvSpPr txBox="1"/>
            <p:nvPr/>
          </p:nvSpPr>
          <p:spPr>
            <a:xfrm>
              <a:off x="439076" y="4503270"/>
              <a:ext cx="3827888" cy="198747"/>
            </a:xfrm>
            <a:prstGeom prst="rect">
              <a:avLst/>
            </a:prstGeom>
            <a:noFill/>
          </p:spPr>
          <p:txBody>
            <a:bodyPr wrap="square" rtlCol="0">
              <a:spAutoFit/>
            </a:bodyPr>
            <a:lstStyle/>
            <a:p>
              <a:pPr algn="just"/>
              <a:r>
                <a:rPr lang="es-MX" sz="500" b="1" dirty="0">
                  <a:solidFill>
                    <a:srgbClr val="9B2F3E"/>
                  </a:solidFill>
                  <a:latin typeface="Montserrat" panose="00000500000000000000" pitchFamily="2" charset="0"/>
                </a:rPr>
                <a:t>Generador de archivos para ANAM  Aduanas</a:t>
              </a:r>
              <a:endParaRPr lang="es-MX" sz="500" dirty="0">
                <a:solidFill>
                  <a:srgbClr val="9B2F3E"/>
                </a:solidFill>
                <a:latin typeface="Montserrat" panose="00000500000000000000" pitchFamily="2" charset="0"/>
              </a:endParaRPr>
            </a:p>
          </p:txBody>
        </p:sp>
        <p:sp>
          <p:nvSpPr>
            <p:cNvPr id="38" name="2 CuadroTexto">
              <a:extLst>
                <a:ext uri="{FF2B5EF4-FFF2-40B4-BE49-F238E27FC236}">
                  <a16:creationId xmlns="" xmlns:a16="http://schemas.microsoft.com/office/drawing/2014/main" id="{12633EAD-90CB-4A72-9ED3-9D470B2FD043}"/>
                </a:ext>
              </a:extLst>
            </p:cNvPr>
            <p:cNvSpPr txBox="1"/>
            <p:nvPr/>
          </p:nvSpPr>
          <p:spPr>
            <a:xfrm>
              <a:off x="439076" y="4722385"/>
              <a:ext cx="3740867" cy="198747"/>
            </a:xfrm>
            <a:prstGeom prst="rect">
              <a:avLst/>
            </a:prstGeom>
            <a:noFill/>
          </p:spPr>
          <p:txBody>
            <a:bodyPr wrap="square" rtlCol="0">
              <a:spAutoFit/>
            </a:bodyPr>
            <a:lstStyle/>
            <a:p>
              <a:pPr algn="just"/>
              <a:r>
                <a:rPr lang="es-MX" sz="500" b="1" dirty="0">
                  <a:solidFill>
                    <a:srgbClr val="9B2F3E"/>
                  </a:solidFill>
                  <a:latin typeface="Montserrat" panose="00000500000000000000" pitchFamily="2" charset="0"/>
                </a:rPr>
                <a:t>Servicio de interoperabilidad con Recaudación</a:t>
              </a:r>
              <a:endParaRPr lang="es-MX" sz="500" dirty="0">
                <a:solidFill>
                  <a:srgbClr val="9B2F3E"/>
                </a:solidFill>
                <a:latin typeface="Montserrat" panose="00000500000000000000" pitchFamily="2" charset="0"/>
              </a:endParaRPr>
            </a:p>
          </p:txBody>
        </p:sp>
        <p:grpSp>
          <p:nvGrpSpPr>
            <p:cNvPr id="58" name="Grupo 57"/>
            <p:cNvGrpSpPr/>
            <p:nvPr/>
          </p:nvGrpSpPr>
          <p:grpSpPr>
            <a:xfrm>
              <a:off x="247176" y="4193005"/>
              <a:ext cx="184805" cy="663034"/>
              <a:chOff x="247176" y="4193005"/>
              <a:chExt cx="184805" cy="663034"/>
            </a:xfrm>
          </p:grpSpPr>
          <p:cxnSp>
            <p:nvCxnSpPr>
              <p:cNvPr id="53" name="Conector recto 52"/>
              <p:cNvCxnSpPr/>
              <p:nvPr/>
            </p:nvCxnSpPr>
            <p:spPr>
              <a:xfrm>
                <a:off x="247176" y="4193005"/>
                <a:ext cx="184805" cy="0"/>
              </a:xfrm>
              <a:prstGeom prst="line">
                <a:avLst/>
              </a:prstGeom>
              <a:ln w="2222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a:xfrm>
                <a:off x="247176" y="4401896"/>
                <a:ext cx="184805" cy="0"/>
              </a:xfrm>
              <a:prstGeom prst="line">
                <a:avLst/>
              </a:prstGeom>
              <a:ln w="2222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cxnSp>
            <p:nvCxnSpPr>
              <p:cNvPr id="55" name="Conector recto 54"/>
              <p:cNvCxnSpPr/>
              <p:nvPr/>
            </p:nvCxnSpPr>
            <p:spPr>
              <a:xfrm>
                <a:off x="247176" y="4628040"/>
                <a:ext cx="184805" cy="0"/>
              </a:xfrm>
              <a:prstGeom prst="line">
                <a:avLst/>
              </a:prstGeom>
              <a:ln w="2222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cxnSp>
            <p:nvCxnSpPr>
              <p:cNvPr id="57" name="Conector recto 56"/>
              <p:cNvCxnSpPr/>
              <p:nvPr/>
            </p:nvCxnSpPr>
            <p:spPr>
              <a:xfrm>
                <a:off x="247176" y="4856039"/>
                <a:ext cx="184805" cy="0"/>
              </a:xfrm>
              <a:prstGeom prst="line">
                <a:avLst/>
              </a:prstGeom>
              <a:ln w="22225" cap="rnd">
                <a:solidFill>
                  <a:srgbClr val="AD3131"/>
                </a:solidFill>
                <a:prstDash val="sysDot"/>
                <a:round/>
              </a:ln>
            </p:spPr>
            <p:style>
              <a:lnRef idx="1">
                <a:schemeClr val="accent1"/>
              </a:lnRef>
              <a:fillRef idx="0">
                <a:schemeClr val="accent1"/>
              </a:fillRef>
              <a:effectRef idx="0">
                <a:schemeClr val="accent1"/>
              </a:effectRef>
              <a:fontRef idx="minor">
                <a:schemeClr val="tx1"/>
              </a:fontRef>
            </p:style>
          </p:cxnSp>
        </p:grpSp>
      </p:grpSp>
      <p:sp>
        <p:nvSpPr>
          <p:cNvPr id="61" name="14 Rectángulo">
            <a:extLst>
              <a:ext uri="{FF2B5EF4-FFF2-40B4-BE49-F238E27FC236}">
                <a16:creationId xmlns="" xmlns:a16="http://schemas.microsoft.com/office/drawing/2014/main" id="{283B4E99-BAAB-A481-EC88-B6BF952ECF4A}"/>
              </a:ext>
            </a:extLst>
          </p:cNvPr>
          <p:cNvSpPr/>
          <p:nvPr/>
        </p:nvSpPr>
        <p:spPr>
          <a:xfrm>
            <a:off x="424008" y="2255430"/>
            <a:ext cx="1492717" cy="213585"/>
          </a:xfrm>
          <a:prstGeom prst="rect">
            <a:avLst/>
          </a:prstGeom>
        </p:spPr>
        <p:txBody>
          <a:bodyPr wrap="none">
            <a:spAutoFit/>
          </a:bodyPr>
          <a:lstStyle/>
          <a:p>
            <a:pPr algn="r"/>
            <a:r>
              <a:rPr lang="es-MX" sz="788" b="1" dirty="0">
                <a:latin typeface="Montserrat" panose="00000500000000000000" pitchFamily="2" charset="0"/>
              </a:rPr>
              <a:t>Desarrollo de 4 Sistemas</a:t>
            </a:r>
          </a:p>
        </p:txBody>
      </p:sp>
      <p:pic>
        <p:nvPicPr>
          <p:cNvPr id="39" name="Imagen 38">
            <a:extLst>
              <a:ext uri="{FF2B5EF4-FFF2-40B4-BE49-F238E27FC236}">
                <a16:creationId xmlns="" xmlns:a16="http://schemas.microsoft.com/office/drawing/2014/main" id="{3F45DD07-4A29-4189-8D9D-B4DC42B1766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6175" y="3446394"/>
            <a:ext cx="1040088" cy="678135"/>
          </a:xfrm>
          <a:prstGeom prst="rect">
            <a:avLst/>
          </a:prstGeom>
          <a:ln>
            <a:noFill/>
          </a:ln>
          <a:effectLst/>
        </p:spPr>
      </p:pic>
      <p:pic>
        <p:nvPicPr>
          <p:cNvPr id="34" name="Imagen 33">
            <a:extLst>
              <a:ext uri="{FF2B5EF4-FFF2-40B4-BE49-F238E27FC236}">
                <a16:creationId xmlns="" xmlns:a16="http://schemas.microsoft.com/office/drawing/2014/main" id="{3746AD4D-E9EC-45D7-84C8-9FEE5689EF98}"/>
              </a:ext>
            </a:extLst>
          </p:cNvPr>
          <p:cNvPicPr>
            <a:picLocks noChangeAspect="1"/>
          </p:cNvPicPr>
          <p:nvPr/>
        </p:nvPicPr>
        <p:blipFill>
          <a:blip r:embed="rId9" cstate="print">
            <a:clrChange>
              <a:clrFrom>
                <a:srgbClr val="D6C3B4"/>
              </a:clrFrom>
              <a:clrTo>
                <a:srgbClr val="D6C3B4">
                  <a:alpha val="0"/>
                </a:srgbClr>
              </a:clrTo>
            </a:clrChange>
            <a:extLst>
              <a:ext uri="{BEBA8EAE-BF5A-486C-A8C5-ECC9F3942E4B}">
                <a14:imgProps xmlns:a14="http://schemas.microsoft.com/office/drawing/2010/main">
                  <a14:imgLayer r:embed="rId10">
                    <a14:imgEffect>
                      <a14:backgroundRemoval t="6563" b="92109" l="11354" r="91354">
                        <a14:foregroundMark x1="56458" y1="7031" x2="59896" y2="11875"/>
                        <a14:foregroundMark x1="39271" y1="92109" x2="35833" y2="92109"/>
                      </a14:backgroundRemoval>
                    </a14:imgEffect>
                  </a14:imgLayer>
                </a14:imgProps>
              </a:ext>
              <a:ext uri="{28A0092B-C50C-407E-A947-70E740481C1C}">
                <a14:useLocalDpi xmlns:a14="http://schemas.microsoft.com/office/drawing/2010/main" val="0"/>
              </a:ext>
            </a:extLst>
          </a:blip>
          <a:stretch>
            <a:fillRect/>
          </a:stretch>
        </p:blipFill>
        <p:spPr>
          <a:xfrm>
            <a:off x="1565348" y="3401250"/>
            <a:ext cx="720537" cy="960715"/>
          </a:xfrm>
          <a:prstGeom prst="rect">
            <a:avLst/>
          </a:prstGeom>
          <a:ln>
            <a:noFill/>
          </a:ln>
          <a:effectLst/>
        </p:spPr>
      </p:pic>
      <p:pic>
        <p:nvPicPr>
          <p:cNvPr id="2" name="Imagen 1">
            <a:extLst>
              <a:ext uri="{FF2B5EF4-FFF2-40B4-BE49-F238E27FC236}">
                <a16:creationId xmlns="" xmlns:a16="http://schemas.microsoft.com/office/drawing/2014/main" id="{39D6BBF1-6CC4-AF56-5EF8-F99AC6C1863B}"/>
              </a:ext>
            </a:extLst>
          </p:cNvPr>
          <p:cNvPicPr>
            <a:picLocks noChangeAspect="1"/>
          </p:cNvPicPr>
          <p:nvPr/>
        </p:nvPicPr>
        <p:blipFill>
          <a:blip r:embed="rId11"/>
          <a:stretch>
            <a:fillRect/>
          </a:stretch>
        </p:blipFill>
        <p:spPr>
          <a:xfrm>
            <a:off x="4450069" y="2007998"/>
            <a:ext cx="1132268" cy="2809529"/>
          </a:xfrm>
          <a:prstGeom prst="rect">
            <a:avLst/>
          </a:prstGeom>
        </p:spPr>
      </p:pic>
      <p:sp>
        <p:nvSpPr>
          <p:cNvPr id="3" name="Google Shape;61;p14">
            <a:extLst>
              <a:ext uri="{FF2B5EF4-FFF2-40B4-BE49-F238E27FC236}">
                <a16:creationId xmlns="" xmlns:a16="http://schemas.microsoft.com/office/drawing/2014/main" id="{22AB72A0-5745-67F5-52A1-158E63EFC2D6}"/>
              </a:ext>
            </a:extLst>
          </p:cNvPr>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12" name="Google Shape;62;p14">
            <a:extLst>
              <a:ext uri="{FF2B5EF4-FFF2-40B4-BE49-F238E27FC236}">
                <a16:creationId xmlns="" xmlns:a16="http://schemas.microsoft.com/office/drawing/2014/main" id="{46137CF6-DE4B-5659-18E0-9118AEE22832}"/>
              </a:ext>
            </a:extLst>
          </p:cNvPr>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4110073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6" name="Google Shape;85;p17"/>
          <p:cNvSpPr txBox="1">
            <a:spLocks noGrp="1"/>
          </p:cNvSpPr>
          <p:nvPr>
            <p:ph type="subTitle" idx="1"/>
          </p:nvPr>
        </p:nvSpPr>
        <p:spPr>
          <a:xfrm>
            <a:off x="358893" y="1593272"/>
            <a:ext cx="6317673" cy="1770130"/>
          </a:xfrm>
          <a:prstGeom prst="rect">
            <a:avLst/>
          </a:prstGeom>
        </p:spPr>
        <p:txBody>
          <a:bodyPr spcFirstLastPara="1" wrap="square" lIns="68569" tIns="68569" rIns="68569" bIns="68569" anchor="t" anchorCtr="0">
            <a:noAutofit/>
          </a:bodyPr>
          <a:lstStyle/>
          <a:p>
            <a:pPr marL="0" indent="0">
              <a:lnSpc>
                <a:spcPct val="95000"/>
              </a:lnSpc>
              <a:buSzPts val="1018"/>
            </a:pPr>
            <a:r>
              <a:rPr lang="es-ES" sz="2900" b="1" dirty="0">
                <a:solidFill>
                  <a:srgbClr val="961354"/>
                </a:solidFill>
                <a:latin typeface="Montserrat"/>
                <a:ea typeface="Montserrat"/>
                <a:cs typeface="Montserrat"/>
                <a:sym typeface="Montserrat"/>
              </a:rPr>
              <a:t>Informe de resultados y avances en Control Interno</a:t>
            </a:r>
          </a:p>
          <a:p>
            <a:pPr marL="0" indent="0">
              <a:lnSpc>
                <a:spcPct val="95000"/>
              </a:lnSpc>
              <a:buSzPts val="1018"/>
            </a:pPr>
            <a:r>
              <a:rPr lang="es-ES" sz="2900" b="1" dirty="0">
                <a:solidFill>
                  <a:srgbClr val="961354"/>
                </a:solidFill>
                <a:latin typeface="Montserrat"/>
                <a:ea typeface="Montserrat"/>
                <a:cs typeface="Montserrat"/>
                <a:sym typeface="Montserrat"/>
              </a:rPr>
              <a:t>I Trimestre 2023</a:t>
            </a:r>
            <a:endParaRPr sz="2900" b="1" dirty="0">
              <a:solidFill>
                <a:srgbClr val="961354"/>
              </a:solidFill>
              <a:latin typeface="Montserrat"/>
              <a:ea typeface="Montserrat"/>
              <a:cs typeface="Montserrat"/>
              <a:sym typeface="Montserrat"/>
            </a:endParaRPr>
          </a:p>
        </p:txBody>
      </p:sp>
      <p:graphicFrame>
        <p:nvGraphicFramePr>
          <p:cNvPr id="7" name="Diagrama 13"/>
          <p:cNvGraphicFramePr/>
          <p:nvPr>
            <p:extLst>
              <p:ext uri="{D42A27DB-BD31-4B8C-83A1-F6EECF244321}">
                <p14:modId xmlns:p14="http://schemas.microsoft.com/office/powerpoint/2010/main" val="1608982192"/>
              </p:ext>
            </p:extLst>
          </p:nvPr>
        </p:nvGraphicFramePr>
        <p:xfrm>
          <a:off x="1427325" y="3202808"/>
          <a:ext cx="3988117" cy="11900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335878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6" name="Google Shape;85;p17"/>
          <p:cNvSpPr txBox="1">
            <a:spLocks noGrp="1"/>
          </p:cNvSpPr>
          <p:nvPr>
            <p:ph type="subTitle" idx="1"/>
          </p:nvPr>
        </p:nvSpPr>
        <p:spPr>
          <a:xfrm>
            <a:off x="353314" y="1063366"/>
            <a:ext cx="6317673" cy="1799634"/>
          </a:xfrm>
          <a:prstGeom prst="rect">
            <a:avLst/>
          </a:prstGeom>
        </p:spPr>
        <p:txBody>
          <a:bodyPr spcFirstLastPara="1" wrap="square" lIns="68569" tIns="68569" rIns="68569" bIns="68569" anchor="t" anchorCtr="0">
            <a:noAutofit/>
          </a:bodyPr>
          <a:lstStyle/>
          <a:p>
            <a:pPr marL="0" indent="0">
              <a:lnSpc>
                <a:spcPct val="95000"/>
              </a:lnSpc>
              <a:buSzPts val="1018"/>
            </a:pPr>
            <a:r>
              <a:rPr lang="es-ES" sz="2900" b="1" dirty="0">
                <a:solidFill>
                  <a:srgbClr val="961354"/>
                </a:solidFill>
                <a:latin typeface="Montserrat"/>
                <a:ea typeface="Montserrat"/>
                <a:cs typeface="Montserrat"/>
                <a:sym typeface="Montserrat"/>
              </a:rPr>
              <a:t>Informe de avance en metas, primer trimestre 2023</a:t>
            </a:r>
            <a:endParaRPr sz="2900" b="1" dirty="0">
              <a:solidFill>
                <a:srgbClr val="961354"/>
              </a:solidFill>
              <a:latin typeface="Montserrat"/>
              <a:ea typeface="Montserrat"/>
              <a:cs typeface="Montserrat"/>
              <a:sym typeface="Montserrat"/>
            </a:endParaRPr>
          </a:p>
        </p:txBody>
      </p:sp>
      <p:graphicFrame>
        <p:nvGraphicFramePr>
          <p:cNvPr id="8" name="Diagrama 13"/>
          <p:cNvGraphicFramePr/>
          <p:nvPr>
            <p:extLst>
              <p:ext uri="{D42A27DB-BD31-4B8C-83A1-F6EECF244321}">
                <p14:modId xmlns:p14="http://schemas.microsoft.com/office/powerpoint/2010/main" val="1962210624"/>
              </p:ext>
            </p:extLst>
          </p:nvPr>
        </p:nvGraphicFramePr>
        <p:xfrm>
          <a:off x="1335956" y="2710960"/>
          <a:ext cx="3988117" cy="11900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130586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
        <p:nvSpPr>
          <p:cNvPr id="2" name="Rectángulo 1"/>
          <p:cNvSpPr/>
          <p:nvPr/>
        </p:nvSpPr>
        <p:spPr>
          <a:xfrm>
            <a:off x="3311820" y="2417862"/>
            <a:ext cx="234360" cy="307777"/>
          </a:xfrm>
          <a:prstGeom prst="rect">
            <a:avLst/>
          </a:prstGeom>
        </p:spPr>
        <p:txBody>
          <a:bodyPr wrap="none">
            <a:spAutoFit/>
          </a:bodyPr>
          <a:lstStyle/>
          <a:p>
            <a:r>
              <a:rPr lang="es-MX" dirty="0"/>
              <a:t> </a:t>
            </a:r>
          </a:p>
        </p:txBody>
      </p:sp>
      <p:sp>
        <p:nvSpPr>
          <p:cNvPr id="6" name="Rectangle 4"/>
          <p:cNvSpPr>
            <a:spLocks noChangeArrowheads="1"/>
          </p:cNvSpPr>
          <p:nvPr/>
        </p:nvSpPr>
        <p:spPr bwMode="auto">
          <a:xfrm>
            <a:off x="1609725" y="114935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3"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9" name="Rectángulo 8"/>
          <p:cNvSpPr/>
          <p:nvPr/>
        </p:nvSpPr>
        <p:spPr>
          <a:xfrm>
            <a:off x="184094" y="4619336"/>
            <a:ext cx="2749471" cy="276999"/>
          </a:xfrm>
          <a:prstGeom prst="rect">
            <a:avLst/>
          </a:prstGeom>
        </p:spPr>
        <p:txBody>
          <a:bodyPr wrap="none">
            <a:spAutoFit/>
          </a:bodyPr>
          <a:lstStyle/>
          <a:p>
            <a:r>
              <a:rPr lang="es-MX" sz="1200" dirty="0">
                <a:latin typeface="Helvetica" pitchFamily="2" charset="0"/>
              </a:rPr>
              <a:t>Periodo reportado, enero-marzo 2023</a:t>
            </a:r>
          </a:p>
        </p:txBody>
      </p:sp>
      <p:sp>
        <p:nvSpPr>
          <p:cNvPr id="10" name="4 CuadroTexto"/>
          <p:cNvSpPr txBox="1"/>
          <p:nvPr/>
        </p:nvSpPr>
        <p:spPr>
          <a:xfrm>
            <a:off x="260228" y="5888540"/>
            <a:ext cx="6587148" cy="276999"/>
          </a:xfrm>
          <a:prstGeom prst="rect">
            <a:avLst/>
          </a:prstGeom>
          <a:noFill/>
        </p:spPr>
        <p:txBody>
          <a:bodyPr wrap="square" rtlCol="0">
            <a:spAutoFit/>
          </a:bodyPr>
          <a:lstStyle/>
          <a:p>
            <a:pPr>
              <a:buClrTx/>
              <a:buFontTx/>
              <a:buNone/>
            </a:pPr>
            <a:r>
              <a:rPr lang="es-ES" sz="1200" b="1" kern="1200" dirty="0">
                <a:solidFill>
                  <a:prstClr val="black"/>
                </a:solidFill>
                <a:latin typeface="Calibri"/>
                <a:ea typeface="+mn-ea"/>
                <a:cs typeface="+mn-cs"/>
              </a:rPr>
              <a:t>Periodo reportado, enero marzo 2023</a:t>
            </a:r>
          </a:p>
        </p:txBody>
      </p:sp>
      <p:pic>
        <p:nvPicPr>
          <p:cNvPr id="12" name="Imagen 12" descr="tarea "/>
          <p:cNvPicPr/>
          <p:nvPr/>
        </p:nvPicPr>
        <p:blipFill>
          <a:blip r:embed="rId4">
            <a:extLst>
              <a:ext uri="{28A0092B-C50C-407E-A947-70E740481C1C}">
                <a14:useLocalDpi xmlns:a14="http://schemas.microsoft.com/office/drawing/2010/main" val="0"/>
              </a:ext>
            </a:extLst>
          </a:blip>
          <a:srcRect/>
          <a:stretch>
            <a:fillRect/>
          </a:stretch>
        </p:blipFill>
        <p:spPr bwMode="auto">
          <a:xfrm>
            <a:off x="3197258" y="4193131"/>
            <a:ext cx="697843" cy="610911"/>
          </a:xfrm>
          <a:prstGeom prst="rect">
            <a:avLst/>
          </a:prstGeom>
          <a:noFill/>
          <a:ln>
            <a:noFill/>
          </a:ln>
        </p:spPr>
      </p:pic>
      <p:sp>
        <p:nvSpPr>
          <p:cNvPr id="14" name="Llamada rectangular 13"/>
          <p:cNvSpPr/>
          <p:nvPr/>
        </p:nvSpPr>
        <p:spPr>
          <a:xfrm>
            <a:off x="5223438" y="868368"/>
            <a:ext cx="1497874" cy="1019164"/>
          </a:xfrm>
          <a:prstGeom prst="wedgeRectCallout">
            <a:avLst>
              <a:gd name="adj1" fmla="val -52690"/>
              <a:gd name="adj2" fmla="val 262598"/>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Corchetes 14"/>
          <p:cNvSpPr/>
          <p:nvPr/>
        </p:nvSpPr>
        <p:spPr>
          <a:xfrm>
            <a:off x="5405311" y="3283397"/>
            <a:ext cx="1442066" cy="1070890"/>
          </a:xfrm>
          <a:prstGeom prst="bracketPair">
            <a:avLst>
              <a:gd name="adj" fmla="val 20900"/>
            </a:avLst>
          </a:prstGeom>
          <a:noFill/>
          <a:ln w="38100" cap="flat" cmpd="sng" algn="ctr">
            <a:solidFill>
              <a:srgbClr val="C0504D">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a:ln>
                <a:noFill/>
              </a:ln>
              <a:solidFill>
                <a:prstClr val="black"/>
              </a:solidFill>
              <a:effectLst/>
              <a:uLnTx/>
              <a:uFillTx/>
              <a:latin typeface="Calibri"/>
              <a:ea typeface="+mn-ea"/>
              <a:cs typeface="+mn-cs"/>
            </a:endParaRPr>
          </a:p>
        </p:txBody>
      </p:sp>
      <p:sp>
        <p:nvSpPr>
          <p:cNvPr id="16" name="3 CuadroTexto"/>
          <p:cNvSpPr txBox="1"/>
          <p:nvPr/>
        </p:nvSpPr>
        <p:spPr>
          <a:xfrm>
            <a:off x="5389989" y="3238304"/>
            <a:ext cx="1478971" cy="1200329"/>
          </a:xfrm>
          <a:prstGeom prst="rect">
            <a:avLst/>
          </a:prstGeom>
          <a:noFill/>
        </p:spPr>
        <p:txBody>
          <a:bodyPr wrap="square" rtlCol="0">
            <a:spAutoFit/>
          </a:bodyPr>
          <a:lstStyle/>
          <a:p>
            <a:pPr algn="ctr">
              <a:buClrTx/>
              <a:buFontTx/>
              <a:buNone/>
            </a:pPr>
            <a:r>
              <a:rPr lang="es-ES" sz="1200" kern="1200" dirty="0">
                <a:solidFill>
                  <a:srgbClr val="00B050"/>
                </a:solidFill>
                <a:latin typeface="Helvetica" pitchFamily="2" charset="0"/>
                <a:ea typeface="+mn-ea"/>
                <a:cs typeface="Calibri Light" panose="020F0302020204030204" pitchFamily="34" charset="0"/>
              </a:rPr>
              <a:t>DE LAS METAS ESTABLECIDAS POR LAS U.A. AL 1ER TRIMESTRE, </a:t>
            </a:r>
            <a:r>
              <a:rPr lang="es-ES" sz="1200" kern="1200" dirty="0">
                <a:solidFill>
                  <a:srgbClr val="FF0000"/>
                </a:solidFill>
                <a:latin typeface="Helvetica" pitchFamily="2" charset="0"/>
                <a:ea typeface="+mn-ea"/>
                <a:cs typeface="Calibri Light" panose="020F0302020204030204" pitchFamily="34" charset="0"/>
              </a:rPr>
              <a:t>10 NO SE</a:t>
            </a:r>
          </a:p>
          <a:p>
            <a:pPr algn="ctr">
              <a:buClrTx/>
              <a:buFontTx/>
              <a:buNone/>
            </a:pPr>
            <a:r>
              <a:rPr lang="es-ES" sz="1200" kern="1200" dirty="0">
                <a:solidFill>
                  <a:srgbClr val="FF0000"/>
                </a:solidFill>
                <a:latin typeface="Helvetica" pitchFamily="2" charset="0"/>
                <a:ea typeface="+mn-ea"/>
                <a:cs typeface="Calibri Light" panose="020F0302020204030204" pitchFamily="34" charset="0"/>
              </a:rPr>
              <a:t>CUMPLIERON</a:t>
            </a:r>
          </a:p>
        </p:txBody>
      </p:sp>
      <p:graphicFrame>
        <p:nvGraphicFramePr>
          <p:cNvPr id="17" name="Tabla 16"/>
          <p:cNvGraphicFramePr>
            <a:graphicFrameLocks noGrp="1"/>
          </p:cNvGraphicFramePr>
          <p:nvPr>
            <p:extLst>
              <p:ext uri="{D42A27DB-BD31-4B8C-83A1-F6EECF244321}">
                <p14:modId xmlns:p14="http://schemas.microsoft.com/office/powerpoint/2010/main" val="3403709198"/>
              </p:ext>
            </p:extLst>
          </p:nvPr>
        </p:nvGraphicFramePr>
        <p:xfrm>
          <a:off x="181848" y="426718"/>
          <a:ext cx="4999749" cy="4005944"/>
        </p:xfrm>
        <a:graphic>
          <a:graphicData uri="http://schemas.openxmlformats.org/drawingml/2006/table">
            <a:tbl>
              <a:tblPr/>
              <a:tblGrid>
                <a:gridCol w="1602080">
                  <a:extLst>
                    <a:ext uri="{9D8B030D-6E8A-4147-A177-3AD203B41FA5}">
                      <a16:colId xmlns="" xmlns:a16="http://schemas.microsoft.com/office/drawing/2014/main" val="20000"/>
                    </a:ext>
                  </a:extLst>
                </a:gridCol>
                <a:gridCol w="841541">
                  <a:extLst>
                    <a:ext uri="{9D8B030D-6E8A-4147-A177-3AD203B41FA5}">
                      <a16:colId xmlns="" xmlns:a16="http://schemas.microsoft.com/office/drawing/2014/main" val="20001"/>
                    </a:ext>
                  </a:extLst>
                </a:gridCol>
                <a:gridCol w="1602080">
                  <a:extLst>
                    <a:ext uri="{9D8B030D-6E8A-4147-A177-3AD203B41FA5}">
                      <a16:colId xmlns="" xmlns:a16="http://schemas.microsoft.com/office/drawing/2014/main" val="20002"/>
                    </a:ext>
                  </a:extLst>
                </a:gridCol>
                <a:gridCol w="318016">
                  <a:extLst>
                    <a:ext uri="{9D8B030D-6E8A-4147-A177-3AD203B41FA5}">
                      <a16:colId xmlns="" xmlns:a16="http://schemas.microsoft.com/office/drawing/2014/main" val="20003"/>
                    </a:ext>
                  </a:extLst>
                </a:gridCol>
                <a:gridCol w="318016">
                  <a:extLst>
                    <a:ext uri="{9D8B030D-6E8A-4147-A177-3AD203B41FA5}">
                      <a16:colId xmlns="" xmlns:a16="http://schemas.microsoft.com/office/drawing/2014/main" val="20004"/>
                    </a:ext>
                  </a:extLst>
                </a:gridCol>
                <a:gridCol w="318016">
                  <a:extLst>
                    <a:ext uri="{9D8B030D-6E8A-4147-A177-3AD203B41FA5}">
                      <a16:colId xmlns="" xmlns:a16="http://schemas.microsoft.com/office/drawing/2014/main" val="20005"/>
                    </a:ext>
                  </a:extLst>
                </a:gridCol>
              </a:tblGrid>
              <a:tr h="147731">
                <a:tc gridSpan="6">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900" b="1" i="0" u="none" strike="noStrike" dirty="0">
                          <a:solidFill>
                            <a:srgbClr val="000000"/>
                          </a:solidFill>
                          <a:effectLst/>
                          <a:latin typeface="Century Gothic" panose="020B0502020202020204" pitchFamily="34" charset="0"/>
                        </a:rPr>
                        <a:t>SECRETARÍA DE SEGURIDAD PÚBLICA</a:t>
                      </a:r>
                    </a:p>
                  </a:txBody>
                  <a:tcPr marL="6833" marR="6833" marT="6833" marB="0" anchor="ctr">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C6591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00"/>
                  </a:ext>
                </a:extLst>
              </a:tr>
              <a:tr h="147731">
                <a:tc gridSpan="6">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900" b="0" i="1" u="none" strike="noStrike">
                          <a:solidFill>
                            <a:srgbClr val="000000"/>
                          </a:solidFill>
                          <a:effectLst/>
                          <a:latin typeface="Century Gothic" panose="020B0502020202020204" pitchFamily="34" charset="0"/>
                        </a:rPr>
                        <a:t>PROGRAMAS PRESUPUESTARIOS 2023</a:t>
                      </a:r>
                    </a:p>
                  </a:txBody>
                  <a:tcPr marL="6833" marR="6833" marT="6833"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C6591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01"/>
                  </a:ext>
                </a:extLst>
              </a:tr>
              <a:tr h="194639">
                <a:tc rowSpan="3" grid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PROGRAMAS PRESUPUESTARIOS 2023</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rowSpan="3" hMerge="1">
                  <a:txBody>
                    <a:bodyPr/>
                    <a:lstStyle/>
                    <a:p>
                      <a:endParaRPr lang="es-MX"/>
                    </a:p>
                  </a:txBody>
                  <a:tcPr/>
                </a:tc>
                <a:tc rowSpan="3">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CENTRO GESTOR</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gridSpan="3">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INDICADORES DE GESTIÓN</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02"/>
                  </a:ext>
                </a:extLst>
              </a:tr>
              <a:tr h="121682">
                <a:tc gridSpan="2" vMerge="1">
                  <a:txBody>
                    <a:bodyPr/>
                    <a:lstStyle/>
                    <a:p>
                      <a:endParaRPr lang="es-MX"/>
                    </a:p>
                  </a:txBody>
                  <a:tcPr/>
                </a:tc>
                <a:tc hMerge="1" vMerge="1">
                  <a:txBody>
                    <a:bodyPr/>
                    <a:lstStyle/>
                    <a:p>
                      <a:endParaRPr lang="es-MX"/>
                    </a:p>
                  </a:txBody>
                  <a:tcPr/>
                </a:tc>
                <a:tc vMerge="1">
                  <a:txBody>
                    <a:bodyPr/>
                    <a:lstStyle/>
                    <a:p>
                      <a:endParaRPr lang="es-MX"/>
                    </a:p>
                  </a:txBody>
                  <a:tcPr/>
                </a:tc>
                <a:tc grid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MIR</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es-MX"/>
                    </a:p>
                  </a:txBody>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POA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extLst>
                  <a:ext uri="{0D108BD9-81ED-4DB2-BD59-A6C34878D82A}">
                    <a16:rowId xmlns="" xmlns:a16="http://schemas.microsoft.com/office/drawing/2014/main" val="10003"/>
                  </a:ext>
                </a:extLst>
              </a:tr>
              <a:tr h="121682">
                <a:tc gridSpan="2" vMerge="1">
                  <a:txBody>
                    <a:bodyPr/>
                    <a:lstStyle/>
                    <a:p>
                      <a:endParaRPr lang="es-MX"/>
                    </a:p>
                  </a:txBody>
                  <a:tcPr/>
                </a:tc>
                <a:tc hMerge="1"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C</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vMerge="1">
                  <a:txBody>
                    <a:bodyPr/>
                    <a:lstStyle/>
                    <a:p>
                      <a:endParaRPr lang="es-MX"/>
                    </a:p>
                  </a:txBody>
                  <a:tcPr/>
                </a:tc>
                <a:extLst>
                  <a:ext uri="{0D108BD9-81ED-4DB2-BD59-A6C34878D82A}">
                    <a16:rowId xmlns="" xmlns:a16="http://schemas.microsoft.com/office/drawing/2014/main" val="10004"/>
                  </a:ext>
                </a:extLst>
              </a:tr>
              <a:tr h="19045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E408P07</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600" b="1" i="0" u="none" strike="noStrike">
                          <a:solidFill>
                            <a:srgbClr val="000000"/>
                          </a:solidFill>
                          <a:effectLst/>
                          <a:latin typeface="Century Gothic" panose="020B0502020202020204" pitchFamily="34" charset="0"/>
                        </a:rPr>
                        <a:t>DIRECCIÓN Y COORDINACIÓN DE LAS POLITICAS DE SEGURIDAD PÚBLICA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a:solidFill>
                            <a:srgbClr val="000000"/>
                          </a:solidFill>
                          <a:effectLst/>
                          <a:latin typeface="Calibri Light" panose="020F0302020204030204" pitchFamily="34" charset="0"/>
                        </a:rPr>
                        <a:t>DESPACHO DEL TÍTULAR DE LA SECRETARÍA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2</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4</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5</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5"/>
                  </a:ext>
                </a:extLst>
              </a:tr>
              <a:tr h="335360">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a:solidFill>
                            <a:srgbClr val="000000"/>
                          </a:solidFill>
                          <a:effectLst/>
                          <a:latin typeface="Calibri Light" panose="020F0302020204030204" pitchFamily="34" charset="0"/>
                        </a:rPr>
                        <a:t>COORDINACIÓN ESTATAL DE ADMINISTRACIÓN, EVALUACIÓN Y CONTROL</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1</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2</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3</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6"/>
                  </a:ext>
                </a:extLst>
              </a:tr>
              <a:tr h="335360">
                <a:tc rowSpan="3">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dirty="0">
                          <a:solidFill>
                            <a:srgbClr val="000000"/>
                          </a:solidFill>
                          <a:effectLst/>
                          <a:latin typeface="Century Gothic" panose="020B0502020202020204" pitchFamily="34" charset="0"/>
                        </a:rPr>
                        <a:t>E408P09</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600" b="1" i="0" u="none" strike="noStrike">
                          <a:solidFill>
                            <a:srgbClr val="000000"/>
                          </a:solidFill>
                          <a:effectLst/>
                          <a:latin typeface="Century Gothic" panose="020B0502020202020204" pitchFamily="34" charset="0"/>
                        </a:rPr>
                        <a:t>COORDINACIÓN INTERINSTITUCIONAL EN MATERIA DE SEGURIDAD PÚBLICA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dirty="0">
                          <a:solidFill>
                            <a:srgbClr val="000000"/>
                          </a:solidFill>
                          <a:effectLst/>
                          <a:latin typeface="Calibri Light" panose="020F0302020204030204" pitchFamily="34" charset="0"/>
                        </a:rPr>
                        <a:t>CENTRO DE CONTROL, COMANDO, COMUNICACIÓN, CÓMPUTO, COORDINACIÓN E INTELIGENCIA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2</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8</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 </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7"/>
                  </a:ext>
                </a:extLst>
              </a:tr>
              <a:tr h="227493">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a:solidFill>
                            <a:srgbClr val="000000"/>
                          </a:solidFill>
                          <a:effectLst/>
                          <a:latin typeface="Calibri Light" panose="020F0302020204030204" pitchFamily="34" charset="0"/>
                        </a:rPr>
                        <a:t>CENTRO ESTATAL DE INFORMACIÓN SOBRE SEGURIDAD PÚBLICA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1</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6</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 </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8"/>
                  </a:ext>
                </a:extLst>
              </a:tr>
              <a:tr h="190458">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CENTRO ESTATAL OPERATIVO</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1</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3</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 </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9"/>
                  </a:ext>
                </a:extLst>
              </a:tr>
              <a:tr h="225910">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E408E17 </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REINTEGRACIÓN Y REINSERCIÓN SOCIAL</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a:solidFill>
                            <a:srgbClr val="000000"/>
                          </a:solidFill>
                          <a:effectLst/>
                          <a:latin typeface="Calibri Light" panose="020F0302020204030204" pitchFamily="34" charset="0"/>
                        </a:rPr>
                        <a:t>COORDINACIÓN ESTATAL DEL SISTEMA PENITENCIARIO</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2</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11</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1</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0"/>
                  </a:ext>
                </a:extLst>
              </a:tr>
              <a:tr h="259235">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a:solidFill>
                            <a:srgbClr val="000000"/>
                          </a:solidFill>
                          <a:effectLst/>
                          <a:latin typeface="Calibri Light" panose="020F0302020204030204" pitchFamily="34" charset="0"/>
                        </a:rPr>
                        <a:t>INSTITUTO DE TRATAMIENTO Y APLICACIÓN DE MEDIDAS PARA ADOLESCENTES</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2</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6</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6</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1"/>
                  </a:ext>
                </a:extLst>
              </a:tr>
              <a:tr h="227493">
                <a:tc rowSpan="3">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E408E11</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600" b="1" i="0" u="none" strike="noStrike">
                          <a:solidFill>
                            <a:srgbClr val="000000"/>
                          </a:solidFill>
                          <a:effectLst/>
                          <a:latin typeface="Century Gothic" panose="020B0502020202020204" pitchFamily="34" charset="0"/>
                        </a:rPr>
                        <a:t>PREVENCIÓN DEL DELITO Y SEGURIDAD PÚBLICA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a:solidFill>
                            <a:srgbClr val="000000"/>
                          </a:solidFill>
                          <a:effectLst/>
                          <a:latin typeface="Calibri Light" panose="020F0302020204030204" pitchFamily="34" charset="0"/>
                        </a:rPr>
                        <a:t>CENTRO ESTATAL DE PREVENCIÓN DEL DELITO Y PARTICIPACIÓN CIUDADANA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3</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16</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3</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2"/>
                  </a:ext>
                </a:extLst>
              </a:tr>
              <a:tr h="227493">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a:solidFill>
                            <a:srgbClr val="000000"/>
                          </a:solidFill>
                          <a:effectLst/>
                          <a:latin typeface="Calibri Light" panose="020F0302020204030204" pitchFamily="34" charset="0"/>
                        </a:rPr>
                        <a:t>COORDINACIÓN ESTATAL DE LA POLICÍA ESTATAL DE SEGURIDAD PÚBLICA</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1</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6</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 </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3"/>
                  </a:ext>
                </a:extLst>
              </a:tr>
              <a:tr h="227493">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a:solidFill>
                            <a:srgbClr val="000000"/>
                          </a:solidFill>
                          <a:effectLst/>
                          <a:latin typeface="Calibri Light" panose="020F0302020204030204" pitchFamily="34" charset="0"/>
                        </a:rPr>
                        <a:t>COORDINACIÓN ESTATAL DE AYUDANTÍA, LOGÍSTICA Y SEGURIDAD</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 </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1</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 </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4"/>
                  </a:ext>
                </a:extLst>
              </a:tr>
              <a:tr h="444810">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E408E15</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SISTEMA DE JUSTICIA PENAL</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700" b="0" i="0" u="none" strike="noStrike" dirty="0">
                          <a:solidFill>
                            <a:srgbClr val="000000"/>
                          </a:solidFill>
                          <a:effectLst/>
                          <a:latin typeface="Calibri Light" panose="020F0302020204030204" pitchFamily="34" charset="0"/>
                        </a:rPr>
                        <a:t>COORDINACIÓN ESTATAL DE SERVICIOS PREVIOS AL JUICIO Y SUPERVISIÓN DE LIBERTAD CONDICIONADA Y POLICÍA PROCESAL</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4</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10</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0" i="0" u="none" strike="noStrike">
                          <a:solidFill>
                            <a:srgbClr val="000000"/>
                          </a:solidFill>
                          <a:effectLst/>
                          <a:latin typeface="Calibri Light" panose="020F0302020204030204" pitchFamily="34" charset="0"/>
                        </a:rPr>
                        <a:t> </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15"/>
                  </a:ext>
                </a:extLst>
              </a:tr>
              <a:tr h="190458">
                <a:tc gridSpan="3">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Century Gothic" panose="020B0502020202020204" pitchFamily="34" charset="0"/>
                        </a:rPr>
                        <a:t> </a:t>
                      </a:r>
                    </a:p>
                  </a:txBody>
                  <a:tcPr marL="6833" marR="6833" marT="683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1" i="0" u="none" strike="noStrike">
                          <a:solidFill>
                            <a:srgbClr val="000000"/>
                          </a:solidFill>
                          <a:effectLst/>
                          <a:latin typeface="Century Gothic" panose="020B0502020202020204" pitchFamily="34" charset="0"/>
                        </a:rPr>
                        <a:t>19</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1" i="0" u="none" strike="noStrike">
                          <a:solidFill>
                            <a:srgbClr val="000000"/>
                          </a:solidFill>
                          <a:effectLst/>
                          <a:latin typeface="Century Gothic" panose="020B0502020202020204" pitchFamily="34" charset="0"/>
                        </a:rPr>
                        <a:t>73</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700" b="1" i="0" u="none" strike="noStrike">
                          <a:solidFill>
                            <a:srgbClr val="000000"/>
                          </a:solidFill>
                          <a:effectLst/>
                          <a:latin typeface="Century Gothic" panose="020B0502020202020204" pitchFamily="34" charset="0"/>
                        </a:rPr>
                        <a:t>18</a:t>
                      </a:r>
                    </a:p>
                  </a:txBody>
                  <a:tcPr marL="6833" marR="6833" marT="68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extLst>
                  <a:ext uri="{0D108BD9-81ED-4DB2-BD59-A6C34878D82A}">
                    <a16:rowId xmlns="" xmlns:a16="http://schemas.microsoft.com/office/drawing/2014/main" val="10016"/>
                  </a:ext>
                </a:extLst>
              </a:tr>
              <a:tr h="190458">
                <a:tc gridSpan="6">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dirty="0">
                          <a:solidFill>
                            <a:srgbClr val="000000"/>
                          </a:solidFill>
                          <a:effectLst/>
                          <a:latin typeface="Century Gothic" panose="020B0502020202020204" pitchFamily="34" charset="0"/>
                        </a:rPr>
                        <a:t>*No incluye indicadores de ISSPE y C3 (</a:t>
                      </a:r>
                      <a:r>
                        <a:rPr lang="es-MX" sz="600" b="1" i="0" u="none" strike="noStrike" dirty="0" err="1">
                          <a:solidFill>
                            <a:srgbClr val="000000"/>
                          </a:solidFill>
                          <a:effectLst/>
                          <a:latin typeface="Century Gothic" panose="020B0502020202020204" pitchFamily="34" charset="0"/>
                        </a:rPr>
                        <a:t>Pp</a:t>
                      </a:r>
                      <a:r>
                        <a:rPr lang="es-MX" sz="600" b="1" i="0" u="none" strike="noStrike" dirty="0">
                          <a:solidFill>
                            <a:srgbClr val="000000"/>
                          </a:solidFill>
                          <a:effectLst/>
                          <a:latin typeface="Century Gothic" panose="020B0502020202020204" pitchFamily="34" charset="0"/>
                        </a:rPr>
                        <a:t> E408E03)</a:t>
                      </a:r>
                    </a:p>
                  </a:txBody>
                  <a:tcPr marL="6833" marR="6833" marT="6833" marB="0" anchor="ctr">
                    <a:lnL>
                      <a:noFill/>
                    </a:lnL>
                    <a:lnR>
                      <a:noFill/>
                    </a:lnR>
                    <a:lnT>
                      <a:noFill/>
                    </a:lnT>
                    <a:lnB>
                      <a:noFill/>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17"/>
                  </a:ext>
                </a:extLst>
              </a:tr>
            </a:tbl>
          </a:graphicData>
        </a:graphic>
      </p:graphicFrame>
      <p:sp>
        <p:nvSpPr>
          <p:cNvPr id="18" name="3 CuadroTexto"/>
          <p:cNvSpPr txBox="1"/>
          <p:nvPr/>
        </p:nvSpPr>
        <p:spPr>
          <a:xfrm>
            <a:off x="5181597" y="898933"/>
            <a:ext cx="1539715" cy="1015663"/>
          </a:xfrm>
          <a:prstGeom prst="rect">
            <a:avLst/>
          </a:prstGeom>
          <a:noFill/>
        </p:spPr>
        <p:txBody>
          <a:bodyPr wrap="square" rtlCol="0">
            <a:spAutoFit/>
          </a:bodyPr>
          <a:lstStyle/>
          <a:p>
            <a:pPr algn="just"/>
            <a:r>
              <a:rPr lang="es-ES" sz="1200" dirty="0">
                <a:latin typeface="Helvetica" pitchFamily="2" charset="0"/>
                <a:cs typeface="Calibri Light" panose="020F0302020204030204" pitchFamily="34" charset="0"/>
              </a:rPr>
              <a:t>DURANTE EL 2023, SE DARÁ SEGUIMIENTO A </a:t>
            </a:r>
            <a:r>
              <a:rPr lang="es-ES" sz="1200" b="1" dirty="0">
                <a:latin typeface="Helvetica" pitchFamily="2" charset="0"/>
                <a:cs typeface="Calibri Light" panose="020F0302020204030204" pitchFamily="34" charset="0"/>
              </a:rPr>
              <a:t>110</a:t>
            </a:r>
            <a:r>
              <a:rPr lang="es-ES" sz="1200" dirty="0">
                <a:latin typeface="Helvetica" pitchFamily="2" charset="0"/>
                <a:cs typeface="Calibri Light" panose="020F0302020204030204" pitchFamily="34" charset="0"/>
              </a:rPr>
              <a:t> INDICADORES DE GESTIÓN</a:t>
            </a:r>
          </a:p>
        </p:txBody>
      </p:sp>
    </p:spTree>
    <p:extLst>
      <p:ext uri="{BB962C8B-B14F-4D97-AF65-F5344CB8AC3E}">
        <p14:creationId xmlns:p14="http://schemas.microsoft.com/office/powerpoint/2010/main" val="3898994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
        <p:nvSpPr>
          <p:cNvPr id="5" name="Rectángulo 4"/>
          <p:cNvSpPr/>
          <p:nvPr/>
        </p:nvSpPr>
        <p:spPr>
          <a:xfrm>
            <a:off x="139339" y="4706560"/>
            <a:ext cx="3429000" cy="246221"/>
          </a:xfrm>
          <a:prstGeom prst="rect">
            <a:avLst/>
          </a:prstGeom>
        </p:spPr>
        <p:txBody>
          <a:bodyPr>
            <a:spAutoFit/>
          </a:bodyPr>
          <a:lstStyle/>
          <a:p>
            <a:r>
              <a:rPr lang="es-MX" sz="1000" b="1" dirty="0">
                <a:latin typeface="Helvetica" pitchFamily="2" charset="0"/>
              </a:rPr>
              <a:t>Periodo reportado, enero marzo 2023</a:t>
            </a:r>
            <a:endParaRPr lang="es-MX" sz="1000" dirty="0">
              <a:latin typeface="Helvetica" pitchFamily="2" charset="0"/>
            </a:endParaRPr>
          </a:p>
        </p:txBody>
      </p:sp>
      <p:sp>
        <p:nvSpPr>
          <p:cNvPr id="6" name="Rectángulo 5"/>
          <p:cNvSpPr/>
          <p:nvPr/>
        </p:nvSpPr>
        <p:spPr>
          <a:xfrm>
            <a:off x="329127" y="231185"/>
            <a:ext cx="3018775" cy="307777"/>
          </a:xfrm>
          <a:prstGeom prst="rect">
            <a:avLst/>
          </a:prstGeom>
        </p:spPr>
        <p:txBody>
          <a:bodyPr wrap="none">
            <a:spAutoFit/>
          </a:bodyPr>
          <a:lstStyle/>
          <a:p>
            <a:r>
              <a:rPr lang="es-MX" dirty="0">
                <a:latin typeface="Helvetica Neue"/>
              </a:rPr>
              <a:t>Metas no cumplidas al 1er trimestre</a:t>
            </a:r>
            <a:endParaRPr lang="es-MX" dirty="0"/>
          </a:p>
        </p:txBody>
      </p:sp>
      <p:pic>
        <p:nvPicPr>
          <p:cNvPr id="10" name="Google Shape;86;p17"/>
          <p:cNvPicPr preferRelativeResize="0"/>
          <p:nvPr/>
        </p:nvPicPr>
        <p:blipFill>
          <a:blip r:embed="rId3">
            <a:alphaModFix/>
          </a:blip>
          <a:stretch>
            <a:fillRect/>
          </a:stretch>
        </p:blipFill>
        <p:spPr>
          <a:xfrm>
            <a:off x="5562638" y="44265"/>
            <a:ext cx="1118569" cy="681619"/>
          </a:xfrm>
          <a:prstGeom prst="rect">
            <a:avLst/>
          </a:prstGeom>
          <a:noFill/>
          <a:ln>
            <a:noFill/>
          </a:ln>
        </p:spPr>
      </p:pic>
      <p:graphicFrame>
        <p:nvGraphicFramePr>
          <p:cNvPr id="8" name="Tabla 7"/>
          <p:cNvGraphicFramePr>
            <a:graphicFrameLocks noGrp="1"/>
          </p:cNvGraphicFramePr>
          <p:nvPr>
            <p:extLst>
              <p:ext uri="{D42A27DB-BD31-4B8C-83A1-F6EECF244321}">
                <p14:modId xmlns:p14="http://schemas.microsoft.com/office/powerpoint/2010/main" val="2801484633"/>
              </p:ext>
            </p:extLst>
          </p:nvPr>
        </p:nvGraphicFramePr>
        <p:xfrm>
          <a:off x="139339" y="725894"/>
          <a:ext cx="6609803" cy="3996009"/>
        </p:xfrm>
        <a:graphic>
          <a:graphicData uri="http://schemas.openxmlformats.org/drawingml/2006/table">
            <a:tbl>
              <a:tblPr/>
              <a:tblGrid>
                <a:gridCol w="268656">
                  <a:extLst>
                    <a:ext uri="{9D8B030D-6E8A-4147-A177-3AD203B41FA5}">
                      <a16:colId xmlns="" xmlns:a16="http://schemas.microsoft.com/office/drawing/2014/main" val="20000"/>
                    </a:ext>
                  </a:extLst>
                </a:gridCol>
                <a:gridCol w="1763783">
                  <a:extLst>
                    <a:ext uri="{9D8B030D-6E8A-4147-A177-3AD203B41FA5}">
                      <a16:colId xmlns="" xmlns:a16="http://schemas.microsoft.com/office/drawing/2014/main" val="20001"/>
                    </a:ext>
                  </a:extLst>
                </a:gridCol>
                <a:gridCol w="391303">
                  <a:extLst>
                    <a:ext uri="{9D8B030D-6E8A-4147-A177-3AD203B41FA5}">
                      <a16:colId xmlns="" xmlns:a16="http://schemas.microsoft.com/office/drawing/2014/main" val="20002"/>
                    </a:ext>
                  </a:extLst>
                </a:gridCol>
                <a:gridCol w="362101">
                  <a:extLst>
                    <a:ext uri="{9D8B030D-6E8A-4147-A177-3AD203B41FA5}">
                      <a16:colId xmlns="" xmlns:a16="http://schemas.microsoft.com/office/drawing/2014/main" val="20003"/>
                    </a:ext>
                  </a:extLst>
                </a:gridCol>
                <a:gridCol w="163530">
                  <a:extLst>
                    <a:ext uri="{9D8B030D-6E8A-4147-A177-3AD203B41FA5}">
                      <a16:colId xmlns="" xmlns:a16="http://schemas.microsoft.com/office/drawing/2014/main" val="20004"/>
                    </a:ext>
                  </a:extLst>
                </a:gridCol>
                <a:gridCol w="408825">
                  <a:extLst>
                    <a:ext uri="{9D8B030D-6E8A-4147-A177-3AD203B41FA5}">
                      <a16:colId xmlns="" xmlns:a16="http://schemas.microsoft.com/office/drawing/2014/main" val="20005"/>
                    </a:ext>
                  </a:extLst>
                </a:gridCol>
                <a:gridCol w="216092">
                  <a:extLst>
                    <a:ext uri="{9D8B030D-6E8A-4147-A177-3AD203B41FA5}">
                      <a16:colId xmlns="" xmlns:a16="http://schemas.microsoft.com/office/drawing/2014/main" val="20006"/>
                    </a:ext>
                  </a:extLst>
                </a:gridCol>
                <a:gridCol w="262815">
                  <a:extLst>
                    <a:ext uri="{9D8B030D-6E8A-4147-A177-3AD203B41FA5}">
                      <a16:colId xmlns="" xmlns:a16="http://schemas.microsoft.com/office/drawing/2014/main" val="20007"/>
                    </a:ext>
                  </a:extLst>
                </a:gridCol>
                <a:gridCol w="268656">
                  <a:extLst>
                    <a:ext uri="{9D8B030D-6E8A-4147-A177-3AD203B41FA5}">
                      <a16:colId xmlns="" xmlns:a16="http://schemas.microsoft.com/office/drawing/2014/main" val="20008"/>
                    </a:ext>
                  </a:extLst>
                </a:gridCol>
                <a:gridCol w="251134">
                  <a:extLst>
                    <a:ext uri="{9D8B030D-6E8A-4147-A177-3AD203B41FA5}">
                      <a16:colId xmlns="" xmlns:a16="http://schemas.microsoft.com/office/drawing/2014/main" val="20009"/>
                    </a:ext>
                  </a:extLst>
                </a:gridCol>
                <a:gridCol w="240913">
                  <a:extLst>
                    <a:ext uri="{9D8B030D-6E8A-4147-A177-3AD203B41FA5}">
                      <a16:colId xmlns="" xmlns:a16="http://schemas.microsoft.com/office/drawing/2014/main" val="20010"/>
                    </a:ext>
                  </a:extLst>
                </a:gridCol>
                <a:gridCol w="239454">
                  <a:extLst>
                    <a:ext uri="{9D8B030D-6E8A-4147-A177-3AD203B41FA5}">
                      <a16:colId xmlns="" xmlns:a16="http://schemas.microsoft.com/office/drawing/2014/main" val="20011"/>
                    </a:ext>
                  </a:extLst>
                </a:gridCol>
                <a:gridCol w="251134">
                  <a:extLst>
                    <a:ext uri="{9D8B030D-6E8A-4147-A177-3AD203B41FA5}">
                      <a16:colId xmlns="" xmlns:a16="http://schemas.microsoft.com/office/drawing/2014/main" val="20012"/>
                    </a:ext>
                  </a:extLst>
                </a:gridCol>
                <a:gridCol w="251134">
                  <a:extLst>
                    <a:ext uri="{9D8B030D-6E8A-4147-A177-3AD203B41FA5}">
                      <a16:colId xmlns="" xmlns:a16="http://schemas.microsoft.com/office/drawing/2014/main" val="20013"/>
                    </a:ext>
                  </a:extLst>
                </a:gridCol>
                <a:gridCol w="240913">
                  <a:extLst>
                    <a:ext uri="{9D8B030D-6E8A-4147-A177-3AD203B41FA5}">
                      <a16:colId xmlns="" xmlns:a16="http://schemas.microsoft.com/office/drawing/2014/main" val="20014"/>
                    </a:ext>
                  </a:extLst>
                </a:gridCol>
                <a:gridCol w="239454">
                  <a:extLst>
                    <a:ext uri="{9D8B030D-6E8A-4147-A177-3AD203B41FA5}">
                      <a16:colId xmlns="" xmlns:a16="http://schemas.microsoft.com/office/drawing/2014/main" val="20015"/>
                    </a:ext>
                  </a:extLst>
                </a:gridCol>
                <a:gridCol w="240913">
                  <a:extLst>
                    <a:ext uri="{9D8B030D-6E8A-4147-A177-3AD203B41FA5}">
                      <a16:colId xmlns="" xmlns:a16="http://schemas.microsoft.com/office/drawing/2014/main" val="20016"/>
                    </a:ext>
                  </a:extLst>
                </a:gridCol>
                <a:gridCol w="245294">
                  <a:extLst>
                    <a:ext uri="{9D8B030D-6E8A-4147-A177-3AD203B41FA5}">
                      <a16:colId xmlns="" xmlns:a16="http://schemas.microsoft.com/office/drawing/2014/main" val="20017"/>
                    </a:ext>
                  </a:extLst>
                </a:gridCol>
                <a:gridCol w="303699">
                  <a:extLst>
                    <a:ext uri="{9D8B030D-6E8A-4147-A177-3AD203B41FA5}">
                      <a16:colId xmlns="" xmlns:a16="http://schemas.microsoft.com/office/drawing/2014/main" val="20018"/>
                    </a:ext>
                  </a:extLst>
                </a:gridCol>
              </a:tblGrid>
              <a:tr h="234859">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dirty="0">
                          <a:solidFill>
                            <a:srgbClr val="000000"/>
                          </a:solidFill>
                          <a:effectLst/>
                          <a:latin typeface="Helvetica" pitchFamily="2" charset="0"/>
                        </a:rPr>
                        <a:t>NUM.</a:t>
                      </a:r>
                    </a:p>
                  </a:txBody>
                  <a:tcPr marL="5596" marR="5596" marT="5596"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DESCRIPCIÓN INDICADOR</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Unidad de Medida</a:t>
                      </a:r>
                    </a:p>
                  </a:txBody>
                  <a:tcPr marL="5596" marR="5596" marT="5596"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dirty="0">
                          <a:solidFill>
                            <a:srgbClr val="000000"/>
                          </a:solidFill>
                          <a:effectLst/>
                          <a:latin typeface="Helvetica" pitchFamily="2" charset="0"/>
                        </a:rPr>
                        <a:t>Tipo de cálculo</a:t>
                      </a:r>
                      <a:br>
                        <a:rPr lang="es-MX" sz="600" b="1" i="0" u="none" strike="noStrike" dirty="0">
                          <a:solidFill>
                            <a:srgbClr val="000000"/>
                          </a:solidFill>
                          <a:effectLst/>
                          <a:latin typeface="Helvetica" pitchFamily="2" charset="0"/>
                        </a:rPr>
                      </a:br>
                      <a:endParaRPr lang="es-MX" sz="600" b="1" i="0" u="none" strike="noStrike" dirty="0">
                        <a:solidFill>
                          <a:srgbClr val="000000"/>
                        </a:solidFill>
                        <a:effectLst/>
                        <a:latin typeface="Helvetica" pitchFamily="2" charset="0"/>
                      </a:endParaRPr>
                    </a:p>
                  </a:txBody>
                  <a:tcPr marL="5596" marR="5596" marT="5596"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Acumulable</a:t>
                      </a:r>
                    </a:p>
                  </a:txBody>
                  <a:tcPr marL="5596" marR="5596" marT="5596"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Sentido</a:t>
                      </a:r>
                    </a:p>
                  </a:txBody>
                  <a:tcPr marL="5596" marR="5596" marT="5596"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grid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PROGRAMADO ANUAL</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hMerge="1">
                  <a:txBody>
                    <a:bodyPr/>
                    <a:lstStyle/>
                    <a:p>
                      <a:endParaRPr lang="es-MX"/>
                    </a:p>
                  </a:txBody>
                  <a:tcPr/>
                </a:tc>
                <a:tc gridSpan="4">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META PROG.</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hMerge="1">
                  <a:txBody>
                    <a:bodyPr/>
                    <a:lstStyle/>
                    <a:p>
                      <a:endParaRPr lang="es-MX"/>
                    </a:p>
                  </a:txBody>
                  <a:tcPr/>
                </a:tc>
                <a:tc hMerge="1">
                  <a:txBody>
                    <a:bodyPr/>
                    <a:lstStyle/>
                    <a:p>
                      <a:endParaRPr lang="es-MX"/>
                    </a:p>
                  </a:txBody>
                  <a:tcPr/>
                </a:tc>
                <a:tc hMerge="1">
                  <a:txBody>
                    <a:bodyPr/>
                    <a:lstStyle/>
                    <a:p>
                      <a:endParaRPr lang="es-MX"/>
                    </a:p>
                  </a:txBody>
                  <a:tcPr/>
                </a:tc>
                <a:tc gridSpan="4">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META PROG.</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hMerge="1">
                  <a:txBody>
                    <a:bodyPr/>
                    <a:lstStyle/>
                    <a:p>
                      <a:endParaRPr lang="es-MX"/>
                    </a:p>
                  </a:txBody>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Total Acumulado</a:t>
                      </a:r>
                    </a:p>
                  </a:txBody>
                  <a:tcPr marL="5596" marR="5596" marT="5596"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 Avance TRIM</a:t>
                      </a:r>
                    </a:p>
                  </a:txBody>
                  <a:tcPr marL="5596" marR="5596" marT="5596"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 Avance Anual</a:t>
                      </a:r>
                    </a:p>
                  </a:txBody>
                  <a:tcPr marL="5596" marR="5596" marT="5596"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extLst>
                  <a:ext uri="{0D108BD9-81ED-4DB2-BD59-A6C34878D82A}">
                    <a16:rowId xmlns="" xmlns:a16="http://schemas.microsoft.com/office/drawing/2014/main" val="10000"/>
                  </a:ext>
                </a:extLst>
              </a:tr>
              <a:tr h="234859">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gridSpan="2" vMerge="1">
                  <a:txBody>
                    <a:bodyPr/>
                    <a:lstStyle/>
                    <a:p>
                      <a:endParaRPr lang="es-MX"/>
                    </a:p>
                  </a:txBody>
                  <a:tcPr/>
                </a:tc>
                <a:tc hMerge="1"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II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II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IV</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II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II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000000"/>
                          </a:solidFill>
                          <a:effectLst/>
                          <a:latin typeface="Helvetica" pitchFamily="2" charset="0"/>
                        </a:rPr>
                        <a:t>IV</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01"/>
                  </a:ext>
                </a:extLst>
              </a:tr>
              <a:tr h="108222">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ES" sz="600" b="1" i="0" u="none" strike="noStrike">
                          <a:solidFill>
                            <a:srgbClr val="FFFFFF"/>
                          </a:solidFill>
                          <a:effectLst/>
                          <a:latin typeface="Helvetica" pitchFamily="2" charset="0"/>
                        </a:rPr>
                        <a:t>DESPACHO DEL TITULAR DE LA SECRETARIA</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600" b="1" i="0" u="none" strike="noStrike">
                          <a:solidFill>
                            <a:srgbClr val="FFFFFF"/>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extLst>
                  <a:ext uri="{0D108BD9-81ED-4DB2-BD59-A6C34878D82A}">
                    <a16:rowId xmlns="" xmlns:a16="http://schemas.microsoft.com/office/drawing/2014/main" val="10002"/>
                  </a:ext>
                </a:extLst>
              </a:tr>
              <a:tr h="94943">
                <a:tc gridSpan="19">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500" b="1" i="0" u="none" strike="noStrike">
                          <a:solidFill>
                            <a:srgbClr val="000000"/>
                          </a:solidFill>
                          <a:effectLst/>
                          <a:latin typeface="Helvetica" pitchFamily="2" charset="0"/>
                        </a:rPr>
                        <a:t>DIRECCIÓN Y COORDINACIÓN DE LAS POLÍTICAS DE SEGURIDAD PÚBLICA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03"/>
                  </a:ext>
                </a:extLst>
              </a:tr>
              <a:tr h="13391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3</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ES" sz="500" b="0" i="0" u="none" strike="noStrike">
                          <a:solidFill>
                            <a:srgbClr val="000000"/>
                          </a:solidFill>
                          <a:effectLst/>
                          <a:latin typeface="Helvetica" pitchFamily="2" charset="0"/>
                        </a:rPr>
                        <a:t>ACCIONES DE GENERACIÓN Y ENVÍO DE COMUNICADOS DE PRENSA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ACCIÓN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ABSOLUTA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ASCENDENTE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NUM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560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140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140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140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140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120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120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85.71%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21.43%</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9D08E"/>
                    </a:solidFill>
                  </a:tcPr>
                </a:tc>
                <a:extLst>
                  <a:ext uri="{0D108BD9-81ED-4DB2-BD59-A6C34878D82A}">
                    <a16:rowId xmlns="" xmlns:a16="http://schemas.microsoft.com/office/drawing/2014/main" val="10004"/>
                  </a:ext>
                </a:extLst>
              </a:tr>
              <a:tr h="13391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DEN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05"/>
                  </a:ext>
                </a:extLst>
              </a:tr>
              <a:tr h="13391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12</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ES" sz="500" b="0" i="0" u="none" strike="noStrike">
                          <a:solidFill>
                            <a:srgbClr val="000000"/>
                          </a:solidFill>
                          <a:effectLst/>
                          <a:latin typeface="Helvetica" pitchFamily="2" charset="0"/>
                        </a:rPr>
                        <a:t>CANALIZACIONES ATENDIDAS DERIVADAS DEL SEGUIMIENTO A LA  PLATAFORMA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ATENCIÓN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ABSOLUTA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ASCENDENTE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NUM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30000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7500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7500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7500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7500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6181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6181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82.41%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20.60%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9D08E"/>
                    </a:solidFill>
                  </a:tcPr>
                </a:tc>
                <a:extLst>
                  <a:ext uri="{0D108BD9-81ED-4DB2-BD59-A6C34878D82A}">
                    <a16:rowId xmlns="" xmlns:a16="http://schemas.microsoft.com/office/drawing/2014/main" val="10006"/>
                  </a:ext>
                </a:extLst>
              </a:tr>
              <a:tr h="13391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DEN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07"/>
                  </a:ext>
                </a:extLst>
              </a:tr>
              <a:tr h="13391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13</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ES" sz="500" b="0" i="0" u="none" strike="noStrike">
                          <a:solidFill>
                            <a:srgbClr val="000000"/>
                          </a:solidFill>
                          <a:effectLst/>
                          <a:latin typeface="Helvetica" pitchFamily="2" charset="0"/>
                        </a:rPr>
                        <a:t>ATENCIÓN DE CASOS DE ACOMPAÑAMIENTO JURÍDICO Y PSICOLÓGIO</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ATENCIÓN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ABSOLUTA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ASCENDENTE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NUM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480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0.00%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0.00%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9D08E"/>
                    </a:solidFill>
                  </a:tcPr>
                </a:tc>
                <a:extLst>
                  <a:ext uri="{0D108BD9-81ED-4DB2-BD59-A6C34878D82A}">
                    <a16:rowId xmlns="" xmlns:a16="http://schemas.microsoft.com/office/drawing/2014/main" val="10008"/>
                  </a:ext>
                </a:extLst>
              </a:tr>
              <a:tr h="13391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DEN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09"/>
                  </a:ext>
                </a:extLst>
              </a:tr>
              <a:tr h="13391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22</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500" b="0" i="0" u="none" strike="noStrike">
                          <a:solidFill>
                            <a:srgbClr val="000000"/>
                          </a:solidFill>
                          <a:effectLst/>
                          <a:latin typeface="Helvetica" pitchFamily="2" charset="0"/>
                        </a:rPr>
                        <a:t>SESIONES REALIZADAS DEL CONSEJO</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SESIÓN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ABSOLUTA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ASCENDENTE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NUM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4</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0.00%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0.00%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9D08E"/>
                    </a:solidFill>
                  </a:tcPr>
                </a:tc>
                <a:extLst>
                  <a:ext uri="{0D108BD9-81ED-4DB2-BD59-A6C34878D82A}">
                    <a16:rowId xmlns="" xmlns:a16="http://schemas.microsoft.com/office/drawing/2014/main" val="10010"/>
                  </a:ext>
                </a:extLst>
              </a:tr>
              <a:tr h="13391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DEM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11"/>
                  </a:ext>
                </a:extLst>
              </a:tr>
              <a:tr h="108222">
                <a:tc gridSpan="19">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600" b="1" i="0" u="none" strike="noStrike">
                          <a:solidFill>
                            <a:srgbClr val="FFFFFF"/>
                          </a:solidFill>
                          <a:effectLst/>
                          <a:latin typeface="Helvetica" pitchFamily="2" charset="0"/>
                        </a:rPr>
                        <a:t>COORDINACIÓN ESTATAL DEL SISTEMA PENITENCIARIO</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12"/>
                  </a:ext>
                </a:extLst>
              </a:tr>
              <a:tr h="94943">
                <a:tc gridSpan="19">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REINTEGRACIÓN Y REINSERCIÓN SOCIAL</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13"/>
                  </a:ext>
                </a:extLst>
              </a:tr>
              <a:tr h="13391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8</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500" b="1" i="0" u="none" strike="noStrike">
                          <a:solidFill>
                            <a:srgbClr val="C65911"/>
                          </a:solidFill>
                          <a:effectLst/>
                          <a:latin typeface="Helvetica" pitchFamily="2" charset="0"/>
                        </a:rPr>
                        <a:t>SITUACIÓN JURÍDICA DE PPL</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EXPEDIENTE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ABSOLUTA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ASCENDENTE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NUM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11000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5400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1750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1200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C65911"/>
                          </a:solidFill>
                          <a:effectLst/>
                          <a:latin typeface="Helvetica" pitchFamily="2" charset="0"/>
                        </a:rPr>
                        <a:t>2650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1880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1880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34.81%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17.09%</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9D08E"/>
                    </a:solidFill>
                  </a:tcPr>
                </a:tc>
                <a:extLst>
                  <a:ext uri="{0D108BD9-81ED-4DB2-BD59-A6C34878D82A}">
                    <a16:rowId xmlns="" xmlns:a16="http://schemas.microsoft.com/office/drawing/2014/main" val="10014"/>
                  </a:ext>
                </a:extLst>
              </a:tr>
              <a:tr h="13391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DEN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15"/>
                  </a:ext>
                </a:extLst>
              </a:tr>
              <a:tr h="108222">
                <a:tc gridSpan="19">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600" b="1" i="0" u="none" strike="noStrike">
                          <a:solidFill>
                            <a:srgbClr val="FFFFFF"/>
                          </a:solidFill>
                          <a:effectLst/>
                          <a:latin typeface="Helvetica" pitchFamily="2" charset="0"/>
                        </a:rPr>
                        <a:t> INSTITUTO DE TRATAMIENTO Y DE APLICACIÓN  DE MEDIDAS PARA ADOLESCENTES</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16"/>
                  </a:ext>
                </a:extLst>
              </a:tr>
              <a:tr h="94943">
                <a:tc gridSpan="19">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REINTEGRACIÓN Y REINSERCIÓN SOCIAL</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17"/>
                  </a:ext>
                </a:extLst>
              </a:tr>
              <a:tr h="13391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13</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ES" sz="500" b="0" i="0" u="none" strike="noStrike">
                          <a:solidFill>
                            <a:srgbClr val="000000"/>
                          </a:solidFill>
                          <a:effectLst/>
                          <a:latin typeface="Helvetica" pitchFamily="2" charset="0"/>
                        </a:rPr>
                        <a:t>IDENTIFICACIÓN DE DOMICILIOS PARA CONFIRMAR DATOS DE ENTREVISTA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INFORME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ABSOLUTA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ASCENDENTE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NUM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460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115</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115</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115</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115</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68</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68</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59.13%</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14.78%</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9D08E"/>
                    </a:solidFill>
                  </a:tcPr>
                </a:tc>
                <a:extLst>
                  <a:ext uri="{0D108BD9-81ED-4DB2-BD59-A6C34878D82A}">
                    <a16:rowId xmlns="" xmlns:a16="http://schemas.microsoft.com/office/drawing/2014/main" val="10018"/>
                  </a:ext>
                </a:extLst>
              </a:tr>
              <a:tr h="13391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DEN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19"/>
                  </a:ext>
                </a:extLst>
              </a:tr>
              <a:tr h="108222">
                <a:tc gridSpan="19">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600" b="1" i="0" u="none" strike="noStrike">
                          <a:solidFill>
                            <a:srgbClr val="FFFFFF"/>
                          </a:solidFill>
                          <a:effectLst/>
                          <a:latin typeface="Helvetica" pitchFamily="2" charset="0"/>
                        </a:rPr>
                        <a:t>CENTRO ESTATAL DE  INFORMACIÓN SOBRE SEGURIDAD PÚBLICA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20"/>
                  </a:ext>
                </a:extLst>
              </a:tr>
              <a:tr h="94943">
                <a:tc gridSpan="19">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500" b="1" i="0" u="none" strike="noStrike">
                          <a:solidFill>
                            <a:srgbClr val="000000"/>
                          </a:solidFill>
                          <a:effectLst/>
                          <a:latin typeface="Helvetica" pitchFamily="2" charset="0"/>
                        </a:rPr>
                        <a:t>COORDINACIÓN INTERINSTITUCIONAL EN MATERIA DE SEGURIDAD</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21"/>
                  </a:ext>
                </a:extLst>
              </a:tr>
              <a:tr h="13391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4</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ES" sz="500" b="0" i="0" u="none" strike="noStrike">
                          <a:solidFill>
                            <a:srgbClr val="000000"/>
                          </a:solidFill>
                          <a:effectLst/>
                          <a:latin typeface="Helvetica" pitchFamily="2" charset="0"/>
                        </a:rPr>
                        <a:t>ACCIONES DE VERIFICACIÓN A PRESTADORES DE SERVICIOS DE SEGURIDAD PRIVADA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VISITA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ABSOLUTA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ASCENDENTE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NUM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24</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6</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6</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6</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6</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4</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4</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66.67%</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16.67%</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9D08E"/>
                    </a:solidFill>
                  </a:tcPr>
                </a:tc>
                <a:extLst>
                  <a:ext uri="{0D108BD9-81ED-4DB2-BD59-A6C34878D82A}">
                    <a16:rowId xmlns="" xmlns:a16="http://schemas.microsoft.com/office/drawing/2014/main" val="10022"/>
                  </a:ext>
                </a:extLst>
              </a:tr>
              <a:tr h="13391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DEN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23"/>
                  </a:ext>
                </a:extLst>
              </a:tr>
              <a:tr h="108222">
                <a:tc gridSpan="19">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600" b="1" i="0" u="none" strike="noStrike">
                          <a:solidFill>
                            <a:srgbClr val="FFFFFF"/>
                          </a:solidFill>
                          <a:effectLst/>
                          <a:latin typeface="Helvetica" pitchFamily="2" charset="0"/>
                        </a:rPr>
                        <a:t>CENTRO ESTATAL OPERATIVO</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24"/>
                  </a:ext>
                </a:extLst>
              </a:tr>
              <a:tr h="94943">
                <a:tc gridSpan="19">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ES" sz="500" b="1" i="0" u="none" strike="noStrike">
                          <a:solidFill>
                            <a:srgbClr val="000000"/>
                          </a:solidFill>
                          <a:effectLst/>
                          <a:latin typeface="Helvetica" pitchFamily="2" charset="0"/>
                        </a:rPr>
                        <a:t>COORDINACIÓN INTERINSTITUCIONAL EN MATERIA DE SEGURIDAD</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 xmlns:a16="http://schemas.microsoft.com/office/drawing/2014/main" val="10025"/>
                  </a:ext>
                </a:extLst>
              </a:tr>
              <a:tr h="13391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D966"/>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ES" sz="500" b="0" i="0" u="none" strike="noStrike">
                          <a:solidFill>
                            <a:srgbClr val="000000"/>
                          </a:solidFill>
                          <a:effectLst/>
                          <a:latin typeface="Helvetica" pitchFamily="2" charset="0"/>
                        </a:rPr>
                        <a:t>ACCIONES DE GESTIÓN Y SEGUIMIENTO  PARA LAS INSTITUCIONES DE SEGURIDAD PÚBLICA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ACCIÓN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ABSOLUTA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ASCENDENTE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NUM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584</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128</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200</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128</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128</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35</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35</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27.34%</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5.99%</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9D08E"/>
                    </a:solidFill>
                  </a:tcPr>
                </a:tc>
                <a:extLst>
                  <a:ext uri="{0D108BD9-81ED-4DB2-BD59-A6C34878D82A}">
                    <a16:rowId xmlns="" xmlns:a16="http://schemas.microsoft.com/office/drawing/2014/main" val="10026"/>
                  </a:ext>
                </a:extLst>
              </a:tr>
              <a:tr h="13391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DEN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27"/>
                  </a:ext>
                </a:extLst>
              </a:tr>
              <a:tr h="133918">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2</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500" b="0" i="0" u="none" strike="noStrike">
                          <a:solidFill>
                            <a:srgbClr val="000000"/>
                          </a:solidFill>
                          <a:effectLst/>
                          <a:latin typeface="Helvetica" pitchFamily="2" charset="0"/>
                        </a:rPr>
                        <a:t>EXPEDIENTES INTEGRADOS</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EXPEDIENTE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ABSOLUTA</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SI</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ASCENDENTE</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NUM</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dirty="0">
                          <a:solidFill>
                            <a:srgbClr val="000000"/>
                          </a:solidFill>
                          <a:effectLst/>
                          <a:latin typeface="Helvetica" pitchFamily="2" charset="0"/>
                        </a:rPr>
                        <a:t>488</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122</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122</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122</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122</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23</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23</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FF0000"/>
                          </a:solidFill>
                          <a:effectLst/>
                          <a:latin typeface="Helvetica" pitchFamily="2" charset="0"/>
                        </a:rPr>
                        <a:t>18.85%</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4.71%</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9D08E"/>
                    </a:solidFill>
                  </a:tcPr>
                </a:tc>
                <a:extLst>
                  <a:ext uri="{0D108BD9-81ED-4DB2-BD59-A6C34878D82A}">
                    <a16:rowId xmlns="" xmlns:a16="http://schemas.microsoft.com/office/drawing/2014/main" val="10028"/>
                  </a:ext>
                </a:extLst>
              </a:tr>
              <a:tr h="133918">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DEN</a:t>
                      </a:r>
                    </a:p>
                  </a:txBody>
                  <a:tcPr marL="5596" marR="5596" marT="5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8CBAD"/>
                    </a:solidFill>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tc vMerge="1">
                  <a:txBody>
                    <a:bodyPr/>
                    <a:lstStyle/>
                    <a:p>
                      <a:endParaRPr lang="es-MX"/>
                    </a:p>
                  </a:txBody>
                  <a:tcPr/>
                </a:tc>
                <a:extLst>
                  <a:ext uri="{0D108BD9-81ED-4DB2-BD59-A6C34878D82A}">
                    <a16:rowId xmlns="" xmlns:a16="http://schemas.microsoft.com/office/drawing/2014/main" val="10029"/>
                  </a:ext>
                </a:extLst>
              </a:tr>
              <a:tr h="99942">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l" fontAlgn="ctr"/>
                      <a:r>
                        <a:rPr lang="es-MX" sz="500" b="0"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dirty="0">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1"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1pPr>
                      <a:lvl2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2pPr>
                      <a:lvl3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3pPr>
                      <a:lvl4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4pPr>
                      <a:lvl5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5pPr>
                      <a:lvl6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6pPr>
                      <a:lvl7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7pPr>
                      <a:lvl8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8pPr>
                      <a:lvl9pPr marR="0" algn="l" rtl="0">
                        <a:lnSpc>
                          <a:spcPct val="100000"/>
                        </a:lnSpc>
                        <a:spcBef>
                          <a:spcPts val="0"/>
                        </a:spcBef>
                        <a:spcAft>
                          <a:spcPts val="0"/>
                        </a:spcAft>
                        <a:buClr>
                          <a:srgbClr val="000000"/>
                        </a:buClr>
                        <a:buFont typeface="Arial"/>
                        <a:defRPr sz="1050" b="0" i="0" u="none" strike="noStrike" cap="none">
                          <a:solidFill>
                            <a:schemeClr val="tx1"/>
                          </a:solidFill>
                          <a:latin typeface="Calibri"/>
                          <a:sym typeface="Arial"/>
                        </a:defRPr>
                      </a:lvl9pPr>
                    </a:lstStyle>
                    <a:p>
                      <a:pPr algn="ctr" fontAlgn="ctr"/>
                      <a:r>
                        <a:rPr lang="es-MX" sz="500" b="0" i="0" u="none" strike="noStrike" dirty="0">
                          <a:solidFill>
                            <a:srgbClr val="000000"/>
                          </a:solidFill>
                          <a:effectLst/>
                          <a:latin typeface="Helvetica" pitchFamily="2" charset="0"/>
                        </a:rPr>
                        <a:t> </a:t>
                      </a:r>
                    </a:p>
                  </a:txBody>
                  <a:tcPr marL="5596" marR="5596" marT="5596"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 xmlns:a16="http://schemas.microsoft.com/office/drawing/2014/main" val="10030"/>
                  </a:ext>
                </a:extLst>
              </a:tr>
            </a:tbl>
          </a:graphicData>
        </a:graphic>
      </p:graphicFrame>
    </p:spTree>
    <p:extLst>
      <p:ext uri="{BB962C8B-B14F-4D97-AF65-F5344CB8AC3E}">
        <p14:creationId xmlns:p14="http://schemas.microsoft.com/office/powerpoint/2010/main" val="3898994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7" name="Google Shape;85;p17"/>
          <p:cNvSpPr txBox="1">
            <a:spLocks/>
          </p:cNvSpPr>
          <p:nvPr/>
        </p:nvSpPr>
        <p:spPr>
          <a:xfrm>
            <a:off x="332509" y="1108243"/>
            <a:ext cx="6084916" cy="1360637"/>
          </a:xfrm>
          <a:prstGeom prst="rect">
            <a:avLst/>
          </a:prstGeom>
          <a:noFill/>
          <a:ln>
            <a:noFill/>
          </a:ln>
        </p:spPr>
        <p:txBody>
          <a:bodyPr spcFirstLastPara="1" wrap="square" lIns="68569" tIns="68569" rIns="68569" bIns="68569"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9pPr>
          </a:lstStyle>
          <a:p>
            <a:pPr marL="0" indent="0">
              <a:lnSpc>
                <a:spcPct val="95000"/>
              </a:lnSpc>
              <a:buSzPts val="1018"/>
            </a:pPr>
            <a:r>
              <a:rPr lang="es-ES" sz="2900" b="1" dirty="0">
                <a:solidFill>
                  <a:srgbClr val="961354"/>
                </a:solidFill>
                <a:latin typeface="Montserrat"/>
                <a:ea typeface="Montserrat"/>
                <a:cs typeface="Montserrat"/>
                <a:sym typeface="Montserrat"/>
              </a:rPr>
              <a:t>Informe de resultados y avances en Cuenta Pública y Administración</a:t>
            </a:r>
          </a:p>
        </p:txBody>
      </p:sp>
      <p:graphicFrame>
        <p:nvGraphicFramePr>
          <p:cNvPr id="9" name="Diagrama 8"/>
          <p:cNvGraphicFramePr/>
          <p:nvPr>
            <p:extLst>
              <p:ext uri="{D42A27DB-BD31-4B8C-83A1-F6EECF244321}">
                <p14:modId xmlns:p14="http://schemas.microsoft.com/office/powerpoint/2010/main" val="3212501456"/>
              </p:ext>
            </p:extLst>
          </p:nvPr>
        </p:nvGraphicFramePr>
        <p:xfrm>
          <a:off x="1282151" y="2755294"/>
          <a:ext cx="3988117" cy="11900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33866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7" name="Google Shape;85;p17"/>
          <p:cNvSpPr txBox="1">
            <a:spLocks noGrp="1"/>
          </p:cNvSpPr>
          <p:nvPr>
            <p:ph type="subTitle" idx="1"/>
          </p:nvPr>
        </p:nvSpPr>
        <p:spPr>
          <a:xfrm>
            <a:off x="197400" y="273091"/>
            <a:ext cx="5466150" cy="545989"/>
          </a:xfrm>
          <a:prstGeom prst="rect">
            <a:avLst/>
          </a:prstGeom>
        </p:spPr>
        <p:txBody>
          <a:bodyPr spcFirstLastPara="1" wrap="square" lIns="68569" tIns="68569" rIns="68569" bIns="68569" anchor="t" anchorCtr="0">
            <a:noAutofit/>
          </a:bodyPr>
          <a:lstStyle/>
          <a:p>
            <a:pPr marL="0" indent="0" algn="l">
              <a:lnSpc>
                <a:spcPct val="95000"/>
              </a:lnSpc>
              <a:buSzPts val="1018"/>
            </a:pPr>
            <a:r>
              <a:rPr lang="es-ES" sz="1725" b="1" dirty="0">
                <a:solidFill>
                  <a:schemeClr val="dk1"/>
                </a:solidFill>
                <a:latin typeface="Montserrat"/>
                <a:ea typeface="Montserrat"/>
                <a:cs typeface="Montserrat"/>
                <a:sym typeface="Montserrat"/>
              </a:rPr>
              <a:t>a)Informe Administración y Finanzas avance de ejercicio 2023 </a:t>
            </a:r>
            <a:r>
              <a:rPr lang="es-ES" sz="1200" b="1" dirty="0">
                <a:solidFill>
                  <a:schemeClr val="dk1"/>
                </a:solidFill>
                <a:latin typeface="Montserrat"/>
                <a:ea typeface="Montserrat"/>
                <a:cs typeface="Montserrat"/>
                <a:sym typeface="Montserrat"/>
              </a:rPr>
              <a:t>(Primer Trimestre).</a:t>
            </a:r>
          </a:p>
          <a:p>
            <a:pPr marL="0" indent="0" algn="l">
              <a:lnSpc>
                <a:spcPct val="95000"/>
              </a:lnSpc>
              <a:buSzPts val="1018"/>
            </a:pPr>
            <a:endParaRPr sz="1725" b="1" dirty="0">
              <a:solidFill>
                <a:schemeClr val="dk1"/>
              </a:solidFill>
              <a:latin typeface="Montserrat"/>
              <a:ea typeface="Montserrat"/>
              <a:cs typeface="Montserrat"/>
              <a:sym typeface="Montserrat"/>
            </a:endParaRPr>
          </a:p>
        </p:txBody>
      </p:sp>
      <p:pic>
        <p:nvPicPr>
          <p:cNvPr id="3" name="Imagen 2"/>
          <p:cNvPicPr>
            <a:picLocks noChangeAspect="1"/>
          </p:cNvPicPr>
          <p:nvPr/>
        </p:nvPicPr>
        <p:blipFill>
          <a:blip r:embed="rId4"/>
          <a:stretch>
            <a:fillRect/>
          </a:stretch>
        </p:blipFill>
        <p:spPr>
          <a:xfrm>
            <a:off x="197400" y="1404065"/>
            <a:ext cx="6463201" cy="2405865"/>
          </a:xfrm>
          <a:prstGeom prst="rect">
            <a:avLst/>
          </a:prstGeom>
        </p:spPr>
      </p:pic>
    </p:spTree>
    <p:extLst>
      <p:ext uri="{BB962C8B-B14F-4D97-AF65-F5344CB8AC3E}">
        <p14:creationId xmlns:p14="http://schemas.microsoft.com/office/powerpoint/2010/main" val="3898994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7" name="Google Shape;85;p17"/>
          <p:cNvSpPr txBox="1">
            <a:spLocks/>
          </p:cNvSpPr>
          <p:nvPr/>
        </p:nvSpPr>
        <p:spPr>
          <a:xfrm>
            <a:off x="5173458" y="1064120"/>
            <a:ext cx="1614115" cy="2339038"/>
          </a:xfrm>
          <a:prstGeom prst="rect">
            <a:avLst/>
          </a:prstGeom>
          <a:noFill/>
          <a:ln>
            <a:noFill/>
          </a:ln>
        </p:spPr>
        <p:txBody>
          <a:bodyPr spcFirstLastPara="1" wrap="square" lIns="68569" tIns="68569" rIns="68569" bIns="68569"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9pPr>
          </a:lstStyle>
          <a:p>
            <a:pPr marL="0" indent="0" algn="l">
              <a:lnSpc>
                <a:spcPct val="150000"/>
              </a:lnSpc>
              <a:buSzPts val="1018"/>
            </a:pPr>
            <a:r>
              <a:rPr lang="es-ES" sz="1400" b="1" dirty="0">
                <a:solidFill>
                  <a:schemeClr val="dk1"/>
                </a:solidFill>
                <a:latin typeface="Montserrat"/>
                <a:ea typeface="Montserrat"/>
                <a:cs typeface="Montserrat"/>
                <a:sym typeface="Montserrat"/>
              </a:rPr>
              <a:t>b) Informe del programa de Adquisiciones</a:t>
            </a:r>
          </a:p>
          <a:p>
            <a:pPr marL="0" indent="0" algn="l">
              <a:lnSpc>
                <a:spcPct val="150000"/>
              </a:lnSpc>
              <a:buSzPts val="1018"/>
            </a:pPr>
            <a:r>
              <a:rPr lang="es-ES" sz="900" dirty="0">
                <a:solidFill>
                  <a:schemeClr val="dk1"/>
                </a:solidFill>
                <a:latin typeface="Montserrat"/>
                <a:ea typeface="Montserrat"/>
                <a:cs typeface="Montserrat"/>
                <a:sym typeface="Montserrat"/>
              </a:rPr>
              <a:t>Gasto relevante efectuado durante el período enero-marzo del 2023:</a:t>
            </a:r>
          </a:p>
          <a:p>
            <a:pPr marL="0" indent="0" algn="just">
              <a:lnSpc>
                <a:spcPct val="150000"/>
              </a:lnSpc>
              <a:buSzPts val="1018"/>
            </a:pPr>
            <a:r>
              <a:rPr lang="es-ES" sz="900" b="1" dirty="0">
                <a:solidFill>
                  <a:schemeClr val="dk1"/>
                </a:solidFill>
                <a:latin typeface="Montserrat"/>
                <a:ea typeface="Montserrat"/>
                <a:cs typeface="Montserrat"/>
                <a:sym typeface="Montserrat"/>
              </a:rPr>
              <a:t>RECURSO ESTATAL </a:t>
            </a:r>
          </a:p>
          <a:p>
            <a:pPr marL="0" indent="0" algn="just">
              <a:lnSpc>
                <a:spcPct val="150000"/>
              </a:lnSpc>
              <a:buSzPts val="1018"/>
            </a:pPr>
            <a:endParaRPr lang="es-ES" sz="1000" dirty="0">
              <a:solidFill>
                <a:schemeClr val="dk1"/>
              </a:solidFill>
              <a:latin typeface="Montserrat"/>
              <a:ea typeface="Montserrat"/>
              <a:cs typeface="Montserrat"/>
              <a:sym typeface="Montserrat"/>
            </a:endParaRPr>
          </a:p>
        </p:txBody>
      </p:sp>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pic>
        <p:nvPicPr>
          <p:cNvPr id="2" name="Imagen 1"/>
          <p:cNvPicPr>
            <a:picLocks noChangeAspect="1"/>
          </p:cNvPicPr>
          <p:nvPr/>
        </p:nvPicPr>
        <p:blipFill rotWithShape="1">
          <a:blip r:embed="rId4"/>
          <a:srcRect b="46863"/>
          <a:stretch/>
        </p:blipFill>
        <p:spPr>
          <a:xfrm>
            <a:off x="573972" y="716950"/>
            <a:ext cx="4599486" cy="4106636"/>
          </a:xfrm>
          <a:prstGeom prst="rect">
            <a:avLst/>
          </a:prstGeom>
        </p:spPr>
      </p:pic>
    </p:spTree>
    <p:extLst>
      <p:ext uri="{BB962C8B-B14F-4D97-AF65-F5344CB8AC3E}">
        <p14:creationId xmlns:p14="http://schemas.microsoft.com/office/powerpoint/2010/main" val="12170916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86;p17"/>
          <p:cNvPicPr preferRelativeResize="0"/>
          <p:nvPr/>
        </p:nvPicPr>
        <p:blipFill>
          <a:blip r:embed="rId2">
            <a:alphaModFix/>
          </a:blip>
          <a:stretch>
            <a:fillRect/>
          </a:stretch>
        </p:blipFill>
        <p:spPr>
          <a:xfrm>
            <a:off x="5482428" y="78623"/>
            <a:ext cx="1118569" cy="681619"/>
          </a:xfrm>
          <a:prstGeom prst="rect">
            <a:avLst/>
          </a:prstGeom>
          <a:noFill/>
          <a:ln>
            <a:noFill/>
          </a:ln>
        </p:spPr>
      </p:pic>
      <p:sp>
        <p:nvSpPr>
          <p:cNvPr id="6"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7"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8" name="Imagen 7"/>
          <p:cNvPicPr>
            <a:picLocks noChangeAspect="1"/>
          </p:cNvPicPr>
          <p:nvPr/>
        </p:nvPicPr>
        <p:blipFill>
          <a:blip r:embed="rId3"/>
          <a:stretch>
            <a:fillRect/>
          </a:stretch>
        </p:blipFill>
        <p:spPr>
          <a:xfrm>
            <a:off x="1144357" y="826167"/>
            <a:ext cx="4569287" cy="3905603"/>
          </a:xfrm>
          <a:prstGeom prst="rect">
            <a:avLst/>
          </a:prstGeom>
        </p:spPr>
      </p:pic>
    </p:spTree>
    <p:extLst>
      <p:ext uri="{BB962C8B-B14F-4D97-AF65-F5344CB8AC3E}">
        <p14:creationId xmlns:p14="http://schemas.microsoft.com/office/powerpoint/2010/main" val="32892130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9" name="Google Shape;85;p17"/>
          <p:cNvSpPr txBox="1">
            <a:spLocks/>
          </p:cNvSpPr>
          <p:nvPr/>
        </p:nvSpPr>
        <p:spPr>
          <a:xfrm>
            <a:off x="349135" y="1108243"/>
            <a:ext cx="6059978" cy="1427139"/>
          </a:xfrm>
          <a:prstGeom prst="rect">
            <a:avLst/>
          </a:prstGeom>
          <a:noFill/>
          <a:ln>
            <a:noFill/>
          </a:ln>
        </p:spPr>
        <p:txBody>
          <a:bodyPr spcFirstLastPara="1" wrap="square" lIns="68569" tIns="68569" rIns="68569" bIns="68569"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9pPr>
          </a:lstStyle>
          <a:p>
            <a:pPr marL="0" indent="0">
              <a:lnSpc>
                <a:spcPct val="95000"/>
              </a:lnSpc>
              <a:buSzPts val="1018"/>
            </a:pPr>
            <a:r>
              <a:rPr lang="es-ES" sz="2900" b="1" dirty="0">
                <a:solidFill>
                  <a:srgbClr val="961354"/>
                </a:solidFill>
                <a:latin typeface="Montserrat"/>
                <a:ea typeface="Montserrat"/>
                <a:cs typeface="Montserrat"/>
                <a:sym typeface="Montserrat"/>
              </a:rPr>
              <a:t>Informe de resultados y avances en </a:t>
            </a:r>
          </a:p>
          <a:p>
            <a:pPr marL="0" indent="0">
              <a:lnSpc>
                <a:spcPct val="95000"/>
              </a:lnSpc>
              <a:buSzPts val="1018"/>
            </a:pPr>
            <a:r>
              <a:rPr lang="es-ES" sz="2900" b="1" dirty="0">
                <a:solidFill>
                  <a:srgbClr val="961354"/>
                </a:solidFill>
                <a:latin typeface="Montserrat"/>
                <a:ea typeface="Montserrat"/>
                <a:cs typeface="Montserrat"/>
                <a:sym typeface="Montserrat"/>
              </a:rPr>
              <a:t>Fiscalización y Auditoría</a:t>
            </a:r>
          </a:p>
        </p:txBody>
      </p:sp>
      <p:graphicFrame>
        <p:nvGraphicFramePr>
          <p:cNvPr id="10" name="Diagrama 9"/>
          <p:cNvGraphicFramePr/>
          <p:nvPr>
            <p:extLst>
              <p:ext uri="{D42A27DB-BD31-4B8C-83A1-F6EECF244321}">
                <p14:modId xmlns:p14="http://schemas.microsoft.com/office/powerpoint/2010/main" val="539240641"/>
              </p:ext>
            </p:extLst>
          </p:nvPr>
        </p:nvGraphicFramePr>
        <p:xfrm>
          <a:off x="1332027" y="2755294"/>
          <a:ext cx="3988117" cy="11900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774866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9" name="Google Shape;85;p17"/>
          <p:cNvSpPr txBox="1">
            <a:spLocks noGrp="1"/>
          </p:cNvSpPr>
          <p:nvPr>
            <p:ph type="subTitle" idx="1"/>
          </p:nvPr>
        </p:nvSpPr>
        <p:spPr>
          <a:xfrm>
            <a:off x="149635" y="256995"/>
            <a:ext cx="5466150" cy="545989"/>
          </a:xfrm>
          <a:prstGeom prst="rect">
            <a:avLst/>
          </a:prstGeom>
        </p:spPr>
        <p:txBody>
          <a:bodyPr spcFirstLastPara="1" wrap="square" lIns="68569" tIns="68569" rIns="68569" bIns="68569" anchor="t" anchorCtr="0">
            <a:noAutofit/>
          </a:bodyPr>
          <a:lstStyle/>
          <a:p>
            <a:pPr marL="0" indent="0" algn="l">
              <a:lnSpc>
                <a:spcPct val="95000"/>
              </a:lnSpc>
              <a:buSzPts val="1018"/>
            </a:pPr>
            <a:r>
              <a:rPr lang="es-ES" sz="1725" b="1" dirty="0">
                <a:solidFill>
                  <a:schemeClr val="dk1"/>
                </a:solidFill>
                <a:latin typeface="Montserrat"/>
                <a:ea typeface="Montserrat"/>
                <a:cs typeface="Montserrat"/>
                <a:sym typeface="Montserrat"/>
              </a:rPr>
              <a:t>a)Informe de Fiscalización y Auditorías 2023</a:t>
            </a:r>
            <a:endParaRPr sz="1725" b="1" dirty="0">
              <a:solidFill>
                <a:schemeClr val="dk1"/>
              </a:solidFill>
              <a:latin typeface="Montserrat"/>
              <a:ea typeface="Montserrat"/>
              <a:cs typeface="Montserrat"/>
              <a:sym typeface="Montserrat"/>
            </a:endParaRPr>
          </a:p>
        </p:txBody>
      </p:sp>
      <p:pic>
        <p:nvPicPr>
          <p:cNvPr id="7" name="Imagen 6"/>
          <p:cNvPicPr>
            <a:picLocks noChangeAspect="1"/>
          </p:cNvPicPr>
          <p:nvPr/>
        </p:nvPicPr>
        <p:blipFill rotWithShape="1">
          <a:blip r:embed="rId4"/>
          <a:srcRect l="29605" t="26623" r="15806" b="18755"/>
          <a:stretch/>
        </p:blipFill>
        <p:spPr>
          <a:xfrm>
            <a:off x="233100" y="995497"/>
            <a:ext cx="6413341" cy="3609633"/>
          </a:xfrm>
          <a:prstGeom prst="rect">
            <a:avLst/>
          </a:prstGeom>
        </p:spPr>
      </p:pic>
    </p:spTree>
    <p:extLst>
      <p:ext uri="{BB962C8B-B14F-4D97-AF65-F5344CB8AC3E}">
        <p14:creationId xmlns:p14="http://schemas.microsoft.com/office/powerpoint/2010/main" val="407528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9" name="Google Shape;85;p17"/>
          <p:cNvSpPr txBox="1">
            <a:spLocks/>
          </p:cNvSpPr>
          <p:nvPr/>
        </p:nvSpPr>
        <p:spPr>
          <a:xfrm>
            <a:off x="357447" y="1131177"/>
            <a:ext cx="6101542" cy="1387579"/>
          </a:xfrm>
          <a:prstGeom prst="rect">
            <a:avLst/>
          </a:prstGeom>
          <a:noFill/>
          <a:ln>
            <a:noFill/>
          </a:ln>
        </p:spPr>
        <p:txBody>
          <a:bodyPr spcFirstLastPara="1" wrap="square" lIns="68569" tIns="68569" rIns="68569" bIns="68569"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9pPr>
          </a:lstStyle>
          <a:p>
            <a:pPr marL="0" indent="0">
              <a:lnSpc>
                <a:spcPct val="95000"/>
              </a:lnSpc>
              <a:buSzPts val="1018"/>
            </a:pPr>
            <a:r>
              <a:rPr lang="es-ES" sz="2900" b="1" dirty="0">
                <a:solidFill>
                  <a:srgbClr val="961354"/>
                </a:solidFill>
                <a:latin typeface="Montserrat"/>
                <a:ea typeface="Montserrat"/>
                <a:cs typeface="Montserrat"/>
                <a:sym typeface="Montserrat"/>
              </a:rPr>
              <a:t>Informe de resultados y avances en Transparencia e Integridad</a:t>
            </a:r>
          </a:p>
        </p:txBody>
      </p:sp>
      <p:graphicFrame>
        <p:nvGraphicFramePr>
          <p:cNvPr id="10" name="Diagrama 9"/>
          <p:cNvGraphicFramePr/>
          <p:nvPr>
            <p:extLst>
              <p:ext uri="{D42A27DB-BD31-4B8C-83A1-F6EECF244321}">
                <p14:modId xmlns:p14="http://schemas.microsoft.com/office/powerpoint/2010/main" val="2494985155"/>
              </p:ext>
            </p:extLst>
          </p:nvPr>
        </p:nvGraphicFramePr>
        <p:xfrm>
          <a:off x="1348652" y="2766761"/>
          <a:ext cx="3988117" cy="11900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21760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3"/>
            <a:ext cx="906007" cy="519718"/>
          </a:xfrm>
          <a:prstGeom prst="rect">
            <a:avLst/>
          </a:prstGeom>
          <a:noFill/>
          <a:ln>
            <a:noFill/>
          </a:ln>
        </p:spPr>
      </p:pic>
      <p:sp>
        <p:nvSpPr>
          <p:cNvPr id="6" name="Google Shape;85;p17"/>
          <p:cNvSpPr txBox="1">
            <a:spLocks noGrp="1"/>
          </p:cNvSpPr>
          <p:nvPr>
            <p:ph type="subTitle" idx="1"/>
          </p:nvPr>
        </p:nvSpPr>
        <p:spPr>
          <a:xfrm>
            <a:off x="1" y="64482"/>
            <a:ext cx="5615784" cy="422550"/>
          </a:xfrm>
          <a:prstGeom prst="rect">
            <a:avLst/>
          </a:prstGeom>
        </p:spPr>
        <p:txBody>
          <a:bodyPr spcFirstLastPara="1" wrap="square" lIns="68569" tIns="68569" rIns="68569" bIns="68569" anchor="t" anchorCtr="0">
            <a:noAutofit/>
          </a:bodyPr>
          <a:lstStyle/>
          <a:p>
            <a:pPr marL="0" indent="0" algn="l">
              <a:lnSpc>
                <a:spcPct val="95000"/>
              </a:lnSpc>
              <a:buSzPts val="1018"/>
            </a:pPr>
            <a:r>
              <a:rPr lang="es-MX" sz="1600" b="1" dirty="0">
                <a:solidFill>
                  <a:schemeClr val="dk1"/>
                </a:solidFill>
                <a:latin typeface="Montserrat"/>
                <a:ea typeface="Montserrat"/>
                <a:cs typeface="Montserrat"/>
                <a:sym typeface="Montserrat"/>
              </a:rPr>
              <a:t>Programa de Trabajo de Control Interno 2023</a:t>
            </a:r>
            <a:r>
              <a:rPr lang="es" sz="1600" b="1" dirty="0">
                <a:solidFill>
                  <a:schemeClr val="dk1"/>
                </a:solidFill>
                <a:latin typeface="Montserrat"/>
                <a:ea typeface="Montserrat"/>
                <a:cs typeface="Montserrat"/>
                <a:sym typeface="Montserrat"/>
              </a:rPr>
              <a:t>:</a:t>
            </a:r>
            <a:endParaRPr sz="1600" b="1" dirty="0">
              <a:solidFill>
                <a:schemeClr val="dk1"/>
              </a:solidFill>
              <a:latin typeface="Montserrat"/>
              <a:ea typeface="Montserrat"/>
              <a:cs typeface="Montserrat"/>
              <a:sym typeface="Montserrat"/>
            </a:endParaRPr>
          </a:p>
        </p:txBody>
      </p:sp>
      <p:pic>
        <p:nvPicPr>
          <p:cNvPr id="3" name="Imagen 2"/>
          <p:cNvPicPr>
            <a:picLocks noChangeAspect="1"/>
          </p:cNvPicPr>
          <p:nvPr/>
        </p:nvPicPr>
        <p:blipFill>
          <a:blip r:embed="rId4"/>
          <a:stretch>
            <a:fillRect/>
          </a:stretch>
        </p:blipFill>
        <p:spPr>
          <a:xfrm>
            <a:off x="576471" y="578698"/>
            <a:ext cx="5705060" cy="4368240"/>
          </a:xfrm>
          <a:prstGeom prst="rect">
            <a:avLst/>
          </a:prstGeom>
        </p:spPr>
      </p:pic>
    </p:spTree>
    <p:extLst>
      <p:ext uri="{BB962C8B-B14F-4D97-AF65-F5344CB8AC3E}">
        <p14:creationId xmlns:p14="http://schemas.microsoft.com/office/powerpoint/2010/main" val="24870332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6" name="Google Shape;85;p17"/>
          <p:cNvSpPr txBox="1">
            <a:spLocks noGrp="1"/>
          </p:cNvSpPr>
          <p:nvPr>
            <p:ph type="subTitle" idx="1"/>
          </p:nvPr>
        </p:nvSpPr>
        <p:spPr>
          <a:xfrm>
            <a:off x="149635" y="127341"/>
            <a:ext cx="5466150" cy="545989"/>
          </a:xfrm>
          <a:prstGeom prst="rect">
            <a:avLst/>
          </a:prstGeom>
        </p:spPr>
        <p:txBody>
          <a:bodyPr spcFirstLastPara="1" wrap="square" lIns="68569" tIns="68569" rIns="68569" bIns="68569" anchor="t" anchorCtr="0">
            <a:noAutofit/>
          </a:bodyPr>
          <a:lstStyle/>
          <a:p>
            <a:pPr marL="0" indent="0" algn="l">
              <a:lnSpc>
                <a:spcPct val="95000"/>
              </a:lnSpc>
              <a:buSzPts val="1018"/>
            </a:pPr>
            <a:r>
              <a:rPr lang="es-ES" sz="1725" b="1" dirty="0">
                <a:solidFill>
                  <a:schemeClr val="dk1"/>
                </a:solidFill>
                <a:latin typeface="Montserrat"/>
                <a:ea typeface="Montserrat"/>
                <a:cs typeface="Montserrat"/>
                <a:sym typeface="Montserrat"/>
              </a:rPr>
              <a:t>a)Informe de Transparencia 2023</a:t>
            </a:r>
            <a:endParaRPr sz="1725" b="1" dirty="0">
              <a:solidFill>
                <a:schemeClr val="dk1"/>
              </a:solidFill>
              <a:latin typeface="Montserrat"/>
              <a:ea typeface="Montserrat"/>
              <a:cs typeface="Montserrat"/>
              <a:sym typeface="Montserrat"/>
            </a:endParaRPr>
          </a:p>
        </p:txBody>
      </p:sp>
      <p:sp>
        <p:nvSpPr>
          <p:cNvPr id="10" name="Rectángulo 9"/>
          <p:cNvSpPr/>
          <p:nvPr/>
        </p:nvSpPr>
        <p:spPr>
          <a:xfrm>
            <a:off x="1655142" y="781312"/>
            <a:ext cx="3547717" cy="246221"/>
          </a:xfrm>
          <a:prstGeom prst="rect">
            <a:avLst/>
          </a:prstGeom>
        </p:spPr>
        <p:txBody>
          <a:bodyPr wrap="square">
            <a:spAutoFit/>
          </a:bodyPr>
          <a:lstStyle/>
          <a:p>
            <a:pPr>
              <a:buClrTx/>
              <a:buFontTx/>
              <a:buNone/>
            </a:pPr>
            <a:r>
              <a:rPr lang="es-MX" sz="1000" b="1" kern="1200" dirty="0">
                <a:solidFill>
                  <a:prstClr val="black"/>
                </a:solidFill>
                <a:latin typeface="Montserrat" panose="020B0604020202020204" charset="0"/>
                <a:ea typeface="+mn-ea"/>
                <a:cs typeface="+mn-cs"/>
              </a:rPr>
              <a:t>INFORME DE SOLICITUDES ACUMULADO 2023</a:t>
            </a:r>
            <a:endParaRPr lang="es-ES" sz="1000" b="1" kern="1200" dirty="0">
              <a:solidFill>
                <a:prstClr val="black"/>
              </a:solidFill>
              <a:latin typeface="Montserrat" panose="020B0604020202020204" charset="0"/>
              <a:ea typeface="+mn-ea"/>
              <a:cs typeface="+mn-cs"/>
            </a:endParaRPr>
          </a:p>
        </p:txBody>
      </p:sp>
      <p:pic>
        <p:nvPicPr>
          <p:cNvPr id="2" name="Imagen 1"/>
          <p:cNvPicPr>
            <a:picLocks noChangeAspect="1"/>
          </p:cNvPicPr>
          <p:nvPr/>
        </p:nvPicPr>
        <p:blipFill>
          <a:blip r:embed="rId4"/>
          <a:stretch>
            <a:fillRect/>
          </a:stretch>
        </p:blipFill>
        <p:spPr>
          <a:xfrm>
            <a:off x="303994" y="1307104"/>
            <a:ext cx="6109005" cy="1415180"/>
          </a:xfrm>
          <a:prstGeom prst="rect">
            <a:avLst/>
          </a:prstGeom>
        </p:spPr>
      </p:pic>
      <p:pic>
        <p:nvPicPr>
          <p:cNvPr id="3" name="Imagen 2"/>
          <p:cNvPicPr>
            <a:picLocks noChangeAspect="1"/>
          </p:cNvPicPr>
          <p:nvPr/>
        </p:nvPicPr>
        <p:blipFill>
          <a:blip r:embed="rId5"/>
          <a:stretch>
            <a:fillRect/>
          </a:stretch>
        </p:blipFill>
        <p:spPr>
          <a:xfrm>
            <a:off x="2643474" y="3001855"/>
            <a:ext cx="2004188" cy="1496733"/>
          </a:xfrm>
          <a:prstGeom prst="rect">
            <a:avLst/>
          </a:prstGeom>
        </p:spPr>
      </p:pic>
    </p:spTree>
    <p:extLst>
      <p:ext uri="{BB962C8B-B14F-4D97-AF65-F5344CB8AC3E}">
        <p14:creationId xmlns:p14="http://schemas.microsoft.com/office/powerpoint/2010/main" val="34531072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9" name="Google Shape;85;p17"/>
          <p:cNvSpPr txBox="1">
            <a:spLocks noGrp="1"/>
          </p:cNvSpPr>
          <p:nvPr>
            <p:ph type="subTitle" idx="1"/>
          </p:nvPr>
        </p:nvSpPr>
        <p:spPr>
          <a:xfrm>
            <a:off x="249257" y="38590"/>
            <a:ext cx="5466150" cy="618760"/>
          </a:xfrm>
          <a:prstGeom prst="rect">
            <a:avLst/>
          </a:prstGeom>
        </p:spPr>
        <p:txBody>
          <a:bodyPr spcFirstLastPara="1" wrap="square" lIns="68569" tIns="68569" rIns="68569" bIns="68569" anchor="t" anchorCtr="0">
            <a:noAutofit/>
          </a:bodyPr>
          <a:lstStyle/>
          <a:p>
            <a:pPr marL="0" indent="0" algn="l">
              <a:lnSpc>
                <a:spcPct val="95000"/>
              </a:lnSpc>
              <a:buSzPts val="1018"/>
            </a:pPr>
            <a:r>
              <a:rPr lang="es-ES" sz="1725" b="1" dirty="0">
                <a:solidFill>
                  <a:schemeClr val="dk1"/>
                </a:solidFill>
                <a:latin typeface="Montserrat"/>
                <a:ea typeface="Montserrat"/>
                <a:cs typeface="Montserrat"/>
                <a:sym typeface="Montserrat"/>
              </a:rPr>
              <a:t>b) Informe de actividades del Comité de Integridad 2023</a:t>
            </a:r>
          </a:p>
          <a:p>
            <a:pPr marL="0" indent="0" algn="l">
              <a:lnSpc>
                <a:spcPct val="95000"/>
              </a:lnSpc>
              <a:buSzPts val="1018"/>
            </a:pPr>
            <a:endParaRPr sz="1725" b="1" dirty="0">
              <a:solidFill>
                <a:schemeClr val="dk1"/>
              </a:solidFill>
              <a:latin typeface="Montserrat"/>
              <a:ea typeface="Montserrat"/>
              <a:cs typeface="Montserrat"/>
              <a:sym typeface="Montserrat"/>
            </a:endParaRPr>
          </a:p>
        </p:txBody>
      </p:sp>
      <p:sp>
        <p:nvSpPr>
          <p:cNvPr id="2" name="Rectángulo 1"/>
          <p:cNvSpPr/>
          <p:nvPr/>
        </p:nvSpPr>
        <p:spPr>
          <a:xfrm>
            <a:off x="249257" y="657350"/>
            <a:ext cx="6223732" cy="4126514"/>
          </a:xfrm>
          <a:prstGeom prst="rect">
            <a:avLst/>
          </a:prstGeom>
        </p:spPr>
        <p:txBody>
          <a:bodyPr wrap="square">
            <a:spAutoFit/>
          </a:bodyPr>
          <a:lstStyle/>
          <a:p>
            <a:pPr algn="just" fontAlgn="base"/>
            <a:r>
              <a:rPr lang="es-ES_tradnl" sz="900" b="1" dirty="0">
                <a:latin typeface="Arial" panose="020B0604020202020204" pitchFamily="34" charset="0"/>
                <a:ea typeface="Times New Roman" panose="02020603050405020304" pitchFamily="18" charset="0"/>
                <a:cs typeface="Times New Roman" panose="02020603050405020304" pitchFamily="18" charset="0"/>
              </a:rPr>
              <a:t> Enero:</a:t>
            </a:r>
            <a:endParaRPr lang="es-MX" sz="1000" b="1"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900" dirty="0">
                <a:latin typeface="Arial" panose="020B0604020202020204" pitchFamily="34" charset="0"/>
                <a:ea typeface="Times New Roman" panose="02020603050405020304" pitchFamily="18" charset="0"/>
                <a:cs typeface="Times New Roman" panose="02020603050405020304" pitchFamily="18" charset="0"/>
              </a:rPr>
              <a:t>Se presentó el informe de actividades concernientes al cuarto trimestre de actividades de 2022.</a:t>
            </a:r>
            <a:endParaRPr lang="es-MX" sz="9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900" dirty="0">
                <a:latin typeface="Arial" panose="020B0604020202020204" pitchFamily="34" charset="0"/>
                <a:ea typeface="Times New Roman" panose="02020603050405020304" pitchFamily="18" charset="0"/>
                <a:cs typeface="Times New Roman" panose="02020603050405020304" pitchFamily="18" charset="0"/>
              </a:rPr>
              <a:t>El día martes 17 de Enero, se asistió a la primera reunión por medio de la Dirección General de Contraloría Social, a través de la Unidad de Ética, Integridad Pública y Prevención de Conflictos de Interés.</a:t>
            </a:r>
            <a:endParaRPr lang="es-MX" sz="9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900" dirty="0">
                <a:latin typeface="Arial" panose="020B0604020202020204" pitchFamily="34" charset="0"/>
                <a:ea typeface="Times New Roman" panose="02020603050405020304" pitchFamily="18" charset="0"/>
                <a:cs typeface="Times New Roman" panose="02020603050405020304" pitchFamily="18" charset="0"/>
              </a:rPr>
              <a:t>El primer sábado del mes se continúa con la campaña permanente mensual de reciclaje de </a:t>
            </a:r>
            <a:r>
              <a:rPr lang="es-MX" sz="900" dirty="0" err="1">
                <a:latin typeface="Arial" panose="020B0604020202020204" pitchFamily="34" charset="0"/>
                <a:ea typeface="Times New Roman" panose="02020603050405020304" pitchFamily="18" charset="0"/>
                <a:cs typeface="Times New Roman" panose="02020603050405020304" pitchFamily="18" charset="0"/>
              </a:rPr>
              <a:t>taparroscas</a:t>
            </a:r>
            <a:r>
              <a:rPr lang="es-MX" sz="900" dirty="0">
                <a:latin typeface="Arial" panose="020B0604020202020204" pitchFamily="34" charset="0"/>
                <a:ea typeface="Times New Roman" panose="02020603050405020304" pitchFamily="18" charset="0"/>
                <a:cs typeface="Times New Roman" panose="02020603050405020304" pitchFamily="18" charset="0"/>
              </a:rPr>
              <a:t>, y se realizó una entrega.</a:t>
            </a:r>
            <a:endParaRPr lang="es-MX" sz="9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900" dirty="0">
                <a:latin typeface="Arial" panose="020B0604020202020204" pitchFamily="34" charset="0"/>
                <a:ea typeface="Times New Roman" panose="02020603050405020304" pitchFamily="18" charset="0"/>
                <a:cs typeface="Times New Roman" panose="02020603050405020304" pitchFamily="18" charset="0"/>
              </a:rPr>
              <a:t>Los días 9 de cada mes se continua promoviendo a los servidores públicos el día de la integridad mediante tarjeta difundida por redes sociales.</a:t>
            </a:r>
            <a:endParaRPr lang="es-MX" sz="9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900" dirty="0">
                <a:latin typeface="Arial" panose="020B0604020202020204" pitchFamily="34" charset="0"/>
                <a:ea typeface="Times New Roman" panose="02020603050405020304" pitchFamily="18" charset="0"/>
                <a:cs typeface="Times New Roman" panose="02020603050405020304" pitchFamily="18" charset="0"/>
              </a:rPr>
              <a:t>Se continúa impulsando una campaña permanente de cuidado y ahorro de energía entre las personas servidoras públicas. Esta sensibilización se publica mensualmente en conjunto con la publicación del día de la integridad.</a:t>
            </a:r>
            <a:endParaRPr lang="es-MX" sz="9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900" dirty="0">
                <a:latin typeface="Arial" panose="020B0604020202020204" pitchFamily="34" charset="0"/>
                <a:ea typeface="Times New Roman" panose="02020603050405020304" pitchFamily="18" charset="0"/>
                <a:cs typeface="Times New Roman" panose="02020603050405020304" pitchFamily="18" charset="0"/>
              </a:rPr>
              <a:t>Se promovió en este mes el principio de Integridad.</a:t>
            </a:r>
            <a:endParaRPr lang="es-MX" sz="9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900" dirty="0">
                <a:latin typeface="Arial" panose="020B0604020202020204" pitchFamily="34" charset="0"/>
                <a:ea typeface="Times New Roman" panose="02020603050405020304" pitchFamily="18" charset="0"/>
                <a:cs typeface="Times New Roman" panose="02020603050405020304" pitchFamily="18" charset="0"/>
              </a:rPr>
              <a:t>Se asistió a </a:t>
            </a:r>
            <a:r>
              <a:rPr lang="es-MX" sz="900" dirty="0">
                <a:latin typeface="Arial" panose="020B0604020202020204" pitchFamily="34" charset="0"/>
                <a:ea typeface="Calibri" panose="020F0502020204030204" pitchFamily="34" charset="0"/>
                <a:cs typeface="Times New Roman" panose="02020603050405020304" pitchFamily="18" charset="0"/>
              </a:rPr>
              <a:t>la Capacitación en el tema: “Ética e integridad, valores en la Administración Pública Estatal”, impartida el 27 y 31 de enero, donde asistieron los integrantes del comité y personal de la Secretaría.</a:t>
            </a:r>
            <a:endParaRPr lang="es-MX" sz="9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900" dirty="0">
                <a:latin typeface="Arial" panose="020B0604020202020204" pitchFamily="34" charset="0"/>
                <a:ea typeface="Calibri" panose="020F0502020204030204" pitchFamily="34" charset="0"/>
                <a:cs typeface="Times New Roman" panose="02020603050405020304" pitchFamily="18" charset="0"/>
              </a:rPr>
              <a:t>Se recibió oficio de designación (OIC/SSP-173/2023) de nuevo representante del Órgano Interno de Control de la Secretaría de Seguridad Pública, como representante en la conformación del Comité de Ética e Integridad. </a:t>
            </a:r>
          </a:p>
          <a:p>
            <a:pPr marL="342900" lvl="0" indent="-342900" algn="just" fontAlgn="base">
              <a:lnSpc>
                <a:spcPct val="115000"/>
              </a:lnSpc>
              <a:buFont typeface="Wingdings" panose="05000000000000000000" pitchFamily="2" charset="2"/>
              <a:buChar char=""/>
            </a:pPr>
            <a:r>
              <a:rPr lang="es-MX" sz="900" dirty="0"/>
              <a:t>Como actividades de acercamiento a la comunidad y proximidad ciudadana se realizaron actividades por parte de la Policía Estatal de Seguridad Pública, con el programa Lunes cívico, para niños y niñas promotores de la Paz, en las siguientes localidades con el fin de promover el deporte, valores, el no </a:t>
            </a:r>
            <a:r>
              <a:rPr lang="es-MX" sz="900" dirty="0" err="1"/>
              <a:t>Bullying</a:t>
            </a:r>
            <a:r>
              <a:rPr lang="es-MX" sz="900" dirty="0"/>
              <a:t>, actividades recreativas y buenas acciones en su escuela, casa y comunidad y respeto entre los estudiantes:</a:t>
            </a:r>
          </a:p>
          <a:p>
            <a:pPr lvl="0" fontAlgn="base"/>
            <a:r>
              <a:rPr lang="es-MX" sz="900" dirty="0"/>
              <a:t>           31 de enero en Empalme, Sonora, parque cívico </a:t>
            </a:r>
          </a:p>
          <a:p>
            <a:pPr lvl="0" fontAlgn="base"/>
            <a:r>
              <a:rPr lang="es-MX" sz="900" dirty="0"/>
              <a:t>           01 de febrero en Guaymas, Sonora, Preescolar Américo Vespucio </a:t>
            </a:r>
          </a:p>
          <a:p>
            <a:pPr marL="171450" lvl="0" indent="-171450" fontAlgn="base">
              <a:buFont typeface="Wingdings" panose="05000000000000000000" pitchFamily="2" charset="2"/>
              <a:buChar char="ü"/>
            </a:pPr>
            <a:r>
              <a:rPr lang="es-MX" sz="900" dirty="0"/>
              <a:t>Como practicas enfocadas al medio ambiente y de apoyo a la comunidad, se realizaron actividades de limpieza de maleza y basura por parte de la Policía Estatal de Seguridad Pública en calles y bulevares de la ciudad de Hermosillo, así como limpieza y plantación de árboles en parques de </a:t>
            </a:r>
            <a:r>
              <a:rPr lang="es-MX" sz="900" dirty="0" err="1"/>
              <a:t>Huatabampo</a:t>
            </a:r>
            <a:r>
              <a:rPr lang="es-MX" sz="900" dirty="0"/>
              <a:t>.</a:t>
            </a:r>
          </a:p>
          <a:p>
            <a:pPr marL="342900" lvl="0" indent="-342900" algn="just" fontAlgn="base">
              <a:lnSpc>
                <a:spcPct val="115000"/>
              </a:lnSpc>
              <a:buFont typeface="Wingdings" panose="05000000000000000000" pitchFamily="2" charset="2"/>
              <a:buChar char=""/>
            </a:pPr>
            <a:endParaRPr lang="es-MX"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563434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86;p17"/>
          <p:cNvPicPr preferRelativeResize="0"/>
          <p:nvPr/>
        </p:nvPicPr>
        <p:blipFill>
          <a:blip r:embed="rId2">
            <a:alphaModFix/>
          </a:blip>
          <a:stretch>
            <a:fillRect/>
          </a:stretch>
        </p:blipFill>
        <p:spPr>
          <a:xfrm>
            <a:off x="5602743" y="64482"/>
            <a:ext cx="1118569" cy="681619"/>
          </a:xfrm>
          <a:prstGeom prst="rect">
            <a:avLst/>
          </a:prstGeom>
          <a:noFill/>
          <a:ln>
            <a:noFill/>
          </a:ln>
        </p:spPr>
      </p:pic>
      <p:sp>
        <p:nvSpPr>
          <p:cNvPr id="4"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5"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
        <p:nvSpPr>
          <p:cNvPr id="6" name="Rectángulo 5"/>
          <p:cNvSpPr/>
          <p:nvPr/>
        </p:nvSpPr>
        <p:spPr>
          <a:xfrm>
            <a:off x="441741" y="675669"/>
            <a:ext cx="5798057" cy="3982629"/>
          </a:xfrm>
          <a:prstGeom prst="rect">
            <a:avLst/>
          </a:prstGeom>
        </p:spPr>
        <p:txBody>
          <a:bodyPr wrap="square">
            <a:spAutoFit/>
          </a:bodyPr>
          <a:lstStyle/>
          <a:p>
            <a:pPr algn="just" fontAlgn="base"/>
            <a:r>
              <a:rPr lang="es-ES_tradnl" sz="800" b="1" dirty="0">
                <a:latin typeface="Arial" panose="020B0604020202020204" pitchFamily="34" charset="0"/>
                <a:ea typeface="Times New Roman" panose="02020603050405020304" pitchFamily="18" charset="0"/>
                <a:cs typeface="Times New Roman" panose="02020603050405020304" pitchFamily="18" charset="0"/>
              </a:rPr>
              <a:t>Febrero:</a:t>
            </a:r>
            <a:endParaRPr lang="es-MX" sz="900" b="1" dirty="0">
              <a:latin typeface="Calibri" panose="020F0502020204030204" pitchFamily="34" charset="0"/>
              <a:ea typeface="Times New Roman" panose="02020603050405020304" pitchFamily="18" charset="0"/>
              <a:cs typeface="Times New Roman" panose="02020603050405020304" pitchFamily="18" charset="0"/>
            </a:endParaRPr>
          </a:p>
          <a:p>
            <a:pPr algn="just" fontAlgn="base"/>
            <a:r>
              <a:rPr lang="es-ES_tradnl" sz="800" dirty="0">
                <a:latin typeface="Arial" panose="020B0604020202020204" pitchFamily="34" charset="0"/>
                <a:ea typeface="Times New Roman" panose="02020603050405020304" pitchFamily="18" charset="0"/>
                <a:cs typeface="Times New Roman" panose="02020603050405020304" pitchFamily="18" charset="0"/>
              </a:rPr>
              <a:t> </a:t>
            </a:r>
            <a:endParaRPr lang="es-MX" sz="9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El 10 de febrero se realizó la primera sesión ordinaria de trabajo con los enlaces del Comité de Integridad, presentando el Plan Anual de Trabajo (PAT) y Capacitaciones 2023, así como la propuesta del Código de Conducta para su actualización.</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Del 24 de enero al 24 de febrero, se realizó la Evaluación Anual al Cumplimiento del Comité de ética e Integridad del año 2022.</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Se recibió oficio para cambio de titular de enlaces de la Coordinación Estatal de Servicios Previos al Juicio.</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El primer sábado del mes se continúa con la campaña permanente mensual de reciclaje de </a:t>
            </a:r>
            <a:r>
              <a:rPr lang="es-MX" sz="800" dirty="0" err="1">
                <a:latin typeface="Arial" panose="020B0604020202020204" pitchFamily="34" charset="0"/>
                <a:ea typeface="Times New Roman" panose="02020603050405020304" pitchFamily="18" charset="0"/>
                <a:cs typeface="Times New Roman" panose="02020603050405020304" pitchFamily="18" charset="0"/>
              </a:rPr>
              <a:t>taparroscas</a:t>
            </a:r>
            <a:r>
              <a:rPr lang="es-MX" sz="800" dirty="0">
                <a:latin typeface="Arial" panose="020B0604020202020204" pitchFamily="34" charset="0"/>
                <a:ea typeface="Times New Roman" panose="02020603050405020304" pitchFamily="18" charset="0"/>
                <a:cs typeface="Times New Roman" panose="02020603050405020304" pitchFamily="18" charset="0"/>
              </a:rPr>
              <a:t>, y se realizó una entrega.</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El 27 de febrero se remitió informe a la Unidad de Ética de la Secretaría de la Contraloría General, sobre </a:t>
            </a:r>
            <a:r>
              <a:rPr lang="es-MX" sz="800" dirty="0">
                <a:latin typeface="Arial" panose="020B0604020202020204" pitchFamily="34" charset="0"/>
                <a:ea typeface="Calibri" panose="020F0502020204030204" pitchFamily="34" charset="0"/>
                <a:cs typeface="Times New Roman" panose="02020603050405020304" pitchFamily="18" charset="0"/>
              </a:rPr>
              <a:t>las acciones de prevención realizadas en materia de hostigamiento sexual y acoso sexual, así como el registro estadístico de las denuncias presentadas ante Comité de Ética e Integridad de la SSP.</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Se promovió en este mes el principio de Imparcialidad y el valor de Equidad de Género.</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Se asistió a </a:t>
            </a:r>
            <a:r>
              <a:rPr lang="es-MX" sz="800" dirty="0">
                <a:latin typeface="Arial" panose="020B0604020202020204" pitchFamily="34" charset="0"/>
                <a:ea typeface="Calibri" panose="020F0502020204030204" pitchFamily="34" charset="0"/>
                <a:cs typeface="Times New Roman" panose="02020603050405020304" pitchFamily="18" charset="0"/>
              </a:rPr>
              <a:t>la Capacitación en el tema: “Estrés Laboral”, impartida el 21 y 28 de febrero, donde asistieron integrantes del comité y personal de la Secretaría.</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algn="just" fontAlgn="base"/>
            <a:r>
              <a:rPr lang="es-ES_tradnl" sz="800" dirty="0">
                <a:latin typeface="Arial" panose="020B0604020202020204" pitchFamily="34" charset="0"/>
                <a:ea typeface="Times New Roman" panose="02020603050405020304" pitchFamily="18" charset="0"/>
                <a:cs typeface="Times New Roman" panose="02020603050405020304" pitchFamily="18" charset="0"/>
              </a:rPr>
              <a:t> </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algn="just" fontAlgn="base"/>
            <a:r>
              <a:rPr lang="es-ES_tradnl" sz="800" b="1" dirty="0">
                <a:latin typeface="Arial" panose="020B0604020202020204" pitchFamily="34" charset="0"/>
                <a:ea typeface="Times New Roman" panose="02020603050405020304" pitchFamily="18" charset="0"/>
                <a:cs typeface="Times New Roman" panose="02020603050405020304" pitchFamily="18" charset="0"/>
              </a:rPr>
              <a:t>Marzo:</a:t>
            </a:r>
            <a:endParaRPr lang="es-MX" sz="900" b="1"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Se envió oficio de entrega de minuta de la Primera Sesión Ordinaria del Comité de Integridad de la SSP.</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Se promovió en este mes los principios de Honradez y valor de Interés Público.</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Wingdings" panose="05000000000000000000" pitchFamily="2" charset="2"/>
              <a:buChar char=""/>
            </a:pPr>
            <a:r>
              <a:rPr lang="es-MX" sz="800" dirty="0">
                <a:latin typeface="Arial" panose="020B0604020202020204" pitchFamily="34" charset="0"/>
                <a:ea typeface="Calibri" panose="020F0502020204030204" pitchFamily="34" charset="0"/>
                <a:cs typeface="Times New Roman" panose="02020603050405020304" pitchFamily="18" charset="0"/>
              </a:rPr>
              <a:t>Se presentó a la Unidad de Ética de la Secretaría de la Contraloría General, las adecuaciones para revisión al Código de Conducta 2023, realizadas y analizadas por la parte jurídica de esta Secretaria, mismo que quedó aprobado y firmado para su difusión.</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El primer sábado del mes se continúa con la campaña permanente mensual de reciclaje de </a:t>
            </a:r>
            <a:r>
              <a:rPr lang="es-MX" sz="800" dirty="0" err="1">
                <a:latin typeface="Arial" panose="020B0604020202020204" pitchFamily="34" charset="0"/>
                <a:ea typeface="Times New Roman" panose="02020603050405020304" pitchFamily="18" charset="0"/>
                <a:cs typeface="Times New Roman" panose="02020603050405020304" pitchFamily="18" charset="0"/>
              </a:rPr>
              <a:t>taparroscas</a:t>
            </a:r>
            <a:r>
              <a:rPr lang="es-MX" sz="800" dirty="0">
                <a:latin typeface="Arial" panose="020B0604020202020204" pitchFamily="34" charset="0"/>
                <a:ea typeface="Times New Roman" panose="02020603050405020304" pitchFamily="18" charset="0"/>
                <a:cs typeface="Times New Roman" panose="02020603050405020304" pitchFamily="18" charset="0"/>
              </a:rPr>
              <a:t>, y se realizó una entrega.</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fontAlgn="base">
              <a:lnSpc>
                <a:spcPct val="115000"/>
              </a:lnSpc>
              <a:buFont typeface="Wingdings" panose="05000000000000000000" pitchFamily="2" charset="2"/>
              <a:buChar char=""/>
            </a:pPr>
            <a:r>
              <a:rPr lang="es-MX" sz="800" dirty="0">
                <a:latin typeface="Arial" panose="020B0604020202020204" pitchFamily="34" charset="0"/>
                <a:ea typeface="Times New Roman" panose="02020603050405020304" pitchFamily="18" charset="0"/>
                <a:cs typeface="Times New Roman" panose="02020603050405020304" pitchFamily="18" charset="0"/>
              </a:rPr>
              <a:t>Se asistió a </a:t>
            </a:r>
            <a:r>
              <a:rPr lang="es-MX" sz="800" dirty="0">
                <a:latin typeface="Arial" panose="020B0604020202020204" pitchFamily="34" charset="0"/>
                <a:ea typeface="Calibri" panose="020F0502020204030204" pitchFamily="34" charset="0"/>
                <a:cs typeface="Times New Roman" panose="02020603050405020304" pitchFamily="18" charset="0"/>
              </a:rPr>
              <a:t>la Capacitación en el tema: “Ley de Responsabilidades y Sanciones”, impartida el 21 y 28 de marzo, donde asistieron integrantes del comité y personal de la Secretaría.</a:t>
            </a:r>
            <a:endParaRPr lang="es-MX" sz="8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15000"/>
              </a:lnSpc>
              <a:buFont typeface="Wingdings" panose="05000000000000000000" pitchFamily="2" charset="2"/>
              <a:buChar char=""/>
            </a:pPr>
            <a:endParaRPr lang="es-MX"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1244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14338" name="Rectangle 2"/>
          <p:cNvSpPr>
            <a:spLocks noChangeArrowheads="1"/>
          </p:cNvSpPr>
          <p:nvPr/>
        </p:nvSpPr>
        <p:spPr bwMode="auto">
          <a:xfrm>
            <a:off x="0" y="0"/>
            <a:ext cx="6858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2" name="Rectángulo 1"/>
          <p:cNvSpPr/>
          <p:nvPr/>
        </p:nvSpPr>
        <p:spPr>
          <a:xfrm>
            <a:off x="604837" y="1015095"/>
            <a:ext cx="3429000" cy="261610"/>
          </a:xfrm>
          <a:prstGeom prst="rect">
            <a:avLst/>
          </a:prstGeom>
        </p:spPr>
        <p:txBody>
          <a:bodyPr>
            <a:spAutoFit/>
          </a:bodyPr>
          <a:lstStyle/>
          <a:p>
            <a:r>
              <a:rPr lang="es-ES_tradnl" sz="1100" dirty="0">
                <a:latin typeface="Arial" panose="020B0604020202020204" pitchFamily="34" charset="0"/>
                <a:ea typeface="Times New Roman" panose="02020603050405020304" pitchFamily="18" charset="0"/>
              </a:rPr>
              <a:t>Campaña permanente de reciclaje de </a:t>
            </a:r>
            <a:r>
              <a:rPr lang="es-ES_tradnl" sz="1100" dirty="0" err="1">
                <a:latin typeface="Arial" panose="020B0604020202020204" pitchFamily="34" charset="0"/>
                <a:ea typeface="Times New Roman" panose="02020603050405020304" pitchFamily="18" charset="0"/>
              </a:rPr>
              <a:t>taparroscas</a:t>
            </a:r>
            <a:r>
              <a:rPr lang="es-ES_tradnl" sz="1100" dirty="0">
                <a:latin typeface="Arial" panose="020B0604020202020204" pitchFamily="34" charset="0"/>
                <a:ea typeface="Times New Roman" panose="02020603050405020304" pitchFamily="18" charset="0"/>
              </a:rPr>
              <a:t> </a:t>
            </a:r>
            <a:endParaRPr lang="es-MX" sz="1100" dirty="0"/>
          </a:p>
        </p:txBody>
      </p:sp>
      <p:pic>
        <p:nvPicPr>
          <p:cNvPr id="11" name="Imagen 10" descr="C:\DESPAC~1\020109~1.ENL\07B161~1.COM\COMITE~1\INFORM~1\INFORM~2\2023-0~2\ENERO2~1\2023-0~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502" y="1466488"/>
            <a:ext cx="2041381" cy="1335077"/>
          </a:xfrm>
          <a:prstGeom prst="rect">
            <a:avLst/>
          </a:prstGeom>
          <a:noFill/>
          <a:ln>
            <a:noFill/>
          </a:ln>
        </p:spPr>
      </p:pic>
      <p:pic>
        <p:nvPicPr>
          <p:cNvPr id="13" name="Imagen 12" descr="C:\DESPAC~1\020109~1.ENL\07B161~1.COM\COMITE~1\INFORM~1\INFORM~2\2023-0~2\ENERO2~1\2023-0~3.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64467" y="1480685"/>
            <a:ext cx="1820260" cy="1335077"/>
          </a:xfrm>
          <a:prstGeom prst="rect">
            <a:avLst/>
          </a:prstGeom>
          <a:noFill/>
          <a:ln>
            <a:noFill/>
          </a:ln>
        </p:spPr>
      </p:pic>
      <p:pic>
        <p:nvPicPr>
          <p:cNvPr id="15" name="Imagen 14"/>
          <p:cNvPicPr/>
          <p:nvPr/>
        </p:nvPicPr>
        <p:blipFill rotWithShape="1">
          <a:blip r:embed="rId6"/>
          <a:srcRect l="37776" t="16379" r="34224" b="7924"/>
          <a:stretch/>
        </p:blipFill>
        <p:spPr bwMode="auto">
          <a:xfrm>
            <a:off x="4358311" y="1344873"/>
            <a:ext cx="2189417" cy="3482975"/>
          </a:xfrm>
          <a:prstGeom prst="rect">
            <a:avLst/>
          </a:prstGeom>
          <a:ln>
            <a:noFill/>
          </a:ln>
          <a:extLst>
            <a:ext uri="{53640926-AAD7-44D8-BBD7-CCE9431645EC}">
              <a14:shadowObscured xmlns:a14="http://schemas.microsoft.com/office/drawing/2010/main"/>
            </a:ext>
          </a:extLst>
        </p:spPr>
      </p:pic>
      <p:sp>
        <p:nvSpPr>
          <p:cNvPr id="3" name="Rectángulo 2"/>
          <p:cNvSpPr/>
          <p:nvPr/>
        </p:nvSpPr>
        <p:spPr>
          <a:xfrm>
            <a:off x="4419601" y="1023914"/>
            <a:ext cx="2408321" cy="230832"/>
          </a:xfrm>
          <a:prstGeom prst="rect">
            <a:avLst/>
          </a:prstGeom>
        </p:spPr>
        <p:txBody>
          <a:bodyPr wrap="square">
            <a:spAutoFit/>
          </a:bodyPr>
          <a:lstStyle/>
          <a:p>
            <a:r>
              <a:rPr lang="es-ES_tradnl" sz="900" dirty="0">
                <a:latin typeface="Arial" panose="020B0604020202020204" pitchFamily="34" charset="0"/>
                <a:ea typeface="Times New Roman" panose="02020603050405020304" pitchFamily="18" charset="0"/>
              </a:rPr>
              <a:t>Oficio de asignación representante del OIC</a:t>
            </a:r>
            <a:endParaRPr lang="es-MX" sz="900" dirty="0"/>
          </a:p>
        </p:txBody>
      </p:sp>
      <p:sp>
        <p:nvSpPr>
          <p:cNvPr id="4" name="Rectángulo 3"/>
          <p:cNvSpPr/>
          <p:nvPr/>
        </p:nvSpPr>
        <p:spPr>
          <a:xfrm>
            <a:off x="604837" y="2903889"/>
            <a:ext cx="3429000" cy="246221"/>
          </a:xfrm>
          <a:prstGeom prst="rect">
            <a:avLst/>
          </a:prstGeom>
        </p:spPr>
        <p:txBody>
          <a:bodyPr>
            <a:spAutoFit/>
          </a:bodyPr>
          <a:lstStyle/>
          <a:p>
            <a:r>
              <a:rPr lang="es-ES_tradnl" sz="1000" dirty="0">
                <a:latin typeface="Arial" panose="020B0604020202020204" pitchFamily="34" charset="0"/>
                <a:ea typeface="Times New Roman" panose="02020603050405020304" pitchFamily="18" charset="0"/>
              </a:rPr>
              <a:t> Promoción del día de la integridad los días 9 del </a:t>
            </a:r>
            <a:endParaRPr lang="es-MX" sz="1000" dirty="0"/>
          </a:p>
        </p:txBody>
      </p:sp>
      <p:pic>
        <p:nvPicPr>
          <p:cNvPr id="16" name="Imagen 15" descr="C:\DESPACHO SSP\02. ENLACES\07. COMITE DE INTEGRIDAD\COMITE INTEGRIDAD 2022 y 2023 DESPACHO\INFORMES TRIMETRALES Y ANUALES\INFORMES 2023\2023-04-05 OFICIO SSP-SDADMO 1ER INFORME TRIM COMITE 2023 en proceso\SSP Comite Feb 2023\20230403_171610.jpg"/>
          <p:cNvPicPr/>
          <p:nvPr/>
        </p:nvPicPr>
        <p:blipFill rotWithShape="1">
          <a:blip r:embed="rId7" cstate="print">
            <a:extLst>
              <a:ext uri="{28A0092B-C50C-407E-A947-70E740481C1C}">
                <a14:useLocalDpi xmlns:a14="http://schemas.microsoft.com/office/drawing/2010/main" val="0"/>
              </a:ext>
            </a:extLst>
          </a:blip>
          <a:srcRect t="4883"/>
          <a:stretch/>
        </p:blipFill>
        <p:spPr bwMode="auto">
          <a:xfrm>
            <a:off x="1209675" y="3220502"/>
            <a:ext cx="2219325" cy="1618615"/>
          </a:xfrm>
          <a:prstGeom prst="rect">
            <a:avLst/>
          </a:prstGeom>
          <a:noFill/>
          <a:ln>
            <a:noFill/>
          </a:ln>
          <a:extLst>
            <a:ext uri="{53640926-AAD7-44D8-BBD7-CCE9431645EC}">
              <a14:shadowObscured xmlns:a14="http://schemas.microsoft.com/office/drawing/2010/main"/>
            </a:ext>
          </a:extLst>
        </p:spPr>
      </p:pic>
      <p:sp>
        <p:nvSpPr>
          <p:cNvPr id="8" name="Rectángulo 7"/>
          <p:cNvSpPr/>
          <p:nvPr/>
        </p:nvSpPr>
        <p:spPr>
          <a:xfrm>
            <a:off x="2067375" y="432565"/>
            <a:ext cx="2414444" cy="307777"/>
          </a:xfrm>
          <a:prstGeom prst="rect">
            <a:avLst/>
          </a:prstGeom>
        </p:spPr>
        <p:txBody>
          <a:bodyPr wrap="none">
            <a:spAutoFit/>
          </a:bodyPr>
          <a:lstStyle/>
          <a:p>
            <a:pPr fontAlgn="base"/>
            <a:r>
              <a:rPr lang="es-ES_tradnl" dirty="0"/>
              <a:t>Evidencia del mes de Enero</a:t>
            </a:r>
            <a:endParaRPr lang="es-MX" dirty="0"/>
          </a:p>
        </p:txBody>
      </p:sp>
    </p:spTree>
    <p:extLst>
      <p:ext uri="{BB962C8B-B14F-4D97-AF65-F5344CB8AC3E}">
        <p14:creationId xmlns:p14="http://schemas.microsoft.com/office/powerpoint/2010/main" val="24878544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14338" name="Rectangle 2"/>
          <p:cNvSpPr>
            <a:spLocks noChangeArrowheads="1"/>
          </p:cNvSpPr>
          <p:nvPr/>
        </p:nvSpPr>
        <p:spPr bwMode="auto">
          <a:xfrm>
            <a:off x="0" y="0"/>
            <a:ext cx="6858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10" name="Rectángulo 9"/>
          <p:cNvSpPr/>
          <p:nvPr/>
        </p:nvSpPr>
        <p:spPr>
          <a:xfrm>
            <a:off x="2148040" y="558094"/>
            <a:ext cx="2561920" cy="523220"/>
          </a:xfrm>
          <a:prstGeom prst="rect">
            <a:avLst/>
          </a:prstGeom>
        </p:spPr>
        <p:txBody>
          <a:bodyPr wrap="none">
            <a:spAutoFit/>
          </a:bodyPr>
          <a:lstStyle/>
          <a:p>
            <a:r>
              <a:rPr lang="es-ES_tradnl" dirty="0"/>
              <a:t>Evidencia del mes de Febrero</a:t>
            </a:r>
            <a:endParaRPr lang="es-MX" dirty="0"/>
          </a:p>
          <a:p>
            <a:endParaRPr lang="es-MX" b="1" dirty="0"/>
          </a:p>
        </p:txBody>
      </p:sp>
      <p:sp>
        <p:nvSpPr>
          <p:cNvPr id="2" name="Rectángulo 1"/>
          <p:cNvSpPr/>
          <p:nvPr/>
        </p:nvSpPr>
        <p:spPr>
          <a:xfrm>
            <a:off x="94576" y="1176229"/>
            <a:ext cx="3429000" cy="230832"/>
          </a:xfrm>
          <a:prstGeom prst="rect">
            <a:avLst/>
          </a:prstGeom>
        </p:spPr>
        <p:txBody>
          <a:bodyPr>
            <a:spAutoFit/>
          </a:bodyPr>
          <a:lstStyle/>
          <a:p>
            <a:r>
              <a:rPr lang="es-ES_tradnl" sz="900" dirty="0">
                <a:latin typeface="Arial" panose="020B0604020202020204" pitchFamily="34" charset="0"/>
                <a:ea typeface="Times New Roman" panose="02020603050405020304" pitchFamily="18" charset="0"/>
              </a:rPr>
              <a:t>Promoción del día de la integridad los días 9 del mes </a:t>
            </a:r>
            <a:endParaRPr lang="es-MX" sz="900" dirty="0"/>
          </a:p>
        </p:txBody>
      </p:sp>
      <p:pic>
        <p:nvPicPr>
          <p:cNvPr id="12" name="Imagen 11" descr="C:\DESPACHO SSP\02. ENLACES\07. COMITE DE INTEGRIDAD\COMITE INTEGRIDAD 2022 y 2023 DESPACHO\INFORMES TRIMETRALES Y ANUALES\INFORMES 2023\2023-04-05 OFICIO SSP-SDADMO 1ER INFORME TRIM COMITE 2023 en proceso\SSP Comite Feb 2023\20230209_125128.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7482" y="1681621"/>
            <a:ext cx="2545091" cy="1967287"/>
          </a:xfrm>
          <a:prstGeom prst="rect">
            <a:avLst/>
          </a:prstGeom>
          <a:noFill/>
          <a:ln>
            <a:noFill/>
          </a:ln>
        </p:spPr>
      </p:pic>
      <p:pic>
        <p:nvPicPr>
          <p:cNvPr id="16" name="Imagen 15" descr="C:\Users\Gerardo Reyes\AppData\Local\Microsoft\Windows\INetCache\Content.Word\2023-02-04 Campaña de reciclaje mensual - tapitas.jpe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95244" y="1681916"/>
            <a:ext cx="2652395" cy="1876425"/>
          </a:xfrm>
          <a:prstGeom prst="rect">
            <a:avLst/>
          </a:prstGeom>
          <a:noFill/>
          <a:ln>
            <a:noFill/>
          </a:ln>
        </p:spPr>
      </p:pic>
      <p:sp>
        <p:nvSpPr>
          <p:cNvPr id="4" name="Rectángulo 3"/>
          <p:cNvSpPr/>
          <p:nvPr/>
        </p:nvSpPr>
        <p:spPr>
          <a:xfrm>
            <a:off x="3795244" y="1218594"/>
            <a:ext cx="3429000" cy="230832"/>
          </a:xfrm>
          <a:prstGeom prst="rect">
            <a:avLst/>
          </a:prstGeom>
        </p:spPr>
        <p:txBody>
          <a:bodyPr>
            <a:spAutoFit/>
          </a:bodyPr>
          <a:lstStyle/>
          <a:p>
            <a:r>
              <a:rPr lang="es-ES_tradnl" sz="900" dirty="0">
                <a:latin typeface="Arial" panose="020B0604020202020204" pitchFamily="34" charset="0"/>
                <a:ea typeface="Times New Roman" panose="02020603050405020304" pitchFamily="18" charset="0"/>
              </a:rPr>
              <a:t>Campaña permanente de reciclaje de </a:t>
            </a:r>
            <a:r>
              <a:rPr lang="es-ES_tradnl" sz="900" dirty="0" err="1">
                <a:latin typeface="Arial" panose="020B0604020202020204" pitchFamily="34" charset="0"/>
                <a:ea typeface="Times New Roman" panose="02020603050405020304" pitchFamily="18" charset="0"/>
              </a:rPr>
              <a:t>taparroscas</a:t>
            </a:r>
            <a:endParaRPr lang="es-MX" sz="900" dirty="0"/>
          </a:p>
        </p:txBody>
      </p:sp>
    </p:spTree>
    <p:extLst>
      <p:ext uri="{BB962C8B-B14F-4D97-AF65-F5344CB8AC3E}">
        <p14:creationId xmlns:p14="http://schemas.microsoft.com/office/powerpoint/2010/main" val="24878544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p:nvPr/>
        </p:nvPicPr>
        <p:blipFill rotWithShape="1">
          <a:blip r:embed="rId2"/>
          <a:srcRect l="36741" t="14109" r="33248" b="9976"/>
          <a:stretch/>
        </p:blipFill>
        <p:spPr bwMode="auto">
          <a:xfrm>
            <a:off x="328863" y="1202451"/>
            <a:ext cx="1784237" cy="2203939"/>
          </a:xfrm>
          <a:prstGeom prst="rect">
            <a:avLst/>
          </a:prstGeom>
          <a:ln>
            <a:noFill/>
          </a:ln>
          <a:extLst>
            <a:ext uri="{53640926-AAD7-44D8-BBD7-CCE9431645EC}">
              <a14:shadowObscured xmlns:a14="http://schemas.microsoft.com/office/drawing/2010/main"/>
            </a:ext>
          </a:extLst>
        </p:spPr>
      </p:pic>
      <p:pic>
        <p:nvPicPr>
          <p:cNvPr id="4" name="Imagen 3"/>
          <p:cNvPicPr/>
          <p:nvPr/>
        </p:nvPicPr>
        <p:blipFill rotWithShape="1">
          <a:blip r:embed="rId3"/>
          <a:srcRect l="36570" t="16045" r="33551" b="11748"/>
          <a:stretch/>
        </p:blipFill>
        <p:spPr bwMode="auto">
          <a:xfrm>
            <a:off x="2113100" y="1092238"/>
            <a:ext cx="1812428" cy="2203939"/>
          </a:xfrm>
          <a:prstGeom prst="rect">
            <a:avLst/>
          </a:prstGeom>
          <a:ln>
            <a:noFill/>
          </a:ln>
          <a:extLst>
            <a:ext uri="{53640926-AAD7-44D8-BBD7-CCE9431645EC}">
              <a14:shadowObscured xmlns:a14="http://schemas.microsoft.com/office/drawing/2010/main"/>
            </a:ext>
          </a:extLst>
        </p:spPr>
      </p:pic>
      <p:sp>
        <p:nvSpPr>
          <p:cNvPr id="5" name="Rectángulo 4"/>
          <p:cNvSpPr/>
          <p:nvPr/>
        </p:nvSpPr>
        <p:spPr>
          <a:xfrm>
            <a:off x="556428" y="838322"/>
            <a:ext cx="2549096" cy="253916"/>
          </a:xfrm>
          <a:prstGeom prst="rect">
            <a:avLst/>
          </a:prstGeom>
        </p:spPr>
        <p:txBody>
          <a:bodyPr wrap="none">
            <a:spAutoFit/>
          </a:bodyPr>
          <a:lstStyle/>
          <a:p>
            <a:r>
              <a:rPr lang="es-ES_tradnl" sz="1050" dirty="0">
                <a:latin typeface="Arial" panose="020B0604020202020204" pitchFamily="34" charset="0"/>
                <a:ea typeface="Times New Roman" panose="02020603050405020304" pitchFamily="18" charset="0"/>
              </a:rPr>
              <a:t>Minuta de Primera Reunión de Trabajo </a:t>
            </a:r>
            <a:endParaRPr lang="es-MX" sz="1050" dirty="0"/>
          </a:p>
        </p:txBody>
      </p:sp>
      <p:pic>
        <p:nvPicPr>
          <p:cNvPr id="6" name="Google Shape;86;p17"/>
          <p:cNvPicPr preferRelativeResize="0"/>
          <p:nvPr/>
        </p:nvPicPr>
        <p:blipFill>
          <a:blip r:embed="rId4">
            <a:alphaModFix/>
          </a:blip>
          <a:stretch>
            <a:fillRect/>
          </a:stretch>
        </p:blipFill>
        <p:spPr>
          <a:xfrm>
            <a:off x="5602743" y="64482"/>
            <a:ext cx="1118569" cy="681619"/>
          </a:xfrm>
          <a:prstGeom prst="rect">
            <a:avLst/>
          </a:prstGeom>
          <a:noFill/>
          <a:ln>
            <a:noFill/>
          </a:ln>
        </p:spPr>
      </p:pic>
      <p:pic>
        <p:nvPicPr>
          <p:cNvPr id="7" name="Imagen 6"/>
          <p:cNvPicPr/>
          <p:nvPr/>
        </p:nvPicPr>
        <p:blipFill rotWithShape="1">
          <a:blip r:embed="rId5"/>
          <a:srcRect l="35491" t="15499" r="33547" b="9337"/>
          <a:stretch/>
        </p:blipFill>
        <p:spPr bwMode="auto">
          <a:xfrm>
            <a:off x="4731498" y="1202451"/>
            <a:ext cx="1742490" cy="2144328"/>
          </a:xfrm>
          <a:prstGeom prst="rect">
            <a:avLst/>
          </a:prstGeom>
          <a:ln>
            <a:noFill/>
          </a:ln>
          <a:extLst>
            <a:ext uri="{53640926-AAD7-44D8-BBD7-CCE9431645EC}">
              <a14:shadowObscured xmlns:a14="http://schemas.microsoft.com/office/drawing/2010/main"/>
            </a:ext>
          </a:extLst>
        </p:spPr>
      </p:pic>
      <p:sp>
        <p:nvSpPr>
          <p:cNvPr id="8" name="Rectángulo 7"/>
          <p:cNvSpPr/>
          <p:nvPr/>
        </p:nvSpPr>
        <p:spPr>
          <a:xfrm>
            <a:off x="4484488" y="849864"/>
            <a:ext cx="2236510" cy="230832"/>
          </a:xfrm>
          <a:prstGeom prst="rect">
            <a:avLst/>
          </a:prstGeom>
        </p:spPr>
        <p:txBody>
          <a:bodyPr wrap="none">
            <a:spAutoFit/>
          </a:bodyPr>
          <a:lstStyle/>
          <a:p>
            <a:r>
              <a:rPr lang="es-ES_tradnl" sz="900" dirty="0">
                <a:latin typeface="Arial" panose="020B0604020202020204" pitchFamily="34" charset="0"/>
                <a:ea typeface="Times New Roman" panose="02020603050405020304" pitchFamily="18" charset="0"/>
              </a:rPr>
              <a:t>Oficio cambio de integrantes del comité </a:t>
            </a:r>
            <a:endParaRPr lang="es-MX" sz="900" dirty="0"/>
          </a:p>
        </p:txBody>
      </p:sp>
      <p:pic>
        <p:nvPicPr>
          <p:cNvPr id="9" name="Imagen 8" descr="C:\Users\Lizette Martinez\Desktop\NAYELY\8 COMITE DE INTEGRIDAD\2023\1er reunion contraloria ENERO\WhatsApp Image 2023-02-10 at 11.12.55 AM.jpe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15806" y="3417932"/>
            <a:ext cx="2359031" cy="1506994"/>
          </a:xfrm>
          <a:prstGeom prst="rect">
            <a:avLst/>
          </a:prstGeom>
          <a:noFill/>
          <a:ln>
            <a:noFill/>
          </a:ln>
        </p:spPr>
      </p:pic>
    </p:spTree>
    <p:extLst>
      <p:ext uri="{BB962C8B-B14F-4D97-AF65-F5344CB8AC3E}">
        <p14:creationId xmlns:p14="http://schemas.microsoft.com/office/powerpoint/2010/main" val="42846260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12290" name="Rectangle 2"/>
          <p:cNvSpPr>
            <a:spLocks noChangeArrowheads="1"/>
          </p:cNvSpPr>
          <p:nvPr/>
        </p:nvSpPr>
        <p:spPr bwMode="auto">
          <a:xfrm>
            <a:off x="0" y="0"/>
            <a:ext cx="6858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MX"/>
          </a:p>
        </p:txBody>
      </p:sp>
      <p:sp>
        <p:nvSpPr>
          <p:cNvPr id="2" name="Rectángulo 1"/>
          <p:cNvSpPr/>
          <p:nvPr/>
        </p:nvSpPr>
        <p:spPr>
          <a:xfrm>
            <a:off x="2212160" y="414235"/>
            <a:ext cx="2433680" cy="307777"/>
          </a:xfrm>
          <a:prstGeom prst="rect">
            <a:avLst/>
          </a:prstGeom>
        </p:spPr>
        <p:txBody>
          <a:bodyPr wrap="none">
            <a:spAutoFit/>
          </a:bodyPr>
          <a:lstStyle/>
          <a:p>
            <a:pPr fontAlgn="base"/>
            <a:r>
              <a:rPr lang="es-ES_tradnl" dirty="0"/>
              <a:t>Evidencia del mes de Marzo</a:t>
            </a:r>
            <a:endParaRPr lang="es-MX" dirty="0"/>
          </a:p>
        </p:txBody>
      </p:sp>
      <p:sp>
        <p:nvSpPr>
          <p:cNvPr id="3" name="Rectángulo 2"/>
          <p:cNvSpPr/>
          <p:nvPr/>
        </p:nvSpPr>
        <p:spPr>
          <a:xfrm>
            <a:off x="78206" y="736646"/>
            <a:ext cx="3429000" cy="377026"/>
          </a:xfrm>
          <a:prstGeom prst="rect">
            <a:avLst/>
          </a:prstGeom>
        </p:spPr>
        <p:txBody>
          <a:bodyPr>
            <a:spAutoFit/>
          </a:bodyPr>
          <a:lstStyle/>
          <a:p>
            <a:pPr algn="just" fontAlgn="base"/>
            <a:r>
              <a:rPr lang="es-ES_tradnl" sz="800" dirty="0">
                <a:latin typeface="Arial" panose="020B0604020202020204" pitchFamily="34" charset="0"/>
                <a:ea typeface="Times New Roman" panose="02020603050405020304" pitchFamily="18" charset="0"/>
                <a:cs typeface="Times New Roman" panose="02020603050405020304" pitchFamily="18" charset="0"/>
              </a:rPr>
              <a:t> </a:t>
            </a:r>
            <a:endParaRPr lang="es-MX" sz="2000" dirty="0">
              <a:latin typeface="Calibri" panose="020F0502020204030204" pitchFamily="34" charset="0"/>
              <a:ea typeface="Times New Roman" panose="02020603050405020304" pitchFamily="18" charset="0"/>
              <a:cs typeface="Times New Roman" panose="02020603050405020304" pitchFamily="18" charset="0"/>
            </a:endParaRPr>
          </a:p>
          <a:p>
            <a:r>
              <a:rPr lang="es-ES_tradnl" sz="1050" dirty="0">
                <a:latin typeface="Arial" panose="020B0604020202020204" pitchFamily="34" charset="0"/>
                <a:ea typeface="Times New Roman" panose="02020603050405020304" pitchFamily="18" charset="0"/>
              </a:rPr>
              <a:t>Promoción del día de la integridad los días 9 del mes </a:t>
            </a:r>
            <a:endParaRPr lang="es-MX" sz="1050" dirty="0"/>
          </a:p>
        </p:txBody>
      </p:sp>
      <p:pic>
        <p:nvPicPr>
          <p:cNvPr id="9" name="Imagen 8" descr="C:\DESPACHO SSP\02. ENLACES\07. COMITE DE INTEGRIDAD\COMITE INTEGRIDAD 2022 y 2023 DESPACHO\INFORMES TRIMETRALES Y ANUALES\INFORMES 2023\2023-04-05 OFICIO SSP-SDADMO 1ER INFORME TRIM COMITE 2023 en proceso\EVIDENCIAS MARZO 2023\dia d ela integridad marzo.jpeg"/>
          <p:cNvPicPr/>
          <p:nvPr/>
        </p:nvPicPr>
        <p:blipFill rotWithShape="1">
          <a:blip r:embed="rId4" cstate="print">
            <a:extLst>
              <a:ext uri="{28A0092B-C50C-407E-A947-70E740481C1C}">
                <a14:useLocalDpi xmlns:a14="http://schemas.microsoft.com/office/drawing/2010/main" val="0"/>
              </a:ext>
            </a:extLst>
          </a:blip>
          <a:srcRect t="26028" b="8743"/>
          <a:stretch/>
        </p:blipFill>
        <p:spPr bwMode="auto">
          <a:xfrm>
            <a:off x="955340" y="1100845"/>
            <a:ext cx="1464611" cy="1648550"/>
          </a:xfrm>
          <a:prstGeom prst="rect">
            <a:avLst/>
          </a:prstGeom>
          <a:noFill/>
          <a:ln>
            <a:noFill/>
          </a:ln>
          <a:extLst>
            <a:ext uri="{53640926-AAD7-44D8-BBD7-CCE9431645EC}">
              <a14:shadowObscured xmlns:a14="http://schemas.microsoft.com/office/drawing/2010/main"/>
            </a:ext>
          </a:extLst>
        </p:spPr>
      </p:pic>
      <p:sp>
        <p:nvSpPr>
          <p:cNvPr id="4" name="Rectángulo 3"/>
          <p:cNvSpPr/>
          <p:nvPr/>
        </p:nvSpPr>
        <p:spPr>
          <a:xfrm>
            <a:off x="78206" y="2820710"/>
            <a:ext cx="3429000" cy="330860"/>
          </a:xfrm>
          <a:prstGeom prst="rect">
            <a:avLst/>
          </a:prstGeom>
        </p:spPr>
        <p:txBody>
          <a:bodyPr>
            <a:spAutoFit/>
          </a:bodyPr>
          <a:lstStyle/>
          <a:p>
            <a:pPr algn="just" fontAlgn="base"/>
            <a:r>
              <a:rPr lang="es-ES_tradnl" sz="1050" dirty="0">
                <a:latin typeface="Arial" panose="020B0604020202020204" pitchFamily="34" charset="0"/>
                <a:ea typeface="Times New Roman" panose="02020603050405020304" pitchFamily="18" charset="0"/>
                <a:cs typeface="Times New Roman" panose="02020603050405020304" pitchFamily="18" charset="0"/>
              </a:rPr>
              <a:t>Campaña mensual de reciclaje de </a:t>
            </a:r>
            <a:r>
              <a:rPr lang="es-ES_tradnl" sz="1050" dirty="0" err="1">
                <a:latin typeface="Arial" panose="020B0604020202020204" pitchFamily="34" charset="0"/>
                <a:ea typeface="Times New Roman" panose="02020603050405020304" pitchFamily="18" charset="0"/>
                <a:cs typeface="Times New Roman" panose="02020603050405020304" pitchFamily="18" charset="0"/>
              </a:rPr>
              <a:t>taparroscas</a:t>
            </a:r>
            <a:r>
              <a:rPr lang="es-ES_tradnl" sz="1050" dirty="0">
                <a:latin typeface="Arial" panose="020B0604020202020204" pitchFamily="34" charset="0"/>
                <a:ea typeface="Times New Roman" panose="02020603050405020304" pitchFamily="18" charset="0"/>
                <a:cs typeface="Times New Roman" panose="02020603050405020304" pitchFamily="18" charset="0"/>
              </a:rPr>
              <a:t>.</a:t>
            </a:r>
            <a:endParaRPr lang="es-MX" dirty="0">
              <a:latin typeface="Calibri" panose="020F0502020204030204" pitchFamily="34" charset="0"/>
              <a:ea typeface="Times New Roman" panose="02020603050405020304" pitchFamily="18" charset="0"/>
              <a:cs typeface="Times New Roman" panose="02020603050405020304" pitchFamily="18" charset="0"/>
            </a:endParaRPr>
          </a:p>
          <a:p>
            <a:pPr algn="just" fontAlgn="base"/>
            <a:r>
              <a:rPr lang="es-ES_tradnl" sz="500" dirty="0">
                <a:latin typeface="Arial" panose="020B0604020202020204" pitchFamily="34" charset="0"/>
                <a:ea typeface="Times New Roman" panose="02020603050405020304" pitchFamily="18" charset="0"/>
                <a:cs typeface="Times New Roman" panose="02020603050405020304" pitchFamily="18" charset="0"/>
              </a:rPr>
              <a:t> </a:t>
            </a:r>
            <a:endParaRPr lang="es-MX"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1" name="Imagen 10" descr="C:\DESPACHO SSP\02. ENLACES\07. COMITE DE INTEGRIDAD\COMITE INTEGRIDAD 2022 y 2023 DESPACHO\INFORMES TRIMETRALES Y ANUALES\INFORMES 2023\2023-04-05 OFICIO SSP-SDADMO 1ER INFORME TRIM COMITE 2023 en proceso\EVIDENCIAS MARZO 2023\2023-03-04 TAPITAS 9.jpeg"/>
          <p:cNvPicPr/>
          <p:nvPr/>
        </p:nvPicPr>
        <p:blipFill rotWithShape="1">
          <a:blip r:embed="rId5" cstate="print">
            <a:extLst>
              <a:ext uri="{28A0092B-C50C-407E-A947-70E740481C1C}">
                <a14:useLocalDpi xmlns:a14="http://schemas.microsoft.com/office/drawing/2010/main" val="0"/>
              </a:ext>
            </a:extLst>
          </a:blip>
          <a:srcRect t="19430"/>
          <a:stretch/>
        </p:blipFill>
        <p:spPr bwMode="auto">
          <a:xfrm>
            <a:off x="912627" y="3077679"/>
            <a:ext cx="1550035" cy="1665605"/>
          </a:xfrm>
          <a:prstGeom prst="rect">
            <a:avLst/>
          </a:prstGeom>
          <a:noFill/>
          <a:ln>
            <a:noFill/>
          </a:ln>
          <a:extLst>
            <a:ext uri="{53640926-AAD7-44D8-BBD7-CCE9431645EC}">
              <a14:shadowObscured xmlns:a14="http://schemas.microsoft.com/office/drawing/2010/main"/>
            </a:ext>
          </a:extLst>
        </p:spPr>
      </p:pic>
      <p:sp>
        <p:nvSpPr>
          <p:cNvPr id="7" name="Rectángulo 6"/>
          <p:cNvSpPr/>
          <p:nvPr/>
        </p:nvSpPr>
        <p:spPr>
          <a:xfrm>
            <a:off x="4291579" y="824979"/>
            <a:ext cx="2056973" cy="261610"/>
          </a:xfrm>
          <a:prstGeom prst="rect">
            <a:avLst/>
          </a:prstGeom>
        </p:spPr>
        <p:txBody>
          <a:bodyPr wrap="none">
            <a:spAutoFit/>
          </a:bodyPr>
          <a:lstStyle/>
          <a:p>
            <a:r>
              <a:rPr lang="es-ES_tradnl" sz="1100" dirty="0">
                <a:latin typeface="Arial" panose="020B0604020202020204" pitchFamily="34" charset="0"/>
                <a:ea typeface="Times New Roman" panose="02020603050405020304" pitchFamily="18" charset="0"/>
              </a:rPr>
              <a:t>Acta primera sesión ordinaria </a:t>
            </a:r>
            <a:endParaRPr lang="es-MX" sz="1100" dirty="0"/>
          </a:p>
        </p:txBody>
      </p:sp>
      <p:pic>
        <p:nvPicPr>
          <p:cNvPr id="13" name="Imagen 12"/>
          <p:cNvPicPr/>
          <p:nvPr/>
        </p:nvPicPr>
        <p:blipFill rotWithShape="1">
          <a:blip r:embed="rId6"/>
          <a:srcRect l="37158" t="13400" r="32578" b="5727"/>
          <a:stretch/>
        </p:blipFill>
        <p:spPr bwMode="auto">
          <a:xfrm>
            <a:off x="4384340" y="1100845"/>
            <a:ext cx="1632078" cy="1948220"/>
          </a:xfrm>
          <a:prstGeom prst="rect">
            <a:avLst/>
          </a:prstGeom>
          <a:ln>
            <a:noFill/>
          </a:ln>
          <a:extLst>
            <a:ext uri="{53640926-AAD7-44D8-BBD7-CCE9431645EC}">
              <a14:shadowObscured xmlns:a14="http://schemas.microsoft.com/office/drawing/2010/main"/>
            </a:ext>
          </a:extLst>
        </p:spPr>
      </p:pic>
      <p:pic>
        <p:nvPicPr>
          <p:cNvPr id="14" name="Imagen 13"/>
          <p:cNvPicPr/>
          <p:nvPr/>
        </p:nvPicPr>
        <p:blipFill rotWithShape="1">
          <a:blip r:embed="rId7" cstate="print">
            <a:extLst>
              <a:ext uri="{28A0092B-C50C-407E-A947-70E740481C1C}">
                <a14:useLocalDpi xmlns:a14="http://schemas.microsoft.com/office/drawing/2010/main" val="0"/>
              </a:ext>
            </a:extLst>
          </a:blip>
          <a:srcRect t="8691" r="2512" b="11406"/>
          <a:stretch/>
        </p:blipFill>
        <p:spPr bwMode="auto">
          <a:xfrm>
            <a:off x="3371281" y="3292192"/>
            <a:ext cx="3266050" cy="1463911"/>
          </a:xfrm>
          <a:prstGeom prst="rect">
            <a:avLst/>
          </a:prstGeom>
          <a:ln>
            <a:noFill/>
          </a:ln>
          <a:extLst>
            <a:ext uri="{53640926-AAD7-44D8-BBD7-CCE9431645EC}">
              <a14:shadowObscured xmlns:a14="http://schemas.microsoft.com/office/drawing/2010/main"/>
            </a:ext>
          </a:extLst>
        </p:spPr>
      </p:pic>
      <p:sp>
        <p:nvSpPr>
          <p:cNvPr id="8" name="Rectángulo 7"/>
          <p:cNvSpPr/>
          <p:nvPr/>
        </p:nvSpPr>
        <p:spPr>
          <a:xfrm>
            <a:off x="4799731" y="3077577"/>
            <a:ext cx="1040670" cy="261610"/>
          </a:xfrm>
          <a:prstGeom prst="rect">
            <a:avLst/>
          </a:prstGeom>
        </p:spPr>
        <p:txBody>
          <a:bodyPr wrap="none">
            <a:spAutoFit/>
          </a:bodyPr>
          <a:lstStyle/>
          <a:p>
            <a:r>
              <a:rPr lang="es-ES_tradnl" sz="1050" dirty="0">
                <a:latin typeface="Arial" panose="020B0604020202020204" pitchFamily="34" charset="0"/>
                <a:ea typeface="Times New Roman" panose="02020603050405020304" pitchFamily="18" charset="0"/>
              </a:rPr>
              <a:t>Capacitación </a:t>
            </a:r>
            <a:endParaRPr lang="es-MX" sz="1050" dirty="0"/>
          </a:p>
        </p:txBody>
      </p:sp>
    </p:spTree>
    <p:extLst>
      <p:ext uri="{BB962C8B-B14F-4D97-AF65-F5344CB8AC3E}">
        <p14:creationId xmlns:p14="http://schemas.microsoft.com/office/powerpoint/2010/main" val="343669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7" name="Google Shape;84;p17"/>
          <p:cNvSpPr txBox="1">
            <a:spLocks noGrp="1"/>
          </p:cNvSpPr>
          <p:nvPr>
            <p:ph type="ctrTitle"/>
          </p:nvPr>
        </p:nvSpPr>
        <p:spPr>
          <a:xfrm>
            <a:off x="91440" y="1627250"/>
            <a:ext cx="6629872" cy="1190763"/>
          </a:xfrm>
          <a:prstGeom prst="rect">
            <a:avLst/>
          </a:prstGeom>
        </p:spPr>
        <p:txBody>
          <a:bodyPr spcFirstLastPara="1" wrap="square" lIns="68569" tIns="68569" rIns="68569" bIns="68569" anchor="b" anchorCtr="0">
            <a:normAutofit/>
          </a:bodyPr>
          <a:lstStyle/>
          <a:p>
            <a:pPr>
              <a:lnSpc>
                <a:spcPct val="85000"/>
              </a:lnSpc>
            </a:pPr>
            <a:r>
              <a:rPr lang="es" sz="3225" b="1" dirty="0">
                <a:solidFill>
                  <a:srgbClr val="961354"/>
                </a:solidFill>
                <a:latin typeface="Montserrat"/>
                <a:ea typeface="Montserrat"/>
                <a:cs typeface="Montserrat"/>
                <a:sym typeface="Montserrat"/>
              </a:rPr>
              <a:t>ASUNTOS </a:t>
            </a:r>
            <a:br>
              <a:rPr lang="es" sz="3225" b="1" dirty="0">
                <a:solidFill>
                  <a:srgbClr val="961354"/>
                </a:solidFill>
                <a:latin typeface="Montserrat"/>
                <a:ea typeface="Montserrat"/>
                <a:cs typeface="Montserrat"/>
                <a:sym typeface="Montserrat"/>
              </a:rPr>
            </a:br>
            <a:r>
              <a:rPr lang="es" sz="3225" b="1" dirty="0">
                <a:solidFill>
                  <a:srgbClr val="961354"/>
                </a:solidFill>
                <a:latin typeface="Montserrat"/>
                <a:ea typeface="Montserrat"/>
                <a:cs typeface="Montserrat"/>
                <a:sym typeface="Montserrat"/>
              </a:rPr>
              <a:t>GENERALES</a:t>
            </a:r>
            <a:endParaRPr sz="3225" b="1" dirty="0">
              <a:solidFill>
                <a:srgbClr val="961354"/>
              </a:solidFill>
              <a:latin typeface="Montserrat"/>
              <a:ea typeface="Montserrat"/>
              <a:cs typeface="Montserrat"/>
              <a:sym typeface="Montserrat"/>
            </a:endParaRPr>
          </a:p>
        </p:txBody>
      </p:sp>
    </p:spTree>
    <p:extLst>
      <p:ext uri="{BB962C8B-B14F-4D97-AF65-F5344CB8AC3E}">
        <p14:creationId xmlns:p14="http://schemas.microsoft.com/office/powerpoint/2010/main" val="7505052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9" name="Google Shape;85;p17"/>
          <p:cNvSpPr txBox="1">
            <a:spLocks/>
          </p:cNvSpPr>
          <p:nvPr/>
        </p:nvSpPr>
        <p:spPr>
          <a:xfrm>
            <a:off x="123194" y="709238"/>
            <a:ext cx="6391171" cy="1006879"/>
          </a:xfrm>
          <a:prstGeom prst="rect">
            <a:avLst/>
          </a:prstGeom>
          <a:noFill/>
          <a:ln>
            <a:noFill/>
          </a:ln>
        </p:spPr>
        <p:txBody>
          <a:bodyPr spcFirstLastPara="1" wrap="square" lIns="68569" tIns="68569" rIns="68569" bIns="68569"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9pPr>
          </a:lstStyle>
          <a:p>
            <a:pPr fontAlgn="ctr"/>
            <a:r>
              <a:rPr lang="es-MX" sz="1400" b="1" dirty="0">
                <a:latin typeface="Montserrat" panose="020B0604020202020204" charset="0"/>
              </a:rPr>
              <a:t>ASESOR PARA LA SSP:</a:t>
            </a:r>
          </a:p>
          <a:p>
            <a:pPr fontAlgn="ctr"/>
            <a:r>
              <a:rPr lang="es-MX" sz="1400" b="1" dirty="0">
                <a:latin typeface="Montserrat" panose="020B0604020202020204" charset="0"/>
              </a:rPr>
              <a:t>Lic. Antonio Saavedra Galindo </a:t>
            </a:r>
          </a:p>
          <a:p>
            <a:pPr fontAlgn="ctr"/>
            <a:r>
              <a:rPr lang="es-MX" sz="1400" b="1" dirty="0">
                <a:latin typeface="Montserrat" panose="020B0604020202020204" charset="0"/>
              </a:rPr>
              <a:t>(662) 213-62-07 Y 217-21-68  ext. </a:t>
            </a:r>
            <a:r>
              <a:rPr lang="es-MX" sz="1400" b="1" dirty="0">
                <a:solidFill>
                  <a:srgbClr val="961354"/>
                </a:solidFill>
                <a:latin typeface="Montserrat" panose="020B0604020202020204" charset="0"/>
              </a:rPr>
              <a:t>1304</a:t>
            </a:r>
          </a:p>
          <a:p>
            <a:pPr fontAlgn="ctr"/>
            <a:r>
              <a:rPr lang="es-MX" sz="1400" b="1" dirty="0">
                <a:solidFill>
                  <a:srgbClr val="DC8038"/>
                </a:solidFill>
                <a:latin typeface="Montserrat" panose="020B0604020202020204" charset="0"/>
              </a:rPr>
              <a:t>antonio.saavedra@sonora.gob.mx</a:t>
            </a:r>
          </a:p>
          <a:p>
            <a:pPr marL="342900" algn="just">
              <a:lnSpc>
                <a:spcPct val="150000"/>
              </a:lnSpc>
              <a:buSzPts val="1018"/>
            </a:pPr>
            <a:r>
              <a:rPr lang="es-ES" sz="1400" dirty="0">
                <a:solidFill>
                  <a:schemeClr val="tx1">
                    <a:lumMod val="65000"/>
                    <a:lumOff val="35000"/>
                  </a:schemeClr>
                </a:solidFill>
                <a:latin typeface="Montserrat"/>
                <a:ea typeface="Montserrat"/>
                <a:cs typeface="Montserrat"/>
                <a:sym typeface="Montserrat"/>
              </a:rPr>
              <a:t> </a:t>
            </a:r>
          </a:p>
        </p:txBody>
      </p:sp>
      <p:pic>
        <p:nvPicPr>
          <p:cNvPr id="2" name="Imagen 1"/>
          <p:cNvPicPr>
            <a:picLocks noChangeAspect="1"/>
          </p:cNvPicPr>
          <p:nvPr/>
        </p:nvPicPr>
        <p:blipFill rotWithShape="1">
          <a:blip r:embed="rId4"/>
          <a:srcRect t="735" b="893"/>
          <a:stretch/>
        </p:blipFill>
        <p:spPr>
          <a:xfrm>
            <a:off x="76091" y="1697532"/>
            <a:ext cx="3242689" cy="3216443"/>
          </a:xfrm>
          <a:prstGeom prst="rect">
            <a:avLst/>
          </a:prstGeom>
        </p:spPr>
      </p:pic>
      <p:pic>
        <p:nvPicPr>
          <p:cNvPr id="3" name="Imagen 2"/>
          <p:cNvPicPr>
            <a:picLocks noChangeAspect="1"/>
          </p:cNvPicPr>
          <p:nvPr/>
        </p:nvPicPr>
        <p:blipFill>
          <a:blip r:embed="rId5"/>
          <a:stretch>
            <a:fillRect/>
          </a:stretch>
        </p:blipFill>
        <p:spPr>
          <a:xfrm>
            <a:off x="3676394" y="1697532"/>
            <a:ext cx="3044918" cy="3251457"/>
          </a:xfrm>
          <a:prstGeom prst="rect">
            <a:avLst/>
          </a:prstGeom>
        </p:spPr>
      </p:pic>
      <p:sp>
        <p:nvSpPr>
          <p:cNvPr id="4" name="Rectángulo 3"/>
          <p:cNvSpPr/>
          <p:nvPr/>
        </p:nvSpPr>
        <p:spPr>
          <a:xfrm>
            <a:off x="80400" y="132408"/>
            <a:ext cx="5118453" cy="543867"/>
          </a:xfrm>
          <a:prstGeom prst="rect">
            <a:avLst/>
          </a:prstGeom>
        </p:spPr>
        <p:txBody>
          <a:bodyPr wrap="square">
            <a:spAutoFit/>
          </a:bodyPr>
          <a:lstStyle/>
          <a:p>
            <a:pPr lvl="1"/>
            <a:r>
              <a:rPr lang="es-ES_tradnl" sz="1467" dirty="0"/>
              <a:t>a) Presentación de la Declaración de Situación Patrimonial y de Intereses.</a:t>
            </a:r>
            <a:endParaRPr lang="es-MX" sz="1467" dirty="0"/>
          </a:p>
        </p:txBody>
      </p:sp>
    </p:spTree>
    <p:extLst>
      <p:ext uri="{BB962C8B-B14F-4D97-AF65-F5344CB8AC3E}">
        <p14:creationId xmlns:p14="http://schemas.microsoft.com/office/powerpoint/2010/main" val="7505052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74458" y="202234"/>
            <a:ext cx="4991100" cy="543867"/>
          </a:xfrm>
          <a:prstGeom prst="rect">
            <a:avLst/>
          </a:prstGeom>
        </p:spPr>
        <p:txBody>
          <a:bodyPr wrap="square">
            <a:spAutoFit/>
          </a:bodyPr>
          <a:lstStyle/>
          <a:p>
            <a:pPr lvl="1"/>
            <a:r>
              <a:rPr lang="es-ES_tradnl" sz="1467" dirty="0"/>
              <a:t>b) Actualización del Reglamento Interior de la Secretaría de Seguridad Pública.</a:t>
            </a:r>
            <a:endParaRPr lang="es-MX" sz="1467" dirty="0"/>
          </a:p>
        </p:txBody>
      </p:sp>
      <p:sp>
        <p:nvSpPr>
          <p:cNvPr id="4"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5"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6" name="Google Shape;86;p17"/>
          <p:cNvPicPr preferRelativeResize="0"/>
          <p:nvPr/>
        </p:nvPicPr>
        <p:blipFill>
          <a:blip r:embed="rId2">
            <a:alphaModFix/>
          </a:blip>
          <a:stretch>
            <a:fillRect/>
          </a:stretch>
        </p:blipFill>
        <p:spPr>
          <a:xfrm>
            <a:off x="5602743" y="64482"/>
            <a:ext cx="1118569" cy="681619"/>
          </a:xfrm>
          <a:prstGeom prst="rect">
            <a:avLst/>
          </a:prstGeom>
          <a:noFill/>
          <a:ln>
            <a:noFill/>
          </a:ln>
        </p:spPr>
      </p:pic>
      <p:pic>
        <p:nvPicPr>
          <p:cNvPr id="7" name="Imagen 6"/>
          <p:cNvPicPr>
            <a:picLocks noChangeAspect="1"/>
          </p:cNvPicPr>
          <p:nvPr/>
        </p:nvPicPr>
        <p:blipFill rotWithShape="1">
          <a:blip r:embed="rId3"/>
          <a:srcRect l="33567" t="13771" r="33567" b="13862"/>
          <a:stretch/>
        </p:blipFill>
        <p:spPr>
          <a:xfrm>
            <a:off x="769019" y="812026"/>
            <a:ext cx="3145858" cy="3896332"/>
          </a:xfrm>
          <a:prstGeom prst="rect">
            <a:avLst/>
          </a:prstGeom>
        </p:spPr>
      </p:pic>
      <p:sp>
        <p:nvSpPr>
          <p:cNvPr id="8" name="Rectángulo 7"/>
          <p:cNvSpPr/>
          <p:nvPr/>
        </p:nvSpPr>
        <p:spPr>
          <a:xfrm>
            <a:off x="4178969" y="1847337"/>
            <a:ext cx="2197770" cy="1015663"/>
          </a:xfrm>
          <a:prstGeom prst="rect">
            <a:avLst/>
          </a:prstGeom>
        </p:spPr>
        <p:txBody>
          <a:bodyPr wrap="square">
            <a:spAutoFit/>
          </a:bodyPr>
          <a:lstStyle/>
          <a:p>
            <a:pPr lvl="1" algn="ctr"/>
            <a:r>
              <a:rPr lang="es-ES_tradnl" sz="2000" b="1" dirty="0">
                <a:solidFill>
                  <a:schemeClr val="accent4">
                    <a:lumMod val="50000"/>
                  </a:schemeClr>
                </a:solidFill>
              </a:rPr>
              <a:t>Actualización de Manuales Administrativos</a:t>
            </a:r>
            <a:endParaRPr lang="es-MX" sz="2000" b="1" dirty="0">
              <a:solidFill>
                <a:schemeClr val="accent4">
                  <a:lumMod val="50000"/>
                </a:schemeClr>
              </a:solidFill>
            </a:endParaRPr>
          </a:p>
        </p:txBody>
      </p:sp>
    </p:spTree>
    <p:extLst>
      <p:ext uri="{BB962C8B-B14F-4D97-AF65-F5344CB8AC3E}">
        <p14:creationId xmlns:p14="http://schemas.microsoft.com/office/powerpoint/2010/main" val="2766549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6" name="Google Shape;85;p17"/>
          <p:cNvSpPr txBox="1">
            <a:spLocks noGrp="1"/>
          </p:cNvSpPr>
          <p:nvPr>
            <p:ph type="subTitle" idx="1"/>
          </p:nvPr>
        </p:nvSpPr>
        <p:spPr>
          <a:xfrm>
            <a:off x="1" y="113492"/>
            <a:ext cx="5615784" cy="422550"/>
          </a:xfrm>
          <a:prstGeom prst="rect">
            <a:avLst/>
          </a:prstGeom>
        </p:spPr>
        <p:txBody>
          <a:bodyPr spcFirstLastPara="1" wrap="square" lIns="68569" tIns="68569" rIns="68569" bIns="68569" anchor="t" anchorCtr="0">
            <a:noAutofit/>
          </a:bodyPr>
          <a:lstStyle/>
          <a:p>
            <a:pPr marL="0" indent="0" algn="l">
              <a:lnSpc>
                <a:spcPct val="95000"/>
              </a:lnSpc>
              <a:buSzPts val="1018"/>
            </a:pPr>
            <a:r>
              <a:rPr lang="es-MX" sz="1600" b="1" dirty="0">
                <a:solidFill>
                  <a:schemeClr val="dk1"/>
                </a:solidFill>
                <a:latin typeface="Montserrat"/>
                <a:ea typeface="Montserrat"/>
                <a:cs typeface="Montserrat"/>
                <a:sym typeface="Montserrat"/>
              </a:rPr>
              <a:t>Programa de Trabajo de Control Interno 2023</a:t>
            </a:r>
            <a:r>
              <a:rPr lang="es" sz="1600" b="1" dirty="0">
                <a:solidFill>
                  <a:schemeClr val="dk1"/>
                </a:solidFill>
                <a:latin typeface="Montserrat"/>
                <a:ea typeface="Montserrat"/>
                <a:cs typeface="Montserrat"/>
                <a:sym typeface="Montserrat"/>
              </a:rPr>
              <a:t>:</a:t>
            </a:r>
            <a:endParaRPr sz="1600" b="1" dirty="0">
              <a:solidFill>
                <a:schemeClr val="dk1"/>
              </a:solidFill>
              <a:latin typeface="Montserrat"/>
              <a:ea typeface="Montserrat"/>
              <a:cs typeface="Montserrat"/>
              <a:sym typeface="Montserrat"/>
            </a:endParaRPr>
          </a:p>
        </p:txBody>
      </p:sp>
      <p:pic>
        <p:nvPicPr>
          <p:cNvPr id="2" name="Imagen 1"/>
          <p:cNvPicPr>
            <a:picLocks noChangeAspect="1"/>
          </p:cNvPicPr>
          <p:nvPr/>
        </p:nvPicPr>
        <p:blipFill>
          <a:blip r:embed="rId4"/>
          <a:stretch>
            <a:fillRect/>
          </a:stretch>
        </p:blipFill>
        <p:spPr>
          <a:xfrm>
            <a:off x="434507" y="757602"/>
            <a:ext cx="5988988" cy="4156373"/>
          </a:xfrm>
          <a:prstGeom prst="rect">
            <a:avLst/>
          </a:prstGeom>
        </p:spPr>
      </p:pic>
    </p:spTree>
    <p:extLst>
      <p:ext uri="{BB962C8B-B14F-4D97-AF65-F5344CB8AC3E}">
        <p14:creationId xmlns:p14="http://schemas.microsoft.com/office/powerpoint/2010/main" val="17399321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792776" y="516400"/>
            <a:ext cx="4517858" cy="318100"/>
          </a:xfrm>
          <a:prstGeom prst="rect">
            <a:avLst/>
          </a:prstGeom>
        </p:spPr>
        <p:txBody>
          <a:bodyPr wrap="square">
            <a:spAutoFit/>
          </a:bodyPr>
          <a:lstStyle/>
          <a:p>
            <a:pPr lvl="1"/>
            <a:r>
              <a:rPr lang="es-ES_tradnl" sz="1467" dirty="0"/>
              <a:t>c) Programa Interno de Protección Civil (avances).</a:t>
            </a:r>
            <a:endParaRPr lang="es-MX" sz="1467" dirty="0"/>
          </a:p>
        </p:txBody>
      </p:sp>
      <p:sp>
        <p:nvSpPr>
          <p:cNvPr id="4"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5"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6" name="Google Shape;86;p17"/>
          <p:cNvPicPr preferRelativeResize="0"/>
          <p:nvPr/>
        </p:nvPicPr>
        <p:blipFill>
          <a:blip r:embed="rId2">
            <a:alphaModFix/>
          </a:blip>
          <a:stretch>
            <a:fillRect/>
          </a:stretch>
        </p:blipFill>
        <p:spPr>
          <a:xfrm>
            <a:off x="5602743" y="64482"/>
            <a:ext cx="1118569" cy="681619"/>
          </a:xfrm>
          <a:prstGeom prst="rect">
            <a:avLst/>
          </a:prstGeom>
          <a:noFill/>
          <a:ln>
            <a:noFill/>
          </a:ln>
        </p:spPr>
      </p:pic>
      <p:pic>
        <p:nvPicPr>
          <p:cNvPr id="7" name="Imagen 6"/>
          <p:cNvPicPr>
            <a:picLocks noChangeAspect="1"/>
          </p:cNvPicPr>
          <p:nvPr/>
        </p:nvPicPr>
        <p:blipFill>
          <a:blip r:embed="rId3"/>
          <a:stretch>
            <a:fillRect/>
          </a:stretch>
        </p:blipFill>
        <p:spPr>
          <a:xfrm>
            <a:off x="228898" y="1391027"/>
            <a:ext cx="6461612" cy="2403207"/>
          </a:xfrm>
          <a:prstGeom prst="rect">
            <a:avLst/>
          </a:prstGeom>
        </p:spPr>
      </p:pic>
    </p:spTree>
    <p:extLst>
      <p:ext uri="{BB962C8B-B14F-4D97-AF65-F5344CB8AC3E}">
        <p14:creationId xmlns:p14="http://schemas.microsoft.com/office/powerpoint/2010/main" val="7431751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l="30628" t="12534" r="33816" b="6908"/>
          <a:stretch/>
        </p:blipFill>
        <p:spPr>
          <a:xfrm>
            <a:off x="428139" y="776507"/>
            <a:ext cx="2957791" cy="3769576"/>
          </a:xfrm>
          <a:prstGeom prst="rect">
            <a:avLst/>
          </a:prstGeom>
        </p:spPr>
      </p:pic>
      <p:pic>
        <p:nvPicPr>
          <p:cNvPr id="4" name="Imagen 3"/>
          <p:cNvPicPr>
            <a:picLocks noChangeAspect="1"/>
          </p:cNvPicPr>
          <p:nvPr/>
        </p:nvPicPr>
        <p:blipFill rotWithShape="1">
          <a:blip r:embed="rId3"/>
          <a:srcRect l="30822" t="12877" r="34299" b="4504"/>
          <a:stretch/>
        </p:blipFill>
        <p:spPr>
          <a:xfrm>
            <a:off x="3571461" y="740926"/>
            <a:ext cx="2855844" cy="3805157"/>
          </a:xfrm>
          <a:prstGeom prst="rect">
            <a:avLst/>
          </a:prstGeom>
        </p:spPr>
      </p:pic>
      <p:pic>
        <p:nvPicPr>
          <p:cNvPr id="5" name="Imagen 4"/>
          <p:cNvPicPr>
            <a:picLocks noChangeAspect="1"/>
          </p:cNvPicPr>
          <p:nvPr/>
        </p:nvPicPr>
        <p:blipFill>
          <a:blip r:embed="rId4"/>
          <a:stretch>
            <a:fillRect/>
          </a:stretch>
        </p:blipFill>
        <p:spPr>
          <a:xfrm>
            <a:off x="5571563" y="99792"/>
            <a:ext cx="1121761" cy="676715"/>
          </a:xfrm>
          <a:prstGeom prst="rect">
            <a:avLst/>
          </a:prstGeom>
        </p:spPr>
      </p:pic>
      <p:sp>
        <p:nvSpPr>
          <p:cNvPr id="6"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7"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spTree>
    <p:extLst>
      <p:ext uri="{BB962C8B-B14F-4D97-AF65-F5344CB8AC3E}">
        <p14:creationId xmlns:p14="http://schemas.microsoft.com/office/powerpoint/2010/main" val="29911504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7" name="Google Shape;84;p17"/>
          <p:cNvSpPr txBox="1">
            <a:spLocks noGrp="1"/>
          </p:cNvSpPr>
          <p:nvPr>
            <p:ph type="ctrTitle"/>
          </p:nvPr>
        </p:nvSpPr>
        <p:spPr>
          <a:xfrm>
            <a:off x="0" y="287985"/>
            <a:ext cx="6858000" cy="1190763"/>
          </a:xfrm>
          <a:prstGeom prst="rect">
            <a:avLst/>
          </a:prstGeom>
        </p:spPr>
        <p:txBody>
          <a:bodyPr spcFirstLastPara="1" wrap="square" lIns="68569" tIns="68569" rIns="68569" bIns="68569" anchor="b" anchorCtr="0">
            <a:normAutofit/>
          </a:bodyPr>
          <a:lstStyle/>
          <a:p>
            <a:pPr>
              <a:lnSpc>
                <a:spcPct val="85000"/>
              </a:lnSpc>
            </a:pPr>
            <a:r>
              <a:rPr lang="es-MX" sz="3225" b="1" dirty="0">
                <a:solidFill>
                  <a:srgbClr val="961354"/>
                </a:solidFill>
                <a:latin typeface="Montserrat"/>
                <a:ea typeface="Montserrat"/>
                <a:cs typeface="Montserrat"/>
                <a:sym typeface="Montserrat"/>
              </a:rPr>
              <a:t>A</a:t>
            </a:r>
            <a:r>
              <a:rPr lang="es" sz="3225" b="1" dirty="0">
                <a:solidFill>
                  <a:srgbClr val="961354"/>
                </a:solidFill>
                <a:latin typeface="Montserrat"/>
                <a:ea typeface="Montserrat"/>
                <a:cs typeface="Montserrat"/>
                <a:sym typeface="Montserrat"/>
              </a:rPr>
              <a:t>CUERDOS Y </a:t>
            </a:r>
            <a:br>
              <a:rPr lang="es" sz="3225" b="1" dirty="0">
                <a:solidFill>
                  <a:srgbClr val="961354"/>
                </a:solidFill>
                <a:latin typeface="Montserrat"/>
                <a:ea typeface="Montserrat"/>
                <a:cs typeface="Montserrat"/>
                <a:sym typeface="Montserrat"/>
              </a:rPr>
            </a:br>
            <a:r>
              <a:rPr lang="es" sz="3225" b="1" dirty="0">
                <a:solidFill>
                  <a:srgbClr val="961354"/>
                </a:solidFill>
                <a:latin typeface="Montserrat"/>
                <a:ea typeface="Montserrat"/>
                <a:cs typeface="Montserrat"/>
                <a:sym typeface="Montserrat"/>
              </a:rPr>
              <a:t>COMPROMISOS</a:t>
            </a:r>
            <a:endParaRPr sz="3225" b="1" dirty="0">
              <a:solidFill>
                <a:srgbClr val="961354"/>
              </a:solidFill>
              <a:latin typeface="Montserrat"/>
              <a:ea typeface="Montserrat"/>
              <a:cs typeface="Montserrat"/>
              <a:sym typeface="Montserrat"/>
            </a:endParaRPr>
          </a:p>
        </p:txBody>
      </p:sp>
      <p:sp>
        <p:nvSpPr>
          <p:cNvPr id="6" name="Google Shape;85;p17"/>
          <p:cNvSpPr txBox="1">
            <a:spLocks/>
          </p:cNvSpPr>
          <p:nvPr/>
        </p:nvSpPr>
        <p:spPr>
          <a:xfrm>
            <a:off x="329184" y="1594040"/>
            <a:ext cx="6298387" cy="3109633"/>
          </a:xfrm>
          <a:prstGeom prst="rect">
            <a:avLst/>
          </a:prstGeom>
          <a:noFill/>
          <a:ln>
            <a:noFill/>
          </a:ln>
        </p:spPr>
        <p:txBody>
          <a:bodyPr spcFirstLastPara="1" wrap="square" lIns="68569" tIns="68569" rIns="68569" bIns="68569"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1pPr>
            <a:lvl2pPr marL="914400" marR="0" lvl="1"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2pPr>
            <a:lvl3pPr marL="1371600" marR="0" lvl="2"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3pPr>
            <a:lvl4pPr marL="1828800" marR="0" lvl="3"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4pPr>
            <a:lvl5pPr marL="2286000" marR="0" lvl="4"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5pPr>
            <a:lvl6pPr marL="2743200" marR="0" lvl="5"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6pPr>
            <a:lvl7pPr marL="3200400" marR="0" lvl="6"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7pPr>
            <a:lvl8pPr marL="3657600" marR="0" lvl="7"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8pPr>
            <a:lvl9pPr marL="4114800" marR="0" lvl="8" indent="-317500" algn="ctr" rtl="0">
              <a:lnSpc>
                <a:spcPct val="100000"/>
              </a:lnSpc>
              <a:spcBef>
                <a:spcPts val="0"/>
              </a:spcBef>
              <a:spcAft>
                <a:spcPts val="0"/>
              </a:spcAft>
              <a:buClr>
                <a:schemeClr val="dk2"/>
              </a:buClr>
              <a:buSzPts val="2800"/>
              <a:buFont typeface="Arial"/>
              <a:buNone/>
              <a:defRPr sz="2100" b="0" i="0" u="none" strike="noStrike" cap="none">
                <a:solidFill>
                  <a:schemeClr val="dk2"/>
                </a:solidFill>
                <a:latin typeface="Arial"/>
                <a:ea typeface="Arial"/>
                <a:cs typeface="Arial"/>
                <a:sym typeface="Arial"/>
              </a:defRPr>
            </a:lvl9pPr>
          </a:lstStyle>
          <a:p>
            <a:pPr marL="342900" algn="just">
              <a:lnSpc>
                <a:spcPct val="150000"/>
              </a:lnSpc>
              <a:buSzPts val="1018"/>
              <a:buFont typeface="+mj-lt"/>
              <a:buAutoNum type="arabicPeriod"/>
            </a:pPr>
            <a:r>
              <a:rPr lang="es-ES" sz="1400" dirty="0">
                <a:solidFill>
                  <a:schemeClr val="tx1">
                    <a:lumMod val="65000"/>
                    <a:lumOff val="35000"/>
                  </a:schemeClr>
                </a:solidFill>
                <a:latin typeface="Montserrat"/>
                <a:ea typeface="Montserrat"/>
                <a:cs typeface="Montserrat"/>
                <a:sym typeface="Montserrat"/>
              </a:rPr>
              <a:t>Envío de la información de esta sesión a través de enlaces COCODI de las Unidades Administrativas.</a:t>
            </a:r>
          </a:p>
          <a:p>
            <a:pPr marL="342900" algn="just">
              <a:lnSpc>
                <a:spcPct val="150000"/>
              </a:lnSpc>
              <a:buSzPts val="1018"/>
              <a:buFont typeface="+mj-lt"/>
              <a:buAutoNum type="arabicPeriod"/>
            </a:pPr>
            <a:r>
              <a:rPr lang="es-ES" sz="1400" dirty="0">
                <a:solidFill>
                  <a:schemeClr val="tx1">
                    <a:lumMod val="65000"/>
                    <a:lumOff val="35000"/>
                  </a:schemeClr>
                </a:solidFill>
                <a:latin typeface="Montserrat"/>
                <a:ea typeface="Montserrat"/>
                <a:cs typeface="Montserrat"/>
                <a:sym typeface="Montserrat"/>
              </a:rPr>
              <a:t>Difundir entre el personal de todas las unidades administrativas de la Secretaría de Seguridad Pública el cumplimiento de la obligación de presentar la declaración de situación patrimonial</a:t>
            </a:r>
          </a:p>
          <a:p>
            <a:pPr marL="342900" algn="just">
              <a:lnSpc>
                <a:spcPct val="150000"/>
              </a:lnSpc>
              <a:buSzPts val="1018"/>
              <a:buFont typeface="+mj-lt"/>
              <a:buAutoNum type="arabicPeriod"/>
            </a:pPr>
            <a:r>
              <a:rPr lang="es-ES" sz="1400" dirty="0">
                <a:solidFill>
                  <a:schemeClr val="tx1">
                    <a:lumMod val="65000"/>
                    <a:lumOff val="35000"/>
                  </a:schemeClr>
                </a:solidFill>
                <a:latin typeface="Montserrat"/>
                <a:ea typeface="Montserrat"/>
                <a:cs typeface="Montserrat"/>
                <a:sym typeface="Montserrat"/>
              </a:rPr>
              <a:t>Elaboración de minuta de trabajo </a:t>
            </a:r>
          </a:p>
        </p:txBody>
      </p:sp>
    </p:spTree>
    <p:extLst>
      <p:ext uri="{BB962C8B-B14F-4D97-AF65-F5344CB8AC3E}">
        <p14:creationId xmlns:p14="http://schemas.microsoft.com/office/powerpoint/2010/main" val="211095858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3"/>
        <p:cNvGrpSpPr/>
        <p:nvPr/>
      </p:nvGrpSpPr>
      <p:grpSpPr>
        <a:xfrm>
          <a:off x="0" y="0"/>
          <a:ext cx="0" cy="0"/>
          <a:chOff x="0" y="0"/>
          <a:chExt cx="0" cy="0"/>
        </a:xfrm>
      </p:grpSpPr>
      <p:sp>
        <p:nvSpPr>
          <p:cNvPr id="54" name="Google Shape;54;p13"/>
          <p:cNvSpPr/>
          <p:nvPr/>
        </p:nvSpPr>
        <p:spPr>
          <a:xfrm>
            <a:off x="-32738" y="4112325"/>
            <a:ext cx="6923475" cy="6592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55" name="Google Shape;55;p13"/>
          <p:cNvSpPr/>
          <p:nvPr/>
        </p:nvSpPr>
        <p:spPr>
          <a:xfrm>
            <a:off x="-32738" y="4262775"/>
            <a:ext cx="6923475" cy="6592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6" name="Google Shape;56;p13"/>
          <p:cNvPicPr preferRelativeResize="0"/>
          <p:nvPr/>
        </p:nvPicPr>
        <p:blipFill>
          <a:blip r:embed="rId3">
            <a:alphaModFix/>
          </a:blip>
          <a:stretch>
            <a:fillRect/>
          </a:stretch>
        </p:blipFill>
        <p:spPr>
          <a:xfrm>
            <a:off x="1815880" y="1769494"/>
            <a:ext cx="3226238" cy="1965974"/>
          </a:xfrm>
          <a:prstGeom prst="rect">
            <a:avLst/>
          </a:prstGeom>
          <a:noFill/>
          <a:ln>
            <a:noFill/>
          </a:ln>
        </p:spPr>
      </p:pic>
      <p:sp>
        <p:nvSpPr>
          <p:cNvPr id="5" name="Google Shape;84;p17"/>
          <p:cNvSpPr txBox="1">
            <a:spLocks noGrp="1"/>
          </p:cNvSpPr>
          <p:nvPr>
            <p:ph type="ctrTitle"/>
          </p:nvPr>
        </p:nvSpPr>
        <p:spPr>
          <a:xfrm>
            <a:off x="156294" y="1030324"/>
            <a:ext cx="6390450" cy="634725"/>
          </a:xfrm>
          <a:prstGeom prst="rect">
            <a:avLst/>
          </a:prstGeom>
        </p:spPr>
        <p:txBody>
          <a:bodyPr spcFirstLastPara="1" wrap="square" lIns="68569" tIns="68569" rIns="68569" bIns="68569" anchor="b" anchorCtr="0">
            <a:normAutofit/>
          </a:bodyPr>
          <a:lstStyle/>
          <a:p>
            <a:pPr>
              <a:lnSpc>
                <a:spcPct val="85000"/>
              </a:lnSpc>
            </a:pPr>
            <a:r>
              <a:rPr lang="es" sz="3225" b="1" dirty="0">
                <a:solidFill>
                  <a:srgbClr val="961354"/>
                </a:solidFill>
                <a:latin typeface="Montserrat"/>
                <a:ea typeface="Montserrat"/>
                <a:cs typeface="Montserrat"/>
                <a:sym typeface="Montserrat"/>
              </a:rPr>
              <a:t>¡GRACIAS!</a:t>
            </a:r>
            <a:endParaRPr sz="3225" b="1" dirty="0">
              <a:solidFill>
                <a:srgbClr val="961354"/>
              </a:solidFill>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3"/>
            <a:ext cx="804407" cy="475268"/>
          </a:xfrm>
          <a:prstGeom prst="rect">
            <a:avLst/>
          </a:prstGeom>
          <a:noFill/>
          <a:ln>
            <a:noFill/>
          </a:ln>
        </p:spPr>
      </p:pic>
      <p:sp>
        <p:nvSpPr>
          <p:cNvPr id="6" name="Google Shape;85;p17"/>
          <p:cNvSpPr txBox="1">
            <a:spLocks noGrp="1"/>
          </p:cNvSpPr>
          <p:nvPr>
            <p:ph type="subTitle" idx="1"/>
          </p:nvPr>
        </p:nvSpPr>
        <p:spPr>
          <a:xfrm>
            <a:off x="1" y="64482"/>
            <a:ext cx="5615784" cy="422550"/>
          </a:xfrm>
          <a:prstGeom prst="rect">
            <a:avLst/>
          </a:prstGeom>
        </p:spPr>
        <p:txBody>
          <a:bodyPr spcFirstLastPara="1" wrap="square" lIns="68569" tIns="68569" rIns="68569" bIns="68569" anchor="t" anchorCtr="0">
            <a:noAutofit/>
          </a:bodyPr>
          <a:lstStyle/>
          <a:p>
            <a:pPr marL="0" indent="0" algn="l">
              <a:lnSpc>
                <a:spcPct val="95000"/>
              </a:lnSpc>
              <a:buSzPts val="1018"/>
            </a:pPr>
            <a:r>
              <a:rPr lang="es-MX" sz="1600" b="1" dirty="0">
                <a:solidFill>
                  <a:schemeClr val="dk1"/>
                </a:solidFill>
                <a:latin typeface="Montserrat"/>
                <a:ea typeface="Montserrat"/>
                <a:cs typeface="Montserrat"/>
                <a:sym typeface="Montserrat"/>
              </a:rPr>
              <a:t>Programa de Trabajo de Control Interno 2023</a:t>
            </a:r>
            <a:r>
              <a:rPr lang="es" sz="1600" b="1" dirty="0">
                <a:solidFill>
                  <a:schemeClr val="dk1"/>
                </a:solidFill>
                <a:latin typeface="Montserrat"/>
                <a:ea typeface="Montserrat"/>
                <a:cs typeface="Montserrat"/>
                <a:sym typeface="Montserrat"/>
              </a:rPr>
              <a:t>:</a:t>
            </a:r>
            <a:endParaRPr sz="1600" b="1" dirty="0">
              <a:solidFill>
                <a:schemeClr val="dk1"/>
              </a:solidFill>
              <a:latin typeface="Montserrat"/>
              <a:ea typeface="Montserrat"/>
              <a:cs typeface="Montserrat"/>
              <a:sym typeface="Montserrat"/>
            </a:endParaRPr>
          </a:p>
        </p:txBody>
      </p:sp>
      <p:pic>
        <p:nvPicPr>
          <p:cNvPr id="2" name="Imagen 1"/>
          <p:cNvPicPr>
            <a:picLocks noChangeAspect="1"/>
          </p:cNvPicPr>
          <p:nvPr/>
        </p:nvPicPr>
        <p:blipFill>
          <a:blip r:embed="rId4"/>
          <a:stretch>
            <a:fillRect/>
          </a:stretch>
        </p:blipFill>
        <p:spPr>
          <a:xfrm>
            <a:off x="572397" y="487032"/>
            <a:ext cx="5589863" cy="4472991"/>
          </a:xfrm>
          <a:prstGeom prst="rect">
            <a:avLst/>
          </a:prstGeom>
        </p:spPr>
      </p:pic>
    </p:spTree>
    <p:extLst>
      <p:ext uri="{BB962C8B-B14F-4D97-AF65-F5344CB8AC3E}">
        <p14:creationId xmlns:p14="http://schemas.microsoft.com/office/powerpoint/2010/main" val="659049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5" name="Google Shape;86;p17"/>
          <p:cNvPicPr preferRelativeResize="0"/>
          <p:nvPr/>
        </p:nvPicPr>
        <p:blipFill>
          <a:blip r:embed="rId3">
            <a:alphaModFix/>
          </a:blip>
          <a:stretch>
            <a:fillRect/>
          </a:stretch>
        </p:blipFill>
        <p:spPr>
          <a:xfrm>
            <a:off x="5602743" y="64482"/>
            <a:ext cx="1118569" cy="681619"/>
          </a:xfrm>
          <a:prstGeom prst="rect">
            <a:avLst/>
          </a:prstGeom>
          <a:noFill/>
          <a:ln>
            <a:noFill/>
          </a:ln>
        </p:spPr>
      </p:pic>
      <p:sp>
        <p:nvSpPr>
          <p:cNvPr id="6" name="Google Shape;85;p17"/>
          <p:cNvSpPr txBox="1">
            <a:spLocks noGrp="1"/>
          </p:cNvSpPr>
          <p:nvPr>
            <p:ph type="subTitle" idx="1"/>
          </p:nvPr>
        </p:nvSpPr>
        <p:spPr>
          <a:xfrm>
            <a:off x="358893" y="1593272"/>
            <a:ext cx="6317673" cy="1770130"/>
          </a:xfrm>
          <a:prstGeom prst="rect">
            <a:avLst/>
          </a:prstGeom>
        </p:spPr>
        <p:txBody>
          <a:bodyPr spcFirstLastPara="1" wrap="square" lIns="68569" tIns="68569" rIns="68569" bIns="68569" anchor="t" anchorCtr="0">
            <a:noAutofit/>
          </a:bodyPr>
          <a:lstStyle/>
          <a:p>
            <a:pPr marL="0" indent="0">
              <a:lnSpc>
                <a:spcPct val="95000"/>
              </a:lnSpc>
              <a:buSzPts val="1018"/>
            </a:pPr>
            <a:r>
              <a:rPr lang="es-ES" sz="2900" b="1" dirty="0">
                <a:solidFill>
                  <a:srgbClr val="961354"/>
                </a:solidFill>
                <a:latin typeface="Montserrat"/>
                <a:ea typeface="Montserrat"/>
                <a:cs typeface="Montserrat"/>
                <a:sym typeface="Montserrat"/>
              </a:rPr>
              <a:t>Presentación y aprobación del Programa de Trabajo de Administración de Riesgos 2023</a:t>
            </a:r>
            <a:endParaRPr sz="2900" b="1" dirty="0">
              <a:solidFill>
                <a:srgbClr val="961354"/>
              </a:solidFill>
              <a:latin typeface="Montserrat"/>
              <a:ea typeface="Montserrat"/>
              <a:cs typeface="Montserrat"/>
              <a:sym typeface="Montserrat"/>
            </a:endParaRPr>
          </a:p>
        </p:txBody>
      </p:sp>
      <p:graphicFrame>
        <p:nvGraphicFramePr>
          <p:cNvPr id="12" name="Diagrama 13"/>
          <p:cNvGraphicFramePr/>
          <p:nvPr>
            <p:extLst>
              <p:ext uri="{D42A27DB-BD31-4B8C-83A1-F6EECF244321}">
                <p14:modId xmlns:p14="http://schemas.microsoft.com/office/powerpoint/2010/main" val="2247909359"/>
              </p:ext>
            </p:extLst>
          </p:nvPr>
        </p:nvGraphicFramePr>
        <p:xfrm>
          <a:off x="1740146" y="3227794"/>
          <a:ext cx="3988117" cy="11900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89899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6" name="Google Shape;86;p17"/>
          <p:cNvPicPr preferRelativeResize="0"/>
          <p:nvPr/>
        </p:nvPicPr>
        <p:blipFill>
          <a:blip r:embed="rId3">
            <a:alphaModFix/>
          </a:blip>
          <a:stretch>
            <a:fillRect/>
          </a:stretch>
        </p:blipFill>
        <p:spPr>
          <a:xfrm>
            <a:off x="5581722" y="96013"/>
            <a:ext cx="1118569" cy="681619"/>
          </a:xfrm>
          <a:prstGeom prst="rect">
            <a:avLst/>
          </a:prstGeom>
          <a:noFill/>
          <a:ln>
            <a:noFill/>
          </a:ln>
        </p:spPr>
      </p:pic>
      <p:sp>
        <p:nvSpPr>
          <p:cNvPr id="7" name="Google Shape;85;p17"/>
          <p:cNvSpPr txBox="1">
            <a:spLocks noGrp="1"/>
          </p:cNvSpPr>
          <p:nvPr>
            <p:ph type="subTitle" idx="1"/>
          </p:nvPr>
        </p:nvSpPr>
        <p:spPr>
          <a:xfrm>
            <a:off x="332389" y="175289"/>
            <a:ext cx="2245159" cy="434311"/>
          </a:xfrm>
          <a:prstGeom prst="rect">
            <a:avLst/>
          </a:prstGeom>
        </p:spPr>
        <p:txBody>
          <a:bodyPr spcFirstLastPara="1" wrap="square" lIns="68569" tIns="68569" rIns="68569" bIns="68569" anchor="t" anchorCtr="0">
            <a:noAutofit/>
          </a:bodyPr>
          <a:lstStyle/>
          <a:p>
            <a:pPr marL="0" indent="0" algn="l">
              <a:lnSpc>
                <a:spcPct val="95000"/>
              </a:lnSpc>
              <a:buSzPts val="1018"/>
            </a:pPr>
            <a:r>
              <a:rPr lang="es-ES" sz="2000" b="1" dirty="0">
                <a:solidFill>
                  <a:schemeClr val="dk1"/>
                </a:solidFill>
                <a:latin typeface="Montserrat"/>
                <a:ea typeface="Montserrat"/>
                <a:cs typeface="Montserrat"/>
                <a:sym typeface="Montserrat"/>
              </a:rPr>
              <a:t>PTAR 2023</a:t>
            </a:r>
          </a:p>
        </p:txBody>
      </p:sp>
      <p:pic>
        <p:nvPicPr>
          <p:cNvPr id="4" name="Imagen 3"/>
          <p:cNvPicPr>
            <a:picLocks noChangeAspect="1"/>
          </p:cNvPicPr>
          <p:nvPr/>
        </p:nvPicPr>
        <p:blipFill>
          <a:blip r:embed="rId4"/>
          <a:stretch>
            <a:fillRect/>
          </a:stretch>
        </p:blipFill>
        <p:spPr>
          <a:xfrm>
            <a:off x="99391" y="843557"/>
            <a:ext cx="6665844" cy="4070418"/>
          </a:xfrm>
          <a:prstGeom prst="rect">
            <a:avLst/>
          </a:prstGeom>
        </p:spPr>
      </p:pic>
    </p:spTree>
    <p:extLst>
      <p:ext uri="{BB962C8B-B14F-4D97-AF65-F5344CB8AC3E}">
        <p14:creationId xmlns:p14="http://schemas.microsoft.com/office/powerpoint/2010/main" val="389899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
        <p:cNvGrpSpPr/>
        <p:nvPr/>
      </p:nvGrpSpPr>
      <p:grpSpPr>
        <a:xfrm>
          <a:off x="0" y="0"/>
          <a:ext cx="0" cy="0"/>
          <a:chOff x="0" y="0"/>
          <a:chExt cx="0" cy="0"/>
        </a:xfrm>
      </p:grpSpPr>
      <p:sp>
        <p:nvSpPr>
          <p:cNvPr id="61" name="Google Shape;61;p14"/>
          <p:cNvSpPr/>
          <p:nvPr/>
        </p:nvSpPr>
        <p:spPr>
          <a:xfrm>
            <a:off x="1" y="4979900"/>
            <a:ext cx="6858000" cy="87815"/>
          </a:xfrm>
          <a:prstGeom prst="rect">
            <a:avLst/>
          </a:prstGeom>
          <a:solidFill>
            <a:srgbClr val="961354"/>
          </a:solidFill>
          <a:ln>
            <a:noFill/>
          </a:ln>
        </p:spPr>
        <p:txBody>
          <a:bodyPr spcFirstLastPara="1" wrap="square" lIns="68569" tIns="68569" rIns="68569" bIns="68569" anchor="ctr" anchorCtr="0">
            <a:noAutofit/>
          </a:bodyPr>
          <a:lstStyle/>
          <a:p>
            <a:endParaRPr sz="1050"/>
          </a:p>
        </p:txBody>
      </p:sp>
      <p:sp>
        <p:nvSpPr>
          <p:cNvPr id="62" name="Google Shape;62;p14"/>
          <p:cNvSpPr/>
          <p:nvPr/>
        </p:nvSpPr>
        <p:spPr>
          <a:xfrm>
            <a:off x="1" y="5045825"/>
            <a:ext cx="6858000" cy="87815"/>
          </a:xfrm>
          <a:prstGeom prst="rect">
            <a:avLst/>
          </a:prstGeom>
          <a:solidFill>
            <a:srgbClr val="DC8038"/>
          </a:solidFill>
          <a:ln>
            <a:noFill/>
          </a:ln>
        </p:spPr>
        <p:txBody>
          <a:bodyPr spcFirstLastPara="1" wrap="square" lIns="68569" tIns="68569" rIns="68569" bIns="68569" anchor="ctr" anchorCtr="0">
            <a:noAutofit/>
          </a:bodyPr>
          <a:lstStyle/>
          <a:p>
            <a:endParaRPr sz="1050"/>
          </a:p>
        </p:txBody>
      </p:sp>
      <p:pic>
        <p:nvPicPr>
          <p:cNvPr id="3" name="Imagen 2"/>
          <p:cNvPicPr>
            <a:picLocks noChangeAspect="1"/>
          </p:cNvPicPr>
          <p:nvPr/>
        </p:nvPicPr>
        <p:blipFill>
          <a:blip r:embed="rId4"/>
          <a:stretch>
            <a:fillRect/>
          </a:stretch>
        </p:blipFill>
        <p:spPr>
          <a:xfrm>
            <a:off x="94593" y="793047"/>
            <a:ext cx="6663277" cy="4120928"/>
          </a:xfrm>
          <a:prstGeom prst="rect">
            <a:avLst/>
          </a:prstGeom>
        </p:spPr>
      </p:pic>
      <p:pic>
        <p:nvPicPr>
          <p:cNvPr id="6" name="Google Shape;86;p17"/>
          <p:cNvPicPr preferRelativeResize="0"/>
          <p:nvPr/>
        </p:nvPicPr>
        <p:blipFill>
          <a:blip r:embed="rId5">
            <a:alphaModFix/>
          </a:blip>
          <a:stretch>
            <a:fillRect/>
          </a:stretch>
        </p:blipFill>
        <p:spPr>
          <a:xfrm>
            <a:off x="5612524" y="96013"/>
            <a:ext cx="1087767" cy="697034"/>
          </a:xfrm>
          <a:prstGeom prst="rect">
            <a:avLst/>
          </a:prstGeom>
          <a:noFill/>
          <a:ln>
            <a:noFill/>
          </a:ln>
        </p:spPr>
      </p:pic>
    </p:spTree>
    <p:extLst>
      <p:ext uri="{BB962C8B-B14F-4D97-AF65-F5344CB8AC3E}">
        <p14:creationId xmlns:p14="http://schemas.microsoft.com/office/powerpoint/2010/main" val="389899478"/>
      </p:ext>
    </p:extLst>
  </p:cSld>
  <p:clrMapOvr>
    <a:overrideClrMapping bg1="lt1" tx1="dk1" bg2="dk2" tx2="lt2" accent1="accent1" accent2="accent2" accent3="accent3" accent4="accent4" accent5="accent5" accent6="accent6" hlink="hlink" folHlink="folHlink"/>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themeOverride>
</file>

<file path=docProps/app.xml><?xml version="1.0" encoding="utf-8"?>
<Properties xmlns="http://schemas.openxmlformats.org/officeDocument/2006/extended-properties" xmlns:vt="http://schemas.openxmlformats.org/officeDocument/2006/docPropsVTypes">
  <Template/>
  <TotalTime>6121</TotalTime>
  <Words>3131</Words>
  <Application>Microsoft Office PowerPoint</Application>
  <PresentationFormat>Personalizado</PresentationFormat>
  <Paragraphs>603</Paragraphs>
  <Slides>53</Slides>
  <Notes>29</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53</vt:i4>
      </vt:variant>
    </vt:vector>
  </HeadingPairs>
  <TitlesOfParts>
    <vt:vector size="64" baseType="lpstr">
      <vt:lpstr>Arial</vt:lpstr>
      <vt:lpstr>Century Gothic</vt:lpstr>
      <vt:lpstr>LuloCleanW01-OneBold</vt:lpstr>
      <vt:lpstr>Helvetica</vt:lpstr>
      <vt:lpstr>Calibri Light</vt:lpstr>
      <vt:lpstr>Wingdings</vt:lpstr>
      <vt:lpstr>Helvetica Neue</vt:lpstr>
      <vt:lpstr>Montserrat</vt:lpstr>
      <vt:lpstr>Calibri</vt:lpstr>
      <vt:lpstr>Times New Roman</vt:lpstr>
      <vt:lpstr>Simple Light</vt:lpstr>
      <vt:lpstr>Sesión Ordinaria I Trimestre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ASUNTOS  GENERALES</vt:lpstr>
      <vt:lpstr>Presentación de PowerPoint</vt:lpstr>
      <vt:lpstr>Presentación de PowerPoint</vt:lpstr>
      <vt:lpstr>Presentación de PowerPoint</vt:lpstr>
      <vt:lpstr>Presentación de PowerPoint</vt:lpstr>
      <vt:lpstr>ACUERDOS Y  COMPROMISOS</vt:lpstr>
      <vt:lpstr>¡GRACIAS!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Equipo</dc:creator>
  <cp:lastModifiedBy>Cuenta Microsoft</cp:lastModifiedBy>
  <cp:revision>283</cp:revision>
  <cp:lastPrinted>2023-04-21T15:18:14Z</cp:lastPrinted>
  <dcterms:modified xsi:type="dcterms:W3CDTF">2023-05-04T17:03:18Z</dcterms:modified>
</cp:coreProperties>
</file>