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diagrams/drawing4.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charts/chart8.xml" ContentType="application/vnd.openxmlformats-officedocument.drawingml.char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7" r:id="rId2"/>
    <p:sldId id="304" r:id="rId3"/>
    <p:sldId id="269" r:id="rId4"/>
    <p:sldId id="312" r:id="rId5"/>
    <p:sldId id="278" r:id="rId6"/>
    <p:sldId id="299" r:id="rId7"/>
    <p:sldId id="279" r:id="rId8"/>
    <p:sldId id="280" r:id="rId9"/>
    <p:sldId id="346" r:id="rId10"/>
    <p:sldId id="354" r:id="rId11"/>
    <p:sldId id="352" r:id="rId12"/>
    <p:sldId id="353" r:id="rId13"/>
    <p:sldId id="351" r:id="rId14"/>
    <p:sldId id="350" r:id="rId15"/>
    <p:sldId id="355" r:id="rId16"/>
    <p:sldId id="349" r:id="rId17"/>
    <p:sldId id="356" r:id="rId18"/>
    <p:sldId id="357" r:id="rId19"/>
    <p:sldId id="358" r:id="rId20"/>
    <p:sldId id="347" r:id="rId21"/>
    <p:sldId id="360" r:id="rId22"/>
    <p:sldId id="359" r:id="rId23"/>
    <p:sldId id="344" r:id="rId2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999"/>
    <a:srgbClr val="00FF00"/>
    <a:srgbClr val="FF6600"/>
    <a:srgbClr val="FFDE75"/>
    <a:srgbClr val="CC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4" autoAdjust="0"/>
    <p:restoredTop sz="94660"/>
  </p:normalViewPr>
  <p:slideViewPr>
    <p:cSldViewPr snapToGrid="0">
      <p:cViewPr varScale="1">
        <p:scale>
          <a:sx n="69" d="100"/>
          <a:sy n="69" d="100"/>
        </p:scale>
        <p:origin x="-1338"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uario\Downloads\ESTADISTICO%20ADVAS%20Y%20EXCEL%202015,216,2017,2018.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usuario\Downloads\ESTADISTICO%20ADVAS%20Y%20EXCEL%202015,216,2017,2018.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usuario\Downloads\ESTADISTICO%20ADVAS%20Y%20EXCEL%202015,216,2017,2018.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usuario\Downloads\ESTADISTICO%20ADVAS%20Y%20EXCEL%202015,216,2017,2018.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usuario\Downloads\ESTADISTICA%20DE%20SEC%20PARA%20REUNION%20DE%20CONTROL%20INTERNO.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usuario\Documents\Control%20Interno\COCODI\Base%20de%20datos%20de%20graficas%20para%20Cocodi.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usuario\Documents\Control%20Interno\COCODI\Base%20de%20datos%20de%20graficas%20para%20Cocodi.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usuario\Documents\Control%20Interno\COCODI\Base%20de%20datos%20de%20graficas%20para%20Cocodi.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MX"/>
  <c:chart>
    <c:title>
      <c:tx>
        <c:rich>
          <a:bodyPr rot="0" spcFirstLastPara="1" vertOverflow="ellipsis" vert="horz" wrap="square" anchor="ctr" anchorCtr="1"/>
          <a:lstStyle/>
          <a:p>
            <a:pPr algn="ctr">
              <a:defRPr lang="es-ES" sz="1400" b="0" i="0" u="none" strike="noStrike" kern="1200" spc="0" baseline="0">
                <a:solidFill>
                  <a:schemeClr val="tx1">
                    <a:lumMod val="65000"/>
                    <a:lumOff val="35000"/>
                  </a:schemeClr>
                </a:solidFill>
                <a:latin typeface="+mn-lt"/>
                <a:ea typeface="+mn-ea"/>
                <a:cs typeface="+mn-cs"/>
              </a:defRPr>
            </a:pPr>
            <a:r>
              <a:rPr lang="en-US" sz="1800" b="1" dirty="0">
                <a:solidFill>
                  <a:schemeClr val="tx1">
                    <a:lumMod val="65000"/>
                    <a:lumOff val="35000"/>
                  </a:schemeClr>
                </a:solidFill>
                <a:latin typeface="Arial" pitchFamily="34" charset="0"/>
                <a:cs typeface="Arial" pitchFamily="34" charset="0"/>
              </a:rPr>
              <a:t>Total </a:t>
            </a:r>
            <a:r>
              <a:rPr lang="en-US" sz="1800" b="1" dirty="0" err="1">
                <a:solidFill>
                  <a:schemeClr val="tx1">
                    <a:lumMod val="65000"/>
                    <a:lumOff val="35000"/>
                  </a:schemeClr>
                </a:solidFill>
                <a:latin typeface="Arial" pitchFamily="34" charset="0"/>
                <a:cs typeface="Arial" pitchFamily="34" charset="0"/>
              </a:rPr>
              <a:t>Observaciones</a:t>
            </a:r>
            <a:r>
              <a:rPr lang="en-US" sz="1800" b="1" dirty="0">
                <a:solidFill>
                  <a:schemeClr val="tx1">
                    <a:lumMod val="65000"/>
                    <a:lumOff val="35000"/>
                  </a:schemeClr>
                </a:solidFill>
                <a:latin typeface="Arial" pitchFamily="34" charset="0"/>
                <a:cs typeface="Arial" pitchFamily="34" charset="0"/>
              </a:rPr>
              <a:t> </a:t>
            </a:r>
          </a:p>
          <a:p>
            <a:pPr algn="ctr">
              <a:defRPr lang="es-ES" sz="1400" b="0" i="0" u="none" strike="noStrike" kern="1200" spc="0" baseline="0">
                <a:solidFill>
                  <a:schemeClr val="tx1">
                    <a:lumMod val="65000"/>
                    <a:lumOff val="35000"/>
                  </a:schemeClr>
                </a:solidFill>
                <a:latin typeface="+mn-lt"/>
                <a:ea typeface="+mn-ea"/>
                <a:cs typeface="+mn-cs"/>
              </a:defRPr>
            </a:pPr>
            <a:r>
              <a:rPr lang="en-US" sz="1800" b="1" dirty="0" err="1">
                <a:solidFill>
                  <a:schemeClr val="tx1">
                    <a:lumMod val="65000"/>
                    <a:lumOff val="35000"/>
                  </a:schemeClr>
                </a:solidFill>
                <a:latin typeface="Arial" pitchFamily="34" charset="0"/>
                <a:cs typeface="Arial" pitchFamily="34" charset="0"/>
              </a:rPr>
              <a:t>Unidades</a:t>
            </a:r>
            <a:r>
              <a:rPr lang="en-US" sz="1800" b="1" dirty="0">
                <a:solidFill>
                  <a:schemeClr val="tx1">
                    <a:lumMod val="65000"/>
                    <a:lumOff val="35000"/>
                  </a:schemeClr>
                </a:solidFill>
                <a:latin typeface="Arial" pitchFamily="34" charset="0"/>
                <a:cs typeface="Arial" pitchFamily="34" charset="0"/>
              </a:rPr>
              <a:t> </a:t>
            </a:r>
            <a:r>
              <a:rPr lang="en-US" sz="1800" b="1" dirty="0" smtClean="0">
                <a:solidFill>
                  <a:schemeClr val="tx1">
                    <a:lumMod val="65000"/>
                    <a:lumOff val="35000"/>
                  </a:schemeClr>
                </a:solidFill>
                <a:latin typeface="Arial" pitchFamily="34" charset="0"/>
                <a:cs typeface="Arial" pitchFamily="34" charset="0"/>
              </a:rPr>
              <a:t> </a:t>
            </a:r>
            <a:r>
              <a:rPr lang="en-US" sz="1800" b="1" dirty="0" err="1" smtClean="0">
                <a:solidFill>
                  <a:schemeClr val="tx1">
                    <a:lumMod val="65000"/>
                    <a:lumOff val="35000"/>
                  </a:schemeClr>
                </a:solidFill>
                <a:latin typeface="Arial" pitchFamily="34" charset="0"/>
                <a:cs typeface="Arial" pitchFamily="34" charset="0"/>
              </a:rPr>
              <a:t>Administrativas</a:t>
            </a:r>
            <a:endParaRPr lang="en-US" sz="1800" b="1" dirty="0">
              <a:solidFill>
                <a:schemeClr val="tx1">
                  <a:lumMod val="65000"/>
                  <a:lumOff val="35000"/>
                </a:schemeClr>
              </a:solidFill>
              <a:latin typeface="Arial" pitchFamily="34" charset="0"/>
              <a:cs typeface="Arial" pitchFamily="34" charset="0"/>
            </a:endParaRPr>
          </a:p>
        </c:rich>
      </c:tx>
      <c:layout>
        <c:manualLayout>
          <c:xMode val="edge"/>
          <c:yMode val="edge"/>
          <c:x val="0.66544733825795988"/>
          <c:y val="1.6091740141960863E-2"/>
        </c:manualLayout>
      </c:layout>
      <c:spPr>
        <a:noFill/>
        <a:ln>
          <a:noFill/>
        </a:ln>
        <a:effectLst/>
      </c:spPr>
    </c:title>
    <c:view3D>
      <c:rotX val="30"/>
      <c:depthPercent val="100"/>
      <c:perspective val="30"/>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0"/>
          <c:y val="0.12003236245954693"/>
          <c:w val="1"/>
          <c:h val="0.52316769869785651"/>
        </c:manualLayout>
      </c:layout>
      <c:pie3DChart>
        <c:varyColors val="1"/>
        <c:ser>
          <c:idx val="0"/>
          <c:order val="0"/>
          <c:tx>
            <c:strRef>
              <c:f>Hoja1!$B$4:$B$5</c:f>
              <c:strCache>
                <c:ptCount val="2"/>
                <c:pt idx="0">
                  <c:v>Total</c:v>
                </c:pt>
                <c:pt idx="1">
                  <c:v>Generadas</c:v>
                </c:pt>
              </c:strCache>
            </c:strRef>
          </c:tx>
          <c:dPt>
            <c:idx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1-6582-40FD-B69E-5A9CCB55922A}"/>
              </c:ext>
            </c:extLst>
          </c:dPt>
          <c:dPt>
            <c:idx val="1"/>
            <c:spPr>
              <a:solidFill>
                <a:schemeClr val="accent2"/>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3-6582-40FD-B69E-5A9CCB55922A}"/>
              </c:ext>
            </c:extLst>
          </c:dPt>
          <c:dPt>
            <c:idx val="2"/>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5-6582-40FD-B69E-5A9CCB55922A}"/>
              </c:ext>
            </c:extLst>
          </c:dPt>
          <c:dPt>
            <c:idx val="3"/>
            <c:spPr>
              <a:solidFill>
                <a:schemeClr val="accent4"/>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7-6582-40FD-B69E-5A9CCB55922A}"/>
              </c:ext>
            </c:extLst>
          </c:dPt>
          <c:dPt>
            <c:idx val="4"/>
            <c:spPr>
              <a:solidFill>
                <a:schemeClr val="accent5"/>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9-6582-40FD-B69E-5A9CCB55922A}"/>
              </c:ext>
            </c:extLst>
          </c:dPt>
          <c:dPt>
            <c:idx val="5"/>
            <c:spPr>
              <a:solidFill>
                <a:schemeClr val="accent6"/>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B-6582-40FD-B69E-5A9CCB55922A}"/>
              </c:ext>
            </c:extLst>
          </c:dPt>
          <c:dPt>
            <c:idx val="6"/>
            <c:spPr>
              <a:solidFill>
                <a:schemeClr val="accent1">
                  <a:lumMod val="60000"/>
                </a:schemeClr>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D-6582-40FD-B69E-5A9CCB55922A}"/>
              </c:ext>
            </c:extLst>
          </c:dPt>
          <c:dPt>
            <c:idx val="7"/>
            <c:spPr>
              <a:solidFill>
                <a:schemeClr val="accent2">
                  <a:lumMod val="60000"/>
                </a:schemeClr>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F-6582-40FD-B69E-5A9CCB55922A}"/>
              </c:ext>
            </c:extLst>
          </c:dPt>
          <c:dPt>
            <c:idx val="8"/>
            <c:spPr>
              <a:solidFill>
                <a:schemeClr val="accent3">
                  <a:lumMod val="60000"/>
                </a:schemeClr>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1-6582-40FD-B69E-5A9CCB55922A}"/>
              </c:ext>
            </c:extLst>
          </c:dPt>
          <c:dPt>
            <c:idx val="9"/>
            <c:spPr>
              <a:solidFill>
                <a:schemeClr val="accent4">
                  <a:lumMod val="60000"/>
                </a:schemeClr>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13-6582-40FD-B69E-5A9CCB55922A}"/>
              </c:ext>
            </c:extLst>
          </c:dPt>
          <c:dLbls>
            <c:dLbl>
              <c:idx val="4"/>
              <c:spPr>
                <a:noFill/>
                <a:ln>
                  <a:noFill/>
                </a:ln>
                <a:effectLst/>
              </c:spPr>
              <c:txPr>
                <a:bodyPr rot="0" spcFirstLastPara="1" vertOverflow="ellipsis" vert="horz" wrap="square" lIns="38100" tIns="19050" rIns="38100" bIns="19050" anchor="ctr" anchorCtr="1">
                  <a:spAutoFit/>
                </a:bodyPr>
                <a:lstStyle/>
                <a:p>
                  <a:pPr>
                    <a:defRPr lang="es-ES" sz="1000" b="0" i="0" u="none" strike="noStrike" kern="1200" baseline="0">
                      <a:solidFill>
                        <a:sysClr val="windowText" lastClr="000000"/>
                      </a:solidFill>
                      <a:latin typeface="Arial" pitchFamily="34" charset="0"/>
                      <a:ea typeface="+mn-ea"/>
                      <a:cs typeface="Arial" pitchFamily="34" charset="0"/>
                    </a:defRPr>
                  </a:pPr>
                  <a:endParaRPr lang="es-MX"/>
                </a:p>
              </c:txPr>
            </c:dLbl>
            <c:dLbl>
              <c:idx val="5"/>
              <c:spPr>
                <a:noFill/>
                <a:ln>
                  <a:noFill/>
                </a:ln>
                <a:effectLst/>
              </c:spPr>
              <c:txPr>
                <a:bodyPr rot="0" spcFirstLastPara="1" vertOverflow="ellipsis" vert="horz" wrap="square" lIns="38100" tIns="19050" rIns="38100" bIns="19050" anchor="ctr" anchorCtr="1">
                  <a:spAutoFit/>
                </a:bodyPr>
                <a:lstStyle/>
                <a:p>
                  <a:pPr>
                    <a:defRPr lang="es-ES" sz="1000" b="0" i="0" u="none" strike="noStrike" kern="1200" baseline="0">
                      <a:solidFill>
                        <a:sysClr val="windowText" lastClr="000000"/>
                      </a:solidFill>
                      <a:latin typeface="Arial" pitchFamily="34" charset="0"/>
                      <a:ea typeface="+mn-ea"/>
                      <a:cs typeface="Arial" pitchFamily="34" charset="0"/>
                    </a:defRPr>
                  </a:pPr>
                  <a:endParaRPr lang="es-MX"/>
                </a:p>
              </c:txPr>
            </c:dLbl>
            <c:spPr>
              <a:noFill/>
              <a:ln>
                <a:noFill/>
              </a:ln>
              <a:effectLst/>
            </c:spPr>
            <c:txPr>
              <a:bodyPr rot="0" spcFirstLastPara="1" vertOverflow="ellipsis" vert="horz" wrap="square" lIns="38100" tIns="19050" rIns="38100" bIns="19050" anchor="ctr" anchorCtr="1">
                <a:spAutoFit/>
              </a:bodyPr>
              <a:lstStyle/>
              <a:p>
                <a:pPr>
                  <a:defRPr lang="es-ES" sz="1000" b="0" i="0" u="none" strike="noStrike" kern="1200" baseline="0">
                    <a:solidFill>
                      <a:schemeClr val="bg1"/>
                    </a:solidFill>
                    <a:latin typeface="Arial" pitchFamily="34" charset="0"/>
                    <a:ea typeface="+mn-ea"/>
                    <a:cs typeface="Arial" pitchFamily="34" charset="0"/>
                  </a:defRPr>
                </a:pPr>
                <a:endParaRPr lang="es-MX"/>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Hoja1!$A$6:$A$15</c:f>
              <c:strCache>
                <c:ptCount val="10"/>
                <c:pt idx="0">
                  <c:v>Coordinación General de Salud y Seguridad Escolar </c:v>
                </c:pt>
                <c:pt idx="1">
                  <c:v>Dirección General de Administración y Finanzas</c:v>
                </c:pt>
                <c:pt idx="2">
                  <c:v>Dirección General de Educación Elemental</c:v>
                </c:pt>
                <c:pt idx="3">
                  <c:v>Dirección General de Educación Primaria</c:v>
                </c:pt>
                <c:pt idx="4">
                  <c:v>Dirección General de Educación Secundaria</c:v>
                </c:pt>
                <c:pt idx="5">
                  <c:v>Dirección General de Informatica</c:v>
                </c:pt>
                <c:pt idx="6">
                  <c:v>Dirección General de Planeación</c:v>
                </c:pt>
                <c:pt idx="7">
                  <c:v>Dirección General de Recursos Humanos</c:v>
                </c:pt>
                <c:pt idx="8">
                  <c:v>Dirección General de Servicios Regionales</c:v>
                </c:pt>
                <c:pt idx="9">
                  <c:v>Coordinación General de Programas Federales (PETC, PEC, PEARE)</c:v>
                </c:pt>
              </c:strCache>
            </c:strRef>
          </c:cat>
          <c:val>
            <c:numRef>
              <c:f>Hoja1!$B$6:$B$15</c:f>
              <c:numCache>
                <c:formatCode>General</c:formatCode>
                <c:ptCount val="10"/>
                <c:pt idx="0">
                  <c:v>20</c:v>
                </c:pt>
                <c:pt idx="1">
                  <c:v>213</c:v>
                </c:pt>
                <c:pt idx="2">
                  <c:v>10</c:v>
                </c:pt>
                <c:pt idx="3">
                  <c:v>4</c:v>
                </c:pt>
                <c:pt idx="4">
                  <c:v>3</c:v>
                </c:pt>
                <c:pt idx="5">
                  <c:v>3</c:v>
                </c:pt>
                <c:pt idx="6">
                  <c:v>40</c:v>
                </c:pt>
                <c:pt idx="7">
                  <c:v>33</c:v>
                </c:pt>
                <c:pt idx="8">
                  <c:v>112</c:v>
                </c:pt>
                <c:pt idx="9">
                  <c:v>30</c:v>
                </c:pt>
              </c:numCache>
            </c:numRef>
          </c:val>
          <c:extLst xmlns:c16r2="http://schemas.microsoft.com/office/drawing/2015/06/chart">
            <c:ext xmlns:c16="http://schemas.microsoft.com/office/drawing/2014/chart" uri="{C3380CC4-5D6E-409C-BE32-E72D297353CC}">
              <c16:uniqueId val="{00000014-6582-40FD-B69E-5A9CCB55922A}"/>
            </c:ext>
          </c:extLst>
        </c:ser>
      </c:pie3DChart>
      <c:spPr>
        <a:noFill/>
        <a:ln>
          <a:noFill/>
        </a:ln>
        <a:effectLst/>
      </c:spPr>
    </c:plotArea>
    <c:legend>
      <c:legendPos val="b"/>
      <c:legendEntry>
        <c:idx val="0"/>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egendEntry>
        <c:idx val="1"/>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egendEntry>
        <c:idx val="2"/>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egendEntry>
        <c:idx val="3"/>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egendEntry>
        <c:idx val="4"/>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egendEntry>
        <c:idx val="5"/>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egendEntry>
        <c:idx val="6"/>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egendEntry>
        <c:idx val="7"/>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egendEntry>
        <c:idx val="8"/>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egendEntry>
        <c:idx val="9"/>
        <c:txPr>
          <a:bodyPr rot="0" spcFirstLastPara="1" vertOverflow="ellipsis" vert="horz" wrap="square" anchor="ctr" anchorCtr="1"/>
          <a:lstStyle/>
          <a:p>
            <a:pPr rtl="0">
              <a:defRPr sz="10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ayout>
        <c:manualLayout>
          <c:xMode val="edge"/>
          <c:yMode val="edge"/>
          <c:x val="0"/>
          <c:y val="0.71071374316099434"/>
          <c:w val="1"/>
          <c:h val="0.26383351636184182"/>
        </c:manualLayout>
      </c:layout>
      <c:spPr>
        <a:noFill/>
        <a:ln>
          <a:noFill/>
        </a:ln>
        <a:effectLst/>
      </c:spPr>
      <c:txPr>
        <a:bodyPr rot="0" spcFirstLastPara="1" vertOverflow="ellipsis" vert="horz" wrap="square" anchor="ctr" anchorCtr="1"/>
        <a:lstStyle/>
        <a:p>
          <a:pPr rtl="0">
            <a:defRPr lang="es-ES" sz="9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MX"/>
  <c:chart>
    <c:title>
      <c:tx>
        <c:rich>
          <a:bodyPr rot="0" spcFirstLastPara="1" vertOverflow="ellipsis" vert="horz" wrap="square" anchor="ctr" anchorCtr="1"/>
          <a:lstStyle/>
          <a:p>
            <a:pPr>
              <a:defRPr lang="es-ES" sz="1400" b="0" i="0" u="none" strike="noStrike" kern="1200" spc="0" baseline="0">
                <a:solidFill>
                  <a:schemeClr val="tx1">
                    <a:lumMod val="65000"/>
                    <a:lumOff val="35000"/>
                  </a:schemeClr>
                </a:solidFill>
                <a:latin typeface="Arial" pitchFamily="34" charset="0"/>
                <a:ea typeface="+mn-ea"/>
                <a:cs typeface="Arial" pitchFamily="34" charset="0"/>
              </a:defRPr>
            </a:pPr>
            <a:r>
              <a:rPr lang="es-MX" sz="1800" b="1" dirty="0">
                <a:solidFill>
                  <a:schemeClr val="tx1">
                    <a:lumMod val="65000"/>
                    <a:lumOff val="35000"/>
                  </a:schemeClr>
                </a:solidFill>
                <a:latin typeface="Arial" pitchFamily="34" charset="0"/>
                <a:cs typeface="Arial" pitchFamily="34" charset="0"/>
              </a:rPr>
              <a:t>Unidades Administrativas</a:t>
            </a:r>
          </a:p>
          <a:p>
            <a:pPr>
              <a:defRPr lang="es-ES" sz="1400" b="0" i="0" u="none" strike="noStrike" kern="1200" spc="0" baseline="0">
                <a:solidFill>
                  <a:schemeClr val="tx1">
                    <a:lumMod val="65000"/>
                    <a:lumOff val="35000"/>
                  </a:schemeClr>
                </a:solidFill>
                <a:latin typeface="Arial" pitchFamily="34" charset="0"/>
                <a:ea typeface="+mn-ea"/>
                <a:cs typeface="Arial" pitchFamily="34" charset="0"/>
              </a:defRPr>
            </a:pPr>
            <a:r>
              <a:rPr lang="es-MX" sz="1800" b="1" dirty="0" smtClean="0">
                <a:solidFill>
                  <a:schemeClr val="tx1">
                    <a:lumMod val="65000"/>
                    <a:lumOff val="35000"/>
                  </a:schemeClr>
                </a:solidFill>
                <a:latin typeface="Arial" pitchFamily="34" charset="0"/>
                <a:cs typeface="Arial" pitchFamily="34" charset="0"/>
              </a:rPr>
              <a:t>(% Avance </a:t>
            </a:r>
            <a:r>
              <a:rPr lang="es-MX" sz="1800" b="1" dirty="0">
                <a:solidFill>
                  <a:schemeClr val="tx1">
                    <a:lumMod val="65000"/>
                    <a:lumOff val="35000"/>
                  </a:schemeClr>
                </a:solidFill>
                <a:latin typeface="Arial" pitchFamily="34" charset="0"/>
                <a:cs typeface="Arial" pitchFamily="34" charset="0"/>
              </a:rPr>
              <a:t>de Solventación)</a:t>
            </a:r>
          </a:p>
        </c:rich>
      </c:tx>
      <c:layout>
        <c:manualLayout>
          <c:xMode val="edge"/>
          <c:yMode val="edge"/>
          <c:x val="0.69523545706371326"/>
          <c:y val="1.4124293785310734E-2"/>
        </c:manualLayout>
      </c:layout>
      <c:spPr>
        <a:noFill/>
        <a:ln>
          <a:noFill/>
        </a:ln>
        <a:effectLst/>
      </c:spPr>
    </c:title>
    <c:view3D>
      <c:depthPercent val="100"/>
      <c:rAngAx val="1"/>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0.17449604118044856"/>
          <c:y val="0.10477401129943506"/>
          <c:w val="0.76445598039857399"/>
          <c:h val="0.55214844966413212"/>
        </c:manualLayout>
      </c:layout>
      <c:bar3DChart>
        <c:barDir val="bar"/>
        <c:grouping val="clustered"/>
        <c:ser>
          <c:idx val="1"/>
          <c:order val="0"/>
          <c:tx>
            <c:strRef>
              <c:f>Hoja1!$A$6</c:f>
              <c:strCache>
                <c:ptCount val="1"/>
                <c:pt idx="0">
                  <c:v>Coordinación General de Salud y Seguridad Escolar </c:v>
                </c:pt>
              </c:strCache>
            </c:strRef>
          </c:tx>
          <c:spPr>
            <a:solidFill>
              <a:schemeClr val="accent2"/>
            </a:solidFill>
            <a:ln>
              <a:noFill/>
            </a:ln>
            <a:effectLst/>
            <a:sp3d/>
          </c:spPr>
          <c:cat>
            <c:numRef>
              <c:f>Hoja1!$E$4</c:f>
              <c:numCache>
                <c:formatCode>General</c:formatCode>
                <c:ptCount val="1"/>
              </c:numCache>
            </c:numRef>
          </c:cat>
          <c:val>
            <c:numRef>
              <c:f>Hoja1!$E$6</c:f>
              <c:numCache>
                <c:formatCode>0%</c:formatCode>
                <c:ptCount val="1"/>
                <c:pt idx="0">
                  <c:v>0.45</c:v>
                </c:pt>
              </c:numCache>
            </c:numRef>
          </c:val>
          <c:extLst xmlns:c16r2="http://schemas.microsoft.com/office/drawing/2015/06/chart">
            <c:ext xmlns:c16="http://schemas.microsoft.com/office/drawing/2014/chart" uri="{C3380CC4-5D6E-409C-BE32-E72D297353CC}">
              <c16:uniqueId val="{00000000-56A0-4ED2-AA05-8CBC0B034F9E}"/>
            </c:ext>
          </c:extLst>
        </c:ser>
        <c:ser>
          <c:idx val="2"/>
          <c:order val="1"/>
          <c:tx>
            <c:strRef>
              <c:f>Hoja1!$A$7</c:f>
              <c:strCache>
                <c:ptCount val="1"/>
                <c:pt idx="0">
                  <c:v>Dirección General de Administración y Finanzas</c:v>
                </c:pt>
              </c:strCache>
            </c:strRef>
          </c:tx>
          <c:spPr>
            <a:solidFill>
              <a:schemeClr val="accent3"/>
            </a:solidFill>
            <a:ln>
              <a:noFill/>
            </a:ln>
            <a:effectLst/>
            <a:sp3d/>
          </c:spPr>
          <c:cat>
            <c:numRef>
              <c:f>Hoja1!$E$4</c:f>
              <c:numCache>
                <c:formatCode>General</c:formatCode>
                <c:ptCount val="1"/>
              </c:numCache>
            </c:numRef>
          </c:cat>
          <c:val>
            <c:numRef>
              <c:f>Hoja1!$E$7</c:f>
              <c:numCache>
                <c:formatCode>0%</c:formatCode>
                <c:ptCount val="1"/>
                <c:pt idx="0">
                  <c:v>0.39000000000000057</c:v>
                </c:pt>
              </c:numCache>
            </c:numRef>
          </c:val>
          <c:extLst xmlns:c16r2="http://schemas.microsoft.com/office/drawing/2015/06/chart">
            <c:ext xmlns:c16="http://schemas.microsoft.com/office/drawing/2014/chart" uri="{C3380CC4-5D6E-409C-BE32-E72D297353CC}">
              <c16:uniqueId val="{00000001-56A0-4ED2-AA05-8CBC0B034F9E}"/>
            </c:ext>
          </c:extLst>
        </c:ser>
        <c:ser>
          <c:idx val="3"/>
          <c:order val="2"/>
          <c:tx>
            <c:strRef>
              <c:f>Hoja1!$A$8</c:f>
              <c:strCache>
                <c:ptCount val="1"/>
                <c:pt idx="0">
                  <c:v>Dirección General de Educación Elemental</c:v>
                </c:pt>
              </c:strCache>
            </c:strRef>
          </c:tx>
          <c:spPr>
            <a:solidFill>
              <a:schemeClr val="accent4"/>
            </a:solidFill>
            <a:ln>
              <a:noFill/>
            </a:ln>
            <a:effectLst/>
            <a:sp3d/>
          </c:spPr>
          <c:cat>
            <c:numRef>
              <c:f>Hoja1!$E$4</c:f>
              <c:numCache>
                <c:formatCode>General</c:formatCode>
                <c:ptCount val="1"/>
              </c:numCache>
            </c:numRef>
          </c:cat>
          <c:val>
            <c:numRef>
              <c:f>Hoja1!$E$8</c:f>
              <c:numCache>
                <c:formatCode>0%</c:formatCode>
                <c:ptCount val="1"/>
                <c:pt idx="0">
                  <c:v>1</c:v>
                </c:pt>
              </c:numCache>
            </c:numRef>
          </c:val>
          <c:extLst xmlns:c16r2="http://schemas.microsoft.com/office/drawing/2015/06/chart">
            <c:ext xmlns:c16="http://schemas.microsoft.com/office/drawing/2014/chart" uri="{C3380CC4-5D6E-409C-BE32-E72D297353CC}">
              <c16:uniqueId val="{00000002-56A0-4ED2-AA05-8CBC0B034F9E}"/>
            </c:ext>
          </c:extLst>
        </c:ser>
        <c:ser>
          <c:idx val="4"/>
          <c:order val="3"/>
          <c:tx>
            <c:strRef>
              <c:f>Hoja1!$A$9</c:f>
              <c:strCache>
                <c:ptCount val="1"/>
                <c:pt idx="0">
                  <c:v>Dirección General de Educación Primaria</c:v>
                </c:pt>
              </c:strCache>
            </c:strRef>
          </c:tx>
          <c:spPr>
            <a:solidFill>
              <a:schemeClr val="accent5"/>
            </a:solidFill>
            <a:ln>
              <a:noFill/>
            </a:ln>
            <a:effectLst/>
            <a:sp3d/>
          </c:spPr>
          <c:cat>
            <c:numRef>
              <c:f>Hoja1!$E$4</c:f>
              <c:numCache>
                <c:formatCode>General</c:formatCode>
                <c:ptCount val="1"/>
              </c:numCache>
            </c:numRef>
          </c:cat>
          <c:val>
            <c:numRef>
              <c:f>Hoja1!$E$9</c:f>
              <c:numCache>
                <c:formatCode>0%</c:formatCode>
                <c:ptCount val="1"/>
                <c:pt idx="0">
                  <c:v>0.75000000000000111</c:v>
                </c:pt>
              </c:numCache>
            </c:numRef>
          </c:val>
          <c:extLst xmlns:c16r2="http://schemas.microsoft.com/office/drawing/2015/06/chart">
            <c:ext xmlns:c16="http://schemas.microsoft.com/office/drawing/2014/chart" uri="{C3380CC4-5D6E-409C-BE32-E72D297353CC}">
              <c16:uniqueId val="{00000003-56A0-4ED2-AA05-8CBC0B034F9E}"/>
            </c:ext>
          </c:extLst>
        </c:ser>
        <c:ser>
          <c:idx val="5"/>
          <c:order val="4"/>
          <c:tx>
            <c:strRef>
              <c:f>Hoja1!$A$10</c:f>
              <c:strCache>
                <c:ptCount val="1"/>
                <c:pt idx="0">
                  <c:v>Dirección General de Educación Secundaria</c:v>
                </c:pt>
              </c:strCache>
            </c:strRef>
          </c:tx>
          <c:spPr>
            <a:solidFill>
              <a:schemeClr val="accent6"/>
            </a:solidFill>
            <a:ln>
              <a:noFill/>
            </a:ln>
            <a:effectLst/>
            <a:sp3d/>
          </c:spPr>
          <c:cat>
            <c:numRef>
              <c:f>Hoja1!$E$4</c:f>
              <c:numCache>
                <c:formatCode>General</c:formatCode>
                <c:ptCount val="1"/>
              </c:numCache>
            </c:numRef>
          </c:cat>
          <c:val>
            <c:numRef>
              <c:f>Hoja1!$E$10</c:f>
              <c:numCache>
                <c:formatCode>0%</c:formatCode>
                <c:ptCount val="1"/>
                <c:pt idx="0">
                  <c:v>0.33000000000000063</c:v>
                </c:pt>
              </c:numCache>
            </c:numRef>
          </c:val>
          <c:extLst xmlns:c16r2="http://schemas.microsoft.com/office/drawing/2015/06/chart">
            <c:ext xmlns:c16="http://schemas.microsoft.com/office/drawing/2014/chart" uri="{C3380CC4-5D6E-409C-BE32-E72D297353CC}">
              <c16:uniqueId val="{00000004-56A0-4ED2-AA05-8CBC0B034F9E}"/>
            </c:ext>
          </c:extLst>
        </c:ser>
        <c:ser>
          <c:idx val="6"/>
          <c:order val="5"/>
          <c:tx>
            <c:strRef>
              <c:f>Hoja1!$A$11</c:f>
              <c:strCache>
                <c:ptCount val="1"/>
                <c:pt idx="0">
                  <c:v>Dirección General de Informatica</c:v>
                </c:pt>
              </c:strCache>
            </c:strRef>
          </c:tx>
          <c:spPr>
            <a:solidFill>
              <a:schemeClr val="accent1">
                <a:lumMod val="60000"/>
              </a:schemeClr>
            </a:solidFill>
            <a:ln>
              <a:noFill/>
            </a:ln>
            <a:effectLst/>
            <a:sp3d/>
          </c:spPr>
          <c:cat>
            <c:numRef>
              <c:f>Hoja1!$E$4</c:f>
              <c:numCache>
                <c:formatCode>General</c:formatCode>
                <c:ptCount val="1"/>
              </c:numCache>
            </c:numRef>
          </c:cat>
          <c:val>
            <c:numRef>
              <c:f>Hoja1!$E$11</c:f>
              <c:numCache>
                <c:formatCode>0%</c:formatCode>
                <c:ptCount val="1"/>
                <c:pt idx="0">
                  <c:v>0</c:v>
                </c:pt>
              </c:numCache>
            </c:numRef>
          </c:val>
          <c:extLst xmlns:c16r2="http://schemas.microsoft.com/office/drawing/2015/06/chart">
            <c:ext xmlns:c16="http://schemas.microsoft.com/office/drawing/2014/chart" uri="{C3380CC4-5D6E-409C-BE32-E72D297353CC}">
              <c16:uniqueId val="{00000005-56A0-4ED2-AA05-8CBC0B034F9E}"/>
            </c:ext>
          </c:extLst>
        </c:ser>
        <c:ser>
          <c:idx val="7"/>
          <c:order val="6"/>
          <c:tx>
            <c:strRef>
              <c:f>Hoja1!$A$12</c:f>
              <c:strCache>
                <c:ptCount val="1"/>
                <c:pt idx="0">
                  <c:v>Dirección General de Planeación</c:v>
                </c:pt>
              </c:strCache>
            </c:strRef>
          </c:tx>
          <c:spPr>
            <a:solidFill>
              <a:schemeClr val="accent2">
                <a:lumMod val="60000"/>
              </a:schemeClr>
            </a:solidFill>
            <a:ln>
              <a:noFill/>
            </a:ln>
            <a:effectLst/>
            <a:sp3d/>
          </c:spPr>
          <c:cat>
            <c:numRef>
              <c:f>Hoja1!$E$4</c:f>
              <c:numCache>
                <c:formatCode>General</c:formatCode>
                <c:ptCount val="1"/>
              </c:numCache>
            </c:numRef>
          </c:cat>
          <c:val>
            <c:numRef>
              <c:f>Hoja1!$E$12</c:f>
              <c:numCache>
                <c:formatCode>0%</c:formatCode>
                <c:ptCount val="1"/>
                <c:pt idx="0">
                  <c:v>1</c:v>
                </c:pt>
              </c:numCache>
            </c:numRef>
          </c:val>
          <c:extLst xmlns:c16r2="http://schemas.microsoft.com/office/drawing/2015/06/chart">
            <c:ext xmlns:c16="http://schemas.microsoft.com/office/drawing/2014/chart" uri="{C3380CC4-5D6E-409C-BE32-E72D297353CC}">
              <c16:uniqueId val="{00000006-56A0-4ED2-AA05-8CBC0B034F9E}"/>
            </c:ext>
          </c:extLst>
        </c:ser>
        <c:ser>
          <c:idx val="8"/>
          <c:order val="7"/>
          <c:tx>
            <c:strRef>
              <c:f>Hoja1!$A$13</c:f>
              <c:strCache>
                <c:ptCount val="1"/>
                <c:pt idx="0">
                  <c:v>Dirección General de Recursos Humanos</c:v>
                </c:pt>
              </c:strCache>
            </c:strRef>
          </c:tx>
          <c:spPr>
            <a:solidFill>
              <a:schemeClr val="accent3">
                <a:lumMod val="60000"/>
              </a:schemeClr>
            </a:solidFill>
            <a:ln>
              <a:noFill/>
            </a:ln>
            <a:effectLst/>
            <a:sp3d/>
          </c:spPr>
          <c:cat>
            <c:numRef>
              <c:f>Hoja1!$E$4</c:f>
              <c:numCache>
                <c:formatCode>General</c:formatCode>
                <c:ptCount val="1"/>
              </c:numCache>
            </c:numRef>
          </c:cat>
          <c:val>
            <c:numRef>
              <c:f>Hoja1!$E$13</c:f>
              <c:numCache>
                <c:formatCode>0%</c:formatCode>
                <c:ptCount val="1"/>
                <c:pt idx="0">
                  <c:v>0.42000000000000032</c:v>
                </c:pt>
              </c:numCache>
            </c:numRef>
          </c:val>
          <c:extLst xmlns:c16r2="http://schemas.microsoft.com/office/drawing/2015/06/chart">
            <c:ext xmlns:c16="http://schemas.microsoft.com/office/drawing/2014/chart" uri="{C3380CC4-5D6E-409C-BE32-E72D297353CC}">
              <c16:uniqueId val="{00000007-56A0-4ED2-AA05-8CBC0B034F9E}"/>
            </c:ext>
          </c:extLst>
        </c:ser>
        <c:ser>
          <c:idx val="9"/>
          <c:order val="8"/>
          <c:tx>
            <c:strRef>
              <c:f>Hoja1!$A$14</c:f>
              <c:strCache>
                <c:ptCount val="1"/>
                <c:pt idx="0">
                  <c:v>Dirección General de Servicios Regionales</c:v>
                </c:pt>
              </c:strCache>
            </c:strRef>
          </c:tx>
          <c:spPr>
            <a:solidFill>
              <a:schemeClr val="accent4">
                <a:lumMod val="60000"/>
              </a:schemeClr>
            </a:solidFill>
            <a:ln>
              <a:noFill/>
            </a:ln>
            <a:effectLst/>
            <a:sp3d/>
          </c:spPr>
          <c:cat>
            <c:numRef>
              <c:f>Hoja1!$E$4</c:f>
              <c:numCache>
                <c:formatCode>General</c:formatCode>
                <c:ptCount val="1"/>
              </c:numCache>
            </c:numRef>
          </c:cat>
          <c:val>
            <c:numRef>
              <c:f>Hoja1!$E$14</c:f>
              <c:numCache>
                <c:formatCode>0%</c:formatCode>
                <c:ptCount val="1"/>
                <c:pt idx="0">
                  <c:v>0.49000000000000032</c:v>
                </c:pt>
              </c:numCache>
            </c:numRef>
          </c:val>
          <c:extLst xmlns:c16r2="http://schemas.microsoft.com/office/drawing/2015/06/chart">
            <c:ext xmlns:c16="http://schemas.microsoft.com/office/drawing/2014/chart" uri="{C3380CC4-5D6E-409C-BE32-E72D297353CC}">
              <c16:uniqueId val="{00000008-56A0-4ED2-AA05-8CBC0B034F9E}"/>
            </c:ext>
          </c:extLst>
        </c:ser>
        <c:ser>
          <c:idx val="10"/>
          <c:order val="9"/>
          <c:tx>
            <c:strRef>
              <c:f>Hoja1!$A$15</c:f>
              <c:strCache>
                <c:ptCount val="1"/>
                <c:pt idx="0">
                  <c:v>Coordinación General de Programas Federales (PETC, PEC, PEARE)</c:v>
                </c:pt>
              </c:strCache>
            </c:strRef>
          </c:tx>
          <c:spPr>
            <a:solidFill>
              <a:schemeClr val="accent5">
                <a:lumMod val="60000"/>
              </a:schemeClr>
            </a:solidFill>
            <a:ln>
              <a:noFill/>
            </a:ln>
            <a:effectLst/>
            <a:sp3d/>
          </c:spPr>
          <c:cat>
            <c:numRef>
              <c:f>Hoja1!$E$4</c:f>
              <c:numCache>
                <c:formatCode>General</c:formatCode>
                <c:ptCount val="1"/>
              </c:numCache>
            </c:numRef>
          </c:cat>
          <c:val>
            <c:numRef>
              <c:f>Hoja1!$E$15</c:f>
              <c:numCache>
                <c:formatCode>0%</c:formatCode>
                <c:ptCount val="1"/>
                <c:pt idx="0">
                  <c:v>0.47000000000000008</c:v>
                </c:pt>
              </c:numCache>
            </c:numRef>
          </c:val>
          <c:extLst xmlns:c16r2="http://schemas.microsoft.com/office/drawing/2015/06/chart">
            <c:ext xmlns:c16="http://schemas.microsoft.com/office/drawing/2014/chart" uri="{C3380CC4-5D6E-409C-BE32-E72D297353CC}">
              <c16:uniqueId val="{00000009-56A0-4ED2-AA05-8CBC0B034F9E}"/>
            </c:ext>
          </c:extLst>
        </c:ser>
        <c:shape val="box"/>
        <c:axId val="75369472"/>
        <c:axId val="75383552"/>
        <c:axId val="0"/>
        <c:extLst xmlns:c16r2="http://schemas.microsoft.com/office/drawing/2015/06/chart">
          <c:ext xmlns:c15="http://schemas.microsoft.com/office/drawing/2012/chart" uri="{02D57815-91ED-43cb-92C2-25804820EDAC}">
            <c15:filteredBarSeries>
              <c15:ser>
                <c:idx val="0"/>
                <c:order val="0"/>
                <c:tx>
                  <c:strRef>
                    <c:extLst>
                      <c:ext uri="{02D57815-91ED-43cb-92C2-25804820EDAC}">
                        <c15:formulaRef>
                          <c15:sqref>Hoja1!$A$5</c15:sqref>
                        </c15:formulaRef>
                      </c:ext>
                    </c:extLst>
                    <c:strCache>
                      <c:ptCount val="1"/>
                    </c:strCache>
                  </c:strRef>
                </c:tx>
                <c:spPr>
                  <a:solidFill>
                    <a:schemeClr val="accent1"/>
                  </a:solidFill>
                  <a:ln>
                    <a:noFill/>
                  </a:ln>
                  <a:effectLst/>
                  <a:sp3d/>
                </c:spPr>
                <c:invertIfNegative val="0"/>
                <c:cat>
                  <c:numRef>
                    <c:extLst>
                      <c:ext uri="{02D57815-91ED-43cb-92C2-25804820EDAC}">
                        <c15:formulaRef>
                          <c15:sqref>Hoja1!$E$4</c15:sqref>
                        </c15:formulaRef>
                      </c:ext>
                    </c:extLst>
                    <c:numCache>
                      <c:formatCode>General</c:formatCode>
                      <c:ptCount val="1"/>
                    </c:numCache>
                  </c:numRef>
                </c:cat>
                <c:val>
                  <c:numRef>
                    <c:extLst>
                      <c:ext uri="{02D57815-91ED-43cb-92C2-25804820EDAC}">
                        <c15:formulaRef>
                          <c15:sqref>Hoja1!$E$5</c15:sqref>
                        </c15:formulaRef>
                      </c:ext>
                    </c:extLst>
                    <c:numCache>
                      <c:formatCode>General</c:formatCode>
                      <c:ptCount val="1"/>
                    </c:numCache>
                  </c:numRef>
                </c:val>
                <c:extLst>
                  <c:ext xmlns:c16="http://schemas.microsoft.com/office/drawing/2014/chart" uri="{C3380CC4-5D6E-409C-BE32-E72D297353CC}">
                    <c16:uniqueId val="{0000000A-56A0-4ED2-AA05-8CBC0B034F9E}"/>
                  </c:ext>
                </c:extLst>
              </c15:ser>
            </c15:filteredBarSeries>
          </c:ext>
        </c:extLst>
      </c:bar3DChart>
      <c:catAx>
        <c:axId val="75369472"/>
        <c:scaling>
          <c:orientation val="minMax"/>
        </c:scaling>
        <c:axPos val="l"/>
        <c:numFmt formatCode="General" sourceLinked="1"/>
        <c:majorTickMark val="none"/>
        <c:tickLblPos val="nextTo"/>
        <c:spPr>
          <a:noFill/>
          <a:ln>
            <a:noFill/>
          </a:ln>
          <a:effectLst/>
        </c:spPr>
        <c:txPr>
          <a:bodyPr rot="-60000000" spcFirstLastPara="1" vertOverflow="ellipsis" vert="horz" wrap="square" anchor="ctr" anchorCtr="1"/>
          <a:lstStyle/>
          <a:p>
            <a:pPr>
              <a:defRPr lang="es-ES" sz="900" b="0" i="0" u="none" strike="noStrike" kern="1200" baseline="0">
                <a:solidFill>
                  <a:schemeClr val="tx1">
                    <a:lumMod val="65000"/>
                    <a:lumOff val="35000"/>
                  </a:schemeClr>
                </a:solidFill>
                <a:latin typeface="+mn-lt"/>
                <a:ea typeface="+mn-ea"/>
                <a:cs typeface="+mn-cs"/>
              </a:defRPr>
            </a:pPr>
            <a:endParaRPr lang="es-MX"/>
          </a:p>
        </c:txPr>
        <c:crossAx val="75383552"/>
        <c:crosses val="autoZero"/>
        <c:auto val="1"/>
        <c:lblAlgn val="ctr"/>
        <c:lblOffset val="100"/>
      </c:catAx>
      <c:valAx>
        <c:axId val="75383552"/>
        <c:scaling>
          <c:orientation val="minMax"/>
        </c:scaling>
        <c:axPos val="b"/>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a:defRPr lang="es-ES" sz="10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crossAx val="75369472"/>
        <c:crosses val="autoZero"/>
        <c:crossBetween val="between"/>
      </c:valAx>
      <c:spPr>
        <a:noFill/>
        <a:ln>
          <a:noFill/>
        </a:ln>
        <a:effectLst/>
      </c:spPr>
    </c:plotArea>
    <c:legend>
      <c:legendPos val="b"/>
      <c:layout>
        <c:manualLayout>
          <c:xMode val="edge"/>
          <c:yMode val="edge"/>
          <c:x val="2.6336437862164795E-2"/>
          <c:y val="0.74454668801992951"/>
          <c:w val="0.96025403334278614"/>
          <c:h val="0.23210440855909989"/>
        </c:manualLayout>
      </c:layout>
      <c:spPr>
        <a:noFill/>
        <a:ln>
          <a:noFill/>
        </a:ln>
        <a:effectLst/>
      </c:spPr>
      <c:txPr>
        <a:bodyPr rot="0" spcFirstLastPara="1" vertOverflow="ellipsis" vert="horz" wrap="square" anchor="ctr" anchorCtr="1"/>
        <a:lstStyle/>
        <a:p>
          <a:pPr>
            <a:defRPr lang="es-ES" sz="9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
    <c:plotVisOnly val="1"/>
    <c:dispBlanksAs val="gap"/>
  </c:chart>
  <c:spPr>
    <a:noFill/>
    <a:ln>
      <a:noFill/>
    </a:ln>
    <a:effectLst/>
  </c:spPr>
  <c:txPr>
    <a:bodyPr/>
    <a:lstStyle/>
    <a:p>
      <a:pPr>
        <a:defRPr/>
      </a:pPr>
      <a:endParaRPr lang="es-MX"/>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MX"/>
  <c:chart>
    <c:title>
      <c:tx>
        <c:rich>
          <a:bodyPr rot="0" spcFirstLastPara="1" vertOverflow="ellipsis" vert="horz" wrap="square" anchor="ctr" anchorCtr="1"/>
          <a:lstStyle/>
          <a:p>
            <a:pPr>
              <a:defRPr lang="es-ES" sz="1800" b="0" i="0" u="none" strike="noStrike" kern="1200" spc="0" baseline="0">
                <a:solidFill>
                  <a:schemeClr val="tx1">
                    <a:lumMod val="65000"/>
                    <a:lumOff val="35000"/>
                  </a:schemeClr>
                </a:solidFill>
                <a:latin typeface="Arial" pitchFamily="34" charset="0"/>
                <a:ea typeface="+mn-ea"/>
                <a:cs typeface="Arial" pitchFamily="34" charset="0"/>
              </a:defRPr>
            </a:pPr>
            <a:r>
              <a:rPr lang="es-MX" sz="1800" b="1" dirty="0">
                <a:latin typeface="Arial" pitchFamily="34" charset="0"/>
                <a:cs typeface="Arial" pitchFamily="34" charset="0"/>
              </a:rPr>
              <a:t>% Avance de Solventación</a:t>
            </a:r>
          </a:p>
        </c:rich>
      </c:tx>
      <c:layout>
        <c:manualLayout>
          <c:xMode val="edge"/>
          <c:yMode val="edge"/>
          <c:x val="0.23622146665895769"/>
          <c:y val="3.395997092063948E-2"/>
        </c:manualLayout>
      </c:layout>
      <c:spPr>
        <a:noFill/>
        <a:ln>
          <a:noFill/>
        </a:ln>
        <a:effectLst/>
      </c:spPr>
    </c:title>
    <c:view3D>
      <c:depthPercent val="100"/>
      <c:rAngAx val="1"/>
    </c:view3D>
    <c:floor>
      <c:spPr>
        <a:noFill/>
        <a:ln>
          <a:noFill/>
        </a:ln>
        <a:effectLst/>
        <a:sp3d/>
      </c:spPr>
    </c:floor>
    <c:sideWall>
      <c:spPr>
        <a:noFill/>
        <a:ln>
          <a:solidFill>
            <a:schemeClr val="bg1">
              <a:lumMod val="85000"/>
            </a:schemeClr>
          </a:solidFill>
        </a:ln>
        <a:effectLst/>
        <a:sp3d>
          <a:contourClr>
            <a:schemeClr val="bg1">
              <a:lumMod val="85000"/>
            </a:schemeClr>
          </a:contourClr>
        </a:sp3d>
      </c:spPr>
    </c:sideWall>
    <c:backWall>
      <c:spPr>
        <a:noFill/>
        <a:ln>
          <a:solidFill>
            <a:schemeClr val="bg1"/>
          </a:solidFill>
        </a:ln>
        <a:effectLst/>
        <a:sp3d>
          <a:contourClr>
            <a:schemeClr val="bg1"/>
          </a:contourClr>
        </a:sp3d>
      </c:spPr>
    </c:backWall>
    <c:plotArea>
      <c:layout>
        <c:manualLayout>
          <c:layoutTarget val="inner"/>
          <c:xMode val="edge"/>
          <c:yMode val="edge"/>
          <c:x val="5.2188274464370951E-2"/>
          <c:y val="7.676445746452909E-2"/>
          <c:w val="0.87823750021169888"/>
          <c:h val="0.61252475340952295"/>
        </c:manualLayout>
      </c:layout>
      <c:bar3DChart>
        <c:barDir val="bar"/>
        <c:grouping val="clustered"/>
        <c:ser>
          <c:idx val="1"/>
          <c:order val="0"/>
          <c:tx>
            <c:strRef>
              <c:f>Hoja1!$H$6</c:f>
              <c:strCache>
                <c:ptCount val="1"/>
                <c:pt idx="0">
                  <c:v>Dirección General de Educación Elemental</c:v>
                </c:pt>
              </c:strCache>
            </c:strRef>
          </c:tx>
          <c:spPr>
            <a:solidFill>
              <a:schemeClr val="accent2"/>
            </a:solidFill>
            <a:ln>
              <a:noFill/>
            </a:ln>
            <a:effectLst/>
            <a:sp3d/>
          </c:spPr>
          <c:cat>
            <c:numRef>
              <c:f>Hoja1!$L$6</c:f>
              <c:numCache>
                <c:formatCode>0</c:formatCode>
                <c:ptCount val="1"/>
                <c:pt idx="0">
                  <c:v>63.333333333333329</c:v>
                </c:pt>
              </c:numCache>
            </c:numRef>
          </c:cat>
          <c:val>
            <c:numRef>
              <c:f>Hoja1!$L$6</c:f>
              <c:numCache>
                <c:formatCode>0</c:formatCode>
                <c:ptCount val="1"/>
                <c:pt idx="0">
                  <c:v>63.333333333333329</c:v>
                </c:pt>
              </c:numCache>
            </c:numRef>
          </c:val>
          <c:extLst xmlns:c16r2="http://schemas.microsoft.com/office/drawing/2015/06/chart">
            <c:ext xmlns:c16="http://schemas.microsoft.com/office/drawing/2014/chart" uri="{C3380CC4-5D6E-409C-BE32-E72D297353CC}">
              <c16:uniqueId val="{00000000-FA15-4815-853A-7B551F19AAC0}"/>
            </c:ext>
          </c:extLst>
        </c:ser>
        <c:ser>
          <c:idx val="0"/>
          <c:order val="1"/>
          <c:tx>
            <c:strRef>
              <c:f>Hoja1!$H$7</c:f>
              <c:strCache>
                <c:ptCount val="1"/>
                <c:pt idx="0">
                  <c:v>Dirección General de Educación Primaria</c:v>
                </c:pt>
              </c:strCache>
            </c:strRef>
          </c:tx>
          <c:spPr>
            <a:solidFill>
              <a:schemeClr val="accent1"/>
            </a:solidFill>
            <a:ln>
              <a:noFill/>
            </a:ln>
            <a:effectLst/>
            <a:sp3d/>
          </c:spPr>
          <c:val>
            <c:numRef>
              <c:f>Hoja1!$L$7</c:f>
              <c:numCache>
                <c:formatCode>0</c:formatCode>
                <c:ptCount val="1"/>
                <c:pt idx="0">
                  <c:v>36.315789473684077</c:v>
                </c:pt>
              </c:numCache>
            </c:numRef>
          </c:val>
          <c:extLst xmlns:c16r2="http://schemas.microsoft.com/office/drawing/2015/06/chart">
            <c:ext xmlns:c16="http://schemas.microsoft.com/office/drawing/2014/chart" uri="{C3380CC4-5D6E-409C-BE32-E72D297353CC}">
              <c16:uniqueId val="{00000001-FA15-4815-853A-7B551F19AAC0}"/>
            </c:ext>
          </c:extLst>
        </c:ser>
        <c:ser>
          <c:idx val="2"/>
          <c:order val="2"/>
          <c:tx>
            <c:strRef>
              <c:f>Hoja1!$H$8</c:f>
              <c:strCache>
                <c:ptCount val="1"/>
                <c:pt idx="0">
                  <c:v>Dirección General de Educación Secundaria</c:v>
                </c:pt>
              </c:strCache>
            </c:strRef>
          </c:tx>
          <c:spPr>
            <a:solidFill>
              <a:schemeClr val="accent3"/>
            </a:solidFill>
            <a:ln>
              <a:noFill/>
            </a:ln>
            <a:effectLst/>
            <a:sp3d/>
          </c:spPr>
          <c:val>
            <c:numRef>
              <c:f>Hoja1!$L$8</c:f>
              <c:numCache>
                <c:formatCode>0</c:formatCode>
                <c:ptCount val="1"/>
                <c:pt idx="0">
                  <c:v>56.000000000000007</c:v>
                </c:pt>
              </c:numCache>
            </c:numRef>
          </c:val>
          <c:extLst xmlns:c16r2="http://schemas.microsoft.com/office/drawing/2015/06/chart">
            <c:ext xmlns:c16="http://schemas.microsoft.com/office/drawing/2014/chart" uri="{C3380CC4-5D6E-409C-BE32-E72D297353CC}">
              <c16:uniqueId val="{00000002-FA15-4815-853A-7B551F19AAC0}"/>
            </c:ext>
          </c:extLst>
        </c:ser>
        <c:shape val="box"/>
        <c:axId val="75848704"/>
        <c:axId val="75863168"/>
        <c:axId val="0"/>
      </c:bar3DChart>
      <c:catAx>
        <c:axId val="75848704"/>
        <c:scaling>
          <c:orientation val="minMax"/>
        </c:scaling>
        <c:delete val="1"/>
        <c:axPos val="l"/>
        <c:title>
          <c:layout/>
          <c:spPr>
            <a:noFill/>
            <a:ln>
              <a:noFill/>
            </a:ln>
            <a:effectLst/>
          </c:spPr>
          <c:txPr>
            <a:bodyPr rot="-5400000" spcFirstLastPara="1" vertOverflow="ellipsis" vert="horz" wrap="square" anchor="ctr" anchorCtr="1"/>
            <a:lstStyle/>
            <a:p>
              <a:pPr>
                <a:defRPr lang="es-ES" sz="1000" b="0" i="0" u="none" strike="noStrike" kern="1200" baseline="0">
                  <a:solidFill>
                    <a:schemeClr val="tx1">
                      <a:lumMod val="65000"/>
                      <a:lumOff val="35000"/>
                    </a:schemeClr>
                  </a:solidFill>
                  <a:latin typeface="+mn-lt"/>
                  <a:ea typeface="+mn-ea"/>
                  <a:cs typeface="+mn-cs"/>
                </a:defRPr>
              </a:pPr>
              <a:endParaRPr lang="es-MX"/>
            </a:p>
          </c:txPr>
        </c:title>
        <c:numFmt formatCode="@" sourceLinked="0"/>
        <c:majorTickMark val="none"/>
        <c:tickLblPos val="high"/>
        <c:crossAx val="75863168"/>
        <c:crosses val="autoZero"/>
        <c:lblAlgn val="ctr"/>
        <c:lblOffset val="100"/>
      </c:catAx>
      <c:valAx>
        <c:axId val="75863168"/>
        <c:scaling>
          <c:orientation val="minMax"/>
        </c:scaling>
        <c:axPos val="b"/>
        <c:majorGridlines>
          <c:spPr>
            <a:ln w="9525" cap="flat" cmpd="sng" algn="ctr">
              <a:solidFill>
                <a:schemeClr val="bg1">
                  <a:lumMod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a:defRPr lang="es-ES" sz="9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crossAx val="75848704"/>
        <c:crosses val="autoZero"/>
        <c:crossBetween val="between"/>
      </c:valAx>
      <c:spPr>
        <a:noFill/>
        <a:ln>
          <a:noFill/>
        </a:ln>
        <a:effectLst/>
      </c:spPr>
    </c:plotArea>
    <c:legend>
      <c:legendPos val="r"/>
      <c:layout>
        <c:manualLayout>
          <c:xMode val="edge"/>
          <c:yMode val="edge"/>
          <c:x val="7.9540855436045596E-2"/>
          <c:y val="0.81180654446872835"/>
          <c:w val="0.88498864981398728"/>
          <c:h val="0.18798453526497944"/>
        </c:manualLayout>
      </c:layout>
      <c:spPr>
        <a:noFill/>
        <a:ln>
          <a:noFill/>
        </a:ln>
        <a:effectLst/>
      </c:spPr>
      <c:txPr>
        <a:bodyPr rot="0" spcFirstLastPara="1" vertOverflow="ellipsis" vert="horz" wrap="square" anchor="ctr" anchorCtr="1"/>
        <a:lstStyle/>
        <a:p>
          <a:pPr>
            <a:defRPr lang="es-ES" sz="9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round/>
    </a:ln>
    <a:effectLst/>
  </c:spPr>
  <c:txPr>
    <a:bodyPr/>
    <a:lstStyle/>
    <a:p>
      <a:pPr>
        <a:defRPr/>
      </a:pPr>
      <a:endParaRPr lang="es-MX"/>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MX"/>
  <c:chart>
    <c:title>
      <c:tx>
        <c:rich>
          <a:bodyPr rot="0" spcFirstLastPara="1" vertOverflow="ellipsis" vert="horz" wrap="square" anchor="ctr" anchorCtr="1"/>
          <a:lstStyle/>
          <a:p>
            <a:pPr>
              <a:defRPr lang="es-ES" sz="1800" b="0" i="0" u="none" strike="noStrike" kern="1200" spc="0" baseline="0">
                <a:solidFill>
                  <a:schemeClr val="tx1">
                    <a:lumMod val="65000"/>
                    <a:lumOff val="35000"/>
                  </a:schemeClr>
                </a:solidFill>
                <a:latin typeface="Arial" pitchFamily="34" charset="0"/>
                <a:ea typeface="+mn-ea"/>
                <a:cs typeface="Arial" pitchFamily="34" charset="0"/>
              </a:defRPr>
            </a:pPr>
            <a:r>
              <a:rPr lang="en-US" sz="1800" b="1" dirty="0">
                <a:solidFill>
                  <a:schemeClr val="tx1">
                    <a:lumMod val="65000"/>
                    <a:lumOff val="35000"/>
                  </a:schemeClr>
                </a:solidFill>
                <a:latin typeface="Arial" pitchFamily="34" charset="0"/>
                <a:cs typeface="Arial" pitchFamily="34" charset="0"/>
              </a:rPr>
              <a:t>Total </a:t>
            </a:r>
            <a:r>
              <a:rPr lang="en-US" sz="1800" b="1" dirty="0" err="1">
                <a:solidFill>
                  <a:schemeClr val="tx1">
                    <a:lumMod val="65000"/>
                    <a:lumOff val="35000"/>
                  </a:schemeClr>
                </a:solidFill>
                <a:latin typeface="Arial" pitchFamily="34" charset="0"/>
                <a:cs typeface="Arial" pitchFamily="34" charset="0"/>
              </a:rPr>
              <a:t>Observaciones</a:t>
            </a:r>
            <a:endParaRPr lang="en-US" sz="1800" b="1" dirty="0">
              <a:solidFill>
                <a:schemeClr val="tx1">
                  <a:lumMod val="65000"/>
                  <a:lumOff val="35000"/>
                </a:schemeClr>
              </a:solidFill>
              <a:latin typeface="Arial" pitchFamily="34" charset="0"/>
              <a:cs typeface="Arial" pitchFamily="34" charset="0"/>
            </a:endParaRPr>
          </a:p>
        </c:rich>
      </c:tx>
      <c:layout>
        <c:manualLayout>
          <c:xMode val="edge"/>
          <c:yMode val="edge"/>
          <c:x val="0.26168676800596374"/>
          <c:y val="1.7316017316017323E-2"/>
        </c:manualLayout>
      </c:layout>
      <c:spPr>
        <a:noFill/>
        <a:ln>
          <a:noFill/>
        </a:ln>
        <a:effectLst/>
      </c:spPr>
    </c:title>
    <c:view3D>
      <c:rotX val="30"/>
      <c:depthPercent val="100"/>
      <c:perspective val="30"/>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6.6465256797583083E-2"/>
          <c:y val="0.12498701298701302"/>
          <c:w val="0.85498489425982005"/>
          <c:h val="0.62825892218018387"/>
        </c:manualLayout>
      </c:layout>
      <c:pie3DChart>
        <c:varyColors val="1"/>
        <c:ser>
          <c:idx val="0"/>
          <c:order val="0"/>
          <c:tx>
            <c:strRef>
              <c:f>Hoja1!$I$4:$I$5</c:f>
              <c:strCache>
                <c:ptCount val="2"/>
                <c:pt idx="0">
                  <c:v>Total</c:v>
                </c:pt>
                <c:pt idx="1">
                  <c:v>Generadas</c:v>
                </c:pt>
              </c:strCache>
            </c:strRef>
          </c:tx>
          <c:dPt>
            <c:idx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1-DD37-48E9-9F41-1196E7B56985}"/>
              </c:ext>
            </c:extLst>
          </c:dPt>
          <c:dPt>
            <c:idx val="1"/>
            <c:spPr>
              <a:solidFill>
                <a:schemeClr val="accent2"/>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3-DD37-48E9-9F41-1196E7B56985}"/>
              </c:ext>
            </c:extLst>
          </c:dPt>
          <c:dPt>
            <c:idx val="2"/>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5-DD37-48E9-9F41-1196E7B56985}"/>
              </c:ext>
            </c:extLst>
          </c:dPt>
          <c:dLbls>
            <c:spPr>
              <a:noFill/>
              <a:ln>
                <a:noFill/>
              </a:ln>
              <a:effectLst/>
            </c:spPr>
            <c:txPr>
              <a:bodyPr rot="0" spcFirstLastPara="1" vertOverflow="ellipsis" vert="horz" wrap="square" lIns="38100" tIns="19050" rIns="38100" bIns="19050" anchor="ctr" anchorCtr="1">
                <a:spAutoFit/>
              </a:bodyPr>
              <a:lstStyle/>
              <a:p>
                <a:pPr>
                  <a:defRPr lang="es-ES" sz="1000" b="0" i="0" u="none" strike="noStrike" kern="1200" baseline="0">
                    <a:solidFill>
                      <a:sysClr val="windowText" lastClr="000000"/>
                    </a:solidFill>
                    <a:latin typeface="Arial" pitchFamily="34" charset="0"/>
                    <a:ea typeface="+mn-ea"/>
                    <a:cs typeface="Arial" pitchFamily="34" charset="0"/>
                  </a:defRPr>
                </a:pPr>
                <a:endParaRPr lang="es-MX"/>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Hoja1!$H$6:$H$8</c:f>
              <c:strCache>
                <c:ptCount val="3"/>
                <c:pt idx="0">
                  <c:v>Dirección General de Educación Elemental</c:v>
                </c:pt>
                <c:pt idx="1">
                  <c:v>Dirección General de Educación Primaria</c:v>
                </c:pt>
                <c:pt idx="2">
                  <c:v>Dirección General de Educación Secundaria</c:v>
                </c:pt>
              </c:strCache>
            </c:strRef>
          </c:cat>
          <c:val>
            <c:numRef>
              <c:f>Hoja1!$I$6:$I$8</c:f>
              <c:numCache>
                <c:formatCode>General</c:formatCode>
                <c:ptCount val="3"/>
                <c:pt idx="0">
                  <c:v>60</c:v>
                </c:pt>
                <c:pt idx="1">
                  <c:v>380</c:v>
                </c:pt>
                <c:pt idx="2">
                  <c:v>175</c:v>
                </c:pt>
              </c:numCache>
            </c:numRef>
          </c:val>
          <c:extLst xmlns:c16r2="http://schemas.microsoft.com/office/drawing/2015/06/chart">
            <c:ext xmlns:c16="http://schemas.microsoft.com/office/drawing/2014/chart" uri="{C3380CC4-5D6E-409C-BE32-E72D297353CC}">
              <c16:uniqueId val="{00000006-DD37-48E9-9F41-1196E7B56985}"/>
            </c:ext>
          </c:extLst>
        </c:ser>
      </c:pie3DChart>
      <c:spPr>
        <a:noFill/>
        <a:ln>
          <a:noFill/>
        </a:ln>
        <a:effectLst/>
      </c:spPr>
    </c:plotArea>
    <c:legend>
      <c:legendPos val="b"/>
      <c:legendEntry>
        <c:idx val="0"/>
        <c:txPr>
          <a:bodyPr rot="0" spcFirstLastPara="1" vertOverflow="ellipsis" vert="horz" wrap="square" anchor="ctr" anchorCtr="1"/>
          <a:lstStyle/>
          <a:p>
            <a:pPr>
              <a:defRPr sz="10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egendEntry>
        <c:idx val="1"/>
        <c:txPr>
          <a:bodyPr rot="0" spcFirstLastPara="1" vertOverflow="ellipsis" vert="horz" wrap="square" anchor="ctr" anchorCtr="1"/>
          <a:lstStyle/>
          <a:p>
            <a:pPr>
              <a:defRPr sz="10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egendEntry>
        <c:idx val="2"/>
        <c:txPr>
          <a:bodyPr rot="0" spcFirstLastPara="1" vertOverflow="ellipsis" vert="horz" wrap="square" anchor="ctr" anchorCtr="1"/>
          <a:lstStyle/>
          <a:p>
            <a:pPr>
              <a:defRPr sz="10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Entry>
      <c:layout>
        <c:manualLayout>
          <c:xMode val="edge"/>
          <c:yMode val="edge"/>
          <c:x val="5.4515240727699907E-2"/>
          <c:y val="0.78787796979922831"/>
          <c:w val="0.83571760214343294"/>
          <c:h val="0.19480601288475305"/>
        </c:manualLayout>
      </c:layout>
      <c:spPr>
        <a:noFill/>
        <a:ln>
          <a:noFill/>
        </a:ln>
        <a:effectLst/>
      </c:spPr>
      <c:txPr>
        <a:bodyPr rot="0" spcFirstLastPara="1" vertOverflow="ellipsis" vert="horz" wrap="square" anchor="ctr" anchorCtr="1"/>
        <a:lstStyle/>
        <a:p>
          <a:pPr>
            <a:defRPr lang="es-ES" sz="10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a:noFill/>
    </a:ln>
    <a:effectLst/>
  </c:spPr>
  <c:txPr>
    <a:bodyPr/>
    <a:lstStyle/>
    <a:p>
      <a:pPr>
        <a:defRPr/>
      </a:pPr>
      <a:endParaRPr lang="es-MX"/>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MX"/>
  <c:chart>
    <c:title>
      <c:tx>
        <c:rich>
          <a:bodyPr rot="0" spcFirstLastPara="1" vertOverflow="ellipsis" vert="horz" wrap="square" anchor="ctr" anchorCtr="1"/>
          <a:lstStyle/>
          <a:p>
            <a:pPr>
              <a:defRPr lang="es-ES" sz="1400" b="0" i="0" u="none" strike="noStrike" kern="1200" spc="0" baseline="0">
                <a:solidFill>
                  <a:schemeClr val="tx1">
                    <a:lumMod val="65000"/>
                    <a:lumOff val="35000"/>
                  </a:schemeClr>
                </a:solidFill>
                <a:latin typeface="Arial" pitchFamily="34" charset="0"/>
                <a:ea typeface="+mn-ea"/>
                <a:cs typeface="Arial" pitchFamily="34" charset="0"/>
              </a:defRPr>
            </a:pPr>
            <a:r>
              <a:rPr lang="es-MX" sz="1800" b="1" dirty="0">
                <a:solidFill>
                  <a:schemeClr val="tx1">
                    <a:lumMod val="65000"/>
                    <a:lumOff val="35000"/>
                  </a:schemeClr>
                </a:solidFill>
                <a:latin typeface="Arial" pitchFamily="34" charset="0"/>
                <a:cs typeface="Arial" pitchFamily="34" charset="0"/>
              </a:rPr>
              <a:t>Número de Observaciones por Unidad </a:t>
            </a:r>
            <a:r>
              <a:rPr lang="es-MX" sz="1800" b="1" dirty="0" err="1">
                <a:solidFill>
                  <a:schemeClr val="tx1">
                    <a:lumMod val="65000"/>
                    <a:lumOff val="35000"/>
                  </a:schemeClr>
                </a:solidFill>
                <a:latin typeface="Arial" pitchFamily="34" charset="0"/>
                <a:cs typeface="Arial" pitchFamily="34" charset="0"/>
              </a:rPr>
              <a:t>Admva</a:t>
            </a:r>
            <a:r>
              <a:rPr lang="es-MX" sz="1800" b="1" dirty="0">
                <a:solidFill>
                  <a:schemeClr val="tx1">
                    <a:lumMod val="65000"/>
                    <a:lumOff val="35000"/>
                  </a:schemeClr>
                </a:solidFill>
                <a:latin typeface="Arial" pitchFamily="34" charset="0"/>
                <a:cs typeface="Arial" pitchFamily="34" charset="0"/>
              </a:rPr>
              <a:t>.</a:t>
            </a:r>
          </a:p>
        </c:rich>
      </c:tx>
      <c:layout>
        <c:manualLayout>
          <c:xMode val="edge"/>
          <c:yMode val="edge"/>
          <c:x val="0.14063773718265668"/>
          <c:y val="0"/>
        </c:manualLayout>
      </c:layout>
      <c:spPr>
        <a:noFill/>
        <a:ln>
          <a:noFill/>
        </a:ln>
        <a:effectLst/>
      </c:spPr>
    </c:title>
    <c:view3D>
      <c:rotX val="30"/>
      <c:depthPercent val="100"/>
      <c:perspective val="30"/>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8.8198589576048744E-2"/>
          <c:y val="0.16827888487373796"/>
          <c:w val="0.82360282084790259"/>
          <c:h val="0.50657971198526031"/>
        </c:manualLayout>
      </c:layout>
      <c:pie3DChart>
        <c:varyColors val="1"/>
        <c:ser>
          <c:idx val="0"/>
          <c:order val="0"/>
          <c:dPt>
            <c:idx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1-4B13-4C9A-B3B4-C501AC8E4EFC}"/>
              </c:ext>
            </c:extLst>
          </c:dPt>
          <c:dPt>
            <c:idx val="1"/>
            <c:spPr>
              <a:solidFill>
                <a:schemeClr val="accent2"/>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3-4B13-4C9A-B3B4-C501AC8E4EFC}"/>
              </c:ext>
            </c:extLst>
          </c:dPt>
          <c:dPt>
            <c:idx val="2"/>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5-4B13-4C9A-B3B4-C501AC8E4EFC}"/>
              </c:ext>
            </c:extLst>
          </c:dPt>
          <c:dPt>
            <c:idx val="3"/>
            <c:spPr>
              <a:solidFill>
                <a:schemeClr val="accent4"/>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7-4B13-4C9A-B3B4-C501AC8E4EFC}"/>
              </c:ext>
            </c:extLst>
          </c:dPt>
          <c:dLbls>
            <c:spPr>
              <a:noFill/>
              <a:ln>
                <a:noFill/>
              </a:ln>
              <a:effectLst/>
            </c:spPr>
            <c:txPr>
              <a:bodyPr rot="0" spcFirstLastPara="1" vertOverflow="ellipsis" vert="horz" wrap="square" lIns="38100" tIns="19050" rIns="38100" bIns="19050" anchor="ctr" anchorCtr="1">
                <a:spAutoFit/>
              </a:bodyPr>
              <a:lstStyle/>
              <a:p>
                <a:pPr>
                  <a:defRPr lang="es-ES" sz="1000" b="0" i="0" u="none" strike="noStrike" kern="1200" baseline="0">
                    <a:solidFill>
                      <a:schemeClr val="tx1">
                        <a:lumMod val="75000"/>
                        <a:lumOff val="25000"/>
                      </a:schemeClr>
                    </a:solidFill>
                    <a:latin typeface="Arial" pitchFamily="34" charset="0"/>
                    <a:ea typeface="+mn-ea"/>
                    <a:cs typeface="Arial" pitchFamily="34" charset="0"/>
                  </a:defRPr>
                </a:pPr>
                <a:endParaRPr lang="es-MX"/>
              </a:p>
            </c:txPr>
            <c:dLblPos val="bestFit"/>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'UNIDADES ADMINISTRATIVAS SEC'!$A$16:$A$19</c:f>
              <c:strCache>
                <c:ptCount val="4"/>
                <c:pt idx="0">
                  <c:v>Coordinación General de Registro, Certificación y Servicios a Profesionistas</c:v>
                </c:pt>
                <c:pt idx="1">
                  <c:v>Dirección General de Administración y Finanzas</c:v>
                </c:pt>
                <c:pt idx="2">
                  <c:v>Dirección General de Educación Media Superior y Superior</c:v>
                </c:pt>
                <c:pt idx="3">
                  <c:v>Dirección General de Recursos Humanos</c:v>
                </c:pt>
              </c:strCache>
            </c:strRef>
          </c:cat>
          <c:val>
            <c:numRef>
              <c:f>'UNIDADES ADMINISTRATIVAS SEC'!$B$16:$B$19</c:f>
              <c:numCache>
                <c:formatCode>General</c:formatCode>
                <c:ptCount val="4"/>
                <c:pt idx="0">
                  <c:v>7</c:v>
                </c:pt>
                <c:pt idx="1">
                  <c:v>4</c:v>
                </c:pt>
                <c:pt idx="2">
                  <c:v>15</c:v>
                </c:pt>
                <c:pt idx="3">
                  <c:v>5</c:v>
                </c:pt>
              </c:numCache>
            </c:numRef>
          </c:val>
          <c:extLst xmlns:c16r2="http://schemas.microsoft.com/office/drawing/2015/06/chart">
            <c:ext xmlns:c16="http://schemas.microsoft.com/office/drawing/2014/chart" uri="{C3380CC4-5D6E-409C-BE32-E72D297353CC}">
              <c16:uniqueId val="{00000008-4B13-4C9A-B3B4-C501AC8E4EFC}"/>
            </c:ext>
          </c:extLst>
        </c:ser>
      </c:pie3DChart>
      <c:spPr>
        <a:noFill/>
        <a:ln>
          <a:noFill/>
        </a:ln>
        <a:effectLst/>
      </c:spPr>
    </c:plotArea>
    <c:legend>
      <c:legendPos val="b"/>
      <c:layout>
        <c:manualLayout>
          <c:xMode val="edge"/>
          <c:yMode val="edge"/>
          <c:x val="3.6043256317330595E-2"/>
          <c:y val="0.69914355814218909"/>
          <c:w val="0.83545413870618368"/>
          <c:h val="0.28274049982882582"/>
        </c:manualLayout>
      </c:layout>
      <c:spPr>
        <a:noFill/>
        <a:ln>
          <a:noFill/>
        </a:ln>
        <a:effectLst/>
      </c:spPr>
      <c:txPr>
        <a:bodyPr rot="0" spcFirstLastPara="1" vertOverflow="ellipsis" vert="horz" wrap="square" anchor="ctr" anchorCtr="1"/>
        <a:lstStyle/>
        <a:p>
          <a:pPr>
            <a:defRPr lang="es-ES" sz="10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a:noFill/>
    </a:ln>
    <a:effectLst/>
  </c:spPr>
  <c:txPr>
    <a:bodyPr/>
    <a:lstStyle/>
    <a:p>
      <a:pPr>
        <a:defRPr/>
      </a:pPr>
      <a:endParaRPr lang="es-MX"/>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MX"/>
  <c:chart>
    <c:title>
      <c:tx>
        <c:rich>
          <a:bodyPr rot="0" spcFirstLastPara="1" vertOverflow="ellipsis" vert="horz" wrap="square" anchor="ctr" anchorCtr="1"/>
          <a:lstStyle/>
          <a:p>
            <a:pPr>
              <a:defRPr lang="es-ES" sz="1400" b="0" i="0" u="none" strike="noStrike" kern="1200" spc="0" baseline="0">
                <a:solidFill>
                  <a:schemeClr val="tx1">
                    <a:lumMod val="65000"/>
                    <a:lumOff val="35000"/>
                  </a:schemeClr>
                </a:solidFill>
                <a:latin typeface="Arial" pitchFamily="34" charset="0"/>
                <a:ea typeface="+mn-ea"/>
                <a:cs typeface="Arial" pitchFamily="34" charset="0"/>
              </a:defRPr>
            </a:pPr>
            <a:r>
              <a:rPr lang="es-MX" sz="1800" b="1" dirty="0" smtClean="0">
                <a:solidFill>
                  <a:schemeClr val="tx1">
                    <a:lumMod val="65000"/>
                    <a:lumOff val="35000"/>
                  </a:schemeClr>
                </a:solidFill>
                <a:latin typeface="Arial" pitchFamily="34" charset="0"/>
                <a:cs typeface="Arial" pitchFamily="34" charset="0"/>
              </a:rPr>
              <a:t>% Avance </a:t>
            </a:r>
            <a:r>
              <a:rPr lang="es-MX" sz="1800" b="1" dirty="0">
                <a:solidFill>
                  <a:schemeClr val="tx1">
                    <a:lumMod val="65000"/>
                    <a:lumOff val="35000"/>
                  </a:schemeClr>
                </a:solidFill>
                <a:latin typeface="Arial" pitchFamily="34" charset="0"/>
                <a:cs typeface="Arial" pitchFamily="34" charset="0"/>
              </a:rPr>
              <a:t>de </a:t>
            </a:r>
            <a:r>
              <a:rPr lang="es-MX" sz="1800" b="1" dirty="0" err="1">
                <a:solidFill>
                  <a:schemeClr val="tx1">
                    <a:lumMod val="65000"/>
                    <a:lumOff val="35000"/>
                  </a:schemeClr>
                </a:solidFill>
                <a:latin typeface="Arial" pitchFamily="34" charset="0"/>
                <a:cs typeface="Arial" pitchFamily="34" charset="0"/>
              </a:rPr>
              <a:t>Solventación</a:t>
            </a:r>
            <a:endParaRPr lang="es-MX" sz="1800" b="1" dirty="0">
              <a:solidFill>
                <a:schemeClr val="tx1">
                  <a:lumMod val="65000"/>
                  <a:lumOff val="35000"/>
                </a:schemeClr>
              </a:solidFill>
              <a:latin typeface="Arial" pitchFamily="34" charset="0"/>
              <a:cs typeface="Arial" pitchFamily="34" charset="0"/>
            </a:endParaRPr>
          </a:p>
        </c:rich>
      </c:tx>
      <c:layout/>
      <c:spPr>
        <a:noFill/>
        <a:ln>
          <a:noFill/>
        </a:ln>
        <a:effectLst/>
      </c:spPr>
    </c:title>
    <c:view3D>
      <c:depthPercent val="100"/>
      <c:rAngAx val="1"/>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0.1233672446292261"/>
          <c:y val="0.13340759100574379"/>
          <c:w val="0.75652527305054695"/>
          <c:h val="0.56047827297425568"/>
        </c:manualLayout>
      </c:layout>
      <c:bar3DChart>
        <c:barDir val="bar"/>
        <c:grouping val="clustered"/>
        <c:ser>
          <c:idx val="0"/>
          <c:order val="0"/>
          <c:tx>
            <c:strRef>
              <c:f>Hoja1!$A$69</c:f>
              <c:strCache>
                <c:ptCount val="1"/>
                <c:pt idx="0">
                  <c:v>Coordinación General de Registro, Certificación y Servicios a Profesionaistas</c:v>
                </c:pt>
              </c:strCache>
            </c:strRef>
          </c:tx>
          <c:spPr>
            <a:solidFill>
              <a:schemeClr val="accent1"/>
            </a:solidFill>
            <a:ln>
              <a:noFill/>
            </a:ln>
            <a:effectLst/>
            <a:sp3d/>
          </c:spPr>
          <c:val>
            <c:numRef>
              <c:f>Hoja1!$E$69</c:f>
              <c:numCache>
                <c:formatCode>0%</c:formatCode>
                <c:ptCount val="1"/>
                <c:pt idx="0">
                  <c:v>1</c:v>
                </c:pt>
              </c:numCache>
            </c:numRef>
          </c:val>
          <c:extLst xmlns:c16r2="http://schemas.microsoft.com/office/drawing/2015/06/chart">
            <c:ext xmlns:c16="http://schemas.microsoft.com/office/drawing/2014/chart" uri="{C3380CC4-5D6E-409C-BE32-E72D297353CC}">
              <c16:uniqueId val="{00000000-106C-4786-8EE4-F8E21EC64C57}"/>
            </c:ext>
          </c:extLst>
        </c:ser>
        <c:ser>
          <c:idx val="1"/>
          <c:order val="1"/>
          <c:tx>
            <c:strRef>
              <c:f>Hoja1!$A$70</c:f>
              <c:strCache>
                <c:ptCount val="1"/>
                <c:pt idx="0">
                  <c:v>Dirección General de Administración y Finanzas</c:v>
                </c:pt>
              </c:strCache>
            </c:strRef>
          </c:tx>
          <c:spPr>
            <a:solidFill>
              <a:schemeClr val="accent2"/>
            </a:solidFill>
            <a:ln>
              <a:noFill/>
            </a:ln>
            <a:effectLst/>
            <a:sp3d/>
          </c:spPr>
          <c:val>
            <c:numRef>
              <c:f>Hoja1!$E$70</c:f>
              <c:numCache>
                <c:formatCode>0%</c:formatCode>
                <c:ptCount val="1"/>
                <c:pt idx="0">
                  <c:v>0.25</c:v>
                </c:pt>
              </c:numCache>
            </c:numRef>
          </c:val>
          <c:extLst xmlns:c16r2="http://schemas.microsoft.com/office/drawing/2015/06/chart">
            <c:ext xmlns:c16="http://schemas.microsoft.com/office/drawing/2014/chart" uri="{C3380CC4-5D6E-409C-BE32-E72D297353CC}">
              <c16:uniqueId val="{00000001-106C-4786-8EE4-F8E21EC64C57}"/>
            </c:ext>
          </c:extLst>
        </c:ser>
        <c:ser>
          <c:idx val="2"/>
          <c:order val="2"/>
          <c:tx>
            <c:strRef>
              <c:f>Hoja1!$A$71</c:f>
              <c:strCache>
                <c:ptCount val="1"/>
                <c:pt idx="0">
                  <c:v>Dirección General de Educación Media Superior y Superior</c:v>
                </c:pt>
              </c:strCache>
            </c:strRef>
          </c:tx>
          <c:spPr>
            <a:solidFill>
              <a:schemeClr val="accent3"/>
            </a:solidFill>
            <a:ln>
              <a:noFill/>
            </a:ln>
            <a:effectLst/>
            <a:sp3d/>
          </c:spPr>
          <c:val>
            <c:numRef>
              <c:f>Hoja1!$E$71</c:f>
              <c:numCache>
                <c:formatCode>0%</c:formatCode>
                <c:ptCount val="1"/>
                <c:pt idx="0">
                  <c:v>1</c:v>
                </c:pt>
              </c:numCache>
            </c:numRef>
          </c:val>
          <c:extLst xmlns:c16r2="http://schemas.microsoft.com/office/drawing/2015/06/chart">
            <c:ext xmlns:c16="http://schemas.microsoft.com/office/drawing/2014/chart" uri="{C3380CC4-5D6E-409C-BE32-E72D297353CC}">
              <c16:uniqueId val="{00000002-106C-4786-8EE4-F8E21EC64C57}"/>
            </c:ext>
          </c:extLst>
        </c:ser>
        <c:ser>
          <c:idx val="3"/>
          <c:order val="3"/>
          <c:tx>
            <c:strRef>
              <c:f>Hoja1!$A$72</c:f>
              <c:strCache>
                <c:ptCount val="1"/>
                <c:pt idx="0">
                  <c:v>Dirección General de Recursos Humanos</c:v>
                </c:pt>
              </c:strCache>
            </c:strRef>
          </c:tx>
          <c:spPr>
            <a:solidFill>
              <a:schemeClr val="accent4"/>
            </a:solidFill>
            <a:ln>
              <a:noFill/>
            </a:ln>
            <a:effectLst/>
            <a:sp3d/>
          </c:spPr>
          <c:val>
            <c:numRef>
              <c:f>Hoja1!$E$72</c:f>
              <c:numCache>
                <c:formatCode>0%</c:formatCode>
                <c:ptCount val="1"/>
                <c:pt idx="0">
                  <c:v>0.4</c:v>
                </c:pt>
              </c:numCache>
            </c:numRef>
          </c:val>
          <c:extLst xmlns:c16r2="http://schemas.microsoft.com/office/drawing/2015/06/chart">
            <c:ext xmlns:c16="http://schemas.microsoft.com/office/drawing/2014/chart" uri="{C3380CC4-5D6E-409C-BE32-E72D297353CC}">
              <c16:uniqueId val="{00000003-106C-4786-8EE4-F8E21EC64C57}"/>
            </c:ext>
          </c:extLst>
        </c:ser>
        <c:shape val="box"/>
        <c:axId val="76035584"/>
        <c:axId val="76037120"/>
        <c:axId val="0"/>
      </c:bar3DChart>
      <c:catAx>
        <c:axId val="76035584"/>
        <c:scaling>
          <c:orientation val="minMax"/>
        </c:scaling>
        <c:delete val="1"/>
        <c:axPos val="l"/>
        <c:numFmt formatCode="General" sourceLinked="1"/>
        <c:majorTickMark val="none"/>
        <c:tickLblPos val="nextTo"/>
        <c:crossAx val="76037120"/>
        <c:crosses val="autoZero"/>
        <c:auto val="1"/>
        <c:lblAlgn val="ctr"/>
        <c:lblOffset val="100"/>
      </c:catAx>
      <c:valAx>
        <c:axId val="76037120"/>
        <c:scaling>
          <c:orientation val="minMax"/>
        </c:scaling>
        <c:axPos val="b"/>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a:defRPr lang="es-ES" sz="10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crossAx val="76035584"/>
        <c:crosses val="autoZero"/>
        <c:crossBetween val="between"/>
      </c:valAx>
      <c:spPr>
        <a:noFill/>
        <a:ln>
          <a:noFill/>
        </a:ln>
        <a:effectLst/>
      </c:spPr>
    </c:plotArea>
    <c:legend>
      <c:legendPos val="b"/>
      <c:layout>
        <c:manualLayout>
          <c:xMode val="edge"/>
          <c:yMode val="edge"/>
          <c:x val="6.2785364112920822E-2"/>
          <c:y val="0.77878913041390152"/>
          <c:w val="0.9041620696748135"/>
          <c:h val="0.22001964510151278"/>
        </c:manualLayout>
      </c:layout>
      <c:spPr>
        <a:noFill/>
        <a:ln>
          <a:noFill/>
        </a:ln>
        <a:effectLst/>
      </c:spPr>
      <c:txPr>
        <a:bodyPr rot="0" spcFirstLastPara="1" vertOverflow="ellipsis" vert="horz" wrap="square" anchor="ctr" anchorCtr="1"/>
        <a:lstStyle/>
        <a:p>
          <a:pPr>
            <a:defRPr lang="es-ES" sz="10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
    <c:plotVisOnly val="1"/>
    <c:dispBlanksAs val="gap"/>
  </c:chart>
  <c:spPr>
    <a:noFill/>
    <a:ln>
      <a:noFill/>
    </a:ln>
    <a:effectLst/>
  </c:spPr>
  <c:txPr>
    <a:bodyPr/>
    <a:lstStyle/>
    <a:p>
      <a:pPr>
        <a:defRPr/>
      </a:pPr>
      <a:endParaRPr lang="es-MX"/>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MX"/>
  <c:chart>
    <c:title>
      <c:tx>
        <c:rich>
          <a:bodyPr rot="0" spcFirstLastPara="1" vertOverflow="ellipsis" vert="horz" wrap="square" anchor="ctr" anchorCtr="1"/>
          <a:lstStyle/>
          <a:p>
            <a:pPr>
              <a:defRPr lang="es-ES" sz="1800" b="0" i="0" u="none" strike="noStrike" kern="1200" spc="0" baseline="0">
                <a:solidFill>
                  <a:schemeClr val="tx1">
                    <a:lumMod val="65000"/>
                    <a:lumOff val="35000"/>
                  </a:schemeClr>
                </a:solidFill>
                <a:effectLst/>
                <a:latin typeface="Arial" pitchFamily="34" charset="0"/>
                <a:ea typeface="+mn-ea"/>
                <a:cs typeface="Arial" pitchFamily="34" charset="0"/>
              </a:defRPr>
            </a:pPr>
            <a:r>
              <a:rPr lang="es-MX" sz="1800" b="1" dirty="0">
                <a:solidFill>
                  <a:schemeClr val="tx1">
                    <a:lumMod val="65000"/>
                    <a:lumOff val="35000"/>
                  </a:schemeClr>
                </a:solidFill>
                <a:effectLst/>
                <a:latin typeface="Arial" pitchFamily="34" charset="0"/>
                <a:cs typeface="Arial" pitchFamily="34" charset="0"/>
              </a:rPr>
              <a:t>Total Observaciones</a:t>
            </a:r>
            <a:r>
              <a:rPr lang="es-MX" sz="1800" b="1" baseline="0" dirty="0">
                <a:solidFill>
                  <a:schemeClr val="tx1">
                    <a:lumMod val="65000"/>
                    <a:lumOff val="35000"/>
                  </a:schemeClr>
                </a:solidFill>
                <a:effectLst/>
                <a:latin typeface="Arial" pitchFamily="34" charset="0"/>
                <a:cs typeface="Arial" pitchFamily="34" charset="0"/>
              </a:rPr>
              <a:t> Centros Escolares</a:t>
            </a:r>
            <a:endParaRPr lang="es-MX" sz="1800" b="1" dirty="0">
              <a:solidFill>
                <a:schemeClr val="tx1">
                  <a:lumMod val="65000"/>
                  <a:lumOff val="35000"/>
                </a:schemeClr>
              </a:solidFill>
              <a:effectLst/>
              <a:latin typeface="Arial" pitchFamily="34" charset="0"/>
              <a:cs typeface="Arial" pitchFamily="34" charset="0"/>
            </a:endParaRPr>
          </a:p>
        </c:rich>
      </c:tx>
      <c:layout/>
      <c:spPr>
        <a:noFill/>
        <a:ln>
          <a:noFill/>
        </a:ln>
        <a:effectLst/>
      </c:spPr>
    </c:title>
    <c:view3D>
      <c:rotX val="30"/>
      <c:depthPercent val="100"/>
      <c:perspective val="30"/>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9.3055555555555725E-2"/>
          <c:y val="0.21071303587051637"/>
          <c:w val="0.906944444444445"/>
          <c:h val="0.53211395450568677"/>
        </c:manualLayout>
      </c:layout>
      <c:pie3DChart>
        <c:varyColors val="1"/>
        <c:ser>
          <c:idx val="0"/>
          <c:order val="0"/>
          <c:dPt>
            <c:idx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1-8545-4469-8596-DE45B29E2EEA}"/>
              </c:ext>
            </c:extLst>
          </c:dPt>
          <c:dPt>
            <c:idx val="1"/>
            <c:spPr>
              <a:solidFill>
                <a:schemeClr val="accent2"/>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3-8545-4469-8596-DE45B29E2EEA}"/>
              </c:ext>
            </c:extLst>
          </c:dPt>
          <c:dPt>
            <c:idx val="2"/>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5-8545-4469-8596-DE45B29E2EEA}"/>
              </c:ext>
            </c:extLst>
          </c:dPt>
          <c:dLbls>
            <c:dLbl>
              <c:idx val="0"/>
              <c:spPr>
                <a:noFill/>
                <a:ln>
                  <a:noFill/>
                </a:ln>
                <a:effectLst/>
              </c:spPr>
              <c:txPr>
                <a:bodyPr rot="0" spcFirstLastPara="1" vertOverflow="ellipsis" vert="horz" wrap="square" lIns="38100" tIns="19050" rIns="38100" bIns="19050" anchor="ctr" anchorCtr="1">
                  <a:spAutoFit/>
                </a:bodyPr>
                <a:lstStyle/>
                <a:p>
                  <a:pPr>
                    <a:defRPr lang="es-ES" sz="1000" b="0" i="0" u="none" strike="noStrike" kern="1200" baseline="0">
                      <a:solidFill>
                        <a:schemeClr val="tx1">
                          <a:lumMod val="75000"/>
                          <a:lumOff val="25000"/>
                        </a:schemeClr>
                      </a:solidFill>
                      <a:latin typeface="Arial" pitchFamily="34" charset="0"/>
                      <a:ea typeface="+mn-ea"/>
                      <a:cs typeface="Arial" pitchFamily="34" charset="0"/>
                    </a:defRPr>
                  </a:pPr>
                  <a:endParaRPr lang="es-MX"/>
                </a:p>
              </c:txPr>
            </c:dLbl>
            <c:dLbl>
              <c:idx val="1"/>
              <c:spPr>
                <a:noFill/>
                <a:ln>
                  <a:noFill/>
                </a:ln>
                <a:effectLst/>
              </c:spPr>
              <c:txPr>
                <a:bodyPr rot="0" spcFirstLastPara="1" vertOverflow="ellipsis" vert="horz" wrap="square" lIns="38100" tIns="19050" rIns="38100" bIns="19050" anchor="ctr" anchorCtr="1">
                  <a:spAutoFit/>
                </a:bodyPr>
                <a:lstStyle/>
                <a:p>
                  <a:pPr>
                    <a:defRPr lang="es-ES" sz="1000" b="0" i="0" u="none" strike="noStrike" kern="1200" baseline="0">
                      <a:solidFill>
                        <a:schemeClr val="tx1">
                          <a:lumMod val="75000"/>
                          <a:lumOff val="25000"/>
                        </a:schemeClr>
                      </a:solidFill>
                      <a:latin typeface="Arial" pitchFamily="34" charset="0"/>
                      <a:ea typeface="+mn-ea"/>
                      <a:cs typeface="Arial" pitchFamily="34" charset="0"/>
                    </a:defRPr>
                  </a:pPr>
                  <a:endParaRPr lang="es-MX"/>
                </a:p>
              </c:txPr>
            </c:dLbl>
            <c:dLbl>
              <c:idx val="2"/>
              <c:spPr>
                <a:noFill/>
                <a:ln>
                  <a:noFill/>
                </a:ln>
                <a:effectLst/>
              </c:spPr>
              <c:txPr>
                <a:bodyPr rot="0" spcFirstLastPara="1" vertOverflow="ellipsis" vert="horz" wrap="square" lIns="38100" tIns="19050" rIns="38100" bIns="19050" anchor="ctr" anchorCtr="1">
                  <a:spAutoFit/>
                </a:bodyPr>
                <a:lstStyle/>
                <a:p>
                  <a:pPr>
                    <a:defRPr lang="es-ES" sz="1000" b="0" i="0" u="none" strike="noStrike" kern="1200" baseline="0">
                      <a:solidFill>
                        <a:schemeClr val="tx1">
                          <a:lumMod val="75000"/>
                          <a:lumOff val="25000"/>
                        </a:schemeClr>
                      </a:solidFill>
                      <a:latin typeface="Arial" pitchFamily="34" charset="0"/>
                      <a:ea typeface="+mn-ea"/>
                      <a:cs typeface="Arial" pitchFamily="34" charset="0"/>
                    </a:defRPr>
                  </a:pPr>
                  <a:endParaRPr lang="es-MX"/>
                </a:p>
              </c:txPr>
            </c:dLbl>
            <c:spPr>
              <a:noFill/>
              <a:ln>
                <a:noFill/>
              </a:ln>
              <a:effectLst/>
            </c:spPr>
            <c:txPr>
              <a:bodyPr rot="0" spcFirstLastPara="1" vertOverflow="ellipsis" vert="horz" wrap="square" lIns="38100" tIns="19050" rIns="38100" bIns="19050" anchor="ctr" anchorCtr="1">
                <a:spAutoFit/>
              </a:bodyPr>
              <a:lstStyle/>
              <a:p>
                <a:pPr>
                  <a:defRPr lang="es-ES" sz="900" b="0" i="0" u="none" strike="noStrike" kern="1200" baseline="0">
                    <a:solidFill>
                      <a:schemeClr val="tx1">
                        <a:lumMod val="75000"/>
                        <a:lumOff val="25000"/>
                      </a:schemeClr>
                    </a:solidFill>
                    <a:latin typeface="Arial" pitchFamily="34" charset="0"/>
                    <a:ea typeface="+mn-ea"/>
                    <a:cs typeface="Arial" pitchFamily="34" charset="0"/>
                  </a:defRPr>
                </a:pPr>
                <a:endParaRPr lang="es-MX"/>
              </a:p>
            </c:txPr>
            <c:dLblPos val="bestFit"/>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Hoja1!$H$52:$H$54</c:f>
              <c:strCache>
                <c:ptCount val="3"/>
                <c:pt idx="0">
                  <c:v>Dirección General de Educación Elemental</c:v>
                </c:pt>
                <c:pt idx="1">
                  <c:v>Dirección General de Educación Primaria</c:v>
                </c:pt>
                <c:pt idx="2">
                  <c:v>Dirección General de Educación Secundaria</c:v>
                </c:pt>
              </c:strCache>
            </c:strRef>
          </c:cat>
          <c:val>
            <c:numRef>
              <c:f>Hoja1!$I$52:$I$54</c:f>
              <c:numCache>
                <c:formatCode>General</c:formatCode>
                <c:ptCount val="3"/>
                <c:pt idx="0">
                  <c:v>2</c:v>
                </c:pt>
                <c:pt idx="1">
                  <c:v>20</c:v>
                </c:pt>
                <c:pt idx="2">
                  <c:v>9</c:v>
                </c:pt>
              </c:numCache>
            </c:numRef>
          </c:val>
          <c:extLst xmlns:c16r2="http://schemas.microsoft.com/office/drawing/2015/06/chart">
            <c:ext xmlns:c16="http://schemas.microsoft.com/office/drawing/2014/chart" uri="{C3380CC4-5D6E-409C-BE32-E72D297353CC}">
              <c16:uniqueId val="{00000006-8545-4469-8596-DE45B29E2EEA}"/>
            </c:ext>
          </c:extLst>
        </c:ser>
        <c:dLbls>
          <c:showVal val="1"/>
        </c:dLbls>
      </c:pie3DChart>
      <c:spPr>
        <a:noFill/>
        <a:ln>
          <a:noFill/>
        </a:ln>
        <a:effectLst/>
      </c:spPr>
    </c:plotArea>
    <c:legend>
      <c:legendPos val="b"/>
      <c:layout>
        <c:manualLayout>
          <c:xMode val="edge"/>
          <c:yMode val="edge"/>
          <c:x val="7.4663385826771747E-2"/>
          <c:y val="0.82349372995042258"/>
          <c:w val="0.74914953894011826"/>
          <c:h val="0.14872849227179952"/>
        </c:manualLayout>
      </c:layout>
      <c:spPr>
        <a:noFill/>
        <a:ln>
          <a:noFill/>
        </a:ln>
        <a:effectLst/>
      </c:spPr>
      <c:txPr>
        <a:bodyPr rot="0" spcFirstLastPara="1" vertOverflow="ellipsis" vert="horz" wrap="square" anchor="ctr" anchorCtr="1"/>
        <a:lstStyle/>
        <a:p>
          <a:pPr>
            <a:defRPr lang="es-ES" sz="10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a:noFill/>
    </a:ln>
    <a:effectLst/>
  </c:spPr>
  <c:txPr>
    <a:bodyPr/>
    <a:lstStyle/>
    <a:p>
      <a:pPr>
        <a:defRPr/>
      </a:pPr>
      <a:endParaRPr lang="es-MX"/>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MX"/>
  <c:chart>
    <c:title>
      <c:tx>
        <c:rich>
          <a:bodyPr rot="0" spcFirstLastPara="1" vertOverflow="ellipsis" vert="horz" wrap="square" anchor="ctr" anchorCtr="1"/>
          <a:lstStyle/>
          <a:p>
            <a:pPr>
              <a:defRPr lang="es-ES" sz="1400" b="0" i="0" u="none" strike="noStrike" kern="1200" spc="0" baseline="0">
                <a:solidFill>
                  <a:schemeClr val="tx1">
                    <a:lumMod val="65000"/>
                    <a:lumOff val="35000"/>
                  </a:schemeClr>
                </a:solidFill>
                <a:effectLst/>
                <a:latin typeface="Arial" pitchFamily="34" charset="0"/>
                <a:ea typeface="+mn-ea"/>
                <a:cs typeface="Arial" pitchFamily="34" charset="0"/>
              </a:defRPr>
            </a:pPr>
            <a:r>
              <a:rPr lang="es-MX" sz="1800" b="1" dirty="0" smtClean="0">
                <a:solidFill>
                  <a:schemeClr val="tx1">
                    <a:lumMod val="65000"/>
                    <a:lumOff val="35000"/>
                  </a:schemeClr>
                </a:solidFill>
                <a:effectLst/>
                <a:latin typeface="Arial" pitchFamily="34" charset="0"/>
                <a:cs typeface="Arial" pitchFamily="34" charset="0"/>
              </a:rPr>
              <a:t>% Avance</a:t>
            </a:r>
            <a:r>
              <a:rPr lang="es-MX" sz="1800" b="1" baseline="0" dirty="0" smtClean="0">
                <a:solidFill>
                  <a:schemeClr val="tx1">
                    <a:lumMod val="65000"/>
                    <a:lumOff val="35000"/>
                  </a:schemeClr>
                </a:solidFill>
                <a:effectLst/>
                <a:latin typeface="Arial" pitchFamily="34" charset="0"/>
                <a:cs typeface="Arial" pitchFamily="34" charset="0"/>
              </a:rPr>
              <a:t> </a:t>
            </a:r>
            <a:r>
              <a:rPr lang="es-MX" sz="1800" b="1" baseline="0" dirty="0">
                <a:solidFill>
                  <a:schemeClr val="tx1">
                    <a:lumMod val="65000"/>
                    <a:lumOff val="35000"/>
                  </a:schemeClr>
                </a:solidFill>
                <a:effectLst/>
                <a:latin typeface="Arial" pitchFamily="34" charset="0"/>
                <a:cs typeface="Arial" pitchFamily="34" charset="0"/>
              </a:rPr>
              <a:t>de </a:t>
            </a:r>
            <a:r>
              <a:rPr lang="es-MX" sz="1800" b="1" baseline="0" dirty="0" err="1">
                <a:solidFill>
                  <a:schemeClr val="tx1">
                    <a:lumMod val="65000"/>
                    <a:lumOff val="35000"/>
                  </a:schemeClr>
                </a:solidFill>
                <a:effectLst/>
                <a:latin typeface="Arial" pitchFamily="34" charset="0"/>
                <a:cs typeface="Arial" pitchFamily="34" charset="0"/>
              </a:rPr>
              <a:t>Solventación</a:t>
            </a:r>
            <a:endParaRPr lang="es-MX" sz="1800" b="1" dirty="0">
              <a:solidFill>
                <a:schemeClr val="tx1">
                  <a:lumMod val="65000"/>
                  <a:lumOff val="35000"/>
                </a:schemeClr>
              </a:solidFill>
              <a:effectLst/>
              <a:latin typeface="Arial" pitchFamily="34" charset="0"/>
              <a:cs typeface="Arial" pitchFamily="34" charset="0"/>
            </a:endParaRPr>
          </a:p>
        </c:rich>
      </c:tx>
      <c:layout>
        <c:manualLayout>
          <c:xMode val="edge"/>
          <c:yMode val="edge"/>
          <c:x val="0.24925891349225293"/>
          <c:y val="2.0615718460649735E-2"/>
        </c:manualLayout>
      </c:layout>
      <c:spPr>
        <a:noFill/>
        <a:ln>
          <a:noFill/>
        </a:ln>
        <a:effectLst/>
      </c:spPr>
    </c:title>
    <c:view3D>
      <c:depthPercent val="100"/>
      <c:rAngAx val="1"/>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8.5849991642610937E-2"/>
          <c:y val="0.12937250303497844"/>
          <c:w val="0.83536142319559514"/>
          <c:h val="0.60065089504534952"/>
        </c:manualLayout>
      </c:layout>
      <c:bar3DChart>
        <c:barDir val="bar"/>
        <c:grouping val="clustered"/>
        <c:ser>
          <c:idx val="0"/>
          <c:order val="0"/>
          <c:tx>
            <c:strRef>
              <c:f>Hoja1!$H$52</c:f>
              <c:strCache>
                <c:ptCount val="1"/>
                <c:pt idx="0">
                  <c:v>Dirección General de Educación Elemental</c:v>
                </c:pt>
              </c:strCache>
            </c:strRef>
          </c:tx>
          <c:spPr>
            <a:solidFill>
              <a:schemeClr val="accent1"/>
            </a:solidFill>
            <a:ln>
              <a:noFill/>
            </a:ln>
            <a:effectLst/>
            <a:sp3d/>
          </c:spPr>
          <c:val>
            <c:numRef>
              <c:f>Hoja1!$K$52</c:f>
              <c:numCache>
                <c:formatCode>General</c:formatCode>
                <c:ptCount val="1"/>
                <c:pt idx="0">
                  <c:v>0</c:v>
                </c:pt>
              </c:numCache>
            </c:numRef>
          </c:val>
          <c:extLst xmlns:c16r2="http://schemas.microsoft.com/office/drawing/2015/06/chart">
            <c:ext xmlns:c16="http://schemas.microsoft.com/office/drawing/2014/chart" uri="{C3380CC4-5D6E-409C-BE32-E72D297353CC}">
              <c16:uniqueId val="{00000000-22BC-488C-89B3-BF660881405F}"/>
            </c:ext>
          </c:extLst>
        </c:ser>
        <c:ser>
          <c:idx val="1"/>
          <c:order val="1"/>
          <c:tx>
            <c:strRef>
              <c:f>Hoja1!$H$53</c:f>
              <c:strCache>
                <c:ptCount val="1"/>
                <c:pt idx="0">
                  <c:v>Dirección General de Educación Primaria</c:v>
                </c:pt>
              </c:strCache>
            </c:strRef>
          </c:tx>
          <c:spPr>
            <a:solidFill>
              <a:schemeClr val="accent2"/>
            </a:solidFill>
            <a:ln>
              <a:noFill/>
            </a:ln>
            <a:effectLst/>
            <a:sp3d/>
          </c:spPr>
          <c:val>
            <c:numRef>
              <c:f>Hoja1!$K$53</c:f>
              <c:numCache>
                <c:formatCode>General</c:formatCode>
                <c:ptCount val="1"/>
                <c:pt idx="0">
                  <c:v>6</c:v>
                </c:pt>
              </c:numCache>
            </c:numRef>
          </c:val>
          <c:extLst xmlns:c16r2="http://schemas.microsoft.com/office/drawing/2015/06/chart">
            <c:ext xmlns:c16="http://schemas.microsoft.com/office/drawing/2014/chart" uri="{C3380CC4-5D6E-409C-BE32-E72D297353CC}">
              <c16:uniqueId val="{00000001-22BC-488C-89B3-BF660881405F}"/>
            </c:ext>
          </c:extLst>
        </c:ser>
        <c:ser>
          <c:idx val="2"/>
          <c:order val="2"/>
          <c:tx>
            <c:strRef>
              <c:f>Hoja1!$H$54</c:f>
              <c:strCache>
                <c:ptCount val="1"/>
                <c:pt idx="0">
                  <c:v>Dirección General de Educación Secundaria</c:v>
                </c:pt>
              </c:strCache>
            </c:strRef>
          </c:tx>
          <c:spPr>
            <a:solidFill>
              <a:schemeClr val="accent3"/>
            </a:solidFill>
            <a:ln>
              <a:noFill/>
            </a:ln>
            <a:effectLst/>
            <a:sp3d/>
          </c:spPr>
          <c:val>
            <c:numRef>
              <c:f>Hoja1!$K$54</c:f>
              <c:numCache>
                <c:formatCode>General</c:formatCode>
                <c:ptCount val="1"/>
                <c:pt idx="0">
                  <c:v>9</c:v>
                </c:pt>
              </c:numCache>
            </c:numRef>
          </c:val>
          <c:extLst xmlns:c16r2="http://schemas.microsoft.com/office/drawing/2015/06/chart">
            <c:ext xmlns:c16="http://schemas.microsoft.com/office/drawing/2014/chart" uri="{C3380CC4-5D6E-409C-BE32-E72D297353CC}">
              <c16:uniqueId val="{00000002-22BC-488C-89B3-BF660881405F}"/>
            </c:ext>
          </c:extLst>
        </c:ser>
        <c:shape val="box"/>
        <c:axId val="75435008"/>
        <c:axId val="75444992"/>
        <c:axId val="0"/>
      </c:bar3DChart>
      <c:catAx>
        <c:axId val="75435008"/>
        <c:scaling>
          <c:orientation val="minMax"/>
        </c:scaling>
        <c:delete val="1"/>
        <c:axPos val="l"/>
        <c:numFmt formatCode="General" sourceLinked="1"/>
        <c:majorTickMark val="none"/>
        <c:tickLblPos val="nextTo"/>
        <c:crossAx val="75444992"/>
        <c:crosses val="autoZero"/>
        <c:auto val="1"/>
        <c:lblAlgn val="ctr"/>
        <c:lblOffset val="100"/>
      </c:catAx>
      <c:valAx>
        <c:axId val="75444992"/>
        <c:scaling>
          <c:orientation val="minMax"/>
        </c:scaling>
        <c:axPos val="b"/>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lang="es-ES" sz="900" b="0" i="0" u="none" strike="noStrike" kern="1200" baseline="0">
                <a:solidFill>
                  <a:schemeClr val="tx1">
                    <a:lumMod val="65000"/>
                    <a:lumOff val="35000"/>
                  </a:schemeClr>
                </a:solidFill>
                <a:latin typeface="+mn-lt"/>
                <a:ea typeface="+mn-ea"/>
                <a:cs typeface="+mn-cs"/>
              </a:defRPr>
            </a:pPr>
            <a:endParaRPr lang="es-MX"/>
          </a:p>
        </c:txPr>
        <c:crossAx val="75435008"/>
        <c:crosses val="autoZero"/>
        <c:crossBetween val="between"/>
      </c:valAx>
      <c:spPr>
        <a:noFill/>
        <a:ln>
          <a:noFill/>
        </a:ln>
        <a:effectLst/>
      </c:spPr>
    </c:plotArea>
    <c:legend>
      <c:legendPos val="r"/>
      <c:layout>
        <c:manualLayout>
          <c:xMode val="edge"/>
          <c:yMode val="edge"/>
          <c:x val="0.16518158121801024"/>
          <c:y val="0.84034072646207514"/>
          <c:w val="0.66729116691738888"/>
          <c:h val="0.1261685813935059"/>
        </c:manualLayout>
      </c:layout>
      <c:spPr>
        <a:noFill/>
        <a:ln>
          <a:noFill/>
        </a:ln>
        <a:effectLst/>
      </c:spPr>
      <c:txPr>
        <a:bodyPr rot="0" spcFirstLastPara="1" vertOverflow="ellipsis" vert="horz" wrap="square" anchor="ctr" anchorCtr="1"/>
        <a:lstStyle/>
        <a:p>
          <a:pPr>
            <a:defRPr lang="es-ES" sz="1000" b="0" i="0" u="none" strike="noStrike" kern="1200" baseline="0">
              <a:solidFill>
                <a:schemeClr val="tx1">
                  <a:lumMod val="65000"/>
                  <a:lumOff val="35000"/>
                </a:schemeClr>
              </a:solidFill>
              <a:latin typeface="Arial" pitchFamily="34" charset="0"/>
              <a:ea typeface="+mn-ea"/>
              <a:cs typeface="Arial" pitchFamily="34" charset="0"/>
            </a:defRPr>
          </a:pPr>
          <a:endParaRPr lang="es-MX"/>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1"/>
</c:chartSpace>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9C125-B44E-4005-8A2A-E5D9947FDBD1}">
      <dsp:nvSpPr>
        <dsp:cNvPr id="0" name=""/>
        <dsp:cNvSpPr/>
      </dsp:nvSpPr>
      <dsp:spPr>
        <a:xfrm>
          <a:off x="3615358" y="777884"/>
          <a:ext cx="2243457" cy="355893"/>
        </a:xfrm>
        <a:custGeom>
          <a:avLst/>
          <a:gdLst/>
          <a:ahLst/>
          <a:cxnLst/>
          <a:rect l="0" t="0" r="0" b="0"/>
          <a:pathLst>
            <a:path>
              <a:moveTo>
                <a:pt x="0" y="0"/>
              </a:moveTo>
              <a:lnTo>
                <a:pt x="0" y="242531"/>
              </a:lnTo>
              <a:lnTo>
                <a:pt x="2243457" y="242531"/>
              </a:lnTo>
              <a:lnTo>
                <a:pt x="2243457"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ABF8592-0075-4559-8238-075F11BB7BDF}">
      <dsp:nvSpPr>
        <dsp:cNvPr id="0" name=""/>
        <dsp:cNvSpPr/>
      </dsp:nvSpPr>
      <dsp:spPr>
        <a:xfrm>
          <a:off x="3615358" y="777884"/>
          <a:ext cx="747819" cy="355893"/>
        </a:xfrm>
        <a:custGeom>
          <a:avLst/>
          <a:gdLst/>
          <a:ahLst/>
          <a:cxnLst/>
          <a:rect l="0" t="0" r="0" b="0"/>
          <a:pathLst>
            <a:path>
              <a:moveTo>
                <a:pt x="0" y="0"/>
              </a:moveTo>
              <a:lnTo>
                <a:pt x="0" y="242531"/>
              </a:lnTo>
              <a:lnTo>
                <a:pt x="747819" y="242531"/>
              </a:lnTo>
              <a:lnTo>
                <a:pt x="747819"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EB69EB6-D394-498F-A135-930A71BF328F}">
      <dsp:nvSpPr>
        <dsp:cNvPr id="0" name=""/>
        <dsp:cNvSpPr/>
      </dsp:nvSpPr>
      <dsp:spPr>
        <a:xfrm>
          <a:off x="2867539" y="777884"/>
          <a:ext cx="747819" cy="355893"/>
        </a:xfrm>
        <a:custGeom>
          <a:avLst/>
          <a:gdLst/>
          <a:ahLst/>
          <a:cxnLst/>
          <a:rect l="0" t="0" r="0" b="0"/>
          <a:pathLst>
            <a:path>
              <a:moveTo>
                <a:pt x="747819" y="0"/>
              </a:moveTo>
              <a:lnTo>
                <a:pt x="747819"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15EF07D-31D2-47D1-9B47-F2E5A96F665B}">
      <dsp:nvSpPr>
        <dsp:cNvPr id="0" name=""/>
        <dsp:cNvSpPr/>
      </dsp:nvSpPr>
      <dsp:spPr>
        <a:xfrm>
          <a:off x="1371901" y="777884"/>
          <a:ext cx="2243457" cy="355893"/>
        </a:xfrm>
        <a:custGeom>
          <a:avLst/>
          <a:gdLst/>
          <a:ahLst/>
          <a:cxnLst/>
          <a:rect l="0" t="0" r="0" b="0"/>
          <a:pathLst>
            <a:path>
              <a:moveTo>
                <a:pt x="2243457" y="0"/>
              </a:moveTo>
              <a:lnTo>
                <a:pt x="2243457"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93E8609-44EC-4A80-AF6B-8294A07E738F}">
      <dsp:nvSpPr>
        <dsp:cNvPr id="0" name=""/>
        <dsp:cNvSpPr/>
      </dsp:nvSpPr>
      <dsp:spPr>
        <a:xfrm>
          <a:off x="3003506" y="832"/>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1396441-CA1F-4458-BE66-9A6BB96F6128}">
      <dsp:nvSpPr>
        <dsp:cNvPr id="0" name=""/>
        <dsp:cNvSpPr/>
      </dsp:nvSpPr>
      <dsp:spPr>
        <a:xfrm>
          <a:off x="3139473" y="130001"/>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Presidente</a:t>
          </a:r>
          <a:endParaRPr lang="es-ES" sz="1500" kern="1200" dirty="0"/>
        </a:p>
      </dsp:txBody>
      <dsp:txXfrm>
        <a:off x="3162232" y="152760"/>
        <a:ext cx="1178186" cy="731534"/>
      </dsp:txXfrm>
    </dsp:sp>
    <dsp:sp modelId="{1F7084C1-11A7-44F2-8F06-E5F0D0ED5ED9}">
      <dsp:nvSpPr>
        <dsp:cNvPr id="0" name=""/>
        <dsp:cNvSpPr/>
      </dsp:nvSpPr>
      <dsp:spPr>
        <a:xfrm>
          <a:off x="760049"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FFEF717-C598-49EA-95CE-89C5ADE34578}">
      <dsp:nvSpPr>
        <dsp:cNvPr id="0" name=""/>
        <dsp:cNvSpPr/>
      </dsp:nvSpPr>
      <dsp:spPr>
        <a:xfrm>
          <a:off x="896016"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 Ejecutivo</a:t>
          </a:r>
          <a:endParaRPr lang="es-ES" sz="1500" kern="1200" dirty="0"/>
        </a:p>
      </dsp:txBody>
      <dsp:txXfrm>
        <a:off x="918775" y="1285706"/>
        <a:ext cx="1178186" cy="731534"/>
      </dsp:txXfrm>
    </dsp:sp>
    <dsp:sp modelId="{5C05CFC2-4B04-426E-8A71-4C634085EA86}">
      <dsp:nvSpPr>
        <dsp:cNvPr id="0" name=""/>
        <dsp:cNvSpPr/>
      </dsp:nvSpPr>
      <dsp:spPr>
        <a:xfrm>
          <a:off x="2255687"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FA2A4E3-6A7E-4311-BD18-956D23148001}">
      <dsp:nvSpPr>
        <dsp:cNvPr id="0" name=""/>
        <dsp:cNvSpPr/>
      </dsp:nvSpPr>
      <dsp:spPr>
        <a:xfrm>
          <a:off x="2391654"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Vocales</a:t>
          </a:r>
          <a:endParaRPr lang="es-ES" sz="1500" kern="1200" dirty="0"/>
        </a:p>
      </dsp:txBody>
      <dsp:txXfrm>
        <a:off x="2414413" y="1285706"/>
        <a:ext cx="1178186" cy="731534"/>
      </dsp:txXfrm>
    </dsp:sp>
    <dsp:sp modelId="{9C4E2A7D-AC0C-443F-BFE7-999C19236F21}">
      <dsp:nvSpPr>
        <dsp:cNvPr id="0" name=""/>
        <dsp:cNvSpPr/>
      </dsp:nvSpPr>
      <dsp:spPr>
        <a:xfrm>
          <a:off x="3751326"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A08E406-7EA4-4D0C-9C79-28EB04C96490}">
      <dsp:nvSpPr>
        <dsp:cNvPr id="0" name=""/>
        <dsp:cNvSpPr/>
      </dsp:nvSpPr>
      <dsp:spPr>
        <a:xfrm>
          <a:off x="3887293"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Invitados Permanentes</a:t>
          </a:r>
          <a:endParaRPr lang="es-ES" sz="1500" kern="1200" dirty="0"/>
        </a:p>
      </dsp:txBody>
      <dsp:txXfrm>
        <a:off x="3910052" y="1285706"/>
        <a:ext cx="1178186" cy="731534"/>
      </dsp:txXfrm>
    </dsp:sp>
    <dsp:sp modelId="{F2C04478-460E-4BB4-A2B0-3F453A899FEC}">
      <dsp:nvSpPr>
        <dsp:cNvPr id="0" name=""/>
        <dsp:cNvSpPr/>
      </dsp:nvSpPr>
      <dsp:spPr>
        <a:xfrm>
          <a:off x="5246964"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230AF29-01B6-4189-8032-224674C03743}">
      <dsp:nvSpPr>
        <dsp:cNvPr id="0" name=""/>
        <dsp:cNvSpPr/>
      </dsp:nvSpPr>
      <dsp:spPr>
        <a:xfrm>
          <a:off x="5382931"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Otros Invitados</a:t>
          </a:r>
          <a:endParaRPr lang="es-ES" sz="1500" kern="1200" dirty="0"/>
        </a:p>
      </dsp:txBody>
      <dsp:txXfrm>
        <a:off x="5405690" y="1285706"/>
        <a:ext cx="1178186" cy="7315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smtClean="0"/>
            <a:t>1</a:t>
          </a:r>
          <a:endParaRPr lang="es-MX" sz="2000" b="1" kern="1200" dirty="0"/>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smtClean="0"/>
            <a:t>1</a:t>
          </a: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smtClean="0"/>
            <a:t>1</a:t>
          </a: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rawings/_rels/vmlDrawing1.v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3BB6-8FFD-4C1E-B286-D473ACF6ED23}" type="datetimeFigureOut">
              <a:rPr lang="es-MX" smtClean="0"/>
              <a:pPr/>
              <a:t>21/08/2018</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10C45-BDF6-4144-A6BB-1BA0D3B5783B}" type="slidenum">
              <a:rPr lang="es-MX" smtClean="0"/>
              <a:pPr/>
              <a:t>‹Nº›</a:t>
            </a:fld>
            <a:endParaRPr lang="es-MX"/>
          </a:p>
        </p:txBody>
      </p:sp>
    </p:spTree>
    <p:extLst>
      <p:ext uri="{BB962C8B-B14F-4D97-AF65-F5344CB8AC3E}">
        <p14:creationId xmlns:p14="http://schemas.microsoft.com/office/powerpoint/2010/main" xmlns=""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4</a:t>
            </a:fld>
            <a:endParaRPr lang="es-MX"/>
          </a:p>
        </p:txBody>
      </p:sp>
    </p:spTree>
    <p:extLst>
      <p:ext uri="{BB962C8B-B14F-4D97-AF65-F5344CB8AC3E}">
        <p14:creationId xmlns:p14="http://schemas.microsoft.com/office/powerpoint/2010/main" xmlns="" val="2772476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15</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16</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17</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18</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19</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20</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21</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22</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7</a:t>
            </a:fld>
            <a:endParaRPr lang="es-MX"/>
          </a:p>
        </p:txBody>
      </p:sp>
    </p:spTree>
    <p:extLst>
      <p:ext uri="{BB962C8B-B14F-4D97-AF65-F5344CB8AC3E}">
        <p14:creationId xmlns:p14="http://schemas.microsoft.com/office/powerpoint/2010/main" xmlns="" val="3690256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8</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9</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10</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11</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12</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13</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14</a:t>
            </a:fld>
            <a:endParaRPr lang="es-MX"/>
          </a:p>
        </p:txBody>
      </p:sp>
    </p:spTree>
    <p:extLst>
      <p:ext uri="{BB962C8B-B14F-4D97-AF65-F5344CB8AC3E}">
        <p14:creationId xmlns:p14="http://schemas.microsoft.com/office/powerpoint/2010/main" xmlns="" val="2741104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21/08/2018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506114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21/08/2018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8185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21/08/2018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96830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Rectangle 2"/>
          <p:cNvSpPr>
            <a:spLocks noGrp="1" noChangeArrowheads="1"/>
          </p:cNvSpPr>
          <p:nvPr>
            <p:ph type="title"/>
          </p:nvPr>
        </p:nvSpPr>
        <p:spPr bwMode="auto">
          <a:xfrm>
            <a:off x="456413" y="322783"/>
            <a:ext cx="8232775"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smtClean="0"/>
              <a:t>Click to edit Master title style</a:t>
            </a:r>
          </a:p>
        </p:txBody>
      </p:sp>
    </p:spTree>
    <p:extLst>
      <p:ext uri="{BB962C8B-B14F-4D97-AF65-F5344CB8AC3E}">
        <p14:creationId xmlns:p14="http://schemas.microsoft.com/office/powerpoint/2010/main" xmlns="" val="358190383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21/08/2018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86283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8"/>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pPr/>
              <a:t>21/08/2018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25727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pPr/>
              <a:t>21/08/2018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1065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pPr/>
              <a:t>21/08/2018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2454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pPr/>
              <a:t>21/08/2018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33224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pPr/>
              <a:t>21/08/2018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054139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21/08/2018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546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30"/>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21/08/2018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9899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pPr/>
              <a:t>21/08/2018</a:t>
            </a:fld>
            <a:endParaRPr lang="es-MX"/>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3944524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chart" Target="../charts/chart5.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diagramDrawing" Target="../diagrams/drawing1.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11"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5877272"/>
            <a:ext cx="9144000" cy="10081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2" name="4 Marcador de contenido"/>
          <p:cNvSpPr>
            <a:spLocks noGrp="1"/>
          </p:cNvSpPr>
          <p:nvPr>
            <p:ph idx="1"/>
          </p:nvPr>
        </p:nvSpPr>
        <p:spPr>
          <a:xfrm>
            <a:off x="610466" y="3640618"/>
            <a:ext cx="8229600" cy="737418"/>
          </a:xfrm>
          <a:prstGeom prst="rect">
            <a:avLst/>
          </a:prstGeom>
        </p:spPr>
        <p:txBody>
          <a:bodyPr>
            <a:normAutofit/>
          </a:bodyPr>
          <a:lstStyle/>
          <a:p>
            <a:pPr marL="0" indent="0" algn="ctr">
              <a:spcAft>
                <a:spcPts val="0"/>
              </a:spcAft>
              <a:buSzTx/>
              <a:buNone/>
              <a:defRPr/>
            </a:pP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5ta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esión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Ordinaria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2018</a:t>
            </a:r>
            <a: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
            </a:r>
            <a:b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br>
            <a:endPar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ctr">
              <a:spcAft>
                <a:spcPts val="0"/>
              </a:spcAft>
              <a:buSzTx/>
              <a:buNone/>
              <a:defRPr/>
            </a:pPr>
            <a:endParaRPr lang="es-MX" sz="1800" b="1" kern="0" dirty="0">
              <a:solidFill>
                <a:schemeClr val="tx1"/>
              </a:solidFill>
            </a:endParaRPr>
          </a:p>
        </p:txBody>
      </p:sp>
      <p:sp>
        <p:nvSpPr>
          <p:cNvPr id="13" name="1 Título"/>
          <p:cNvSpPr>
            <a:spLocks noGrp="1"/>
          </p:cNvSpPr>
          <p:nvPr>
            <p:ph type="title"/>
          </p:nvPr>
        </p:nvSpPr>
        <p:spPr bwMode="auto">
          <a:xfrm>
            <a:off x="554182" y="1903017"/>
            <a:ext cx="8229600" cy="1508635"/>
          </a:xfrm>
          <a:prstGeom prst="rect">
            <a:avLst/>
          </a:prstGeom>
          <a:noFill/>
          <a:ln w="9525">
            <a:noFill/>
            <a:miter lim="800000"/>
            <a:headEnd/>
            <a:tailEnd/>
          </a:ln>
          <a:effectLst/>
        </p:spPr>
        <p:txBody>
          <a:bodyPr>
            <a:normAutofit/>
          </a:bodyPr>
          <a:lstStyle>
            <a:lvl1pPr algn="l">
              <a:defRPr sz="2800" cap="all" baseline="0">
                <a:solidFill>
                  <a:schemeClr val="tx1">
                    <a:lumMod val="75000"/>
                    <a:lumOff val="25000"/>
                  </a:schemeClr>
                </a:solidFill>
                <a:latin typeface="Century Gothic" pitchFamily="34" charset="0"/>
              </a:defRPr>
            </a:lvl1pPr>
          </a:lstStyle>
          <a:p>
            <a:pPr algn="ctr">
              <a:lnSpc>
                <a:spcPct val="100000"/>
              </a:lnSpc>
              <a:spcBef>
                <a:spcPts val="0"/>
              </a:spcBef>
              <a:defRPr/>
            </a:pP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CONTROL INTERNO</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omité</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ontrol y </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esempeño</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I</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nstitucional</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r>
              <a:rPr lang="es-MX" sz="2400" b="1" dirty="0" smtClean="0">
                <a:effectLst>
                  <a:outerShdw blurRad="38100" dist="38100" dir="2700000" algn="tl">
                    <a:srgbClr val="000000">
                      <a:alpha val="43137"/>
                    </a:srgbClr>
                  </a:outerShdw>
                </a:effectLst>
                <a:latin typeface="Arial" pitchFamily="34" charset="0"/>
                <a:cs typeface="Arial" pitchFamily="34" charset="0"/>
              </a:rPr>
              <a:t/>
            </a:r>
            <a:br>
              <a:rPr lang="es-MX" sz="2400" b="1" dirty="0" smtClean="0">
                <a:effectLst>
                  <a:outerShdw blurRad="38100" dist="38100" dir="2700000" algn="tl">
                    <a:srgbClr val="000000">
                      <a:alpha val="43137"/>
                    </a:srgbClr>
                  </a:outerShdw>
                </a:effectLst>
                <a:latin typeface="Arial" pitchFamily="34" charset="0"/>
                <a:cs typeface="Arial" pitchFamily="34" charset="0"/>
              </a:rPr>
            </a:br>
            <a:endParaRPr lang="es-ES" sz="2400" b="1" kern="0" dirty="0">
              <a:effectLst>
                <a:outerShdw blurRad="38100" dist="38100" dir="2700000" algn="tl">
                  <a:srgbClr val="000000">
                    <a:alpha val="43137"/>
                  </a:srgbClr>
                </a:outerShdw>
              </a:effectLst>
              <a:latin typeface="Arial" pitchFamily="34" charset="0"/>
              <a:cs typeface="Arial" pitchFamily="34" charset="0"/>
            </a:endParaRPr>
          </a:p>
        </p:txBody>
      </p:sp>
      <p:sp>
        <p:nvSpPr>
          <p:cNvPr id="6" name="4 Marcador de contenido"/>
          <p:cNvSpPr txBox="1">
            <a:spLocks/>
          </p:cNvSpPr>
          <p:nvPr/>
        </p:nvSpPr>
        <p:spPr>
          <a:xfrm>
            <a:off x="0" y="5418775"/>
            <a:ext cx="9144000" cy="36807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Hermosillo, Sonora,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24 de agosto de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2018</a:t>
            </a:r>
          </a:p>
        </p:txBody>
      </p:sp>
      <p:pic>
        <p:nvPicPr>
          <p:cNvPr id="48129" name="Picture 1" descr="C:\Users\LUIS CARLOS\Pictures\SEC LOGO.png"/>
          <p:cNvPicPr>
            <a:picLocks noChangeAspect="1" noChangeArrowheads="1"/>
          </p:cNvPicPr>
          <p:nvPr/>
        </p:nvPicPr>
        <p:blipFill>
          <a:blip r:embed="rId2"/>
          <a:srcRect/>
          <a:stretch>
            <a:fillRect/>
          </a:stretch>
        </p:blipFill>
        <p:spPr bwMode="auto">
          <a:xfrm>
            <a:off x="2590799" y="0"/>
            <a:ext cx="3962400" cy="1476375"/>
          </a:xfrm>
          <a:prstGeom prst="rect">
            <a:avLst/>
          </a:prstGeom>
          <a:noFill/>
        </p:spPr>
      </p:pic>
    </p:spTree>
    <p:extLst>
      <p:ext uri="{BB962C8B-B14F-4D97-AF65-F5344CB8AC3E}">
        <p14:creationId xmlns:p14="http://schemas.microsoft.com/office/powerpoint/2010/main" xmlns="" val="1923417619"/>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7" descr="https://www.minminas.gov.co/documents/10180/693826/Sin+t%C3%ADtulo-1.png/62429e8b-d6a7-451c-a9af-e0eb6438475f?t=1413980715737"/>
          <p:cNvPicPr>
            <a:picLocks noChangeAspect="1" noChangeArrowheads="1"/>
          </p:cNvPicPr>
          <p:nvPr/>
        </p:nvPicPr>
        <p:blipFill>
          <a:blip r:embed="rId4" cstate="print"/>
          <a:srcRect/>
          <a:stretch>
            <a:fillRect/>
          </a:stretch>
        </p:blipFill>
        <p:spPr bwMode="auto">
          <a:xfrm>
            <a:off x="4059383" y="1122218"/>
            <a:ext cx="4433453" cy="2230581"/>
          </a:xfrm>
          <a:prstGeom prst="rect">
            <a:avLst/>
          </a:prstGeom>
          <a:noFill/>
          <a:ln w="9525">
            <a:noFill/>
            <a:miter lim="800000"/>
            <a:headEnd/>
            <a:tailEnd/>
          </a:ln>
        </p:spPr>
      </p:pic>
      <p:sp>
        <p:nvSpPr>
          <p:cNvPr id="8" name="CuadroTexto 1">
            <a:extLst>
              <a:ext uri="{FF2B5EF4-FFF2-40B4-BE49-F238E27FC236}"/>
            </a:extLst>
          </p:cNvPr>
          <p:cNvSpPr txBox="1"/>
          <p:nvPr/>
        </p:nvSpPr>
        <p:spPr>
          <a:xfrm>
            <a:off x="0" y="3047999"/>
            <a:ext cx="9144000" cy="2893100"/>
          </a:xfrm>
          <a:prstGeom prst="rect">
            <a:avLst/>
          </a:prstGeom>
          <a:gradFill flip="none" rotWithShape="1">
            <a:gsLst>
              <a:gs pos="100000">
                <a:srgbClr val="92D050"/>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r>
              <a:rPr lang="es-MX" sz="28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ÓRGANO INTERNO DE CONTROL DE </a:t>
            </a:r>
          </a:p>
          <a:p>
            <a:pPr algn="ctr">
              <a:defRPr/>
            </a:pPr>
            <a:r>
              <a:rPr lang="es-MX" sz="28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SECRETARÍA DE EDUCACIÓN Y CULTURA </a:t>
            </a:r>
          </a:p>
          <a:p>
            <a:pPr algn="ctr">
              <a:defRPr/>
            </a:pPr>
            <a:r>
              <a:rPr lang="es-MX" sz="28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Y  SERVICIOS EDUCATIVOS DEL </a:t>
            </a:r>
          </a:p>
          <a:p>
            <a:pPr algn="ctr">
              <a:defRPr/>
            </a:pPr>
            <a:r>
              <a:rPr lang="es-MX" sz="28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ESTADO DE SONORA</a:t>
            </a:r>
          </a:p>
          <a:p>
            <a:pPr algn="ctr">
              <a:defRPr/>
            </a:pPr>
            <a:endParaRPr lang="es-MX" sz="3500" b="1" dirty="0">
              <a:effectLst>
                <a:outerShdw blurRad="38100" dist="38100" dir="2700000" algn="tl">
                  <a:srgbClr val="000000">
                    <a:alpha val="43137"/>
                  </a:srgbClr>
                </a:outerShdw>
              </a:effectLst>
            </a:endParaRPr>
          </a:p>
        </p:txBody>
      </p:sp>
      <p:sp>
        <p:nvSpPr>
          <p:cNvPr id="10" name="CuadroTexto 2">
            <a:extLst>
              <a:ext uri="{FF2B5EF4-FFF2-40B4-BE49-F238E27FC236}"/>
            </a:extLst>
          </p:cNvPr>
          <p:cNvSpPr txBox="1"/>
          <p:nvPr/>
        </p:nvSpPr>
        <p:spPr>
          <a:xfrm>
            <a:off x="7245928" y="6229204"/>
            <a:ext cx="1690832" cy="369332"/>
          </a:xfrm>
          <a:prstGeom prst="rect">
            <a:avLst/>
          </a:prstGeom>
          <a:noFill/>
        </p:spPr>
        <p:txBody>
          <a:bodyPr wrap="square">
            <a:spAutoFit/>
          </a:bodyPr>
          <a:lstStyle/>
          <a:p>
            <a:pPr>
              <a:defRPr/>
            </a:pPr>
            <a:r>
              <a:rPr lang="es-MX"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Agosto 2018</a:t>
            </a: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Rectángulo 3">
            <a:extLst>
              <a:ext uri="{FF2B5EF4-FFF2-40B4-BE49-F238E27FC236}"/>
            </a:extLst>
          </p:cNvPr>
          <p:cNvSpPr/>
          <p:nvPr/>
        </p:nvSpPr>
        <p:spPr>
          <a:xfrm>
            <a:off x="1592263" y="2767013"/>
            <a:ext cx="5959475" cy="954107"/>
          </a:xfrm>
          <a:prstGeom prst="rect">
            <a:avLst/>
          </a:prstGeom>
        </p:spPr>
        <p:txBody>
          <a:bodyPr>
            <a:spAutoFit/>
          </a:bodyPr>
          <a:lstStyle/>
          <a:p>
            <a:pPr algn="ctr">
              <a:defRPr/>
            </a:pPr>
            <a:r>
              <a:rPr lang="es-MX" sz="28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SERVICIOS EDUCATIVOS DEL ESTADO DE SONORA</a:t>
            </a: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8">
            <a:extLst>
              <a:ext uri="{FF2B5EF4-FFF2-40B4-BE49-F238E27FC236}"/>
            </a:extLst>
          </p:cNvPr>
          <p:cNvSpPr txBox="1"/>
          <p:nvPr/>
        </p:nvSpPr>
        <p:spPr>
          <a:xfrm>
            <a:off x="6359236" y="1137516"/>
            <a:ext cx="2528166" cy="584775"/>
          </a:xfrm>
          <a:prstGeom prst="rect">
            <a:avLst/>
          </a:prstGeom>
          <a:noFill/>
        </p:spPr>
        <p:txBody>
          <a:bodyPr wrap="square">
            <a:spAutoFit/>
          </a:bodyPr>
          <a:lstStyle/>
          <a:p>
            <a:pPr algn="ctr">
              <a:defRPr/>
            </a:pPr>
            <a:r>
              <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UNIDADES ADMINISTRATIVAS</a:t>
            </a:r>
          </a:p>
        </p:txBody>
      </p:sp>
      <p:sp>
        <p:nvSpPr>
          <p:cNvPr id="8" name="CuadroTexto 6"/>
          <p:cNvSpPr txBox="1">
            <a:spLocks noChangeArrowheads="1"/>
          </p:cNvSpPr>
          <p:nvPr/>
        </p:nvSpPr>
        <p:spPr bwMode="auto">
          <a:xfrm>
            <a:off x="934460" y="1690111"/>
            <a:ext cx="7099300" cy="738664"/>
          </a:xfrm>
          <a:prstGeom prst="rect">
            <a:avLst/>
          </a:prstGeom>
          <a:noFill/>
          <a:ln w="9525">
            <a:noFill/>
            <a:miter lim="800000"/>
            <a:headEnd/>
            <a:tailEnd/>
          </a:ln>
        </p:spPr>
        <p:txBody>
          <a:bodyPr wrap="square">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UNIDADES ADMINISTRATIVAS DETERMINADAS                                   Y PENDIENTES DE SOLVENTAR  DE SEES</a:t>
            </a:r>
          </a:p>
          <a:p>
            <a:pPr algn="ctr"/>
            <a:r>
              <a:rPr lang="es-MX" altLang="es-MX" sz="1400" b="1" dirty="0">
                <a:solidFill>
                  <a:schemeClr val="tx1">
                    <a:lumMod val="65000"/>
                    <a:lumOff val="35000"/>
                  </a:schemeClr>
                </a:solidFill>
                <a:latin typeface="Arial" pitchFamily="34" charset="0"/>
                <a:cs typeface="Arial" pitchFamily="34" charset="0"/>
              </a:rPr>
              <a:t>(Ejercicio 2015-2018)</a:t>
            </a:r>
          </a:p>
        </p:txBody>
      </p:sp>
      <p:graphicFrame>
        <p:nvGraphicFramePr>
          <p:cNvPr id="10" name="Tabla 5">
            <a:extLst>
              <a:ext uri="{FF2B5EF4-FFF2-40B4-BE49-F238E27FC236}"/>
            </a:extLst>
          </p:cNvPr>
          <p:cNvGraphicFramePr>
            <a:graphicFrameLocks noGrp="1"/>
          </p:cNvGraphicFramePr>
          <p:nvPr/>
        </p:nvGraphicFramePr>
        <p:xfrm>
          <a:off x="762000" y="2500313"/>
          <a:ext cx="7827818" cy="3914777"/>
        </p:xfrm>
        <a:graphic>
          <a:graphicData uri="http://schemas.openxmlformats.org/drawingml/2006/table">
            <a:tbl>
              <a:tblPr>
                <a:tableStyleId>{5C22544A-7EE6-4342-B048-85BDC9FD1C3A}</a:tableStyleId>
              </a:tblPr>
              <a:tblGrid>
                <a:gridCol w="3566446">
                  <a:extLst>
                    <a:ext uri="{9D8B030D-6E8A-4147-A177-3AD203B41FA5}"/>
                  </a:extLst>
                </a:gridCol>
                <a:gridCol w="976048">
                  <a:extLst>
                    <a:ext uri="{9D8B030D-6E8A-4147-A177-3AD203B41FA5}"/>
                  </a:extLst>
                </a:gridCol>
                <a:gridCol w="1103359">
                  <a:extLst>
                    <a:ext uri="{9D8B030D-6E8A-4147-A177-3AD203B41FA5}"/>
                  </a:extLst>
                </a:gridCol>
                <a:gridCol w="1007876">
                  <a:extLst>
                    <a:ext uri="{9D8B030D-6E8A-4147-A177-3AD203B41FA5}"/>
                  </a:extLst>
                </a:gridCol>
                <a:gridCol w="1174089">
                  <a:extLst>
                    <a:ext uri="{9D8B030D-6E8A-4147-A177-3AD203B41FA5}"/>
                  </a:extLst>
                </a:gridCol>
              </a:tblGrid>
              <a:tr h="313505">
                <a:tc rowSpan="2">
                  <a:txBody>
                    <a:bodyPr/>
                    <a:lstStyle/>
                    <a:p>
                      <a:pPr algn="ctr" fontAlgn="ctr"/>
                      <a:r>
                        <a:rPr lang="es-MX" sz="1400" b="1" u="none" strike="noStrike" dirty="0">
                          <a:solidFill>
                            <a:schemeClr val="bg1"/>
                          </a:solidFill>
                          <a:effectLst/>
                          <a:latin typeface="Arial" pitchFamily="34" charset="0"/>
                          <a:cs typeface="Arial" pitchFamily="34" charset="0"/>
                        </a:rPr>
                        <a:t>Unidad Administrativa</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    T O T A 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rowSpan="2">
                  <a:txBody>
                    <a:bodyPr/>
                    <a:lstStyle/>
                    <a:p>
                      <a:pPr algn="ctr" fontAlgn="b"/>
                      <a:r>
                        <a:rPr lang="es-MX" sz="1400" b="1" u="none" strike="noStrike" dirty="0">
                          <a:solidFill>
                            <a:schemeClr val="bg1"/>
                          </a:solidFill>
                          <a:effectLst/>
                          <a:latin typeface="Arial" pitchFamily="34" charset="0"/>
                          <a:cs typeface="Arial" pitchFamily="34" charset="0"/>
                        </a:rPr>
                        <a:t>%  de Solventación</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extLst>
                  <a:ext uri="{0D108BD9-81ED-4DB2-BD59-A6C34878D82A}"/>
                </a:extLst>
              </a:tr>
              <a:tr h="313505">
                <a:tc vMerge="1">
                  <a:txBody>
                    <a:bodyPr/>
                    <a:lstStyle/>
                    <a:p>
                      <a:endParaRPr lang="es-MX"/>
                    </a:p>
                  </a:txBody>
                  <a:tcPr/>
                </a:tc>
                <a:tc>
                  <a:txBody>
                    <a:bodyPr/>
                    <a:lstStyle/>
                    <a:p>
                      <a:pPr algn="ctr" fontAlgn="ctr"/>
                      <a:r>
                        <a:rPr lang="es-MX" sz="1400" b="1" u="none" strike="noStrike" dirty="0">
                          <a:solidFill>
                            <a:schemeClr val="bg1"/>
                          </a:solidFill>
                          <a:effectLst/>
                          <a:latin typeface="Arial" pitchFamily="34" charset="0"/>
                          <a:cs typeface="Arial" pitchFamily="34" charset="0"/>
                        </a:rPr>
                        <a:t>Generadas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Solventadas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Pendientes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vMerge="1">
                  <a:txBody>
                    <a:bodyPr/>
                    <a:lstStyle/>
                    <a:p>
                      <a:endParaRPr lang="es-MX"/>
                    </a:p>
                  </a:txBody>
                  <a:tcPr/>
                </a:tc>
                <a:extLst>
                  <a:ext uri="{0D108BD9-81ED-4DB2-BD59-A6C34878D82A}"/>
                </a:extLst>
              </a:tr>
              <a:tr h="267951">
                <a:tc>
                  <a:txBody>
                    <a:bodyPr/>
                    <a:lstStyle/>
                    <a:p>
                      <a:pPr algn="l" fontAlgn="ctr"/>
                      <a:r>
                        <a:rPr lang="es-MX" sz="1100" u="none" strike="noStrike" dirty="0">
                          <a:effectLst/>
                          <a:latin typeface="Arial" pitchFamily="34" charset="0"/>
                          <a:cs typeface="Arial" pitchFamily="34" charset="0"/>
                        </a:rPr>
                        <a:t>Coordinación General de Salud y Seguridad Escolar </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9</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11</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45%</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dirty="0">
                          <a:effectLst/>
                          <a:latin typeface="Arial" pitchFamily="34" charset="0"/>
                          <a:cs typeface="Arial" pitchFamily="34" charset="0"/>
                        </a:rPr>
                        <a:t>Dirección General de Administración y Finanzas</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213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83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130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39%</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81350">
                <a:tc>
                  <a:txBody>
                    <a:bodyPr/>
                    <a:lstStyle/>
                    <a:p>
                      <a:pPr algn="l" fontAlgn="ctr"/>
                      <a:r>
                        <a:rPr lang="es-MX" sz="1100" u="none" strike="noStrike" dirty="0">
                          <a:effectLst/>
                          <a:latin typeface="Arial" pitchFamily="34" charset="0"/>
                          <a:cs typeface="Arial" pitchFamily="34" charset="0"/>
                        </a:rPr>
                        <a:t>Dirección General de Educación Elemental</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100%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94748">
                <a:tc>
                  <a:txBody>
                    <a:bodyPr/>
                    <a:lstStyle/>
                    <a:p>
                      <a:pPr algn="l" fontAlgn="ctr"/>
                      <a:r>
                        <a:rPr lang="es-MX" sz="1100" u="none" strike="noStrike" dirty="0">
                          <a:effectLst/>
                          <a:latin typeface="Arial" pitchFamily="34" charset="0"/>
                          <a:cs typeface="Arial" pitchFamily="34" charset="0"/>
                        </a:rPr>
                        <a:t>Dirección General de Educación Primaria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75%</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dirty="0">
                          <a:effectLst/>
                          <a:latin typeface="Arial" pitchFamily="34" charset="0"/>
                          <a:cs typeface="Arial" pitchFamily="34" charset="0"/>
                        </a:rPr>
                        <a:t>Dirección General de Educación Secundaria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dirty="0">
                          <a:effectLst/>
                          <a:latin typeface="Arial" pitchFamily="34" charset="0"/>
                          <a:cs typeface="Arial" pitchFamily="34" charset="0"/>
                        </a:rPr>
                        <a:t>Dirección General de Informática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dirty="0">
                          <a:effectLst/>
                          <a:latin typeface="Arial" pitchFamily="34" charset="0"/>
                          <a:cs typeface="Arial" pitchFamily="34" charset="0"/>
                        </a:rPr>
                        <a:t>Dirección General de Planeación</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100%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a:effectLst/>
                          <a:latin typeface="Arial" pitchFamily="34" charset="0"/>
                          <a:cs typeface="Arial" pitchFamily="34" charset="0"/>
                        </a:rPr>
                        <a:t>Dirección General de Recursos Humanos</a:t>
                      </a:r>
                      <a:endParaRPr lang="es-MX" sz="1100" b="0" i="0" u="none" strike="noStrike">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a:effectLst/>
                          <a:latin typeface="Arial" pitchFamily="34" charset="0"/>
                          <a:cs typeface="Arial" pitchFamily="34" charset="0"/>
                        </a:rPr>
                        <a:t>33</a:t>
                      </a:r>
                      <a:endParaRPr lang="es-MX" sz="1100" b="0" i="0" u="none" strike="noStrike">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14</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19</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a:effectLst/>
                          <a:latin typeface="Arial" pitchFamily="34" charset="0"/>
                          <a:cs typeface="Arial" pitchFamily="34" charset="0"/>
                        </a:rPr>
                        <a:t>Dirección General de Servicios Regionales</a:t>
                      </a:r>
                      <a:endParaRPr lang="es-MX" sz="1100" b="0" i="0" u="none" strike="noStrike">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112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55</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57</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49%</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522507">
                <a:tc>
                  <a:txBody>
                    <a:bodyPr/>
                    <a:lstStyle/>
                    <a:p>
                      <a:pPr algn="l" fontAlgn="ctr"/>
                      <a:r>
                        <a:rPr lang="es-MX" sz="1100" u="none" strike="noStrike" dirty="0">
                          <a:effectLst/>
                          <a:latin typeface="Arial" pitchFamily="34" charset="0"/>
                          <a:cs typeface="Arial" pitchFamily="34" charset="0"/>
                        </a:rPr>
                        <a:t>Coordinación General de Programas Federales (PETC, PEC, PEARE)</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14</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16</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47%</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313505">
                <a:tc>
                  <a:txBody>
                    <a:bodyPr/>
                    <a:lstStyle/>
                    <a:p>
                      <a:pPr algn="ctr" fontAlgn="ctr"/>
                      <a:r>
                        <a:rPr lang="es-MX" sz="1400" b="1" u="none" strike="noStrike" dirty="0">
                          <a:solidFill>
                            <a:schemeClr val="bg1"/>
                          </a:solidFill>
                          <a:effectLst/>
                          <a:latin typeface="Arial" pitchFamily="34" charset="0"/>
                          <a:cs typeface="Arial" pitchFamily="34" charset="0"/>
                        </a:rPr>
                        <a:t>Total General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468</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229</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239</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49%</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extLst>
                  <a:ext uri="{0D108BD9-81ED-4DB2-BD59-A6C34878D82A}"/>
                </a:extLst>
              </a:tr>
            </a:tbl>
          </a:graphicData>
        </a:graphic>
      </p:graphicFrame>
      <p:sp>
        <p:nvSpPr>
          <p:cNvPr id="11" name="CuadroTexto 2"/>
          <p:cNvSpPr txBox="1">
            <a:spLocks noChangeArrowheads="1"/>
          </p:cNvSpPr>
          <p:nvPr/>
        </p:nvSpPr>
        <p:spPr bwMode="auto">
          <a:xfrm>
            <a:off x="4857751" y="6440329"/>
            <a:ext cx="3721100" cy="246221"/>
          </a:xfrm>
          <a:prstGeom prst="rect">
            <a:avLst/>
          </a:prstGeom>
          <a:noFill/>
          <a:ln w="9525">
            <a:noFill/>
            <a:miter lim="800000"/>
            <a:headEnd/>
            <a:tailEnd/>
          </a:ln>
        </p:spPr>
        <p:txBody>
          <a:bodyPr wrap="square">
            <a:spAutoFit/>
          </a:bodyPr>
          <a:lstStyle/>
          <a:p>
            <a:r>
              <a:rPr lang="es-MX" altLang="es-MX" sz="1000" dirty="0">
                <a:latin typeface="Arial" pitchFamily="34" charset="0"/>
                <a:cs typeface="Arial" pitchFamily="34" charset="0"/>
              </a:rPr>
              <a:t>+ 7% de solventación, en relación al reporte de abril de 2018 </a:t>
            </a: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7" name="Gráfico 4">
            <a:extLst>
              <a:ext uri="{FF2B5EF4-FFF2-40B4-BE49-F238E27FC236}"/>
            </a:extLst>
          </p:cNvPr>
          <p:cNvGraphicFramePr>
            <a:graphicFrameLocks/>
          </p:cNvGraphicFramePr>
          <p:nvPr/>
        </p:nvGraphicFramePr>
        <p:xfrm>
          <a:off x="497809" y="1233054"/>
          <a:ext cx="8327535" cy="541712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7" name="Gráfico 5">
            <a:extLst>
              <a:ext uri="{FF2B5EF4-FFF2-40B4-BE49-F238E27FC236}"/>
            </a:extLst>
          </p:cNvPr>
          <p:cNvGraphicFramePr>
            <a:graphicFrameLocks/>
          </p:cNvGraphicFramePr>
          <p:nvPr/>
        </p:nvGraphicFramePr>
        <p:xfrm>
          <a:off x="498764" y="1149927"/>
          <a:ext cx="8229600" cy="516774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4">
            <a:extLst>
              <a:ext uri="{FF2B5EF4-FFF2-40B4-BE49-F238E27FC236}"/>
            </a:extLst>
          </p:cNvPr>
          <p:cNvSpPr txBox="1"/>
          <p:nvPr/>
        </p:nvSpPr>
        <p:spPr>
          <a:xfrm>
            <a:off x="6532418" y="1158875"/>
            <a:ext cx="2233613" cy="584775"/>
          </a:xfrm>
          <a:prstGeom prst="rect">
            <a:avLst/>
          </a:prstGeom>
          <a:solidFill>
            <a:schemeClr val="bg1"/>
          </a:solidFill>
        </p:spPr>
        <p:txBody>
          <a:bodyPr>
            <a:spAutoFit/>
          </a:bodyPr>
          <a:lstStyle/>
          <a:p>
            <a:pPr algn="ctr">
              <a:defRPr/>
            </a:pPr>
            <a:r>
              <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ESCOLARES</a:t>
            </a:r>
          </a:p>
        </p:txBody>
      </p:sp>
      <p:sp>
        <p:nvSpPr>
          <p:cNvPr id="8" name="CuadroTexto 6"/>
          <p:cNvSpPr txBox="1">
            <a:spLocks noChangeArrowheads="1"/>
          </p:cNvSpPr>
          <p:nvPr/>
        </p:nvSpPr>
        <p:spPr bwMode="auto">
          <a:xfrm>
            <a:off x="1116013" y="1792288"/>
            <a:ext cx="70993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latin typeface="Arial" pitchFamily="34" charset="0"/>
                <a:cs typeface="Arial" pitchFamily="34" charset="0"/>
              </a:rPr>
              <a:t>OBSERVACIONES DE CENTROS ESCOLARES DETERMINADAS</a:t>
            </a:r>
          </a:p>
          <a:p>
            <a:pPr algn="ctr"/>
            <a:r>
              <a:rPr lang="es-MX" altLang="es-MX" sz="1600" b="1" dirty="0">
                <a:solidFill>
                  <a:schemeClr val="tx1">
                    <a:lumMod val="65000"/>
                    <a:lumOff val="35000"/>
                  </a:schemeClr>
                </a:solidFill>
                <a:latin typeface="Arial" pitchFamily="34" charset="0"/>
                <a:cs typeface="Arial" pitchFamily="34" charset="0"/>
              </a:rPr>
              <a:t>Y PENDIENTES DE SOLVENTAR  DE SEES</a:t>
            </a:r>
          </a:p>
          <a:p>
            <a:pPr algn="ctr"/>
            <a:r>
              <a:rPr lang="es-MX" altLang="es-MX" sz="1600" b="1" dirty="0">
                <a:solidFill>
                  <a:schemeClr val="tx1">
                    <a:lumMod val="65000"/>
                    <a:lumOff val="35000"/>
                  </a:schemeClr>
                </a:solidFill>
                <a:latin typeface="Arial" pitchFamily="34" charset="0"/>
                <a:cs typeface="Arial" pitchFamily="34" charset="0"/>
              </a:rPr>
              <a:t>(Ejercicio 2015-2018)</a:t>
            </a:r>
          </a:p>
        </p:txBody>
      </p:sp>
      <p:graphicFrame>
        <p:nvGraphicFramePr>
          <p:cNvPr id="10" name="Tabla 3">
            <a:extLst>
              <a:ext uri="{FF2B5EF4-FFF2-40B4-BE49-F238E27FC236}"/>
            </a:extLst>
          </p:cNvPr>
          <p:cNvGraphicFramePr>
            <a:graphicFrameLocks noGrp="1"/>
          </p:cNvGraphicFramePr>
          <p:nvPr/>
        </p:nvGraphicFramePr>
        <p:xfrm>
          <a:off x="762000" y="2769612"/>
          <a:ext cx="7869381" cy="3839006"/>
        </p:xfrm>
        <a:graphic>
          <a:graphicData uri="http://schemas.openxmlformats.org/drawingml/2006/table">
            <a:tbl>
              <a:tblPr>
                <a:tableStyleId>{5C22544A-7EE6-4342-B048-85BDC9FD1C3A}</a:tableStyleId>
              </a:tblPr>
              <a:tblGrid>
                <a:gridCol w="2964873">
                  <a:extLst>
                    <a:ext uri="{9D8B030D-6E8A-4147-A177-3AD203B41FA5}"/>
                  </a:extLst>
                </a:gridCol>
                <a:gridCol w="1274618">
                  <a:extLst>
                    <a:ext uri="{9D8B030D-6E8A-4147-A177-3AD203B41FA5}"/>
                  </a:extLst>
                </a:gridCol>
                <a:gridCol w="1260764">
                  <a:extLst>
                    <a:ext uri="{9D8B030D-6E8A-4147-A177-3AD203B41FA5}"/>
                  </a:extLst>
                </a:gridCol>
                <a:gridCol w="1039090">
                  <a:extLst>
                    <a:ext uri="{9D8B030D-6E8A-4147-A177-3AD203B41FA5}"/>
                  </a:extLst>
                </a:gridCol>
                <a:gridCol w="1330036">
                  <a:extLst>
                    <a:ext uri="{9D8B030D-6E8A-4147-A177-3AD203B41FA5}"/>
                  </a:extLst>
                </a:gridCol>
              </a:tblGrid>
              <a:tr h="521943">
                <a:tc rowSpan="2">
                  <a:txBody>
                    <a:bodyPr/>
                    <a:lstStyle/>
                    <a:p>
                      <a:pPr algn="ctr" fontAlgn="ctr"/>
                      <a:r>
                        <a:rPr lang="es-MX" sz="1400" b="1" u="none" strike="noStrike" dirty="0">
                          <a:solidFill>
                            <a:schemeClr val="bg1"/>
                          </a:solidFill>
                          <a:effectLst/>
                          <a:latin typeface="Arial" pitchFamily="34" charset="0"/>
                          <a:cs typeface="Arial" pitchFamily="34" charset="0"/>
                        </a:rPr>
                        <a:t>Unidad Administrativa</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l"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 T O T A 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l"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rowSpan="2">
                  <a:txBody>
                    <a:bodyPr/>
                    <a:lstStyle/>
                    <a:p>
                      <a:pPr algn="ctr" fontAlgn="ctr"/>
                      <a:r>
                        <a:rPr lang="es-MX" sz="1400" b="1" i="0" u="none" strike="noStrike" dirty="0">
                          <a:solidFill>
                            <a:srgbClr val="FFFFFF"/>
                          </a:solidFill>
                          <a:effectLst/>
                          <a:latin typeface="Arial" pitchFamily="34" charset="0"/>
                          <a:cs typeface="Arial" pitchFamily="34" charset="0"/>
                        </a:rPr>
                        <a:t>%  de Solventación</a:t>
                      </a:r>
                    </a:p>
                  </a:txBody>
                  <a:tcPr marL="9525" marR="9525" marT="9526" marB="0" anchor="ctr">
                    <a:solidFill>
                      <a:srgbClr val="FF0000"/>
                    </a:solidFill>
                  </a:tcPr>
                </a:tc>
                <a:extLst>
                  <a:ext uri="{0D108BD9-81ED-4DB2-BD59-A6C34878D82A}"/>
                </a:extLst>
              </a:tr>
              <a:tr h="658740">
                <a:tc vMerge="1">
                  <a:txBody>
                    <a:bodyPr/>
                    <a:lstStyle/>
                    <a:p>
                      <a:endParaRPr lang="es-MX"/>
                    </a:p>
                  </a:txBody>
                  <a:tcPr/>
                </a:tc>
                <a:tc>
                  <a:txBody>
                    <a:bodyPr/>
                    <a:lstStyle/>
                    <a:p>
                      <a:pPr algn="ctr" fontAlgn="ctr"/>
                      <a:r>
                        <a:rPr lang="es-MX" sz="1400" b="1" u="none" strike="noStrike" dirty="0">
                          <a:solidFill>
                            <a:schemeClr val="bg1"/>
                          </a:solidFill>
                          <a:effectLst/>
                          <a:latin typeface="Arial" pitchFamily="34" charset="0"/>
                          <a:cs typeface="Arial" pitchFamily="34" charset="0"/>
                        </a:rPr>
                        <a:t>Generadas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Solventadas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Pendientes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vMerge="1">
                  <a:txBody>
                    <a:bodyPr/>
                    <a:lstStyle/>
                    <a:p>
                      <a:endParaRPr lang="es-MX"/>
                    </a:p>
                  </a:txBody>
                  <a:tcPr/>
                </a:tc>
                <a:extLst>
                  <a:ext uri="{0D108BD9-81ED-4DB2-BD59-A6C34878D82A}"/>
                </a:extLst>
              </a:tr>
              <a:tr h="622330">
                <a:tc>
                  <a:txBody>
                    <a:bodyPr/>
                    <a:lstStyle/>
                    <a:p>
                      <a:pPr algn="l" fontAlgn="ctr"/>
                      <a:r>
                        <a:rPr lang="es-MX" sz="1100" u="none" strike="noStrike" dirty="0">
                          <a:effectLst/>
                          <a:latin typeface="Arial" pitchFamily="34" charset="0"/>
                          <a:cs typeface="Arial" pitchFamily="34" charset="0"/>
                        </a:rPr>
                        <a:t>Dirección General de Educación Elemental</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60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38</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22</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63%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589576">
                <a:tc>
                  <a:txBody>
                    <a:bodyPr/>
                    <a:lstStyle/>
                    <a:p>
                      <a:pPr algn="l" fontAlgn="ctr"/>
                      <a:r>
                        <a:rPr lang="es-MX" sz="1100" u="none" strike="noStrike" dirty="0">
                          <a:effectLst/>
                          <a:latin typeface="Arial" pitchFamily="34" charset="0"/>
                          <a:cs typeface="Arial" pitchFamily="34" charset="0"/>
                        </a:rPr>
                        <a:t>Dirección General de Educación Primaria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380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138</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242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36%</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589574">
                <a:tc>
                  <a:txBody>
                    <a:bodyPr/>
                    <a:lstStyle/>
                    <a:p>
                      <a:pPr algn="l" fontAlgn="ctr"/>
                      <a:r>
                        <a:rPr lang="es-MX" sz="1100" u="none" strike="noStrike" dirty="0">
                          <a:effectLst/>
                          <a:latin typeface="Arial" pitchFamily="34" charset="0"/>
                          <a:cs typeface="Arial" pitchFamily="34" charset="0"/>
                        </a:rPr>
                        <a:t>Dirección General de Educación Secundaria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175</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98</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77</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56%</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856843">
                <a:tc>
                  <a:txBody>
                    <a:bodyPr/>
                    <a:lstStyle/>
                    <a:p>
                      <a:pPr algn="ctr" fontAlgn="ctr"/>
                      <a:r>
                        <a:rPr lang="es-MX" sz="1400" b="1" u="none" strike="noStrike" dirty="0">
                          <a:solidFill>
                            <a:schemeClr val="bg1"/>
                          </a:solidFill>
                          <a:effectLst/>
                          <a:latin typeface="Arial" pitchFamily="34" charset="0"/>
                          <a:cs typeface="Arial" pitchFamily="34" charset="0"/>
                        </a:rPr>
                        <a:t>Total General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615</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274</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341</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45%</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extLst>
                  <a:ext uri="{0D108BD9-81ED-4DB2-BD59-A6C34878D82A}"/>
                </a:extLst>
              </a:tr>
            </a:tbl>
          </a:graphicData>
        </a:graphic>
      </p:graphicFrame>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7" name="Gráfico 8">
            <a:extLst>
              <a:ext uri="{FF2B5EF4-FFF2-40B4-BE49-F238E27FC236}"/>
            </a:extLst>
          </p:cNvPr>
          <p:cNvGraphicFramePr>
            <a:graphicFrameLocks/>
          </p:cNvGraphicFramePr>
          <p:nvPr/>
        </p:nvGraphicFramePr>
        <p:xfrm>
          <a:off x="3782290" y="3588327"/>
          <a:ext cx="5361710" cy="326967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Gráfico 4">
            <a:extLst>
              <a:ext uri="{FF2B5EF4-FFF2-40B4-BE49-F238E27FC236}"/>
            </a:extLst>
          </p:cNvPr>
          <p:cNvGraphicFramePr>
            <a:graphicFrameLocks/>
          </p:cNvGraphicFramePr>
          <p:nvPr/>
        </p:nvGraphicFramePr>
        <p:xfrm>
          <a:off x="249383" y="1122218"/>
          <a:ext cx="4835235" cy="3186546"/>
        </p:xfrm>
        <a:graphic>
          <a:graphicData uri="http://schemas.openxmlformats.org/drawingml/2006/chart">
            <c:chart xmlns:c="http://schemas.openxmlformats.org/drawingml/2006/chart" xmlns:r="http://schemas.openxmlformats.org/officeDocument/2006/relationships" r:id="rId5"/>
          </a:graphicData>
        </a:graphic>
      </p:graphicFrame>
      <p:sp>
        <p:nvSpPr>
          <p:cNvPr id="10" name="CuadroTexto 1">
            <a:extLst>
              <a:ext uri="{FF2B5EF4-FFF2-40B4-BE49-F238E27FC236}"/>
            </a:extLst>
          </p:cNvPr>
          <p:cNvSpPr txBox="1"/>
          <p:nvPr/>
        </p:nvSpPr>
        <p:spPr>
          <a:xfrm>
            <a:off x="6927273" y="1202460"/>
            <a:ext cx="1856509" cy="584775"/>
          </a:xfrm>
          <a:prstGeom prst="rect">
            <a:avLst/>
          </a:prstGeom>
          <a:solidFill>
            <a:schemeClr val="bg1"/>
          </a:solidFill>
        </p:spPr>
        <p:txBody>
          <a:bodyPr wrap="square">
            <a:spAutoFit/>
          </a:bodyPr>
          <a:lstStyle/>
          <a:p>
            <a:pPr algn="ctr">
              <a:defRPr/>
            </a:pPr>
            <a:r>
              <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ESCOLARES</a:t>
            </a: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6 Rectángulo"/>
          <p:cNvSpPr/>
          <p:nvPr/>
        </p:nvSpPr>
        <p:spPr>
          <a:xfrm>
            <a:off x="1854378" y="3105789"/>
            <a:ext cx="5450595" cy="954107"/>
          </a:xfrm>
          <a:prstGeom prst="rect">
            <a:avLst/>
          </a:prstGeom>
        </p:spPr>
        <p:txBody>
          <a:bodyPr wrap="none">
            <a:spAutoFit/>
          </a:bodyPr>
          <a:lstStyle/>
          <a:p>
            <a:pPr algn="ctr">
              <a:defRPr/>
            </a:pPr>
            <a:r>
              <a:rPr lang="es-MX" sz="28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SECRETARÍA DE EDUCACIÓN </a:t>
            </a:r>
          </a:p>
          <a:p>
            <a:pPr algn="ctr">
              <a:defRPr/>
            </a:pPr>
            <a:r>
              <a:rPr lang="es-MX" sz="28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Y CULTURA</a:t>
            </a:r>
            <a:endParaRPr lang="es-MX" sz="28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a:extLst>
              <a:ext uri="{FF2B5EF4-FFF2-40B4-BE49-F238E27FC236}"/>
            </a:extLst>
          </p:cNvPr>
          <p:cNvSpPr txBox="1"/>
          <p:nvPr/>
        </p:nvSpPr>
        <p:spPr>
          <a:xfrm>
            <a:off x="6551758" y="1160896"/>
            <a:ext cx="2232025" cy="338554"/>
          </a:xfrm>
          <a:prstGeom prst="rect">
            <a:avLst/>
          </a:prstGeom>
          <a:solidFill>
            <a:schemeClr val="bg1"/>
          </a:solidFill>
        </p:spPr>
        <p:txBody>
          <a:bodyPr>
            <a:spAutoFit/>
          </a:bodyPr>
          <a:lstStyle/>
          <a:p>
            <a:pPr algn="ctr">
              <a:defRPr/>
            </a:pPr>
            <a:endParaRPr lang="es-MX" sz="1600" b="1" dirty="0">
              <a:effectLst>
                <a:outerShdw blurRad="38100" dist="38100" dir="2700000" algn="tl">
                  <a:srgbClr val="000000">
                    <a:alpha val="43137"/>
                  </a:srgbClr>
                </a:outerShdw>
              </a:effectLst>
              <a:latin typeface="Arial" pitchFamily="34" charset="0"/>
              <a:cs typeface="Arial" pitchFamily="34" charset="0"/>
            </a:endParaRPr>
          </a:p>
        </p:txBody>
      </p:sp>
      <p:sp>
        <p:nvSpPr>
          <p:cNvPr id="10" name="CuadroTexto 5">
            <a:extLst>
              <a:ext uri="{FF2B5EF4-FFF2-40B4-BE49-F238E27FC236}"/>
            </a:extLst>
          </p:cNvPr>
          <p:cNvSpPr txBox="1"/>
          <p:nvPr/>
        </p:nvSpPr>
        <p:spPr>
          <a:xfrm>
            <a:off x="5826703" y="1188604"/>
            <a:ext cx="3095625" cy="584775"/>
          </a:xfrm>
          <a:prstGeom prst="rect">
            <a:avLst/>
          </a:prstGeom>
          <a:noFill/>
        </p:spPr>
        <p:txBody>
          <a:bodyPr>
            <a:spAutoFit/>
          </a:bodyPr>
          <a:lstStyle/>
          <a:p>
            <a:pPr algn="ctr">
              <a:defRPr/>
            </a:pPr>
            <a:r>
              <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UNIDADES ADMINISTRATIVAS</a:t>
            </a:r>
          </a:p>
        </p:txBody>
      </p:sp>
      <p:sp>
        <p:nvSpPr>
          <p:cNvPr id="11" name="CuadroTexto 6"/>
          <p:cNvSpPr txBox="1">
            <a:spLocks noChangeArrowheads="1"/>
          </p:cNvSpPr>
          <p:nvPr/>
        </p:nvSpPr>
        <p:spPr bwMode="auto">
          <a:xfrm>
            <a:off x="1116013" y="1792288"/>
            <a:ext cx="70993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latin typeface="Arial" pitchFamily="34" charset="0"/>
                <a:cs typeface="Arial" pitchFamily="34" charset="0"/>
              </a:rPr>
              <a:t>OBSERVACIONES DE UNIDADES ADMINISTRATIVAS DETERMINADAS</a:t>
            </a:r>
          </a:p>
          <a:p>
            <a:pPr algn="ctr"/>
            <a:r>
              <a:rPr lang="es-MX" altLang="es-MX" sz="1600" b="1" dirty="0">
                <a:solidFill>
                  <a:schemeClr val="tx1">
                    <a:lumMod val="65000"/>
                    <a:lumOff val="35000"/>
                  </a:schemeClr>
                </a:solidFill>
                <a:latin typeface="Arial" pitchFamily="34" charset="0"/>
                <a:cs typeface="Arial" pitchFamily="34" charset="0"/>
              </a:rPr>
              <a:t>Y PENDIENTES DE SOLVENTAR DE SEC</a:t>
            </a:r>
          </a:p>
          <a:p>
            <a:pPr algn="ctr"/>
            <a:r>
              <a:rPr lang="es-MX" altLang="es-MX" sz="1600" b="1" dirty="0">
                <a:solidFill>
                  <a:schemeClr val="tx1">
                    <a:lumMod val="65000"/>
                    <a:lumOff val="35000"/>
                  </a:schemeClr>
                </a:solidFill>
                <a:latin typeface="Arial" pitchFamily="34" charset="0"/>
                <a:cs typeface="Arial" pitchFamily="34" charset="0"/>
              </a:rPr>
              <a:t>(Ejercicio 2015-2018)</a:t>
            </a:r>
          </a:p>
        </p:txBody>
      </p:sp>
      <p:graphicFrame>
        <p:nvGraphicFramePr>
          <p:cNvPr id="13" name="Tabla 7">
            <a:extLst>
              <a:ext uri="{FF2B5EF4-FFF2-40B4-BE49-F238E27FC236}"/>
            </a:extLst>
          </p:cNvPr>
          <p:cNvGraphicFramePr>
            <a:graphicFrameLocks noGrp="1"/>
          </p:cNvGraphicFramePr>
          <p:nvPr/>
        </p:nvGraphicFramePr>
        <p:xfrm>
          <a:off x="540327" y="2701635"/>
          <a:ext cx="8049492" cy="3865420"/>
        </p:xfrm>
        <a:graphic>
          <a:graphicData uri="http://schemas.openxmlformats.org/drawingml/2006/table">
            <a:tbl>
              <a:tblPr>
                <a:tableStyleId>{5C22544A-7EE6-4342-B048-85BDC9FD1C3A}</a:tableStyleId>
              </a:tblPr>
              <a:tblGrid>
                <a:gridCol w="3494243">
                  <a:extLst>
                    <a:ext uri="{9D8B030D-6E8A-4147-A177-3AD203B41FA5}"/>
                  </a:extLst>
                </a:gridCol>
                <a:gridCol w="1075151">
                  <a:extLst>
                    <a:ext uri="{9D8B030D-6E8A-4147-A177-3AD203B41FA5}"/>
                  </a:extLst>
                </a:gridCol>
                <a:gridCol w="1103446">
                  <a:extLst>
                    <a:ext uri="{9D8B030D-6E8A-4147-A177-3AD203B41FA5}"/>
                  </a:extLst>
                </a:gridCol>
                <a:gridCol w="1131738">
                  <a:extLst>
                    <a:ext uri="{9D8B030D-6E8A-4147-A177-3AD203B41FA5}"/>
                  </a:extLst>
                </a:gridCol>
                <a:gridCol w="1244914">
                  <a:extLst>
                    <a:ext uri="{9D8B030D-6E8A-4147-A177-3AD203B41FA5}"/>
                  </a:extLst>
                </a:gridCol>
              </a:tblGrid>
              <a:tr h="389539">
                <a:tc rowSpan="2">
                  <a:txBody>
                    <a:bodyPr/>
                    <a:lstStyle/>
                    <a:p>
                      <a:pPr algn="ctr" rtl="0" fontAlgn="ctr"/>
                      <a:r>
                        <a:rPr lang="es-MX" sz="1400" b="1" u="none" strike="noStrike" dirty="0">
                          <a:solidFill>
                            <a:schemeClr val="bg1"/>
                          </a:solidFill>
                          <a:effectLst/>
                          <a:latin typeface="Arial" pitchFamily="34" charset="0"/>
                          <a:cs typeface="Arial" pitchFamily="34" charset="0"/>
                        </a:rPr>
                        <a:t>Unidad Administrativa</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gridSpan="3">
                  <a:txBody>
                    <a:bodyPr/>
                    <a:lstStyle/>
                    <a:p>
                      <a:pPr algn="ctr" rtl="0" fontAlgn="ctr"/>
                      <a:r>
                        <a:rPr lang="es-MX" sz="1400" b="1" u="none" strike="noStrike" dirty="0">
                          <a:solidFill>
                            <a:schemeClr val="bg1"/>
                          </a:solidFill>
                          <a:effectLst/>
                          <a:latin typeface="Arial" pitchFamily="34" charset="0"/>
                          <a:cs typeface="Arial" pitchFamily="34" charset="0"/>
                        </a:rPr>
                        <a:t>TOTAL</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400" b="1" u="none" strike="noStrike" dirty="0">
                          <a:solidFill>
                            <a:schemeClr val="bg1"/>
                          </a:solidFill>
                          <a:effectLst/>
                          <a:latin typeface="Arial" pitchFamily="34" charset="0"/>
                          <a:cs typeface="Arial" pitchFamily="34" charset="0"/>
                        </a:rPr>
                        <a:t>%  de </a:t>
                      </a:r>
                    </a:p>
                    <a:p>
                      <a:pPr algn="ctr" rtl="0" fontAlgn="ctr"/>
                      <a:r>
                        <a:rPr lang="es-MX" sz="1400" b="1" u="none" strike="noStrike" dirty="0">
                          <a:solidFill>
                            <a:schemeClr val="bg1"/>
                          </a:solidFill>
                          <a:effectLst/>
                          <a:latin typeface="Arial" pitchFamily="34" charset="0"/>
                          <a:cs typeface="Arial" pitchFamily="34" charset="0"/>
                        </a:rPr>
                        <a:t>Solventación</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extLst>
                  <a:ext uri="{0D108BD9-81ED-4DB2-BD59-A6C34878D82A}"/>
                </a:extLst>
              </a:tr>
              <a:tr h="764094">
                <a:tc vMerge="1">
                  <a:txBody>
                    <a:bodyPr/>
                    <a:lstStyle/>
                    <a:p>
                      <a:endParaRPr lang="es-MX"/>
                    </a:p>
                  </a:txBody>
                  <a:tcPr/>
                </a:tc>
                <a:tc>
                  <a:txBody>
                    <a:bodyPr/>
                    <a:lstStyle/>
                    <a:p>
                      <a:pPr algn="ctr" rtl="0" fontAlgn="ctr"/>
                      <a:r>
                        <a:rPr lang="es-MX" sz="1400" b="1" u="none" strike="noStrike" dirty="0">
                          <a:solidFill>
                            <a:schemeClr val="bg1"/>
                          </a:solidFill>
                          <a:effectLst/>
                          <a:latin typeface="Arial" pitchFamily="34" charset="0"/>
                          <a:cs typeface="Arial" pitchFamily="34" charset="0"/>
                        </a:rPr>
                        <a:t>Generadas</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a:txBody>
                    <a:bodyPr/>
                    <a:lstStyle/>
                    <a:p>
                      <a:pPr algn="ctr" rtl="0" fontAlgn="ctr"/>
                      <a:r>
                        <a:rPr lang="es-MX" sz="1400" b="1" u="none" strike="noStrike" dirty="0">
                          <a:solidFill>
                            <a:schemeClr val="bg1"/>
                          </a:solidFill>
                          <a:effectLst/>
                          <a:latin typeface="Arial" pitchFamily="34" charset="0"/>
                          <a:cs typeface="Arial" pitchFamily="34" charset="0"/>
                        </a:rPr>
                        <a:t>Solventadas</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a:txBody>
                    <a:bodyPr/>
                    <a:lstStyle/>
                    <a:p>
                      <a:pPr algn="ctr" rtl="0" fontAlgn="ctr"/>
                      <a:r>
                        <a:rPr lang="es-MX" sz="1400" b="1" u="none" strike="noStrike" dirty="0">
                          <a:solidFill>
                            <a:schemeClr val="bg1"/>
                          </a:solidFill>
                          <a:effectLst/>
                          <a:latin typeface="Arial" pitchFamily="34" charset="0"/>
                          <a:cs typeface="Arial" pitchFamily="34" charset="0"/>
                        </a:rPr>
                        <a:t>Pendientes</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vMerge="1">
                  <a:txBody>
                    <a:bodyPr/>
                    <a:lstStyle/>
                    <a:p>
                      <a:endParaRPr lang="es-MX"/>
                    </a:p>
                  </a:txBody>
                  <a:tcPr/>
                </a:tc>
                <a:extLst>
                  <a:ext uri="{0D108BD9-81ED-4DB2-BD59-A6C34878D82A}"/>
                </a:extLst>
              </a:tr>
              <a:tr h="614271">
                <a:tc>
                  <a:txBody>
                    <a:bodyPr/>
                    <a:lstStyle/>
                    <a:p>
                      <a:pPr algn="l" rtl="0" fontAlgn="ctr"/>
                      <a:r>
                        <a:rPr lang="es-MX" sz="1100" u="none" strike="noStrike" dirty="0">
                          <a:effectLst/>
                          <a:latin typeface="Arial" pitchFamily="34" charset="0"/>
                          <a:cs typeface="Arial" pitchFamily="34" charset="0"/>
                        </a:rPr>
                        <a:t>Coordinación General de Registro, Certificación y Servicios a </a:t>
                      </a:r>
                      <a:r>
                        <a:rPr lang="es-MX" sz="1100" u="none" strike="noStrike" dirty="0" smtClean="0">
                          <a:effectLst/>
                          <a:latin typeface="Arial" pitchFamily="34" charset="0"/>
                          <a:cs typeface="Arial" pitchFamily="34" charset="0"/>
                        </a:rPr>
                        <a:t>Profesionistas</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dirty="0">
                          <a:effectLst/>
                          <a:latin typeface="Arial" pitchFamily="34" charset="0"/>
                          <a:cs typeface="Arial" pitchFamily="34" charset="0"/>
                        </a:rPr>
                        <a:t>7</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a:effectLst/>
                          <a:latin typeface="Arial" pitchFamily="34" charset="0"/>
                          <a:cs typeface="Arial" pitchFamily="34" charset="0"/>
                        </a:rPr>
                        <a:t>7</a:t>
                      </a:r>
                      <a:endParaRPr lang="es-MX" sz="1100" b="0" i="0" u="none" strike="noStrike">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a:effectLst/>
                          <a:latin typeface="Arial" pitchFamily="34" charset="0"/>
                          <a:cs typeface="Arial" pitchFamily="34" charset="0"/>
                        </a:rPr>
                        <a:t>100%</a:t>
                      </a:r>
                      <a:endParaRPr lang="es-MX" sz="1100" b="0" i="0" u="none" strike="noStrike">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extLst>
                  <a:ext uri="{0D108BD9-81ED-4DB2-BD59-A6C34878D82A}"/>
                </a:extLst>
              </a:tr>
              <a:tr h="419502">
                <a:tc>
                  <a:txBody>
                    <a:bodyPr/>
                    <a:lstStyle/>
                    <a:p>
                      <a:pPr algn="l" rtl="0" fontAlgn="ctr"/>
                      <a:r>
                        <a:rPr lang="es-MX" sz="1100" u="none" strike="noStrike" dirty="0">
                          <a:effectLst/>
                          <a:latin typeface="Arial" pitchFamily="34" charset="0"/>
                          <a:cs typeface="Arial" pitchFamily="34" charset="0"/>
                        </a:rPr>
                        <a:t>Dirección General de Administración y Finanzas</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dirty="0">
                          <a:effectLst/>
                          <a:latin typeface="Arial" pitchFamily="34" charset="0"/>
                          <a:cs typeface="Arial" pitchFamily="34" charset="0"/>
                        </a:rPr>
                        <a:t>4</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dirty="0">
                          <a:effectLst/>
                          <a:latin typeface="Arial" pitchFamily="34" charset="0"/>
                          <a:cs typeface="Arial" pitchFamily="34" charset="0"/>
                        </a:rPr>
                        <a:t>1</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dirty="0">
                          <a:effectLst/>
                          <a:latin typeface="Arial" pitchFamily="34" charset="0"/>
                          <a:cs typeface="Arial" pitchFamily="34" charset="0"/>
                        </a:rPr>
                        <a:t>3</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a:effectLst/>
                          <a:latin typeface="Arial" pitchFamily="34" charset="0"/>
                          <a:cs typeface="Arial" pitchFamily="34" charset="0"/>
                        </a:rPr>
                        <a:t>25%</a:t>
                      </a:r>
                      <a:endParaRPr lang="es-MX" sz="1100" b="0" i="0" u="none" strike="noStrike">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extLst>
                  <a:ext uri="{0D108BD9-81ED-4DB2-BD59-A6C34878D82A}"/>
                </a:extLst>
              </a:tr>
              <a:tr h="479433">
                <a:tc>
                  <a:txBody>
                    <a:bodyPr/>
                    <a:lstStyle/>
                    <a:p>
                      <a:pPr algn="l" rtl="0" fontAlgn="ctr"/>
                      <a:r>
                        <a:rPr lang="es-MX" sz="1100" u="none" strike="noStrike" dirty="0">
                          <a:effectLst/>
                          <a:latin typeface="Arial" pitchFamily="34" charset="0"/>
                          <a:cs typeface="Arial" pitchFamily="34" charset="0"/>
                        </a:rPr>
                        <a:t>Dirección General de Educación Media Superior y Superior</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dirty="0">
                          <a:effectLst/>
                          <a:latin typeface="Arial" pitchFamily="34" charset="0"/>
                          <a:cs typeface="Arial" pitchFamily="34" charset="0"/>
                        </a:rPr>
                        <a:t>15</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b="0" i="0" u="none" strike="noStrike" dirty="0" smtClean="0">
                          <a:solidFill>
                            <a:srgbClr val="000000"/>
                          </a:solidFill>
                          <a:effectLst/>
                          <a:latin typeface="Arial" pitchFamily="34" charset="0"/>
                          <a:cs typeface="Arial" pitchFamily="34" charset="0"/>
                        </a:rPr>
                        <a:t>15</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b="0" i="0" u="none" strike="noStrike" dirty="0" smtClean="0">
                          <a:solidFill>
                            <a:srgbClr val="000000"/>
                          </a:solidFill>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dirty="0" smtClean="0">
                          <a:effectLst/>
                          <a:latin typeface="Arial" pitchFamily="34" charset="0"/>
                          <a:cs typeface="Arial" pitchFamily="34" charset="0"/>
                        </a:rPr>
                        <a:t>100%</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extLst>
                  <a:ext uri="{0D108BD9-81ED-4DB2-BD59-A6C34878D82A}"/>
                </a:extLst>
              </a:tr>
              <a:tr h="524379">
                <a:tc>
                  <a:txBody>
                    <a:bodyPr/>
                    <a:lstStyle/>
                    <a:p>
                      <a:pPr algn="l" rtl="0" fontAlgn="ctr"/>
                      <a:r>
                        <a:rPr lang="es-MX" sz="1100" u="none" strike="noStrike" dirty="0">
                          <a:effectLst/>
                          <a:latin typeface="Arial" pitchFamily="34" charset="0"/>
                          <a:cs typeface="Arial" pitchFamily="34" charset="0"/>
                        </a:rPr>
                        <a:t>Dirección General de Recursos Humanos</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dirty="0">
                          <a:effectLst/>
                          <a:latin typeface="Arial" pitchFamily="34" charset="0"/>
                          <a:cs typeface="Arial" pitchFamily="34" charset="0"/>
                        </a:rPr>
                        <a:t>5</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dirty="0">
                          <a:effectLst/>
                          <a:latin typeface="Arial" pitchFamily="34" charset="0"/>
                          <a:cs typeface="Arial" pitchFamily="34" charset="0"/>
                        </a:rPr>
                        <a:t>2</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dirty="0">
                          <a:effectLst/>
                          <a:latin typeface="Arial" pitchFamily="34" charset="0"/>
                          <a:cs typeface="Arial" pitchFamily="34" charset="0"/>
                        </a:rPr>
                        <a:t>3</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100" u="none" strike="noStrike" dirty="0">
                          <a:effectLst/>
                          <a:latin typeface="Arial" pitchFamily="34" charset="0"/>
                          <a:cs typeface="Arial" pitchFamily="34" charset="0"/>
                        </a:rPr>
                        <a:t>40%</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extLst>
                  <a:ext uri="{0D108BD9-81ED-4DB2-BD59-A6C34878D82A}"/>
                </a:extLst>
              </a:tr>
              <a:tr h="674202">
                <a:tc>
                  <a:txBody>
                    <a:bodyPr/>
                    <a:lstStyle/>
                    <a:p>
                      <a:pPr algn="ctr" rtl="0" fontAlgn="ctr"/>
                      <a:r>
                        <a:rPr lang="es-MX" sz="1400" b="1" u="none" strike="noStrike" dirty="0">
                          <a:solidFill>
                            <a:schemeClr val="bg1"/>
                          </a:solidFill>
                          <a:effectLst/>
                          <a:latin typeface="Arial" pitchFamily="34" charset="0"/>
                          <a:cs typeface="Arial" pitchFamily="34" charset="0"/>
                        </a:rPr>
                        <a:t>Total General</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a:txBody>
                    <a:bodyPr/>
                    <a:lstStyle/>
                    <a:p>
                      <a:pPr algn="ctr" rtl="0" fontAlgn="ctr"/>
                      <a:r>
                        <a:rPr lang="es-MX" sz="1400" b="1" u="none" strike="noStrike" dirty="0">
                          <a:solidFill>
                            <a:schemeClr val="bg1"/>
                          </a:solidFill>
                          <a:effectLst/>
                          <a:latin typeface="Arial" pitchFamily="34" charset="0"/>
                          <a:cs typeface="Arial" pitchFamily="34" charset="0"/>
                        </a:rPr>
                        <a:t>31</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a:txBody>
                    <a:bodyPr/>
                    <a:lstStyle/>
                    <a:p>
                      <a:pPr algn="ctr" rtl="0" fontAlgn="ctr"/>
                      <a:r>
                        <a:rPr lang="es-MX" sz="1400" b="1" u="none" strike="noStrike" dirty="0" smtClean="0">
                          <a:solidFill>
                            <a:schemeClr val="bg1"/>
                          </a:solidFill>
                          <a:effectLst/>
                          <a:latin typeface="Arial" pitchFamily="34" charset="0"/>
                          <a:cs typeface="Arial" pitchFamily="34" charset="0"/>
                        </a:rPr>
                        <a:t>25</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a:txBody>
                    <a:bodyPr/>
                    <a:lstStyle/>
                    <a:p>
                      <a:pPr algn="ctr" rtl="0" fontAlgn="ctr"/>
                      <a:r>
                        <a:rPr lang="es-MX" sz="1400" b="1" i="0" u="none" strike="noStrike" dirty="0">
                          <a:solidFill>
                            <a:schemeClr val="bg1"/>
                          </a:solidFill>
                          <a:effectLst/>
                          <a:latin typeface="Arial" pitchFamily="34" charset="0"/>
                          <a:cs typeface="Arial" pitchFamily="34" charset="0"/>
                        </a:rPr>
                        <a:t>6</a:t>
                      </a:r>
                    </a:p>
                  </a:txBody>
                  <a:tcPr marL="8935" marR="8935" marT="8935" marB="0" anchor="ctr">
                    <a:solidFill>
                      <a:srgbClr val="FF0000"/>
                    </a:solidFill>
                  </a:tcPr>
                </a:tc>
                <a:tc>
                  <a:txBody>
                    <a:bodyPr/>
                    <a:lstStyle/>
                    <a:p>
                      <a:pPr algn="ctr" rtl="0" fontAlgn="ctr"/>
                      <a:r>
                        <a:rPr lang="es-MX" sz="1400" b="1" u="none" strike="noStrike" dirty="0" smtClean="0">
                          <a:solidFill>
                            <a:schemeClr val="bg1"/>
                          </a:solidFill>
                          <a:effectLst/>
                          <a:latin typeface="Arial" pitchFamily="34" charset="0"/>
                          <a:cs typeface="Arial" pitchFamily="34" charset="0"/>
                        </a:rPr>
                        <a:t>81%</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extLst>
                  <a:ext uri="{0D108BD9-81ED-4DB2-BD59-A6C34878D82A}"/>
                </a:extLst>
              </a:tr>
            </a:tbl>
          </a:graphicData>
        </a:graphic>
      </p:graphicFrame>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a:extLst>
              <a:ext uri="{FF2B5EF4-FFF2-40B4-BE49-F238E27FC236}"/>
            </a:extLst>
          </p:cNvPr>
          <p:cNvSpPr txBox="1"/>
          <p:nvPr/>
        </p:nvSpPr>
        <p:spPr>
          <a:xfrm>
            <a:off x="6551758" y="1160896"/>
            <a:ext cx="2232025" cy="338554"/>
          </a:xfrm>
          <a:prstGeom prst="rect">
            <a:avLst/>
          </a:prstGeom>
          <a:solidFill>
            <a:schemeClr val="bg1"/>
          </a:solidFill>
        </p:spPr>
        <p:txBody>
          <a:bodyPr>
            <a:spAutoFit/>
          </a:bodyPr>
          <a:lstStyle/>
          <a:p>
            <a:pPr algn="ctr">
              <a:defRPr/>
            </a:pPr>
            <a:endParaRPr lang="es-MX" sz="1600" b="1" dirty="0">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8" name="Gráfico 4">
            <a:extLst>
              <a:ext uri="{FF2B5EF4-FFF2-40B4-BE49-F238E27FC236}"/>
            </a:extLst>
          </p:cNvPr>
          <p:cNvGraphicFramePr>
            <a:graphicFrameLocks/>
          </p:cNvGraphicFramePr>
          <p:nvPr/>
        </p:nvGraphicFramePr>
        <p:xfrm>
          <a:off x="387926" y="1122218"/>
          <a:ext cx="4807529" cy="3505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Gráfico 5">
            <a:extLst>
              <a:ext uri="{FF2B5EF4-FFF2-40B4-BE49-F238E27FC236}">
                <a16:creationId xmlns:a16="http://schemas.microsoft.com/office/drawing/2014/main" xmlns="" id="{66FEB0BC-37DC-4D53-92DE-4BB4F9DA276D}"/>
              </a:ext>
            </a:extLst>
          </p:cNvPr>
          <p:cNvGraphicFramePr>
            <a:graphicFrameLocks/>
          </p:cNvGraphicFramePr>
          <p:nvPr/>
        </p:nvGraphicFramePr>
        <p:xfrm>
          <a:off x="3774682" y="3034146"/>
          <a:ext cx="5133792" cy="338051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xmlns="" val="0"/>
              </a:ext>
            </a:extLst>
          </a:blip>
          <a:srcRect r="23747"/>
          <a:stretch/>
        </p:blipFill>
        <p:spPr bwMode="auto">
          <a:xfrm>
            <a:off x="4665257" y="993431"/>
            <a:ext cx="4074484" cy="5629042"/>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5" name="Tabla 4"/>
          <p:cNvGraphicFramePr>
            <a:graphicFrameLocks noGrp="1"/>
          </p:cNvGraphicFramePr>
          <p:nvPr>
            <p:extLst>
              <p:ext uri="{D42A27DB-BD31-4B8C-83A1-F6EECF244321}">
                <p14:modId xmlns:p14="http://schemas.microsoft.com/office/powerpoint/2010/main" xmlns="" val="3641642684"/>
              </p:ext>
            </p:extLst>
          </p:nvPr>
        </p:nvGraphicFramePr>
        <p:xfrm>
          <a:off x="323528" y="1814943"/>
          <a:ext cx="5028119" cy="4719641"/>
        </p:xfrm>
        <a:graphic>
          <a:graphicData uri="http://schemas.openxmlformats.org/drawingml/2006/table">
            <a:tbl>
              <a:tblPr firstRow="1" bandRow="1">
                <a:tableStyleId>{5C22544A-7EE6-4342-B048-85BDC9FD1C3A}</a:tableStyleId>
              </a:tblPr>
              <a:tblGrid>
                <a:gridCol w="459272"/>
                <a:gridCol w="4568847"/>
              </a:tblGrid>
              <a:tr h="458671">
                <a:tc gridSpan="2">
                  <a:txBody>
                    <a:bodyPr/>
                    <a:lstStyle/>
                    <a:p>
                      <a:pPr algn="ctr"/>
                      <a:r>
                        <a:rPr lang="es-MX" b="1" dirty="0" smtClean="0">
                          <a:latin typeface="Arial" pitchFamily="34" charset="0"/>
                          <a:cs typeface="Arial" pitchFamily="34" charset="0"/>
                        </a:rPr>
                        <a:t>Orden  del Día</a:t>
                      </a:r>
                      <a:endParaRPr lang="es-ES" b="1" dirty="0">
                        <a:latin typeface="Arial" pitchFamily="34" charset="0"/>
                        <a:cs typeface="Arial" pitchFamily="34" charset="0"/>
                      </a:endParaRPr>
                    </a:p>
                  </a:txBody>
                  <a:tcPr>
                    <a:solidFill>
                      <a:srgbClr val="FF0000"/>
                    </a:solidFill>
                  </a:tcPr>
                </a:tc>
                <a:tc hMerge="1">
                  <a:txBody>
                    <a:bodyPr/>
                    <a:lstStyle/>
                    <a:p>
                      <a:endParaRPr lang="es-ES" dirty="0"/>
                    </a:p>
                  </a:txBody>
                  <a:tcPr/>
                </a:tc>
              </a:tr>
              <a:tr h="458671">
                <a:tc>
                  <a:txBody>
                    <a:bodyPr/>
                    <a:lstStyle/>
                    <a:p>
                      <a:pPr algn="ctr"/>
                      <a:r>
                        <a:rPr lang="es-MX" b="1" dirty="0" smtClean="0">
                          <a:solidFill>
                            <a:schemeClr val="tx1">
                              <a:lumMod val="65000"/>
                              <a:lumOff val="35000"/>
                            </a:schemeClr>
                          </a:solidFill>
                          <a:latin typeface="Arial" pitchFamily="34" charset="0"/>
                          <a:cs typeface="Arial" pitchFamily="34" charset="0"/>
                        </a:rPr>
                        <a:t>1</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smtClean="0">
                          <a:solidFill>
                            <a:schemeClr val="tx1">
                              <a:lumMod val="65000"/>
                              <a:lumOff val="35000"/>
                            </a:schemeClr>
                          </a:solidFill>
                          <a:latin typeface="Arial" pitchFamily="34" charset="0"/>
                          <a:cs typeface="Arial" pitchFamily="34" charset="0"/>
                        </a:rPr>
                        <a:t>Lectura y aprobación de la orden del día</a:t>
                      </a:r>
                      <a:endParaRPr lang="es-ES"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58671">
                <a:tc>
                  <a:txBody>
                    <a:bodyPr/>
                    <a:lstStyle/>
                    <a:p>
                      <a:pPr algn="ctr"/>
                      <a:r>
                        <a:rPr lang="es-MX" b="1" dirty="0" smtClean="0">
                          <a:solidFill>
                            <a:schemeClr val="tx1">
                              <a:lumMod val="65000"/>
                              <a:lumOff val="35000"/>
                            </a:schemeClr>
                          </a:solidFill>
                          <a:latin typeface="Arial" pitchFamily="34" charset="0"/>
                          <a:cs typeface="Arial" pitchFamily="34" charset="0"/>
                        </a:rPr>
                        <a:t>2</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b="1" dirty="0" smtClean="0">
                          <a:solidFill>
                            <a:schemeClr val="tx1">
                              <a:lumMod val="65000"/>
                              <a:lumOff val="35000"/>
                            </a:schemeClr>
                          </a:solidFill>
                          <a:latin typeface="Arial" pitchFamily="34" charset="0"/>
                          <a:cs typeface="Arial" pitchFamily="34" charset="0"/>
                        </a:rPr>
                        <a:t>Avances</a:t>
                      </a:r>
                      <a:r>
                        <a:rPr lang="es-MX" b="1" baseline="0" dirty="0" smtClean="0">
                          <a:solidFill>
                            <a:schemeClr val="tx1">
                              <a:lumMod val="65000"/>
                              <a:lumOff val="35000"/>
                            </a:schemeClr>
                          </a:solidFill>
                          <a:latin typeface="Arial" pitchFamily="34" charset="0"/>
                          <a:cs typeface="Arial" pitchFamily="34" charset="0"/>
                        </a:rPr>
                        <a:t> del PTCI 2018</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58671">
                <a:tc>
                  <a:txBody>
                    <a:bodyPr/>
                    <a:lstStyle/>
                    <a:p>
                      <a:pPr algn="ctr"/>
                      <a:r>
                        <a:rPr lang="es-MX" b="1" dirty="0" smtClean="0">
                          <a:solidFill>
                            <a:schemeClr val="tx1">
                              <a:lumMod val="65000"/>
                              <a:lumOff val="35000"/>
                            </a:schemeClr>
                          </a:solidFill>
                          <a:latin typeface="Arial" pitchFamily="34" charset="0"/>
                          <a:cs typeface="Arial" pitchFamily="34" charset="0"/>
                        </a:rPr>
                        <a:t>3</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smtClean="0">
                          <a:solidFill>
                            <a:schemeClr val="tx1">
                              <a:lumMod val="65000"/>
                              <a:lumOff val="35000"/>
                            </a:schemeClr>
                          </a:solidFill>
                          <a:latin typeface="Arial" pitchFamily="34" charset="0"/>
                          <a:cs typeface="Arial" pitchFamily="34" charset="0"/>
                        </a:rPr>
                        <a:t>Resultados</a:t>
                      </a:r>
                      <a:r>
                        <a:rPr lang="es-MX" b="1" baseline="0" dirty="0" smtClean="0">
                          <a:solidFill>
                            <a:schemeClr val="tx1">
                              <a:lumMod val="65000"/>
                              <a:lumOff val="35000"/>
                            </a:schemeClr>
                          </a:solidFill>
                          <a:latin typeface="Arial" pitchFamily="34" charset="0"/>
                          <a:cs typeface="Arial" pitchFamily="34" charset="0"/>
                        </a:rPr>
                        <a:t> de Auditoría de Calidad</a:t>
                      </a:r>
                      <a:endParaRPr lang="es-ES"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791678">
                <a:tc>
                  <a:txBody>
                    <a:bodyPr/>
                    <a:lstStyle/>
                    <a:p>
                      <a:pPr algn="ctr"/>
                      <a:r>
                        <a:rPr lang="es-MX" b="1" dirty="0" smtClean="0">
                          <a:solidFill>
                            <a:schemeClr val="tx1">
                              <a:lumMod val="65000"/>
                              <a:lumOff val="35000"/>
                            </a:schemeClr>
                          </a:solidFill>
                          <a:latin typeface="Arial" pitchFamily="34" charset="0"/>
                          <a:cs typeface="Arial" pitchFamily="34" charset="0"/>
                        </a:rPr>
                        <a:t>4</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800" b="1" kern="1200" dirty="0" smtClean="0">
                          <a:solidFill>
                            <a:schemeClr val="tx1">
                              <a:lumMod val="65000"/>
                              <a:lumOff val="35000"/>
                            </a:schemeClr>
                          </a:solidFill>
                          <a:latin typeface="Arial" pitchFamily="34" charset="0"/>
                          <a:ea typeface="+mn-ea"/>
                          <a:cs typeface="Arial" pitchFamily="34" charset="0"/>
                        </a:rPr>
                        <a:t>Exposición de Cédula de Contexto de la Organización.</a:t>
                      </a:r>
                      <a:endParaRPr lang="es-MX"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58671">
                <a:tc>
                  <a:txBody>
                    <a:bodyPr/>
                    <a:lstStyle/>
                    <a:p>
                      <a:pPr algn="ctr"/>
                      <a:r>
                        <a:rPr lang="es-MX" b="1" dirty="0" smtClean="0">
                          <a:solidFill>
                            <a:schemeClr val="tx1">
                              <a:lumMod val="65000"/>
                              <a:lumOff val="35000"/>
                            </a:schemeClr>
                          </a:solidFill>
                          <a:latin typeface="Arial" pitchFamily="34" charset="0"/>
                          <a:cs typeface="Arial" pitchFamily="34" charset="0"/>
                        </a:rPr>
                        <a:t>5</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800" b="1" kern="1200" dirty="0" smtClean="0">
                          <a:solidFill>
                            <a:schemeClr val="tx1">
                              <a:lumMod val="65000"/>
                              <a:lumOff val="35000"/>
                            </a:schemeClr>
                          </a:solidFill>
                          <a:latin typeface="Arial" pitchFamily="34" charset="0"/>
                          <a:ea typeface="+mn-ea"/>
                          <a:cs typeface="Arial" pitchFamily="34" charset="0"/>
                        </a:rPr>
                        <a:t>Avances en Administración de Riesgos.</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717266">
                <a:tc>
                  <a:txBody>
                    <a:bodyPr/>
                    <a:lstStyle/>
                    <a:p>
                      <a:pPr algn="ctr"/>
                      <a:r>
                        <a:rPr lang="es-MX" b="1" dirty="0" smtClean="0">
                          <a:solidFill>
                            <a:schemeClr val="tx1">
                              <a:lumMod val="65000"/>
                              <a:lumOff val="35000"/>
                            </a:schemeClr>
                          </a:solidFill>
                          <a:latin typeface="Arial" pitchFamily="34" charset="0"/>
                          <a:cs typeface="Arial" pitchFamily="34" charset="0"/>
                        </a:rPr>
                        <a:t>6</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800" b="1" kern="1200" dirty="0" smtClean="0">
                          <a:solidFill>
                            <a:schemeClr val="tx1">
                              <a:lumMod val="65000"/>
                              <a:lumOff val="35000"/>
                            </a:schemeClr>
                          </a:solidFill>
                          <a:latin typeface="Arial" pitchFamily="34" charset="0"/>
                          <a:ea typeface="+mn-ea"/>
                          <a:cs typeface="Arial" pitchFamily="34" charset="0"/>
                        </a:rPr>
                        <a:t>Estado de Observaciones por Unidad Administrativa y Centros Escolares.</a:t>
                      </a:r>
                      <a:endParaRPr lang="es-ES" sz="18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58671">
                <a:tc>
                  <a:txBody>
                    <a:bodyPr/>
                    <a:lstStyle/>
                    <a:p>
                      <a:pPr algn="ctr"/>
                      <a:r>
                        <a:rPr lang="es-ES" b="1" dirty="0" smtClean="0">
                          <a:solidFill>
                            <a:schemeClr val="tx1">
                              <a:lumMod val="65000"/>
                              <a:lumOff val="35000"/>
                            </a:schemeClr>
                          </a:solidFill>
                          <a:latin typeface="Arial" pitchFamily="34" charset="0"/>
                          <a:cs typeface="Arial" pitchFamily="34" charset="0"/>
                        </a:rPr>
                        <a:t>7</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800" b="1" kern="1200" dirty="0" smtClean="0">
                          <a:solidFill>
                            <a:schemeClr val="tx1">
                              <a:lumMod val="65000"/>
                              <a:lumOff val="35000"/>
                            </a:schemeClr>
                          </a:solidFill>
                          <a:latin typeface="Arial" pitchFamily="34" charset="0"/>
                          <a:ea typeface="+mn-ea"/>
                          <a:cs typeface="Arial" pitchFamily="34" charset="0"/>
                        </a:rPr>
                        <a:t>Asuntos Generales.</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58671">
                <a:tc>
                  <a:txBody>
                    <a:bodyPr/>
                    <a:lstStyle/>
                    <a:p>
                      <a:pPr algn="ctr"/>
                      <a:r>
                        <a:rPr lang="es-MX" b="1" dirty="0" smtClean="0">
                          <a:solidFill>
                            <a:schemeClr val="tx1">
                              <a:lumMod val="65000"/>
                              <a:lumOff val="35000"/>
                            </a:schemeClr>
                          </a:solidFill>
                          <a:latin typeface="Arial" pitchFamily="34" charset="0"/>
                          <a:cs typeface="Arial" pitchFamily="34" charset="0"/>
                        </a:rPr>
                        <a:t>8</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b="1" dirty="0" smtClean="0">
                          <a:solidFill>
                            <a:schemeClr val="tx1">
                              <a:lumMod val="65000"/>
                              <a:lumOff val="35000"/>
                            </a:schemeClr>
                          </a:solidFill>
                          <a:latin typeface="Arial" pitchFamily="34" charset="0"/>
                          <a:cs typeface="Arial" pitchFamily="34" charset="0"/>
                        </a:rPr>
                        <a:t>Clausura</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bl>
          </a:graphicData>
        </a:graphic>
      </p:graphicFrame>
      <p:sp>
        <p:nvSpPr>
          <p:cNvPr id="6" name="Rectángulo 5"/>
          <p:cNvSpPr/>
          <p:nvPr/>
        </p:nvSpPr>
        <p:spPr>
          <a:xfrm>
            <a:off x="261182" y="1350751"/>
            <a:ext cx="5123134" cy="338554"/>
          </a:xfrm>
          <a:prstGeom prst="rect">
            <a:avLst/>
          </a:prstGeom>
        </p:spPr>
        <p:txBody>
          <a:bodyPr wrap="none">
            <a:spAutoFit/>
          </a:bodyPr>
          <a:lstStyle/>
          <a:p>
            <a:r>
              <a:rPr lang="es-MX" sz="1600" b="1" dirty="0" smtClean="0">
                <a:solidFill>
                  <a:schemeClr val="tx1">
                    <a:lumMod val="65000"/>
                    <a:lumOff val="35000"/>
                  </a:schemeClr>
                </a:solidFill>
                <a:latin typeface="Arial" pitchFamily="34" charset="0"/>
                <a:cs typeface="Arial" pitchFamily="34" charset="0"/>
              </a:rPr>
              <a:t>LECTURA Y APROBACIÓN DE LA ORDEN DEL DÍA</a:t>
            </a:r>
            <a:endParaRPr lang="es-ES" sz="1600" b="1" dirty="0">
              <a:solidFill>
                <a:schemeClr val="tx1">
                  <a:lumMod val="65000"/>
                  <a:lumOff val="35000"/>
                </a:schemeClr>
              </a:solidFill>
              <a:latin typeface="Arial" pitchFamily="34" charset="0"/>
              <a:cs typeface="Arial" pitchFamily="34" charset="0"/>
            </a:endParaRPr>
          </a:p>
        </p:txBody>
      </p:sp>
      <p:sp>
        <p:nvSpPr>
          <p:cNvPr id="47106"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710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Tree>
    <p:extLst>
      <p:ext uri="{BB962C8B-B14F-4D97-AF65-F5344CB8AC3E}">
        <p14:creationId xmlns:p14="http://schemas.microsoft.com/office/powerpoint/2010/main" xmlns="" val="160336124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6">
            <a:extLst>
              <a:ext uri="{FF2B5EF4-FFF2-40B4-BE49-F238E27FC236}">
                <a16:creationId xmlns:a16="http://schemas.microsoft.com/office/drawing/2014/main" xmlns="" id="{E384D465-5C74-4F74-8FF2-A476ECCCC1D0}"/>
              </a:ext>
            </a:extLst>
          </p:cNvPr>
          <p:cNvSpPr txBox="1"/>
          <p:nvPr/>
        </p:nvSpPr>
        <p:spPr>
          <a:xfrm>
            <a:off x="6546273" y="1145020"/>
            <a:ext cx="2233613" cy="584775"/>
          </a:xfrm>
          <a:prstGeom prst="rect">
            <a:avLst/>
          </a:prstGeom>
          <a:solidFill>
            <a:schemeClr val="bg1"/>
          </a:solidFill>
        </p:spPr>
        <p:txBody>
          <a:bodyPr>
            <a:spAutoFit/>
          </a:bodyPr>
          <a:lstStyle/>
          <a:p>
            <a:pPr algn="ctr">
              <a:defRPr/>
            </a:pPr>
            <a:r>
              <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ESCOLARES</a:t>
            </a:r>
          </a:p>
        </p:txBody>
      </p:sp>
      <p:sp>
        <p:nvSpPr>
          <p:cNvPr id="8" name="CuadroTexto 6"/>
          <p:cNvSpPr txBox="1">
            <a:spLocks noChangeArrowheads="1"/>
          </p:cNvSpPr>
          <p:nvPr/>
        </p:nvSpPr>
        <p:spPr bwMode="auto">
          <a:xfrm>
            <a:off x="914400" y="1792288"/>
            <a:ext cx="7300913" cy="830262"/>
          </a:xfrm>
          <a:prstGeom prst="rect">
            <a:avLst/>
          </a:prstGeom>
          <a:noFill/>
          <a:ln w="9525">
            <a:noFill/>
            <a:miter lim="800000"/>
            <a:headEnd/>
            <a:tailEnd/>
          </a:ln>
        </p:spPr>
        <p:txBody>
          <a:bodyPr wrap="square">
            <a:spAutoFit/>
          </a:bodyPr>
          <a:lstStyle/>
          <a:p>
            <a:pPr algn="ctr"/>
            <a:r>
              <a:rPr lang="es-MX" altLang="es-MX" sz="1600" b="1" dirty="0">
                <a:solidFill>
                  <a:schemeClr val="tx1">
                    <a:lumMod val="65000"/>
                    <a:lumOff val="35000"/>
                  </a:schemeClr>
                </a:solidFill>
                <a:latin typeface="Arial" pitchFamily="34" charset="0"/>
                <a:cs typeface="Arial" pitchFamily="34" charset="0"/>
              </a:rPr>
              <a:t>OBSERVACIONES DE CENTROS ESCOLARES DETERMINADAS</a:t>
            </a:r>
          </a:p>
          <a:p>
            <a:pPr algn="ctr"/>
            <a:r>
              <a:rPr lang="es-MX" altLang="es-MX" sz="1600" b="1" dirty="0">
                <a:solidFill>
                  <a:schemeClr val="tx1">
                    <a:lumMod val="65000"/>
                    <a:lumOff val="35000"/>
                  </a:schemeClr>
                </a:solidFill>
                <a:latin typeface="Arial" pitchFamily="34" charset="0"/>
                <a:cs typeface="Arial" pitchFamily="34" charset="0"/>
              </a:rPr>
              <a:t>Y PENDIENTES DE SOLVENTAR  DE SEC</a:t>
            </a:r>
          </a:p>
          <a:p>
            <a:pPr algn="ctr"/>
            <a:r>
              <a:rPr lang="es-MX" altLang="es-MX" sz="1600" b="1" dirty="0">
                <a:solidFill>
                  <a:schemeClr val="tx1">
                    <a:lumMod val="65000"/>
                    <a:lumOff val="35000"/>
                  </a:schemeClr>
                </a:solidFill>
                <a:latin typeface="Arial" pitchFamily="34" charset="0"/>
                <a:cs typeface="Arial" pitchFamily="34" charset="0"/>
              </a:rPr>
              <a:t>(Ejercicio 2015-2018)</a:t>
            </a:r>
          </a:p>
        </p:txBody>
      </p:sp>
      <p:graphicFrame>
        <p:nvGraphicFramePr>
          <p:cNvPr id="10" name="Tabla 5">
            <a:extLst>
              <a:ext uri="{FF2B5EF4-FFF2-40B4-BE49-F238E27FC236}">
                <a16:creationId xmlns:a16="http://schemas.microsoft.com/office/drawing/2014/main" xmlns="" id="{75C1238E-AA5C-4C0E-9C46-709DDD97CF44}"/>
              </a:ext>
            </a:extLst>
          </p:cNvPr>
          <p:cNvGraphicFramePr>
            <a:graphicFrameLocks noGrp="1"/>
          </p:cNvGraphicFramePr>
          <p:nvPr/>
        </p:nvGraphicFramePr>
        <p:xfrm>
          <a:off x="554183" y="2660073"/>
          <a:ext cx="8160326" cy="3726872"/>
        </p:xfrm>
        <a:graphic>
          <a:graphicData uri="http://schemas.openxmlformats.org/drawingml/2006/table">
            <a:tbl>
              <a:tblPr>
                <a:tableStyleId>{5C22544A-7EE6-4342-B048-85BDC9FD1C3A}</a:tableStyleId>
              </a:tblPr>
              <a:tblGrid>
                <a:gridCol w="3111975">
                  <a:extLst>
                    <a:ext uri="{9D8B030D-6E8A-4147-A177-3AD203B41FA5}">
                      <a16:colId xmlns:a16="http://schemas.microsoft.com/office/drawing/2014/main" xmlns="" val="3503309400"/>
                    </a:ext>
                  </a:extLst>
                </a:gridCol>
                <a:gridCol w="1155647">
                  <a:extLst>
                    <a:ext uri="{9D8B030D-6E8A-4147-A177-3AD203B41FA5}">
                      <a16:colId xmlns:a16="http://schemas.microsoft.com/office/drawing/2014/main" xmlns="" val="1051999350"/>
                    </a:ext>
                  </a:extLst>
                </a:gridCol>
                <a:gridCol w="1277293">
                  <a:extLst>
                    <a:ext uri="{9D8B030D-6E8A-4147-A177-3AD203B41FA5}">
                      <a16:colId xmlns:a16="http://schemas.microsoft.com/office/drawing/2014/main" xmlns="" val="3454968050"/>
                    </a:ext>
                  </a:extLst>
                </a:gridCol>
                <a:gridCol w="1216469">
                  <a:extLst>
                    <a:ext uri="{9D8B030D-6E8A-4147-A177-3AD203B41FA5}">
                      <a16:colId xmlns:a16="http://schemas.microsoft.com/office/drawing/2014/main" xmlns="" val="1436412976"/>
                    </a:ext>
                  </a:extLst>
                </a:gridCol>
                <a:gridCol w="1398942">
                  <a:extLst>
                    <a:ext uri="{9D8B030D-6E8A-4147-A177-3AD203B41FA5}">
                      <a16:colId xmlns:a16="http://schemas.microsoft.com/office/drawing/2014/main" xmlns="" val="319790293"/>
                    </a:ext>
                  </a:extLst>
                </a:gridCol>
              </a:tblGrid>
              <a:tr h="532907">
                <a:tc rowSpan="2">
                  <a:txBody>
                    <a:bodyPr/>
                    <a:lstStyle/>
                    <a:p>
                      <a:pPr algn="ctr" fontAlgn="ctr"/>
                      <a:r>
                        <a:rPr lang="es-MX" sz="1400" b="1" u="none" strike="noStrike" dirty="0">
                          <a:solidFill>
                            <a:schemeClr val="bg1"/>
                          </a:solidFill>
                          <a:effectLst/>
                          <a:latin typeface="Arial" pitchFamily="34" charset="0"/>
                          <a:cs typeface="Arial" pitchFamily="34" charset="0"/>
                        </a:rPr>
                        <a:t>Unidad Administrativa</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l"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 T O T A 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l"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rowSpan="2">
                  <a:txBody>
                    <a:bodyPr/>
                    <a:lstStyle/>
                    <a:p>
                      <a:pPr algn="ctr" fontAlgn="ctr"/>
                      <a:r>
                        <a:rPr lang="es-MX" sz="1400" b="1" i="0" u="none" strike="noStrike" dirty="0">
                          <a:solidFill>
                            <a:srgbClr val="FFFFFF"/>
                          </a:solidFill>
                          <a:effectLst/>
                          <a:latin typeface="Arial" pitchFamily="34" charset="0"/>
                          <a:cs typeface="Arial" pitchFamily="34" charset="0"/>
                        </a:rPr>
                        <a:t>%  de Solventación</a:t>
                      </a:r>
                    </a:p>
                  </a:txBody>
                  <a:tcPr marL="9525" marR="9525" marT="9526" marB="0" anchor="ctr">
                    <a:solidFill>
                      <a:srgbClr val="FF0000"/>
                    </a:solidFill>
                  </a:tcPr>
                </a:tc>
                <a:extLst>
                  <a:ext uri="{0D108BD9-81ED-4DB2-BD59-A6C34878D82A}">
                    <a16:rowId xmlns:a16="http://schemas.microsoft.com/office/drawing/2014/main" xmlns="" val="3038210163"/>
                  </a:ext>
                </a:extLst>
              </a:tr>
              <a:tr h="644934">
                <a:tc vMerge="1">
                  <a:txBody>
                    <a:bodyPr/>
                    <a:lstStyle/>
                    <a:p>
                      <a:endParaRPr lang="es-MX"/>
                    </a:p>
                  </a:txBody>
                  <a:tcPr/>
                </a:tc>
                <a:tc>
                  <a:txBody>
                    <a:bodyPr/>
                    <a:lstStyle/>
                    <a:p>
                      <a:pPr algn="ctr" fontAlgn="ctr"/>
                      <a:r>
                        <a:rPr lang="es-MX" sz="1400" b="1" u="none" strike="noStrike" dirty="0">
                          <a:solidFill>
                            <a:schemeClr val="bg1"/>
                          </a:solidFill>
                          <a:effectLst/>
                          <a:latin typeface="Arial" pitchFamily="34" charset="0"/>
                          <a:cs typeface="Arial" pitchFamily="34" charset="0"/>
                        </a:rPr>
                        <a:t>Generadas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Solventadas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Pendientes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vMerge="1">
                  <a:txBody>
                    <a:bodyPr/>
                    <a:lstStyle/>
                    <a:p>
                      <a:endParaRPr lang="es-MX"/>
                    </a:p>
                  </a:txBody>
                  <a:tcPr/>
                </a:tc>
                <a:extLst>
                  <a:ext uri="{0D108BD9-81ED-4DB2-BD59-A6C34878D82A}">
                    <a16:rowId xmlns:a16="http://schemas.microsoft.com/office/drawing/2014/main" xmlns="" val="695419101"/>
                  </a:ext>
                </a:extLst>
              </a:tr>
              <a:tr h="614225">
                <a:tc>
                  <a:txBody>
                    <a:bodyPr/>
                    <a:lstStyle/>
                    <a:p>
                      <a:pPr algn="l" fontAlgn="ctr"/>
                      <a:r>
                        <a:rPr lang="es-MX" sz="1100" u="none" strike="noStrike" dirty="0">
                          <a:effectLst/>
                          <a:latin typeface="Arial" pitchFamily="34" charset="0"/>
                          <a:cs typeface="Arial" pitchFamily="34" charset="0"/>
                        </a:rPr>
                        <a:t>Dirección General de Educación Elemental</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0</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100%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16:rowId xmlns:a16="http://schemas.microsoft.com/office/drawing/2014/main" xmlns="" val="821636425"/>
                  </a:ext>
                </a:extLst>
              </a:tr>
              <a:tr h="614225">
                <a:tc>
                  <a:txBody>
                    <a:bodyPr/>
                    <a:lstStyle/>
                    <a:p>
                      <a:pPr algn="l" fontAlgn="ctr"/>
                      <a:r>
                        <a:rPr lang="es-MX" sz="1100" u="none" strike="noStrike" dirty="0">
                          <a:effectLst/>
                          <a:latin typeface="Arial" pitchFamily="34" charset="0"/>
                          <a:cs typeface="Arial" pitchFamily="34" charset="0"/>
                        </a:rPr>
                        <a:t>Dirección General de Educación Primaria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20</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14</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6</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70%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16:rowId xmlns:a16="http://schemas.microsoft.com/office/drawing/2014/main" xmlns="" val="3771223637"/>
                  </a:ext>
                </a:extLst>
              </a:tr>
              <a:tr h="644934">
                <a:tc>
                  <a:txBody>
                    <a:bodyPr/>
                    <a:lstStyle/>
                    <a:p>
                      <a:pPr algn="l" fontAlgn="ctr"/>
                      <a:r>
                        <a:rPr lang="es-MX" sz="1100" u="none" strike="noStrike" dirty="0">
                          <a:effectLst/>
                          <a:latin typeface="Arial" pitchFamily="34" charset="0"/>
                          <a:cs typeface="Arial" pitchFamily="34" charset="0"/>
                        </a:rPr>
                        <a:t>Dirección General de Educación Secundaria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9</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9</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16:rowId xmlns:a16="http://schemas.microsoft.com/office/drawing/2014/main" xmlns="" val="3723755664"/>
                  </a:ext>
                </a:extLst>
              </a:tr>
              <a:tr h="675647">
                <a:tc>
                  <a:txBody>
                    <a:bodyPr/>
                    <a:lstStyle/>
                    <a:p>
                      <a:pPr algn="ctr" fontAlgn="ctr"/>
                      <a:r>
                        <a:rPr lang="es-MX" sz="1400" b="1" u="none" strike="noStrike" dirty="0">
                          <a:solidFill>
                            <a:schemeClr val="bg1"/>
                          </a:solidFill>
                          <a:effectLst/>
                          <a:latin typeface="Arial" pitchFamily="34" charset="0"/>
                          <a:cs typeface="Arial" pitchFamily="34" charset="0"/>
                        </a:rPr>
                        <a:t>Total General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31</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16</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15</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52%</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extLst>
                  <a:ext uri="{0D108BD9-81ED-4DB2-BD59-A6C34878D82A}">
                    <a16:rowId xmlns:a16="http://schemas.microsoft.com/office/drawing/2014/main" xmlns="" val="4119353008"/>
                  </a:ext>
                </a:extLst>
              </a:tr>
            </a:tbl>
          </a:graphicData>
        </a:graphic>
      </p:graphicFrame>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6 Rectángulo"/>
          <p:cNvSpPr/>
          <p:nvPr/>
        </p:nvSpPr>
        <p:spPr>
          <a:xfrm>
            <a:off x="7093526" y="1124588"/>
            <a:ext cx="1704111" cy="584775"/>
          </a:xfrm>
          <a:prstGeom prst="rect">
            <a:avLst/>
          </a:prstGeom>
        </p:spPr>
        <p:txBody>
          <a:bodyPr wrap="square">
            <a:spAutoFit/>
          </a:bodyPr>
          <a:lstStyle/>
          <a:p>
            <a:pPr algn="ctr">
              <a:defRPr/>
            </a:pPr>
            <a:r>
              <a:rPr lang="es-MX" sz="16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ESCOLARES</a:t>
            </a:r>
            <a:endPar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8" name="Gráfico 3">
            <a:extLst>
              <a:ext uri="{FF2B5EF4-FFF2-40B4-BE49-F238E27FC236}">
                <a16:creationId xmlns:a16="http://schemas.microsoft.com/office/drawing/2014/main" xmlns="" id="{D48731B1-26A7-4AD1-9A03-886C966AF92E}"/>
              </a:ext>
            </a:extLst>
          </p:cNvPr>
          <p:cNvGraphicFramePr>
            <a:graphicFrameLocks/>
          </p:cNvGraphicFramePr>
          <p:nvPr/>
        </p:nvGraphicFramePr>
        <p:xfrm>
          <a:off x="326620" y="1219525"/>
          <a:ext cx="4467053" cy="3600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áfico 4">
            <a:extLst>
              <a:ext uri="{FF2B5EF4-FFF2-40B4-BE49-F238E27FC236}">
                <a16:creationId xmlns:a16="http://schemas.microsoft.com/office/drawing/2014/main" xmlns="" id="{CF763D38-2203-4151-9B83-308A36471DA2}"/>
              </a:ext>
            </a:extLst>
          </p:cNvPr>
          <p:cNvGraphicFramePr>
            <a:graphicFrameLocks/>
          </p:cNvGraphicFramePr>
          <p:nvPr/>
        </p:nvGraphicFramePr>
        <p:xfrm>
          <a:off x="4277796" y="2978727"/>
          <a:ext cx="4644532" cy="387927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5" name="CuadroTexto 3"/>
          <p:cNvSpPr txBox="1"/>
          <p:nvPr/>
        </p:nvSpPr>
        <p:spPr>
          <a:xfrm>
            <a:off x="2123728" y="3068960"/>
            <a:ext cx="5112568" cy="461665"/>
          </a:xfrm>
          <a:prstGeom prst="rect">
            <a:avLst/>
          </a:prstGeom>
          <a:noFill/>
        </p:spPr>
        <p:txBody>
          <a:bodyPr wrap="square" rtlCol="0">
            <a:spAutoFit/>
          </a:bodyPr>
          <a:lstStyle/>
          <a:p>
            <a:pPr algn="ctr"/>
            <a:r>
              <a:rPr lang="es-MX" sz="2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ASUNTOS GENERALES:</a:t>
            </a:r>
            <a:endParaRPr lang="es-MX" sz="2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5" name="CuadroTexto 4"/>
          <p:cNvSpPr txBox="1"/>
          <p:nvPr/>
        </p:nvSpPr>
        <p:spPr>
          <a:xfrm>
            <a:off x="1360191" y="3083044"/>
            <a:ext cx="6831106" cy="461665"/>
          </a:xfrm>
          <a:prstGeom prst="rect">
            <a:avLst/>
          </a:prstGeom>
          <a:noFill/>
        </p:spPr>
        <p:txBody>
          <a:bodyPr wrap="square" rtlCol="0">
            <a:spAutoFit/>
          </a:bodyPr>
          <a:lstStyle/>
          <a:p>
            <a:pPr algn="ctr"/>
            <a:r>
              <a:rPr lang="es-ES" sz="24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CLAUSURA DE LA SESIÓN</a:t>
            </a:r>
            <a:endParaRPr lang="es-ES" sz="24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5 Rectángulo"/>
          <p:cNvSpPr/>
          <p:nvPr/>
        </p:nvSpPr>
        <p:spPr>
          <a:xfrm>
            <a:off x="332509" y="290944"/>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extLst>
      <p:ext uri="{BB962C8B-B14F-4D97-AF65-F5344CB8AC3E}">
        <p14:creationId xmlns:p14="http://schemas.microsoft.com/office/powerpoint/2010/main" xmlns="" val="3308186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24" name="CuadroTexto 5"/>
          <p:cNvSpPr txBox="1"/>
          <p:nvPr/>
        </p:nvSpPr>
        <p:spPr>
          <a:xfrm>
            <a:off x="251520" y="1157746"/>
            <a:ext cx="8640960"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Acta anterior</a:t>
            </a:r>
            <a:endParaRPr lang="es-MX" sz="2100" b="1" dirty="0">
              <a:solidFill>
                <a:schemeClr val="tx1">
                  <a:lumMod val="65000"/>
                  <a:lumOff val="35000"/>
                </a:schemeClr>
              </a:solidFill>
              <a:latin typeface="Arial" pitchFamily="34" charset="0"/>
              <a:cs typeface="Arial" pitchFamily="34" charset="0"/>
            </a:endParaRPr>
          </a:p>
        </p:txBody>
      </p:sp>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a:t>
            </a:r>
            <a:r>
              <a:rPr lang="es-ES" sz="2400" dirty="0" smtClean="0"/>
              <a:t>Y DECLARACIÓN DEL </a:t>
            </a:r>
            <a:r>
              <a:rPr lang="es-ES" sz="2400" dirty="0"/>
              <a:t>QUÓRUM </a:t>
            </a:r>
            <a:r>
              <a:rPr lang="es-ES" sz="2400" dirty="0" smtClean="0"/>
              <a:t>LEGAL POR PARTE DEL VOCAL EJECUTIVO</a:t>
            </a:r>
            <a:endParaRPr lang="es-ES" sz="2400" dirty="0"/>
          </a:p>
        </p:txBody>
      </p:sp>
      <p:graphicFrame>
        <p:nvGraphicFramePr>
          <p:cNvPr id="1026" name="Object 2"/>
          <p:cNvGraphicFramePr>
            <a:graphicFrameLocks noChangeAspect="1"/>
          </p:cNvGraphicFramePr>
          <p:nvPr/>
        </p:nvGraphicFramePr>
        <p:xfrm>
          <a:off x="501795" y="1648691"/>
          <a:ext cx="3152775" cy="4906817"/>
        </p:xfrm>
        <a:graphic>
          <a:graphicData uri="http://schemas.openxmlformats.org/presentationml/2006/ole">
            <p:oleObj spid="_x0000_s1026" name="Acrobat Document" r:id="rId4" imgW="5829300" imgH="7524646" progId="AcroExch.Document.DC">
              <p:embed/>
            </p:oleObj>
          </a:graphicData>
        </a:graphic>
      </p:graphicFrame>
      <p:graphicFrame>
        <p:nvGraphicFramePr>
          <p:cNvPr id="1027" name="Object 3"/>
          <p:cNvGraphicFramePr>
            <a:graphicFrameLocks noChangeAspect="1"/>
          </p:cNvGraphicFramePr>
          <p:nvPr/>
        </p:nvGraphicFramePr>
        <p:xfrm>
          <a:off x="3422073" y="1565565"/>
          <a:ext cx="2923309" cy="4962236"/>
        </p:xfrm>
        <a:graphic>
          <a:graphicData uri="http://schemas.openxmlformats.org/presentationml/2006/ole">
            <p:oleObj spid="_x0000_s1027" name="Acrobat Document" r:id="rId5" imgW="5829300" imgH="7524646" progId="AcroExch.Document.DC">
              <p:embed/>
            </p:oleObj>
          </a:graphicData>
        </a:graphic>
      </p:graphicFrame>
      <p:graphicFrame>
        <p:nvGraphicFramePr>
          <p:cNvPr id="1028" name="Object 4"/>
          <p:cNvGraphicFramePr>
            <a:graphicFrameLocks noChangeAspect="1"/>
          </p:cNvGraphicFramePr>
          <p:nvPr/>
        </p:nvGraphicFramePr>
        <p:xfrm>
          <a:off x="6220691" y="1715655"/>
          <a:ext cx="2923309" cy="4851400"/>
        </p:xfrm>
        <a:graphic>
          <a:graphicData uri="http://schemas.openxmlformats.org/presentationml/2006/ole">
            <p:oleObj spid="_x0000_s1028" name="Acrobat Document" r:id="rId6" imgW="5829300" imgH="7524646" progId="AcroExch.Document.DC">
              <p:embed/>
            </p:oleObj>
          </a:graphicData>
        </a:graphic>
      </p:graphicFrame>
    </p:spTree>
    <p:extLst>
      <p:ext uri="{BB962C8B-B14F-4D97-AF65-F5344CB8AC3E}">
        <p14:creationId xmlns:p14="http://schemas.microsoft.com/office/powerpoint/2010/main" xmlns="" val="7481684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Avances del Programa de Trabajo de Control Interno</a:t>
            </a:r>
          </a:p>
        </p:txBody>
      </p:sp>
      <p:graphicFrame>
        <p:nvGraphicFramePr>
          <p:cNvPr id="13" name="Tabla 3"/>
          <p:cNvGraphicFramePr>
            <a:graphicFrameLocks noGrp="1"/>
          </p:cNvGraphicFramePr>
          <p:nvPr>
            <p:extLst>
              <p:ext uri="{D42A27DB-BD31-4B8C-83A1-F6EECF244321}">
                <p14:modId xmlns="" xmlns:p14="http://schemas.microsoft.com/office/powerpoint/2010/main" val="776405679"/>
              </p:ext>
            </p:extLst>
          </p:nvPr>
        </p:nvGraphicFramePr>
        <p:xfrm>
          <a:off x="1787237" y="1700808"/>
          <a:ext cx="5666508" cy="5065517"/>
        </p:xfrm>
        <a:graphic>
          <a:graphicData uri="http://schemas.openxmlformats.org/drawingml/2006/table">
            <a:tbl>
              <a:tblPr/>
              <a:tblGrid>
                <a:gridCol w="247993"/>
                <a:gridCol w="3862225"/>
                <a:gridCol w="531054"/>
                <a:gridCol w="554182"/>
                <a:gridCol w="471054"/>
              </a:tblGrid>
              <a:tr h="266537">
                <a:tc>
                  <a:txBody>
                    <a:bodyPr/>
                    <a:lstStyle/>
                    <a:p>
                      <a:pPr algn="l" fontAlgn="b"/>
                      <a:r>
                        <a:rPr lang="es-MX" sz="900" b="0" i="0" u="none" strike="noStrike" dirty="0">
                          <a:solidFill>
                            <a:srgbClr val="000000"/>
                          </a:solidFill>
                          <a:effectLst/>
                          <a:latin typeface="Calibri" panose="020F0502020204030204" pitchFamily="34" charset="0"/>
                        </a:rPr>
                        <a:t> </a:t>
                      </a:r>
                      <a:r>
                        <a:rPr lang="es-MX" sz="900" b="0" i="0" u="none" strike="noStrike" dirty="0" smtClean="0">
                          <a:solidFill>
                            <a:srgbClr val="000000"/>
                          </a:solidFill>
                          <a:effectLst/>
                          <a:latin typeface="Calibri" panose="020F0502020204030204" pitchFamily="34" charset="0"/>
                        </a:rPr>
                        <a:t>     </a:t>
                      </a:r>
                      <a:endParaRPr lang="es-MX" sz="900" b="0" i="0" u="none" strike="noStrike" dirty="0">
                        <a:solidFill>
                          <a:srgbClr val="000000"/>
                        </a:solidFill>
                        <a:effectLst/>
                        <a:latin typeface="Calibri" panose="020F0502020204030204" pitchFamily="34" charset="0"/>
                      </a:endParaRP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Unidad Administrativa</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M.O.</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M.P.</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M.R.</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Despacho del Secretario</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Unidad de Asuntos Jurídicos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3</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Unidad de Igualdad de Género</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4</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Unidad de Comunicación social</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5</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Subsecretaría de Planeación y Administración</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6</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Servicios Regionales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7</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Informática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8</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Recursos Humanos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9</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Administración y Finanzas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10</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Planeación</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11</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Coordinación General de Programas Compensatorios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12</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Coordinación Estatal de Servicio Profesional Docente</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13</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Innovación y Desarrollo</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14</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Coordinación General de Salud y Seguridad Escolar</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15</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Subsecretaría de Educación Básica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16</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Educación Elemental</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17</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Educación Primaria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18</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Educación Secundaria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19</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Subsecretaría de Educación Media Superior y Superior</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20</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Educación Media Superior y Superior</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21</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Vinculación y Participación Social</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22</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Intercambio y Asuntos Internacionales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346305">
                <a:tc>
                  <a:txBody>
                    <a:bodyPr/>
                    <a:lstStyle/>
                    <a:p>
                      <a:pPr algn="ctr" fontAlgn="b"/>
                      <a:r>
                        <a:rPr lang="es-MX" sz="900" b="0" i="0" u="none" strike="noStrike" dirty="0">
                          <a:solidFill>
                            <a:srgbClr val="000000"/>
                          </a:solidFill>
                          <a:effectLst/>
                          <a:latin typeface="Arial" pitchFamily="34" charset="0"/>
                          <a:cs typeface="Arial" pitchFamily="34" charset="0"/>
                        </a:rPr>
                        <a:t>23</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Coordinación General de Registro y Certificación de Servicios a Profesionistas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24</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smtClean="0">
                          <a:solidFill>
                            <a:srgbClr val="000000"/>
                          </a:solidFill>
                          <a:effectLst/>
                          <a:latin typeface="Arial" pitchFamily="34" charset="0"/>
                          <a:cs typeface="Arial" pitchFamily="34" charset="0"/>
                        </a:rPr>
                        <a:t>Dirección </a:t>
                      </a:r>
                      <a:r>
                        <a:rPr lang="es-MX" sz="1000" b="0" i="0" u="none" strike="noStrike" dirty="0">
                          <a:solidFill>
                            <a:srgbClr val="000000"/>
                          </a:solidFill>
                          <a:effectLst/>
                          <a:latin typeface="Arial" pitchFamily="34" charset="0"/>
                          <a:cs typeface="Arial" pitchFamily="34" charset="0"/>
                        </a:rPr>
                        <a:t>General de Atención Ciudadana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25</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Coordinación General de Programas Federales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26</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Comisión Estatal de Evaluación Educativa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xmlns="" val="27311818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15" name="Rectángulo 14"/>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17" name="Rectángulo 16"/>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11"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12" name="Tabla 4"/>
          <p:cNvGraphicFramePr>
            <a:graphicFrameLocks noGrp="1"/>
          </p:cNvGraphicFramePr>
          <p:nvPr>
            <p:extLst>
              <p:ext uri="{D42A27DB-BD31-4B8C-83A1-F6EECF244321}">
                <p14:modId xmlns="" xmlns:p14="http://schemas.microsoft.com/office/powerpoint/2010/main" val="3895358448"/>
              </p:ext>
            </p:extLst>
          </p:nvPr>
        </p:nvGraphicFramePr>
        <p:xfrm>
          <a:off x="660973" y="1551708"/>
          <a:ext cx="7998119" cy="4957543"/>
        </p:xfrm>
        <a:graphic>
          <a:graphicData uri="http://schemas.openxmlformats.org/drawingml/2006/table">
            <a:tbl>
              <a:tblPr/>
              <a:tblGrid>
                <a:gridCol w="228868"/>
                <a:gridCol w="1979602"/>
                <a:gridCol w="440836"/>
                <a:gridCol w="448582"/>
                <a:gridCol w="563997"/>
                <a:gridCol w="563997"/>
                <a:gridCol w="134870"/>
                <a:gridCol w="563997"/>
                <a:gridCol w="563997"/>
                <a:gridCol w="563997"/>
                <a:gridCol w="134870"/>
                <a:gridCol w="443912"/>
                <a:gridCol w="120084"/>
                <a:gridCol w="674342"/>
                <a:gridCol w="572168"/>
              </a:tblGrid>
              <a:tr h="185946">
                <a:tc>
                  <a:txBody>
                    <a:bodyPr/>
                    <a:lstStyle/>
                    <a:p>
                      <a:pPr algn="l" fontAlgn="b"/>
                      <a:endParaRPr lang="es-MX" sz="1000" b="0" i="0" u="none" strike="noStrike" dirty="0">
                        <a:solidFill>
                          <a:srgbClr val="000000"/>
                        </a:solidFill>
                        <a:effectLst/>
                        <a:latin typeface="Calibri" panose="020F0502020204030204" pitchFamily="34" charset="0"/>
                      </a:endParaRPr>
                    </a:p>
                  </a:txBody>
                  <a:tcPr marL="8948" marR="8948" marT="8948" marB="0" anchor="b">
                    <a:lnL>
                      <a:noFill/>
                    </a:lnL>
                    <a:lnR>
                      <a:noFill/>
                    </a:lnR>
                    <a:lnT>
                      <a:noFill/>
                    </a:lnT>
                    <a:lnB>
                      <a:noFill/>
                    </a:lnB>
                  </a:tcPr>
                </a:tc>
                <a:tc>
                  <a:txBody>
                    <a:bodyPr/>
                    <a:lstStyle/>
                    <a:p>
                      <a:pPr algn="l" fontAlgn="b"/>
                      <a:endParaRPr lang="es-MX" sz="1000" b="0" i="0" u="none" strike="noStrike" dirty="0">
                        <a:solidFill>
                          <a:srgbClr val="000000"/>
                        </a:solidFill>
                        <a:effectLst/>
                        <a:latin typeface="Calibri" panose="020F0502020204030204" pitchFamily="34" charset="0"/>
                      </a:endParaRPr>
                    </a:p>
                  </a:txBody>
                  <a:tcPr marL="8948" marR="8948" marT="8948" marB="0" anchor="b">
                    <a:lnL>
                      <a:noFill/>
                    </a:lnL>
                    <a:lnR>
                      <a:noFill/>
                    </a:lnR>
                    <a:lnT>
                      <a:noFill/>
                    </a:lnT>
                    <a:lnB>
                      <a:noFill/>
                    </a:lnB>
                  </a:tcPr>
                </a:tc>
                <a:tc>
                  <a:txBody>
                    <a:bodyPr/>
                    <a:lstStyle/>
                    <a:p>
                      <a:pPr algn="l" fontAlgn="b"/>
                      <a:endParaRPr lang="es-MX" sz="1000" b="0" i="0" u="none" strike="noStrike">
                        <a:solidFill>
                          <a:srgbClr val="000000"/>
                        </a:solidFill>
                        <a:effectLst/>
                        <a:latin typeface="Calibri" panose="020F0502020204030204" pitchFamily="34" charset="0"/>
                      </a:endParaRPr>
                    </a:p>
                  </a:txBody>
                  <a:tcPr marL="8948" marR="8948" marT="8948" marB="0" anchor="b">
                    <a:lnL>
                      <a:noFill/>
                    </a:lnL>
                    <a:lnR w="6350" cap="flat" cmpd="sng" algn="ctr">
                      <a:solidFill>
                        <a:srgbClr val="000000"/>
                      </a:solidFill>
                      <a:prstDash val="solid"/>
                      <a:round/>
                      <a:headEnd type="none" w="med" len="med"/>
                      <a:tailEnd type="none" w="med" len="med"/>
                    </a:lnR>
                    <a:lnT>
                      <a:noFill/>
                    </a:lnT>
                    <a:lnB>
                      <a:noFill/>
                    </a:lnB>
                  </a:tcPr>
                </a:tc>
                <a:tc gridSpan="3">
                  <a:txBody>
                    <a:bodyPr/>
                    <a:lstStyle/>
                    <a:p>
                      <a:pPr algn="l" fontAlgn="b"/>
                      <a:r>
                        <a:rPr lang="es-MX" sz="1000" b="1" i="0" u="none" strike="noStrike" dirty="0">
                          <a:solidFill>
                            <a:srgbClr val="000000"/>
                          </a:solidFill>
                          <a:effectLst/>
                          <a:latin typeface="Arial" pitchFamily="34" charset="0"/>
                          <a:cs typeface="Arial" pitchFamily="34" charset="0"/>
                        </a:rPr>
                        <a:t>Externas anteriores</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s-MX"/>
                    </a:p>
                  </a:txBody>
                  <a:tcPr/>
                </a:tc>
                <a:tc hMerge="1">
                  <a:txBody>
                    <a:bodyPr/>
                    <a:lstStyle/>
                    <a:p>
                      <a:endParaRPr lang="es-MX"/>
                    </a:p>
                  </a:txBody>
                  <a:tcPr/>
                </a:tc>
                <a:tc>
                  <a:txBody>
                    <a:bodyPr/>
                    <a:lstStyle/>
                    <a:p>
                      <a:pPr algn="l" fontAlgn="b"/>
                      <a:r>
                        <a:rPr lang="es-MX" sz="1000" b="0" i="0" u="none" strike="noStrike">
                          <a:solidFill>
                            <a:srgbClr val="000000"/>
                          </a:solidFill>
                          <a:effectLst/>
                          <a:latin typeface="Calibri" panose="020F0502020204030204"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gridSpan="3">
                  <a:txBody>
                    <a:bodyPr/>
                    <a:lstStyle/>
                    <a:p>
                      <a:pPr algn="l" fontAlgn="b"/>
                      <a:r>
                        <a:rPr lang="es-MX" sz="1000" b="1" i="0" u="none" strike="noStrike" dirty="0">
                          <a:solidFill>
                            <a:srgbClr val="000000"/>
                          </a:solidFill>
                          <a:effectLst/>
                          <a:latin typeface="Arial" pitchFamily="34" charset="0"/>
                          <a:cs typeface="Arial" pitchFamily="34" charset="0"/>
                        </a:rPr>
                        <a:t>Internas anteriores</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s-MX"/>
                    </a:p>
                  </a:txBody>
                  <a:tcPr/>
                </a:tc>
                <a:tc hMerge="1">
                  <a:txBody>
                    <a:bodyPr/>
                    <a:lstStyle/>
                    <a:p>
                      <a:endParaRPr lang="es-MX"/>
                    </a:p>
                  </a:txBody>
                  <a:tcPr/>
                </a:tc>
                <a:tc>
                  <a:txBody>
                    <a:bodyPr/>
                    <a:lstStyle/>
                    <a:p>
                      <a:pPr algn="l" fontAlgn="b"/>
                      <a:r>
                        <a:rPr lang="es-MX" sz="1000" b="0" i="0" u="none" strike="noStrike">
                          <a:solidFill>
                            <a:srgbClr val="000000"/>
                          </a:solidFill>
                          <a:effectLst/>
                          <a:latin typeface="Calibri" panose="020F0502020204030204"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gridSpan="3">
                  <a:txBody>
                    <a:bodyPr/>
                    <a:lstStyle/>
                    <a:p>
                      <a:pPr algn="l" fontAlgn="b"/>
                      <a:r>
                        <a:rPr lang="es-MX" sz="1000" b="1" i="0" u="none" strike="noStrike" dirty="0">
                          <a:solidFill>
                            <a:srgbClr val="000000"/>
                          </a:solidFill>
                          <a:effectLst/>
                          <a:latin typeface="Arial" pitchFamily="34" charset="0"/>
                          <a:cs typeface="Arial" pitchFamily="34" charset="0"/>
                        </a:rPr>
                        <a:t>Última Interna</a:t>
                      </a:r>
                    </a:p>
                  </a:txBody>
                  <a:tcPr marL="8948" marR="8948" marT="8948"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0000"/>
                    </a:solidFill>
                  </a:tcPr>
                </a:tc>
                <a:tc hMerge="1">
                  <a:txBody>
                    <a:bodyPr/>
                    <a:lstStyle/>
                    <a:p>
                      <a:endParaRPr lang="es-MX"/>
                    </a:p>
                  </a:txBody>
                  <a:tcPr/>
                </a:tc>
                <a:tc hMerge="1">
                  <a:txBody>
                    <a:bodyPr/>
                    <a:lstStyle/>
                    <a:p>
                      <a:endParaRPr lang="es-MX"/>
                    </a:p>
                  </a:txBody>
                  <a:tcPr/>
                </a:tc>
                <a:tc>
                  <a:txBody>
                    <a:bodyPr/>
                    <a:lstStyle/>
                    <a:p>
                      <a:pPr algn="l" fontAlgn="b"/>
                      <a:r>
                        <a:rPr lang="es-MX" sz="1000" b="0" i="0" u="none" strike="noStrike" dirty="0">
                          <a:solidFill>
                            <a:srgbClr val="000000"/>
                          </a:solidFill>
                          <a:effectLst/>
                          <a:latin typeface="Arial" pitchFamily="34" charset="0"/>
                          <a:cs typeface="Arial" pitchFamily="34" charset="0"/>
                        </a:rPr>
                        <a:t> </a:t>
                      </a:r>
                    </a:p>
                  </a:txBody>
                  <a:tcPr marL="8948" marR="8948" marT="8948"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0000"/>
                    </a:solidFill>
                  </a:tcPr>
                </a:tc>
              </a:tr>
              <a:tr h="185946">
                <a:tc>
                  <a:txBody>
                    <a:bodyPr/>
                    <a:lstStyle/>
                    <a:p>
                      <a:pPr algn="l" fontAlgn="b"/>
                      <a:endParaRPr lang="es-MX" sz="1000" b="0" i="0" u="none" strike="noStrike">
                        <a:solidFill>
                          <a:srgbClr val="000000"/>
                        </a:solidFill>
                        <a:effectLst/>
                        <a:latin typeface="Calibri" panose="020F0502020204030204" pitchFamily="34" charset="0"/>
                      </a:endParaRPr>
                    </a:p>
                  </a:txBody>
                  <a:tcPr marL="8948" marR="8948" marT="8948" marB="0" anchor="b">
                    <a:lnL>
                      <a:noFill/>
                    </a:lnL>
                    <a:lnR>
                      <a:noFill/>
                    </a:lnR>
                    <a:lnT>
                      <a:noFill/>
                    </a:lnT>
                    <a:lnB>
                      <a:noFill/>
                    </a:lnB>
                  </a:tcPr>
                </a:tc>
                <a:tc>
                  <a:txBody>
                    <a:bodyPr/>
                    <a:lstStyle/>
                    <a:p>
                      <a:pPr algn="l" fontAlgn="b"/>
                      <a:endParaRPr lang="es-MX" sz="1000" b="0" i="0" u="none" strike="noStrike" dirty="0">
                        <a:solidFill>
                          <a:srgbClr val="000000"/>
                        </a:solidFill>
                        <a:effectLst/>
                        <a:latin typeface="Calibri" panose="020F0502020204030204" pitchFamily="34" charset="0"/>
                      </a:endParaRPr>
                    </a:p>
                  </a:txBody>
                  <a:tcPr marL="8948" marR="8948" marT="8948" marB="0" anchor="b">
                    <a:lnL>
                      <a:noFill/>
                    </a:lnL>
                    <a:lnR>
                      <a:noFill/>
                    </a:lnR>
                    <a:lnT>
                      <a:noFill/>
                    </a:lnT>
                    <a:lnB>
                      <a:noFill/>
                    </a:lnB>
                  </a:tcPr>
                </a:tc>
                <a:tc>
                  <a:txBody>
                    <a:bodyPr/>
                    <a:lstStyle/>
                    <a:p>
                      <a:pPr algn="l" fontAlgn="b"/>
                      <a:endParaRPr lang="es-MX" sz="1000" b="0" i="0" u="none" strike="noStrike">
                        <a:solidFill>
                          <a:srgbClr val="000000"/>
                        </a:solidFill>
                        <a:effectLst/>
                        <a:latin typeface="Calibri" panose="020F0502020204030204" pitchFamily="34" charset="0"/>
                      </a:endParaRPr>
                    </a:p>
                  </a:txBody>
                  <a:tcPr marL="8948" marR="8948" marT="8948"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MX" sz="1000" b="1" i="0" u="none" strike="noStrike" dirty="0" smtClean="0">
                          <a:solidFill>
                            <a:srgbClr val="000000"/>
                          </a:solidFill>
                          <a:effectLst/>
                          <a:latin typeface="Arial" pitchFamily="34" charset="0"/>
                          <a:cs typeface="Arial" pitchFamily="34" charset="0"/>
                        </a:rPr>
                        <a:t>Fecha</a:t>
                      </a:r>
                      <a:endParaRPr lang="es-MX" sz="1000" b="1" i="0" u="none" strike="noStrike" dirty="0">
                        <a:solidFill>
                          <a:srgbClr val="000000"/>
                        </a:solidFill>
                        <a:effectLst/>
                        <a:latin typeface="Arial" pitchFamily="34" charset="0"/>
                        <a:cs typeface="Arial" pitchFamily="34" charset="0"/>
                      </a:endParaRPr>
                    </a:p>
                  </a:txBody>
                  <a:tcPr marL="8948" marR="8948" marT="8948"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2">
                  <a:txBody>
                    <a:bodyPr/>
                    <a:lstStyle/>
                    <a:p>
                      <a:pPr algn="ctr" fontAlgn="b"/>
                      <a:r>
                        <a:rPr lang="es-MX" sz="1000" b="1" i="0" u="none" strike="noStrike" dirty="0">
                          <a:solidFill>
                            <a:srgbClr val="000000"/>
                          </a:solidFill>
                          <a:effectLst/>
                          <a:latin typeface="Arial" pitchFamily="34" charset="0"/>
                          <a:cs typeface="Arial" pitchFamily="34" charset="0"/>
                        </a:rPr>
                        <a:t>17/11/2017</a:t>
                      </a:r>
                    </a:p>
                  </a:txBody>
                  <a:tcPr marL="8948" marR="8948" marT="8948"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s-MX"/>
                    </a:p>
                  </a:txBody>
                  <a:tcPr/>
                </a:tc>
                <a:tc>
                  <a:txBody>
                    <a:bodyPr/>
                    <a:lstStyle/>
                    <a:p>
                      <a:pPr algn="l" fontAlgn="b"/>
                      <a:r>
                        <a:rPr lang="es-MX" sz="1000" b="0" i="0" u="none" strike="noStrike">
                          <a:solidFill>
                            <a:srgbClr val="000000"/>
                          </a:solidFill>
                          <a:effectLst/>
                          <a:latin typeface="Calibri" panose="020F0502020204030204"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s-MX" sz="1000" b="1" i="0" u="none" strike="noStrike" dirty="0">
                          <a:solidFill>
                            <a:srgbClr val="000000"/>
                          </a:solidFill>
                          <a:effectLst/>
                          <a:latin typeface="Arial" pitchFamily="34" charset="0"/>
                          <a:cs typeface="Arial" pitchFamily="34" charset="0"/>
                        </a:rPr>
                        <a:t>Fecha:</a:t>
                      </a:r>
                    </a:p>
                  </a:txBody>
                  <a:tcPr marL="8948" marR="8948" marT="8948"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2">
                  <a:txBody>
                    <a:bodyPr/>
                    <a:lstStyle/>
                    <a:p>
                      <a:pPr algn="ctr" fontAlgn="b"/>
                      <a:r>
                        <a:rPr lang="es-MX" sz="1000" b="1" i="0" u="none" strike="noStrike">
                          <a:solidFill>
                            <a:srgbClr val="000000"/>
                          </a:solidFill>
                          <a:effectLst/>
                          <a:latin typeface="Arial" pitchFamily="34" charset="0"/>
                          <a:cs typeface="Arial" pitchFamily="34" charset="0"/>
                        </a:rPr>
                        <a:t>18/12/2017</a:t>
                      </a:r>
                    </a:p>
                  </a:txBody>
                  <a:tcPr marL="8948" marR="8948" marT="8948"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s-MX"/>
                    </a:p>
                  </a:txBody>
                  <a:tcPr/>
                </a:tc>
                <a:tc>
                  <a:txBody>
                    <a:bodyPr/>
                    <a:lstStyle/>
                    <a:p>
                      <a:pPr algn="l" fontAlgn="b"/>
                      <a:r>
                        <a:rPr lang="es-MX" sz="1000" b="0" i="0" u="none" strike="noStrike">
                          <a:solidFill>
                            <a:srgbClr val="000000"/>
                          </a:solidFill>
                          <a:effectLst/>
                          <a:latin typeface="Calibri" panose="020F0502020204030204"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l" fontAlgn="b"/>
                      <a:r>
                        <a:rPr lang="es-MX" sz="1000" b="1" i="0" u="none" strike="noStrike" dirty="0">
                          <a:solidFill>
                            <a:srgbClr val="000000"/>
                          </a:solidFill>
                          <a:effectLst/>
                          <a:latin typeface="Arial" pitchFamily="34" charset="0"/>
                          <a:cs typeface="Arial" pitchFamily="34" charset="0"/>
                        </a:rPr>
                        <a:t>Fecha:</a:t>
                      </a:r>
                    </a:p>
                  </a:txBody>
                  <a:tcPr marL="8948" marR="8948" marT="8948" marB="0" anchor="b">
                    <a:lnL w="6350" cap="flat" cmpd="sng" algn="ctr">
                      <a:solidFill>
                        <a:srgbClr val="000000"/>
                      </a:solidFill>
                      <a:prstDash val="solid"/>
                      <a:round/>
                      <a:headEnd type="none" w="med" len="med"/>
                      <a:tailEnd type="none" w="med" len="med"/>
                    </a:lnL>
                    <a:lnR>
                      <a:noFill/>
                    </a:lnR>
                    <a:lnT>
                      <a:noFill/>
                    </a:lnT>
                    <a:lnB>
                      <a:noFill/>
                    </a:lnB>
                    <a:solidFill>
                      <a:srgbClr val="FF0000"/>
                    </a:solidFill>
                  </a:tcPr>
                </a:tc>
                <a:tc hMerge="1">
                  <a:txBody>
                    <a:bodyPr/>
                    <a:lstStyle/>
                    <a:p>
                      <a:endParaRPr lang="es-MX"/>
                    </a:p>
                  </a:txBody>
                  <a:tcPr/>
                </a:tc>
                <a:tc gridSpan="2">
                  <a:txBody>
                    <a:bodyPr/>
                    <a:lstStyle/>
                    <a:p>
                      <a:pPr algn="ctr" fontAlgn="b"/>
                      <a:r>
                        <a:rPr lang="es-MX" sz="1000" b="1" i="0" u="none" strike="noStrike" dirty="0">
                          <a:solidFill>
                            <a:srgbClr val="000000"/>
                          </a:solidFill>
                          <a:effectLst/>
                          <a:latin typeface="Arial" pitchFamily="34" charset="0"/>
                          <a:cs typeface="Arial" pitchFamily="34" charset="0"/>
                        </a:rPr>
                        <a:t>26/06/2018</a:t>
                      </a:r>
                    </a:p>
                  </a:txBody>
                  <a:tcPr marL="8948" marR="8948" marT="8948" marB="0" anchor="b">
                    <a:lnL>
                      <a:noFill/>
                    </a:lnL>
                    <a:lnR w="6350" cap="flat" cmpd="sng" algn="ctr">
                      <a:solidFill>
                        <a:srgbClr val="000000"/>
                      </a:solidFill>
                      <a:prstDash val="solid"/>
                      <a:round/>
                      <a:headEnd type="none" w="med" len="med"/>
                      <a:tailEnd type="none" w="med" len="med"/>
                    </a:lnR>
                    <a:lnT>
                      <a:noFill/>
                    </a:lnT>
                    <a:lnB>
                      <a:noFill/>
                    </a:lnB>
                    <a:solidFill>
                      <a:srgbClr val="FF0000"/>
                    </a:solidFill>
                  </a:tcPr>
                </a:tc>
                <a:tc hMerge="1">
                  <a:txBody>
                    <a:bodyPr/>
                    <a:lstStyle/>
                    <a:p>
                      <a:endParaRPr lang="es-MX"/>
                    </a:p>
                  </a:txBody>
                  <a:tcPr/>
                </a:tc>
              </a:tr>
              <a:tr h="185946">
                <a:tc>
                  <a:txBody>
                    <a:bodyPr/>
                    <a:lstStyle/>
                    <a:p>
                      <a:pPr algn="l" fontAlgn="b"/>
                      <a:endParaRPr lang="es-MX" sz="1000" b="0" i="0" u="none" strike="noStrike">
                        <a:solidFill>
                          <a:srgbClr val="000000"/>
                        </a:solidFill>
                        <a:effectLst/>
                        <a:latin typeface="Calibri" panose="020F0502020204030204" pitchFamily="34" charset="0"/>
                      </a:endParaRPr>
                    </a:p>
                  </a:txBody>
                  <a:tcPr marL="8948" marR="8948" marT="894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000" b="0" i="0" u="none" strike="noStrike">
                        <a:solidFill>
                          <a:srgbClr val="000000"/>
                        </a:solidFill>
                        <a:effectLst/>
                        <a:latin typeface="Calibri" panose="020F0502020204030204" pitchFamily="34" charset="0"/>
                      </a:endParaRPr>
                    </a:p>
                  </a:txBody>
                  <a:tcPr marL="8948" marR="8948" marT="894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000" b="0" i="0" u="none" strike="noStrike">
                        <a:solidFill>
                          <a:srgbClr val="000000"/>
                        </a:solidFill>
                        <a:effectLst/>
                        <a:latin typeface="Calibri" panose="020F0502020204030204" pitchFamily="34" charset="0"/>
                      </a:endParaRPr>
                    </a:p>
                  </a:txBody>
                  <a:tcPr marL="8948" marR="8948" marT="8948"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l" fontAlgn="b"/>
                      <a:r>
                        <a:rPr lang="es-MX" sz="1000" b="1" i="0" u="none" strike="noStrike" dirty="0">
                          <a:solidFill>
                            <a:srgbClr val="000000"/>
                          </a:solidFill>
                          <a:effectLst/>
                          <a:latin typeface="Arial" pitchFamily="34" charset="0"/>
                          <a:cs typeface="Arial" pitchFamily="34" charset="0"/>
                        </a:rPr>
                        <a:t>Seguimiento</a:t>
                      </a:r>
                    </a:p>
                  </a:txBody>
                  <a:tcPr marL="8948" marR="8948" marT="8948"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s-MX"/>
                    </a:p>
                  </a:txBody>
                  <a:tcPr/>
                </a:tc>
                <a:tc>
                  <a:txBody>
                    <a:bodyPr/>
                    <a:lstStyle/>
                    <a:p>
                      <a:pPr algn="l" fontAlgn="b"/>
                      <a:r>
                        <a:rPr lang="es-MX" sz="1000" b="0" i="0" u="none" strike="noStrike">
                          <a:solidFill>
                            <a:srgbClr val="000000"/>
                          </a:solidFill>
                          <a:effectLst/>
                          <a:latin typeface="Calibri" panose="020F0502020204030204" pitchFamily="34" charset="0"/>
                        </a:rPr>
                        <a:t> </a:t>
                      </a:r>
                    </a:p>
                  </a:txBody>
                  <a:tcPr marL="8948" marR="8948" marT="8948"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MX" sz="1000" b="0" i="0" u="none" strike="noStrike">
                          <a:solidFill>
                            <a:srgbClr val="000000"/>
                          </a:solidFill>
                          <a:effectLst/>
                          <a:latin typeface="Calibri" panose="020F0502020204030204"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b"/>
                      <a:r>
                        <a:rPr lang="es-MX" sz="1000" b="1" i="0" u="none" strike="noStrike" dirty="0">
                          <a:solidFill>
                            <a:srgbClr val="000000"/>
                          </a:solidFill>
                          <a:effectLst/>
                          <a:latin typeface="Arial" pitchFamily="34" charset="0"/>
                          <a:cs typeface="Arial" pitchFamily="34" charset="0"/>
                        </a:rPr>
                        <a:t>Seguimiento</a:t>
                      </a:r>
                    </a:p>
                  </a:txBody>
                  <a:tcPr marL="8948" marR="8948" marT="8948"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s-MX"/>
                    </a:p>
                  </a:txBody>
                  <a:tcPr/>
                </a:tc>
                <a:tc>
                  <a:txBody>
                    <a:bodyPr/>
                    <a:lstStyle/>
                    <a:p>
                      <a:pPr algn="l" fontAlgn="b"/>
                      <a:r>
                        <a:rPr lang="es-MX" sz="1000" b="0" i="0" u="none" strike="noStrike">
                          <a:solidFill>
                            <a:srgbClr val="000000"/>
                          </a:solidFill>
                          <a:effectLst/>
                          <a:latin typeface="Calibri" panose="020F0502020204030204" pitchFamily="34" charset="0"/>
                        </a:rPr>
                        <a:t> </a:t>
                      </a:r>
                    </a:p>
                  </a:txBody>
                  <a:tcPr marL="8948" marR="8948" marT="8948"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MX" sz="1000" b="0" i="0" u="none" strike="noStrike">
                          <a:solidFill>
                            <a:srgbClr val="000000"/>
                          </a:solidFill>
                          <a:effectLst/>
                          <a:latin typeface="Calibri" panose="020F0502020204030204"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gridSpan="3">
                  <a:txBody>
                    <a:bodyPr/>
                    <a:lstStyle/>
                    <a:p>
                      <a:pPr algn="l" fontAlgn="b"/>
                      <a:r>
                        <a:rPr lang="es-MX" sz="1000" b="1" i="0" u="none" strike="noStrike" dirty="0">
                          <a:solidFill>
                            <a:srgbClr val="000000"/>
                          </a:solidFill>
                          <a:effectLst/>
                          <a:latin typeface="Arial" pitchFamily="34" charset="0"/>
                          <a:cs typeface="Arial" pitchFamily="34" charset="0"/>
                        </a:rPr>
                        <a:t>Seguimiento</a:t>
                      </a:r>
                    </a:p>
                  </a:txBody>
                  <a:tcPr marL="8948" marR="8948" marT="8948"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s-MX"/>
                    </a:p>
                  </a:txBody>
                  <a:tcPr/>
                </a:tc>
                <a:tc hMerge="1">
                  <a:txBody>
                    <a:bodyPr/>
                    <a:lstStyle/>
                    <a:p>
                      <a:endParaRPr lang="es-MX"/>
                    </a:p>
                  </a:txBody>
                  <a:tcPr/>
                </a:tc>
                <a:tc>
                  <a:txBody>
                    <a:bodyPr/>
                    <a:lstStyle/>
                    <a:p>
                      <a:pPr algn="l" fontAlgn="b"/>
                      <a:r>
                        <a:rPr lang="es-MX" sz="1000" b="0" i="0" u="none" strike="noStrike" dirty="0">
                          <a:solidFill>
                            <a:srgbClr val="000000"/>
                          </a:solidFill>
                          <a:effectLst/>
                          <a:latin typeface="Arial" pitchFamily="34" charset="0"/>
                          <a:cs typeface="Arial" pitchFamily="34" charset="0"/>
                        </a:rPr>
                        <a:t> </a:t>
                      </a:r>
                    </a:p>
                  </a:txBody>
                  <a:tcPr marL="8948" marR="8948" marT="8948"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0000"/>
                    </a:solidFill>
                  </a:tcPr>
                </a:tc>
              </a:tr>
              <a:tr h="332759">
                <a:tc>
                  <a:txBody>
                    <a:bodyPr/>
                    <a:lstStyle/>
                    <a:p>
                      <a:pPr algn="l" fontAlgn="b"/>
                      <a:r>
                        <a:rPr lang="es-MX" sz="1000" b="0" i="0" u="none" strike="noStrike">
                          <a:solidFill>
                            <a:srgbClr val="000000"/>
                          </a:solidFill>
                          <a:effectLst/>
                          <a:latin typeface="Arial" panose="020B0604020202020204"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UA</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PROC</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NC</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err="1">
                          <a:solidFill>
                            <a:srgbClr val="000000"/>
                          </a:solidFill>
                          <a:effectLst/>
                          <a:latin typeface="Arial" pitchFamily="34" charset="0"/>
                          <a:cs typeface="Arial" pitchFamily="34" charset="0"/>
                        </a:rPr>
                        <a:t>Obs</a:t>
                      </a:r>
                      <a:endParaRPr lang="es-MX" sz="1000" b="1" i="0" u="none" strike="noStrike" dirty="0">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OM</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NC</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err="1">
                          <a:solidFill>
                            <a:srgbClr val="000000"/>
                          </a:solidFill>
                          <a:effectLst/>
                          <a:latin typeface="Arial" pitchFamily="34" charset="0"/>
                          <a:cs typeface="Arial" pitchFamily="34" charset="0"/>
                        </a:rPr>
                        <a:t>Obs</a:t>
                      </a:r>
                      <a:endParaRPr lang="es-MX" sz="1000" b="1" i="0" u="none" strike="noStrike" dirty="0">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OM</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NC</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1" i="0" u="none" strike="noStrike" dirty="0" err="1">
                          <a:solidFill>
                            <a:srgbClr val="000000"/>
                          </a:solidFill>
                          <a:effectLst/>
                          <a:latin typeface="Arial" pitchFamily="34" charset="0"/>
                          <a:cs typeface="Arial" pitchFamily="34" charset="0"/>
                        </a:rPr>
                        <a:t>Obs</a:t>
                      </a:r>
                      <a:endParaRPr lang="es-MX" sz="1000" b="1" i="0" u="none" strike="noStrike" dirty="0">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1" i="0" u="none" strike="noStrike" dirty="0">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OM</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31509">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s-MX" sz="1000" b="0" i="0" u="none" strike="noStrike" dirty="0">
                          <a:solidFill>
                            <a:srgbClr val="000000"/>
                          </a:solidFill>
                          <a:effectLst/>
                          <a:latin typeface="Arial" pitchFamily="34" charset="0"/>
                          <a:cs typeface="Arial" pitchFamily="34" charset="0"/>
                        </a:rPr>
                        <a:t>Despacho del C. Secretario</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s-MX" sz="1000" b="0" i="0" u="none" strike="noStrike">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2242">
                <a:tc>
                  <a:txBody>
                    <a:bodyPr/>
                    <a:lstStyle/>
                    <a:p>
                      <a:pPr algn="ctr" fontAlgn="b"/>
                      <a:r>
                        <a:rPr lang="es-MX" sz="1000" b="0" i="0" u="none" strike="noStrike" dirty="0">
                          <a:solidFill>
                            <a:srgbClr val="000000"/>
                          </a:solidFill>
                          <a:effectLst/>
                          <a:latin typeface="Arial" pitchFamily="34" charset="0"/>
                          <a:cs typeface="Arial" pitchFamily="34" charset="0"/>
                        </a:rPr>
                        <a:t>2</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Unidad de Enlace de Comunicación Social</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dirty="0">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000">
                <a:tc>
                  <a:txBody>
                    <a:bodyPr/>
                    <a:lstStyle/>
                    <a:p>
                      <a:pPr algn="ctr" fontAlgn="b"/>
                      <a:r>
                        <a:rPr lang="es-MX" sz="1000" b="0" i="0" u="none" strike="noStrike" dirty="0">
                          <a:solidFill>
                            <a:srgbClr val="000000"/>
                          </a:solidFill>
                          <a:effectLst/>
                          <a:latin typeface="Arial" pitchFamily="34" charset="0"/>
                          <a:cs typeface="Arial" pitchFamily="34" charset="0"/>
                        </a:rPr>
                        <a:t>3</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Unidad de Asuntos Jurídicos</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dirty="0">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42242">
                <a:tc>
                  <a:txBody>
                    <a:bodyPr/>
                    <a:lstStyle/>
                    <a:p>
                      <a:pPr algn="ctr" fontAlgn="b"/>
                      <a:r>
                        <a:rPr lang="es-MX" sz="1000" b="0" i="0" u="none" strike="noStrike" dirty="0">
                          <a:solidFill>
                            <a:srgbClr val="000000"/>
                          </a:solidFill>
                          <a:effectLst/>
                          <a:latin typeface="Arial" pitchFamily="34" charset="0"/>
                          <a:cs typeface="Arial" pitchFamily="34" charset="0"/>
                        </a:rPr>
                        <a:t>4</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Dirección de Atención Ciudadana</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dirty="0">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32759">
                <a:tc>
                  <a:txBody>
                    <a:bodyPr/>
                    <a:lstStyle/>
                    <a:p>
                      <a:pPr algn="ctr" fontAlgn="b"/>
                      <a:r>
                        <a:rPr lang="es-MX" sz="1000" b="0" i="0" u="none" strike="noStrike" dirty="0">
                          <a:solidFill>
                            <a:srgbClr val="000000"/>
                          </a:solidFill>
                          <a:effectLst/>
                          <a:latin typeface="Arial" pitchFamily="34" charset="0"/>
                          <a:cs typeface="Arial" pitchFamily="34" charset="0"/>
                        </a:rPr>
                        <a:t>5</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Despacho del Subsecretario de Planeación y Administración</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2</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dirty="0">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1125">
                <a:tc>
                  <a:txBody>
                    <a:bodyPr/>
                    <a:lstStyle/>
                    <a:p>
                      <a:pPr algn="ctr" fontAlgn="b"/>
                      <a:r>
                        <a:rPr lang="es-MX" sz="1000" b="0" i="0" u="none" strike="noStrike" dirty="0">
                          <a:solidFill>
                            <a:srgbClr val="000000"/>
                          </a:solidFill>
                          <a:effectLst/>
                          <a:latin typeface="Arial" pitchFamily="34" charset="0"/>
                          <a:cs typeface="Arial" pitchFamily="34" charset="0"/>
                        </a:rPr>
                        <a:t>6</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Dirección General de Planeación</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2</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6000">
                <a:tc>
                  <a:txBody>
                    <a:bodyPr/>
                    <a:lstStyle/>
                    <a:p>
                      <a:pPr algn="ctr" fontAlgn="b"/>
                      <a:r>
                        <a:rPr lang="es-MX" sz="1000" b="0" i="0" u="none" strike="noStrike" dirty="0">
                          <a:solidFill>
                            <a:srgbClr val="000000"/>
                          </a:solidFill>
                          <a:effectLst/>
                          <a:latin typeface="Arial" pitchFamily="34" charset="0"/>
                          <a:cs typeface="Arial" pitchFamily="34" charset="0"/>
                        </a:rPr>
                        <a:t>7</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Dirección General de Administración y Finanzas</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3</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42242">
                <a:tc>
                  <a:txBody>
                    <a:bodyPr/>
                    <a:lstStyle/>
                    <a:p>
                      <a:pPr algn="ctr" fontAlgn="b"/>
                      <a:r>
                        <a:rPr lang="es-MX" sz="1000" b="0" i="0" u="none" strike="noStrike" dirty="0">
                          <a:solidFill>
                            <a:srgbClr val="000000"/>
                          </a:solidFill>
                          <a:effectLst/>
                          <a:latin typeface="Arial" pitchFamily="34" charset="0"/>
                          <a:cs typeface="Arial" pitchFamily="34" charset="0"/>
                        </a:rPr>
                        <a:t>8</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Coordinación General de Programas Compensatorios</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dirty="0">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4366">
                <a:tc>
                  <a:txBody>
                    <a:bodyPr/>
                    <a:lstStyle/>
                    <a:p>
                      <a:pPr algn="ctr" fontAlgn="b"/>
                      <a:r>
                        <a:rPr lang="es-MX" sz="1000" b="0" i="0" u="none" strike="noStrike" dirty="0">
                          <a:solidFill>
                            <a:srgbClr val="000000"/>
                          </a:solidFill>
                          <a:effectLst/>
                          <a:latin typeface="Arial" pitchFamily="34" charset="0"/>
                          <a:cs typeface="Arial" pitchFamily="34" charset="0"/>
                        </a:rPr>
                        <a:t>9</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Dirección General de Informática</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dirty="0">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42242">
                <a:tc>
                  <a:txBody>
                    <a:bodyPr/>
                    <a:lstStyle/>
                    <a:p>
                      <a:pPr algn="ctr" fontAlgn="b"/>
                      <a:r>
                        <a:rPr lang="es-MX" sz="1000" b="0" i="0" u="none" strike="noStrike" dirty="0">
                          <a:solidFill>
                            <a:srgbClr val="000000"/>
                          </a:solidFill>
                          <a:effectLst/>
                          <a:latin typeface="Arial" pitchFamily="34" charset="0"/>
                          <a:cs typeface="Arial" pitchFamily="34" charset="0"/>
                        </a:rPr>
                        <a:t>10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Dirección General de Recursos Humanos</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2</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2</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5</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42242">
                <a:tc>
                  <a:txBody>
                    <a:bodyPr/>
                    <a:lstStyle/>
                    <a:p>
                      <a:pPr algn="ctr" fontAlgn="b"/>
                      <a:r>
                        <a:rPr lang="es-MX" sz="1000" b="0" i="0" u="none" strike="noStrike" dirty="0">
                          <a:solidFill>
                            <a:srgbClr val="000000"/>
                          </a:solidFill>
                          <a:effectLst/>
                          <a:latin typeface="Arial" pitchFamily="34" charset="0"/>
                          <a:cs typeface="Arial" pitchFamily="34" charset="0"/>
                        </a:rPr>
                        <a:t>11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Dirección General de Servicios Regionales</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3</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3</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3</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42242">
                <a:tc>
                  <a:txBody>
                    <a:bodyPr/>
                    <a:lstStyle/>
                    <a:p>
                      <a:pPr algn="ctr" fontAlgn="b"/>
                      <a:r>
                        <a:rPr lang="es-MX" sz="1000" b="0" i="0" u="none" strike="noStrike" dirty="0">
                          <a:solidFill>
                            <a:srgbClr val="000000"/>
                          </a:solidFill>
                          <a:effectLst/>
                          <a:latin typeface="Arial" pitchFamily="34" charset="0"/>
                          <a:cs typeface="Arial" pitchFamily="34" charset="0"/>
                        </a:rPr>
                        <a:t>12</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Coordinación estatal de servicio profesional docente</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7582">
                <a:tc>
                  <a:txBody>
                    <a:bodyPr/>
                    <a:lstStyle/>
                    <a:p>
                      <a:pPr algn="ctr" fontAlgn="b"/>
                      <a:r>
                        <a:rPr lang="es-MX" sz="1000" b="0" i="0" u="none" strike="noStrike" dirty="0">
                          <a:solidFill>
                            <a:srgbClr val="000000"/>
                          </a:solidFill>
                          <a:effectLst/>
                          <a:latin typeface="Arial" pitchFamily="34" charset="0"/>
                          <a:cs typeface="Arial" pitchFamily="34" charset="0"/>
                        </a:rPr>
                        <a:t>13</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Unidad de Igualdad de Género</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3</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84153">
                <a:tc>
                  <a:txBody>
                    <a:bodyPr/>
                    <a:lstStyle/>
                    <a:p>
                      <a:pPr algn="ctr" fontAlgn="b"/>
                      <a:r>
                        <a:rPr lang="es-MX" sz="1000" b="0" i="0" u="none" strike="noStrike" dirty="0">
                          <a:solidFill>
                            <a:srgbClr val="000000"/>
                          </a:solidFill>
                          <a:effectLst/>
                          <a:latin typeface="Arial" pitchFamily="34" charset="0"/>
                          <a:cs typeface="Arial" pitchFamily="34" charset="0"/>
                        </a:rPr>
                        <a:t>14</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Dirección General de Innovación y Desarrollo Tecnológico</a:t>
                      </a:r>
                    </a:p>
                  </a:txBody>
                  <a:tcPr marL="8948" marR="8948" marT="89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 </a:t>
                      </a:r>
                    </a:p>
                  </a:txBody>
                  <a:tcPr marL="8948" marR="8948" marT="89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2</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2</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2</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s-MX" sz="1000" b="0" i="0" u="none" strike="noStrike">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s-MX" sz="1000" b="0" i="0" u="none" strike="noStrike">
                        <a:solidFill>
                          <a:srgbClr val="000000"/>
                        </a:solidFill>
                        <a:effectLst/>
                        <a:latin typeface="Arial" pitchFamily="34" charset="0"/>
                        <a:cs typeface="Arial" pitchFamily="34" charset="0"/>
                      </a:endParaRP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8948" marR="8948" marT="89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13" name="CuadroTexto 6"/>
          <p:cNvSpPr txBox="1"/>
          <p:nvPr/>
        </p:nvSpPr>
        <p:spPr>
          <a:xfrm>
            <a:off x="503040" y="1100733"/>
            <a:ext cx="8640960"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Estado de Auditoría</a:t>
            </a:r>
            <a:endParaRPr lang="es-MX" sz="2100" b="1"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xmlns="" val="2601146336"/>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1" name="Picture 5" descr="C:\Users\LUIS CARLOS\Pictures\SEC LOGO.png"/>
          <p:cNvPicPr>
            <a:picLocks noChangeAspect="1" noChangeArrowheads="1"/>
          </p:cNvPicPr>
          <p:nvPr/>
        </p:nvPicPr>
        <p:blipFill>
          <a:blip r:embed="rId2"/>
          <a:srcRect/>
          <a:stretch>
            <a:fillRect/>
          </a:stretch>
        </p:blipFill>
        <p:spPr bwMode="auto">
          <a:xfrm>
            <a:off x="6922077" y="193964"/>
            <a:ext cx="1917123" cy="797502"/>
          </a:xfrm>
          <a:prstGeom prst="rect">
            <a:avLst/>
          </a:prstGeom>
          <a:noFill/>
        </p:spPr>
      </p:pic>
      <p:sp>
        <p:nvSpPr>
          <p:cNvPr id="9" name="Rectángulo 16"/>
          <p:cNvSpPr/>
          <p:nvPr/>
        </p:nvSpPr>
        <p:spPr>
          <a:xfrm>
            <a:off x="344310" y="306009"/>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12" name="Tabla 3"/>
          <p:cNvGraphicFramePr>
            <a:graphicFrameLocks noGrp="1"/>
          </p:cNvGraphicFramePr>
          <p:nvPr>
            <p:extLst>
              <p:ext uri="{D42A27DB-BD31-4B8C-83A1-F6EECF244321}">
                <p14:modId xmlns="" xmlns:p14="http://schemas.microsoft.com/office/powerpoint/2010/main" val="3657422642"/>
              </p:ext>
            </p:extLst>
          </p:nvPr>
        </p:nvGraphicFramePr>
        <p:xfrm>
          <a:off x="817418" y="1368298"/>
          <a:ext cx="7647714" cy="959265"/>
        </p:xfrm>
        <a:graphic>
          <a:graphicData uri="http://schemas.openxmlformats.org/drawingml/2006/table">
            <a:tbl>
              <a:tblPr/>
              <a:tblGrid>
                <a:gridCol w="358606"/>
                <a:gridCol w="1733126"/>
                <a:gridCol w="429448"/>
                <a:gridCol w="529141"/>
                <a:gridCol w="529141"/>
                <a:gridCol w="529141"/>
                <a:gridCol w="126535"/>
                <a:gridCol w="529141"/>
                <a:gridCol w="529141"/>
                <a:gridCol w="529141"/>
                <a:gridCol w="126535"/>
                <a:gridCol w="529141"/>
                <a:gridCol w="632668"/>
                <a:gridCol w="536809"/>
              </a:tblGrid>
              <a:tr h="200927">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3">
                  <a:txBody>
                    <a:bodyPr/>
                    <a:lstStyle/>
                    <a:p>
                      <a:pPr algn="l" fontAlgn="b"/>
                      <a:r>
                        <a:rPr lang="es-MX" sz="1000" b="1" i="0" u="none" strike="noStrike" dirty="0">
                          <a:solidFill>
                            <a:srgbClr val="000000"/>
                          </a:solidFill>
                          <a:effectLst/>
                          <a:latin typeface="Arial" pitchFamily="34" charset="0"/>
                          <a:cs typeface="Arial" pitchFamily="34" charset="0"/>
                        </a:rPr>
                        <a:t>Externas anteriores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s-MX"/>
                    </a:p>
                  </a:txBody>
                  <a:tcPr/>
                </a:tc>
                <a:tc hMerge="1">
                  <a:txBody>
                    <a:bodyPr/>
                    <a:lstStyle/>
                    <a:p>
                      <a:endParaRPr lang="es-MX"/>
                    </a:p>
                  </a:txBody>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gridSpan="3">
                  <a:txBody>
                    <a:bodyPr/>
                    <a:lstStyle/>
                    <a:p>
                      <a:pPr algn="l" fontAlgn="b"/>
                      <a:r>
                        <a:rPr lang="es-MX" sz="1000" b="1" i="0" u="none" strike="noStrike">
                          <a:solidFill>
                            <a:srgbClr val="000000"/>
                          </a:solidFill>
                          <a:effectLst/>
                          <a:latin typeface="Arial" pitchFamily="34" charset="0"/>
                          <a:cs typeface="Arial" pitchFamily="34" charset="0"/>
                        </a:rPr>
                        <a:t>Internas anteriores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s-MX"/>
                    </a:p>
                  </a:txBody>
                  <a:tcPr/>
                </a:tc>
                <a:tc hMerge="1">
                  <a:txBody>
                    <a:bodyPr/>
                    <a:lstStyle/>
                    <a:p>
                      <a:endParaRPr lang="es-MX"/>
                    </a:p>
                  </a:txBody>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gridSpan="2">
                  <a:txBody>
                    <a:bodyPr/>
                    <a:lstStyle/>
                    <a:p>
                      <a:pPr algn="l" fontAlgn="b"/>
                      <a:r>
                        <a:rPr lang="es-MX" sz="1000" b="1" i="0" u="none" strike="noStrike" dirty="0">
                          <a:solidFill>
                            <a:srgbClr val="000000"/>
                          </a:solidFill>
                          <a:effectLst/>
                          <a:latin typeface="Arial" pitchFamily="34" charset="0"/>
                          <a:cs typeface="Arial" pitchFamily="34" charset="0"/>
                        </a:rPr>
                        <a:t>Última Interna</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0000"/>
                    </a:solidFill>
                  </a:tcPr>
                </a:tc>
                <a:tc hMerge="1">
                  <a:txBody>
                    <a:bodyPr/>
                    <a:lstStyle/>
                    <a:p>
                      <a:endParaRPr lang="es-MX"/>
                    </a:p>
                  </a:txBody>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0000"/>
                    </a:solidFill>
                  </a:tcPr>
                </a:tc>
              </a:tr>
              <a:tr h="200927">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MX" sz="1000" b="1" i="0" u="none" strike="noStrike" dirty="0">
                          <a:solidFill>
                            <a:srgbClr val="000000"/>
                          </a:solidFill>
                          <a:effectLst/>
                          <a:latin typeface="Arial" pitchFamily="34" charset="0"/>
                          <a:cs typeface="Arial" pitchFamily="34" charset="0"/>
                        </a:rPr>
                        <a:t>Fecha:</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2">
                  <a:txBody>
                    <a:bodyPr/>
                    <a:lstStyle/>
                    <a:p>
                      <a:pPr algn="ctr" fontAlgn="b"/>
                      <a:r>
                        <a:rPr lang="es-MX" sz="1000" b="1" i="0" u="none" strike="noStrike" dirty="0">
                          <a:solidFill>
                            <a:srgbClr val="000000"/>
                          </a:solidFill>
                          <a:effectLst/>
                          <a:latin typeface="Arial" pitchFamily="34" charset="0"/>
                          <a:cs typeface="Arial" pitchFamily="34" charset="0"/>
                        </a:rPr>
                        <a:t>17/11/2017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s-MX"/>
                    </a:p>
                  </a:txBody>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s-MX" sz="1000" b="1" i="0" u="none" strike="noStrike">
                          <a:solidFill>
                            <a:srgbClr val="000000"/>
                          </a:solidFill>
                          <a:effectLst/>
                          <a:latin typeface="Arial" pitchFamily="34" charset="0"/>
                          <a:cs typeface="Arial" pitchFamily="34" charset="0"/>
                        </a:rPr>
                        <a:t>Fecha:</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2">
                  <a:txBody>
                    <a:bodyPr/>
                    <a:lstStyle/>
                    <a:p>
                      <a:pPr algn="ctr" fontAlgn="b"/>
                      <a:r>
                        <a:rPr lang="es-MX" sz="1000" b="1" i="0" u="none" strike="noStrike">
                          <a:solidFill>
                            <a:srgbClr val="000000"/>
                          </a:solidFill>
                          <a:effectLst/>
                          <a:latin typeface="Arial" pitchFamily="34" charset="0"/>
                          <a:cs typeface="Arial" pitchFamily="34" charset="0"/>
                        </a:rPr>
                        <a:t>18/12/2017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s-MX"/>
                    </a:p>
                  </a:txBody>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s-MX" sz="1000" b="1" i="0" u="none" strike="noStrike" dirty="0">
                          <a:solidFill>
                            <a:srgbClr val="000000"/>
                          </a:solidFill>
                          <a:effectLst/>
                          <a:latin typeface="Arial" pitchFamily="34" charset="0"/>
                          <a:cs typeface="Arial" pitchFamily="34" charset="0"/>
                        </a:rPr>
                        <a:t>Fecha:</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FF0000"/>
                    </a:solidFill>
                  </a:tcPr>
                </a:tc>
                <a:tc gridSpan="2">
                  <a:txBody>
                    <a:bodyPr/>
                    <a:lstStyle/>
                    <a:p>
                      <a:pPr algn="ctr" fontAlgn="b"/>
                      <a:r>
                        <a:rPr lang="es-MX" sz="1000" b="1" i="0" u="none" strike="noStrike" dirty="0">
                          <a:solidFill>
                            <a:srgbClr val="000000"/>
                          </a:solidFill>
                          <a:effectLst/>
                          <a:latin typeface="Arial" pitchFamily="34" charset="0"/>
                          <a:cs typeface="Arial" pitchFamily="34" charset="0"/>
                        </a:rPr>
                        <a:t>26/06/2018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FF0000"/>
                    </a:solidFill>
                  </a:tcPr>
                </a:tc>
                <a:tc hMerge="1">
                  <a:txBody>
                    <a:bodyPr/>
                    <a:lstStyle/>
                    <a:p>
                      <a:endParaRPr lang="es-MX"/>
                    </a:p>
                  </a:txBody>
                  <a:tcPr/>
                </a:tc>
              </a:tr>
              <a:tr h="200927">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l" fontAlgn="b"/>
                      <a:r>
                        <a:rPr lang="es-MX" sz="1000" b="1" i="0" u="none" strike="noStrike" dirty="0">
                          <a:solidFill>
                            <a:srgbClr val="000000"/>
                          </a:solidFill>
                          <a:effectLst/>
                          <a:latin typeface="Arial" pitchFamily="34" charset="0"/>
                          <a:cs typeface="Arial" pitchFamily="34" charset="0"/>
                        </a:rPr>
                        <a:t>Seguimiento</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s-MX"/>
                    </a:p>
                  </a:txBody>
                  <a:tcPr/>
                </a:tc>
                <a:tc>
                  <a:txBody>
                    <a:bodyPr/>
                    <a:lstStyle/>
                    <a:p>
                      <a:pPr algn="l" fontAlgn="b"/>
                      <a:r>
                        <a:rPr lang="es-MX" sz="1100" b="0" i="0" u="none" strike="noStrike" dirty="0">
                          <a:solidFill>
                            <a:srgbClr val="000000"/>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b"/>
                      <a:r>
                        <a:rPr lang="es-MX" sz="1000" b="1" i="0" u="none" strike="noStrike" dirty="0">
                          <a:solidFill>
                            <a:srgbClr val="000000"/>
                          </a:solidFill>
                          <a:effectLst/>
                          <a:latin typeface="Arial" pitchFamily="34" charset="0"/>
                          <a:cs typeface="Arial" pitchFamily="34" charset="0"/>
                        </a:rPr>
                        <a:t>Seguimiento</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s-MX"/>
                    </a:p>
                  </a:txBody>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MX"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b"/>
                      <a:r>
                        <a:rPr lang="es-MX" sz="1000" b="1" i="0" u="none" strike="noStrike" dirty="0">
                          <a:solidFill>
                            <a:srgbClr val="000000"/>
                          </a:solidFill>
                          <a:effectLst/>
                          <a:latin typeface="Arial" pitchFamily="34" charset="0"/>
                          <a:cs typeface="Arial" pitchFamily="34" charset="0"/>
                        </a:rPr>
                        <a:t>Seguimiento</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s-MX"/>
                    </a:p>
                  </a:txBody>
                  <a:tcPr/>
                </a:tc>
                <a:tc>
                  <a:txBody>
                    <a:bodyPr/>
                    <a:lstStyle/>
                    <a:p>
                      <a:pPr algn="l" fontAlgn="b"/>
                      <a:r>
                        <a:rPr lang="es-MX" sz="1100" b="0" i="0" u="none" strike="noStrike" dirty="0">
                          <a:solidFill>
                            <a:srgbClr val="000000"/>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0000"/>
                    </a:solidFill>
                  </a:tcPr>
                </a:tc>
              </a:tr>
              <a:tr h="356484">
                <a:tc>
                  <a:txBody>
                    <a:bodyPr/>
                    <a:lstStyle/>
                    <a:p>
                      <a:pPr algn="l" fontAlgn="b"/>
                      <a:r>
                        <a:rPr lang="es-MX" sz="1100" b="0" i="0" u="none" strike="noStrike">
                          <a:solidFill>
                            <a:srgbClr val="000000"/>
                          </a:solidFill>
                          <a:effectLst/>
                          <a:latin typeface="Arial" panose="020B060402020202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UA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a:solidFill>
                            <a:srgbClr val="000000"/>
                          </a:solidFill>
                          <a:effectLst/>
                          <a:latin typeface="Arial" pitchFamily="34" charset="0"/>
                          <a:cs typeface="Arial" pitchFamily="34" charset="0"/>
                        </a:rPr>
                        <a:t>PROC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NC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err="1">
                          <a:solidFill>
                            <a:srgbClr val="000000"/>
                          </a:solidFill>
                          <a:effectLst/>
                          <a:latin typeface="Arial" pitchFamily="34" charset="0"/>
                          <a:cs typeface="Arial" pitchFamily="34" charset="0"/>
                        </a:rPr>
                        <a:t>Obs</a:t>
                      </a:r>
                      <a:endParaRPr lang="es-MX" sz="1000" b="1" i="0" u="none" strike="noStrike" dirty="0">
                        <a:solidFill>
                          <a:srgbClr val="000000"/>
                        </a:solidFill>
                        <a:effectLst/>
                        <a:latin typeface="Arial" pitchFamily="34" charset="0"/>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NC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err="1">
                          <a:solidFill>
                            <a:srgbClr val="000000"/>
                          </a:solidFill>
                          <a:effectLst/>
                          <a:latin typeface="Arial" pitchFamily="34" charset="0"/>
                          <a:cs typeface="Arial" pitchFamily="34" charset="0"/>
                        </a:rPr>
                        <a:t>Obs</a:t>
                      </a:r>
                      <a:endParaRPr lang="es-MX" sz="1000" b="1" i="0" u="none" strike="noStrike" dirty="0">
                        <a:solidFill>
                          <a:srgbClr val="000000"/>
                        </a:solidFill>
                        <a:effectLst/>
                        <a:latin typeface="Arial" pitchFamily="34" charset="0"/>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NC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err="1">
                          <a:solidFill>
                            <a:srgbClr val="000000"/>
                          </a:solidFill>
                          <a:effectLst/>
                          <a:latin typeface="Arial" pitchFamily="34" charset="0"/>
                          <a:cs typeface="Arial" pitchFamily="34" charset="0"/>
                        </a:rPr>
                        <a:t>Obs</a:t>
                      </a:r>
                      <a:endParaRPr lang="es-MX" sz="1000" b="1" i="0" u="none" strike="noStrike" dirty="0">
                        <a:solidFill>
                          <a:srgbClr val="000000"/>
                        </a:solidFill>
                        <a:effectLst/>
                        <a:latin typeface="Arial" pitchFamily="34" charset="0"/>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13" name="Tabla 5"/>
          <p:cNvGraphicFramePr>
            <a:graphicFrameLocks noGrp="1"/>
          </p:cNvGraphicFramePr>
          <p:nvPr>
            <p:extLst>
              <p:ext uri="{D42A27DB-BD31-4B8C-83A1-F6EECF244321}">
                <p14:modId xmlns="" xmlns:p14="http://schemas.microsoft.com/office/powerpoint/2010/main" val="4009515621"/>
              </p:ext>
            </p:extLst>
          </p:nvPr>
        </p:nvGraphicFramePr>
        <p:xfrm>
          <a:off x="817417" y="2382981"/>
          <a:ext cx="7647710" cy="4249212"/>
        </p:xfrm>
        <a:graphic>
          <a:graphicData uri="http://schemas.openxmlformats.org/drawingml/2006/table">
            <a:tbl>
              <a:tblPr/>
              <a:tblGrid>
                <a:gridCol w="333232"/>
                <a:gridCol w="1749476"/>
                <a:gridCol w="452675"/>
                <a:gridCol w="540327"/>
                <a:gridCol w="512618"/>
                <a:gridCol w="543767"/>
                <a:gridCol w="133294"/>
                <a:gridCol w="516512"/>
                <a:gridCol w="533173"/>
                <a:gridCol w="533175"/>
                <a:gridCol w="116631"/>
                <a:gridCol w="549836"/>
                <a:gridCol w="616483"/>
                <a:gridCol w="516511"/>
              </a:tblGrid>
              <a:tr h="304603">
                <a:tc>
                  <a:txBody>
                    <a:bodyPr/>
                    <a:lstStyle/>
                    <a:p>
                      <a:pPr algn="ctr" fontAlgn="b"/>
                      <a:r>
                        <a:rPr lang="es-MX" sz="1000" b="0" i="0" u="none" strike="noStrike" dirty="0">
                          <a:solidFill>
                            <a:srgbClr val="000000"/>
                          </a:solidFill>
                          <a:effectLst/>
                          <a:latin typeface="Arial" panose="020B0604020202020204" pitchFamily="34" charset="0"/>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Despacho de Subsecretaría de Educación Básica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auto"/>
                      <a:r>
                        <a:rPr lang="es-MX" sz="1000" b="0" i="0" u="none" strike="noStrike" dirty="0">
                          <a:solidFill>
                            <a:srgbClr val="000000"/>
                          </a:solidFill>
                          <a:effectLst/>
                          <a:latin typeface="Arial" pitchFamily="34" charset="0"/>
                          <a:cs typeface="Arial"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44433">
                <a:tc>
                  <a:txBody>
                    <a:bodyPr/>
                    <a:lstStyle/>
                    <a:p>
                      <a:pPr algn="ctr" fontAlgn="b"/>
                      <a:r>
                        <a:rPr lang="es-MX" sz="1000" b="0" i="0" u="none" strike="noStrike" dirty="0">
                          <a:solidFill>
                            <a:srgbClr val="000000"/>
                          </a:solidFill>
                          <a:effectLst/>
                          <a:latin typeface="Arial" panose="020B0604020202020204" pitchFamily="34" charset="0"/>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Dirección General de Educación elemental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auto"/>
                      <a:r>
                        <a:rPr lang="es-MX" sz="1000" b="0" i="0" u="none" strike="noStrike">
                          <a:solidFill>
                            <a:srgbClr val="000000"/>
                          </a:solidFill>
                          <a:effectLst/>
                          <a:latin typeface="Arial" pitchFamily="34" charset="0"/>
                          <a:cs typeface="Arial"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44433">
                <a:tc>
                  <a:txBody>
                    <a:bodyPr/>
                    <a:lstStyle/>
                    <a:p>
                      <a:pPr algn="ctr" fontAlgn="b"/>
                      <a:r>
                        <a:rPr lang="es-MX" sz="1000" b="0" i="0" u="none" strike="noStrike" dirty="0">
                          <a:solidFill>
                            <a:srgbClr val="000000"/>
                          </a:solidFill>
                          <a:effectLst/>
                          <a:latin typeface="Arial" panose="020B0604020202020204" pitchFamily="34" charset="0"/>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Dirección General de Educación Primaria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auto"/>
                      <a:r>
                        <a:rPr lang="es-MX" sz="1000" b="0" i="0" u="none" strike="noStrike">
                          <a:solidFill>
                            <a:srgbClr val="000000"/>
                          </a:solidFill>
                          <a:effectLst/>
                          <a:latin typeface="Arial" pitchFamily="34" charset="0"/>
                          <a:cs typeface="Arial"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44433">
                <a:tc>
                  <a:txBody>
                    <a:bodyPr/>
                    <a:lstStyle/>
                    <a:p>
                      <a:pPr algn="ctr" fontAlgn="b"/>
                      <a:r>
                        <a:rPr lang="es-MX" sz="1000" b="0" i="0" u="none" strike="noStrike" dirty="0">
                          <a:solidFill>
                            <a:srgbClr val="000000"/>
                          </a:solidFill>
                          <a:effectLst/>
                          <a:latin typeface="Arial" panose="020B0604020202020204" pitchFamily="34" charset="0"/>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Dirección General de Educación Secundaria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auto"/>
                      <a:r>
                        <a:rPr lang="es-MX" sz="1000" b="0" i="0" u="none" strike="noStrike" dirty="0">
                          <a:solidFill>
                            <a:srgbClr val="000000"/>
                          </a:solidFill>
                          <a:effectLst/>
                          <a:latin typeface="Arial" pitchFamily="34" charset="0"/>
                          <a:cs typeface="Arial"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44433">
                <a:tc>
                  <a:txBody>
                    <a:bodyPr/>
                    <a:lstStyle/>
                    <a:p>
                      <a:pPr algn="ctr" fontAlgn="b"/>
                      <a:r>
                        <a:rPr lang="es-MX" sz="1000" b="0" i="0" u="none" strike="noStrike" dirty="0">
                          <a:solidFill>
                            <a:srgbClr val="000000"/>
                          </a:solidFill>
                          <a:effectLst/>
                          <a:latin typeface="Arial" panose="020B0604020202020204" pitchFamily="34" charset="0"/>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Coordinación General de Salud y Seguridad Escolar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auto"/>
                      <a:r>
                        <a:rPr lang="es-MX" sz="1000" b="0" i="0" u="none" strike="noStrike" dirty="0">
                          <a:solidFill>
                            <a:srgbClr val="000000"/>
                          </a:solidFill>
                          <a:effectLst/>
                          <a:latin typeface="Arial" pitchFamily="34" charset="0"/>
                          <a:cs typeface="Arial"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11431">
                <a:tc>
                  <a:txBody>
                    <a:bodyPr/>
                    <a:lstStyle/>
                    <a:p>
                      <a:pPr algn="ctr" fontAlgn="b"/>
                      <a:r>
                        <a:rPr lang="es-MX" sz="1000" b="0" i="0" u="none" strike="noStrike" dirty="0">
                          <a:solidFill>
                            <a:srgbClr val="000000"/>
                          </a:solidFill>
                          <a:effectLst/>
                          <a:latin typeface="Arial" panose="020B0604020202020204" pitchFamily="34" charset="0"/>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Despacho de la Subsecretaría de Educación Media Superior y Superior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auto"/>
                      <a:r>
                        <a:rPr lang="es-MX" sz="1000" b="0" i="0" u="none" strike="noStrike" dirty="0">
                          <a:solidFill>
                            <a:srgbClr val="000000"/>
                          </a:solidFill>
                          <a:effectLst/>
                          <a:latin typeface="Arial" pitchFamily="34" charset="0"/>
                          <a:cs typeface="Arial"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11431">
                <a:tc>
                  <a:txBody>
                    <a:bodyPr/>
                    <a:lstStyle/>
                    <a:p>
                      <a:pPr algn="ctr" fontAlgn="b"/>
                      <a:r>
                        <a:rPr lang="es-MX" sz="1000" b="0" i="0" u="none" strike="noStrike" dirty="0">
                          <a:solidFill>
                            <a:srgbClr val="000000"/>
                          </a:solidFill>
                          <a:effectLst/>
                          <a:latin typeface="Arial" panose="020B0604020202020204" pitchFamily="34" charset="0"/>
                        </a:rPr>
                        <a:t>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Dirección General de Vinculación y Participación Social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auto"/>
                      <a:r>
                        <a:rPr lang="es-MX" sz="1000" b="0" i="0" u="none" strike="noStrike">
                          <a:solidFill>
                            <a:srgbClr val="000000"/>
                          </a:solidFill>
                          <a:effectLst/>
                          <a:latin typeface="Arial" pitchFamily="34" charset="0"/>
                          <a:cs typeface="Arial"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11431">
                <a:tc>
                  <a:txBody>
                    <a:bodyPr/>
                    <a:lstStyle/>
                    <a:p>
                      <a:pPr algn="ctr" fontAlgn="b"/>
                      <a:r>
                        <a:rPr lang="es-MX" sz="1000" b="0" i="0" u="none" strike="noStrike" dirty="0">
                          <a:solidFill>
                            <a:srgbClr val="000000"/>
                          </a:solidFill>
                          <a:effectLst/>
                          <a:latin typeface="Arial" panose="020B0604020202020204" pitchFamily="34" charset="0"/>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Dirección General de Educación Media Superior y Superior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auto"/>
                      <a:r>
                        <a:rPr lang="es-MX" sz="1000" b="0" i="0" u="none" strike="noStrike">
                          <a:solidFill>
                            <a:srgbClr val="000000"/>
                          </a:solidFill>
                          <a:effectLst/>
                          <a:latin typeface="Arial" pitchFamily="34" charset="0"/>
                          <a:cs typeface="Arial"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11431">
                <a:tc>
                  <a:txBody>
                    <a:bodyPr/>
                    <a:lstStyle/>
                    <a:p>
                      <a:pPr algn="ctr" fontAlgn="b"/>
                      <a:r>
                        <a:rPr lang="es-MX" sz="1000" b="0" i="0" u="none" strike="noStrike" dirty="0">
                          <a:solidFill>
                            <a:srgbClr val="000000"/>
                          </a:solidFill>
                          <a:effectLst/>
                          <a:latin typeface="Arial" panose="020B0604020202020204" pitchFamily="34" charset="0"/>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Dirección General de Intercambios y asuntos internacionales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auto"/>
                      <a:r>
                        <a:rPr lang="es-MX" sz="1000" b="0" i="0" u="none" strike="noStrike">
                          <a:solidFill>
                            <a:srgbClr val="000000"/>
                          </a:solidFill>
                          <a:effectLst/>
                          <a:latin typeface="Arial" pitchFamily="34" charset="0"/>
                          <a:cs typeface="Arial"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11431">
                <a:tc>
                  <a:txBody>
                    <a:bodyPr/>
                    <a:lstStyle/>
                    <a:p>
                      <a:pPr algn="ctr" fontAlgn="b"/>
                      <a:r>
                        <a:rPr lang="es-MX" sz="1000" b="0" i="0" u="none" strike="noStrike" dirty="0">
                          <a:solidFill>
                            <a:srgbClr val="000000"/>
                          </a:solidFill>
                          <a:effectLst/>
                          <a:latin typeface="Arial" panose="020B0604020202020204" pitchFamily="34" charset="0"/>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auto"/>
                      <a:r>
                        <a:rPr lang="es-MX" sz="1000" b="0" i="0" u="none" strike="noStrike" dirty="0">
                          <a:solidFill>
                            <a:srgbClr val="000000"/>
                          </a:solidFill>
                          <a:effectLst/>
                          <a:latin typeface="Arial" pitchFamily="34" charset="0"/>
                          <a:cs typeface="Arial" pitchFamily="34" charset="0"/>
                        </a:rPr>
                        <a:t>Coordinación General de Registro, Certificación y Servicios a Profesionistas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MX" sz="1000" b="0" i="0" u="none" strike="noStrike" dirty="0">
                          <a:solidFill>
                            <a:srgbClr val="000000"/>
                          </a:solidFill>
                          <a:effectLst/>
                          <a:latin typeface="Arial" pitchFamily="34" charset="0"/>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dirty="0">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a:solidFill>
                            <a:srgbClr val="000000"/>
                          </a:solidFill>
                          <a:effectLst/>
                          <a:latin typeface="Arial" pitchFamily="34" charset="0"/>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a:solidFill>
                            <a:srgbClr val="000000"/>
                          </a:solidFill>
                          <a:effectLst/>
                          <a:latin typeface="Arial" pitchFamily="34" charset="0"/>
                          <a:cs typeface="Arial"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a:solidFill>
                            <a:srgbClr val="000000"/>
                          </a:solidFill>
                          <a:effectLst/>
                          <a:latin typeface="Arial" pitchFamily="34" charset="0"/>
                          <a:cs typeface="Arial"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a:solidFill>
                            <a:srgbClr val="000000"/>
                          </a:solidFill>
                          <a:effectLst/>
                          <a:latin typeface="Arial" pitchFamily="34" charset="0"/>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dirty="0">
                          <a:solidFill>
                            <a:srgbClr val="000000"/>
                          </a:solidFill>
                          <a:effectLst/>
                          <a:latin typeface="Arial" pitchFamily="34" charset="0"/>
                          <a:cs typeface="Arial"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000" b="0" i="0" u="none" strike="noStrike" dirty="0">
                          <a:solidFill>
                            <a:srgbClr val="000000"/>
                          </a:solidFill>
                          <a:effectLst/>
                          <a:latin typeface="Arial" pitchFamily="34" charset="0"/>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693056678"/>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Rectángulo 26"/>
          <p:cNvSpPr>
            <a:spLocks noChangeAspect="1"/>
          </p:cNvSpPr>
          <p:nvPr/>
        </p:nvSpPr>
        <p:spPr>
          <a:xfrm>
            <a:off x="5456139" y="5062152"/>
            <a:ext cx="1855065" cy="4750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endParaRPr lang="es-MX" sz="1100" dirty="0">
              <a:solidFill>
                <a:schemeClr val="tx1"/>
              </a:solidFill>
            </a:endParaRPr>
          </a:p>
        </p:txBody>
      </p:sp>
      <p:sp>
        <p:nvSpPr>
          <p:cNvPr id="36" name="Rectángulo 35"/>
          <p:cNvSpPr>
            <a:spLocks noChangeAspect="1"/>
          </p:cNvSpPr>
          <p:nvPr/>
        </p:nvSpPr>
        <p:spPr>
          <a:xfrm>
            <a:off x="6993677" y="4915138"/>
            <a:ext cx="2040332" cy="4750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594" indent="-228594">
              <a:lnSpc>
                <a:spcPct val="150000"/>
              </a:lnSpc>
              <a:buAutoNum type="arabicPeriod"/>
            </a:pPr>
            <a:endParaRPr lang="es-MX" sz="1200" b="1" dirty="0">
              <a:solidFill>
                <a:schemeClr val="tx1"/>
              </a:solidFill>
            </a:endParaRPr>
          </a:p>
        </p:txBody>
      </p:sp>
      <p:sp>
        <p:nvSpPr>
          <p:cNvPr id="37" name="Rectángulo 36"/>
          <p:cNvSpPr/>
          <p:nvPr/>
        </p:nvSpPr>
        <p:spPr>
          <a:xfrm>
            <a:off x="2670015" y="3348207"/>
            <a:ext cx="2379207" cy="5191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solidFill>
                <a:schemeClr val="tx1"/>
              </a:solidFill>
            </a:endParaRPr>
          </a:p>
        </p:txBody>
      </p:sp>
      <p:sp>
        <p:nvSpPr>
          <p:cNvPr id="22" name="Rectángulo 21"/>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24"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26" name="25 Rectángulo"/>
          <p:cNvSpPr/>
          <p:nvPr/>
        </p:nvSpPr>
        <p:spPr>
          <a:xfrm>
            <a:off x="318655" y="277090"/>
            <a:ext cx="6567053"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10" name="9 Tabla"/>
          <p:cNvGraphicFramePr>
            <a:graphicFrameLocks noGrp="1"/>
          </p:cNvGraphicFramePr>
          <p:nvPr/>
        </p:nvGraphicFramePr>
        <p:xfrm>
          <a:off x="360219" y="1648690"/>
          <a:ext cx="8492836" cy="4959925"/>
        </p:xfrm>
        <a:graphic>
          <a:graphicData uri="http://schemas.openxmlformats.org/drawingml/2006/table">
            <a:tbl>
              <a:tblPr/>
              <a:tblGrid>
                <a:gridCol w="2756524"/>
                <a:gridCol w="2328093"/>
                <a:gridCol w="3408219"/>
              </a:tblGrid>
              <a:tr h="414289">
                <a:tc>
                  <a:txBody>
                    <a:bodyPr/>
                    <a:lstStyle/>
                    <a:p>
                      <a:pPr algn="ctr">
                        <a:spcAft>
                          <a:spcPts val="0"/>
                        </a:spcAft>
                      </a:pPr>
                      <a:r>
                        <a:rPr lang="es-MX" sz="1000" b="1" dirty="0">
                          <a:solidFill>
                            <a:schemeClr val="bg1"/>
                          </a:solidFill>
                          <a:latin typeface="Arial"/>
                          <a:ea typeface="Calibri"/>
                          <a:cs typeface="Times New Roman"/>
                        </a:rPr>
                        <a:t>UNIDAD ADMINISTRATIVA</a:t>
                      </a:r>
                      <a:endParaRPr lang="es-MX" sz="1000" dirty="0">
                        <a:solidFill>
                          <a:schemeClr val="bg1"/>
                        </a:solidFill>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MX" sz="1000" b="1" dirty="0">
                          <a:solidFill>
                            <a:schemeClr val="bg1"/>
                          </a:solidFill>
                          <a:latin typeface="Arial"/>
                          <a:ea typeface="Calibri"/>
                          <a:cs typeface="Times New Roman"/>
                        </a:rPr>
                        <a:t>FECHA PARA MATRIZ DE RIESGOS</a:t>
                      </a:r>
                      <a:endParaRPr lang="es-MX" sz="1000" dirty="0">
                        <a:solidFill>
                          <a:schemeClr val="bg1"/>
                        </a:solidFill>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MX" sz="1000" b="1" dirty="0">
                          <a:solidFill>
                            <a:schemeClr val="bg1"/>
                          </a:solidFill>
                          <a:latin typeface="Arial"/>
                          <a:ea typeface="Calibri"/>
                          <a:cs typeface="Times New Roman"/>
                        </a:rPr>
                        <a:t>PROCEDIMIENTO</a:t>
                      </a:r>
                      <a:endParaRPr lang="es-MX" sz="1000" dirty="0">
                        <a:solidFill>
                          <a:schemeClr val="bg1"/>
                        </a:solidFill>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414289">
                <a:tc>
                  <a:txBody>
                    <a:bodyPr/>
                    <a:lstStyle/>
                    <a:p>
                      <a:pPr algn="just">
                        <a:spcAft>
                          <a:spcPts val="0"/>
                        </a:spcAft>
                      </a:pPr>
                      <a:r>
                        <a:rPr lang="es-MX" sz="1000" dirty="0">
                          <a:solidFill>
                            <a:srgbClr val="000000"/>
                          </a:solidFill>
                          <a:latin typeface="Arial"/>
                          <a:ea typeface="Calibri"/>
                          <a:cs typeface="Times New Roman"/>
                        </a:rPr>
                        <a:t>Despacho del Secretario</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solidFill>
                            <a:srgbClr val="000000"/>
                          </a:solidFill>
                          <a:latin typeface="Arial"/>
                          <a:ea typeface="Calibri"/>
                          <a:cs typeface="Times New Roman"/>
                        </a:rPr>
                        <a:t> 28 de agosto 09:00 am</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a:solidFill>
                            <a:srgbClr val="000000"/>
                          </a:solidFill>
                          <a:latin typeface="Arial"/>
                          <a:ea typeface="Calibri"/>
                          <a:cs typeface="Times New Roman"/>
                        </a:rPr>
                        <a:t>Registro y Control de Documentos de la Oficina del Secretario</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289">
                <a:tc>
                  <a:txBody>
                    <a:bodyPr/>
                    <a:lstStyle/>
                    <a:p>
                      <a:pPr algn="just">
                        <a:spcAft>
                          <a:spcPts val="0"/>
                        </a:spcAft>
                      </a:pPr>
                      <a:r>
                        <a:rPr lang="es-MX" sz="1000" dirty="0">
                          <a:solidFill>
                            <a:srgbClr val="000000"/>
                          </a:solidFill>
                          <a:latin typeface="Arial"/>
                          <a:ea typeface="Calibri"/>
                          <a:cs typeface="Times New Roman"/>
                        </a:rPr>
                        <a:t>Unidad de Asuntos Jurídicos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 29 de agosto 09:00 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a:solidFill>
                            <a:srgbClr val="000000"/>
                          </a:solidFill>
                          <a:latin typeface="Arial"/>
                          <a:ea typeface="Calibri"/>
                          <a:cs typeface="Times New Roman"/>
                        </a:rPr>
                        <a:t>Elaboración de Denuncias Administrativas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289">
                <a:tc>
                  <a:txBody>
                    <a:bodyPr/>
                    <a:lstStyle/>
                    <a:p>
                      <a:pPr algn="just">
                        <a:spcAft>
                          <a:spcPts val="0"/>
                        </a:spcAft>
                      </a:pPr>
                      <a:r>
                        <a:rPr lang="es-MX" sz="1000" dirty="0">
                          <a:solidFill>
                            <a:srgbClr val="000000"/>
                          </a:solidFill>
                          <a:latin typeface="Arial"/>
                          <a:ea typeface="Calibri"/>
                          <a:cs typeface="Times New Roman"/>
                        </a:rPr>
                        <a:t>Unidad de Enlace de Comunicación Social</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05 de septiembre 09:00 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a:solidFill>
                            <a:srgbClr val="000000"/>
                          </a:solidFill>
                          <a:latin typeface="Arial"/>
                          <a:ea typeface="Calibri"/>
                          <a:cs typeface="Times New Roman"/>
                        </a:rPr>
                        <a:t>Envió de boletines informativos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289">
                <a:tc>
                  <a:txBody>
                    <a:bodyPr/>
                    <a:lstStyle/>
                    <a:p>
                      <a:pPr algn="just">
                        <a:spcAft>
                          <a:spcPts val="0"/>
                        </a:spcAft>
                      </a:pPr>
                      <a:r>
                        <a:rPr lang="es-MX" sz="1000">
                          <a:solidFill>
                            <a:srgbClr val="000000"/>
                          </a:solidFill>
                          <a:latin typeface="Arial"/>
                          <a:ea typeface="Calibri"/>
                          <a:cs typeface="Times New Roman"/>
                        </a:rPr>
                        <a:t>Dirección General de Atención Ciudadana</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solidFill>
                            <a:srgbClr val="000000"/>
                          </a:solidFill>
                          <a:latin typeface="Arial"/>
                          <a:ea typeface="Calibri"/>
                          <a:cs typeface="Times New Roman"/>
                        </a:rPr>
                        <a:t>06 de septiembre 09:00 am</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a:solidFill>
                            <a:srgbClr val="000000"/>
                          </a:solidFill>
                          <a:latin typeface="Arial"/>
                          <a:ea typeface="Calibri"/>
                          <a:cs typeface="Times New Roman"/>
                        </a:rPr>
                        <a:t>Atención a Peticiones de la Ciudadanía de Materia Educativa</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432">
                <a:tc>
                  <a:txBody>
                    <a:bodyPr/>
                    <a:lstStyle/>
                    <a:p>
                      <a:pPr algn="just">
                        <a:spcAft>
                          <a:spcPts val="0"/>
                        </a:spcAft>
                      </a:pPr>
                      <a:r>
                        <a:rPr lang="es-MX" sz="1000">
                          <a:solidFill>
                            <a:srgbClr val="000000"/>
                          </a:solidFill>
                          <a:latin typeface="Arial"/>
                          <a:ea typeface="Calibri"/>
                          <a:cs typeface="Times New Roman"/>
                        </a:rPr>
                        <a:t>Dirección General de Innovación y Desarrollo Tecnológico</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11 de septiembre 09:00 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a:solidFill>
                            <a:srgbClr val="000000"/>
                          </a:solidFill>
                          <a:latin typeface="Arial"/>
                          <a:ea typeface="Calibri"/>
                          <a:cs typeface="Times New Roman"/>
                        </a:rPr>
                        <a:t>Capacitación a Docentes en el Uso Educativo de las Tecnología de la Información y Comunicación</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564">
                <a:tc>
                  <a:txBody>
                    <a:bodyPr/>
                    <a:lstStyle/>
                    <a:p>
                      <a:pPr algn="just">
                        <a:spcAft>
                          <a:spcPts val="0"/>
                        </a:spcAft>
                      </a:pPr>
                      <a:r>
                        <a:rPr lang="es-MX" sz="1000">
                          <a:latin typeface="Arial"/>
                          <a:ea typeface="Calibri"/>
                          <a:cs typeface="Times New Roman"/>
                        </a:rPr>
                        <a:t>Subsecretaría de Planeación y Administración</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12 de septiembre 09:00 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a:solidFill>
                            <a:srgbClr val="000000"/>
                          </a:solidFill>
                          <a:latin typeface="Arial"/>
                          <a:ea typeface="Calibri"/>
                          <a:cs typeface="Times New Roman"/>
                        </a:rPr>
                        <a:t>Otorgamiento y Recuperación  de Apoyos de Financiamiento de Enganche para las Viviendas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289">
                <a:tc>
                  <a:txBody>
                    <a:bodyPr/>
                    <a:lstStyle/>
                    <a:p>
                      <a:pPr algn="just">
                        <a:spcAft>
                          <a:spcPts val="0"/>
                        </a:spcAft>
                      </a:pPr>
                      <a:r>
                        <a:rPr lang="es-MX" sz="1000">
                          <a:solidFill>
                            <a:srgbClr val="000000"/>
                          </a:solidFill>
                          <a:latin typeface="Arial"/>
                          <a:ea typeface="Calibri"/>
                          <a:cs typeface="Times New Roman"/>
                        </a:rPr>
                        <a:t>Dirección General de Servicios Regionales</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solidFill>
                            <a:srgbClr val="000000"/>
                          </a:solidFill>
                          <a:latin typeface="Arial"/>
                          <a:ea typeface="Calibri"/>
                          <a:cs typeface="Times New Roman"/>
                        </a:rPr>
                        <a:t>18 de septiembre 09:00 am</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a:solidFill>
                            <a:srgbClr val="000000"/>
                          </a:solidFill>
                          <a:latin typeface="Arial"/>
                          <a:ea typeface="Calibri"/>
                          <a:cs typeface="Times New Roman"/>
                        </a:rPr>
                        <a:t>Entrega y Pago de Nominas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289">
                <a:tc>
                  <a:txBody>
                    <a:bodyPr/>
                    <a:lstStyle/>
                    <a:p>
                      <a:pPr algn="just">
                        <a:spcAft>
                          <a:spcPts val="0"/>
                        </a:spcAft>
                      </a:pPr>
                      <a:r>
                        <a:rPr lang="es-MX" sz="1000">
                          <a:solidFill>
                            <a:srgbClr val="000000"/>
                          </a:solidFill>
                          <a:latin typeface="Arial"/>
                          <a:ea typeface="Calibri"/>
                          <a:cs typeface="Times New Roman"/>
                        </a:rPr>
                        <a:t>Coordinación General de Programas Compensatorios</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19 de septiembre 09:00 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a:solidFill>
                            <a:srgbClr val="000000"/>
                          </a:solidFill>
                          <a:latin typeface="Arial"/>
                          <a:ea typeface="Calibri"/>
                          <a:cs typeface="Times New Roman"/>
                        </a:rPr>
                        <a:t>Trámites de Apoyo a la Gestión Escolar</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6617">
                <a:tc>
                  <a:txBody>
                    <a:bodyPr/>
                    <a:lstStyle/>
                    <a:p>
                      <a:pPr algn="just">
                        <a:spcAft>
                          <a:spcPts val="0"/>
                        </a:spcAft>
                      </a:pPr>
                      <a:r>
                        <a:rPr lang="es-MX" sz="1000">
                          <a:solidFill>
                            <a:srgbClr val="000000"/>
                          </a:solidFill>
                          <a:latin typeface="Arial"/>
                          <a:ea typeface="Calibri"/>
                          <a:cs typeface="Times New Roman"/>
                        </a:rPr>
                        <a:t>Coordinación Estatal de Servicio Profesional Docente</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solidFill>
                            <a:srgbClr val="000000"/>
                          </a:solidFill>
                          <a:latin typeface="Arial"/>
                          <a:ea typeface="Calibri"/>
                          <a:cs typeface="Times New Roman"/>
                        </a:rPr>
                        <a:t>25 de septiembre 09:00 am</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Recepción </a:t>
                      </a:r>
                      <a:r>
                        <a:rPr lang="es-MX" sz="1000" dirty="0">
                          <a:solidFill>
                            <a:srgbClr val="000000"/>
                          </a:solidFill>
                          <a:latin typeface="Arial"/>
                          <a:ea typeface="Calibri"/>
                          <a:cs typeface="Times New Roman"/>
                        </a:rPr>
                        <a:t>e </a:t>
                      </a:r>
                      <a:r>
                        <a:rPr lang="es-MX" sz="1000" dirty="0" smtClean="0">
                          <a:solidFill>
                            <a:srgbClr val="000000"/>
                          </a:solidFill>
                          <a:latin typeface="Arial"/>
                          <a:ea typeface="Calibri"/>
                          <a:cs typeface="Times New Roman"/>
                        </a:rPr>
                        <a:t>Integración </a:t>
                      </a:r>
                      <a:r>
                        <a:rPr lang="es-MX" sz="1000" dirty="0">
                          <a:solidFill>
                            <a:srgbClr val="000000"/>
                          </a:solidFill>
                          <a:latin typeface="Arial"/>
                          <a:ea typeface="Calibri"/>
                          <a:cs typeface="Times New Roman"/>
                        </a:rPr>
                        <a:t>en </a:t>
                      </a:r>
                      <a:r>
                        <a:rPr lang="es-MX" sz="1000" dirty="0" smtClean="0">
                          <a:solidFill>
                            <a:srgbClr val="000000"/>
                          </a:solidFill>
                          <a:latin typeface="Arial"/>
                          <a:ea typeface="Calibri"/>
                          <a:cs typeface="Times New Roman"/>
                        </a:rPr>
                        <a:t>Base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Datos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Inscripción </a:t>
                      </a:r>
                      <a:r>
                        <a:rPr lang="es-MX" sz="1000" dirty="0">
                          <a:solidFill>
                            <a:srgbClr val="000000"/>
                          </a:solidFill>
                          <a:latin typeface="Arial"/>
                          <a:ea typeface="Calibri"/>
                          <a:cs typeface="Times New Roman"/>
                        </a:rPr>
                        <a:t>y </a:t>
                      </a:r>
                      <a:r>
                        <a:rPr lang="es-MX" sz="1000" dirty="0" smtClean="0">
                          <a:solidFill>
                            <a:srgbClr val="000000"/>
                          </a:solidFill>
                          <a:latin typeface="Arial"/>
                          <a:ea typeface="Calibri"/>
                          <a:cs typeface="Times New Roman"/>
                        </a:rPr>
                        <a:t>Reinscripción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Docentes </a:t>
                      </a:r>
                      <a:r>
                        <a:rPr lang="es-MX" sz="1000" dirty="0">
                          <a:solidFill>
                            <a:srgbClr val="000000"/>
                          </a:solidFill>
                          <a:latin typeface="Arial"/>
                          <a:ea typeface="Calibri"/>
                          <a:cs typeface="Times New Roman"/>
                        </a:rPr>
                        <a:t>al </a:t>
                      </a:r>
                      <a:r>
                        <a:rPr lang="es-MX" sz="1000" dirty="0" smtClean="0">
                          <a:solidFill>
                            <a:srgbClr val="000000"/>
                          </a:solidFill>
                          <a:latin typeface="Arial"/>
                          <a:ea typeface="Calibri"/>
                          <a:cs typeface="Times New Roman"/>
                        </a:rPr>
                        <a:t>Programa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Carrera Magisterial</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289">
                <a:tc>
                  <a:txBody>
                    <a:bodyPr/>
                    <a:lstStyle/>
                    <a:p>
                      <a:pPr algn="just">
                        <a:spcAft>
                          <a:spcPts val="0"/>
                        </a:spcAft>
                      </a:pPr>
                      <a:r>
                        <a:rPr lang="es-MX" sz="1000" dirty="0">
                          <a:solidFill>
                            <a:srgbClr val="000000"/>
                          </a:solidFill>
                          <a:latin typeface="Arial"/>
                          <a:ea typeface="Calibri"/>
                          <a:cs typeface="Times New Roman"/>
                        </a:rPr>
                        <a:t>Dirección General de Proyectos Especiales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26 de septiembre 09:00 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Auditorias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Calidad</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10 Rectángulo"/>
          <p:cNvSpPr/>
          <p:nvPr/>
        </p:nvSpPr>
        <p:spPr>
          <a:xfrm>
            <a:off x="1153205" y="1166151"/>
            <a:ext cx="6921382" cy="369332"/>
          </a:xfrm>
          <a:prstGeom prst="rect">
            <a:avLst/>
          </a:prstGeom>
        </p:spPr>
        <p:txBody>
          <a:bodyPr wrap="none">
            <a:spAutoFit/>
          </a:bodyPr>
          <a:lstStyle/>
          <a:p>
            <a:r>
              <a:rPr lang="es-MX" b="1" dirty="0" smtClean="0">
                <a:solidFill>
                  <a:schemeClr val="tx1">
                    <a:lumMod val="65000"/>
                    <a:lumOff val="35000"/>
                  </a:schemeClr>
                </a:solidFill>
                <a:latin typeface="Arial" pitchFamily="34" charset="0"/>
                <a:cs typeface="Arial" pitchFamily="34" charset="0"/>
              </a:rPr>
              <a:t>AGENDA PARA MESAS DE TRABAJO DE MAPA DE RIESGOS</a:t>
            </a:r>
            <a:endParaRPr lang="es-MX" b="1"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xmlns="" val="59982897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0" name="9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6" name="5 Tabla"/>
          <p:cNvGraphicFramePr>
            <a:graphicFrameLocks noGrp="1"/>
          </p:cNvGraphicFramePr>
          <p:nvPr/>
        </p:nvGraphicFramePr>
        <p:xfrm>
          <a:off x="374073" y="1295399"/>
          <a:ext cx="8423563" cy="5188527"/>
        </p:xfrm>
        <a:graphic>
          <a:graphicData uri="http://schemas.openxmlformats.org/drawingml/2006/table">
            <a:tbl>
              <a:tblPr/>
              <a:tblGrid>
                <a:gridCol w="2770194"/>
                <a:gridCol w="2328278"/>
                <a:gridCol w="3325091"/>
              </a:tblGrid>
              <a:tr h="395281">
                <a:tc>
                  <a:txBody>
                    <a:bodyPr/>
                    <a:lstStyle/>
                    <a:p>
                      <a:pPr algn="just">
                        <a:spcAft>
                          <a:spcPts val="0"/>
                        </a:spcAft>
                      </a:pPr>
                      <a:r>
                        <a:rPr lang="es-MX" sz="1000" dirty="0">
                          <a:solidFill>
                            <a:srgbClr val="000000"/>
                          </a:solidFill>
                          <a:latin typeface="Arial"/>
                          <a:ea typeface="Calibri"/>
                          <a:cs typeface="Times New Roman"/>
                        </a:rPr>
                        <a:t>Dirección General de VITEES</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02 de octubre 09:00 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Procedimiento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Recuperación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Cartera Vencida</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966">
                <a:tc>
                  <a:txBody>
                    <a:bodyPr/>
                    <a:lstStyle/>
                    <a:p>
                      <a:pPr algn="just">
                        <a:spcAft>
                          <a:spcPts val="0"/>
                        </a:spcAft>
                      </a:pPr>
                      <a:r>
                        <a:rPr lang="es-MX" sz="1000" dirty="0">
                          <a:solidFill>
                            <a:srgbClr val="000000"/>
                          </a:solidFill>
                          <a:latin typeface="Arial"/>
                          <a:ea typeface="Calibri"/>
                          <a:cs typeface="Times New Roman"/>
                        </a:rPr>
                        <a:t>Subsecretaría de Educación Básica</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03 de octubre 09:00 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Control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Gestión Documental</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2608">
                <a:tc>
                  <a:txBody>
                    <a:bodyPr/>
                    <a:lstStyle/>
                    <a:p>
                      <a:pPr algn="just">
                        <a:spcAft>
                          <a:spcPts val="0"/>
                        </a:spcAft>
                      </a:pPr>
                      <a:r>
                        <a:rPr lang="es-MX" sz="1000" dirty="0">
                          <a:solidFill>
                            <a:srgbClr val="000000"/>
                          </a:solidFill>
                          <a:latin typeface="Arial"/>
                          <a:ea typeface="Calibri"/>
                          <a:cs typeface="Times New Roman"/>
                        </a:rPr>
                        <a:t>Unidad de Igualdad de Género</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05 de octubre 09:00 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Promoción </a:t>
                      </a:r>
                      <a:r>
                        <a:rPr lang="es-MX" sz="1000" dirty="0">
                          <a:solidFill>
                            <a:srgbClr val="000000"/>
                          </a:solidFill>
                          <a:latin typeface="Arial"/>
                          <a:ea typeface="Calibri"/>
                          <a:cs typeface="Times New Roman"/>
                        </a:rPr>
                        <a:t>de los </a:t>
                      </a:r>
                      <a:r>
                        <a:rPr lang="es-MX" sz="1000" dirty="0" smtClean="0">
                          <a:solidFill>
                            <a:srgbClr val="000000"/>
                          </a:solidFill>
                          <a:latin typeface="Arial"/>
                          <a:ea typeface="Calibri"/>
                          <a:cs typeface="Times New Roman"/>
                        </a:rPr>
                        <a:t>Derechos Humanos</a:t>
                      </a:r>
                      <a:r>
                        <a:rPr lang="es-MX" sz="1000" dirty="0">
                          <a:solidFill>
                            <a:srgbClr val="000000"/>
                          </a:solidFill>
                          <a:latin typeface="Arial"/>
                          <a:ea typeface="Calibri"/>
                          <a:cs typeface="Times New Roman"/>
                        </a:rPr>
                        <a:t>, la </a:t>
                      </a:r>
                      <a:r>
                        <a:rPr lang="es-MX" sz="1000" dirty="0" smtClean="0">
                          <a:solidFill>
                            <a:srgbClr val="000000"/>
                          </a:solidFill>
                          <a:latin typeface="Arial"/>
                          <a:ea typeface="Calibri"/>
                          <a:cs typeface="Times New Roman"/>
                        </a:rPr>
                        <a:t>Igualdad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Genero </a:t>
                      </a:r>
                      <a:r>
                        <a:rPr lang="es-MX" sz="1000" dirty="0">
                          <a:solidFill>
                            <a:srgbClr val="000000"/>
                          </a:solidFill>
                          <a:latin typeface="Arial"/>
                          <a:ea typeface="Calibri"/>
                          <a:cs typeface="Times New Roman"/>
                        </a:rPr>
                        <a:t>y </a:t>
                      </a:r>
                      <a:r>
                        <a:rPr lang="es-MX" sz="1000" dirty="0" smtClean="0">
                          <a:solidFill>
                            <a:srgbClr val="000000"/>
                          </a:solidFill>
                          <a:latin typeface="Arial"/>
                          <a:ea typeface="Calibri"/>
                          <a:cs typeface="Times New Roman"/>
                        </a:rPr>
                        <a:t>Prevención </a:t>
                      </a:r>
                      <a:r>
                        <a:rPr lang="es-MX" sz="1000" dirty="0">
                          <a:solidFill>
                            <a:srgbClr val="000000"/>
                          </a:solidFill>
                          <a:latin typeface="Arial"/>
                          <a:ea typeface="Calibri"/>
                          <a:cs typeface="Times New Roman"/>
                        </a:rPr>
                        <a:t>de la </a:t>
                      </a:r>
                      <a:r>
                        <a:rPr lang="es-MX" sz="1000" dirty="0" smtClean="0">
                          <a:solidFill>
                            <a:srgbClr val="000000"/>
                          </a:solidFill>
                          <a:latin typeface="Arial"/>
                          <a:ea typeface="Calibri"/>
                          <a:cs typeface="Times New Roman"/>
                        </a:rPr>
                        <a:t>Violencia </a:t>
                      </a:r>
                      <a:r>
                        <a:rPr lang="es-MX" sz="1000" dirty="0">
                          <a:solidFill>
                            <a:srgbClr val="000000"/>
                          </a:solidFill>
                          <a:latin typeface="Arial"/>
                          <a:ea typeface="Calibri"/>
                          <a:cs typeface="Times New Roman"/>
                        </a:rPr>
                        <a:t>a </a:t>
                      </a:r>
                      <a:r>
                        <a:rPr lang="es-MX" sz="1000" dirty="0" smtClean="0">
                          <a:solidFill>
                            <a:srgbClr val="000000"/>
                          </a:solidFill>
                          <a:latin typeface="Arial"/>
                          <a:ea typeface="Calibri"/>
                          <a:cs typeface="Times New Roman"/>
                        </a:rPr>
                        <a:t>Enlaces </a:t>
                      </a:r>
                      <a:r>
                        <a:rPr lang="es-MX" sz="1000" dirty="0">
                          <a:solidFill>
                            <a:srgbClr val="000000"/>
                          </a:solidFill>
                          <a:latin typeface="Arial"/>
                          <a:ea typeface="Calibri"/>
                          <a:cs typeface="Times New Roman"/>
                        </a:rPr>
                        <a:t>de las </a:t>
                      </a:r>
                      <a:r>
                        <a:rPr lang="es-MX" sz="1000" dirty="0" smtClean="0">
                          <a:solidFill>
                            <a:srgbClr val="000000"/>
                          </a:solidFill>
                          <a:latin typeface="Arial"/>
                          <a:ea typeface="Calibri"/>
                          <a:cs typeface="Times New Roman"/>
                        </a:rPr>
                        <a:t>Unidades Administrativas </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5481">
                <a:tc>
                  <a:txBody>
                    <a:bodyPr/>
                    <a:lstStyle/>
                    <a:p>
                      <a:pPr algn="just">
                        <a:spcAft>
                          <a:spcPts val="0"/>
                        </a:spcAft>
                      </a:pPr>
                      <a:r>
                        <a:rPr lang="es-MX" sz="1000">
                          <a:solidFill>
                            <a:srgbClr val="000000"/>
                          </a:solidFill>
                          <a:latin typeface="Arial"/>
                          <a:ea typeface="Calibri"/>
                          <a:cs typeface="Times New Roman"/>
                        </a:rPr>
                        <a:t>Coordinación General de Salud y Seguridad Escolar</a:t>
                      </a:r>
                      <a:endParaRPr lang="es-MX" sz="10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solidFill>
                            <a:srgbClr val="000000"/>
                          </a:solidFill>
                          <a:latin typeface="Arial"/>
                          <a:ea typeface="Calibri"/>
                          <a:cs typeface="Times New Roman"/>
                        </a:rPr>
                        <a:t>10 de octubre 09:00 am</a:t>
                      </a:r>
                      <a:endParaRPr lang="es-MX" sz="10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Promoción </a:t>
                      </a:r>
                      <a:r>
                        <a:rPr lang="es-MX" sz="1000" dirty="0">
                          <a:solidFill>
                            <a:srgbClr val="000000"/>
                          </a:solidFill>
                          <a:latin typeface="Arial"/>
                          <a:ea typeface="Calibri"/>
                          <a:cs typeface="Times New Roman"/>
                        </a:rPr>
                        <a:t>de la </a:t>
                      </a:r>
                      <a:r>
                        <a:rPr lang="es-MX" sz="1000" dirty="0" smtClean="0">
                          <a:solidFill>
                            <a:srgbClr val="000000"/>
                          </a:solidFill>
                          <a:latin typeface="Arial"/>
                          <a:ea typeface="Calibri"/>
                          <a:cs typeface="Times New Roman"/>
                        </a:rPr>
                        <a:t>Seguridad Escolar</a:t>
                      </a:r>
                      <a:r>
                        <a:rPr lang="es-MX" sz="1000" dirty="0">
                          <a:solidFill>
                            <a:srgbClr val="000000"/>
                          </a:solidFill>
                          <a:latin typeface="Arial"/>
                          <a:ea typeface="Calibri"/>
                          <a:cs typeface="Times New Roman"/>
                        </a:rPr>
                        <a:t>, en la </a:t>
                      </a:r>
                      <a:r>
                        <a:rPr lang="es-MX" sz="1000" dirty="0" smtClean="0">
                          <a:solidFill>
                            <a:srgbClr val="000000"/>
                          </a:solidFill>
                          <a:latin typeface="Arial"/>
                          <a:ea typeface="Calibri"/>
                          <a:cs typeface="Times New Roman"/>
                        </a:rPr>
                        <a:t>Educación Básica </a:t>
                      </a:r>
                      <a:r>
                        <a:rPr lang="es-MX" sz="1000" dirty="0">
                          <a:solidFill>
                            <a:srgbClr val="000000"/>
                          </a:solidFill>
                          <a:latin typeface="Arial"/>
                          <a:ea typeface="Calibri"/>
                          <a:cs typeface="Times New Roman"/>
                        </a:rPr>
                        <a:t>del </a:t>
                      </a:r>
                      <a:r>
                        <a:rPr lang="es-MX" sz="1000" dirty="0" smtClean="0">
                          <a:solidFill>
                            <a:srgbClr val="000000"/>
                          </a:solidFill>
                          <a:latin typeface="Arial"/>
                          <a:ea typeface="Calibri"/>
                          <a:cs typeface="Times New Roman"/>
                        </a:rPr>
                        <a:t>Sistema Educativo Estatal</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0564">
                <a:tc>
                  <a:txBody>
                    <a:bodyPr/>
                    <a:lstStyle/>
                    <a:p>
                      <a:pPr algn="just">
                        <a:spcAft>
                          <a:spcPts val="0"/>
                        </a:spcAft>
                      </a:pPr>
                      <a:r>
                        <a:rPr lang="es-MX" sz="1000" dirty="0">
                          <a:solidFill>
                            <a:srgbClr val="000000"/>
                          </a:solidFill>
                          <a:latin typeface="Arial"/>
                          <a:ea typeface="Calibri"/>
                          <a:cs typeface="Times New Roman"/>
                        </a:rPr>
                        <a:t>Dirección General de Educación Elemental</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17 de octubre 09:00 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Gestión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Necesidades </a:t>
                      </a:r>
                      <a:r>
                        <a:rPr lang="es-MX" sz="1000" dirty="0">
                          <a:solidFill>
                            <a:srgbClr val="000000"/>
                          </a:solidFill>
                          <a:latin typeface="Arial"/>
                          <a:ea typeface="Calibri"/>
                          <a:cs typeface="Times New Roman"/>
                        </a:rPr>
                        <a:t>para la </a:t>
                      </a:r>
                      <a:r>
                        <a:rPr lang="es-MX" sz="1000" dirty="0" smtClean="0">
                          <a:solidFill>
                            <a:srgbClr val="000000"/>
                          </a:solidFill>
                          <a:latin typeface="Arial"/>
                          <a:ea typeface="Calibri"/>
                          <a:cs typeface="Times New Roman"/>
                        </a:rPr>
                        <a:t>Operación </a:t>
                      </a:r>
                      <a:r>
                        <a:rPr lang="es-MX" sz="1000" dirty="0">
                          <a:solidFill>
                            <a:srgbClr val="000000"/>
                          </a:solidFill>
                          <a:latin typeface="Arial"/>
                          <a:ea typeface="Calibri"/>
                          <a:cs typeface="Times New Roman"/>
                        </a:rPr>
                        <a:t>de los </a:t>
                      </a:r>
                      <a:r>
                        <a:rPr lang="es-MX" sz="1000" dirty="0" smtClean="0">
                          <a:solidFill>
                            <a:srgbClr val="000000"/>
                          </a:solidFill>
                          <a:latin typeface="Arial"/>
                          <a:ea typeface="Calibri"/>
                          <a:cs typeface="Times New Roman"/>
                        </a:rPr>
                        <a:t>Centros Escolares </a:t>
                      </a:r>
                      <a:r>
                        <a:rPr lang="es-MX" sz="1000" dirty="0">
                          <a:solidFill>
                            <a:srgbClr val="000000"/>
                          </a:solidFill>
                          <a:latin typeface="Arial"/>
                          <a:ea typeface="Calibri"/>
                          <a:cs typeface="Times New Roman"/>
                        </a:rPr>
                        <a:t>donde se </a:t>
                      </a:r>
                      <a:r>
                        <a:rPr lang="es-MX" sz="1000" dirty="0" smtClean="0">
                          <a:solidFill>
                            <a:srgbClr val="000000"/>
                          </a:solidFill>
                          <a:latin typeface="Arial"/>
                          <a:ea typeface="Calibri"/>
                          <a:cs typeface="Times New Roman"/>
                        </a:rPr>
                        <a:t>Imparte Educación Preescolar Federal</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4600">
                <a:tc>
                  <a:txBody>
                    <a:bodyPr/>
                    <a:lstStyle/>
                    <a:p>
                      <a:pPr algn="just">
                        <a:spcAft>
                          <a:spcPts val="0"/>
                        </a:spcAft>
                      </a:pPr>
                      <a:r>
                        <a:rPr lang="es-MX" sz="1000">
                          <a:solidFill>
                            <a:srgbClr val="000000"/>
                          </a:solidFill>
                          <a:latin typeface="Arial"/>
                          <a:ea typeface="Calibri"/>
                          <a:cs typeface="Times New Roman"/>
                        </a:rPr>
                        <a:t>Dirección General de Educación Primaria</a:t>
                      </a:r>
                      <a:endParaRPr lang="es-MX" sz="10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18 de octubre 09:00 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Seguimiento </a:t>
                      </a:r>
                      <a:r>
                        <a:rPr lang="es-MX" sz="1000" dirty="0">
                          <a:solidFill>
                            <a:srgbClr val="000000"/>
                          </a:solidFill>
                          <a:latin typeface="Arial"/>
                          <a:ea typeface="Calibri"/>
                          <a:cs typeface="Times New Roman"/>
                        </a:rPr>
                        <a:t>al </a:t>
                      </a:r>
                      <a:r>
                        <a:rPr lang="es-MX" sz="1000" dirty="0" smtClean="0">
                          <a:solidFill>
                            <a:srgbClr val="000000"/>
                          </a:solidFill>
                          <a:latin typeface="Arial"/>
                          <a:ea typeface="Calibri"/>
                          <a:cs typeface="Times New Roman"/>
                        </a:rPr>
                        <a:t>Plan </a:t>
                      </a:r>
                      <a:r>
                        <a:rPr lang="es-MX" sz="1000" dirty="0">
                          <a:solidFill>
                            <a:srgbClr val="000000"/>
                          </a:solidFill>
                          <a:latin typeface="Arial"/>
                          <a:ea typeface="Calibri"/>
                          <a:cs typeface="Times New Roman"/>
                        </a:rPr>
                        <a:t>y </a:t>
                      </a:r>
                      <a:r>
                        <a:rPr lang="es-MX" sz="1000" dirty="0" smtClean="0">
                          <a:solidFill>
                            <a:srgbClr val="000000"/>
                          </a:solidFill>
                          <a:latin typeface="Arial"/>
                          <a:ea typeface="Calibri"/>
                          <a:cs typeface="Times New Roman"/>
                        </a:rPr>
                        <a:t>Programas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Estudios</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7831">
                <a:tc>
                  <a:txBody>
                    <a:bodyPr/>
                    <a:lstStyle/>
                    <a:p>
                      <a:pPr algn="just">
                        <a:spcAft>
                          <a:spcPts val="0"/>
                        </a:spcAft>
                      </a:pPr>
                      <a:r>
                        <a:rPr lang="es-MX" sz="1000">
                          <a:solidFill>
                            <a:srgbClr val="000000"/>
                          </a:solidFill>
                          <a:latin typeface="Arial"/>
                          <a:ea typeface="Calibri"/>
                          <a:cs typeface="Times New Roman"/>
                        </a:rPr>
                        <a:t>Dirección General de Educación Secundaria</a:t>
                      </a:r>
                      <a:endParaRPr lang="es-MX" sz="10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24 de octubre 09:00 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Gestión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Contratación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Personal Federalizado Docente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Apoyo </a:t>
                      </a:r>
                      <a:r>
                        <a:rPr lang="es-MX" sz="1000" dirty="0">
                          <a:solidFill>
                            <a:srgbClr val="000000"/>
                          </a:solidFill>
                          <a:latin typeface="Arial"/>
                          <a:ea typeface="Calibri"/>
                          <a:cs typeface="Times New Roman"/>
                        </a:rPr>
                        <a:t>y de </a:t>
                      </a:r>
                      <a:r>
                        <a:rPr lang="es-MX" sz="1000" dirty="0" smtClean="0">
                          <a:solidFill>
                            <a:srgbClr val="000000"/>
                          </a:solidFill>
                          <a:latin typeface="Arial"/>
                          <a:ea typeface="Calibri"/>
                          <a:cs typeface="Times New Roman"/>
                        </a:rPr>
                        <a:t>Asistencia </a:t>
                      </a:r>
                      <a:r>
                        <a:rPr lang="es-MX" sz="1000" dirty="0">
                          <a:solidFill>
                            <a:srgbClr val="000000"/>
                          </a:solidFill>
                          <a:latin typeface="Arial"/>
                          <a:ea typeface="Calibri"/>
                          <a:cs typeface="Times New Roman"/>
                        </a:rPr>
                        <a:t>a la </a:t>
                      </a:r>
                      <a:r>
                        <a:rPr lang="es-MX" sz="1000" dirty="0" smtClean="0">
                          <a:solidFill>
                            <a:srgbClr val="000000"/>
                          </a:solidFill>
                          <a:latin typeface="Arial"/>
                          <a:ea typeface="Calibri"/>
                          <a:cs typeface="Times New Roman"/>
                        </a:rPr>
                        <a:t>Educación </a:t>
                      </a:r>
                      <a:r>
                        <a:rPr lang="es-MX" sz="1000" dirty="0">
                          <a:solidFill>
                            <a:srgbClr val="000000"/>
                          </a:solidFill>
                          <a:latin typeface="Arial"/>
                          <a:ea typeface="Calibri"/>
                          <a:cs typeface="Times New Roman"/>
                        </a:rPr>
                        <a:t>de los </a:t>
                      </a:r>
                      <a:r>
                        <a:rPr lang="es-MX" sz="1000" dirty="0" smtClean="0">
                          <a:solidFill>
                            <a:srgbClr val="000000"/>
                          </a:solidFill>
                          <a:latin typeface="Arial"/>
                          <a:ea typeface="Calibri"/>
                          <a:cs typeface="Times New Roman"/>
                        </a:rPr>
                        <a:t>Planteles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Educación Secundaria</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0564">
                <a:tc>
                  <a:txBody>
                    <a:bodyPr/>
                    <a:lstStyle/>
                    <a:p>
                      <a:pPr algn="just">
                        <a:spcAft>
                          <a:spcPts val="0"/>
                        </a:spcAft>
                      </a:pPr>
                      <a:r>
                        <a:rPr lang="es-MX" sz="1000">
                          <a:solidFill>
                            <a:srgbClr val="000000"/>
                          </a:solidFill>
                          <a:latin typeface="Arial"/>
                          <a:ea typeface="Calibri"/>
                          <a:cs typeface="Times New Roman"/>
                        </a:rPr>
                        <a:t>Subsecretaría de Educación Media Superior y Superior</a:t>
                      </a:r>
                      <a:endParaRPr lang="es-MX" sz="10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25 de octubre 09:00 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Organización </a:t>
                      </a:r>
                      <a:r>
                        <a:rPr lang="es-MX" sz="1000" dirty="0">
                          <a:solidFill>
                            <a:srgbClr val="000000"/>
                          </a:solidFill>
                          <a:latin typeface="Arial"/>
                          <a:ea typeface="Calibri"/>
                          <a:cs typeface="Times New Roman"/>
                        </a:rPr>
                        <a:t>y </a:t>
                      </a:r>
                      <a:r>
                        <a:rPr lang="es-MX" sz="1000" dirty="0" smtClean="0">
                          <a:solidFill>
                            <a:srgbClr val="000000"/>
                          </a:solidFill>
                          <a:latin typeface="Arial"/>
                          <a:ea typeface="Calibri"/>
                          <a:cs typeface="Times New Roman"/>
                        </a:rPr>
                        <a:t>Coordinación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Reuniones </a:t>
                      </a:r>
                      <a:r>
                        <a:rPr lang="es-MX" sz="1000" dirty="0">
                          <a:solidFill>
                            <a:srgbClr val="000000"/>
                          </a:solidFill>
                          <a:latin typeface="Arial"/>
                          <a:ea typeface="Calibri"/>
                          <a:cs typeface="Times New Roman"/>
                        </a:rPr>
                        <a:t>del </a:t>
                      </a:r>
                      <a:r>
                        <a:rPr lang="es-MX" sz="1000" dirty="0" smtClean="0">
                          <a:solidFill>
                            <a:srgbClr val="000000"/>
                          </a:solidFill>
                          <a:latin typeface="Arial"/>
                          <a:ea typeface="Calibri"/>
                          <a:cs typeface="Times New Roman"/>
                        </a:rPr>
                        <a:t>Secretariado Conjunto </a:t>
                      </a:r>
                      <a:r>
                        <a:rPr lang="es-MX" sz="1000" dirty="0">
                          <a:solidFill>
                            <a:srgbClr val="000000"/>
                          </a:solidFill>
                          <a:latin typeface="Arial"/>
                          <a:ea typeface="Calibri"/>
                          <a:cs typeface="Times New Roman"/>
                        </a:rPr>
                        <a:t>y </a:t>
                      </a:r>
                      <a:r>
                        <a:rPr lang="es-MX" sz="1000" dirty="0" smtClean="0">
                          <a:solidFill>
                            <a:srgbClr val="000000"/>
                          </a:solidFill>
                          <a:latin typeface="Arial"/>
                          <a:ea typeface="Calibri"/>
                          <a:cs typeface="Times New Roman"/>
                        </a:rPr>
                        <a:t>Asambleas Generales </a:t>
                      </a:r>
                      <a:r>
                        <a:rPr lang="es-MX" sz="1000" dirty="0">
                          <a:solidFill>
                            <a:srgbClr val="000000"/>
                          </a:solidFill>
                          <a:latin typeface="Arial"/>
                          <a:ea typeface="Calibri"/>
                          <a:cs typeface="Times New Roman"/>
                        </a:rPr>
                        <a:t>de la </a:t>
                      </a:r>
                      <a:r>
                        <a:rPr lang="es-MX" sz="1000" dirty="0" err="1" smtClean="0">
                          <a:solidFill>
                            <a:srgbClr val="000000"/>
                          </a:solidFill>
                          <a:latin typeface="Arial"/>
                          <a:ea typeface="Calibri"/>
                          <a:cs typeface="Times New Roman"/>
                        </a:rPr>
                        <a:t>Coepes</a:t>
                      </a:r>
                      <a:r>
                        <a:rPr lang="es-MX" sz="1000" dirty="0" smtClean="0">
                          <a:solidFill>
                            <a:srgbClr val="000000"/>
                          </a:solidFill>
                          <a:latin typeface="Arial"/>
                          <a:ea typeface="Calibri"/>
                          <a:cs typeface="Times New Roman"/>
                        </a:rPr>
                        <a:t> </a:t>
                      </a:r>
                      <a:r>
                        <a:rPr lang="es-MX" sz="1000" dirty="0">
                          <a:solidFill>
                            <a:srgbClr val="000000"/>
                          </a:solidFill>
                          <a:latin typeface="Arial"/>
                          <a:ea typeface="Calibri"/>
                          <a:cs typeface="Times New Roman"/>
                        </a:rPr>
                        <a:t>y </a:t>
                      </a:r>
                      <a:r>
                        <a:rPr lang="es-MX" sz="1000" dirty="0" err="1" smtClean="0">
                          <a:solidFill>
                            <a:srgbClr val="000000"/>
                          </a:solidFill>
                          <a:latin typeface="Arial"/>
                          <a:ea typeface="Calibri"/>
                          <a:cs typeface="Times New Roman"/>
                        </a:rPr>
                        <a:t>Ceppems</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9632">
                <a:tc>
                  <a:txBody>
                    <a:bodyPr/>
                    <a:lstStyle/>
                    <a:p>
                      <a:pPr algn="just">
                        <a:spcAft>
                          <a:spcPts val="0"/>
                        </a:spcAft>
                      </a:pPr>
                      <a:r>
                        <a:rPr lang="es-MX" sz="1000">
                          <a:solidFill>
                            <a:srgbClr val="000000"/>
                          </a:solidFill>
                          <a:latin typeface="Arial"/>
                          <a:ea typeface="Calibri"/>
                          <a:cs typeface="Times New Roman"/>
                        </a:rPr>
                        <a:t>Dirección General de Educación Media Superior y Superior</a:t>
                      </a:r>
                      <a:endParaRPr lang="es-MX" sz="10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31 de octubre 09:00 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Trámites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Otorgamiento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Reconocimiento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Validéz  Oficial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Estudios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Tipo Superior (</a:t>
                      </a:r>
                      <a:r>
                        <a:rPr lang="es-MX" sz="1000" dirty="0" err="1" smtClean="0">
                          <a:solidFill>
                            <a:srgbClr val="000000"/>
                          </a:solidFill>
                          <a:latin typeface="Arial"/>
                          <a:ea typeface="Calibri"/>
                          <a:cs typeface="Times New Roman"/>
                        </a:rPr>
                        <a:t>Revoe</a:t>
                      </a:r>
                      <a:r>
                        <a:rPr lang="es-MX" sz="1000" dirty="0">
                          <a:solidFill>
                            <a:srgbClr val="000000"/>
                          </a:solidFill>
                          <a:latin typeface="Arial"/>
                          <a:ea typeface="Calibri"/>
                          <a:cs typeface="Times New Roman"/>
                        </a:rPr>
                        <a:t>)</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5" name="4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6" name="5 Tabla"/>
          <p:cNvGraphicFramePr>
            <a:graphicFrameLocks noGrp="1"/>
          </p:cNvGraphicFramePr>
          <p:nvPr/>
        </p:nvGraphicFramePr>
        <p:xfrm>
          <a:off x="360216" y="1482436"/>
          <a:ext cx="8409710" cy="2119745"/>
        </p:xfrm>
        <a:graphic>
          <a:graphicData uri="http://schemas.openxmlformats.org/drawingml/2006/table">
            <a:tbl>
              <a:tblPr/>
              <a:tblGrid>
                <a:gridCol w="2765637"/>
                <a:gridCol w="2500772"/>
                <a:gridCol w="3143301"/>
              </a:tblGrid>
              <a:tr h="637309">
                <a:tc>
                  <a:txBody>
                    <a:bodyPr/>
                    <a:lstStyle/>
                    <a:p>
                      <a:pPr algn="just">
                        <a:spcAft>
                          <a:spcPts val="0"/>
                        </a:spcAft>
                      </a:pPr>
                      <a:r>
                        <a:rPr lang="es-MX" sz="1000" dirty="0">
                          <a:solidFill>
                            <a:srgbClr val="000000"/>
                          </a:solidFill>
                          <a:latin typeface="Arial"/>
                          <a:ea typeface="Calibri"/>
                          <a:cs typeface="Times New Roman"/>
                        </a:rPr>
                        <a:t>Dirección General de Vinculación y Participación Social</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a:solidFill>
                            <a:srgbClr val="000000"/>
                          </a:solidFill>
                          <a:latin typeface="Arial"/>
                          <a:ea typeface="Calibri"/>
                          <a:cs typeface="Times New Roman"/>
                        </a:rPr>
                        <a:t>07 de noviembre 09:00 am</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Conformar </a:t>
                      </a:r>
                      <a:r>
                        <a:rPr lang="es-MX" sz="1000" dirty="0">
                          <a:solidFill>
                            <a:srgbClr val="000000"/>
                          </a:solidFill>
                          <a:latin typeface="Arial"/>
                          <a:ea typeface="Calibri"/>
                          <a:cs typeface="Times New Roman"/>
                        </a:rPr>
                        <a:t>los </a:t>
                      </a:r>
                      <a:r>
                        <a:rPr lang="es-MX" sz="1000" dirty="0" smtClean="0">
                          <a:solidFill>
                            <a:srgbClr val="000000"/>
                          </a:solidFill>
                          <a:latin typeface="Arial"/>
                          <a:ea typeface="Calibri"/>
                          <a:cs typeface="Times New Roman"/>
                        </a:rPr>
                        <a:t>Consejos Escolares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Participación</a:t>
                      </a:r>
                      <a:r>
                        <a:rPr lang="es-MX" sz="1000" baseline="0" dirty="0" smtClean="0">
                          <a:solidFill>
                            <a:srgbClr val="000000"/>
                          </a:solidFill>
                          <a:latin typeface="Arial"/>
                          <a:ea typeface="Calibri"/>
                          <a:cs typeface="Times New Roman"/>
                        </a:rPr>
                        <a:t> S</a:t>
                      </a:r>
                      <a:r>
                        <a:rPr lang="es-MX" sz="1000" dirty="0" smtClean="0">
                          <a:solidFill>
                            <a:srgbClr val="000000"/>
                          </a:solidFill>
                          <a:latin typeface="Arial"/>
                          <a:ea typeface="Calibri"/>
                          <a:cs typeface="Times New Roman"/>
                        </a:rPr>
                        <a:t>ocial </a:t>
                      </a:r>
                      <a:r>
                        <a:rPr lang="es-MX" sz="1000" dirty="0">
                          <a:solidFill>
                            <a:srgbClr val="000000"/>
                          </a:solidFill>
                          <a:latin typeface="Arial"/>
                          <a:ea typeface="Calibri"/>
                          <a:cs typeface="Times New Roman"/>
                        </a:rPr>
                        <a:t>y </a:t>
                      </a:r>
                      <a:r>
                        <a:rPr lang="es-MX" sz="1000" dirty="0" smtClean="0">
                          <a:solidFill>
                            <a:srgbClr val="000000"/>
                          </a:solidFill>
                          <a:latin typeface="Arial"/>
                          <a:ea typeface="Calibri"/>
                          <a:cs typeface="Times New Roman"/>
                        </a:rPr>
                        <a:t>Promover </a:t>
                      </a:r>
                      <a:r>
                        <a:rPr lang="es-MX" sz="1000" dirty="0">
                          <a:solidFill>
                            <a:srgbClr val="000000"/>
                          </a:solidFill>
                          <a:latin typeface="Arial"/>
                          <a:ea typeface="Calibri"/>
                          <a:cs typeface="Times New Roman"/>
                        </a:rPr>
                        <a:t>el </a:t>
                      </a:r>
                      <a:r>
                        <a:rPr lang="es-MX" sz="1000" dirty="0" smtClean="0">
                          <a:solidFill>
                            <a:srgbClr val="000000"/>
                          </a:solidFill>
                          <a:latin typeface="Arial"/>
                          <a:ea typeface="Calibri"/>
                          <a:cs typeface="Times New Roman"/>
                        </a:rPr>
                        <a:t>Registro </a:t>
                      </a:r>
                      <a:r>
                        <a:rPr lang="es-MX" sz="1000" dirty="0">
                          <a:solidFill>
                            <a:srgbClr val="000000"/>
                          </a:solidFill>
                          <a:latin typeface="Arial"/>
                          <a:ea typeface="Calibri"/>
                          <a:cs typeface="Times New Roman"/>
                        </a:rPr>
                        <a:t>y/o </a:t>
                      </a:r>
                      <a:r>
                        <a:rPr lang="es-MX" sz="1000" dirty="0" smtClean="0">
                          <a:solidFill>
                            <a:srgbClr val="000000"/>
                          </a:solidFill>
                          <a:latin typeface="Arial"/>
                          <a:ea typeface="Calibri"/>
                          <a:cs typeface="Times New Roman"/>
                        </a:rPr>
                        <a:t>Restructuración </a:t>
                      </a:r>
                      <a:r>
                        <a:rPr lang="es-MX" sz="1000" dirty="0">
                          <a:solidFill>
                            <a:srgbClr val="000000"/>
                          </a:solidFill>
                          <a:latin typeface="Arial"/>
                          <a:ea typeface="Calibri"/>
                          <a:cs typeface="Times New Roman"/>
                        </a:rPr>
                        <a:t>de los </a:t>
                      </a:r>
                      <a:r>
                        <a:rPr lang="es-MX" sz="1000" dirty="0" smtClean="0">
                          <a:solidFill>
                            <a:srgbClr val="000000"/>
                          </a:solidFill>
                          <a:latin typeface="Arial"/>
                          <a:ea typeface="Calibri"/>
                          <a:cs typeface="Times New Roman"/>
                        </a:rPr>
                        <a:t>Organismo Auxiliares </a:t>
                      </a:r>
                      <a:r>
                        <a:rPr lang="es-MX" sz="1000" dirty="0">
                          <a:solidFill>
                            <a:srgbClr val="000000"/>
                          </a:solidFill>
                          <a:latin typeface="Arial"/>
                          <a:ea typeface="Calibri"/>
                          <a:cs typeface="Times New Roman"/>
                        </a:rPr>
                        <a:t>de la </a:t>
                      </a:r>
                      <a:r>
                        <a:rPr lang="es-MX" sz="1000" dirty="0" smtClean="0">
                          <a:solidFill>
                            <a:srgbClr val="000000"/>
                          </a:solidFill>
                          <a:latin typeface="Arial"/>
                          <a:ea typeface="Calibri"/>
                          <a:cs typeface="Times New Roman"/>
                        </a:rPr>
                        <a:t>Educación </a:t>
                      </a:r>
                      <a:r>
                        <a:rPr lang="es-MX" sz="1000" dirty="0">
                          <a:solidFill>
                            <a:srgbClr val="000000"/>
                          </a:solidFill>
                          <a:latin typeface="Arial"/>
                          <a:ea typeface="Calibri"/>
                          <a:cs typeface="Times New Roman"/>
                        </a:rPr>
                        <a:t>a </a:t>
                      </a:r>
                      <a:r>
                        <a:rPr lang="es-MX" sz="1000" dirty="0" smtClean="0">
                          <a:solidFill>
                            <a:srgbClr val="000000"/>
                          </a:solidFill>
                          <a:latin typeface="Arial"/>
                          <a:ea typeface="Calibri"/>
                          <a:cs typeface="Times New Roman"/>
                        </a:rPr>
                        <a:t>través </a:t>
                      </a:r>
                      <a:r>
                        <a:rPr lang="es-MX" sz="1000" dirty="0">
                          <a:solidFill>
                            <a:srgbClr val="000000"/>
                          </a:solidFill>
                          <a:latin typeface="Arial"/>
                          <a:ea typeface="Calibri"/>
                          <a:cs typeface="Times New Roman"/>
                        </a:rPr>
                        <a:t>de los </a:t>
                      </a:r>
                      <a:r>
                        <a:rPr lang="es-MX" sz="1000" dirty="0" smtClean="0">
                          <a:solidFill>
                            <a:srgbClr val="000000"/>
                          </a:solidFill>
                          <a:latin typeface="Arial"/>
                          <a:ea typeface="Calibri"/>
                          <a:cs typeface="Times New Roman"/>
                        </a:rPr>
                        <a:t>Portales </a:t>
                      </a:r>
                      <a:r>
                        <a:rPr lang="es-MX" sz="1000" dirty="0">
                          <a:solidFill>
                            <a:srgbClr val="000000"/>
                          </a:solidFill>
                          <a:latin typeface="Arial"/>
                          <a:ea typeface="Calibri"/>
                          <a:cs typeface="Times New Roman"/>
                        </a:rPr>
                        <a:t>de su </a:t>
                      </a:r>
                      <a:r>
                        <a:rPr lang="es-MX" sz="1000" dirty="0" smtClean="0">
                          <a:solidFill>
                            <a:srgbClr val="000000"/>
                          </a:solidFill>
                          <a:latin typeface="Arial"/>
                          <a:ea typeface="Calibri"/>
                          <a:cs typeface="Times New Roman"/>
                        </a:rPr>
                        <a:t>Competencia</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491">
                <a:tc>
                  <a:txBody>
                    <a:bodyPr/>
                    <a:lstStyle/>
                    <a:p>
                      <a:pPr algn="just">
                        <a:spcAft>
                          <a:spcPts val="0"/>
                        </a:spcAft>
                      </a:pPr>
                      <a:r>
                        <a:rPr lang="es-MX" sz="1000" dirty="0">
                          <a:solidFill>
                            <a:srgbClr val="000000"/>
                          </a:solidFill>
                          <a:latin typeface="Arial"/>
                          <a:ea typeface="Calibri"/>
                          <a:cs typeface="Times New Roman"/>
                        </a:rPr>
                        <a:t>Dirección General de Intercambios y Asuntos Internacionales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08 de noviembre 09:00 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Intercambio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Maestro México-Estados Unidos </a:t>
                      </a:r>
                      <a:r>
                        <a:rPr lang="es-MX" sz="1000" dirty="0">
                          <a:solidFill>
                            <a:srgbClr val="000000"/>
                          </a:solidFill>
                          <a:latin typeface="Arial"/>
                          <a:ea typeface="Calibri"/>
                          <a:cs typeface="Times New Roman"/>
                        </a:rPr>
                        <a:t>del </a:t>
                      </a:r>
                      <a:r>
                        <a:rPr lang="es-MX" sz="1000" dirty="0" smtClean="0">
                          <a:solidFill>
                            <a:srgbClr val="000000"/>
                          </a:solidFill>
                          <a:latin typeface="Arial"/>
                          <a:ea typeface="Calibri"/>
                          <a:cs typeface="Times New Roman"/>
                        </a:rPr>
                        <a:t>Programa Binacional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Educación Migrante (Probem</a:t>
                      </a:r>
                      <a:r>
                        <a:rPr lang="es-MX" sz="1000" dirty="0">
                          <a:solidFill>
                            <a:srgbClr val="000000"/>
                          </a:solidFill>
                          <a:latin typeface="Arial"/>
                          <a:ea typeface="Calibri"/>
                          <a:cs typeface="Times New Roman"/>
                        </a:rPr>
                        <a:t>)</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909">
                <a:tc>
                  <a:txBody>
                    <a:bodyPr/>
                    <a:lstStyle/>
                    <a:p>
                      <a:pPr algn="just">
                        <a:spcAft>
                          <a:spcPts val="0"/>
                        </a:spcAft>
                      </a:pPr>
                      <a:r>
                        <a:rPr lang="es-MX" sz="1000">
                          <a:solidFill>
                            <a:srgbClr val="000000"/>
                          </a:solidFill>
                          <a:latin typeface="Arial"/>
                          <a:ea typeface="Calibri"/>
                          <a:cs typeface="Times New Roman"/>
                        </a:rPr>
                        <a:t>Coordinación General de Registro y Certificación de Servicios Profesionales</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14 de noviembre 09:00 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Emisión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Constancias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Registro</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327">
                <a:tc>
                  <a:txBody>
                    <a:bodyPr/>
                    <a:lstStyle/>
                    <a:p>
                      <a:pPr algn="just">
                        <a:spcAft>
                          <a:spcPts val="0"/>
                        </a:spcAft>
                      </a:pPr>
                      <a:r>
                        <a:rPr lang="es-MX" sz="1000">
                          <a:solidFill>
                            <a:srgbClr val="000000"/>
                          </a:solidFill>
                          <a:latin typeface="Arial"/>
                          <a:ea typeface="Calibri"/>
                          <a:cs typeface="Times New Roman"/>
                        </a:rPr>
                        <a:t>Coordinación General de Programas Federales</a:t>
                      </a:r>
                      <a:endParaRPr lang="es-MX" sz="100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a:solidFill>
                            <a:srgbClr val="000000"/>
                          </a:solidFill>
                          <a:latin typeface="Arial"/>
                          <a:ea typeface="Calibri"/>
                          <a:cs typeface="Times New Roman"/>
                        </a:rPr>
                        <a:t>15 de noviembre 09:00 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Entrega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Becas </a:t>
                      </a:r>
                      <a:r>
                        <a:rPr lang="es-MX" sz="1000" dirty="0">
                          <a:solidFill>
                            <a:srgbClr val="000000"/>
                          </a:solidFill>
                          <a:latin typeface="Arial"/>
                          <a:ea typeface="Calibri"/>
                          <a:cs typeface="Times New Roman"/>
                        </a:rPr>
                        <a:t>para </a:t>
                      </a:r>
                      <a:r>
                        <a:rPr lang="es-MX" sz="1000" dirty="0" smtClean="0">
                          <a:solidFill>
                            <a:srgbClr val="000000"/>
                          </a:solidFill>
                          <a:latin typeface="Arial"/>
                          <a:ea typeface="Calibri"/>
                          <a:cs typeface="Times New Roman"/>
                        </a:rPr>
                        <a:t>Madres Jóvenes </a:t>
                      </a:r>
                      <a:r>
                        <a:rPr lang="es-MX" sz="1000" dirty="0">
                          <a:solidFill>
                            <a:srgbClr val="000000"/>
                          </a:solidFill>
                          <a:latin typeface="Arial"/>
                          <a:ea typeface="Calibri"/>
                          <a:cs typeface="Times New Roman"/>
                        </a:rPr>
                        <a:t>y </a:t>
                      </a:r>
                      <a:r>
                        <a:rPr lang="es-MX" sz="1000" dirty="0" smtClean="0">
                          <a:solidFill>
                            <a:srgbClr val="000000"/>
                          </a:solidFill>
                          <a:latin typeface="Arial"/>
                          <a:ea typeface="Calibri"/>
                          <a:cs typeface="Times New Roman"/>
                        </a:rPr>
                        <a:t>jóvenes Embarazadas </a:t>
                      </a:r>
                      <a:r>
                        <a:rPr lang="es-MX" sz="1000" dirty="0">
                          <a:solidFill>
                            <a:srgbClr val="000000"/>
                          </a:solidFill>
                          <a:latin typeface="Arial"/>
                          <a:ea typeface="Calibri"/>
                          <a:cs typeface="Times New Roman"/>
                        </a:rPr>
                        <a:t>que cursan </a:t>
                      </a:r>
                      <a:r>
                        <a:rPr lang="es-MX" sz="1000" dirty="0" smtClean="0">
                          <a:solidFill>
                            <a:srgbClr val="000000"/>
                          </a:solidFill>
                          <a:latin typeface="Arial"/>
                          <a:ea typeface="Calibri"/>
                          <a:cs typeface="Times New Roman"/>
                        </a:rPr>
                        <a:t>Educación Básica </a:t>
                      </a:r>
                      <a:r>
                        <a:rPr lang="es-MX" sz="1000" dirty="0">
                          <a:solidFill>
                            <a:srgbClr val="000000"/>
                          </a:solidFill>
                          <a:latin typeface="Arial"/>
                          <a:ea typeface="Calibri"/>
                          <a:cs typeface="Times New Roman"/>
                        </a:rPr>
                        <a:t>en el </a:t>
                      </a:r>
                      <a:r>
                        <a:rPr lang="es-MX" sz="1000" dirty="0" smtClean="0">
                          <a:solidFill>
                            <a:srgbClr val="000000"/>
                          </a:solidFill>
                          <a:latin typeface="Arial"/>
                          <a:ea typeface="Calibri"/>
                          <a:cs typeface="Times New Roman"/>
                        </a:rPr>
                        <a:t>Estado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Sonora.</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21817</TotalTime>
  <Words>5574</Words>
  <Application>Microsoft Office PowerPoint</Application>
  <PresentationFormat>Presentación en pantalla (4:3)</PresentationFormat>
  <Paragraphs>1042</Paragraphs>
  <Slides>23</Slides>
  <Notes>17</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23</vt:i4>
      </vt:variant>
    </vt:vector>
  </HeadingPairs>
  <TitlesOfParts>
    <vt:vector size="25" baseType="lpstr">
      <vt:lpstr>Tema de Office</vt:lpstr>
      <vt:lpstr>Acrobat Document</vt:lpstr>
      <vt:lpstr>CONTROL INTERNO Comité de Control y Desempeño Institucional (COCODI)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LUIS CARLOS</cp:lastModifiedBy>
  <cp:revision>297</cp:revision>
  <dcterms:created xsi:type="dcterms:W3CDTF">2017-06-29T21:17:41Z</dcterms:created>
  <dcterms:modified xsi:type="dcterms:W3CDTF">2018-08-21T20:55:12Z</dcterms:modified>
</cp:coreProperties>
</file>