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sldIdLst>
    <p:sldId id="257" r:id="rId2"/>
    <p:sldId id="304" r:id="rId3"/>
    <p:sldId id="269" r:id="rId4"/>
    <p:sldId id="361" r:id="rId5"/>
    <p:sldId id="362" r:id="rId6"/>
    <p:sldId id="372" r:id="rId7"/>
    <p:sldId id="381" r:id="rId8"/>
    <p:sldId id="382" r:id="rId9"/>
    <p:sldId id="383" r:id="rId10"/>
    <p:sldId id="387" r:id="rId11"/>
    <p:sldId id="388" r:id="rId12"/>
    <p:sldId id="389" r:id="rId13"/>
    <p:sldId id="390" r:id="rId14"/>
    <p:sldId id="395" r:id="rId15"/>
    <p:sldId id="396" r:id="rId16"/>
    <p:sldId id="397" r:id="rId17"/>
    <p:sldId id="398" r:id="rId18"/>
    <p:sldId id="399" r:id="rId19"/>
    <p:sldId id="403" r:id="rId20"/>
    <p:sldId id="404" r:id="rId21"/>
    <p:sldId id="405" r:id="rId22"/>
    <p:sldId id="411" r:id="rId23"/>
    <p:sldId id="412" r:id="rId24"/>
    <p:sldId id="353" r:id="rId25"/>
    <p:sldId id="418" r:id="rId26"/>
    <p:sldId id="419" r:id="rId27"/>
    <p:sldId id="422" r:id="rId28"/>
    <p:sldId id="423" r:id="rId29"/>
    <p:sldId id="431" r:id="rId30"/>
    <p:sldId id="432" r:id="rId31"/>
    <p:sldId id="433" r:id="rId32"/>
    <p:sldId id="434" r:id="rId33"/>
    <p:sldId id="435" r:id="rId34"/>
    <p:sldId id="436" r:id="rId35"/>
    <p:sldId id="437" r:id="rId36"/>
    <p:sldId id="359" r:id="rId37"/>
    <p:sldId id="344" r:id="rId3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FF00"/>
    <a:srgbClr val="FF0000"/>
    <a:srgbClr val="FF6600"/>
    <a:srgbClr val="BC351A"/>
    <a:srgbClr val="FF9999"/>
    <a:srgbClr val="FFDE75"/>
    <a:srgbClr val="CC99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660B408-B3CF-4A94-85FC-2B1E0A45F4A2}" styleName="Estilo oscuro 2 - Énfasis 1/Énfasis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4C1A8A3-306A-4EB7-A6B1-4F7E0EB9C5D6}" styleName="Estilo medio 3 - Énfasis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E8034E78-7F5D-4C2E-B375-FC64B27BC917}" styleName="Estilo oscuro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4994" autoAdjust="0"/>
    <p:restoredTop sz="94660"/>
  </p:normalViewPr>
  <p:slideViewPr>
    <p:cSldViewPr snapToGrid="0">
      <p:cViewPr>
        <p:scale>
          <a:sx n="84" d="100"/>
          <a:sy n="84" d="100"/>
        </p:scale>
        <p:origin x="-888" y="37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39C125-B44E-4005-8A2A-E5D9947FDBD1}">
      <dsp:nvSpPr>
        <dsp:cNvPr id="0" name=""/>
        <dsp:cNvSpPr/>
      </dsp:nvSpPr>
      <dsp:spPr>
        <a:xfrm>
          <a:off x="3615358" y="777884"/>
          <a:ext cx="2243457" cy="355893"/>
        </a:xfrm>
        <a:custGeom>
          <a:avLst/>
          <a:gdLst/>
          <a:ahLst/>
          <a:cxnLst/>
          <a:rect l="0" t="0" r="0" b="0"/>
          <a:pathLst>
            <a:path>
              <a:moveTo>
                <a:pt x="0" y="0"/>
              </a:moveTo>
              <a:lnTo>
                <a:pt x="0" y="242531"/>
              </a:lnTo>
              <a:lnTo>
                <a:pt x="2243457" y="242531"/>
              </a:lnTo>
              <a:lnTo>
                <a:pt x="2243457" y="355893"/>
              </a:lnTo>
            </a:path>
          </a:pathLst>
        </a:custGeom>
        <a:noFill/>
        <a:ln w="6350" cap="flat" cmpd="sng" algn="ctr">
          <a:solidFill>
            <a:schemeClr val="dk2">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2ABF8592-0075-4559-8238-075F11BB7BDF}">
      <dsp:nvSpPr>
        <dsp:cNvPr id="0" name=""/>
        <dsp:cNvSpPr/>
      </dsp:nvSpPr>
      <dsp:spPr>
        <a:xfrm>
          <a:off x="3615358" y="777884"/>
          <a:ext cx="747819" cy="355893"/>
        </a:xfrm>
        <a:custGeom>
          <a:avLst/>
          <a:gdLst/>
          <a:ahLst/>
          <a:cxnLst/>
          <a:rect l="0" t="0" r="0" b="0"/>
          <a:pathLst>
            <a:path>
              <a:moveTo>
                <a:pt x="0" y="0"/>
              </a:moveTo>
              <a:lnTo>
                <a:pt x="0" y="242531"/>
              </a:lnTo>
              <a:lnTo>
                <a:pt x="747819" y="242531"/>
              </a:lnTo>
              <a:lnTo>
                <a:pt x="747819" y="355893"/>
              </a:lnTo>
            </a:path>
          </a:pathLst>
        </a:custGeom>
        <a:noFill/>
        <a:ln w="6350" cap="flat" cmpd="sng" algn="ctr">
          <a:solidFill>
            <a:schemeClr val="dk2">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BEB69EB6-D394-498F-A135-930A71BF328F}">
      <dsp:nvSpPr>
        <dsp:cNvPr id="0" name=""/>
        <dsp:cNvSpPr/>
      </dsp:nvSpPr>
      <dsp:spPr>
        <a:xfrm>
          <a:off x="2867539" y="777884"/>
          <a:ext cx="747819" cy="355893"/>
        </a:xfrm>
        <a:custGeom>
          <a:avLst/>
          <a:gdLst/>
          <a:ahLst/>
          <a:cxnLst/>
          <a:rect l="0" t="0" r="0" b="0"/>
          <a:pathLst>
            <a:path>
              <a:moveTo>
                <a:pt x="747819" y="0"/>
              </a:moveTo>
              <a:lnTo>
                <a:pt x="747819" y="242531"/>
              </a:lnTo>
              <a:lnTo>
                <a:pt x="0" y="242531"/>
              </a:lnTo>
              <a:lnTo>
                <a:pt x="0" y="355893"/>
              </a:lnTo>
            </a:path>
          </a:pathLst>
        </a:custGeom>
        <a:noFill/>
        <a:ln w="6350" cap="flat" cmpd="sng" algn="ctr">
          <a:solidFill>
            <a:schemeClr val="dk2">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815EF07D-31D2-47D1-9B47-F2E5A96F665B}">
      <dsp:nvSpPr>
        <dsp:cNvPr id="0" name=""/>
        <dsp:cNvSpPr/>
      </dsp:nvSpPr>
      <dsp:spPr>
        <a:xfrm>
          <a:off x="1371901" y="777884"/>
          <a:ext cx="2243457" cy="355893"/>
        </a:xfrm>
        <a:custGeom>
          <a:avLst/>
          <a:gdLst/>
          <a:ahLst/>
          <a:cxnLst/>
          <a:rect l="0" t="0" r="0" b="0"/>
          <a:pathLst>
            <a:path>
              <a:moveTo>
                <a:pt x="2243457" y="0"/>
              </a:moveTo>
              <a:lnTo>
                <a:pt x="2243457" y="242531"/>
              </a:lnTo>
              <a:lnTo>
                <a:pt x="0" y="242531"/>
              </a:lnTo>
              <a:lnTo>
                <a:pt x="0" y="355893"/>
              </a:lnTo>
            </a:path>
          </a:pathLst>
        </a:custGeom>
        <a:noFill/>
        <a:ln w="6350" cap="flat" cmpd="sng" algn="ctr">
          <a:solidFill>
            <a:schemeClr val="dk2">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593E8609-44EC-4A80-AF6B-8294A07E738F}">
      <dsp:nvSpPr>
        <dsp:cNvPr id="0" name=""/>
        <dsp:cNvSpPr/>
      </dsp:nvSpPr>
      <dsp:spPr>
        <a:xfrm>
          <a:off x="3003506" y="832"/>
          <a:ext cx="1223704" cy="777052"/>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A1396441-CA1F-4458-BE66-9A6BB96F6128}">
      <dsp:nvSpPr>
        <dsp:cNvPr id="0" name=""/>
        <dsp:cNvSpPr/>
      </dsp:nvSpPr>
      <dsp:spPr>
        <a:xfrm>
          <a:off x="3139473" y="130001"/>
          <a:ext cx="1223704" cy="777052"/>
        </a:xfrm>
        <a:prstGeom prst="roundRect">
          <a:avLst>
            <a:gd name="adj" fmla="val 10000"/>
          </a:avLst>
        </a:prstGeom>
        <a:solidFill>
          <a:schemeClr val="accent4">
            <a:alpha val="9000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Presidente</a:t>
          </a:r>
          <a:endParaRPr lang="es-ES" sz="1500" kern="1200" dirty="0"/>
        </a:p>
      </dsp:txBody>
      <dsp:txXfrm>
        <a:off x="3162232" y="152760"/>
        <a:ext cx="1178186" cy="731534"/>
      </dsp:txXfrm>
    </dsp:sp>
    <dsp:sp modelId="{1F7084C1-11A7-44F2-8F06-E5F0D0ED5ED9}">
      <dsp:nvSpPr>
        <dsp:cNvPr id="0" name=""/>
        <dsp:cNvSpPr/>
      </dsp:nvSpPr>
      <dsp:spPr>
        <a:xfrm>
          <a:off x="760049" y="1133778"/>
          <a:ext cx="1223704" cy="777052"/>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2FFEF717-C598-49EA-95CE-89C5ADE34578}">
      <dsp:nvSpPr>
        <dsp:cNvPr id="0" name=""/>
        <dsp:cNvSpPr/>
      </dsp:nvSpPr>
      <dsp:spPr>
        <a:xfrm>
          <a:off x="896016" y="1262947"/>
          <a:ext cx="1223704" cy="777052"/>
        </a:xfrm>
        <a:prstGeom prst="roundRect">
          <a:avLst>
            <a:gd name="adj" fmla="val 10000"/>
          </a:avLst>
        </a:prstGeom>
        <a:solidFill>
          <a:schemeClr val="accent4">
            <a:alpha val="9000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Vocal Ejecutivo</a:t>
          </a:r>
          <a:endParaRPr lang="es-ES" sz="1500" kern="1200" dirty="0"/>
        </a:p>
      </dsp:txBody>
      <dsp:txXfrm>
        <a:off x="918775" y="1285706"/>
        <a:ext cx="1178186" cy="731534"/>
      </dsp:txXfrm>
    </dsp:sp>
    <dsp:sp modelId="{5C05CFC2-4B04-426E-8A71-4C634085EA86}">
      <dsp:nvSpPr>
        <dsp:cNvPr id="0" name=""/>
        <dsp:cNvSpPr/>
      </dsp:nvSpPr>
      <dsp:spPr>
        <a:xfrm>
          <a:off x="2255687" y="1133778"/>
          <a:ext cx="1223704" cy="777052"/>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BFA2A4E3-6A7E-4311-BD18-956D23148001}">
      <dsp:nvSpPr>
        <dsp:cNvPr id="0" name=""/>
        <dsp:cNvSpPr/>
      </dsp:nvSpPr>
      <dsp:spPr>
        <a:xfrm>
          <a:off x="2391654" y="1262947"/>
          <a:ext cx="1223704" cy="777052"/>
        </a:xfrm>
        <a:prstGeom prst="roundRect">
          <a:avLst>
            <a:gd name="adj" fmla="val 10000"/>
          </a:avLst>
        </a:prstGeom>
        <a:solidFill>
          <a:schemeClr val="accent4">
            <a:alpha val="9000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Vocales</a:t>
          </a:r>
          <a:endParaRPr lang="es-ES" sz="1500" kern="1200" dirty="0"/>
        </a:p>
      </dsp:txBody>
      <dsp:txXfrm>
        <a:off x="2414413" y="1285706"/>
        <a:ext cx="1178186" cy="731534"/>
      </dsp:txXfrm>
    </dsp:sp>
    <dsp:sp modelId="{9C4E2A7D-AC0C-443F-BFE7-999C19236F21}">
      <dsp:nvSpPr>
        <dsp:cNvPr id="0" name=""/>
        <dsp:cNvSpPr/>
      </dsp:nvSpPr>
      <dsp:spPr>
        <a:xfrm>
          <a:off x="3751326" y="1133778"/>
          <a:ext cx="1223704" cy="777052"/>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DA08E406-7EA4-4D0C-9C79-28EB04C96490}">
      <dsp:nvSpPr>
        <dsp:cNvPr id="0" name=""/>
        <dsp:cNvSpPr/>
      </dsp:nvSpPr>
      <dsp:spPr>
        <a:xfrm>
          <a:off x="3887293" y="1262947"/>
          <a:ext cx="1223704" cy="777052"/>
        </a:xfrm>
        <a:prstGeom prst="roundRect">
          <a:avLst>
            <a:gd name="adj" fmla="val 10000"/>
          </a:avLst>
        </a:prstGeom>
        <a:solidFill>
          <a:schemeClr val="dk2">
            <a:alpha val="90000"/>
            <a:tint val="4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Invitados Permanentes</a:t>
          </a:r>
          <a:endParaRPr lang="es-ES" sz="1500" kern="1200" dirty="0"/>
        </a:p>
      </dsp:txBody>
      <dsp:txXfrm>
        <a:off x="3910052" y="1285706"/>
        <a:ext cx="1178186" cy="731534"/>
      </dsp:txXfrm>
    </dsp:sp>
    <dsp:sp modelId="{F2C04478-460E-4BB4-A2B0-3F453A899FEC}">
      <dsp:nvSpPr>
        <dsp:cNvPr id="0" name=""/>
        <dsp:cNvSpPr/>
      </dsp:nvSpPr>
      <dsp:spPr>
        <a:xfrm>
          <a:off x="5246964" y="1133778"/>
          <a:ext cx="1223704" cy="777052"/>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8230AF29-01B6-4189-8032-224674C03743}">
      <dsp:nvSpPr>
        <dsp:cNvPr id="0" name=""/>
        <dsp:cNvSpPr/>
      </dsp:nvSpPr>
      <dsp:spPr>
        <a:xfrm>
          <a:off x="5382931" y="1262947"/>
          <a:ext cx="1223704" cy="777052"/>
        </a:xfrm>
        <a:prstGeom prst="roundRect">
          <a:avLst>
            <a:gd name="adj" fmla="val 10000"/>
          </a:avLst>
        </a:prstGeom>
        <a:solidFill>
          <a:schemeClr val="dk2">
            <a:alpha val="90000"/>
            <a:tint val="4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Otros Invitados</a:t>
          </a:r>
          <a:endParaRPr lang="es-ES" sz="1500" kern="1200" dirty="0"/>
        </a:p>
      </dsp:txBody>
      <dsp:txXfrm>
        <a:off x="5405690" y="1285706"/>
        <a:ext cx="1178186" cy="731534"/>
      </dsp:txXfrm>
    </dsp:sp>
  </dsp:spTree>
</dsp:drawing>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5C3BB6-8FFD-4C1E-B286-D473ACF6ED23}" type="datetimeFigureOut">
              <a:rPr lang="es-MX" smtClean="0"/>
              <a:pPr/>
              <a:t>16/05/2019</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810C45-BDF6-4144-A6BB-1BA0D3B5783B}" type="slidenum">
              <a:rPr lang="es-MX" smtClean="0"/>
              <a:pPr/>
              <a:t>‹Nº›</a:t>
            </a:fld>
            <a:endParaRPr lang="es-MX"/>
          </a:p>
        </p:txBody>
      </p:sp>
    </p:spTree>
    <p:extLst>
      <p:ext uri="{BB962C8B-B14F-4D97-AF65-F5344CB8AC3E}">
        <p14:creationId xmlns="" xmlns:p14="http://schemas.microsoft.com/office/powerpoint/2010/main" val="33348878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4</a:t>
            </a:fld>
            <a:endParaRPr lang="es-MX"/>
          </a:p>
        </p:txBody>
      </p:sp>
    </p:spTree>
    <p:extLst>
      <p:ext uri="{BB962C8B-B14F-4D97-AF65-F5344CB8AC3E}">
        <p14:creationId xmlns="" xmlns:p14="http://schemas.microsoft.com/office/powerpoint/2010/main" val="27724763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13</a:t>
            </a:fld>
            <a:endParaRPr lang="es-MX"/>
          </a:p>
        </p:txBody>
      </p:sp>
    </p:spTree>
    <p:extLst>
      <p:ext uri="{BB962C8B-B14F-4D97-AF65-F5344CB8AC3E}">
        <p14:creationId xmlns:p14="http://schemas.microsoft.com/office/powerpoint/2010/main" xmlns="" val="3525813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14</a:t>
            </a:fld>
            <a:endParaRPr lang="es-MX"/>
          </a:p>
        </p:txBody>
      </p:sp>
    </p:spTree>
    <p:extLst>
      <p:ext uri="{BB962C8B-B14F-4D97-AF65-F5344CB8AC3E}">
        <p14:creationId xmlns:p14="http://schemas.microsoft.com/office/powerpoint/2010/main" xmlns="" val="22115634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15</a:t>
            </a:fld>
            <a:endParaRPr lang="es-MX"/>
          </a:p>
        </p:txBody>
      </p:sp>
    </p:spTree>
    <p:extLst>
      <p:ext uri="{BB962C8B-B14F-4D97-AF65-F5344CB8AC3E}">
        <p14:creationId xmlns:p14="http://schemas.microsoft.com/office/powerpoint/2010/main" xmlns="" val="27449534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16</a:t>
            </a:fld>
            <a:endParaRPr lang="es-MX"/>
          </a:p>
        </p:txBody>
      </p:sp>
    </p:spTree>
    <p:extLst>
      <p:ext uri="{BB962C8B-B14F-4D97-AF65-F5344CB8AC3E}">
        <p14:creationId xmlns:p14="http://schemas.microsoft.com/office/powerpoint/2010/main" xmlns="" val="12504928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17</a:t>
            </a:fld>
            <a:endParaRPr lang="es-MX"/>
          </a:p>
        </p:txBody>
      </p:sp>
    </p:spTree>
    <p:extLst>
      <p:ext uri="{BB962C8B-B14F-4D97-AF65-F5344CB8AC3E}">
        <p14:creationId xmlns:p14="http://schemas.microsoft.com/office/powerpoint/2010/main" xmlns="" val="12504928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18</a:t>
            </a:fld>
            <a:endParaRPr lang="es-MX"/>
          </a:p>
        </p:txBody>
      </p:sp>
    </p:spTree>
    <p:extLst>
      <p:ext uri="{BB962C8B-B14F-4D97-AF65-F5344CB8AC3E}">
        <p14:creationId xmlns:p14="http://schemas.microsoft.com/office/powerpoint/2010/main" xmlns="" val="8808751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19</a:t>
            </a:fld>
            <a:endParaRPr lang="es-MX"/>
          </a:p>
        </p:txBody>
      </p:sp>
    </p:spTree>
    <p:extLst>
      <p:ext uri="{BB962C8B-B14F-4D97-AF65-F5344CB8AC3E}">
        <p14:creationId xmlns:p14="http://schemas.microsoft.com/office/powerpoint/2010/main" xmlns="" val="1206414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20</a:t>
            </a:fld>
            <a:endParaRPr lang="es-MX"/>
          </a:p>
        </p:txBody>
      </p:sp>
    </p:spTree>
    <p:extLst>
      <p:ext uri="{BB962C8B-B14F-4D97-AF65-F5344CB8AC3E}">
        <p14:creationId xmlns:p14="http://schemas.microsoft.com/office/powerpoint/2010/main" xmlns="" val="8497881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21</a:t>
            </a:fld>
            <a:endParaRPr lang="es-MX"/>
          </a:p>
        </p:txBody>
      </p:sp>
    </p:spTree>
    <p:extLst>
      <p:ext uri="{BB962C8B-B14F-4D97-AF65-F5344CB8AC3E}">
        <p14:creationId xmlns:p14="http://schemas.microsoft.com/office/powerpoint/2010/main" xmlns="" val="27411047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22</a:t>
            </a:fld>
            <a:endParaRPr lang="es-MX"/>
          </a:p>
        </p:txBody>
      </p:sp>
    </p:spTree>
    <p:extLst>
      <p:ext uri="{BB962C8B-B14F-4D97-AF65-F5344CB8AC3E}">
        <p14:creationId xmlns:p14="http://schemas.microsoft.com/office/powerpoint/2010/main" xmlns="" val="27411047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5</a:t>
            </a:fld>
            <a:endParaRPr lang="es-MX"/>
          </a:p>
        </p:txBody>
      </p:sp>
    </p:spTree>
    <p:extLst>
      <p:ext uri="{BB962C8B-B14F-4D97-AF65-F5344CB8AC3E}">
        <p14:creationId xmlns="" xmlns:p14="http://schemas.microsoft.com/office/powerpoint/2010/main" val="33754488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23</a:t>
            </a:fld>
            <a:endParaRPr lang="es-MX"/>
          </a:p>
        </p:txBody>
      </p:sp>
    </p:spTree>
    <p:extLst>
      <p:ext uri="{BB962C8B-B14F-4D97-AF65-F5344CB8AC3E}">
        <p14:creationId xmlns:p14="http://schemas.microsoft.com/office/powerpoint/2010/main" xmlns="" val="27411047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24</a:t>
            </a:fld>
            <a:endParaRPr lang="es-MX"/>
          </a:p>
        </p:txBody>
      </p:sp>
    </p:spTree>
    <p:extLst>
      <p:ext uri="{BB962C8B-B14F-4D97-AF65-F5344CB8AC3E}">
        <p14:creationId xmlns="" xmlns:p14="http://schemas.microsoft.com/office/powerpoint/2010/main" val="27411047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36</a:t>
            </a:fld>
            <a:endParaRPr lang="es-MX"/>
          </a:p>
        </p:txBody>
      </p:sp>
    </p:spTree>
    <p:extLst>
      <p:ext uri="{BB962C8B-B14F-4D97-AF65-F5344CB8AC3E}">
        <p14:creationId xmlns="" xmlns:p14="http://schemas.microsoft.com/office/powerpoint/2010/main" val="2741104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6</a:t>
            </a:fld>
            <a:endParaRPr lang="es-MX"/>
          </a:p>
        </p:txBody>
      </p:sp>
    </p:spTree>
    <p:extLst>
      <p:ext uri="{BB962C8B-B14F-4D97-AF65-F5344CB8AC3E}">
        <p14:creationId xmlns:p14="http://schemas.microsoft.com/office/powerpoint/2010/main" xmlns="" val="2772476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7</a:t>
            </a:fld>
            <a:endParaRPr lang="es-MX"/>
          </a:p>
        </p:txBody>
      </p:sp>
    </p:spTree>
    <p:extLst>
      <p:ext uri="{BB962C8B-B14F-4D97-AF65-F5344CB8AC3E}">
        <p14:creationId xmlns:p14="http://schemas.microsoft.com/office/powerpoint/2010/main" xmlns="" val="5163311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8</a:t>
            </a:fld>
            <a:endParaRPr lang="es-MX"/>
          </a:p>
        </p:txBody>
      </p:sp>
    </p:spTree>
    <p:extLst>
      <p:ext uri="{BB962C8B-B14F-4D97-AF65-F5344CB8AC3E}">
        <p14:creationId xmlns:p14="http://schemas.microsoft.com/office/powerpoint/2010/main" xmlns="" val="1667921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9</a:t>
            </a:fld>
            <a:endParaRPr lang="es-MX"/>
          </a:p>
        </p:txBody>
      </p:sp>
    </p:spTree>
    <p:extLst>
      <p:ext uri="{BB962C8B-B14F-4D97-AF65-F5344CB8AC3E}">
        <p14:creationId xmlns:p14="http://schemas.microsoft.com/office/powerpoint/2010/main" xmlns="" val="42855474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10</a:t>
            </a:fld>
            <a:endParaRPr lang="es-MX"/>
          </a:p>
        </p:txBody>
      </p:sp>
    </p:spTree>
    <p:extLst>
      <p:ext uri="{BB962C8B-B14F-4D97-AF65-F5344CB8AC3E}">
        <p14:creationId xmlns:p14="http://schemas.microsoft.com/office/powerpoint/2010/main" xmlns="" val="27921267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11</a:t>
            </a:fld>
            <a:endParaRPr lang="es-MX"/>
          </a:p>
        </p:txBody>
      </p:sp>
    </p:spTree>
    <p:extLst>
      <p:ext uri="{BB962C8B-B14F-4D97-AF65-F5344CB8AC3E}">
        <p14:creationId xmlns:p14="http://schemas.microsoft.com/office/powerpoint/2010/main" xmlns="" val="28315424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12</a:t>
            </a:fld>
            <a:endParaRPr lang="es-MX"/>
          </a:p>
        </p:txBody>
      </p:sp>
    </p:spTree>
    <p:extLst>
      <p:ext uri="{BB962C8B-B14F-4D97-AF65-F5344CB8AC3E}">
        <p14:creationId xmlns:p14="http://schemas.microsoft.com/office/powerpoint/2010/main" xmlns="" val="4545596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16/05/2019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5061146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16/05/2019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818524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2"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16/05/2019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9683043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tandard slide">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nSpc>
                <a:spcPct val="100000"/>
              </a:lnSpc>
              <a:spcBef>
                <a:spcPts val="0"/>
              </a:spcBef>
              <a:spcAft>
                <a:spcPts val="600"/>
              </a:spcAft>
              <a:buSzPct val="100000"/>
              <a:defRPr>
                <a:solidFill>
                  <a:schemeClr val="bg1"/>
                </a:solidFill>
              </a:defRPr>
            </a:lvl1pPr>
            <a:lvl2pPr>
              <a:lnSpc>
                <a:spcPct val="100000"/>
              </a:lnSpc>
              <a:spcBef>
                <a:spcPts val="0"/>
              </a:spcBef>
              <a:spcAft>
                <a:spcPts val="600"/>
              </a:spcAft>
              <a:buSzPct val="100000"/>
              <a:defRPr>
                <a:solidFill>
                  <a:schemeClr val="bg1"/>
                </a:solidFill>
              </a:defRPr>
            </a:lvl2pPr>
            <a:lvl3pPr>
              <a:lnSpc>
                <a:spcPct val="100000"/>
              </a:lnSpc>
              <a:spcBef>
                <a:spcPts val="0"/>
              </a:spcBef>
              <a:spcAft>
                <a:spcPts val="600"/>
              </a:spcAft>
              <a:buSzPct val="100000"/>
              <a:defRPr>
                <a:solidFill>
                  <a:schemeClr val="bg1"/>
                </a:solidFill>
              </a:defRPr>
            </a:lvl3pPr>
            <a:lvl4pPr>
              <a:lnSpc>
                <a:spcPct val="100000"/>
              </a:lnSpc>
              <a:spcBef>
                <a:spcPts val="0"/>
              </a:spcBef>
              <a:spcAft>
                <a:spcPts val="600"/>
              </a:spcAft>
              <a:buSzPct val="100000"/>
              <a:defRPr>
                <a:solidFill>
                  <a:schemeClr val="bg1"/>
                </a:solidFill>
              </a:defRPr>
            </a:lvl4pPr>
            <a:lvl5pPr>
              <a:lnSpc>
                <a:spcPct val="100000"/>
              </a:lnSpc>
              <a:spcBef>
                <a:spcPts val="0"/>
              </a:spcBef>
              <a:spcAft>
                <a:spcPts val="600"/>
              </a:spcAft>
              <a:buSzPct val="100000"/>
              <a:defRPr>
                <a:solidFill>
                  <a:schemeClr val="bg1"/>
                </a:solidFill>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Rectangle 2"/>
          <p:cNvSpPr>
            <a:spLocks noGrp="1" noChangeArrowheads="1"/>
          </p:cNvSpPr>
          <p:nvPr>
            <p:ph type="title"/>
          </p:nvPr>
        </p:nvSpPr>
        <p:spPr bwMode="auto">
          <a:xfrm>
            <a:off x="456413" y="322783"/>
            <a:ext cx="8232775" cy="564679"/>
          </a:xfrm>
          <a:prstGeom prst="rect">
            <a:avLst/>
          </a:prstGeom>
          <a:noFill/>
          <a:ln w="9525">
            <a:noFill/>
            <a:miter lim="800000"/>
            <a:headEnd/>
            <a:tailEnd/>
          </a:ln>
          <a:effectLst/>
        </p:spPr>
        <p:txBody>
          <a:bodyPr vert="horz" wrap="square" lIns="0" tIns="35972" rIns="0" bIns="0" numCol="1" anchor="ctr" anchorCtr="0" compatLnSpc="1">
            <a:prstTxWarp prst="textNoShape">
              <a:avLst/>
            </a:prstTxWarp>
          </a:bodyPr>
          <a:lstStyle/>
          <a:p>
            <a:pPr lvl="0"/>
            <a:r>
              <a:rPr lang="en-US" noProof="0" dirty="0" smtClean="0"/>
              <a:t>Click to edit Master title style</a:t>
            </a:r>
          </a:p>
        </p:txBody>
      </p:sp>
    </p:spTree>
    <p:extLst>
      <p:ext uri="{BB962C8B-B14F-4D97-AF65-F5344CB8AC3E}">
        <p14:creationId xmlns="" xmlns:p14="http://schemas.microsoft.com/office/powerpoint/2010/main" val="3581903835"/>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16/05/2019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2862838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3"/>
            <a:ext cx="78867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89468"/>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D0CD3E9-648A-4A22-B65A-B947559BDD30}" type="datetimeFigureOut">
              <a:rPr lang="es-MX" smtClean="0"/>
              <a:pPr/>
              <a:t>16/05/2019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2257272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D0CD3E9-648A-4A22-B65A-B947559BDD30}" type="datetimeFigureOut">
              <a:rPr lang="es-MX" smtClean="0"/>
              <a:pPr/>
              <a:t>16/05/2019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1106545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9"/>
            <a:ext cx="78867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2"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2"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D0CD3E9-648A-4A22-B65A-B947559BDD30}" type="datetimeFigureOut">
              <a:rPr lang="es-MX" smtClean="0"/>
              <a:pPr/>
              <a:t>16/05/2019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1245436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D0CD3E9-648A-4A22-B65A-B947559BDD30}" type="datetimeFigureOut">
              <a:rPr lang="es-MX" smtClean="0"/>
              <a:pPr/>
              <a:t>16/05/2019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1332243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0CD3E9-648A-4A22-B65A-B947559BDD30}" type="datetimeFigureOut">
              <a:rPr lang="es-MX" smtClean="0"/>
              <a:pPr/>
              <a:t>16/05/2019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10541394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30"/>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D0CD3E9-648A-4A22-B65A-B947559BDD30}" type="datetimeFigureOut">
              <a:rPr lang="es-MX" smtClean="0"/>
              <a:pPr/>
              <a:t>16/05/2019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54602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30"/>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D0CD3E9-648A-4A22-B65A-B947559BDD30}" type="datetimeFigureOut">
              <a:rPr lang="es-MX" smtClean="0"/>
              <a:pPr/>
              <a:t>16/05/2019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298992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5"/>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0CD3E9-648A-4A22-B65A-B947559BDD30}" type="datetimeFigureOut">
              <a:rPr lang="es-MX" smtClean="0"/>
              <a:pPr/>
              <a:t>16/05/2019</a:t>
            </a:fld>
            <a:endParaRPr lang="es-MX"/>
          </a:p>
        </p:txBody>
      </p:sp>
      <p:sp>
        <p:nvSpPr>
          <p:cNvPr id="5" name="Footer Placeholder 4"/>
          <p:cNvSpPr>
            <a:spLocks noGrp="1"/>
          </p:cNvSpPr>
          <p:nvPr>
            <p:ph type="ftr" sz="quarter" idx="3"/>
          </p:nvPr>
        </p:nvSpPr>
        <p:spPr>
          <a:xfrm>
            <a:off x="3028950" y="6356355"/>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457950" y="6356355"/>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39445247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png"/><Relationship Id="rId7"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4 Marcador de contenido"/>
          <p:cNvSpPr>
            <a:spLocks noGrp="1"/>
          </p:cNvSpPr>
          <p:nvPr>
            <p:ph idx="1"/>
          </p:nvPr>
        </p:nvSpPr>
        <p:spPr>
          <a:xfrm>
            <a:off x="707448" y="3626764"/>
            <a:ext cx="8229600" cy="737418"/>
          </a:xfrm>
          <a:prstGeom prst="rect">
            <a:avLst/>
          </a:prstGeom>
        </p:spPr>
        <p:txBody>
          <a:bodyPr>
            <a:normAutofit/>
          </a:bodyPr>
          <a:lstStyle/>
          <a:p>
            <a:pPr marL="0" indent="0" algn="ctr">
              <a:spcAft>
                <a:spcPts val="0"/>
              </a:spcAft>
              <a:buSzTx/>
              <a:buNone/>
              <a:defRPr/>
            </a:pP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8va </a:t>
            </a: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S</a:t>
            </a: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esión </a:t>
            </a: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Ordinaria </a:t>
            </a: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2019</a:t>
            </a:r>
            <a:r>
              <a:rPr lang="es-MX" sz="2000" b="1" kern="0"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rPr>
              <a:t/>
            </a:r>
            <a:br>
              <a:rPr lang="es-MX" sz="2000" b="1" kern="0"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rPr>
            </a:br>
            <a:endParaRPr lang="es-MX" sz="2000" b="1" kern="0"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endParaRPr>
          </a:p>
          <a:p>
            <a:pPr marL="0" indent="0" algn="ctr">
              <a:spcAft>
                <a:spcPts val="0"/>
              </a:spcAft>
              <a:buSzTx/>
              <a:buNone/>
              <a:defRPr/>
            </a:pPr>
            <a:endParaRPr lang="es-MX" sz="1800" b="1" kern="0" dirty="0">
              <a:solidFill>
                <a:schemeClr val="tx1"/>
              </a:solidFill>
            </a:endParaRPr>
          </a:p>
        </p:txBody>
      </p:sp>
      <p:sp>
        <p:nvSpPr>
          <p:cNvPr id="13" name="1 Título"/>
          <p:cNvSpPr>
            <a:spLocks noGrp="1"/>
          </p:cNvSpPr>
          <p:nvPr>
            <p:ph type="title"/>
          </p:nvPr>
        </p:nvSpPr>
        <p:spPr bwMode="auto">
          <a:xfrm>
            <a:off x="554182" y="1903017"/>
            <a:ext cx="8229600" cy="1508635"/>
          </a:xfrm>
          <a:prstGeom prst="rect">
            <a:avLst/>
          </a:prstGeom>
          <a:noFill/>
          <a:ln w="9525">
            <a:noFill/>
            <a:miter lim="800000"/>
            <a:headEnd/>
            <a:tailEnd/>
          </a:ln>
          <a:effectLst/>
        </p:spPr>
        <p:txBody>
          <a:bodyPr>
            <a:normAutofit/>
          </a:bodyPr>
          <a:lstStyle>
            <a:lvl1pPr algn="l">
              <a:defRPr sz="2800" cap="all" baseline="0">
                <a:solidFill>
                  <a:schemeClr val="tx1">
                    <a:lumMod val="75000"/>
                    <a:lumOff val="25000"/>
                  </a:schemeClr>
                </a:solidFill>
                <a:latin typeface="Century Gothic" pitchFamily="34" charset="0"/>
              </a:defRPr>
            </a:lvl1pPr>
          </a:lstStyle>
          <a:p>
            <a:pPr algn="ctr">
              <a:lnSpc>
                <a:spcPct val="100000"/>
              </a:lnSpc>
              <a:spcBef>
                <a:spcPts val="0"/>
              </a:spcBef>
              <a:defRPr/>
            </a:pP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CONTROL INTERNO</a:t>
            </a:r>
            <a:b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omité</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de</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C</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ontrol y </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esempeño</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I</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nstitucional</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a:r>
            <a:b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r>
              <a:rPr lang="es-MX" sz="2400" b="1" dirty="0" smtClean="0">
                <a:effectLst>
                  <a:outerShdw blurRad="38100" dist="38100" dir="2700000" algn="tl">
                    <a:srgbClr val="000000">
                      <a:alpha val="43137"/>
                    </a:srgbClr>
                  </a:outerShdw>
                </a:effectLst>
                <a:latin typeface="Arial" pitchFamily="34" charset="0"/>
                <a:cs typeface="Arial" pitchFamily="34" charset="0"/>
              </a:rPr>
              <a:t/>
            </a:r>
            <a:br>
              <a:rPr lang="es-MX" sz="2400" b="1" dirty="0" smtClean="0">
                <a:effectLst>
                  <a:outerShdw blurRad="38100" dist="38100" dir="2700000" algn="tl">
                    <a:srgbClr val="000000">
                      <a:alpha val="43137"/>
                    </a:srgbClr>
                  </a:outerShdw>
                </a:effectLst>
                <a:latin typeface="Arial" pitchFamily="34" charset="0"/>
                <a:cs typeface="Arial" pitchFamily="34" charset="0"/>
              </a:rPr>
            </a:br>
            <a:endParaRPr lang="es-ES" sz="2400" b="1" kern="0" dirty="0">
              <a:effectLst>
                <a:outerShdw blurRad="38100" dist="38100" dir="2700000" algn="tl">
                  <a:srgbClr val="000000">
                    <a:alpha val="43137"/>
                  </a:srgbClr>
                </a:outerShdw>
              </a:effectLst>
              <a:latin typeface="Arial" pitchFamily="34" charset="0"/>
              <a:cs typeface="Arial" pitchFamily="34" charset="0"/>
            </a:endParaRPr>
          </a:p>
        </p:txBody>
      </p:sp>
      <p:sp>
        <p:nvSpPr>
          <p:cNvPr id="6" name="4 Marcador de contenido"/>
          <p:cNvSpPr txBox="1">
            <a:spLocks/>
          </p:cNvSpPr>
          <p:nvPr/>
        </p:nvSpPr>
        <p:spPr>
          <a:xfrm>
            <a:off x="0" y="5210957"/>
            <a:ext cx="9144000" cy="368072"/>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defRPr/>
            </a:pP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Hermosillo, Sonora, </a:t>
            </a: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12 de abril de 2019</a:t>
            </a:r>
            <a:endPar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48129" name="Picture 1" descr="C:\Users\LUIS CARLOS\Pictures\SEC LOGO.png"/>
          <p:cNvPicPr>
            <a:picLocks noChangeAspect="1" noChangeArrowheads="1"/>
          </p:cNvPicPr>
          <p:nvPr/>
        </p:nvPicPr>
        <p:blipFill>
          <a:blip r:embed="rId2"/>
          <a:srcRect/>
          <a:stretch>
            <a:fillRect/>
          </a:stretch>
        </p:blipFill>
        <p:spPr bwMode="auto">
          <a:xfrm>
            <a:off x="2590799" y="0"/>
            <a:ext cx="3962400" cy="1476375"/>
          </a:xfrm>
          <a:prstGeom prst="rect">
            <a:avLst/>
          </a:prstGeom>
          <a:noFill/>
        </p:spPr>
      </p:pic>
      <p:sp>
        <p:nvSpPr>
          <p:cNvPr id="7" name="CuadroTexto 1">
            <a:extLst>
              <a:ext uri="{FF2B5EF4-FFF2-40B4-BE49-F238E27FC236}"/>
            </a:extLst>
          </p:cNvPr>
          <p:cNvSpPr txBox="1"/>
          <p:nvPr/>
        </p:nvSpPr>
        <p:spPr>
          <a:xfrm>
            <a:off x="1" y="5688449"/>
            <a:ext cx="9143999" cy="1169551"/>
          </a:xfrm>
          <a:prstGeom prst="rect">
            <a:avLst/>
          </a:prstGeom>
          <a:solidFill>
            <a:srgbClr val="FF0000"/>
          </a:solidFill>
        </p:spPr>
        <p:txBody>
          <a:bodyPr wrap="square">
            <a:spAutoFit/>
          </a:bodyPr>
          <a:lstStyle/>
          <a:p>
            <a:pPr algn="ctr">
              <a:defRPr/>
            </a:pPr>
            <a:endParaRPr lang="es-MX" sz="3500" b="1" dirty="0">
              <a:effectLst>
                <a:outerShdw blurRad="38100" dist="38100" dir="2700000" algn="tl">
                  <a:srgbClr val="000000">
                    <a:alpha val="43137"/>
                  </a:srgbClr>
                </a:outerShdw>
              </a:effectLst>
            </a:endParaRPr>
          </a:p>
          <a:p>
            <a:pPr algn="ctr">
              <a:defRPr/>
            </a:pPr>
            <a:endParaRPr lang="es-MX" sz="3500" b="1"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1923417619"/>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11" name="CuadroTexto 6"/>
          <p:cNvSpPr txBox="1"/>
          <p:nvPr/>
        </p:nvSpPr>
        <p:spPr>
          <a:xfrm>
            <a:off x="932772" y="1178162"/>
            <a:ext cx="7344816" cy="415498"/>
          </a:xfrm>
          <a:prstGeom prst="rect">
            <a:avLst/>
          </a:prstGeom>
          <a:noFill/>
        </p:spPr>
        <p:txBody>
          <a:bodyPr wrap="square" rtlCol="0">
            <a:spAutoFit/>
          </a:bodyPr>
          <a:lstStyle/>
          <a:p>
            <a:pPr algn="ctr"/>
            <a:r>
              <a:rPr lang="es-MX" sz="2100" b="1" dirty="0" smtClean="0">
                <a:solidFill>
                  <a:schemeClr val="tx1">
                    <a:lumMod val="65000"/>
                    <a:lumOff val="35000"/>
                  </a:schemeClr>
                </a:solidFill>
                <a:latin typeface="Arial" pitchFamily="34" charset="0"/>
                <a:cs typeface="Arial" pitchFamily="34" charset="0"/>
              </a:rPr>
              <a:t>Plan Anual de Trabajo de Control Interno </a:t>
            </a:r>
          </a:p>
        </p:txBody>
      </p:sp>
      <p:sp>
        <p:nvSpPr>
          <p:cNvPr id="4" name="Rectangle 1"/>
          <p:cNvSpPr>
            <a:spLocks noChangeArrowheads="1"/>
          </p:cNvSpPr>
          <p:nvPr/>
        </p:nvSpPr>
        <p:spPr bwMode="auto">
          <a:xfrm>
            <a:off x="1822134" y="2138652"/>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5" name="Imagen 4"/>
          <p:cNvPicPr>
            <a:picLocks noChangeAspect="1"/>
          </p:cNvPicPr>
          <p:nvPr/>
        </p:nvPicPr>
        <p:blipFill>
          <a:blip r:embed="rId4"/>
          <a:stretch>
            <a:fillRect/>
          </a:stretch>
        </p:blipFill>
        <p:spPr>
          <a:xfrm>
            <a:off x="1132610" y="1717497"/>
            <a:ext cx="7069485" cy="4258541"/>
          </a:xfrm>
          <a:prstGeom prst="rect">
            <a:avLst/>
          </a:prstGeom>
        </p:spPr>
      </p:pic>
    </p:spTree>
    <p:extLst>
      <p:ext uri="{BB962C8B-B14F-4D97-AF65-F5344CB8AC3E}">
        <p14:creationId xmlns:p14="http://schemas.microsoft.com/office/powerpoint/2010/main" xmlns="" val="170997219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11" name="CuadroTexto 6"/>
          <p:cNvSpPr txBox="1"/>
          <p:nvPr/>
        </p:nvSpPr>
        <p:spPr>
          <a:xfrm>
            <a:off x="932772" y="1178162"/>
            <a:ext cx="7344816" cy="415498"/>
          </a:xfrm>
          <a:prstGeom prst="rect">
            <a:avLst/>
          </a:prstGeom>
          <a:noFill/>
        </p:spPr>
        <p:txBody>
          <a:bodyPr wrap="square" rtlCol="0">
            <a:spAutoFit/>
          </a:bodyPr>
          <a:lstStyle/>
          <a:p>
            <a:pPr algn="ctr"/>
            <a:r>
              <a:rPr lang="es-MX" sz="2100" b="1" dirty="0" smtClean="0">
                <a:solidFill>
                  <a:schemeClr val="tx1">
                    <a:lumMod val="65000"/>
                    <a:lumOff val="35000"/>
                  </a:schemeClr>
                </a:solidFill>
                <a:latin typeface="Arial" pitchFamily="34" charset="0"/>
                <a:cs typeface="Arial" pitchFamily="34" charset="0"/>
              </a:rPr>
              <a:t>Plan Anual de Trabajo de Control Interno </a:t>
            </a:r>
          </a:p>
        </p:txBody>
      </p:sp>
      <p:sp>
        <p:nvSpPr>
          <p:cNvPr id="4" name="Rectangle 1"/>
          <p:cNvSpPr>
            <a:spLocks noChangeArrowheads="1"/>
          </p:cNvSpPr>
          <p:nvPr/>
        </p:nvSpPr>
        <p:spPr bwMode="auto">
          <a:xfrm>
            <a:off x="1822134" y="2138652"/>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2" name="Imagen 1"/>
          <p:cNvPicPr>
            <a:picLocks noChangeAspect="1"/>
          </p:cNvPicPr>
          <p:nvPr/>
        </p:nvPicPr>
        <p:blipFill>
          <a:blip r:embed="rId4"/>
          <a:stretch>
            <a:fillRect/>
          </a:stretch>
        </p:blipFill>
        <p:spPr>
          <a:xfrm>
            <a:off x="394815" y="1717497"/>
            <a:ext cx="8353425" cy="4752975"/>
          </a:xfrm>
          <a:prstGeom prst="rect">
            <a:avLst/>
          </a:prstGeom>
        </p:spPr>
      </p:pic>
    </p:spTree>
    <p:extLst>
      <p:ext uri="{BB962C8B-B14F-4D97-AF65-F5344CB8AC3E}">
        <p14:creationId xmlns:p14="http://schemas.microsoft.com/office/powerpoint/2010/main" xmlns="" val="41760920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11" name="CuadroTexto 6"/>
          <p:cNvSpPr txBox="1"/>
          <p:nvPr/>
        </p:nvSpPr>
        <p:spPr>
          <a:xfrm>
            <a:off x="1010947" y="1169170"/>
            <a:ext cx="7344816" cy="415498"/>
          </a:xfrm>
          <a:prstGeom prst="rect">
            <a:avLst/>
          </a:prstGeom>
          <a:noFill/>
        </p:spPr>
        <p:txBody>
          <a:bodyPr wrap="square" rtlCol="0">
            <a:spAutoFit/>
          </a:bodyPr>
          <a:lstStyle/>
          <a:p>
            <a:pPr algn="ctr"/>
            <a:r>
              <a:rPr lang="es-MX" sz="2100" b="1" dirty="0" smtClean="0">
                <a:solidFill>
                  <a:schemeClr val="tx1">
                    <a:lumMod val="65000"/>
                    <a:lumOff val="35000"/>
                  </a:schemeClr>
                </a:solidFill>
                <a:latin typeface="Arial" pitchFamily="34" charset="0"/>
                <a:cs typeface="Arial" pitchFamily="34" charset="0"/>
              </a:rPr>
              <a:t>Exposición de Formato de Análisis de Autoevaluación</a:t>
            </a:r>
          </a:p>
        </p:txBody>
      </p:sp>
      <p:pic>
        <p:nvPicPr>
          <p:cNvPr id="5" name="Imagen 4"/>
          <p:cNvPicPr>
            <a:picLocks noChangeAspect="1"/>
          </p:cNvPicPr>
          <p:nvPr/>
        </p:nvPicPr>
        <p:blipFill>
          <a:blip r:embed="rId4"/>
          <a:stretch>
            <a:fillRect/>
          </a:stretch>
        </p:blipFill>
        <p:spPr>
          <a:xfrm>
            <a:off x="885515" y="1699513"/>
            <a:ext cx="7200900" cy="1533525"/>
          </a:xfrm>
          <a:prstGeom prst="rect">
            <a:avLst/>
          </a:prstGeom>
        </p:spPr>
      </p:pic>
      <p:pic>
        <p:nvPicPr>
          <p:cNvPr id="20" name="Imagen 19"/>
          <p:cNvPicPr>
            <a:picLocks noChangeAspect="1"/>
          </p:cNvPicPr>
          <p:nvPr/>
        </p:nvPicPr>
        <p:blipFill>
          <a:blip r:embed="rId5"/>
          <a:stretch>
            <a:fillRect/>
          </a:stretch>
        </p:blipFill>
        <p:spPr>
          <a:xfrm>
            <a:off x="885515" y="3224112"/>
            <a:ext cx="7210425" cy="981075"/>
          </a:xfrm>
          <a:prstGeom prst="rect">
            <a:avLst/>
          </a:prstGeom>
        </p:spPr>
      </p:pic>
      <p:pic>
        <p:nvPicPr>
          <p:cNvPr id="21" name="Imagen 20"/>
          <p:cNvPicPr>
            <a:picLocks noChangeAspect="1"/>
          </p:cNvPicPr>
          <p:nvPr/>
        </p:nvPicPr>
        <p:blipFill>
          <a:blip r:embed="rId6"/>
          <a:stretch>
            <a:fillRect/>
          </a:stretch>
        </p:blipFill>
        <p:spPr>
          <a:xfrm>
            <a:off x="875990" y="4205187"/>
            <a:ext cx="7219950" cy="981075"/>
          </a:xfrm>
          <a:prstGeom prst="rect">
            <a:avLst/>
          </a:prstGeom>
        </p:spPr>
      </p:pic>
      <p:pic>
        <p:nvPicPr>
          <p:cNvPr id="22" name="Imagen 21"/>
          <p:cNvPicPr>
            <a:picLocks noChangeAspect="1"/>
          </p:cNvPicPr>
          <p:nvPr/>
        </p:nvPicPr>
        <p:blipFill>
          <a:blip r:embed="rId7"/>
          <a:stretch>
            <a:fillRect/>
          </a:stretch>
        </p:blipFill>
        <p:spPr>
          <a:xfrm>
            <a:off x="875990" y="5186262"/>
            <a:ext cx="7210425" cy="790575"/>
          </a:xfrm>
          <a:prstGeom prst="rect">
            <a:avLst/>
          </a:prstGeom>
        </p:spPr>
      </p:pic>
    </p:spTree>
    <p:extLst>
      <p:ext uri="{BB962C8B-B14F-4D97-AF65-F5344CB8AC3E}">
        <p14:creationId xmlns:p14="http://schemas.microsoft.com/office/powerpoint/2010/main" xmlns="" val="260211788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11" name="CuadroTexto 6"/>
          <p:cNvSpPr txBox="1"/>
          <p:nvPr/>
        </p:nvSpPr>
        <p:spPr>
          <a:xfrm>
            <a:off x="1010947" y="1169170"/>
            <a:ext cx="7344816" cy="415498"/>
          </a:xfrm>
          <a:prstGeom prst="rect">
            <a:avLst/>
          </a:prstGeom>
          <a:noFill/>
        </p:spPr>
        <p:txBody>
          <a:bodyPr wrap="square" rtlCol="0">
            <a:spAutoFit/>
          </a:bodyPr>
          <a:lstStyle/>
          <a:p>
            <a:pPr algn="ctr"/>
            <a:r>
              <a:rPr lang="es-MX" sz="2100" b="1" dirty="0" smtClean="0">
                <a:solidFill>
                  <a:schemeClr val="tx1">
                    <a:lumMod val="65000"/>
                    <a:lumOff val="35000"/>
                  </a:schemeClr>
                </a:solidFill>
                <a:latin typeface="Arial" pitchFamily="34" charset="0"/>
                <a:cs typeface="Arial" pitchFamily="34" charset="0"/>
              </a:rPr>
              <a:t>Exposición de Formato de Análisis de Autoevaluación</a:t>
            </a:r>
          </a:p>
        </p:txBody>
      </p:sp>
      <p:pic>
        <p:nvPicPr>
          <p:cNvPr id="2" name="Imagen 1"/>
          <p:cNvPicPr>
            <a:picLocks noChangeAspect="1"/>
          </p:cNvPicPr>
          <p:nvPr/>
        </p:nvPicPr>
        <p:blipFill>
          <a:blip r:embed="rId4"/>
          <a:stretch>
            <a:fillRect/>
          </a:stretch>
        </p:blipFill>
        <p:spPr>
          <a:xfrm>
            <a:off x="1078142" y="1584668"/>
            <a:ext cx="7210425" cy="1066800"/>
          </a:xfrm>
          <a:prstGeom prst="rect">
            <a:avLst/>
          </a:prstGeom>
        </p:spPr>
      </p:pic>
      <p:pic>
        <p:nvPicPr>
          <p:cNvPr id="3" name="Imagen 2"/>
          <p:cNvPicPr>
            <a:picLocks noChangeAspect="1"/>
          </p:cNvPicPr>
          <p:nvPr/>
        </p:nvPicPr>
        <p:blipFill>
          <a:blip r:embed="rId5"/>
          <a:stretch>
            <a:fillRect/>
          </a:stretch>
        </p:blipFill>
        <p:spPr>
          <a:xfrm>
            <a:off x="1078142" y="2651468"/>
            <a:ext cx="7210425" cy="885825"/>
          </a:xfrm>
          <a:prstGeom prst="rect">
            <a:avLst/>
          </a:prstGeom>
        </p:spPr>
      </p:pic>
      <p:pic>
        <p:nvPicPr>
          <p:cNvPr id="4" name="Imagen 3"/>
          <p:cNvPicPr>
            <a:picLocks noChangeAspect="1"/>
          </p:cNvPicPr>
          <p:nvPr/>
        </p:nvPicPr>
        <p:blipFill>
          <a:blip r:embed="rId6"/>
          <a:stretch>
            <a:fillRect/>
          </a:stretch>
        </p:blipFill>
        <p:spPr>
          <a:xfrm>
            <a:off x="1087667" y="3537293"/>
            <a:ext cx="7200900" cy="1076325"/>
          </a:xfrm>
          <a:prstGeom prst="rect">
            <a:avLst/>
          </a:prstGeom>
        </p:spPr>
      </p:pic>
      <p:pic>
        <p:nvPicPr>
          <p:cNvPr id="7" name="Imagen 6"/>
          <p:cNvPicPr>
            <a:picLocks noChangeAspect="1"/>
          </p:cNvPicPr>
          <p:nvPr/>
        </p:nvPicPr>
        <p:blipFill>
          <a:blip r:embed="rId7"/>
          <a:stretch>
            <a:fillRect/>
          </a:stretch>
        </p:blipFill>
        <p:spPr>
          <a:xfrm>
            <a:off x="1078141" y="4603281"/>
            <a:ext cx="7210425" cy="933450"/>
          </a:xfrm>
          <a:prstGeom prst="rect">
            <a:avLst/>
          </a:prstGeom>
        </p:spPr>
      </p:pic>
      <p:pic>
        <p:nvPicPr>
          <p:cNvPr id="10" name="Imagen 9"/>
          <p:cNvPicPr>
            <a:picLocks noChangeAspect="1"/>
          </p:cNvPicPr>
          <p:nvPr/>
        </p:nvPicPr>
        <p:blipFill>
          <a:blip r:embed="rId8"/>
          <a:stretch>
            <a:fillRect/>
          </a:stretch>
        </p:blipFill>
        <p:spPr>
          <a:xfrm>
            <a:off x="1087667" y="5536731"/>
            <a:ext cx="7219950" cy="971550"/>
          </a:xfrm>
          <a:prstGeom prst="rect">
            <a:avLst/>
          </a:prstGeom>
        </p:spPr>
      </p:pic>
    </p:spTree>
    <p:extLst>
      <p:ext uri="{BB962C8B-B14F-4D97-AF65-F5344CB8AC3E}">
        <p14:creationId xmlns:p14="http://schemas.microsoft.com/office/powerpoint/2010/main" xmlns="" val="43649145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11" name="CuadroTexto 6"/>
          <p:cNvSpPr txBox="1"/>
          <p:nvPr/>
        </p:nvSpPr>
        <p:spPr>
          <a:xfrm>
            <a:off x="1010947" y="1169170"/>
            <a:ext cx="7344816" cy="415498"/>
          </a:xfrm>
          <a:prstGeom prst="rect">
            <a:avLst/>
          </a:prstGeom>
          <a:noFill/>
        </p:spPr>
        <p:txBody>
          <a:bodyPr wrap="square" rtlCol="0">
            <a:spAutoFit/>
          </a:bodyPr>
          <a:lstStyle/>
          <a:p>
            <a:pPr algn="ctr"/>
            <a:r>
              <a:rPr lang="es-MX" sz="2100" b="1" dirty="0" smtClean="0">
                <a:solidFill>
                  <a:schemeClr val="tx1">
                    <a:lumMod val="65000"/>
                    <a:lumOff val="35000"/>
                  </a:schemeClr>
                </a:solidFill>
                <a:latin typeface="Arial" pitchFamily="34" charset="0"/>
                <a:cs typeface="Arial" pitchFamily="34" charset="0"/>
              </a:rPr>
              <a:t>Exposición de Formato de Análisis de Autoevaluación</a:t>
            </a:r>
          </a:p>
        </p:txBody>
      </p:sp>
      <p:pic>
        <p:nvPicPr>
          <p:cNvPr id="5" name="Imagen 4"/>
          <p:cNvPicPr>
            <a:picLocks noChangeAspect="1"/>
          </p:cNvPicPr>
          <p:nvPr/>
        </p:nvPicPr>
        <p:blipFill>
          <a:blip r:embed="rId4"/>
          <a:stretch>
            <a:fillRect/>
          </a:stretch>
        </p:blipFill>
        <p:spPr>
          <a:xfrm>
            <a:off x="961553" y="1563236"/>
            <a:ext cx="7219950" cy="1009650"/>
          </a:xfrm>
          <a:prstGeom prst="rect">
            <a:avLst/>
          </a:prstGeom>
        </p:spPr>
      </p:pic>
      <p:pic>
        <p:nvPicPr>
          <p:cNvPr id="14" name="Imagen 13"/>
          <p:cNvPicPr>
            <a:picLocks noChangeAspect="1"/>
          </p:cNvPicPr>
          <p:nvPr/>
        </p:nvPicPr>
        <p:blipFill>
          <a:blip r:embed="rId5"/>
          <a:stretch>
            <a:fillRect/>
          </a:stretch>
        </p:blipFill>
        <p:spPr>
          <a:xfrm>
            <a:off x="971078" y="2572886"/>
            <a:ext cx="7210425" cy="1009650"/>
          </a:xfrm>
          <a:prstGeom prst="rect">
            <a:avLst/>
          </a:prstGeom>
        </p:spPr>
      </p:pic>
      <p:pic>
        <p:nvPicPr>
          <p:cNvPr id="15" name="Imagen 14"/>
          <p:cNvPicPr>
            <a:picLocks noChangeAspect="1"/>
          </p:cNvPicPr>
          <p:nvPr/>
        </p:nvPicPr>
        <p:blipFill>
          <a:blip r:embed="rId6"/>
          <a:stretch>
            <a:fillRect/>
          </a:stretch>
        </p:blipFill>
        <p:spPr>
          <a:xfrm>
            <a:off x="980603" y="3561104"/>
            <a:ext cx="7210425" cy="1000125"/>
          </a:xfrm>
          <a:prstGeom prst="rect">
            <a:avLst/>
          </a:prstGeom>
        </p:spPr>
      </p:pic>
      <p:pic>
        <p:nvPicPr>
          <p:cNvPr id="17" name="Imagen 16"/>
          <p:cNvPicPr>
            <a:picLocks noChangeAspect="1"/>
          </p:cNvPicPr>
          <p:nvPr/>
        </p:nvPicPr>
        <p:blipFill>
          <a:blip r:embed="rId7"/>
          <a:stretch>
            <a:fillRect/>
          </a:stretch>
        </p:blipFill>
        <p:spPr>
          <a:xfrm>
            <a:off x="980603" y="4549322"/>
            <a:ext cx="7210425" cy="2295525"/>
          </a:xfrm>
          <a:prstGeom prst="rect">
            <a:avLst/>
          </a:prstGeom>
        </p:spPr>
      </p:pic>
    </p:spTree>
    <p:extLst>
      <p:ext uri="{BB962C8B-B14F-4D97-AF65-F5344CB8AC3E}">
        <p14:creationId xmlns:p14="http://schemas.microsoft.com/office/powerpoint/2010/main" xmlns="" val="88433420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11" name="CuadroTexto 6"/>
          <p:cNvSpPr txBox="1"/>
          <p:nvPr/>
        </p:nvSpPr>
        <p:spPr>
          <a:xfrm>
            <a:off x="1010947" y="1169170"/>
            <a:ext cx="7344816" cy="415498"/>
          </a:xfrm>
          <a:prstGeom prst="rect">
            <a:avLst/>
          </a:prstGeom>
          <a:noFill/>
        </p:spPr>
        <p:txBody>
          <a:bodyPr wrap="square" rtlCol="0">
            <a:spAutoFit/>
          </a:bodyPr>
          <a:lstStyle/>
          <a:p>
            <a:pPr algn="ctr"/>
            <a:r>
              <a:rPr lang="es-MX" sz="2100" b="1" dirty="0" smtClean="0">
                <a:solidFill>
                  <a:schemeClr val="tx1">
                    <a:lumMod val="65000"/>
                    <a:lumOff val="35000"/>
                  </a:schemeClr>
                </a:solidFill>
                <a:latin typeface="Arial" pitchFamily="34" charset="0"/>
                <a:cs typeface="Arial" pitchFamily="34" charset="0"/>
              </a:rPr>
              <a:t>Exposición de Formato de Análisis de Autoevaluación</a:t>
            </a:r>
          </a:p>
        </p:txBody>
      </p:sp>
      <p:pic>
        <p:nvPicPr>
          <p:cNvPr id="2" name="Imagen 1"/>
          <p:cNvPicPr>
            <a:picLocks noChangeAspect="1"/>
          </p:cNvPicPr>
          <p:nvPr/>
        </p:nvPicPr>
        <p:blipFill>
          <a:blip r:embed="rId4"/>
          <a:stretch>
            <a:fillRect/>
          </a:stretch>
        </p:blipFill>
        <p:spPr>
          <a:xfrm>
            <a:off x="1010947" y="1845253"/>
            <a:ext cx="7229475" cy="1962150"/>
          </a:xfrm>
          <a:prstGeom prst="rect">
            <a:avLst/>
          </a:prstGeom>
        </p:spPr>
      </p:pic>
    </p:spTree>
    <p:extLst>
      <p:ext uri="{BB962C8B-B14F-4D97-AF65-F5344CB8AC3E}">
        <p14:creationId xmlns:p14="http://schemas.microsoft.com/office/powerpoint/2010/main" xmlns="" val="409414770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11" name="CuadroTexto 6"/>
          <p:cNvSpPr txBox="1"/>
          <p:nvPr/>
        </p:nvSpPr>
        <p:spPr>
          <a:xfrm>
            <a:off x="1010947" y="1169170"/>
            <a:ext cx="7344816" cy="415498"/>
          </a:xfrm>
          <a:prstGeom prst="rect">
            <a:avLst/>
          </a:prstGeom>
          <a:noFill/>
        </p:spPr>
        <p:txBody>
          <a:bodyPr wrap="square" rtlCol="0">
            <a:spAutoFit/>
          </a:bodyPr>
          <a:lstStyle/>
          <a:p>
            <a:pPr algn="ctr"/>
            <a:r>
              <a:rPr lang="es-MX" sz="2100" b="1" dirty="0" smtClean="0">
                <a:solidFill>
                  <a:schemeClr val="tx1">
                    <a:lumMod val="65000"/>
                    <a:lumOff val="35000"/>
                  </a:schemeClr>
                </a:solidFill>
                <a:latin typeface="Arial" pitchFamily="34" charset="0"/>
                <a:cs typeface="Arial" pitchFamily="34" charset="0"/>
              </a:rPr>
              <a:t>Exposición de Formato de Análisis de Autoevaluación</a:t>
            </a:r>
          </a:p>
        </p:txBody>
      </p:sp>
      <p:pic>
        <p:nvPicPr>
          <p:cNvPr id="7" name="Imagen 6"/>
          <p:cNvPicPr>
            <a:picLocks noChangeAspect="1"/>
          </p:cNvPicPr>
          <p:nvPr/>
        </p:nvPicPr>
        <p:blipFill>
          <a:blip r:embed="rId4"/>
          <a:stretch>
            <a:fillRect/>
          </a:stretch>
        </p:blipFill>
        <p:spPr>
          <a:xfrm>
            <a:off x="401716" y="1699513"/>
            <a:ext cx="8339624" cy="3639377"/>
          </a:xfrm>
          <a:prstGeom prst="rect">
            <a:avLst/>
          </a:prstGeom>
        </p:spPr>
      </p:pic>
      <p:pic>
        <p:nvPicPr>
          <p:cNvPr id="15" name="Imagen 14"/>
          <p:cNvPicPr>
            <a:picLocks noChangeAspect="1"/>
          </p:cNvPicPr>
          <p:nvPr/>
        </p:nvPicPr>
        <p:blipFill>
          <a:blip r:embed="rId5"/>
          <a:stretch>
            <a:fillRect/>
          </a:stretch>
        </p:blipFill>
        <p:spPr>
          <a:xfrm>
            <a:off x="401715" y="5453735"/>
            <a:ext cx="8339625" cy="1191375"/>
          </a:xfrm>
          <a:prstGeom prst="rect">
            <a:avLst/>
          </a:prstGeom>
        </p:spPr>
      </p:pic>
    </p:spTree>
    <p:extLst>
      <p:ext uri="{BB962C8B-B14F-4D97-AF65-F5344CB8AC3E}">
        <p14:creationId xmlns:p14="http://schemas.microsoft.com/office/powerpoint/2010/main" xmlns="" val="396654474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11" name="CuadroTexto 6"/>
          <p:cNvSpPr txBox="1"/>
          <p:nvPr/>
        </p:nvSpPr>
        <p:spPr>
          <a:xfrm>
            <a:off x="1010947" y="1169170"/>
            <a:ext cx="7344816" cy="415498"/>
          </a:xfrm>
          <a:prstGeom prst="rect">
            <a:avLst/>
          </a:prstGeom>
          <a:noFill/>
        </p:spPr>
        <p:txBody>
          <a:bodyPr wrap="square" rtlCol="0">
            <a:spAutoFit/>
          </a:bodyPr>
          <a:lstStyle/>
          <a:p>
            <a:pPr algn="ctr"/>
            <a:r>
              <a:rPr lang="es-MX" sz="2100" b="1" dirty="0" smtClean="0">
                <a:solidFill>
                  <a:schemeClr val="tx1">
                    <a:lumMod val="65000"/>
                    <a:lumOff val="35000"/>
                  </a:schemeClr>
                </a:solidFill>
                <a:latin typeface="Arial" pitchFamily="34" charset="0"/>
                <a:cs typeface="Arial" pitchFamily="34" charset="0"/>
              </a:rPr>
              <a:t>Exposición de Formato de Análisis de Autoevaluación</a:t>
            </a:r>
          </a:p>
        </p:txBody>
      </p:sp>
      <p:pic>
        <p:nvPicPr>
          <p:cNvPr id="7" name="Imagen 6"/>
          <p:cNvPicPr>
            <a:picLocks noChangeAspect="1"/>
          </p:cNvPicPr>
          <p:nvPr/>
        </p:nvPicPr>
        <p:blipFill>
          <a:blip r:embed="rId4"/>
          <a:stretch>
            <a:fillRect/>
          </a:stretch>
        </p:blipFill>
        <p:spPr>
          <a:xfrm>
            <a:off x="401716" y="1699513"/>
            <a:ext cx="8339624" cy="3639377"/>
          </a:xfrm>
          <a:prstGeom prst="rect">
            <a:avLst/>
          </a:prstGeom>
        </p:spPr>
      </p:pic>
      <p:pic>
        <p:nvPicPr>
          <p:cNvPr id="15" name="Imagen 14"/>
          <p:cNvPicPr>
            <a:picLocks noChangeAspect="1"/>
          </p:cNvPicPr>
          <p:nvPr/>
        </p:nvPicPr>
        <p:blipFill>
          <a:blip r:embed="rId5"/>
          <a:stretch>
            <a:fillRect/>
          </a:stretch>
        </p:blipFill>
        <p:spPr>
          <a:xfrm>
            <a:off x="401715" y="5453735"/>
            <a:ext cx="8339625" cy="1191375"/>
          </a:xfrm>
          <a:prstGeom prst="rect">
            <a:avLst/>
          </a:prstGeom>
        </p:spPr>
      </p:pic>
    </p:spTree>
    <p:extLst>
      <p:ext uri="{BB962C8B-B14F-4D97-AF65-F5344CB8AC3E}">
        <p14:creationId xmlns:p14="http://schemas.microsoft.com/office/powerpoint/2010/main" xmlns="" val="396654474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11" name="CuadroTexto 6"/>
          <p:cNvSpPr txBox="1"/>
          <p:nvPr/>
        </p:nvSpPr>
        <p:spPr>
          <a:xfrm>
            <a:off x="932772" y="1178162"/>
            <a:ext cx="7344816" cy="415498"/>
          </a:xfrm>
          <a:prstGeom prst="rect">
            <a:avLst/>
          </a:prstGeom>
          <a:noFill/>
        </p:spPr>
        <p:txBody>
          <a:bodyPr wrap="square" rtlCol="0">
            <a:spAutoFit/>
          </a:bodyPr>
          <a:lstStyle/>
          <a:p>
            <a:pPr algn="ctr"/>
            <a:r>
              <a:rPr lang="es-MX" sz="2100" b="1" dirty="0" smtClean="0">
                <a:solidFill>
                  <a:schemeClr val="tx1">
                    <a:lumMod val="65000"/>
                    <a:lumOff val="35000"/>
                  </a:schemeClr>
                </a:solidFill>
                <a:latin typeface="Arial" pitchFamily="34" charset="0"/>
                <a:cs typeface="Arial" pitchFamily="34" charset="0"/>
              </a:rPr>
              <a:t>Programa de Trabajo de Control Interno</a:t>
            </a:r>
          </a:p>
        </p:txBody>
      </p:sp>
      <p:pic>
        <p:nvPicPr>
          <p:cNvPr id="3" name="Imagen 2"/>
          <p:cNvPicPr>
            <a:picLocks noChangeAspect="1"/>
          </p:cNvPicPr>
          <p:nvPr/>
        </p:nvPicPr>
        <p:blipFill>
          <a:blip r:embed="rId4"/>
          <a:stretch>
            <a:fillRect/>
          </a:stretch>
        </p:blipFill>
        <p:spPr>
          <a:xfrm>
            <a:off x="672220" y="1856509"/>
            <a:ext cx="7865919" cy="2770909"/>
          </a:xfrm>
          <a:prstGeom prst="rect">
            <a:avLst/>
          </a:prstGeom>
        </p:spPr>
      </p:pic>
    </p:spTree>
    <p:extLst>
      <p:ext uri="{BB962C8B-B14F-4D97-AF65-F5344CB8AC3E}">
        <p14:creationId xmlns:p14="http://schemas.microsoft.com/office/powerpoint/2010/main" xmlns="" val="238431816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11" name="CuadroTexto 6"/>
          <p:cNvSpPr txBox="1"/>
          <p:nvPr/>
        </p:nvSpPr>
        <p:spPr>
          <a:xfrm>
            <a:off x="932772" y="1178162"/>
            <a:ext cx="7344816" cy="415498"/>
          </a:xfrm>
          <a:prstGeom prst="rect">
            <a:avLst/>
          </a:prstGeom>
          <a:noFill/>
        </p:spPr>
        <p:txBody>
          <a:bodyPr wrap="square" rtlCol="0">
            <a:spAutoFit/>
          </a:bodyPr>
          <a:lstStyle/>
          <a:p>
            <a:pPr algn="ctr"/>
            <a:r>
              <a:rPr lang="es-MX" sz="2100" b="1" dirty="0" smtClean="0">
                <a:solidFill>
                  <a:schemeClr val="tx1">
                    <a:lumMod val="65000"/>
                    <a:lumOff val="35000"/>
                  </a:schemeClr>
                </a:solidFill>
                <a:latin typeface="Arial" pitchFamily="34" charset="0"/>
                <a:cs typeface="Arial" pitchFamily="34" charset="0"/>
              </a:rPr>
              <a:t>Programa de Trabajo de Control Interno</a:t>
            </a:r>
          </a:p>
        </p:txBody>
      </p:sp>
      <p:pic>
        <p:nvPicPr>
          <p:cNvPr id="2" name="Imagen 1"/>
          <p:cNvPicPr>
            <a:picLocks noChangeAspect="1"/>
          </p:cNvPicPr>
          <p:nvPr/>
        </p:nvPicPr>
        <p:blipFill>
          <a:blip r:embed="rId4"/>
          <a:stretch>
            <a:fillRect/>
          </a:stretch>
        </p:blipFill>
        <p:spPr>
          <a:xfrm>
            <a:off x="447675" y="1604949"/>
            <a:ext cx="8206464" cy="3964475"/>
          </a:xfrm>
          <a:prstGeom prst="rect">
            <a:avLst/>
          </a:prstGeom>
        </p:spPr>
      </p:pic>
      <p:pic>
        <p:nvPicPr>
          <p:cNvPr id="4" name="Imagen 3"/>
          <p:cNvPicPr>
            <a:picLocks noChangeAspect="1"/>
          </p:cNvPicPr>
          <p:nvPr/>
        </p:nvPicPr>
        <p:blipFill>
          <a:blip r:embed="rId5"/>
          <a:stretch>
            <a:fillRect/>
          </a:stretch>
        </p:blipFill>
        <p:spPr>
          <a:xfrm>
            <a:off x="447675" y="5510875"/>
            <a:ext cx="8230875" cy="1216738"/>
          </a:xfrm>
          <a:prstGeom prst="rect">
            <a:avLst/>
          </a:prstGeom>
        </p:spPr>
      </p:pic>
    </p:spTree>
    <p:extLst>
      <p:ext uri="{BB962C8B-B14F-4D97-AF65-F5344CB8AC3E}">
        <p14:creationId xmlns:p14="http://schemas.microsoft.com/office/powerpoint/2010/main" xmlns="" val="358238057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3" name="Rombo 2"/>
          <p:cNvSpPr/>
          <p:nvPr/>
        </p:nvSpPr>
        <p:spPr>
          <a:xfrm>
            <a:off x="3985499" y="3541955"/>
            <a:ext cx="936000" cy="93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2050" name="Picture 2" descr="check list, clipboard, list icon"/>
          <p:cNvPicPr>
            <a:picLocks noChangeAspect="1" noChangeArrowheads="1"/>
          </p:cNvPicPr>
          <p:nvPr/>
        </p:nvPicPr>
        <p:blipFill rotWithShape="1">
          <a:blip r:embed="rId2">
            <a:duotone>
              <a:schemeClr val="bg2">
                <a:shade val="45000"/>
                <a:satMod val="135000"/>
              </a:schemeClr>
              <a:prstClr val="white"/>
            </a:duotone>
            <a:extLst>
              <a:ext uri="{28A0092B-C50C-407E-A947-70E740481C1C}">
                <a14:useLocalDpi xmlns="" xmlns:a14="http://schemas.microsoft.com/office/drawing/2010/main" val="0"/>
              </a:ext>
            </a:extLst>
          </a:blip>
          <a:srcRect r="23747"/>
          <a:stretch/>
        </p:blipFill>
        <p:spPr bwMode="auto">
          <a:xfrm>
            <a:off x="4665257" y="993431"/>
            <a:ext cx="4074484" cy="5629042"/>
          </a:xfrm>
          <a:prstGeom prst="rect">
            <a:avLst/>
          </a:prstGeom>
          <a:noFill/>
          <a:extLst>
            <a:ext uri="{909E8E84-426E-40DD-AFC4-6F175D3DCCD1}">
              <a14:hiddenFill xmlns="" xmlns:a14="http://schemas.microsoft.com/office/drawing/2010/main">
                <a:solidFill>
                  <a:srgbClr val="FFFFFF"/>
                </a:solidFill>
              </a14:hiddenFill>
            </a:ext>
          </a:extLst>
        </p:spPr>
      </p:pic>
      <p:graphicFrame>
        <p:nvGraphicFramePr>
          <p:cNvPr id="5" name="Tabla 4"/>
          <p:cNvGraphicFramePr>
            <a:graphicFrameLocks noGrp="1"/>
          </p:cNvGraphicFramePr>
          <p:nvPr>
            <p:extLst>
              <p:ext uri="{D42A27DB-BD31-4B8C-83A1-F6EECF244321}">
                <p14:modId xmlns="" xmlns:p14="http://schemas.microsoft.com/office/powerpoint/2010/main" val="3641642684"/>
              </p:ext>
            </p:extLst>
          </p:nvPr>
        </p:nvGraphicFramePr>
        <p:xfrm>
          <a:off x="323528" y="1761068"/>
          <a:ext cx="5028119" cy="4797774"/>
        </p:xfrm>
        <a:graphic>
          <a:graphicData uri="http://schemas.openxmlformats.org/drawingml/2006/table">
            <a:tbl>
              <a:tblPr firstRow="1" bandRow="1">
                <a:tableStyleId>{5C22544A-7EE6-4342-B048-85BDC9FD1C3A}</a:tableStyleId>
              </a:tblPr>
              <a:tblGrid>
                <a:gridCol w="459272"/>
                <a:gridCol w="4568847"/>
              </a:tblGrid>
              <a:tr h="394221">
                <a:tc gridSpan="2">
                  <a:txBody>
                    <a:bodyPr/>
                    <a:lstStyle/>
                    <a:p>
                      <a:pPr algn="ctr"/>
                      <a:r>
                        <a:rPr lang="es-MX" b="1" dirty="0" smtClean="0">
                          <a:latin typeface="Arial" pitchFamily="34" charset="0"/>
                          <a:cs typeface="Arial" pitchFamily="34" charset="0"/>
                        </a:rPr>
                        <a:t>Orden  del Día</a:t>
                      </a:r>
                      <a:endParaRPr lang="es-ES" b="1" dirty="0">
                        <a:latin typeface="Arial" pitchFamily="34" charset="0"/>
                        <a:cs typeface="Arial" pitchFamily="34" charset="0"/>
                      </a:endParaRPr>
                    </a:p>
                  </a:txBody>
                  <a:tcPr>
                    <a:solidFill>
                      <a:srgbClr val="FF0000"/>
                    </a:solidFill>
                  </a:tcPr>
                </a:tc>
                <a:tc hMerge="1">
                  <a:txBody>
                    <a:bodyPr/>
                    <a:lstStyle/>
                    <a:p>
                      <a:endParaRPr lang="es-ES" dirty="0"/>
                    </a:p>
                  </a:txBody>
                  <a:tcPr/>
                </a:tc>
              </a:tr>
              <a:tr h="315198">
                <a:tc>
                  <a:txBody>
                    <a:bodyPr/>
                    <a:lstStyle/>
                    <a:p>
                      <a:pPr algn="ctr"/>
                      <a:r>
                        <a:rPr lang="es-MX" sz="1200" b="1" dirty="0" smtClean="0">
                          <a:solidFill>
                            <a:schemeClr val="tx1">
                              <a:lumMod val="65000"/>
                              <a:lumOff val="35000"/>
                            </a:schemeClr>
                          </a:solidFill>
                          <a:latin typeface="Arial" pitchFamily="34" charset="0"/>
                          <a:cs typeface="Arial" pitchFamily="34" charset="0"/>
                        </a:rPr>
                        <a:t>1</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b="1" dirty="0" smtClean="0">
                          <a:solidFill>
                            <a:schemeClr val="tx1">
                              <a:lumMod val="65000"/>
                              <a:lumOff val="35000"/>
                            </a:schemeClr>
                          </a:solidFill>
                          <a:latin typeface="Arial" pitchFamily="34" charset="0"/>
                          <a:cs typeface="Arial" pitchFamily="34" charset="0"/>
                        </a:rPr>
                        <a:t>Bienvenida</a:t>
                      </a:r>
                      <a:r>
                        <a:rPr lang="es-MX" sz="1200" b="1" baseline="0" dirty="0" smtClean="0">
                          <a:solidFill>
                            <a:schemeClr val="tx1">
                              <a:lumMod val="65000"/>
                              <a:lumOff val="35000"/>
                            </a:schemeClr>
                          </a:solidFill>
                          <a:latin typeface="Arial" pitchFamily="34" charset="0"/>
                          <a:cs typeface="Arial" pitchFamily="34" charset="0"/>
                        </a:rPr>
                        <a:t> y apertura de la Sesión</a:t>
                      </a:r>
                      <a:endParaRPr lang="es-ES" sz="1200" b="1" dirty="0" smtClean="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r h="295666">
                <a:tc>
                  <a:txBody>
                    <a:bodyPr/>
                    <a:lstStyle/>
                    <a:p>
                      <a:pPr algn="ctr"/>
                      <a:r>
                        <a:rPr lang="es-MX" sz="1200" b="1" dirty="0" smtClean="0">
                          <a:solidFill>
                            <a:schemeClr val="tx1">
                              <a:lumMod val="65000"/>
                              <a:lumOff val="35000"/>
                            </a:schemeClr>
                          </a:solidFill>
                          <a:latin typeface="Arial" pitchFamily="34" charset="0"/>
                          <a:cs typeface="Arial" pitchFamily="34" charset="0"/>
                        </a:rPr>
                        <a:t>2</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r>
                        <a:rPr lang="es-ES" sz="1200" b="1" baseline="0" dirty="0" smtClean="0">
                          <a:solidFill>
                            <a:schemeClr val="tx1">
                              <a:lumMod val="65000"/>
                              <a:lumOff val="35000"/>
                            </a:schemeClr>
                          </a:solidFill>
                          <a:latin typeface="Arial" pitchFamily="34" charset="0"/>
                          <a:cs typeface="Arial" pitchFamily="34" charset="0"/>
                        </a:rPr>
                        <a:t>Lectura de acta anterior</a:t>
                      </a:r>
                    </a:p>
                  </a:txBody>
                  <a:tcPr>
                    <a:solidFill>
                      <a:schemeClr val="accent6">
                        <a:lumMod val="60000"/>
                        <a:lumOff val="40000"/>
                      </a:schemeClr>
                    </a:solidFill>
                  </a:tcPr>
                </a:tc>
              </a:tr>
              <a:tr h="357550">
                <a:tc>
                  <a:txBody>
                    <a:bodyPr/>
                    <a:lstStyle/>
                    <a:p>
                      <a:pPr algn="ctr"/>
                      <a:r>
                        <a:rPr lang="es-MX" sz="1200" b="1" dirty="0" smtClean="0">
                          <a:solidFill>
                            <a:schemeClr val="tx1">
                              <a:lumMod val="65000"/>
                              <a:lumOff val="35000"/>
                            </a:schemeClr>
                          </a:solidFill>
                          <a:latin typeface="Arial" pitchFamily="34" charset="0"/>
                          <a:cs typeface="Arial" pitchFamily="34" charset="0"/>
                        </a:rPr>
                        <a:t>3</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b="1" dirty="0" smtClean="0">
                          <a:solidFill>
                            <a:schemeClr val="tx1">
                              <a:lumMod val="65000"/>
                              <a:lumOff val="35000"/>
                            </a:schemeClr>
                          </a:solidFill>
                          <a:latin typeface="Arial" pitchFamily="34" charset="0"/>
                          <a:cs typeface="Arial" pitchFamily="34" charset="0"/>
                        </a:rPr>
                        <a:t>Actualización</a:t>
                      </a:r>
                      <a:r>
                        <a:rPr lang="es-ES" sz="1200" b="1" baseline="0" dirty="0" smtClean="0">
                          <a:solidFill>
                            <a:schemeClr val="tx1">
                              <a:lumMod val="65000"/>
                              <a:lumOff val="35000"/>
                            </a:schemeClr>
                          </a:solidFill>
                          <a:latin typeface="Arial" pitchFamily="34" charset="0"/>
                          <a:cs typeface="Arial" pitchFamily="34" charset="0"/>
                        </a:rPr>
                        <a:t> de Miembros de COCODI</a:t>
                      </a:r>
                      <a:endParaRPr lang="es-ES" sz="1200" b="1" dirty="0" smtClean="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r h="492776">
                <a:tc>
                  <a:txBody>
                    <a:bodyPr/>
                    <a:lstStyle/>
                    <a:p>
                      <a:pPr algn="ctr"/>
                      <a:r>
                        <a:rPr lang="es-MX" sz="1200" b="1" dirty="0" smtClean="0">
                          <a:solidFill>
                            <a:schemeClr val="tx1">
                              <a:lumMod val="65000"/>
                              <a:lumOff val="35000"/>
                            </a:schemeClr>
                          </a:solidFill>
                          <a:latin typeface="Arial" pitchFamily="34" charset="0"/>
                          <a:cs typeface="Arial" pitchFamily="34" charset="0"/>
                        </a:rPr>
                        <a:t>4</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b="1" dirty="0" smtClean="0">
                          <a:solidFill>
                            <a:schemeClr val="tx1">
                              <a:lumMod val="65000"/>
                              <a:lumOff val="35000"/>
                            </a:schemeClr>
                          </a:solidFill>
                          <a:latin typeface="Arial" pitchFamily="34" charset="0"/>
                          <a:cs typeface="Arial" pitchFamily="34" charset="0"/>
                        </a:rPr>
                        <a:t>Actualización</a:t>
                      </a:r>
                      <a:r>
                        <a:rPr lang="es-ES" sz="1200" b="1" baseline="0" dirty="0" smtClean="0">
                          <a:solidFill>
                            <a:schemeClr val="tx1">
                              <a:lumMod val="65000"/>
                              <a:lumOff val="35000"/>
                            </a:schemeClr>
                          </a:solidFill>
                          <a:latin typeface="Arial" pitchFamily="34" charset="0"/>
                          <a:cs typeface="Arial" pitchFamily="34" charset="0"/>
                        </a:rPr>
                        <a:t> de </a:t>
                      </a:r>
                      <a:r>
                        <a:rPr lang="es-ES" sz="1200" b="1" dirty="0" smtClean="0">
                          <a:solidFill>
                            <a:schemeClr val="tx1">
                              <a:lumMod val="65000"/>
                              <a:lumOff val="35000"/>
                            </a:schemeClr>
                          </a:solidFill>
                          <a:latin typeface="Arial" pitchFamily="34" charset="0"/>
                          <a:cs typeface="Arial" pitchFamily="34" charset="0"/>
                        </a:rPr>
                        <a:t>Formalización</a:t>
                      </a:r>
                      <a:r>
                        <a:rPr lang="es-ES" sz="1200" b="1" baseline="0" dirty="0" smtClean="0">
                          <a:solidFill>
                            <a:schemeClr val="tx1">
                              <a:lumMod val="65000"/>
                              <a:lumOff val="35000"/>
                            </a:schemeClr>
                          </a:solidFill>
                          <a:latin typeface="Arial" pitchFamily="34" charset="0"/>
                          <a:cs typeface="Arial" pitchFamily="34" charset="0"/>
                        </a:rPr>
                        <a:t> de Acta Constitutiva del Comité de Integridad de SEC y SEES</a:t>
                      </a:r>
                      <a:endParaRPr lang="es-ES" sz="1200" b="1" dirty="0" smtClean="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r h="394781">
                <a:tc>
                  <a:txBody>
                    <a:bodyPr/>
                    <a:lstStyle/>
                    <a:p>
                      <a:pPr algn="ctr"/>
                      <a:r>
                        <a:rPr lang="es-MX" sz="1200" b="1" dirty="0" smtClean="0">
                          <a:solidFill>
                            <a:schemeClr val="tx1">
                              <a:lumMod val="65000"/>
                              <a:lumOff val="35000"/>
                            </a:schemeClr>
                          </a:solidFill>
                          <a:latin typeface="Arial" pitchFamily="34" charset="0"/>
                          <a:cs typeface="Arial" pitchFamily="34" charset="0"/>
                        </a:rPr>
                        <a:t>5</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r>
                        <a:rPr lang="es-MX" sz="1200" b="1" dirty="0" smtClean="0">
                          <a:solidFill>
                            <a:schemeClr val="tx1">
                              <a:lumMod val="65000"/>
                              <a:lumOff val="35000"/>
                            </a:schemeClr>
                          </a:solidFill>
                          <a:latin typeface="Arial" pitchFamily="34" charset="0"/>
                          <a:cs typeface="Arial" pitchFamily="34" charset="0"/>
                        </a:rPr>
                        <a:t>Exposición</a:t>
                      </a:r>
                      <a:r>
                        <a:rPr lang="es-MX" sz="1200" b="1" baseline="0" dirty="0" smtClean="0">
                          <a:solidFill>
                            <a:schemeClr val="tx1">
                              <a:lumMod val="65000"/>
                              <a:lumOff val="35000"/>
                            </a:schemeClr>
                          </a:solidFill>
                          <a:latin typeface="Arial" pitchFamily="34" charset="0"/>
                          <a:cs typeface="Arial" pitchFamily="34" charset="0"/>
                        </a:rPr>
                        <a:t> de Matríz de Riesgos Institucional</a:t>
                      </a:r>
                      <a:endParaRPr lang="es-MX"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r h="425411">
                <a:tc>
                  <a:txBody>
                    <a:bodyPr/>
                    <a:lstStyle/>
                    <a:p>
                      <a:pPr algn="ctr"/>
                      <a:r>
                        <a:rPr lang="es-ES" sz="1200" b="1" dirty="0" smtClean="0">
                          <a:solidFill>
                            <a:schemeClr val="tx1">
                              <a:lumMod val="65000"/>
                              <a:lumOff val="35000"/>
                            </a:schemeClr>
                          </a:solidFill>
                          <a:latin typeface="Arial" pitchFamily="34" charset="0"/>
                          <a:cs typeface="Arial" pitchFamily="34" charset="0"/>
                        </a:rPr>
                        <a:t>6</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r>
                        <a:rPr lang="es-ES" sz="1200" b="1" dirty="0" smtClean="0">
                          <a:solidFill>
                            <a:schemeClr val="tx1">
                              <a:lumMod val="65000"/>
                              <a:lumOff val="35000"/>
                            </a:schemeClr>
                          </a:solidFill>
                          <a:latin typeface="Arial" pitchFamily="34" charset="0"/>
                          <a:cs typeface="Arial" pitchFamily="34" charset="0"/>
                        </a:rPr>
                        <a:t>Plan Anual de Trabajo de Control Interno</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r h="343733">
                <a:tc>
                  <a:txBody>
                    <a:bodyPr/>
                    <a:lstStyle/>
                    <a:p>
                      <a:pPr algn="ctr"/>
                      <a:r>
                        <a:rPr lang="es-MX" sz="1200" b="1" dirty="0" smtClean="0">
                          <a:solidFill>
                            <a:schemeClr val="tx1">
                              <a:lumMod val="65000"/>
                              <a:lumOff val="35000"/>
                            </a:schemeClr>
                          </a:solidFill>
                          <a:latin typeface="Arial" pitchFamily="34" charset="0"/>
                          <a:cs typeface="Arial" pitchFamily="34" charset="0"/>
                        </a:rPr>
                        <a:t>7</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r>
                        <a:rPr lang="es-MX" sz="1200" b="1" kern="1200" dirty="0" smtClean="0">
                          <a:solidFill>
                            <a:schemeClr val="tx1">
                              <a:lumMod val="65000"/>
                              <a:lumOff val="35000"/>
                            </a:schemeClr>
                          </a:solidFill>
                          <a:latin typeface="Arial" pitchFamily="34" charset="0"/>
                          <a:ea typeface="+mn-ea"/>
                          <a:cs typeface="Arial" pitchFamily="34" charset="0"/>
                        </a:rPr>
                        <a:t>Exposición</a:t>
                      </a:r>
                      <a:r>
                        <a:rPr lang="es-MX" sz="1200" b="1" kern="1200" baseline="0" dirty="0" smtClean="0">
                          <a:solidFill>
                            <a:schemeClr val="tx1">
                              <a:lumMod val="65000"/>
                              <a:lumOff val="35000"/>
                            </a:schemeClr>
                          </a:solidFill>
                          <a:latin typeface="Arial" pitchFamily="34" charset="0"/>
                          <a:ea typeface="+mn-ea"/>
                          <a:cs typeface="Arial" pitchFamily="34" charset="0"/>
                        </a:rPr>
                        <a:t> de Formato de Análisis de Autoevaluación.</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r h="296567">
                <a:tc>
                  <a:txBody>
                    <a:bodyPr/>
                    <a:lstStyle/>
                    <a:p>
                      <a:pPr algn="ctr"/>
                      <a:r>
                        <a:rPr lang="es-ES" sz="1200" b="1" dirty="0" smtClean="0">
                          <a:solidFill>
                            <a:schemeClr val="tx1">
                              <a:lumMod val="65000"/>
                              <a:lumOff val="35000"/>
                            </a:schemeClr>
                          </a:solidFill>
                          <a:latin typeface="Arial" pitchFamily="34" charset="0"/>
                          <a:cs typeface="Arial" pitchFamily="34" charset="0"/>
                        </a:rPr>
                        <a:t>8</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r>
                        <a:rPr lang="es-MX" sz="1200" b="1" kern="1200" dirty="0" smtClean="0">
                          <a:solidFill>
                            <a:schemeClr val="tx1">
                              <a:lumMod val="65000"/>
                              <a:lumOff val="35000"/>
                            </a:schemeClr>
                          </a:solidFill>
                          <a:latin typeface="Arial" pitchFamily="34" charset="0"/>
                          <a:ea typeface="+mn-ea"/>
                          <a:cs typeface="Arial" pitchFamily="34" charset="0"/>
                        </a:rPr>
                        <a:t>Programa</a:t>
                      </a:r>
                      <a:r>
                        <a:rPr lang="es-MX" sz="1200" b="1" kern="1200" baseline="0" dirty="0" smtClean="0">
                          <a:solidFill>
                            <a:schemeClr val="tx1">
                              <a:lumMod val="65000"/>
                              <a:lumOff val="35000"/>
                            </a:schemeClr>
                          </a:solidFill>
                          <a:latin typeface="Arial" pitchFamily="34" charset="0"/>
                          <a:ea typeface="+mn-ea"/>
                          <a:cs typeface="Arial" pitchFamily="34" charset="0"/>
                        </a:rPr>
                        <a:t> de Trabajo de Control Interno.</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r h="344366">
                <a:tc>
                  <a:txBody>
                    <a:bodyPr/>
                    <a:lstStyle/>
                    <a:p>
                      <a:pPr algn="ctr"/>
                      <a:r>
                        <a:rPr lang="es-ES" sz="1200" b="1" dirty="0" smtClean="0">
                          <a:solidFill>
                            <a:schemeClr val="tx1">
                              <a:lumMod val="65000"/>
                              <a:lumOff val="35000"/>
                            </a:schemeClr>
                          </a:solidFill>
                          <a:latin typeface="Arial" pitchFamily="34" charset="0"/>
                          <a:cs typeface="Arial" pitchFamily="34" charset="0"/>
                        </a:rPr>
                        <a:t>9</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r>
                        <a:rPr lang="es-MX" sz="1200" b="1" dirty="0" smtClean="0">
                          <a:solidFill>
                            <a:schemeClr val="tx1">
                              <a:lumMod val="65000"/>
                              <a:lumOff val="35000"/>
                            </a:schemeClr>
                          </a:solidFill>
                          <a:latin typeface="Arial" pitchFamily="34" charset="0"/>
                          <a:cs typeface="Arial" pitchFamily="34" charset="0"/>
                        </a:rPr>
                        <a:t>Cero</a:t>
                      </a:r>
                      <a:r>
                        <a:rPr lang="es-MX" sz="1200" b="1" baseline="0" dirty="0" smtClean="0">
                          <a:solidFill>
                            <a:schemeClr val="tx1">
                              <a:lumMod val="65000"/>
                              <a:lumOff val="35000"/>
                            </a:schemeClr>
                          </a:solidFill>
                          <a:latin typeface="Arial" pitchFamily="34" charset="0"/>
                          <a:cs typeface="Arial" pitchFamily="34" charset="0"/>
                        </a:rPr>
                        <a:t> Observaciones en Materia de Control Interno.</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r h="492776">
                <a:tc>
                  <a:txBody>
                    <a:bodyPr/>
                    <a:lstStyle/>
                    <a:p>
                      <a:pPr algn="ctr"/>
                      <a:r>
                        <a:rPr lang="es-ES" sz="1200" b="1" dirty="0" smtClean="0">
                          <a:solidFill>
                            <a:schemeClr val="tx1">
                              <a:lumMod val="65000"/>
                              <a:lumOff val="35000"/>
                            </a:schemeClr>
                          </a:solidFill>
                          <a:latin typeface="Arial" pitchFamily="34" charset="0"/>
                          <a:cs typeface="Arial" pitchFamily="34" charset="0"/>
                        </a:rPr>
                        <a:t>10</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r>
                        <a:rPr lang="es-ES" sz="1200" b="1" dirty="0" smtClean="0">
                          <a:solidFill>
                            <a:schemeClr val="tx1">
                              <a:lumMod val="65000"/>
                              <a:lumOff val="35000"/>
                            </a:schemeClr>
                          </a:solidFill>
                          <a:latin typeface="Arial" pitchFamily="34" charset="0"/>
                          <a:cs typeface="Arial" pitchFamily="34" charset="0"/>
                        </a:rPr>
                        <a:t>Estado</a:t>
                      </a:r>
                      <a:r>
                        <a:rPr lang="es-ES" sz="1200" b="1" baseline="0" dirty="0" smtClean="0">
                          <a:solidFill>
                            <a:schemeClr val="tx1">
                              <a:lumMod val="65000"/>
                              <a:lumOff val="35000"/>
                            </a:schemeClr>
                          </a:solidFill>
                          <a:latin typeface="Arial" pitchFamily="34" charset="0"/>
                          <a:cs typeface="Arial" pitchFamily="34" charset="0"/>
                        </a:rPr>
                        <a:t> de Observaciones por Unidad Administrativa y Centros de Trabajo</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r h="331168">
                <a:tc>
                  <a:txBody>
                    <a:bodyPr/>
                    <a:lstStyle/>
                    <a:p>
                      <a:pPr algn="ctr"/>
                      <a:r>
                        <a:rPr lang="es-ES" sz="1200" b="1" dirty="0" smtClean="0">
                          <a:solidFill>
                            <a:schemeClr val="tx1">
                              <a:lumMod val="65000"/>
                              <a:lumOff val="35000"/>
                            </a:schemeClr>
                          </a:solidFill>
                          <a:latin typeface="Arial" pitchFamily="34" charset="0"/>
                          <a:cs typeface="Arial" pitchFamily="34" charset="0"/>
                        </a:rPr>
                        <a:t>11</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b="1" kern="1200" dirty="0" smtClean="0">
                          <a:solidFill>
                            <a:schemeClr val="tx1">
                              <a:lumMod val="65000"/>
                              <a:lumOff val="35000"/>
                            </a:schemeClr>
                          </a:solidFill>
                          <a:latin typeface="Arial" pitchFamily="34" charset="0"/>
                          <a:ea typeface="+mn-ea"/>
                          <a:cs typeface="Arial" pitchFamily="34" charset="0"/>
                        </a:rPr>
                        <a:t>Asuntos Generales.</a:t>
                      </a:r>
                      <a:endParaRPr lang="es-MX" sz="1200" b="1" dirty="0" smtClean="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r h="313561">
                <a:tc>
                  <a:txBody>
                    <a:bodyPr/>
                    <a:lstStyle/>
                    <a:p>
                      <a:pPr algn="ctr"/>
                      <a:r>
                        <a:rPr lang="es-ES" sz="1200" b="1" dirty="0" smtClean="0">
                          <a:solidFill>
                            <a:schemeClr val="tx1">
                              <a:lumMod val="65000"/>
                              <a:lumOff val="35000"/>
                            </a:schemeClr>
                          </a:solidFill>
                          <a:latin typeface="Arial" pitchFamily="34" charset="0"/>
                          <a:cs typeface="Arial" pitchFamily="34" charset="0"/>
                        </a:rPr>
                        <a:t>12</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r>
                        <a:rPr lang="es-MX" sz="1200" b="1" kern="1200" dirty="0" smtClean="0">
                          <a:solidFill>
                            <a:schemeClr val="tx1">
                              <a:lumMod val="65000"/>
                              <a:lumOff val="35000"/>
                            </a:schemeClr>
                          </a:solidFill>
                          <a:latin typeface="Arial" pitchFamily="34" charset="0"/>
                          <a:ea typeface="+mn-ea"/>
                          <a:cs typeface="Arial" pitchFamily="34" charset="0"/>
                        </a:rPr>
                        <a:t>Clausura.</a:t>
                      </a:r>
                      <a:endParaRPr lang="es-MX" sz="1200" b="1" dirty="0" smtClean="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bl>
          </a:graphicData>
        </a:graphic>
      </p:graphicFrame>
      <p:sp>
        <p:nvSpPr>
          <p:cNvPr id="6" name="Rectángulo 5"/>
          <p:cNvSpPr/>
          <p:nvPr/>
        </p:nvSpPr>
        <p:spPr>
          <a:xfrm>
            <a:off x="275037" y="1226060"/>
            <a:ext cx="5123134" cy="338554"/>
          </a:xfrm>
          <a:prstGeom prst="rect">
            <a:avLst/>
          </a:prstGeom>
        </p:spPr>
        <p:txBody>
          <a:bodyPr wrap="none">
            <a:spAutoFit/>
          </a:bodyPr>
          <a:lstStyle/>
          <a:p>
            <a:r>
              <a:rPr lang="es-MX" sz="1600" b="1" dirty="0" smtClean="0">
                <a:solidFill>
                  <a:schemeClr val="tx1">
                    <a:lumMod val="65000"/>
                    <a:lumOff val="35000"/>
                  </a:schemeClr>
                </a:solidFill>
                <a:latin typeface="Arial" pitchFamily="34" charset="0"/>
                <a:cs typeface="Arial" pitchFamily="34" charset="0"/>
              </a:rPr>
              <a:t>LECTURA Y APROBACIÓN DE LA ORDEN DEL DÍA</a:t>
            </a:r>
            <a:endParaRPr lang="es-ES" sz="1600" b="1" dirty="0">
              <a:solidFill>
                <a:schemeClr val="tx1">
                  <a:lumMod val="65000"/>
                  <a:lumOff val="35000"/>
                </a:schemeClr>
              </a:solidFill>
              <a:latin typeface="Arial" pitchFamily="34" charset="0"/>
              <a:cs typeface="Arial" pitchFamily="34" charset="0"/>
            </a:endParaRPr>
          </a:p>
        </p:txBody>
      </p:sp>
      <p:sp>
        <p:nvSpPr>
          <p:cNvPr id="47106" name="AutoShape 2" descr="Resultado de imagen para logotipo de la sec sonora"/>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7108" name="AutoShape 4" descr="Resultado de imagen para logotipo de la sec sonora"/>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4710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Tree>
    <p:extLst>
      <p:ext uri="{BB962C8B-B14F-4D97-AF65-F5344CB8AC3E}">
        <p14:creationId xmlns="" xmlns:p14="http://schemas.microsoft.com/office/powerpoint/2010/main" val="1603361245"/>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11" name="CuadroTexto 6"/>
          <p:cNvSpPr txBox="1"/>
          <p:nvPr/>
        </p:nvSpPr>
        <p:spPr>
          <a:xfrm>
            <a:off x="598294" y="1196287"/>
            <a:ext cx="8131036" cy="415498"/>
          </a:xfrm>
          <a:prstGeom prst="rect">
            <a:avLst/>
          </a:prstGeom>
          <a:noFill/>
        </p:spPr>
        <p:txBody>
          <a:bodyPr wrap="square" rtlCol="0">
            <a:spAutoFit/>
          </a:bodyPr>
          <a:lstStyle/>
          <a:p>
            <a:pPr algn="ctr"/>
            <a:r>
              <a:rPr lang="es-MX" sz="2100" b="1" dirty="0" smtClean="0">
                <a:solidFill>
                  <a:schemeClr val="tx1">
                    <a:lumMod val="65000"/>
                    <a:lumOff val="35000"/>
                  </a:schemeClr>
                </a:solidFill>
                <a:latin typeface="Arial" pitchFamily="34" charset="0"/>
                <a:cs typeface="Arial" pitchFamily="34" charset="0"/>
              </a:rPr>
              <a:t>Cero Observaciones en Materia de Control Interno:</a:t>
            </a:r>
          </a:p>
        </p:txBody>
      </p:sp>
      <p:sp>
        <p:nvSpPr>
          <p:cNvPr id="4" name="Rectangle 1"/>
          <p:cNvSpPr>
            <a:spLocks noChangeArrowheads="1"/>
          </p:cNvSpPr>
          <p:nvPr/>
        </p:nvSpPr>
        <p:spPr bwMode="auto">
          <a:xfrm>
            <a:off x="1822134" y="2138652"/>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 name="CuadroTexto 1"/>
          <p:cNvSpPr txBox="1"/>
          <p:nvPr/>
        </p:nvSpPr>
        <p:spPr>
          <a:xfrm>
            <a:off x="1288473" y="2275609"/>
            <a:ext cx="6567054" cy="1477328"/>
          </a:xfrm>
          <a:prstGeom prst="rect">
            <a:avLst/>
          </a:prstGeom>
          <a:noFill/>
        </p:spPr>
        <p:txBody>
          <a:bodyPr wrap="square" rtlCol="0">
            <a:spAutoFit/>
          </a:bodyPr>
          <a:lstStyle/>
          <a:p>
            <a:pPr algn="just"/>
            <a:r>
              <a:rPr lang="es-MX" dirty="0" smtClean="0">
                <a:solidFill>
                  <a:schemeClr val="tx1">
                    <a:lumMod val="75000"/>
                    <a:lumOff val="25000"/>
                  </a:schemeClr>
                </a:solidFill>
              </a:rPr>
              <a:t>Durante los procesos de auditoría realizados por los diferentes entes fiscalizadores tales como ASF, ISAF y Despacho externo, en los cuales se nos aplicó el cuestionario de Control Interno, para al ejercicio fiscal 2018, se obtuvieron resultados muy positivos ya que en el rubro contamos con Cero Observaciones.</a:t>
            </a:r>
            <a:endParaRPr lang="es-MX" dirty="0">
              <a:solidFill>
                <a:schemeClr val="tx1">
                  <a:lumMod val="75000"/>
                  <a:lumOff val="25000"/>
                </a:schemeClr>
              </a:solidFill>
            </a:endParaRPr>
          </a:p>
        </p:txBody>
      </p:sp>
      <p:sp>
        <p:nvSpPr>
          <p:cNvPr id="3" name="AutoShape 2" descr="Resultado de imagen para auditorÃ­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6388" name="Picture 4" descr="Resultado de imagen para auditorÃ­a"/>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381703" y="3770747"/>
            <a:ext cx="5962650" cy="220027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26643705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10" name="CuadroTexto 2">
            <a:extLst>
              <a:ext uri="{FF2B5EF4-FFF2-40B4-BE49-F238E27FC236}"/>
            </a:extLst>
          </p:cNvPr>
          <p:cNvSpPr txBox="1"/>
          <p:nvPr/>
        </p:nvSpPr>
        <p:spPr>
          <a:xfrm>
            <a:off x="7273636" y="6229204"/>
            <a:ext cx="1663124" cy="369332"/>
          </a:xfrm>
          <a:prstGeom prst="rect">
            <a:avLst/>
          </a:prstGeom>
          <a:noFill/>
        </p:spPr>
        <p:txBody>
          <a:bodyPr wrap="square">
            <a:spAutoFit/>
          </a:bodyPr>
          <a:lstStyle/>
          <a:p>
            <a:pPr>
              <a:defRPr/>
            </a:pPr>
            <a:r>
              <a:rPr lang="es-MX" b="1" dirty="0" smtClean="0">
                <a:solidFill>
                  <a:srgbClr val="00FF00"/>
                </a:solidFill>
                <a:effectLst>
                  <a:outerShdw blurRad="38100" dist="38100" dir="2700000" algn="tl">
                    <a:srgbClr val="000000">
                      <a:alpha val="43137"/>
                    </a:srgbClr>
                  </a:outerShdw>
                </a:effectLst>
                <a:latin typeface="Arial" pitchFamily="34" charset="0"/>
                <a:cs typeface="Arial" pitchFamily="34" charset="0"/>
              </a:rPr>
              <a:t>Abril 2019</a:t>
            </a:r>
            <a:endParaRPr lang="es-MX" b="1" dirty="0">
              <a:solidFill>
                <a:srgbClr val="00FF00"/>
              </a:solidFill>
              <a:effectLst>
                <a:outerShdw blurRad="38100" dist="38100" dir="2700000" algn="tl">
                  <a:srgbClr val="000000">
                    <a:alpha val="43137"/>
                  </a:srgbClr>
                </a:outerShdw>
              </a:effectLst>
              <a:latin typeface="Arial" pitchFamily="34" charset="0"/>
              <a:cs typeface="Arial" pitchFamily="34" charset="0"/>
            </a:endParaRPr>
          </a:p>
        </p:txBody>
      </p:sp>
      <p:pic>
        <p:nvPicPr>
          <p:cNvPr id="11" name="Picture 8" descr="Imagen relacionada">
            <a:extLst>
              <a:ext uri="{FF2B5EF4-FFF2-40B4-BE49-F238E27FC236}">
                <a16:creationId xmlns="" xmlns:a16="http://schemas.microsoft.com/office/drawing/2014/main" id="{0B5F7AD5-5685-420E-B740-96D61193366A}"/>
              </a:ext>
            </a:extLst>
          </p:cNvPr>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299517" y="1340768"/>
            <a:ext cx="8720054" cy="4680620"/>
          </a:xfrm>
          <a:prstGeom prst="rect">
            <a:avLst/>
          </a:prstGeom>
          <a:noFill/>
          <a:effectLst>
            <a:softEdge rad="635000"/>
          </a:effectLst>
          <a:extLst>
            <a:ext uri="{909E8E84-426E-40DD-AFC4-6F175D3DCCD1}">
              <a14:hiddenFill xmlns="" xmlns:a14="http://schemas.microsoft.com/office/drawing/2010/main">
                <a:solidFill>
                  <a:srgbClr val="FFFFFF"/>
                </a:solidFill>
              </a14:hiddenFill>
            </a:ext>
          </a:extLst>
        </p:spPr>
      </p:pic>
      <p:sp>
        <p:nvSpPr>
          <p:cNvPr id="13" name="Rectángulo 1">
            <a:extLst>
              <a:ext uri="{FF2B5EF4-FFF2-40B4-BE49-F238E27FC236}">
                <a16:creationId xmlns="" xmlns:a16="http://schemas.microsoft.com/office/drawing/2014/main" id="{F58D7A60-CAD0-48BB-BCDB-59ACF2950002}"/>
              </a:ext>
            </a:extLst>
          </p:cNvPr>
          <p:cNvSpPr/>
          <p:nvPr/>
        </p:nvSpPr>
        <p:spPr>
          <a:xfrm>
            <a:off x="0" y="4543425"/>
            <a:ext cx="9144000" cy="1477963"/>
          </a:xfrm>
          <a:prstGeom prst="rect">
            <a:avLst/>
          </a:prstGeom>
        </p:spPr>
        <p:txBody>
          <a:bodyPr>
            <a:spAutoFit/>
          </a:bodyPr>
          <a:lstStyle/>
          <a:p>
            <a:pPr algn="ctr">
              <a:defRPr/>
            </a:pPr>
            <a:r>
              <a:rPr lang="es-MX" sz="3000" b="1" dirty="0">
                <a:solidFill>
                  <a:srgbClr val="00FF00"/>
                </a:solidFill>
                <a:effectLst>
                  <a:outerShdw blurRad="38100" dist="38100" dir="2700000" algn="tl">
                    <a:srgbClr val="000000">
                      <a:alpha val="43137"/>
                    </a:srgbClr>
                  </a:outerShdw>
                </a:effectLst>
              </a:rPr>
              <a:t>ÓRGANO INTERNO DE CONTROL DE </a:t>
            </a:r>
          </a:p>
          <a:p>
            <a:pPr algn="ctr">
              <a:defRPr/>
            </a:pPr>
            <a:r>
              <a:rPr lang="es-MX" sz="3000" b="1" dirty="0">
                <a:solidFill>
                  <a:srgbClr val="00FF00"/>
                </a:solidFill>
                <a:effectLst>
                  <a:outerShdw blurRad="38100" dist="38100" dir="2700000" algn="tl">
                    <a:srgbClr val="000000">
                      <a:alpha val="43137"/>
                    </a:srgbClr>
                  </a:outerShdw>
                </a:effectLst>
              </a:rPr>
              <a:t>SECRETARÍA DE EDUCACIÓN Y CULTURA Y </a:t>
            </a:r>
          </a:p>
          <a:p>
            <a:pPr algn="ctr">
              <a:defRPr/>
            </a:pPr>
            <a:r>
              <a:rPr lang="es-MX" sz="3000" b="1" dirty="0">
                <a:solidFill>
                  <a:srgbClr val="00FF00"/>
                </a:solidFill>
                <a:effectLst>
                  <a:outerShdw blurRad="38100" dist="38100" dir="2700000" algn="tl">
                    <a:srgbClr val="000000">
                      <a:alpha val="43137"/>
                    </a:srgbClr>
                  </a:outerShdw>
                </a:effectLst>
              </a:rPr>
              <a:t>SERVICIOS EDUCATIVOS DEL ESTADO DE SONORA</a:t>
            </a:r>
          </a:p>
        </p:txBody>
      </p:sp>
    </p:spTree>
    <p:extLst>
      <p:ext uri="{BB962C8B-B14F-4D97-AF65-F5344CB8AC3E}">
        <p14:creationId xmlns:p14="http://schemas.microsoft.com/office/powerpoint/2010/main" xmlns="" val="195230963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11" name="CuadroTexto 1">
            <a:extLst>
              <a:ext uri="{FF2B5EF4-FFF2-40B4-BE49-F238E27FC236}"/>
            </a:extLst>
          </p:cNvPr>
          <p:cNvSpPr txBox="1"/>
          <p:nvPr/>
        </p:nvSpPr>
        <p:spPr>
          <a:xfrm>
            <a:off x="0" y="3047999"/>
            <a:ext cx="9144000" cy="1492716"/>
          </a:xfrm>
          <a:prstGeom prst="rect">
            <a:avLst/>
          </a:prstGeom>
          <a:solidFill>
            <a:srgbClr val="FF0000"/>
          </a:solidFill>
        </p:spPr>
        <p:txBody>
          <a:bodyPr wrap="square">
            <a:spAutoFit/>
          </a:bodyPr>
          <a:lstStyle/>
          <a:p>
            <a:pPr algn="ctr">
              <a:defRPr/>
            </a:pPr>
            <a:endParaRPr lang="es-MX" sz="2800" b="1" dirty="0" smtClean="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SERVICIOS EDUCATIVOS DEL ESTADO DE SONORA</a:t>
            </a:r>
          </a:p>
          <a:p>
            <a:pPr algn="ctr">
              <a:defRPr/>
            </a:pPr>
            <a:endParaRPr lang="es-MX" sz="3500" b="1" dirty="0">
              <a:solidFill>
                <a:srgbClr val="FFFF00"/>
              </a:solidFill>
              <a:effectLst>
                <a:outerShdw blurRad="38100" dist="38100" dir="2700000" algn="tl">
                  <a:srgbClr val="000000">
                    <a:alpha val="43137"/>
                  </a:srgbClr>
                </a:outerShdw>
              </a:effectLst>
            </a:endParaRPr>
          </a:p>
        </p:txBody>
      </p:sp>
      <p:sp>
        <p:nvSpPr>
          <p:cNvPr id="14" name="13 Rectángulo"/>
          <p:cNvSpPr/>
          <p:nvPr/>
        </p:nvSpPr>
        <p:spPr>
          <a:xfrm>
            <a:off x="0" y="4682836"/>
            <a:ext cx="9143999" cy="429491"/>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altLang="es-MX" b="1" dirty="0" smtClean="0">
                <a:solidFill>
                  <a:schemeClr val="tx1">
                    <a:lumMod val="65000"/>
                    <a:lumOff val="35000"/>
                  </a:schemeClr>
                </a:solidFill>
              </a:rPr>
              <a:t>Al mes de Marzo de 2019</a:t>
            </a:r>
            <a:endParaRPr lang="es-MX" altLang="es-MX" b="1" dirty="0">
              <a:solidFill>
                <a:schemeClr val="tx1">
                  <a:lumMod val="65000"/>
                  <a:lumOff val="35000"/>
                </a:schemeClr>
              </a:solidFill>
            </a:endParaRPr>
          </a:p>
        </p:txBody>
      </p:sp>
    </p:spTree>
    <p:extLst>
      <p:ext uri="{BB962C8B-B14F-4D97-AF65-F5344CB8AC3E}">
        <p14:creationId xmlns:p14="http://schemas.microsoft.com/office/powerpoint/2010/main" xmlns="" val="195230963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8" name="CuadroTexto 8">
            <a:extLst>
              <a:ext uri="{FF2B5EF4-FFF2-40B4-BE49-F238E27FC236}">
                <a16:creationId xmlns="" xmlns:a16="http://schemas.microsoft.com/office/drawing/2014/main" id="{D16AB2B5-8E36-4A86-A997-B8E718BFC30D}"/>
              </a:ext>
            </a:extLst>
          </p:cNvPr>
          <p:cNvSpPr txBox="1"/>
          <p:nvPr/>
        </p:nvSpPr>
        <p:spPr>
          <a:xfrm>
            <a:off x="6830290" y="1082098"/>
            <a:ext cx="2098675" cy="523220"/>
          </a:xfrm>
          <a:prstGeom prst="rect">
            <a:avLst/>
          </a:prstGeom>
          <a:noFill/>
        </p:spPr>
        <p:txBody>
          <a:bodyPr wrap="square">
            <a:spAutoFit/>
          </a:bodyPr>
          <a:lstStyle/>
          <a:p>
            <a:pPr algn="ctr">
              <a:defRPr/>
            </a:pPr>
            <a:r>
              <a:rPr lang="es-MX" sz="1400" b="1" dirty="0" smtClean="0">
                <a:solidFill>
                  <a:schemeClr val="tx1">
                    <a:lumMod val="65000"/>
                    <a:lumOff val="35000"/>
                  </a:schemeClr>
                </a:solidFill>
                <a:effectLst>
                  <a:outerShdw blurRad="38100" dist="38100" dir="2700000" algn="tl">
                    <a:srgbClr val="000000">
                      <a:alpha val="43137"/>
                    </a:srgbClr>
                  </a:outerShdw>
                </a:effectLst>
              </a:rPr>
              <a:t>UNIDADES</a:t>
            </a:r>
          </a:p>
          <a:p>
            <a:pPr algn="ctr">
              <a:defRPr/>
            </a:pPr>
            <a:r>
              <a:rPr lang="es-MX" sz="1400" b="1" dirty="0" smtClean="0">
                <a:solidFill>
                  <a:schemeClr val="tx1">
                    <a:lumMod val="65000"/>
                    <a:lumOff val="35000"/>
                  </a:schemeClr>
                </a:solidFill>
                <a:effectLst>
                  <a:outerShdw blurRad="38100" dist="38100" dir="2700000" algn="tl">
                    <a:srgbClr val="000000">
                      <a:alpha val="43137"/>
                    </a:srgbClr>
                  </a:outerShdw>
                </a:effectLst>
              </a:rPr>
              <a:t> </a:t>
            </a:r>
            <a:r>
              <a:rPr lang="es-MX" sz="1400" b="1" dirty="0">
                <a:solidFill>
                  <a:schemeClr val="tx1">
                    <a:lumMod val="65000"/>
                    <a:lumOff val="35000"/>
                  </a:schemeClr>
                </a:solidFill>
                <a:effectLst>
                  <a:outerShdw blurRad="38100" dist="38100" dir="2700000" algn="tl">
                    <a:srgbClr val="000000">
                      <a:alpha val="43137"/>
                    </a:srgbClr>
                  </a:outerShdw>
                </a:effectLst>
              </a:rPr>
              <a:t>ADMINISTRATIVAS</a:t>
            </a:r>
          </a:p>
        </p:txBody>
      </p:sp>
      <p:graphicFrame>
        <p:nvGraphicFramePr>
          <p:cNvPr id="11" name="Tabla 5">
            <a:extLst>
              <a:ext uri="{FF2B5EF4-FFF2-40B4-BE49-F238E27FC236}">
                <a16:creationId xmlns="" xmlns:a16="http://schemas.microsoft.com/office/drawing/2014/main" id="{E4587EEE-1FB2-4114-BD53-6BB7D2C50FD1}"/>
              </a:ext>
            </a:extLst>
          </p:cNvPr>
          <p:cNvGraphicFramePr>
            <a:graphicFrameLocks noGrp="1"/>
          </p:cNvGraphicFramePr>
          <p:nvPr/>
        </p:nvGraphicFramePr>
        <p:xfrm>
          <a:off x="609022" y="2466108"/>
          <a:ext cx="7848601" cy="3988376"/>
        </p:xfrm>
        <a:graphic>
          <a:graphicData uri="http://schemas.openxmlformats.org/drawingml/2006/table">
            <a:tbl>
              <a:tblPr>
                <a:tableStyleId>{5C22544A-7EE6-4342-B048-85BDC9FD1C3A}</a:tableStyleId>
              </a:tblPr>
              <a:tblGrid>
                <a:gridCol w="3620811">
                  <a:extLst>
                    <a:ext uri="{9D8B030D-6E8A-4147-A177-3AD203B41FA5}">
                      <a16:colId xmlns="" xmlns:a16="http://schemas.microsoft.com/office/drawing/2014/main" val="20000"/>
                    </a:ext>
                  </a:extLst>
                </a:gridCol>
                <a:gridCol w="968357">
                  <a:extLst>
                    <a:ext uri="{9D8B030D-6E8A-4147-A177-3AD203B41FA5}">
                      <a16:colId xmlns="" xmlns:a16="http://schemas.microsoft.com/office/drawing/2014/main" val="20001"/>
                    </a:ext>
                  </a:extLst>
                </a:gridCol>
                <a:gridCol w="1094664">
                  <a:extLst>
                    <a:ext uri="{9D8B030D-6E8A-4147-A177-3AD203B41FA5}">
                      <a16:colId xmlns="" xmlns:a16="http://schemas.microsoft.com/office/drawing/2014/main" val="20002"/>
                    </a:ext>
                  </a:extLst>
                </a:gridCol>
                <a:gridCol w="999933">
                  <a:extLst>
                    <a:ext uri="{9D8B030D-6E8A-4147-A177-3AD203B41FA5}">
                      <a16:colId xmlns="" xmlns:a16="http://schemas.microsoft.com/office/drawing/2014/main" val="20003"/>
                    </a:ext>
                  </a:extLst>
                </a:gridCol>
                <a:gridCol w="1164836">
                  <a:extLst>
                    <a:ext uri="{9D8B030D-6E8A-4147-A177-3AD203B41FA5}">
                      <a16:colId xmlns="" xmlns:a16="http://schemas.microsoft.com/office/drawing/2014/main" val="20004"/>
                    </a:ext>
                  </a:extLst>
                </a:gridCol>
              </a:tblGrid>
              <a:tr h="325822">
                <a:tc rowSpan="2">
                  <a:txBody>
                    <a:bodyPr/>
                    <a:lstStyle/>
                    <a:p>
                      <a:pPr algn="ctr" fontAlgn="ctr"/>
                      <a:r>
                        <a:rPr lang="es-MX" sz="1400" b="1" u="none" strike="noStrike" dirty="0">
                          <a:solidFill>
                            <a:schemeClr val="bg1"/>
                          </a:solidFill>
                          <a:effectLst/>
                        </a:rPr>
                        <a:t>Unidad Administrativa</a:t>
                      </a:r>
                      <a:endParaRPr lang="es-MX" sz="1400" b="1" i="0" u="none" strike="noStrike" dirty="0">
                        <a:solidFill>
                          <a:schemeClr val="bg1"/>
                        </a:solidFill>
                        <a:effectLst/>
                        <a:latin typeface="Arial" panose="020B0604020202020204" pitchFamily="34" charset="0"/>
                      </a:endParaRPr>
                    </a:p>
                  </a:txBody>
                  <a:tcPr marL="9525" marR="9525" marT="9525" marB="0" anchor="ctr">
                    <a:solidFill>
                      <a:srgbClr val="FF0000"/>
                    </a:solidFill>
                  </a:tcPr>
                </a:tc>
                <a:tc>
                  <a:txBody>
                    <a:bodyPr/>
                    <a:lstStyle/>
                    <a:p>
                      <a:pPr algn="l" fontAlgn="ctr"/>
                      <a:r>
                        <a:rPr lang="es-MX" sz="1400" b="1" u="none" strike="noStrike" dirty="0">
                          <a:solidFill>
                            <a:schemeClr val="bg1"/>
                          </a:solidFill>
                          <a:effectLst/>
                        </a:rPr>
                        <a:t>                        </a:t>
                      </a:r>
                      <a:endParaRPr lang="es-MX" sz="1400" b="1" i="0" u="none" strike="noStrike" dirty="0">
                        <a:solidFill>
                          <a:schemeClr val="bg1"/>
                        </a:solidFill>
                        <a:effectLst/>
                        <a:latin typeface="Arial" panose="020B0604020202020204" pitchFamily="34" charset="0"/>
                      </a:endParaRPr>
                    </a:p>
                  </a:txBody>
                  <a:tcPr marL="9525" marR="9525" marT="9525" marB="0" anchor="ctr">
                    <a:solidFill>
                      <a:srgbClr val="FF0000"/>
                    </a:solidFill>
                  </a:tcPr>
                </a:tc>
                <a:tc>
                  <a:txBody>
                    <a:bodyPr/>
                    <a:lstStyle/>
                    <a:p>
                      <a:pPr algn="l" fontAlgn="ctr"/>
                      <a:r>
                        <a:rPr lang="es-MX" sz="1400" b="1" u="none" strike="noStrike" dirty="0">
                          <a:solidFill>
                            <a:schemeClr val="bg1"/>
                          </a:solidFill>
                          <a:effectLst/>
                        </a:rPr>
                        <a:t>    T O T A L</a:t>
                      </a:r>
                      <a:endParaRPr lang="es-MX" sz="1400" b="1" i="0" u="none" strike="noStrike" dirty="0">
                        <a:solidFill>
                          <a:schemeClr val="bg1"/>
                        </a:solidFill>
                        <a:effectLst/>
                        <a:latin typeface="Arial" panose="020B0604020202020204" pitchFamily="34" charset="0"/>
                      </a:endParaRPr>
                    </a:p>
                  </a:txBody>
                  <a:tcPr marL="9525" marR="9525" marT="9525" marB="0" anchor="ctr">
                    <a:solidFill>
                      <a:srgbClr val="FF0000"/>
                    </a:solidFill>
                  </a:tcPr>
                </a:tc>
                <a:tc>
                  <a:txBody>
                    <a:bodyPr/>
                    <a:lstStyle/>
                    <a:p>
                      <a:pPr algn="l" fontAlgn="ctr"/>
                      <a:r>
                        <a:rPr lang="es-MX" sz="1400" b="1" u="none" strike="noStrike" dirty="0">
                          <a:solidFill>
                            <a:schemeClr val="bg1"/>
                          </a:solidFill>
                          <a:effectLst/>
                        </a:rPr>
                        <a:t> </a:t>
                      </a:r>
                      <a:endParaRPr lang="es-MX" sz="1400" b="1" i="0" u="none" strike="noStrike" dirty="0">
                        <a:solidFill>
                          <a:schemeClr val="bg1"/>
                        </a:solidFill>
                        <a:effectLst/>
                        <a:latin typeface="Arial" panose="020B0604020202020204" pitchFamily="34" charset="0"/>
                      </a:endParaRPr>
                    </a:p>
                  </a:txBody>
                  <a:tcPr marL="9525" marR="9525" marT="9525" marB="0" anchor="ctr">
                    <a:solidFill>
                      <a:srgbClr val="FF0000"/>
                    </a:solidFill>
                  </a:tcPr>
                </a:tc>
                <a:tc rowSpan="2">
                  <a:txBody>
                    <a:bodyPr/>
                    <a:lstStyle/>
                    <a:p>
                      <a:pPr algn="ctr" fontAlgn="b"/>
                      <a:r>
                        <a:rPr lang="es-MX" sz="1400" b="1" u="none" strike="noStrike" dirty="0">
                          <a:solidFill>
                            <a:schemeClr val="bg1"/>
                          </a:solidFill>
                          <a:effectLst/>
                        </a:rPr>
                        <a:t>%  de Solventación</a:t>
                      </a:r>
                      <a:endParaRPr lang="es-MX" sz="1400" b="1" i="0" u="none" strike="noStrike" dirty="0">
                        <a:solidFill>
                          <a:schemeClr val="bg1"/>
                        </a:solidFill>
                        <a:effectLst/>
                        <a:latin typeface="Arial" panose="020B0604020202020204" pitchFamily="34" charset="0"/>
                      </a:endParaRPr>
                    </a:p>
                  </a:txBody>
                  <a:tcPr marL="9525" marR="9525" marT="9525" marB="0" anchor="b">
                    <a:solidFill>
                      <a:srgbClr val="FF0000"/>
                    </a:solidFill>
                  </a:tcPr>
                </a:tc>
                <a:extLst>
                  <a:ext uri="{0D108BD9-81ED-4DB2-BD59-A6C34878D82A}">
                    <a16:rowId xmlns="" xmlns:a16="http://schemas.microsoft.com/office/drawing/2014/main" val="10000"/>
                  </a:ext>
                </a:extLst>
              </a:tr>
              <a:tr h="325822">
                <a:tc vMerge="1">
                  <a:txBody>
                    <a:bodyPr/>
                    <a:lstStyle/>
                    <a:p>
                      <a:endParaRPr lang="es-MX"/>
                    </a:p>
                  </a:txBody>
                  <a:tcPr/>
                </a:tc>
                <a:tc>
                  <a:txBody>
                    <a:bodyPr/>
                    <a:lstStyle/>
                    <a:p>
                      <a:pPr algn="ctr" fontAlgn="ctr"/>
                      <a:r>
                        <a:rPr lang="es-MX" sz="1400" b="1" u="none" strike="noStrike" dirty="0">
                          <a:solidFill>
                            <a:schemeClr val="bg1"/>
                          </a:solidFill>
                          <a:effectLst/>
                        </a:rPr>
                        <a:t>Generadas</a:t>
                      </a:r>
                      <a:endParaRPr lang="es-MX" sz="1400" b="1" i="0" u="none" strike="noStrike" dirty="0">
                        <a:solidFill>
                          <a:schemeClr val="bg1"/>
                        </a:solidFill>
                        <a:effectLst/>
                        <a:latin typeface="Arial" panose="020B0604020202020204" pitchFamily="34" charset="0"/>
                      </a:endParaRPr>
                    </a:p>
                  </a:txBody>
                  <a:tcPr marL="9525" marR="9525" marT="9525" marB="0" anchor="ctr">
                    <a:solidFill>
                      <a:srgbClr val="FF0000"/>
                    </a:solidFill>
                  </a:tcPr>
                </a:tc>
                <a:tc>
                  <a:txBody>
                    <a:bodyPr/>
                    <a:lstStyle/>
                    <a:p>
                      <a:pPr algn="ctr" fontAlgn="ctr"/>
                      <a:r>
                        <a:rPr lang="es-MX" sz="1400" b="1" u="none" strike="noStrike" dirty="0">
                          <a:solidFill>
                            <a:schemeClr val="bg1"/>
                          </a:solidFill>
                          <a:effectLst/>
                        </a:rPr>
                        <a:t>Solventadas</a:t>
                      </a:r>
                      <a:endParaRPr lang="es-MX" sz="1400" b="1" i="0" u="none" strike="noStrike" dirty="0">
                        <a:solidFill>
                          <a:schemeClr val="bg1"/>
                        </a:solidFill>
                        <a:effectLst/>
                        <a:latin typeface="Arial" panose="020B0604020202020204" pitchFamily="34" charset="0"/>
                      </a:endParaRPr>
                    </a:p>
                  </a:txBody>
                  <a:tcPr marL="9525" marR="9525" marT="9525" marB="0" anchor="ctr">
                    <a:solidFill>
                      <a:srgbClr val="FF0000"/>
                    </a:solidFill>
                  </a:tcPr>
                </a:tc>
                <a:tc>
                  <a:txBody>
                    <a:bodyPr/>
                    <a:lstStyle/>
                    <a:p>
                      <a:pPr algn="ctr" fontAlgn="ctr"/>
                      <a:r>
                        <a:rPr lang="es-MX" sz="1400" b="1" u="none" strike="noStrike" dirty="0">
                          <a:solidFill>
                            <a:schemeClr val="bg1"/>
                          </a:solidFill>
                          <a:effectLst/>
                        </a:rPr>
                        <a:t>Pendientes</a:t>
                      </a:r>
                      <a:endParaRPr lang="es-MX" sz="1400" b="1" i="0" u="none" strike="noStrike" dirty="0">
                        <a:solidFill>
                          <a:schemeClr val="bg1"/>
                        </a:solidFill>
                        <a:effectLst/>
                        <a:latin typeface="Arial" panose="020B0604020202020204" pitchFamily="34" charset="0"/>
                      </a:endParaRPr>
                    </a:p>
                  </a:txBody>
                  <a:tcPr marL="9525" marR="9525" marT="9525" marB="0" anchor="ctr">
                    <a:solidFill>
                      <a:srgbClr val="FF0000"/>
                    </a:solidFill>
                  </a:tcPr>
                </a:tc>
                <a:tc vMerge="1">
                  <a:txBody>
                    <a:bodyPr/>
                    <a:lstStyle/>
                    <a:p>
                      <a:endParaRPr lang="es-MX"/>
                    </a:p>
                  </a:txBody>
                  <a:tcPr/>
                </a:tc>
                <a:extLst>
                  <a:ext uri="{0D108BD9-81ED-4DB2-BD59-A6C34878D82A}">
                    <a16:rowId xmlns="" xmlns:a16="http://schemas.microsoft.com/office/drawing/2014/main" val="10001"/>
                  </a:ext>
                </a:extLst>
              </a:tr>
              <a:tr h="278479">
                <a:tc>
                  <a:txBody>
                    <a:bodyPr/>
                    <a:lstStyle/>
                    <a:p>
                      <a:pPr algn="l" fontAlgn="ctr"/>
                      <a:r>
                        <a:rPr lang="es-MX" sz="1100" u="none" strike="noStrike" dirty="0">
                          <a:effectLst/>
                        </a:rPr>
                        <a:t>Coordinación General de Salud y Seguridad Escolar </a:t>
                      </a:r>
                      <a:endParaRPr lang="es-MX" sz="1100" b="0" i="0" u="none" strike="noStrike" dirty="0">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u="none" strike="noStrike" dirty="0">
                          <a:effectLst/>
                        </a:rPr>
                        <a:t>20</a:t>
                      </a:r>
                      <a:endParaRPr lang="es-MX" sz="1100" b="0" i="0" u="none" strike="noStrike" dirty="0">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u="none" strike="noStrike" dirty="0">
                          <a:effectLst/>
                        </a:rPr>
                        <a:t>9</a:t>
                      </a:r>
                      <a:endParaRPr lang="es-MX" sz="1100" b="0" i="0" u="none" strike="noStrike" dirty="0">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u="none" strike="noStrike" dirty="0">
                          <a:effectLst/>
                        </a:rPr>
                        <a:t>11</a:t>
                      </a:r>
                      <a:endParaRPr lang="es-MX" sz="1100" b="0" i="0" u="none" strike="noStrike" dirty="0">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b="1" u="none" strike="noStrike" dirty="0">
                          <a:effectLst/>
                        </a:rPr>
                        <a:t>45%</a:t>
                      </a:r>
                      <a:endParaRPr lang="es-MX" sz="1100" b="1" i="0" u="none" strike="noStrike" dirty="0">
                        <a:solidFill>
                          <a:srgbClr val="000000"/>
                        </a:solidFill>
                        <a:effectLst/>
                        <a:latin typeface="Calibri" panose="020F0502020204030204" pitchFamily="34" charset="0"/>
                      </a:endParaRPr>
                    </a:p>
                  </a:txBody>
                  <a:tcPr marL="9525" marR="9525" marT="9525" marB="0" anchor="ctr">
                    <a:solidFill>
                      <a:srgbClr val="92D050"/>
                    </a:solidFill>
                  </a:tcPr>
                </a:tc>
                <a:extLst>
                  <a:ext uri="{0D108BD9-81ED-4DB2-BD59-A6C34878D82A}">
                    <a16:rowId xmlns="" xmlns:a16="http://schemas.microsoft.com/office/drawing/2014/main" val="10002"/>
                  </a:ext>
                </a:extLst>
              </a:tr>
              <a:tr h="278479">
                <a:tc>
                  <a:txBody>
                    <a:bodyPr/>
                    <a:lstStyle/>
                    <a:p>
                      <a:pPr algn="l" fontAlgn="ctr"/>
                      <a:r>
                        <a:rPr lang="es-MX" sz="1100" u="none" strike="noStrike" dirty="0">
                          <a:effectLst/>
                        </a:rPr>
                        <a:t>Dirección General de Administración y Finanzas</a:t>
                      </a:r>
                      <a:endParaRPr lang="es-MX" sz="1100" b="0" i="0" u="none" strike="noStrike" dirty="0">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u="none" strike="noStrike" dirty="0">
                          <a:effectLst/>
                        </a:rPr>
                        <a:t>229</a:t>
                      </a:r>
                      <a:endParaRPr lang="es-MX" sz="1100" b="0" i="0" u="none" strike="noStrike" dirty="0">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u="none" strike="noStrike" dirty="0">
                          <a:effectLst/>
                        </a:rPr>
                        <a:t>119</a:t>
                      </a:r>
                      <a:endParaRPr lang="es-MX" sz="1100" b="0" i="0" u="none" strike="noStrike" dirty="0">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u="none" strike="noStrike" dirty="0">
                          <a:effectLst/>
                        </a:rPr>
                        <a:t>110</a:t>
                      </a:r>
                      <a:endParaRPr lang="es-MX" sz="1100" b="0" i="0" u="none" strike="noStrike" dirty="0">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b="1" u="none" strike="noStrike" dirty="0">
                          <a:effectLst/>
                        </a:rPr>
                        <a:t>52%</a:t>
                      </a:r>
                      <a:endParaRPr lang="es-MX" sz="1100" b="1" i="0" u="none" strike="noStrike" dirty="0">
                        <a:solidFill>
                          <a:srgbClr val="000000"/>
                        </a:solidFill>
                        <a:effectLst/>
                        <a:latin typeface="Calibri" panose="020F0502020204030204" pitchFamily="34" charset="0"/>
                      </a:endParaRPr>
                    </a:p>
                  </a:txBody>
                  <a:tcPr marL="9525" marR="9525" marT="9525" marB="0" anchor="ctr">
                    <a:solidFill>
                      <a:srgbClr val="92D050"/>
                    </a:solidFill>
                  </a:tcPr>
                </a:tc>
                <a:extLst>
                  <a:ext uri="{0D108BD9-81ED-4DB2-BD59-A6C34878D82A}">
                    <a16:rowId xmlns="" xmlns:a16="http://schemas.microsoft.com/office/drawing/2014/main" val="10003"/>
                  </a:ext>
                </a:extLst>
              </a:tr>
              <a:tr h="292404">
                <a:tc>
                  <a:txBody>
                    <a:bodyPr/>
                    <a:lstStyle/>
                    <a:p>
                      <a:pPr algn="l" fontAlgn="ctr"/>
                      <a:r>
                        <a:rPr lang="es-MX" sz="1100" u="none" strike="noStrike" dirty="0">
                          <a:effectLst/>
                        </a:rPr>
                        <a:t>Dirección General de Educación Elemental</a:t>
                      </a:r>
                      <a:endParaRPr lang="es-MX" sz="1100" b="0" i="0" u="none" strike="noStrike" dirty="0">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u="none" strike="noStrike" dirty="0">
                          <a:effectLst/>
                        </a:rPr>
                        <a:t>10</a:t>
                      </a:r>
                      <a:endParaRPr lang="es-MX" sz="1100" b="0" i="0" u="none" strike="noStrike" dirty="0">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u="none" strike="noStrike" dirty="0">
                          <a:effectLst/>
                        </a:rPr>
                        <a:t>10</a:t>
                      </a:r>
                      <a:endParaRPr lang="es-MX" sz="1100" b="0" i="0" u="none" strike="noStrike" dirty="0">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u="none" strike="noStrike" dirty="0">
                          <a:effectLst/>
                        </a:rPr>
                        <a:t>0</a:t>
                      </a:r>
                      <a:endParaRPr lang="es-MX" sz="1100" b="0" i="0" u="none" strike="noStrike" dirty="0">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b="1" u="none" strike="noStrike" dirty="0">
                          <a:effectLst/>
                        </a:rPr>
                        <a:t>100%</a:t>
                      </a:r>
                      <a:endParaRPr lang="es-MX" sz="1100" b="1" i="0" u="none" strike="noStrike" dirty="0">
                        <a:solidFill>
                          <a:srgbClr val="000000"/>
                        </a:solidFill>
                        <a:effectLst/>
                        <a:latin typeface="Calibri" panose="020F0502020204030204" pitchFamily="34" charset="0"/>
                      </a:endParaRPr>
                    </a:p>
                  </a:txBody>
                  <a:tcPr marL="9525" marR="9525" marT="9525" marB="0" anchor="ctr">
                    <a:solidFill>
                      <a:srgbClr val="92D050"/>
                    </a:solidFill>
                  </a:tcPr>
                </a:tc>
                <a:extLst>
                  <a:ext uri="{0D108BD9-81ED-4DB2-BD59-A6C34878D82A}">
                    <a16:rowId xmlns="" xmlns:a16="http://schemas.microsoft.com/office/drawing/2014/main" val="10004"/>
                  </a:ext>
                </a:extLst>
              </a:tr>
              <a:tr h="306328">
                <a:tc>
                  <a:txBody>
                    <a:bodyPr/>
                    <a:lstStyle/>
                    <a:p>
                      <a:pPr algn="l" fontAlgn="ctr"/>
                      <a:r>
                        <a:rPr lang="es-MX" sz="1100" u="none" strike="noStrike" dirty="0">
                          <a:effectLst/>
                        </a:rPr>
                        <a:t>Dirección General de Educación Primaria</a:t>
                      </a:r>
                      <a:endParaRPr lang="es-MX" sz="1100" b="0" i="0" u="none" strike="noStrike" dirty="0">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u="none" strike="noStrike" dirty="0">
                          <a:effectLst/>
                        </a:rPr>
                        <a:t>4</a:t>
                      </a:r>
                      <a:endParaRPr lang="es-MX" sz="1100" b="0" i="0" u="none" strike="noStrike" dirty="0">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u="none" strike="noStrike" dirty="0">
                          <a:effectLst/>
                        </a:rPr>
                        <a:t>3</a:t>
                      </a:r>
                      <a:endParaRPr lang="es-MX" sz="1100" b="0" i="0" u="none" strike="noStrike" dirty="0">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u="none" strike="noStrike" dirty="0">
                          <a:effectLst/>
                        </a:rPr>
                        <a:t>1</a:t>
                      </a:r>
                      <a:endParaRPr lang="es-MX" sz="1100" b="0" i="0" u="none" strike="noStrike" dirty="0">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b="1" u="none" strike="noStrike" dirty="0">
                          <a:effectLst/>
                        </a:rPr>
                        <a:t>75%</a:t>
                      </a:r>
                      <a:endParaRPr lang="es-MX" sz="1100" b="1" i="0" u="none" strike="noStrike" dirty="0">
                        <a:solidFill>
                          <a:srgbClr val="000000"/>
                        </a:solidFill>
                        <a:effectLst/>
                        <a:latin typeface="Calibri" panose="020F0502020204030204" pitchFamily="34" charset="0"/>
                      </a:endParaRPr>
                    </a:p>
                  </a:txBody>
                  <a:tcPr marL="9525" marR="9525" marT="9525" marB="0" anchor="ctr">
                    <a:solidFill>
                      <a:srgbClr val="92D050"/>
                    </a:solidFill>
                  </a:tcPr>
                </a:tc>
                <a:extLst>
                  <a:ext uri="{0D108BD9-81ED-4DB2-BD59-A6C34878D82A}">
                    <a16:rowId xmlns="" xmlns:a16="http://schemas.microsoft.com/office/drawing/2014/main" val="10005"/>
                  </a:ext>
                </a:extLst>
              </a:tr>
              <a:tr h="278479">
                <a:tc>
                  <a:txBody>
                    <a:bodyPr/>
                    <a:lstStyle/>
                    <a:p>
                      <a:pPr algn="l" fontAlgn="ctr"/>
                      <a:r>
                        <a:rPr lang="es-MX" sz="1100" u="none" strike="noStrike">
                          <a:effectLst/>
                        </a:rPr>
                        <a:t>Dirección General de Educación Secundaria</a:t>
                      </a:r>
                      <a:endParaRPr lang="es-MX" sz="1100" b="0" i="0" u="none" strike="noStrike">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u="none" strike="noStrike" dirty="0">
                          <a:effectLst/>
                        </a:rPr>
                        <a:t>3</a:t>
                      </a:r>
                      <a:endParaRPr lang="es-MX" sz="1100" b="0" i="0" u="none" strike="noStrike" dirty="0">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u="none" strike="noStrike" dirty="0">
                          <a:effectLst/>
                        </a:rPr>
                        <a:t>1</a:t>
                      </a:r>
                      <a:endParaRPr lang="es-MX" sz="1100" b="0" i="0" u="none" strike="noStrike" dirty="0">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u="none" strike="noStrike" dirty="0">
                          <a:effectLst/>
                        </a:rPr>
                        <a:t>2</a:t>
                      </a:r>
                      <a:endParaRPr lang="es-MX" sz="1100" b="0" i="0" u="none" strike="noStrike" dirty="0">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b="1" u="none" strike="noStrike" dirty="0">
                          <a:effectLst/>
                        </a:rPr>
                        <a:t>33%</a:t>
                      </a:r>
                      <a:endParaRPr lang="es-MX" sz="1100" b="1" i="0" u="none" strike="noStrike" dirty="0">
                        <a:solidFill>
                          <a:srgbClr val="000000"/>
                        </a:solidFill>
                        <a:effectLst/>
                        <a:latin typeface="Calibri" panose="020F0502020204030204" pitchFamily="34" charset="0"/>
                      </a:endParaRPr>
                    </a:p>
                  </a:txBody>
                  <a:tcPr marL="9525" marR="9525" marT="9525" marB="0" anchor="ctr">
                    <a:solidFill>
                      <a:srgbClr val="92D050"/>
                    </a:solidFill>
                  </a:tcPr>
                </a:tc>
                <a:extLst>
                  <a:ext uri="{0D108BD9-81ED-4DB2-BD59-A6C34878D82A}">
                    <a16:rowId xmlns="" xmlns:a16="http://schemas.microsoft.com/office/drawing/2014/main" val="10006"/>
                  </a:ext>
                </a:extLst>
              </a:tr>
              <a:tr h="278479">
                <a:tc>
                  <a:txBody>
                    <a:bodyPr/>
                    <a:lstStyle/>
                    <a:p>
                      <a:pPr algn="l" fontAlgn="ctr"/>
                      <a:r>
                        <a:rPr lang="es-MX" sz="1100" u="none" strike="noStrike" dirty="0">
                          <a:effectLst/>
                        </a:rPr>
                        <a:t>Dirección General de Informática</a:t>
                      </a:r>
                      <a:endParaRPr lang="es-MX" sz="1100" b="0" i="0" u="none" strike="noStrike" dirty="0">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u="none" strike="noStrike" dirty="0">
                          <a:effectLst/>
                        </a:rPr>
                        <a:t>3</a:t>
                      </a:r>
                      <a:endParaRPr lang="es-MX" sz="1100" b="0" i="0" u="none" strike="noStrike" dirty="0">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u="none" strike="noStrike" dirty="0">
                          <a:effectLst/>
                        </a:rPr>
                        <a:t>3</a:t>
                      </a:r>
                      <a:endParaRPr lang="es-MX" sz="1100" b="0" i="0" u="none" strike="noStrike" dirty="0">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u="none" strike="noStrike" dirty="0">
                          <a:effectLst/>
                        </a:rPr>
                        <a:t>0</a:t>
                      </a:r>
                      <a:endParaRPr lang="es-MX" sz="1100" b="0" i="0" u="none" strike="noStrike" dirty="0">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b="1" u="none" strike="noStrike" dirty="0">
                          <a:effectLst/>
                        </a:rPr>
                        <a:t>100%</a:t>
                      </a:r>
                      <a:endParaRPr lang="es-MX" sz="1100" b="1" i="0" u="none" strike="noStrike" dirty="0">
                        <a:solidFill>
                          <a:srgbClr val="000000"/>
                        </a:solidFill>
                        <a:effectLst/>
                        <a:latin typeface="Calibri" panose="020F0502020204030204" pitchFamily="34" charset="0"/>
                      </a:endParaRPr>
                    </a:p>
                  </a:txBody>
                  <a:tcPr marL="9525" marR="9525" marT="9525" marB="0" anchor="ctr">
                    <a:solidFill>
                      <a:srgbClr val="92D050"/>
                    </a:solidFill>
                  </a:tcPr>
                </a:tc>
                <a:extLst>
                  <a:ext uri="{0D108BD9-81ED-4DB2-BD59-A6C34878D82A}">
                    <a16:rowId xmlns="" xmlns:a16="http://schemas.microsoft.com/office/drawing/2014/main" val="10007"/>
                  </a:ext>
                </a:extLst>
              </a:tr>
              <a:tr h="278479">
                <a:tc>
                  <a:txBody>
                    <a:bodyPr/>
                    <a:lstStyle/>
                    <a:p>
                      <a:pPr algn="l" fontAlgn="ctr"/>
                      <a:r>
                        <a:rPr lang="es-MX" sz="1100" u="none" strike="noStrike">
                          <a:effectLst/>
                        </a:rPr>
                        <a:t>Dirección General de Planeación</a:t>
                      </a:r>
                      <a:endParaRPr lang="es-MX" sz="1100" b="0" i="0" u="none" strike="noStrike">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u="none" strike="noStrike" dirty="0">
                          <a:effectLst/>
                        </a:rPr>
                        <a:t>41</a:t>
                      </a:r>
                      <a:endParaRPr lang="es-MX" sz="1100" b="0" i="0" u="none" strike="noStrike" dirty="0">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u="none" strike="noStrike" dirty="0">
                          <a:effectLst/>
                        </a:rPr>
                        <a:t>40</a:t>
                      </a:r>
                      <a:endParaRPr lang="es-MX" sz="1100" b="0" i="0" u="none" strike="noStrike" dirty="0">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b="0" i="0" u="none" strike="noStrike" dirty="0">
                          <a:solidFill>
                            <a:srgbClr val="000000"/>
                          </a:solidFill>
                          <a:effectLst/>
                          <a:latin typeface="+mn-lt"/>
                        </a:rPr>
                        <a:t>1</a:t>
                      </a:r>
                    </a:p>
                  </a:txBody>
                  <a:tcPr marL="9525" marR="9525" marT="9525" marB="0" anchor="ctr">
                    <a:solidFill>
                      <a:srgbClr val="92D050"/>
                    </a:solidFill>
                  </a:tcPr>
                </a:tc>
                <a:tc>
                  <a:txBody>
                    <a:bodyPr/>
                    <a:lstStyle/>
                    <a:p>
                      <a:pPr algn="ctr" fontAlgn="ctr"/>
                      <a:r>
                        <a:rPr lang="es-MX" sz="1100" b="1" u="none" strike="noStrike" dirty="0">
                          <a:effectLst/>
                        </a:rPr>
                        <a:t>98%</a:t>
                      </a:r>
                      <a:endParaRPr lang="es-MX" sz="1100" b="1" i="0" u="none" strike="noStrike" dirty="0">
                        <a:solidFill>
                          <a:srgbClr val="000000"/>
                        </a:solidFill>
                        <a:effectLst/>
                        <a:latin typeface="Calibri" panose="020F0502020204030204" pitchFamily="34" charset="0"/>
                      </a:endParaRPr>
                    </a:p>
                  </a:txBody>
                  <a:tcPr marL="9525" marR="9525" marT="9525" marB="0" anchor="ctr">
                    <a:solidFill>
                      <a:srgbClr val="92D050"/>
                    </a:solidFill>
                  </a:tcPr>
                </a:tc>
                <a:extLst>
                  <a:ext uri="{0D108BD9-81ED-4DB2-BD59-A6C34878D82A}">
                    <a16:rowId xmlns="" xmlns:a16="http://schemas.microsoft.com/office/drawing/2014/main" val="10008"/>
                  </a:ext>
                </a:extLst>
              </a:tr>
              <a:tr h="278479">
                <a:tc>
                  <a:txBody>
                    <a:bodyPr/>
                    <a:lstStyle/>
                    <a:p>
                      <a:pPr algn="l" fontAlgn="ctr"/>
                      <a:r>
                        <a:rPr lang="es-MX" sz="1100" u="none" strike="noStrike">
                          <a:effectLst/>
                        </a:rPr>
                        <a:t>Dirección General de Recursos Humanos</a:t>
                      </a:r>
                      <a:endParaRPr lang="es-MX" sz="1100" b="0" i="0" u="none" strike="noStrike">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u="none" strike="noStrike" dirty="0">
                          <a:effectLst/>
                        </a:rPr>
                        <a:t>37</a:t>
                      </a:r>
                      <a:endParaRPr lang="es-MX" sz="1100" b="0" i="0" u="none" strike="noStrike" dirty="0">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u="none" strike="noStrike" dirty="0">
                          <a:effectLst/>
                        </a:rPr>
                        <a:t>17</a:t>
                      </a:r>
                      <a:endParaRPr lang="es-MX" sz="1100" b="0" i="0" u="none" strike="noStrike" dirty="0">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b="0" i="0" u="none" strike="noStrike" dirty="0">
                          <a:solidFill>
                            <a:srgbClr val="000000"/>
                          </a:solidFill>
                          <a:effectLst/>
                          <a:latin typeface="Arial" panose="020B0604020202020204" pitchFamily="34" charset="0"/>
                        </a:rPr>
                        <a:t>20</a:t>
                      </a:r>
                    </a:p>
                  </a:txBody>
                  <a:tcPr marL="9525" marR="9525" marT="9525" marB="0" anchor="ctr">
                    <a:solidFill>
                      <a:srgbClr val="92D050"/>
                    </a:solidFill>
                  </a:tcPr>
                </a:tc>
                <a:tc>
                  <a:txBody>
                    <a:bodyPr/>
                    <a:lstStyle/>
                    <a:p>
                      <a:pPr algn="ctr" fontAlgn="ctr"/>
                      <a:r>
                        <a:rPr lang="es-MX" sz="1100" b="1" u="none" strike="noStrike" dirty="0">
                          <a:effectLst/>
                        </a:rPr>
                        <a:t>46%</a:t>
                      </a:r>
                      <a:endParaRPr lang="es-MX" sz="1100" b="1" i="0" u="none" strike="noStrike" dirty="0">
                        <a:solidFill>
                          <a:srgbClr val="000000"/>
                        </a:solidFill>
                        <a:effectLst/>
                        <a:latin typeface="Calibri" panose="020F0502020204030204" pitchFamily="34" charset="0"/>
                      </a:endParaRPr>
                    </a:p>
                  </a:txBody>
                  <a:tcPr marL="9525" marR="9525" marT="9525" marB="0" anchor="ctr">
                    <a:solidFill>
                      <a:srgbClr val="92D050"/>
                    </a:solidFill>
                  </a:tcPr>
                </a:tc>
                <a:extLst>
                  <a:ext uri="{0D108BD9-81ED-4DB2-BD59-A6C34878D82A}">
                    <a16:rowId xmlns="" xmlns:a16="http://schemas.microsoft.com/office/drawing/2014/main" val="10009"/>
                  </a:ext>
                </a:extLst>
              </a:tr>
              <a:tr h="278479">
                <a:tc>
                  <a:txBody>
                    <a:bodyPr/>
                    <a:lstStyle/>
                    <a:p>
                      <a:pPr algn="l" fontAlgn="ctr"/>
                      <a:r>
                        <a:rPr lang="es-MX" sz="1100" u="none" strike="noStrike">
                          <a:effectLst/>
                        </a:rPr>
                        <a:t>Dirección General de Servicios Regionales</a:t>
                      </a:r>
                      <a:endParaRPr lang="es-MX" sz="1100" b="0" i="0" u="none" strike="noStrike">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u="none" strike="noStrike" dirty="0">
                          <a:effectLst/>
                        </a:rPr>
                        <a:t>112</a:t>
                      </a:r>
                      <a:endParaRPr lang="es-MX" sz="1100" b="0" i="0" u="none" strike="noStrike" dirty="0">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b="0" i="0" u="none" strike="noStrike" dirty="0">
                          <a:solidFill>
                            <a:srgbClr val="000000"/>
                          </a:solidFill>
                          <a:effectLst/>
                          <a:latin typeface="Arial" panose="020B0604020202020204" pitchFamily="34" charset="0"/>
                        </a:rPr>
                        <a:t>64</a:t>
                      </a:r>
                    </a:p>
                  </a:txBody>
                  <a:tcPr marL="9525" marR="9525" marT="9525" marB="0" anchor="ctr">
                    <a:solidFill>
                      <a:srgbClr val="92D050"/>
                    </a:solidFill>
                  </a:tcPr>
                </a:tc>
                <a:tc>
                  <a:txBody>
                    <a:bodyPr/>
                    <a:lstStyle/>
                    <a:p>
                      <a:pPr algn="ctr" fontAlgn="ctr"/>
                      <a:r>
                        <a:rPr lang="es-MX" sz="1100" b="0" i="0" u="none" strike="noStrike" dirty="0">
                          <a:solidFill>
                            <a:srgbClr val="000000"/>
                          </a:solidFill>
                          <a:effectLst/>
                          <a:latin typeface="Arial" panose="020B0604020202020204" pitchFamily="34" charset="0"/>
                        </a:rPr>
                        <a:t>48</a:t>
                      </a:r>
                    </a:p>
                  </a:txBody>
                  <a:tcPr marL="9525" marR="9525" marT="9525" marB="0" anchor="ctr">
                    <a:solidFill>
                      <a:srgbClr val="92D050"/>
                    </a:solidFill>
                  </a:tcPr>
                </a:tc>
                <a:tc>
                  <a:txBody>
                    <a:bodyPr/>
                    <a:lstStyle/>
                    <a:p>
                      <a:pPr algn="ctr" fontAlgn="ctr"/>
                      <a:r>
                        <a:rPr lang="es-MX" sz="1100" b="1" u="none" strike="noStrike" dirty="0">
                          <a:effectLst/>
                        </a:rPr>
                        <a:t>57%</a:t>
                      </a:r>
                      <a:endParaRPr lang="es-MX" sz="1100" b="1" i="0" u="none" strike="noStrike" dirty="0">
                        <a:solidFill>
                          <a:srgbClr val="000000"/>
                        </a:solidFill>
                        <a:effectLst/>
                        <a:latin typeface="Calibri" panose="020F0502020204030204" pitchFamily="34" charset="0"/>
                      </a:endParaRPr>
                    </a:p>
                  </a:txBody>
                  <a:tcPr marL="9525" marR="9525" marT="9525" marB="0" anchor="ctr">
                    <a:solidFill>
                      <a:srgbClr val="92D050"/>
                    </a:solidFill>
                  </a:tcPr>
                </a:tc>
                <a:extLst>
                  <a:ext uri="{0D108BD9-81ED-4DB2-BD59-A6C34878D82A}">
                    <a16:rowId xmlns="" xmlns:a16="http://schemas.microsoft.com/office/drawing/2014/main" val="10010"/>
                  </a:ext>
                </a:extLst>
              </a:tr>
              <a:tr h="462825">
                <a:tc>
                  <a:txBody>
                    <a:bodyPr/>
                    <a:lstStyle/>
                    <a:p>
                      <a:pPr algn="l" fontAlgn="ctr"/>
                      <a:r>
                        <a:rPr lang="es-MX" sz="1100" u="none" strike="noStrike">
                          <a:effectLst/>
                        </a:rPr>
                        <a:t>Coordinación General de Programas Federales (PETC, PEC, PEARE)</a:t>
                      </a:r>
                      <a:endParaRPr lang="es-MX" sz="1100" b="0" i="0" u="none" strike="noStrike">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b="0" i="0" u="none" strike="noStrike" dirty="0">
                          <a:solidFill>
                            <a:srgbClr val="000000"/>
                          </a:solidFill>
                          <a:effectLst/>
                          <a:latin typeface="Arial" panose="020B0604020202020204" pitchFamily="34" charset="0"/>
                        </a:rPr>
                        <a:t>38</a:t>
                      </a:r>
                    </a:p>
                  </a:txBody>
                  <a:tcPr marL="9525" marR="9525" marT="9525" marB="0" anchor="ctr">
                    <a:solidFill>
                      <a:srgbClr val="92D050"/>
                    </a:solidFill>
                  </a:tcPr>
                </a:tc>
                <a:tc>
                  <a:txBody>
                    <a:bodyPr/>
                    <a:lstStyle/>
                    <a:p>
                      <a:pPr algn="ctr" fontAlgn="ctr"/>
                      <a:r>
                        <a:rPr lang="es-MX" sz="1100" u="none" strike="noStrike" dirty="0">
                          <a:effectLst/>
                        </a:rPr>
                        <a:t>15</a:t>
                      </a:r>
                      <a:endParaRPr lang="es-MX" sz="1100" b="0" i="0" u="none" strike="noStrike" dirty="0">
                        <a:solidFill>
                          <a:srgbClr val="000000"/>
                        </a:solidFill>
                        <a:effectLst/>
                        <a:latin typeface="Arial" panose="020B0604020202020204" pitchFamily="34" charset="0"/>
                      </a:endParaRPr>
                    </a:p>
                  </a:txBody>
                  <a:tcPr marL="9525" marR="9525" marT="9525" marB="0" anchor="ctr">
                    <a:solidFill>
                      <a:srgbClr val="92D050"/>
                    </a:solidFill>
                  </a:tcPr>
                </a:tc>
                <a:tc>
                  <a:txBody>
                    <a:bodyPr/>
                    <a:lstStyle/>
                    <a:p>
                      <a:pPr algn="ctr" fontAlgn="ctr"/>
                      <a:r>
                        <a:rPr lang="es-MX" sz="1100" b="0" i="0" u="none" strike="noStrike" dirty="0">
                          <a:solidFill>
                            <a:srgbClr val="000000"/>
                          </a:solidFill>
                          <a:effectLst/>
                          <a:latin typeface="Arial" panose="020B0604020202020204" pitchFamily="34" charset="0"/>
                        </a:rPr>
                        <a:t>23</a:t>
                      </a:r>
                    </a:p>
                  </a:txBody>
                  <a:tcPr marL="9525" marR="9525" marT="9525" marB="0" anchor="ctr">
                    <a:solidFill>
                      <a:srgbClr val="92D050"/>
                    </a:solidFill>
                  </a:tcPr>
                </a:tc>
                <a:tc>
                  <a:txBody>
                    <a:bodyPr/>
                    <a:lstStyle/>
                    <a:p>
                      <a:pPr algn="ctr" fontAlgn="ctr"/>
                      <a:r>
                        <a:rPr lang="es-MX" sz="1100" b="1" u="none" strike="noStrike" dirty="0">
                          <a:effectLst/>
                        </a:rPr>
                        <a:t>39%</a:t>
                      </a:r>
                      <a:endParaRPr lang="es-MX" sz="1100" b="1" i="0" u="none" strike="noStrike" dirty="0">
                        <a:solidFill>
                          <a:srgbClr val="000000"/>
                        </a:solidFill>
                        <a:effectLst/>
                        <a:latin typeface="Calibri" panose="020F0502020204030204" pitchFamily="34" charset="0"/>
                      </a:endParaRPr>
                    </a:p>
                  </a:txBody>
                  <a:tcPr marL="9525" marR="9525" marT="9525" marB="0" anchor="ctr">
                    <a:solidFill>
                      <a:srgbClr val="92D050"/>
                    </a:solidFill>
                  </a:tcPr>
                </a:tc>
                <a:extLst>
                  <a:ext uri="{0D108BD9-81ED-4DB2-BD59-A6C34878D82A}">
                    <a16:rowId xmlns="" xmlns:a16="http://schemas.microsoft.com/office/drawing/2014/main" val="10011"/>
                  </a:ext>
                </a:extLst>
              </a:tr>
              <a:tr h="325822">
                <a:tc>
                  <a:txBody>
                    <a:bodyPr/>
                    <a:lstStyle/>
                    <a:p>
                      <a:pPr algn="ctr" fontAlgn="ctr"/>
                      <a:r>
                        <a:rPr lang="es-MX" sz="1400" b="1" u="none" strike="noStrike" dirty="0">
                          <a:solidFill>
                            <a:schemeClr val="bg1"/>
                          </a:solidFill>
                          <a:effectLst/>
                        </a:rPr>
                        <a:t>Total General</a:t>
                      </a:r>
                      <a:endParaRPr lang="es-MX" sz="1400" b="1" i="0" u="none" strike="noStrike" dirty="0">
                        <a:solidFill>
                          <a:schemeClr val="bg1"/>
                        </a:solidFill>
                        <a:effectLst/>
                        <a:latin typeface="Arial" panose="020B0604020202020204" pitchFamily="34" charset="0"/>
                      </a:endParaRPr>
                    </a:p>
                  </a:txBody>
                  <a:tcPr marL="9525" marR="9525" marT="9525" marB="0" anchor="ctr">
                    <a:solidFill>
                      <a:srgbClr val="FF0000"/>
                    </a:solidFill>
                  </a:tcPr>
                </a:tc>
                <a:tc>
                  <a:txBody>
                    <a:bodyPr/>
                    <a:lstStyle/>
                    <a:p>
                      <a:pPr algn="ctr" fontAlgn="ctr"/>
                      <a:r>
                        <a:rPr lang="es-MX" sz="1400" b="1" u="none" strike="noStrike" dirty="0">
                          <a:solidFill>
                            <a:schemeClr val="bg1"/>
                          </a:solidFill>
                          <a:effectLst/>
                        </a:rPr>
                        <a:t>497</a:t>
                      </a:r>
                      <a:endParaRPr lang="es-MX" sz="1400" b="1" i="0" u="none" strike="noStrike" dirty="0">
                        <a:solidFill>
                          <a:schemeClr val="bg1"/>
                        </a:solidFill>
                        <a:effectLst/>
                        <a:latin typeface="Arial" panose="020B0604020202020204" pitchFamily="34" charset="0"/>
                      </a:endParaRPr>
                    </a:p>
                  </a:txBody>
                  <a:tcPr marL="9525" marR="9525" marT="9525" marB="0" anchor="ctr">
                    <a:solidFill>
                      <a:srgbClr val="FF0000"/>
                    </a:solidFill>
                  </a:tcPr>
                </a:tc>
                <a:tc>
                  <a:txBody>
                    <a:bodyPr/>
                    <a:lstStyle/>
                    <a:p>
                      <a:pPr algn="ctr" fontAlgn="ctr"/>
                      <a:r>
                        <a:rPr lang="es-MX" sz="1400" b="1" u="none" strike="noStrike" dirty="0">
                          <a:solidFill>
                            <a:schemeClr val="bg1"/>
                          </a:solidFill>
                          <a:effectLst/>
                        </a:rPr>
                        <a:t>281</a:t>
                      </a:r>
                      <a:endParaRPr lang="es-MX" sz="1400" b="1" i="0" u="none" strike="noStrike" dirty="0">
                        <a:solidFill>
                          <a:schemeClr val="bg1"/>
                        </a:solidFill>
                        <a:effectLst/>
                        <a:latin typeface="Arial" panose="020B0604020202020204" pitchFamily="34" charset="0"/>
                      </a:endParaRPr>
                    </a:p>
                  </a:txBody>
                  <a:tcPr marL="9525" marR="9525" marT="9525" marB="0" anchor="ctr">
                    <a:solidFill>
                      <a:srgbClr val="FF0000"/>
                    </a:solidFill>
                  </a:tcPr>
                </a:tc>
                <a:tc>
                  <a:txBody>
                    <a:bodyPr/>
                    <a:lstStyle/>
                    <a:p>
                      <a:pPr algn="ctr" fontAlgn="ctr"/>
                      <a:r>
                        <a:rPr lang="es-MX" sz="1400" b="1" u="none" strike="noStrike" dirty="0">
                          <a:solidFill>
                            <a:schemeClr val="bg1"/>
                          </a:solidFill>
                          <a:effectLst/>
                        </a:rPr>
                        <a:t>216</a:t>
                      </a:r>
                      <a:endParaRPr lang="es-MX" sz="1400" b="1" i="0" u="none" strike="noStrike" dirty="0">
                        <a:solidFill>
                          <a:schemeClr val="bg1"/>
                        </a:solidFill>
                        <a:effectLst/>
                        <a:latin typeface="Arial" panose="020B0604020202020204" pitchFamily="34" charset="0"/>
                      </a:endParaRPr>
                    </a:p>
                  </a:txBody>
                  <a:tcPr marL="9525" marR="9525" marT="9525" marB="0" anchor="ctr">
                    <a:solidFill>
                      <a:srgbClr val="FF0000"/>
                    </a:solidFill>
                  </a:tcPr>
                </a:tc>
                <a:tc>
                  <a:txBody>
                    <a:bodyPr/>
                    <a:lstStyle/>
                    <a:p>
                      <a:pPr algn="ctr" fontAlgn="ctr"/>
                      <a:r>
                        <a:rPr lang="es-MX" sz="1400" b="1" u="none" strike="noStrike" dirty="0">
                          <a:solidFill>
                            <a:schemeClr val="bg1"/>
                          </a:solidFill>
                          <a:effectLst/>
                        </a:rPr>
                        <a:t>57%</a:t>
                      </a:r>
                      <a:endParaRPr lang="es-MX" sz="1400" b="1" i="0" u="none" strike="noStrike" dirty="0">
                        <a:solidFill>
                          <a:schemeClr val="bg1"/>
                        </a:solidFill>
                        <a:effectLst/>
                        <a:latin typeface="Arial" panose="020B0604020202020204" pitchFamily="34" charset="0"/>
                      </a:endParaRPr>
                    </a:p>
                  </a:txBody>
                  <a:tcPr marL="9525" marR="9525" marT="9525" marB="0" anchor="ctr">
                    <a:solidFill>
                      <a:srgbClr val="FF0000"/>
                    </a:solidFill>
                  </a:tcPr>
                </a:tc>
                <a:extLst>
                  <a:ext uri="{0D108BD9-81ED-4DB2-BD59-A6C34878D82A}">
                    <a16:rowId xmlns="" xmlns:a16="http://schemas.microsoft.com/office/drawing/2014/main" val="10012"/>
                  </a:ext>
                </a:extLst>
              </a:tr>
            </a:tbl>
          </a:graphicData>
        </a:graphic>
      </p:graphicFrame>
      <p:sp>
        <p:nvSpPr>
          <p:cNvPr id="13" name="CuadroTexto 6"/>
          <p:cNvSpPr txBox="1">
            <a:spLocks noChangeArrowheads="1"/>
          </p:cNvSpPr>
          <p:nvPr/>
        </p:nvSpPr>
        <p:spPr bwMode="auto">
          <a:xfrm>
            <a:off x="1036204" y="1594860"/>
            <a:ext cx="7099300" cy="831850"/>
          </a:xfrm>
          <a:prstGeom prst="rect">
            <a:avLst/>
          </a:prstGeom>
          <a:noFill/>
          <a:ln w="9525">
            <a:noFill/>
            <a:miter lim="800000"/>
            <a:headEnd/>
            <a:tailEnd/>
          </a:ln>
        </p:spPr>
        <p:txBody>
          <a:bodyPr>
            <a:spAutoFit/>
          </a:bodyPr>
          <a:lstStyle/>
          <a:p>
            <a:pPr algn="ctr"/>
            <a:r>
              <a:rPr lang="es-MX" altLang="es-MX" sz="1600" b="1" dirty="0">
                <a:solidFill>
                  <a:schemeClr val="tx1">
                    <a:lumMod val="65000"/>
                    <a:lumOff val="35000"/>
                  </a:schemeClr>
                </a:solidFill>
              </a:rPr>
              <a:t>OBSERVACIONES DE UNIDADES ADMINISTRATIVAS DETERMINADAS                                   Y </a:t>
            </a:r>
            <a:r>
              <a:rPr lang="es-MX" altLang="es-MX" sz="1600" b="1" u="sng" dirty="0">
                <a:solidFill>
                  <a:schemeClr val="tx1">
                    <a:lumMod val="65000"/>
                    <a:lumOff val="35000"/>
                  </a:schemeClr>
                </a:solidFill>
              </a:rPr>
              <a:t>PENDIENTES DE SOLVENTAR</a:t>
            </a:r>
            <a:r>
              <a:rPr lang="es-MX" altLang="es-MX" sz="1600" b="1" dirty="0">
                <a:solidFill>
                  <a:schemeClr val="tx1">
                    <a:lumMod val="65000"/>
                    <a:lumOff val="35000"/>
                  </a:schemeClr>
                </a:solidFill>
              </a:rPr>
              <a:t>  DE SEES</a:t>
            </a:r>
          </a:p>
          <a:p>
            <a:pPr algn="ctr"/>
            <a:r>
              <a:rPr lang="es-MX" altLang="es-MX" sz="1600" b="1" dirty="0">
                <a:solidFill>
                  <a:schemeClr val="tx1">
                    <a:lumMod val="65000"/>
                    <a:lumOff val="35000"/>
                  </a:schemeClr>
                </a:solidFill>
              </a:rPr>
              <a:t>(Ejercicio 2015-2019)</a:t>
            </a:r>
          </a:p>
        </p:txBody>
      </p:sp>
    </p:spTree>
    <p:extLst>
      <p:ext uri="{BB962C8B-B14F-4D97-AF65-F5344CB8AC3E}">
        <p14:creationId xmlns:p14="http://schemas.microsoft.com/office/powerpoint/2010/main" xmlns="" val="195230963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CuadroTexto 8">
            <a:extLst>
              <a:ext uri="{FF2B5EF4-FFF2-40B4-BE49-F238E27FC236}"/>
            </a:extLst>
          </p:cNvPr>
          <p:cNvSpPr txBox="1"/>
          <p:nvPr/>
        </p:nvSpPr>
        <p:spPr>
          <a:xfrm>
            <a:off x="6871855" y="1054388"/>
            <a:ext cx="2272145" cy="523220"/>
          </a:xfrm>
          <a:prstGeom prst="rect">
            <a:avLst/>
          </a:prstGeom>
          <a:noFill/>
        </p:spPr>
        <p:txBody>
          <a:bodyPr wrap="square">
            <a:spAutoFit/>
          </a:bodyPr>
          <a:lstStyle/>
          <a:p>
            <a:pPr algn="ctr">
              <a:defRPr/>
            </a:pPr>
            <a:r>
              <a:rPr lang="es-MX" sz="1400" b="1" dirty="0">
                <a:solidFill>
                  <a:schemeClr val="tx1">
                    <a:lumMod val="65000"/>
                    <a:lumOff val="35000"/>
                  </a:schemeClr>
                </a:solidFill>
                <a:effectLst>
                  <a:outerShdw blurRad="38100" dist="38100" dir="2700000" algn="tl">
                    <a:srgbClr val="000000">
                      <a:alpha val="43137"/>
                    </a:srgbClr>
                  </a:outerShdw>
                </a:effectLst>
                <a:cs typeface="Arial" pitchFamily="34" charset="0"/>
              </a:rPr>
              <a:t>UNIDADES </a:t>
            </a:r>
            <a:endParaRPr lang="es-MX" sz="1400" b="1" dirty="0" smtClean="0">
              <a:solidFill>
                <a:schemeClr val="tx1">
                  <a:lumMod val="65000"/>
                  <a:lumOff val="35000"/>
                </a:schemeClr>
              </a:solidFill>
              <a:effectLst>
                <a:outerShdw blurRad="38100" dist="38100" dir="2700000" algn="tl">
                  <a:srgbClr val="000000">
                    <a:alpha val="43137"/>
                  </a:srgbClr>
                </a:outerShdw>
              </a:effectLst>
              <a:cs typeface="Arial" pitchFamily="34" charset="0"/>
            </a:endParaRPr>
          </a:p>
          <a:p>
            <a:pPr algn="ctr">
              <a:defRPr/>
            </a:pPr>
            <a:r>
              <a:rPr lang="es-MX" sz="1400" b="1" dirty="0" smtClean="0">
                <a:solidFill>
                  <a:schemeClr val="tx1">
                    <a:lumMod val="65000"/>
                    <a:lumOff val="35000"/>
                  </a:schemeClr>
                </a:solidFill>
                <a:effectLst>
                  <a:outerShdw blurRad="38100" dist="38100" dir="2700000" algn="tl">
                    <a:srgbClr val="000000">
                      <a:alpha val="43137"/>
                    </a:srgbClr>
                  </a:outerShdw>
                </a:effectLst>
                <a:cs typeface="Arial" pitchFamily="34" charset="0"/>
              </a:rPr>
              <a:t>ADMINISTRATIVAS</a:t>
            </a:r>
            <a:endParaRPr lang="es-MX" sz="1400" b="1" dirty="0">
              <a:solidFill>
                <a:schemeClr val="tx1">
                  <a:lumMod val="65000"/>
                  <a:lumOff val="35000"/>
                </a:schemeClr>
              </a:solidFill>
              <a:effectLst>
                <a:outerShdw blurRad="38100" dist="38100" dir="2700000" algn="tl">
                  <a:srgbClr val="000000">
                    <a:alpha val="43137"/>
                  </a:srgbClr>
                </a:outerShdw>
              </a:effectLst>
              <a:cs typeface="Arial" pitchFamily="34" charset="0"/>
            </a:endParaRPr>
          </a:p>
        </p:txBody>
      </p:sp>
      <p:graphicFrame>
        <p:nvGraphicFramePr>
          <p:cNvPr id="13" name="Tabla 3">
            <a:extLst>
              <a:ext uri="{FF2B5EF4-FFF2-40B4-BE49-F238E27FC236}">
                <a16:creationId xmlns:a16="http://schemas.microsoft.com/office/drawing/2014/main" xmlns="" id="{3684896C-DCF6-4443-8BCF-81C4E110B5D2}"/>
              </a:ext>
            </a:extLst>
          </p:cNvPr>
          <p:cNvGraphicFramePr>
            <a:graphicFrameLocks noGrp="1"/>
          </p:cNvGraphicFramePr>
          <p:nvPr/>
        </p:nvGraphicFramePr>
        <p:xfrm>
          <a:off x="193964" y="2424547"/>
          <a:ext cx="8467871" cy="4017816"/>
        </p:xfrm>
        <a:graphic>
          <a:graphicData uri="http://schemas.openxmlformats.org/drawingml/2006/table">
            <a:tbl>
              <a:tblPr>
                <a:effectLst>
                  <a:outerShdw blurRad="50800" dist="50800" dir="5400000" algn="ctr" rotWithShape="0">
                    <a:srgbClr val="92D050"/>
                  </a:outerShdw>
                </a:effectLst>
              </a:tblPr>
              <a:tblGrid>
                <a:gridCol w="4304900">
                  <a:extLst>
                    <a:ext uri="{9D8B030D-6E8A-4147-A177-3AD203B41FA5}">
                      <a16:colId xmlns:a16="http://schemas.microsoft.com/office/drawing/2014/main" xmlns="" val="2077917456"/>
                    </a:ext>
                  </a:extLst>
                </a:gridCol>
                <a:gridCol w="658698">
                  <a:extLst>
                    <a:ext uri="{9D8B030D-6E8A-4147-A177-3AD203B41FA5}">
                      <a16:colId xmlns:a16="http://schemas.microsoft.com/office/drawing/2014/main" xmlns="" val="2540617817"/>
                    </a:ext>
                  </a:extLst>
                </a:gridCol>
                <a:gridCol w="658698">
                  <a:extLst>
                    <a:ext uri="{9D8B030D-6E8A-4147-A177-3AD203B41FA5}">
                      <a16:colId xmlns:a16="http://schemas.microsoft.com/office/drawing/2014/main" xmlns="" val="2101478918"/>
                    </a:ext>
                  </a:extLst>
                </a:gridCol>
                <a:gridCol w="658698">
                  <a:extLst>
                    <a:ext uri="{9D8B030D-6E8A-4147-A177-3AD203B41FA5}">
                      <a16:colId xmlns:a16="http://schemas.microsoft.com/office/drawing/2014/main" xmlns="" val="3967567490"/>
                    </a:ext>
                  </a:extLst>
                </a:gridCol>
                <a:gridCol w="658698">
                  <a:extLst>
                    <a:ext uri="{9D8B030D-6E8A-4147-A177-3AD203B41FA5}">
                      <a16:colId xmlns:a16="http://schemas.microsoft.com/office/drawing/2014/main" xmlns="" val="2494580071"/>
                    </a:ext>
                  </a:extLst>
                </a:gridCol>
                <a:gridCol w="658698">
                  <a:extLst>
                    <a:ext uri="{9D8B030D-6E8A-4147-A177-3AD203B41FA5}">
                      <a16:colId xmlns:a16="http://schemas.microsoft.com/office/drawing/2014/main" xmlns="" val="437840104"/>
                    </a:ext>
                  </a:extLst>
                </a:gridCol>
                <a:gridCol w="869481">
                  <a:extLst>
                    <a:ext uri="{9D8B030D-6E8A-4147-A177-3AD203B41FA5}">
                      <a16:colId xmlns:a16="http://schemas.microsoft.com/office/drawing/2014/main" xmlns="" val="2328522520"/>
                    </a:ext>
                  </a:extLst>
                </a:gridCol>
              </a:tblGrid>
              <a:tr h="867364">
                <a:tc>
                  <a:txBody>
                    <a:bodyPr/>
                    <a:lstStyle/>
                    <a:p>
                      <a:pPr algn="ctr" rtl="0" fontAlgn="ctr"/>
                      <a:r>
                        <a:rPr lang="es-MX" sz="1400" b="1" i="0" u="none" strike="noStrike" dirty="0">
                          <a:solidFill>
                            <a:srgbClr val="FFFFFF"/>
                          </a:solidFill>
                          <a:effectLst/>
                          <a:latin typeface="Calibri" panose="020F0502020204030204" pitchFamily="34" charset="0"/>
                        </a:rPr>
                        <a:t>Unidad Administrativa</a:t>
                      </a:r>
                    </a:p>
                  </a:txBody>
                  <a:tcPr marL="9492" marR="9492" marT="94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Calibri" panose="020F0502020204030204" pitchFamily="34" charset="0"/>
                        </a:rPr>
                        <a:t>2015</a:t>
                      </a:r>
                    </a:p>
                  </a:txBody>
                  <a:tcPr marL="9492" marR="9492" marT="94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a:solidFill>
                            <a:srgbClr val="FFFFFF"/>
                          </a:solidFill>
                          <a:effectLst/>
                          <a:latin typeface="Calibri" panose="020F0502020204030204" pitchFamily="34" charset="0"/>
                        </a:rPr>
                        <a:t>2016</a:t>
                      </a:r>
                    </a:p>
                  </a:txBody>
                  <a:tcPr marL="9492" marR="9492" marT="94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Calibri" panose="020F0502020204030204" pitchFamily="34" charset="0"/>
                        </a:rPr>
                        <a:t>2017</a:t>
                      </a:r>
                    </a:p>
                  </a:txBody>
                  <a:tcPr marL="9492" marR="9492" marT="94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Calibri" panose="020F0502020204030204" pitchFamily="34" charset="0"/>
                        </a:rPr>
                        <a:t>2018</a:t>
                      </a:r>
                    </a:p>
                  </a:txBody>
                  <a:tcPr marL="9492" marR="9492" marT="94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Calibri" panose="020F0502020204030204" pitchFamily="34" charset="0"/>
                        </a:rPr>
                        <a:t>2019</a:t>
                      </a:r>
                    </a:p>
                  </a:txBody>
                  <a:tcPr marL="9492" marR="9492" marT="94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Calibri" panose="020F0502020204030204" pitchFamily="34" charset="0"/>
                        </a:rPr>
                        <a:t>Total General</a:t>
                      </a:r>
                    </a:p>
                  </a:txBody>
                  <a:tcPr marL="9492" marR="9492" marT="94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extLst>
                  <a:ext uri="{0D108BD9-81ED-4DB2-BD59-A6C34878D82A}">
                    <a16:rowId xmlns:a16="http://schemas.microsoft.com/office/drawing/2014/main" xmlns="" val="3452393997"/>
                  </a:ext>
                </a:extLst>
              </a:tr>
              <a:tr h="346944">
                <a:tc>
                  <a:txBody>
                    <a:bodyPr/>
                    <a:lstStyle/>
                    <a:p>
                      <a:pPr algn="l" fontAlgn="ctr"/>
                      <a:r>
                        <a:rPr lang="es-MX" sz="1100" b="1" i="0" u="none" strike="noStrike" dirty="0">
                          <a:solidFill>
                            <a:schemeClr val="tx1"/>
                          </a:solidFill>
                          <a:effectLst/>
                          <a:latin typeface="Calibri" panose="020F0502020204030204" pitchFamily="34" charset="0"/>
                        </a:rPr>
                        <a:t>Coordinación General de Programas Federales (PETC, PEC, PEARE)</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a:solidFill>
                            <a:schemeClr val="tx1"/>
                          </a:solidFill>
                          <a:effectLst/>
                          <a:latin typeface="Calibri" panose="020F0502020204030204" pitchFamily="34" charset="0"/>
                        </a:rPr>
                        <a:t>7</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6</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3</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a:solidFill>
                            <a:schemeClr val="tx1"/>
                          </a:solidFill>
                          <a:effectLst/>
                          <a:latin typeface="Calibri" panose="020F0502020204030204" pitchFamily="34" charset="0"/>
                        </a:rPr>
                        <a:t>7</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a:solidFill>
                            <a:schemeClr val="tx1"/>
                          </a:solidFill>
                          <a:effectLst/>
                          <a:latin typeface="Calibri" panose="020F0502020204030204"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23</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2523851553"/>
                  </a:ext>
                </a:extLst>
              </a:tr>
              <a:tr h="346944">
                <a:tc>
                  <a:txBody>
                    <a:bodyPr/>
                    <a:lstStyle/>
                    <a:p>
                      <a:pPr algn="l" fontAlgn="ctr"/>
                      <a:r>
                        <a:rPr lang="es-MX" sz="1100" b="1" i="0" u="none" strike="noStrike" dirty="0">
                          <a:solidFill>
                            <a:schemeClr val="tx1"/>
                          </a:solidFill>
                          <a:effectLst/>
                          <a:latin typeface="Calibri" panose="020F0502020204030204" pitchFamily="34" charset="0"/>
                        </a:rPr>
                        <a:t>Coordinación General de Salud y Seguridad Escolar.</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5</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6</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11</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3050845806"/>
                  </a:ext>
                </a:extLst>
              </a:tr>
              <a:tr h="346944">
                <a:tc>
                  <a:txBody>
                    <a:bodyPr/>
                    <a:lstStyle/>
                    <a:p>
                      <a:pPr algn="l" fontAlgn="ctr"/>
                      <a:r>
                        <a:rPr lang="es-MX" sz="1100" b="1" i="0" u="none" strike="noStrike" dirty="0">
                          <a:solidFill>
                            <a:schemeClr val="tx1"/>
                          </a:solidFill>
                          <a:effectLst/>
                          <a:latin typeface="Calibri" panose="020F0502020204030204" pitchFamily="34" charset="0"/>
                        </a:rPr>
                        <a:t>Dirección General de Administración y Finanzas</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28</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26</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24</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32</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110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3567752963"/>
                  </a:ext>
                </a:extLst>
              </a:tr>
              <a:tr h="346944">
                <a:tc>
                  <a:txBody>
                    <a:bodyPr/>
                    <a:lstStyle/>
                    <a:p>
                      <a:pPr algn="l" fontAlgn="ctr"/>
                      <a:r>
                        <a:rPr lang="es-MX" sz="1100" b="1" i="0" u="none" strike="noStrike" dirty="0">
                          <a:solidFill>
                            <a:schemeClr val="tx1"/>
                          </a:solidFill>
                          <a:effectLst/>
                          <a:latin typeface="Calibri" panose="020F0502020204030204" pitchFamily="34" charset="0"/>
                        </a:rPr>
                        <a:t>Dirección General de Educación Primaria</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1</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1</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1809416143"/>
                  </a:ext>
                </a:extLst>
              </a:tr>
              <a:tr h="346944">
                <a:tc>
                  <a:txBody>
                    <a:bodyPr/>
                    <a:lstStyle/>
                    <a:p>
                      <a:pPr algn="l" fontAlgn="ctr"/>
                      <a:r>
                        <a:rPr lang="es-MX" sz="1100" b="1" i="0" u="none" strike="noStrike" dirty="0">
                          <a:solidFill>
                            <a:schemeClr val="tx1"/>
                          </a:solidFill>
                          <a:effectLst/>
                          <a:latin typeface="Calibri" panose="020F0502020204030204" pitchFamily="34" charset="0"/>
                        </a:rPr>
                        <a:t>Dirección General de Educación Secundaria</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2</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2</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1932847782"/>
                  </a:ext>
                </a:extLst>
              </a:tr>
              <a:tr h="346944">
                <a:tc>
                  <a:txBody>
                    <a:bodyPr/>
                    <a:lstStyle/>
                    <a:p>
                      <a:pPr algn="l" fontAlgn="ctr"/>
                      <a:r>
                        <a:rPr lang="es-MX" sz="1100" b="1" i="0" u="none" strike="noStrike" dirty="0">
                          <a:solidFill>
                            <a:schemeClr val="tx1"/>
                          </a:solidFill>
                          <a:effectLst/>
                          <a:latin typeface="Calibri" panose="020F0502020204030204" pitchFamily="34" charset="0"/>
                        </a:rPr>
                        <a:t>Dirección General de Planeación</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a:solidFill>
                            <a:schemeClr val="tx1"/>
                          </a:solidFill>
                          <a:effectLst/>
                          <a:latin typeface="Calibri" panose="020F0502020204030204"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a:solidFill>
                            <a:schemeClr val="tx1"/>
                          </a:solidFill>
                          <a:effectLst/>
                          <a:latin typeface="Calibri" panose="020F0502020204030204"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a:solidFill>
                            <a:schemeClr val="tx1"/>
                          </a:solidFill>
                          <a:effectLst/>
                          <a:latin typeface="Calibri" panose="020F0502020204030204"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1</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1</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2311956610"/>
                  </a:ext>
                </a:extLst>
              </a:tr>
              <a:tr h="346944">
                <a:tc>
                  <a:txBody>
                    <a:bodyPr/>
                    <a:lstStyle/>
                    <a:p>
                      <a:pPr algn="l" fontAlgn="ctr"/>
                      <a:r>
                        <a:rPr lang="es-MX" sz="1100" b="1" i="0" u="none" strike="noStrike">
                          <a:solidFill>
                            <a:schemeClr val="tx1"/>
                          </a:solidFill>
                          <a:effectLst/>
                          <a:latin typeface="Calibri" panose="020F0502020204030204" pitchFamily="34" charset="0"/>
                        </a:rPr>
                        <a:t>Dirección General de Recursos Humanos</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a:solidFill>
                            <a:schemeClr val="tx1"/>
                          </a:solidFill>
                          <a:effectLst/>
                          <a:latin typeface="Calibri" panose="020F0502020204030204" pitchFamily="34" charset="0"/>
                        </a:rPr>
                        <a:t>9</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a:solidFill>
                            <a:schemeClr val="tx1"/>
                          </a:solidFill>
                          <a:effectLst/>
                          <a:latin typeface="Calibri" panose="020F0502020204030204" pitchFamily="34" charset="0"/>
                        </a:rPr>
                        <a:t>4</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a:solidFill>
                            <a:schemeClr val="tx1"/>
                          </a:solidFill>
                          <a:effectLst/>
                          <a:latin typeface="Calibri" panose="020F0502020204030204" pitchFamily="34" charset="0"/>
                        </a:rPr>
                        <a:t>2</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5</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20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4285767050"/>
                  </a:ext>
                </a:extLst>
              </a:tr>
              <a:tr h="346944">
                <a:tc>
                  <a:txBody>
                    <a:bodyPr/>
                    <a:lstStyle/>
                    <a:p>
                      <a:pPr algn="l" fontAlgn="ctr"/>
                      <a:r>
                        <a:rPr lang="es-MX" sz="1100" b="1" i="0" u="none" strike="noStrike" dirty="0">
                          <a:solidFill>
                            <a:schemeClr val="tx1"/>
                          </a:solidFill>
                          <a:effectLst/>
                          <a:latin typeface="Calibri" panose="020F0502020204030204" pitchFamily="34" charset="0"/>
                        </a:rPr>
                        <a:t>Dirección General de Servicios Regionales</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16</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23</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9</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0</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100" b="1" i="0" u="none" strike="noStrike" dirty="0">
                          <a:solidFill>
                            <a:schemeClr val="tx1"/>
                          </a:solidFill>
                          <a:effectLst/>
                          <a:latin typeface="Calibri" panose="020F0502020204030204" pitchFamily="34" charset="0"/>
                        </a:rPr>
                        <a:t>48</a:t>
                      </a:r>
                    </a:p>
                  </a:txBody>
                  <a:tcPr marL="9492" marR="9492" marT="94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3066912939"/>
                  </a:ext>
                </a:extLst>
              </a:tr>
              <a:tr h="374900">
                <a:tc>
                  <a:txBody>
                    <a:bodyPr/>
                    <a:lstStyle/>
                    <a:p>
                      <a:pPr algn="ctr" rtl="0" fontAlgn="ctr"/>
                      <a:r>
                        <a:rPr lang="es-MX" sz="1400" b="1" i="0" u="none" strike="noStrike" dirty="0">
                          <a:solidFill>
                            <a:srgbClr val="FFFFFF"/>
                          </a:solidFill>
                          <a:effectLst/>
                          <a:latin typeface="Calibri" panose="020F0502020204030204" pitchFamily="34" charset="0"/>
                        </a:rPr>
                        <a:t>Total General</a:t>
                      </a:r>
                    </a:p>
                  </a:txBody>
                  <a:tcPr marL="9492" marR="9492" marT="94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Calibri" panose="020F0502020204030204" pitchFamily="34" charset="0"/>
                        </a:rPr>
                        <a:t>67</a:t>
                      </a:r>
                    </a:p>
                  </a:txBody>
                  <a:tcPr marL="9492" marR="9492" marT="94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Calibri" panose="020F0502020204030204" pitchFamily="34" charset="0"/>
                        </a:rPr>
                        <a:t>66</a:t>
                      </a:r>
                    </a:p>
                  </a:txBody>
                  <a:tcPr marL="9492" marR="9492" marT="94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Calibri" panose="020F0502020204030204" pitchFamily="34" charset="0"/>
                        </a:rPr>
                        <a:t>38</a:t>
                      </a:r>
                    </a:p>
                  </a:txBody>
                  <a:tcPr marL="9492" marR="9492" marT="94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Calibri" panose="020F0502020204030204" pitchFamily="34" charset="0"/>
                        </a:rPr>
                        <a:t>45</a:t>
                      </a:r>
                    </a:p>
                  </a:txBody>
                  <a:tcPr marL="9492" marR="9492" marT="94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Calibri" panose="020F0502020204030204" pitchFamily="34" charset="0"/>
                        </a:rPr>
                        <a:t>0</a:t>
                      </a:r>
                    </a:p>
                  </a:txBody>
                  <a:tcPr marL="9492" marR="9492" marT="94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Calibri" panose="020F0502020204030204" pitchFamily="34" charset="0"/>
                        </a:rPr>
                        <a:t>216</a:t>
                      </a:r>
                    </a:p>
                  </a:txBody>
                  <a:tcPr marL="9492" marR="9492" marT="94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xmlns="" val="4112029562"/>
                  </a:ext>
                </a:extLst>
              </a:tr>
            </a:tbl>
          </a:graphicData>
        </a:graphic>
      </p:graphicFrame>
      <p:sp>
        <p:nvSpPr>
          <p:cNvPr id="15" name="CuadroTexto 6"/>
          <p:cNvSpPr txBox="1">
            <a:spLocks noChangeArrowheads="1"/>
          </p:cNvSpPr>
          <p:nvPr/>
        </p:nvSpPr>
        <p:spPr bwMode="auto">
          <a:xfrm>
            <a:off x="980785" y="1553297"/>
            <a:ext cx="7099300" cy="830262"/>
          </a:xfrm>
          <a:prstGeom prst="rect">
            <a:avLst/>
          </a:prstGeom>
          <a:noFill/>
          <a:ln w="9525">
            <a:noFill/>
            <a:miter lim="800000"/>
            <a:headEnd/>
            <a:tailEnd/>
          </a:ln>
        </p:spPr>
        <p:txBody>
          <a:bodyPr>
            <a:spAutoFit/>
          </a:bodyPr>
          <a:lstStyle/>
          <a:p>
            <a:pPr algn="ctr"/>
            <a:r>
              <a:rPr lang="es-MX" altLang="es-MX" sz="1600" b="1" dirty="0">
                <a:solidFill>
                  <a:schemeClr val="tx1">
                    <a:lumMod val="65000"/>
                    <a:lumOff val="35000"/>
                  </a:schemeClr>
                </a:solidFill>
              </a:rPr>
              <a:t>OBSERVACIONES DE UNIDADES ADMINISTRATIVAS PENDIENTES </a:t>
            </a:r>
          </a:p>
          <a:p>
            <a:pPr algn="ctr"/>
            <a:r>
              <a:rPr lang="es-MX" altLang="es-MX" sz="1600" b="1" dirty="0">
                <a:solidFill>
                  <a:schemeClr val="tx1">
                    <a:lumMod val="65000"/>
                    <a:lumOff val="35000"/>
                  </a:schemeClr>
                </a:solidFill>
              </a:rPr>
              <a:t>DE SOLVENTAR </a:t>
            </a:r>
            <a:r>
              <a:rPr lang="es-MX" altLang="es-MX" sz="1600" b="1" u="sng" dirty="0">
                <a:solidFill>
                  <a:schemeClr val="tx1">
                    <a:lumMod val="65000"/>
                    <a:lumOff val="35000"/>
                  </a:schemeClr>
                </a:solidFill>
              </a:rPr>
              <a:t>POR EJERCICIO </a:t>
            </a:r>
            <a:r>
              <a:rPr lang="es-MX" altLang="es-MX" sz="1600" b="1" dirty="0">
                <a:solidFill>
                  <a:schemeClr val="tx1">
                    <a:lumMod val="65000"/>
                    <a:lumOff val="35000"/>
                  </a:schemeClr>
                </a:solidFill>
              </a:rPr>
              <a:t>DE SEES</a:t>
            </a:r>
          </a:p>
          <a:p>
            <a:pPr algn="ctr"/>
            <a:r>
              <a:rPr lang="es-MX" altLang="es-MX" sz="1600" b="1" dirty="0">
                <a:solidFill>
                  <a:schemeClr val="tx1">
                    <a:lumMod val="65000"/>
                    <a:lumOff val="35000"/>
                  </a:schemeClr>
                </a:solidFill>
              </a:rPr>
              <a:t>(Ejercicio 2015-2019)</a:t>
            </a:r>
          </a:p>
        </p:txBody>
      </p:sp>
    </p:spTree>
    <p:extLst>
      <p:ext uri="{BB962C8B-B14F-4D97-AF65-F5344CB8AC3E}">
        <p14:creationId xmlns="" xmlns:p14="http://schemas.microsoft.com/office/powerpoint/2010/main" val="195230963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uadroTexto 6"/>
          <p:cNvSpPr txBox="1">
            <a:spLocks noChangeArrowheads="1"/>
          </p:cNvSpPr>
          <p:nvPr/>
        </p:nvSpPr>
        <p:spPr bwMode="auto">
          <a:xfrm>
            <a:off x="1008495" y="1614632"/>
            <a:ext cx="7099300" cy="830997"/>
          </a:xfrm>
          <a:prstGeom prst="rect">
            <a:avLst/>
          </a:prstGeom>
          <a:noFill/>
          <a:ln w="9525">
            <a:noFill/>
            <a:miter lim="800000"/>
            <a:headEnd/>
            <a:tailEnd/>
          </a:ln>
        </p:spPr>
        <p:txBody>
          <a:bodyPr wrap="square">
            <a:spAutoFit/>
          </a:bodyPr>
          <a:lstStyle/>
          <a:p>
            <a:pPr algn="ctr"/>
            <a:r>
              <a:rPr lang="es-MX" altLang="es-MX" sz="1600" b="1" dirty="0">
                <a:solidFill>
                  <a:schemeClr val="tx1">
                    <a:lumMod val="65000"/>
                    <a:lumOff val="35000"/>
                  </a:schemeClr>
                </a:solidFill>
              </a:rPr>
              <a:t>OBSERVACIONES DE UNIDADES ADMINISTRATIVAS PENDIENTES </a:t>
            </a:r>
          </a:p>
          <a:p>
            <a:pPr algn="ctr"/>
            <a:r>
              <a:rPr lang="es-MX" altLang="es-MX" sz="1600" b="1" dirty="0">
                <a:solidFill>
                  <a:schemeClr val="tx1">
                    <a:lumMod val="65000"/>
                    <a:lumOff val="35000"/>
                  </a:schemeClr>
                </a:solidFill>
              </a:rPr>
              <a:t>DE SOLVENTAR POR RUBRO DE SEES</a:t>
            </a:r>
          </a:p>
          <a:p>
            <a:pPr algn="ctr"/>
            <a:r>
              <a:rPr lang="es-MX" altLang="es-MX" sz="1600" b="1" dirty="0">
                <a:solidFill>
                  <a:schemeClr val="tx1">
                    <a:lumMod val="65000"/>
                    <a:lumOff val="35000"/>
                  </a:schemeClr>
                </a:solidFill>
              </a:rPr>
              <a:t>(Ejercicio </a:t>
            </a:r>
            <a:r>
              <a:rPr lang="es-MX" altLang="es-MX" sz="1600" b="1" dirty="0" smtClean="0">
                <a:solidFill>
                  <a:schemeClr val="tx1">
                    <a:lumMod val="65000"/>
                    <a:lumOff val="35000"/>
                  </a:schemeClr>
                </a:solidFill>
              </a:rPr>
              <a:t>2015-2019)</a:t>
            </a:r>
            <a:endParaRPr lang="es-MX" altLang="es-MX" sz="1600" b="1" dirty="0">
              <a:solidFill>
                <a:schemeClr val="tx1">
                  <a:lumMod val="65000"/>
                  <a:lumOff val="35000"/>
                </a:schemeClr>
              </a:solidFill>
            </a:endParaRPr>
          </a:p>
        </p:txBody>
      </p:sp>
      <p:sp>
        <p:nvSpPr>
          <p:cNvPr id="6" name="CuadroTexto 5">
            <a:extLst>
              <a:ext uri="{FF2B5EF4-FFF2-40B4-BE49-F238E27FC236}">
                <a16:creationId xmlns:a16="http://schemas.microsoft.com/office/drawing/2014/main" xmlns="" id="{07000EBD-401E-4C5B-9141-02F030C3A68E}"/>
              </a:ext>
            </a:extLst>
          </p:cNvPr>
          <p:cNvSpPr txBox="1"/>
          <p:nvPr/>
        </p:nvSpPr>
        <p:spPr>
          <a:xfrm>
            <a:off x="6761018" y="1040534"/>
            <a:ext cx="2708275" cy="523220"/>
          </a:xfrm>
          <a:prstGeom prst="rect">
            <a:avLst/>
          </a:prstGeom>
          <a:noFill/>
        </p:spPr>
        <p:txBody>
          <a:bodyPr wrap="square">
            <a:spAutoFit/>
          </a:bodyPr>
          <a:lstStyle/>
          <a:p>
            <a:pPr algn="ctr">
              <a:defRPr/>
            </a:pPr>
            <a:r>
              <a:rPr lang="es-MX" sz="1400" b="1" dirty="0">
                <a:solidFill>
                  <a:schemeClr val="tx1">
                    <a:lumMod val="65000"/>
                    <a:lumOff val="35000"/>
                  </a:schemeClr>
                </a:solidFill>
                <a:effectLst>
                  <a:outerShdw blurRad="38100" dist="38100" dir="2700000" algn="tl">
                    <a:srgbClr val="000000">
                      <a:alpha val="43137"/>
                    </a:srgbClr>
                  </a:outerShdw>
                </a:effectLst>
              </a:rPr>
              <a:t>UNIDADES </a:t>
            </a:r>
            <a:endParaRPr lang="es-MX" sz="1400" b="1" dirty="0" smtClean="0">
              <a:solidFill>
                <a:schemeClr val="tx1">
                  <a:lumMod val="65000"/>
                  <a:lumOff val="35000"/>
                </a:schemeClr>
              </a:solidFill>
              <a:effectLst>
                <a:outerShdw blurRad="38100" dist="38100" dir="2700000" algn="tl">
                  <a:srgbClr val="000000">
                    <a:alpha val="43137"/>
                  </a:srgbClr>
                </a:outerShdw>
              </a:effectLst>
            </a:endParaRPr>
          </a:p>
          <a:p>
            <a:pPr algn="ctr">
              <a:defRPr/>
            </a:pPr>
            <a:r>
              <a:rPr lang="es-MX" sz="1400" b="1" dirty="0" smtClean="0">
                <a:solidFill>
                  <a:schemeClr val="tx1">
                    <a:lumMod val="65000"/>
                    <a:lumOff val="35000"/>
                  </a:schemeClr>
                </a:solidFill>
                <a:effectLst>
                  <a:outerShdw blurRad="38100" dist="38100" dir="2700000" algn="tl">
                    <a:srgbClr val="000000">
                      <a:alpha val="43137"/>
                    </a:srgbClr>
                  </a:outerShdw>
                </a:effectLst>
              </a:rPr>
              <a:t>ADMINISTRATIVAS</a:t>
            </a:r>
            <a:endParaRPr lang="es-MX" sz="1400" b="1" dirty="0">
              <a:solidFill>
                <a:schemeClr val="tx1">
                  <a:lumMod val="65000"/>
                  <a:lumOff val="35000"/>
                </a:schemeClr>
              </a:solidFill>
              <a:effectLst>
                <a:outerShdw blurRad="38100" dist="38100" dir="2700000" algn="tl">
                  <a:srgbClr val="000000">
                    <a:alpha val="43137"/>
                  </a:srgbClr>
                </a:outerShdw>
              </a:effectLst>
            </a:endParaRPr>
          </a:p>
        </p:txBody>
      </p:sp>
      <p:graphicFrame>
        <p:nvGraphicFramePr>
          <p:cNvPr id="8" name="Tabla 7">
            <a:extLst>
              <a:ext uri="{FF2B5EF4-FFF2-40B4-BE49-F238E27FC236}">
                <a16:creationId xmlns:a16="http://schemas.microsoft.com/office/drawing/2014/main" xmlns="" id="{4602127A-5E21-4D93-A684-1649BBD4EFB3}"/>
              </a:ext>
            </a:extLst>
          </p:cNvPr>
          <p:cNvGraphicFramePr>
            <a:graphicFrameLocks noGrp="1"/>
          </p:cNvGraphicFramePr>
          <p:nvPr/>
        </p:nvGraphicFramePr>
        <p:xfrm>
          <a:off x="395288" y="2507676"/>
          <a:ext cx="8497887" cy="4003960"/>
        </p:xfrm>
        <a:graphic>
          <a:graphicData uri="http://schemas.openxmlformats.org/drawingml/2006/table">
            <a:tbl>
              <a:tblPr/>
              <a:tblGrid>
                <a:gridCol w="2808624">
                  <a:extLst>
                    <a:ext uri="{9D8B030D-6E8A-4147-A177-3AD203B41FA5}">
                      <a16:colId xmlns:a16="http://schemas.microsoft.com/office/drawing/2014/main" xmlns="" val="20000"/>
                    </a:ext>
                  </a:extLst>
                </a:gridCol>
                <a:gridCol w="1080240">
                  <a:extLst>
                    <a:ext uri="{9D8B030D-6E8A-4147-A177-3AD203B41FA5}">
                      <a16:colId xmlns:a16="http://schemas.microsoft.com/office/drawing/2014/main" xmlns="" val="20001"/>
                    </a:ext>
                  </a:extLst>
                </a:gridCol>
                <a:gridCol w="1008224">
                  <a:extLst>
                    <a:ext uri="{9D8B030D-6E8A-4147-A177-3AD203B41FA5}">
                      <a16:colId xmlns:a16="http://schemas.microsoft.com/office/drawing/2014/main" xmlns="" val="20002"/>
                    </a:ext>
                  </a:extLst>
                </a:gridCol>
                <a:gridCol w="792176">
                  <a:extLst>
                    <a:ext uri="{9D8B030D-6E8A-4147-A177-3AD203B41FA5}">
                      <a16:colId xmlns:a16="http://schemas.microsoft.com/office/drawing/2014/main" xmlns="" val="20003"/>
                    </a:ext>
                  </a:extLst>
                </a:gridCol>
                <a:gridCol w="936208">
                  <a:extLst>
                    <a:ext uri="{9D8B030D-6E8A-4147-A177-3AD203B41FA5}">
                      <a16:colId xmlns:a16="http://schemas.microsoft.com/office/drawing/2014/main" xmlns="" val="20004"/>
                    </a:ext>
                  </a:extLst>
                </a:gridCol>
                <a:gridCol w="1008224">
                  <a:extLst>
                    <a:ext uri="{9D8B030D-6E8A-4147-A177-3AD203B41FA5}">
                      <a16:colId xmlns:a16="http://schemas.microsoft.com/office/drawing/2014/main" xmlns="" val="20005"/>
                    </a:ext>
                  </a:extLst>
                </a:gridCol>
                <a:gridCol w="864191">
                  <a:extLst>
                    <a:ext uri="{9D8B030D-6E8A-4147-A177-3AD203B41FA5}">
                      <a16:colId xmlns:a16="http://schemas.microsoft.com/office/drawing/2014/main" xmlns="" val="20006"/>
                    </a:ext>
                  </a:extLst>
                </a:gridCol>
              </a:tblGrid>
              <a:tr h="809410">
                <a:tc>
                  <a:txBody>
                    <a:bodyPr/>
                    <a:lstStyle/>
                    <a:p>
                      <a:pPr algn="ctr" rtl="0" fontAlgn="ctr"/>
                      <a:r>
                        <a:rPr lang="es-MX" sz="1100" b="1" i="0" u="none" strike="noStrike" dirty="0">
                          <a:solidFill>
                            <a:srgbClr val="FFFFFF"/>
                          </a:solidFill>
                          <a:effectLst/>
                          <a:latin typeface="Calibri" panose="020F0502020204030204" pitchFamily="34" charset="0"/>
                        </a:rPr>
                        <a:t>Unidad Administrativa</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100" b="1" i="0" u="none" strike="noStrike" dirty="0">
                          <a:solidFill>
                            <a:srgbClr val="FFFFFF"/>
                          </a:solidFill>
                          <a:effectLst/>
                          <a:latin typeface="Calibri" panose="020F0502020204030204" pitchFamily="34" charset="0"/>
                        </a:rPr>
                        <a:t>Observaciones Pendientes</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100" b="1" i="0" u="none" strike="noStrike" dirty="0">
                          <a:solidFill>
                            <a:srgbClr val="FFFFFF"/>
                          </a:solidFill>
                          <a:effectLst/>
                          <a:latin typeface="Calibri" panose="020F0502020204030204" pitchFamily="34" charset="0"/>
                        </a:rPr>
                        <a:t>Recursos Financieros</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100" b="1" i="0" u="none" strike="noStrike" dirty="0">
                          <a:solidFill>
                            <a:srgbClr val="FFFFFF"/>
                          </a:solidFill>
                          <a:effectLst/>
                          <a:latin typeface="Calibri" panose="020F0502020204030204" pitchFamily="34" charset="0"/>
                        </a:rPr>
                        <a:t>Recursos Humanos</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100" b="1" i="0" u="none" strike="noStrike" dirty="0">
                          <a:solidFill>
                            <a:srgbClr val="FFFFFF"/>
                          </a:solidFill>
                          <a:effectLst/>
                          <a:latin typeface="Calibri" panose="020F0502020204030204" pitchFamily="34" charset="0"/>
                        </a:rPr>
                        <a:t>Recursos Materiales</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100" b="1" i="0" u="none" strike="noStrike" dirty="0">
                          <a:solidFill>
                            <a:srgbClr val="FFFFFF"/>
                          </a:solidFill>
                          <a:effectLst/>
                          <a:latin typeface="Calibri" panose="020F0502020204030204" pitchFamily="34" charset="0"/>
                        </a:rPr>
                        <a:t>Fallas, Omisiones Administrativas</a:t>
                      </a:r>
                    </a:p>
                  </a:txBody>
                  <a:tcPr marL="7294" marR="7294" marT="7292"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100" b="1" i="0" u="none" strike="noStrike" dirty="0">
                          <a:solidFill>
                            <a:srgbClr val="FFFFFF"/>
                          </a:solidFill>
                          <a:effectLst/>
                          <a:latin typeface="Calibri" panose="020F0502020204030204" pitchFamily="34" charset="0"/>
                        </a:rPr>
                        <a:t>Presentar Denuncia</a:t>
                      </a:r>
                    </a:p>
                  </a:txBody>
                  <a:tcPr marL="7294" marR="7294" marT="7292"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xmlns="" val="10000"/>
                  </a:ext>
                </a:extLst>
              </a:tr>
              <a:tr h="466024">
                <a:tc>
                  <a:txBody>
                    <a:bodyPr/>
                    <a:lstStyle/>
                    <a:p>
                      <a:pPr algn="l" fontAlgn="ctr"/>
                      <a:r>
                        <a:rPr lang="es-MX" sz="1200" b="0" i="0" u="none" strike="noStrike" dirty="0">
                          <a:solidFill>
                            <a:srgbClr val="000000"/>
                          </a:solidFill>
                          <a:effectLst/>
                          <a:latin typeface="Calibri" panose="020F0502020204030204" pitchFamily="34" charset="0"/>
                        </a:rPr>
                        <a:t>Coordinación General de Programas Federales (PETC, PEC, PEARE)</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MX" sz="1100" b="0" i="0" u="none" strike="noStrike">
                          <a:solidFill>
                            <a:srgbClr val="000000"/>
                          </a:solidFill>
                          <a:effectLst/>
                          <a:latin typeface="Calibri" panose="020F0502020204030204" pitchFamily="34" charset="0"/>
                        </a:rPr>
                        <a:t>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9</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2</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3</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9</a:t>
                      </a:r>
                    </a:p>
                  </a:txBody>
                  <a:tcPr marL="7294" marR="7294" marT="7292"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1" i="0" u="none" strike="noStrike" dirty="0">
                          <a:solidFill>
                            <a:srgbClr val="000000"/>
                          </a:solidFill>
                          <a:effectLst/>
                          <a:latin typeface="Calibri" panose="020F0502020204030204" pitchFamily="34" charset="0"/>
                        </a:rPr>
                        <a:t>10</a:t>
                      </a:r>
                    </a:p>
                  </a:txBody>
                  <a:tcPr marL="7294" marR="7294" marT="7292"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xmlns="" val="10001"/>
                  </a:ext>
                </a:extLst>
              </a:tr>
              <a:tr h="466024">
                <a:tc>
                  <a:txBody>
                    <a:bodyPr/>
                    <a:lstStyle/>
                    <a:p>
                      <a:pPr algn="l" fontAlgn="ctr"/>
                      <a:r>
                        <a:rPr lang="es-MX" sz="1200" b="0" i="0" u="none" strike="noStrike" dirty="0">
                          <a:solidFill>
                            <a:srgbClr val="000000"/>
                          </a:solidFill>
                          <a:effectLst/>
                          <a:latin typeface="Calibri" panose="020F0502020204030204" pitchFamily="34" charset="0"/>
                        </a:rPr>
                        <a:t>Coordinación General de Salud y Seguridad Escolar.</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MX" sz="1100" b="0" i="0" u="none" strike="noStrike">
                          <a:solidFill>
                            <a:srgbClr val="000000"/>
                          </a:solidFill>
                          <a:effectLst/>
                          <a:latin typeface="Calibri" panose="020F0502020204030204" pitchFamily="34" charset="0"/>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0" i="0" u="none" strike="noStrike">
                          <a:solidFill>
                            <a:srgbClr val="000000"/>
                          </a:solidFill>
                          <a:effectLst/>
                          <a:latin typeface="Calibri" panose="020F0502020204030204" pitchFamily="34" charset="0"/>
                        </a:rPr>
                        <a:t>1</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0" i="0" u="none" strike="noStrike">
                          <a:solidFill>
                            <a:srgbClr val="000000"/>
                          </a:solidFill>
                          <a:effectLst/>
                          <a:latin typeface="Calibri" panose="020F0502020204030204" pitchFamily="34" charset="0"/>
                        </a:rPr>
                        <a:t>2</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1</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7</a:t>
                      </a:r>
                    </a:p>
                  </a:txBody>
                  <a:tcPr marL="7294" marR="7294" marT="7292"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1" i="0" u="none" strike="noStrike">
                          <a:solidFill>
                            <a:srgbClr val="000000"/>
                          </a:solidFill>
                          <a:effectLst/>
                          <a:latin typeface="Calibri" panose="020F0502020204030204" pitchFamily="34" charset="0"/>
                        </a:rPr>
                        <a:t>11</a:t>
                      </a:r>
                    </a:p>
                  </a:txBody>
                  <a:tcPr marL="7294" marR="7294" marT="7292"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xmlns="" val="10002"/>
                  </a:ext>
                </a:extLst>
              </a:tr>
              <a:tr h="466024">
                <a:tc>
                  <a:txBody>
                    <a:bodyPr/>
                    <a:lstStyle/>
                    <a:p>
                      <a:pPr algn="l" fontAlgn="ctr"/>
                      <a:r>
                        <a:rPr lang="es-MX" sz="1200" b="0" i="0" u="none" strike="noStrike" dirty="0">
                          <a:solidFill>
                            <a:srgbClr val="000000"/>
                          </a:solidFill>
                          <a:effectLst/>
                          <a:latin typeface="Calibri" panose="020F0502020204030204" pitchFamily="34" charset="0"/>
                        </a:rPr>
                        <a:t>Dirección General de Administración y Finanzas</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MX" sz="1100" b="0" i="0" u="none" strike="noStrike">
                          <a:solidFill>
                            <a:srgbClr val="000000"/>
                          </a:solidFill>
                          <a:effectLst/>
                          <a:latin typeface="Calibri" panose="020F0502020204030204" pitchFamily="34" charset="0"/>
                        </a:rPr>
                        <a:t>110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37</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0" i="0" u="none" strike="noStrike">
                          <a:solidFill>
                            <a:srgbClr val="000000"/>
                          </a:solidFill>
                          <a:effectLst/>
                          <a:latin typeface="Calibri" panose="020F0502020204030204" pitchFamily="34" charset="0"/>
                        </a:rPr>
                        <a:t>2</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0" i="0" u="none" strike="noStrike">
                          <a:solidFill>
                            <a:srgbClr val="000000"/>
                          </a:solidFill>
                          <a:effectLst/>
                          <a:latin typeface="Calibri" panose="020F0502020204030204" pitchFamily="34" charset="0"/>
                        </a:rPr>
                        <a:t>3</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68</a:t>
                      </a:r>
                    </a:p>
                  </a:txBody>
                  <a:tcPr marL="7294" marR="7294" marT="7292"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1" i="0" u="none" strike="noStrike">
                          <a:solidFill>
                            <a:srgbClr val="000000"/>
                          </a:solidFill>
                          <a:effectLst/>
                          <a:latin typeface="Calibri" panose="020F0502020204030204" pitchFamily="34" charset="0"/>
                        </a:rPr>
                        <a:t>34</a:t>
                      </a:r>
                    </a:p>
                  </a:txBody>
                  <a:tcPr marL="7294" marR="7294" marT="7292"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xmlns="" val="10003"/>
                  </a:ext>
                </a:extLst>
              </a:tr>
              <a:tr h="285155">
                <a:tc>
                  <a:txBody>
                    <a:bodyPr/>
                    <a:lstStyle/>
                    <a:p>
                      <a:pPr algn="l" fontAlgn="ctr"/>
                      <a:r>
                        <a:rPr lang="es-MX" sz="1200" b="0" i="0" u="none" strike="noStrike" dirty="0">
                          <a:solidFill>
                            <a:srgbClr val="000000"/>
                          </a:solidFill>
                          <a:effectLst/>
                          <a:latin typeface="Calibri" panose="020F0502020204030204" pitchFamily="34" charset="0"/>
                        </a:rPr>
                        <a:t>Dirección General de Educación Primaria</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MX" sz="11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0</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0</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0</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1</a:t>
                      </a:r>
                    </a:p>
                  </a:txBody>
                  <a:tcPr marL="7294" marR="7294" marT="7292"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1" i="0" u="none" strike="noStrike">
                          <a:solidFill>
                            <a:srgbClr val="000000"/>
                          </a:solidFill>
                          <a:effectLst/>
                          <a:latin typeface="Calibri" panose="020F0502020204030204" pitchFamily="34" charset="0"/>
                        </a:rPr>
                        <a:t>1</a:t>
                      </a:r>
                    </a:p>
                  </a:txBody>
                  <a:tcPr marL="7294" marR="7294" marT="7292"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xmlns="" val="10004"/>
                  </a:ext>
                </a:extLst>
              </a:tr>
              <a:tr h="285155">
                <a:tc>
                  <a:txBody>
                    <a:bodyPr/>
                    <a:lstStyle/>
                    <a:p>
                      <a:pPr algn="l" fontAlgn="ctr"/>
                      <a:r>
                        <a:rPr lang="es-MX" sz="1200" b="0" i="0" u="none" strike="noStrike" dirty="0">
                          <a:solidFill>
                            <a:srgbClr val="000000"/>
                          </a:solidFill>
                          <a:effectLst/>
                          <a:latin typeface="Calibri" panose="020F0502020204030204" pitchFamily="34" charset="0"/>
                        </a:rPr>
                        <a:t>Dirección General de Educación Secundaria</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MX"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0</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0" i="0" u="none" strike="noStrike">
                          <a:solidFill>
                            <a:srgbClr val="000000"/>
                          </a:solidFill>
                          <a:effectLst/>
                          <a:latin typeface="Calibri" panose="020F0502020204030204" pitchFamily="34" charset="0"/>
                        </a:rPr>
                        <a:t>0</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0" i="0" u="none" strike="noStrike">
                          <a:solidFill>
                            <a:srgbClr val="000000"/>
                          </a:solidFill>
                          <a:effectLst/>
                          <a:latin typeface="Calibri" panose="020F0502020204030204" pitchFamily="34" charset="0"/>
                        </a:rPr>
                        <a:t>1</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1</a:t>
                      </a:r>
                    </a:p>
                  </a:txBody>
                  <a:tcPr marL="7294" marR="7294" marT="7292"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1" i="0" u="none" strike="noStrike" dirty="0">
                          <a:solidFill>
                            <a:srgbClr val="000000"/>
                          </a:solidFill>
                          <a:effectLst/>
                          <a:latin typeface="Calibri" panose="020F0502020204030204" pitchFamily="34" charset="0"/>
                        </a:rPr>
                        <a:t>2</a:t>
                      </a:r>
                    </a:p>
                  </a:txBody>
                  <a:tcPr marL="7294" marR="7294" marT="7292"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xmlns="" val="10005"/>
                  </a:ext>
                </a:extLst>
              </a:tr>
              <a:tr h="285155">
                <a:tc>
                  <a:txBody>
                    <a:bodyPr/>
                    <a:lstStyle/>
                    <a:p>
                      <a:pPr algn="l" fontAlgn="ctr"/>
                      <a:r>
                        <a:rPr lang="es-MX" sz="1200" b="0" i="0" u="none" strike="noStrike" dirty="0">
                          <a:solidFill>
                            <a:srgbClr val="000000"/>
                          </a:solidFill>
                          <a:effectLst/>
                          <a:latin typeface="Calibri" panose="020F0502020204030204" pitchFamily="34" charset="0"/>
                        </a:rPr>
                        <a:t>Dirección General de Planeación</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MX"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0</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0" i="0" u="none" strike="noStrike">
                          <a:solidFill>
                            <a:srgbClr val="000000"/>
                          </a:solidFill>
                          <a:effectLst/>
                          <a:latin typeface="Calibri" panose="020F0502020204030204" pitchFamily="34" charset="0"/>
                        </a:rPr>
                        <a:t>0</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0</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1</a:t>
                      </a:r>
                    </a:p>
                  </a:txBody>
                  <a:tcPr marL="7294" marR="7294" marT="7292"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1" i="0" u="none" strike="noStrike" dirty="0">
                          <a:solidFill>
                            <a:srgbClr val="000000"/>
                          </a:solidFill>
                          <a:effectLst/>
                          <a:latin typeface="Calibri" panose="020F0502020204030204" pitchFamily="34" charset="0"/>
                        </a:rPr>
                        <a:t> 0</a:t>
                      </a:r>
                    </a:p>
                  </a:txBody>
                  <a:tcPr marL="7294" marR="7294" marT="7292"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xmlns="" val="10006"/>
                  </a:ext>
                </a:extLst>
              </a:tr>
              <a:tr h="285155">
                <a:tc>
                  <a:txBody>
                    <a:bodyPr/>
                    <a:lstStyle/>
                    <a:p>
                      <a:pPr algn="l" fontAlgn="ctr"/>
                      <a:r>
                        <a:rPr lang="es-MX" sz="1200" b="0" i="0" u="none" strike="noStrike" dirty="0">
                          <a:solidFill>
                            <a:srgbClr val="000000"/>
                          </a:solidFill>
                          <a:effectLst/>
                          <a:latin typeface="Calibri" panose="020F0502020204030204" pitchFamily="34" charset="0"/>
                        </a:rPr>
                        <a:t>Dirección General de Recursos Humanos</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MX" sz="1100" b="0" i="0" u="none" strike="noStrike">
                          <a:solidFill>
                            <a:srgbClr val="000000"/>
                          </a:solidFill>
                          <a:effectLst/>
                          <a:latin typeface="Calibri" panose="020F0502020204030204" pitchFamily="34" charset="0"/>
                        </a:rPr>
                        <a:t>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0</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16</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0</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4</a:t>
                      </a:r>
                    </a:p>
                  </a:txBody>
                  <a:tcPr marL="7294" marR="7294" marT="7292"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1" i="0" u="none" strike="noStrike" dirty="0">
                          <a:solidFill>
                            <a:srgbClr val="000000"/>
                          </a:solidFill>
                          <a:effectLst/>
                          <a:latin typeface="Calibri" panose="020F0502020204030204" pitchFamily="34" charset="0"/>
                        </a:rPr>
                        <a:t>10</a:t>
                      </a:r>
                    </a:p>
                  </a:txBody>
                  <a:tcPr marL="7294" marR="7294" marT="7292"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xmlns="" val="10007"/>
                  </a:ext>
                </a:extLst>
              </a:tr>
              <a:tr h="285155">
                <a:tc>
                  <a:txBody>
                    <a:bodyPr/>
                    <a:lstStyle/>
                    <a:p>
                      <a:pPr algn="l" fontAlgn="ctr"/>
                      <a:r>
                        <a:rPr lang="es-MX" sz="1200" b="0" i="0" u="none" strike="noStrike" dirty="0">
                          <a:solidFill>
                            <a:srgbClr val="000000"/>
                          </a:solidFill>
                          <a:effectLst/>
                          <a:latin typeface="Calibri" panose="020F0502020204030204" pitchFamily="34" charset="0"/>
                        </a:rPr>
                        <a:t>Dirección General de Servicios Regionales</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MX" sz="1100" b="0" i="0" u="none" strike="noStrike" dirty="0">
                          <a:solidFill>
                            <a:srgbClr val="000000"/>
                          </a:solidFill>
                          <a:effectLst/>
                          <a:latin typeface="Calibri" panose="020F0502020204030204" pitchFamily="34" charset="0"/>
                        </a:rPr>
                        <a:t>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2</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0" i="0" u="none" strike="noStrike">
                          <a:solidFill>
                            <a:srgbClr val="000000"/>
                          </a:solidFill>
                          <a:effectLst/>
                          <a:latin typeface="Calibri" panose="020F0502020204030204" pitchFamily="34" charset="0"/>
                        </a:rPr>
                        <a:t>2</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10</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34</a:t>
                      </a:r>
                    </a:p>
                  </a:txBody>
                  <a:tcPr marL="7294" marR="7294" marT="7292"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MX" sz="1200" b="1" i="0" u="none" strike="noStrike" dirty="0">
                          <a:solidFill>
                            <a:srgbClr val="000000"/>
                          </a:solidFill>
                          <a:effectLst/>
                          <a:latin typeface="Calibri" panose="020F0502020204030204" pitchFamily="34" charset="0"/>
                        </a:rPr>
                        <a:t>20</a:t>
                      </a:r>
                    </a:p>
                  </a:txBody>
                  <a:tcPr marL="7294" marR="7294" marT="7292"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xmlns="" val="10008"/>
                  </a:ext>
                </a:extLst>
              </a:tr>
              <a:tr h="370703">
                <a:tc>
                  <a:txBody>
                    <a:bodyPr/>
                    <a:lstStyle/>
                    <a:p>
                      <a:pPr algn="ctr" rtl="0" fontAlgn="ctr"/>
                      <a:r>
                        <a:rPr lang="es-MX" sz="1100" b="1" i="0" u="none" strike="noStrike" dirty="0">
                          <a:solidFill>
                            <a:srgbClr val="FFFFFF"/>
                          </a:solidFill>
                          <a:effectLst/>
                          <a:latin typeface="Calibri" panose="020F0502020204030204" pitchFamily="34" charset="0"/>
                        </a:rPr>
                        <a:t>TOTALES</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Calibri" panose="020F0502020204030204" pitchFamily="34" charset="0"/>
                        </a:rPr>
                        <a:t>216</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Calibri" panose="020F0502020204030204" pitchFamily="34" charset="0"/>
                        </a:rPr>
                        <a:t>49</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Calibri" panose="020F0502020204030204" pitchFamily="34" charset="0"/>
                        </a:rPr>
                        <a:t>24</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Calibri" panose="020F0502020204030204" pitchFamily="34" charset="0"/>
                        </a:rPr>
                        <a:t>18</a:t>
                      </a:r>
                    </a:p>
                  </a:txBody>
                  <a:tcPr marL="7294" marR="7294" marT="72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Calibri" panose="020F0502020204030204" pitchFamily="34" charset="0"/>
                        </a:rPr>
                        <a:t>125</a:t>
                      </a:r>
                    </a:p>
                  </a:txBody>
                  <a:tcPr marL="7294" marR="7294" marT="7292"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Calibri" panose="020F0502020204030204" pitchFamily="34" charset="0"/>
                        </a:rPr>
                        <a:t>88</a:t>
                      </a:r>
                    </a:p>
                  </a:txBody>
                  <a:tcPr marL="7294" marR="7294" marT="7292"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xmlns="" val="10009"/>
                  </a:ext>
                </a:extLst>
              </a:tr>
            </a:tbl>
          </a:graphicData>
        </a:graphic>
      </p:graphicFrame>
      <p:sp>
        <p:nvSpPr>
          <p:cNvPr id="5" name="4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7" name="6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9"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xmlns="" id="{D539018E-07F5-4223-BC2D-CE9559CEBEF1}"/>
              </a:ext>
            </a:extLst>
          </p:cNvPr>
          <p:cNvSpPr txBox="1"/>
          <p:nvPr/>
        </p:nvSpPr>
        <p:spPr>
          <a:xfrm>
            <a:off x="7339877" y="1089602"/>
            <a:ext cx="1804123" cy="523220"/>
          </a:xfrm>
          <a:prstGeom prst="rect">
            <a:avLst/>
          </a:prstGeom>
          <a:solidFill>
            <a:schemeClr val="bg1"/>
          </a:solidFill>
        </p:spPr>
        <p:txBody>
          <a:bodyPr wrap="square">
            <a:spAutoFit/>
          </a:bodyPr>
          <a:lstStyle/>
          <a:p>
            <a:pPr algn="ctr">
              <a:defRPr/>
            </a:pPr>
            <a:r>
              <a:rPr lang="es-MX" sz="1400" b="1" dirty="0">
                <a:solidFill>
                  <a:schemeClr val="tx1">
                    <a:lumMod val="65000"/>
                    <a:lumOff val="35000"/>
                  </a:schemeClr>
                </a:solidFill>
                <a:effectLst>
                  <a:outerShdw blurRad="38100" dist="38100" dir="2700000" algn="tl">
                    <a:srgbClr val="000000">
                      <a:alpha val="43137"/>
                    </a:srgbClr>
                  </a:outerShdw>
                </a:effectLst>
              </a:rPr>
              <a:t>CENTROS </a:t>
            </a:r>
            <a:endParaRPr lang="es-MX" sz="1400" b="1" dirty="0" smtClean="0">
              <a:solidFill>
                <a:schemeClr val="tx1">
                  <a:lumMod val="65000"/>
                  <a:lumOff val="35000"/>
                </a:schemeClr>
              </a:solidFill>
              <a:effectLst>
                <a:outerShdw blurRad="38100" dist="38100" dir="2700000" algn="tl">
                  <a:srgbClr val="000000">
                    <a:alpha val="43137"/>
                  </a:srgbClr>
                </a:outerShdw>
              </a:effectLst>
            </a:endParaRPr>
          </a:p>
          <a:p>
            <a:pPr algn="ctr">
              <a:defRPr/>
            </a:pPr>
            <a:r>
              <a:rPr lang="es-MX" sz="1400" b="1" dirty="0" smtClean="0">
                <a:solidFill>
                  <a:schemeClr val="tx1">
                    <a:lumMod val="65000"/>
                    <a:lumOff val="35000"/>
                  </a:schemeClr>
                </a:solidFill>
                <a:effectLst>
                  <a:outerShdw blurRad="38100" dist="38100" dir="2700000" algn="tl">
                    <a:srgbClr val="000000">
                      <a:alpha val="43137"/>
                    </a:srgbClr>
                  </a:outerShdw>
                </a:effectLst>
              </a:rPr>
              <a:t>ESCOLARES</a:t>
            </a:r>
            <a:endParaRPr lang="es-MX" sz="1400" b="1" dirty="0">
              <a:solidFill>
                <a:schemeClr val="tx1">
                  <a:lumMod val="65000"/>
                  <a:lumOff val="35000"/>
                </a:schemeClr>
              </a:solidFill>
              <a:effectLst>
                <a:outerShdw blurRad="38100" dist="38100" dir="2700000" algn="tl">
                  <a:srgbClr val="000000">
                    <a:alpha val="43137"/>
                  </a:srgbClr>
                </a:outerShdw>
              </a:effectLst>
            </a:endParaRPr>
          </a:p>
        </p:txBody>
      </p:sp>
      <p:graphicFrame>
        <p:nvGraphicFramePr>
          <p:cNvPr id="4" name="Tabla 3">
            <a:extLst>
              <a:ext uri="{FF2B5EF4-FFF2-40B4-BE49-F238E27FC236}">
                <a16:creationId xmlns:a16="http://schemas.microsoft.com/office/drawing/2014/main" xmlns="" id="{A8A2375A-09EA-4F01-B475-144B521B3F28}"/>
              </a:ext>
            </a:extLst>
          </p:cNvPr>
          <p:cNvGraphicFramePr>
            <a:graphicFrameLocks noGrp="1"/>
          </p:cNvGraphicFramePr>
          <p:nvPr/>
        </p:nvGraphicFramePr>
        <p:xfrm>
          <a:off x="611188" y="2479964"/>
          <a:ext cx="7848601" cy="4031673"/>
        </p:xfrm>
        <a:graphic>
          <a:graphicData uri="http://schemas.openxmlformats.org/drawingml/2006/table">
            <a:tbl>
              <a:tblPr>
                <a:tableStyleId>{5C22544A-7EE6-4342-B048-85BDC9FD1C3A}</a:tableStyleId>
              </a:tblPr>
              <a:tblGrid>
                <a:gridCol w="3556235">
                  <a:extLst>
                    <a:ext uri="{9D8B030D-6E8A-4147-A177-3AD203B41FA5}">
                      <a16:colId xmlns:a16="http://schemas.microsoft.com/office/drawing/2014/main" xmlns="" val="20000"/>
                    </a:ext>
                  </a:extLst>
                </a:gridCol>
                <a:gridCol w="953859">
                  <a:extLst>
                    <a:ext uri="{9D8B030D-6E8A-4147-A177-3AD203B41FA5}">
                      <a16:colId xmlns:a16="http://schemas.microsoft.com/office/drawing/2014/main" xmlns="" val="20001"/>
                    </a:ext>
                  </a:extLst>
                </a:gridCol>
                <a:gridCol w="1078276">
                  <a:extLst>
                    <a:ext uri="{9D8B030D-6E8A-4147-A177-3AD203B41FA5}">
                      <a16:colId xmlns:a16="http://schemas.microsoft.com/office/drawing/2014/main" xmlns="" val="20002"/>
                    </a:ext>
                  </a:extLst>
                </a:gridCol>
                <a:gridCol w="984964">
                  <a:extLst>
                    <a:ext uri="{9D8B030D-6E8A-4147-A177-3AD203B41FA5}">
                      <a16:colId xmlns:a16="http://schemas.microsoft.com/office/drawing/2014/main" xmlns="" val="20003"/>
                    </a:ext>
                  </a:extLst>
                </a:gridCol>
                <a:gridCol w="1275267">
                  <a:extLst>
                    <a:ext uri="{9D8B030D-6E8A-4147-A177-3AD203B41FA5}">
                      <a16:colId xmlns:a16="http://schemas.microsoft.com/office/drawing/2014/main" xmlns="" val="20004"/>
                    </a:ext>
                  </a:extLst>
                </a:gridCol>
              </a:tblGrid>
              <a:tr h="576490">
                <a:tc rowSpan="2">
                  <a:txBody>
                    <a:bodyPr/>
                    <a:lstStyle/>
                    <a:p>
                      <a:pPr algn="ctr" fontAlgn="ctr"/>
                      <a:r>
                        <a:rPr lang="es-MX" sz="1400" b="1" u="none" strike="noStrike" dirty="0">
                          <a:solidFill>
                            <a:schemeClr val="bg1"/>
                          </a:solidFill>
                          <a:effectLst/>
                        </a:rPr>
                        <a:t>Unidad Administrativa</a:t>
                      </a:r>
                      <a:endParaRPr lang="es-MX" sz="1400" b="1" i="0" u="none" strike="noStrike" dirty="0">
                        <a:solidFill>
                          <a:schemeClr val="bg1"/>
                        </a:solidFill>
                        <a:effectLst/>
                        <a:latin typeface="Arial" panose="020B0604020202020204" pitchFamily="34" charset="0"/>
                      </a:endParaRPr>
                    </a:p>
                  </a:txBody>
                  <a:tcPr marL="9525" marR="9525" marT="9524" marB="0" anchor="ctr">
                    <a:solidFill>
                      <a:srgbClr val="FF0000"/>
                    </a:solidFill>
                  </a:tcPr>
                </a:tc>
                <a:tc>
                  <a:txBody>
                    <a:bodyPr/>
                    <a:lstStyle/>
                    <a:p>
                      <a:pPr algn="l" fontAlgn="ctr"/>
                      <a:r>
                        <a:rPr lang="es-MX" sz="1400" b="1" u="none" strike="noStrike" dirty="0">
                          <a:solidFill>
                            <a:schemeClr val="bg1"/>
                          </a:solidFill>
                          <a:effectLst/>
                        </a:rPr>
                        <a:t>                     </a:t>
                      </a:r>
                      <a:endParaRPr lang="es-MX" sz="1400" b="1" i="0" u="none" strike="noStrike" dirty="0">
                        <a:solidFill>
                          <a:schemeClr val="bg1"/>
                        </a:solidFill>
                        <a:effectLst/>
                        <a:latin typeface="Arial" panose="020B0604020202020204" pitchFamily="34" charset="0"/>
                      </a:endParaRPr>
                    </a:p>
                  </a:txBody>
                  <a:tcPr marL="9525" marR="9525" marT="9524" marB="0" anchor="ctr">
                    <a:solidFill>
                      <a:srgbClr val="FF0000"/>
                    </a:solidFill>
                  </a:tcPr>
                </a:tc>
                <a:tc>
                  <a:txBody>
                    <a:bodyPr/>
                    <a:lstStyle/>
                    <a:p>
                      <a:pPr algn="l" fontAlgn="ctr"/>
                      <a:r>
                        <a:rPr lang="es-MX" sz="1400" b="1" u="none" strike="noStrike" dirty="0">
                          <a:solidFill>
                            <a:schemeClr val="bg1"/>
                          </a:solidFill>
                          <a:effectLst/>
                        </a:rPr>
                        <a:t> T O T A L</a:t>
                      </a:r>
                      <a:endParaRPr lang="es-MX" sz="1400" b="1" i="0" u="none" strike="noStrike" dirty="0">
                        <a:solidFill>
                          <a:schemeClr val="bg1"/>
                        </a:solidFill>
                        <a:effectLst/>
                        <a:latin typeface="Arial" panose="020B0604020202020204" pitchFamily="34" charset="0"/>
                      </a:endParaRPr>
                    </a:p>
                  </a:txBody>
                  <a:tcPr marL="9525" marR="9525" marT="9524" marB="0" anchor="ctr">
                    <a:solidFill>
                      <a:srgbClr val="FF0000"/>
                    </a:solidFill>
                  </a:tcPr>
                </a:tc>
                <a:tc>
                  <a:txBody>
                    <a:bodyPr/>
                    <a:lstStyle/>
                    <a:p>
                      <a:pPr algn="l" fontAlgn="ctr"/>
                      <a:r>
                        <a:rPr lang="es-MX" sz="1400" b="1" u="none" strike="noStrike" dirty="0">
                          <a:solidFill>
                            <a:schemeClr val="bg1"/>
                          </a:solidFill>
                          <a:effectLst/>
                        </a:rPr>
                        <a:t> </a:t>
                      </a:r>
                      <a:endParaRPr lang="es-MX" sz="1400" b="1" i="0" u="none" strike="noStrike" dirty="0">
                        <a:solidFill>
                          <a:schemeClr val="bg1"/>
                        </a:solidFill>
                        <a:effectLst/>
                        <a:latin typeface="Arial" panose="020B0604020202020204" pitchFamily="34" charset="0"/>
                      </a:endParaRPr>
                    </a:p>
                  </a:txBody>
                  <a:tcPr marL="9525" marR="9525" marT="9524" marB="0" anchor="ctr">
                    <a:solidFill>
                      <a:srgbClr val="FF0000"/>
                    </a:solidFill>
                  </a:tcPr>
                </a:tc>
                <a:tc rowSpan="2">
                  <a:txBody>
                    <a:bodyPr/>
                    <a:lstStyle/>
                    <a:p>
                      <a:pPr algn="ctr" fontAlgn="ctr"/>
                      <a:r>
                        <a:rPr lang="es-MX" sz="1400" b="1" i="0" u="none" strike="noStrike" dirty="0">
                          <a:solidFill>
                            <a:srgbClr val="FFFFFF"/>
                          </a:solidFill>
                          <a:effectLst/>
                          <a:latin typeface="Arial" panose="020B0604020202020204" pitchFamily="34" charset="0"/>
                        </a:rPr>
                        <a:t>%  de Solventación</a:t>
                      </a:r>
                    </a:p>
                  </a:txBody>
                  <a:tcPr marL="9525" marR="9525" marT="9524" marB="0" anchor="ctr">
                    <a:solidFill>
                      <a:srgbClr val="FF0000"/>
                    </a:solidFill>
                  </a:tcPr>
                </a:tc>
                <a:extLst>
                  <a:ext uri="{0D108BD9-81ED-4DB2-BD59-A6C34878D82A}">
                    <a16:rowId xmlns:a16="http://schemas.microsoft.com/office/drawing/2014/main" xmlns="" val="10000"/>
                  </a:ext>
                </a:extLst>
              </a:tr>
              <a:tr h="697679">
                <a:tc vMerge="1">
                  <a:txBody>
                    <a:bodyPr/>
                    <a:lstStyle/>
                    <a:p>
                      <a:endParaRPr lang="es-MX"/>
                    </a:p>
                  </a:txBody>
                  <a:tcPr/>
                </a:tc>
                <a:tc>
                  <a:txBody>
                    <a:bodyPr/>
                    <a:lstStyle/>
                    <a:p>
                      <a:pPr algn="ctr" fontAlgn="ctr"/>
                      <a:r>
                        <a:rPr lang="es-MX" sz="1400" b="1" u="none" strike="noStrike" dirty="0">
                          <a:solidFill>
                            <a:schemeClr val="bg1"/>
                          </a:solidFill>
                          <a:effectLst/>
                        </a:rPr>
                        <a:t>Generadas</a:t>
                      </a:r>
                      <a:endParaRPr lang="es-MX" sz="1400" b="1" i="0" u="none" strike="noStrike" dirty="0">
                        <a:solidFill>
                          <a:schemeClr val="bg1"/>
                        </a:solidFill>
                        <a:effectLst/>
                        <a:latin typeface="Arial" panose="020B0604020202020204" pitchFamily="34" charset="0"/>
                      </a:endParaRPr>
                    </a:p>
                  </a:txBody>
                  <a:tcPr marL="9525" marR="9525" marT="9524" marB="0" anchor="ctr">
                    <a:solidFill>
                      <a:srgbClr val="FF0000"/>
                    </a:solidFill>
                  </a:tcPr>
                </a:tc>
                <a:tc>
                  <a:txBody>
                    <a:bodyPr/>
                    <a:lstStyle/>
                    <a:p>
                      <a:pPr algn="ctr" fontAlgn="ctr"/>
                      <a:r>
                        <a:rPr lang="es-MX" sz="1400" b="1" u="none" strike="noStrike" dirty="0">
                          <a:solidFill>
                            <a:schemeClr val="bg1"/>
                          </a:solidFill>
                          <a:effectLst/>
                        </a:rPr>
                        <a:t>Solventadas</a:t>
                      </a:r>
                      <a:endParaRPr lang="es-MX" sz="1400" b="1" i="0" u="none" strike="noStrike" dirty="0">
                        <a:solidFill>
                          <a:schemeClr val="bg1"/>
                        </a:solidFill>
                        <a:effectLst/>
                        <a:latin typeface="Arial" panose="020B0604020202020204" pitchFamily="34" charset="0"/>
                      </a:endParaRPr>
                    </a:p>
                  </a:txBody>
                  <a:tcPr marL="9525" marR="9525" marT="9524" marB="0" anchor="ctr">
                    <a:solidFill>
                      <a:srgbClr val="FF0000"/>
                    </a:solidFill>
                  </a:tcPr>
                </a:tc>
                <a:tc>
                  <a:txBody>
                    <a:bodyPr/>
                    <a:lstStyle/>
                    <a:p>
                      <a:pPr algn="ctr" fontAlgn="ctr"/>
                      <a:r>
                        <a:rPr lang="es-MX" sz="1400" b="1" u="none" strike="noStrike" dirty="0">
                          <a:solidFill>
                            <a:schemeClr val="bg1"/>
                          </a:solidFill>
                          <a:effectLst/>
                        </a:rPr>
                        <a:t>Pendientes</a:t>
                      </a:r>
                      <a:endParaRPr lang="es-MX" sz="1400" b="1" i="0" u="none" strike="noStrike" dirty="0">
                        <a:solidFill>
                          <a:schemeClr val="bg1"/>
                        </a:solidFill>
                        <a:effectLst/>
                        <a:latin typeface="Arial" panose="020B0604020202020204" pitchFamily="34" charset="0"/>
                      </a:endParaRPr>
                    </a:p>
                  </a:txBody>
                  <a:tcPr marL="9525" marR="9525" marT="9524" marB="0" anchor="ctr">
                    <a:solidFill>
                      <a:srgbClr val="FF0000"/>
                    </a:solidFill>
                  </a:tcPr>
                </a:tc>
                <a:tc vMerge="1">
                  <a:txBody>
                    <a:bodyPr/>
                    <a:lstStyle/>
                    <a:p>
                      <a:endParaRPr lang="es-MX"/>
                    </a:p>
                  </a:txBody>
                  <a:tcPr/>
                </a:tc>
                <a:extLst>
                  <a:ext uri="{0D108BD9-81ED-4DB2-BD59-A6C34878D82A}">
                    <a16:rowId xmlns:a16="http://schemas.microsoft.com/office/drawing/2014/main" xmlns="" val="10001"/>
                  </a:ext>
                </a:extLst>
              </a:tr>
              <a:tr h="664460">
                <a:tc>
                  <a:txBody>
                    <a:bodyPr/>
                    <a:lstStyle/>
                    <a:p>
                      <a:pPr algn="l" fontAlgn="ctr"/>
                      <a:r>
                        <a:rPr lang="es-MX" sz="1300" u="none" strike="noStrike" dirty="0">
                          <a:effectLst/>
                        </a:rPr>
                        <a:t>Dirección General de Educación Elemental</a:t>
                      </a:r>
                      <a:endParaRPr lang="es-MX" sz="1300" b="0" i="0" u="none" strike="noStrike" dirty="0">
                        <a:solidFill>
                          <a:srgbClr val="000000"/>
                        </a:solidFill>
                        <a:effectLst/>
                        <a:latin typeface="Arial" panose="020B0604020202020204" pitchFamily="34" charset="0"/>
                      </a:endParaRPr>
                    </a:p>
                  </a:txBody>
                  <a:tcPr marL="9525" marR="9525" marT="9524" marB="0" anchor="ctr">
                    <a:solidFill>
                      <a:srgbClr val="92D050"/>
                    </a:solidFill>
                  </a:tcPr>
                </a:tc>
                <a:tc>
                  <a:txBody>
                    <a:bodyPr/>
                    <a:lstStyle/>
                    <a:p>
                      <a:pPr algn="ctr" fontAlgn="ctr"/>
                      <a:r>
                        <a:rPr lang="es-MX" sz="1300" u="none" strike="noStrike" dirty="0">
                          <a:effectLst/>
                          <a:latin typeface="Arial" panose="020B0604020202020204" pitchFamily="34" charset="0"/>
                          <a:cs typeface="Arial" panose="020B0604020202020204" pitchFamily="34" charset="0"/>
                        </a:rPr>
                        <a:t>69</a:t>
                      </a:r>
                      <a:endParaRPr lang="es-MX" sz="13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4" marB="0" anchor="ctr">
                    <a:solidFill>
                      <a:srgbClr val="92D050"/>
                    </a:solidFill>
                  </a:tcPr>
                </a:tc>
                <a:tc>
                  <a:txBody>
                    <a:bodyPr/>
                    <a:lstStyle/>
                    <a:p>
                      <a:pPr algn="ctr" fontAlgn="ctr"/>
                      <a:r>
                        <a:rPr lang="es-MX" sz="1300" u="none" strike="noStrike" dirty="0">
                          <a:effectLst/>
                          <a:latin typeface="Arial" panose="020B0604020202020204" pitchFamily="34" charset="0"/>
                          <a:cs typeface="Arial" panose="020B0604020202020204" pitchFamily="34" charset="0"/>
                        </a:rPr>
                        <a:t>55</a:t>
                      </a:r>
                      <a:endParaRPr lang="es-MX" sz="13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4" marB="0" anchor="ctr">
                    <a:solidFill>
                      <a:srgbClr val="92D050"/>
                    </a:solidFill>
                  </a:tcPr>
                </a:tc>
                <a:tc>
                  <a:txBody>
                    <a:bodyPr/>
                    <a:lstStyle/>
                    <a:p>
                      <a:pPr algn="ctr" fontAlgn="ctr"/>
                      <a:r>
                        <a:rPr lang="es-MX" sz="1300" b="0" i="0" u="none" strike="noStrike" dirty="0">
                          <a:solidFill>
                            <a:srgbClr val="000000"/>
                          </a:solidFill>
                          <a:effectLst/>
                          <a:latin typeface="Arial" panose="020B0604020202020204" pitchFamily="34" charset="0"/>
                          <a:cs typeface="Arial" panose="020B0604020202020204" pitchFamily="34" charset="0"/>
                        </a:rPr>
                        <a:t>14</a:t>
                      </a:r>
                    </a:p>
                  </a:txBody>
                  <a:tcPr marL="9525" marR="9525" marT="9524" marB="0" anchor="ctr">
                    <a:solidFill>
                      <a:srgbClr val="92D050"/>
                    </a:solidFill>
                  </a:tcPr>
                </a:tc>
                <a:tc>
                  <a:txBody>
                    <a:bodyPr/>
                    <a:lstStyle/>
                    <a:p>
                      <a:pPr algn="ctr" fontAlgn="ctr"/>
                      <a:r>
                        <a:rPr lang="es-MX" sz="1300" b="1" u="none" strike="noStrike" dirty="0">
                          <a:effectLst/>
                          <a:latin typeface="Arial" panose="020B0604020202020204" pitchFamily="34" charset="0"/>
                          <a:cs typeface="Arial" panose="020B0604020202020204" pitchFamily="34" charset="0"/>
                        </a:rPr>
                        <a:t>80%</a:t>
                      </a:r>
                      <a:endParaRPr lang="es-MX" sz="13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4" marB="0" anchor="ctr">
                    <a:solidFill>
                      <a:srgbClr val="92D050"/>
                    </a:solidFill>
                  </a:tcPr>
                </a:tc>
                <a:extLst>
                  <a:ext uri="{0D108BD9-81ED-4DB2-BD59-A6C34878D82A}">
                    <a16:rowId xmlns:a16="http://schemas.microsoft.com/office/drawing/2014/main" xmlns="" val="10002"/>
                  </a:ext>
                </a:extLst>
              </a:tr>
              <a:tr h="664460">
                <a:tc>
                  <a:txBody>
                    <a:bodyPr/>
                    <a:lstStyle/>
                    <a:p>
                      <a:pPr algn="l" fontAlgn="ctr"/>
                      <a:r>
                        <a:rPr lang="es-MX" sz="1300" u="none" strike="noStrike" dirty="0">
                          <a:effectLst/>
                        </a:rPr>
                        <a:t>Dirección General de Educación Primaria</a:t>
                      </a:r>
                      <a:endParaRPr lang="es-MX" sz="1300" b="0" i="0" u="none" strike="noStrike" dirty="0">
                        <a:solidFill>
                          <a:srgbClr val="000000"/>
                        </a:solidFill>
                        <a:effectLst/>
                        <a:latin typeface="Arial" panose="020B0604020202020204" pitchFamily="34" charset="0"/>
                      </a:endParaRPr>
                    </a:p>
                  </a:txBody>
                  <a:tcPr marL="9525" marR="9525" marT="9524" marB="0" anchor="ctr">
                    <a:solidFill>
                      <a:srgbClr val="92D050"/>
                    </a:solidFill>
                  </a:tcPr>
                </a:tc>
                <a:tc>
                  <a:txBody>
                    <a:bodyPr/>
                    <a:lstStyle/>
                    <a:p>
                      <a:pPr algn="ctr" fontAlgn="ctr"/>
                      <a:r>
                        <a:rPr lang="es-MX" sz="1300" b="0" i="0" u="none" strike="noStrike" dirty="0">
                          <a:solidFill>
                            <a:srgbClr val="000000"/>
                          </a:solidFill>
                          <a:effectLst/>
                          <a:latin typeface="Arial" panose="020B0604020202020204" pitchFamily="34" charset="0"/>
                        </a:rPr>
                        <a:t>363</a:t>
                      </a:r>
                    </a:p>
                  </a:txBody>
                  <a:tcPr marL="9525" marR="9525" marT="9524" marB="0" anchor="ctr">
                    <a:solidFill>
                      <a:srgbClr val="92D050"/>
                    </a:solidFill>
                  </a:tcPr>
                </a:tc>
                <a:tc>
                  <a:txBody>
                    <a:bodyPr/>
                    <a:lstStyle/>
                    <a:p>
                      <a:pPr algn="ctr" fontAlgn="ctr"/>
                      <a:r>
                        <a:rPr lang="es-MX" sz="1300" b="0" i="0" u="none" strike="noStrike" dirty="0">
                          <a:solidFill>
                            <a:srgbClr val="000000"/>
                          </a:solidFill>
                          <a:effectLst/>
                          <a:latin typeface="Arial" panose="020B0604020202020204" pitchFamily="34" charset="0"/>
                        </a:rPr>
                        <a:t>164</a:t>
                      </a:r>
                    </a:p>
                  </a:txBody>
                  <a:tcPr marL="9525" marR="9525" marT="9524" marB="0" anchor="ctr">
                    <a:solidFill>
                      <a:srgbClr val="92D050"/>
                    </a:solidFill>
                  </a:tcPr>
                </a:tc>
                <a:tc>
                  <a:txBody>
                    <a:bodyPr/>
                    <a:lstStyle/>
                    <a:p>
                      <a:pPr algn="ctr" fontAlgn="ctr"/>
                      <a:r>
                        <a:rPr lang="es-MX" sz="1300" b="0" i="0" u="none" strike="noStrike" dirty="0">
                          <a:solidFill>
                            <a:srgbClr val="000000"/>
                          </a:solidFill>
                          <a:effectLst/>
                          <a:latin typeface="Arial" panose="020B0604020202020204" pitchFamily="34" charset="0"/>
                        </a:rPr>
                        <a:t>199</a:t>
                      </a:r>
                    </a:p>
                  </a:txBody>
                  <a:tcPr marL="9525" marR="9525" marT="9524" marB="0" anchor="ctr">
                    <a:solidFill>
                      <a:srgbClr val="92D050"/>
                    </a:solidFill>
                  </a:tcPr>
                </a:tc>
                <a:tc>
                  <a:txBody>
                    <a:bodyPr/>
                    <a:lstStyle/>
                    <a:p>
                      <a:pPr algn="ctr" fontAlgn="ctr"/>
                      <a:r>
                        <a:rPr lang="es-MX" sz="1300" b="1" u="none" strike="noStrike" dirty="0">
                          <a:effectLst/>
                          <a:latin typeface="Arial" panose="020B0604020202020204" pitchFamily="34" charset="0"/>
                          <a:cs typeface="Arial" panose="020B0604020202020204" pitchFamily="34" charset="0"/>
                        </a:rPr>
                        <a:t>45%</a:t>
                      </a:r>
                      <a:endParaRPr lang="es-MX" sz="13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4" marB="0" anchor="ctr">
                    <a:solidFill>
                      <a:srgbClr val="92D050"/>
                    </a:solidFill>
                  </a:tcPr>
                </a:tc>
                <a:extLst>
                  <a:ext uri="{0D108BD9-81ED-4DB2-BD59-A6C34878D82A}">
                    <a16:rowId xmlns:a16="http://schemas.microsoft.com/office/drawing/2014/main" xmlns="" val="10003"/>
                  </a:ext>
                </a:extLst>
              </a:tr>
              <a:tr h="697679">
                <a:tc>
                  <a:txBody>
                    <a:bodyPr/>
                    <a:lstStyle/>
                    <a:p>
                      <a:pPr algn="l" fontAlgn="ctr"/>
                      <a:r>
                        <a:rPr lang="es-MX" sz="1300" u="none" strike="noStrike" dirty="0">
                          <a:effectLst/>
                        </a:rPr>
                        <a:t>Dirección General de Educación Secundaria</a:t>
                      </a:r>
                      <a:endParaRPr lang="es-MX" sz="1300" b="0" i="0" u="none" strike="noStrike" dirty="0">
                        <a:solidFill>
                          <a:srgbClr val="000000"/>
                        </a:solidFill>
                        <a:effectLst/>
                        <a:latin typeface="Arial" panose="020B0604020202020204" pitchFamily="34" charset="0"/>
                      </a:endParaRPr>
                    </a:p>
                  </a:txBody>
                  <a:tcPr marL="9525" marR="9525" marT="9524" marB="0" anchor="ctr">
                    <a:solidFill>
                      <a:srgbClr val="92D050"/>
                    </a:solidFill>
                  </a:tcPr>
                </a:tc>
                <a:tc>
                  <a:txBody>
                    <a:bodyPr/>
                    <a:lstStyle/>
                    <a:p>
                      <a:pPr algn="ctr" fontAlgn="ctr"/>
                      <a:r>
                        <a:rPr lang="es-MX" sz="1300" b="0" i="0" u="none" strike="noStrike" dirty="0">
                          <a:solidFill>
                            <a:srgbClr val="000000"/>
                          </a:solidFill>
                          <a:effectLst/>
                          <a:latin typeface="Arial" panose="020B0604020202020204" pitchFamily="34" charset="0"/>
                        </a:rPr>
                        <a:t>210</a:t>
                      </a:r>
                    </a:p>
                  </a:txBody>
                  <a:tcPr marL="9525" marR="9525" marT="9524" marB="0" anchor="ctr">
                    <a:solidFill>
                      <a:srgbClr val="92D050"/>
                    </a:solidFill>
                  </a:tcPr>
                </a:tc>
                <a:tc>
                  <a:txBody>
                    <a:bodyPr/>
                    <a:lstStyle/>
                    <a:p>
                      <a:pPr algn="ctr" fontAlgn="ctr"/>
                      <a:r>
                        <a:rPr lang="es-MX" sz="1300" u="none" strike="noStrike" dirty="0">
                          <a:effectLst/>
                          <a:latin typeface="Arial" panose="020B0604020202020204" pitchFamily="34" charset="0"/>
                          <a:cs typeface="Arial" panose="020B0604020202020204" pitchFamily="34" charset="0"/>
                        </a:rPr>
                        <a:t>135</a:t>
                      </a:r>
                      <a:endParaRPr lang="es-MX" sz="13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4" marB="0" anchor="ctr">
                    <a:solidFill>
                      <a:srgbClr val="92D050"/>
                    </a:solidFill>
                  </a:tcPr>
                </a:tc>
                <a:tc>
                  <a:txBody>
                    <a:bodyPr/>
                    <a:lstStyle/>
                    <a:p>
                      <a:pPr algn="ctr" fontAlgn="ctr"/>
                      <a:r>
                        <a:rPr lang="es-MX" sz="1300" u="none" strike="noStrike" dirty="0">
                          <a:effectLst/>
                          <a:latin typeface="Arial" panose="020B0604020202020204" pitchFamily="34" charset="0"/>
                          <a:cs typeface="Arial" panose="020B0604020202020204" pitchFamily="34" charset="0"/>
                        </a:rPr>
                        <a:t>75</a:t>
                      </a:r>
                      <a:endParaRPr lang="es-MX" sz="13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4" marB="0" anchor="ctr">
                    <a:solidFill>
                      <a:srgbClr val="92D050"/>
                    </a:solidFill>
                  </a:tcPr>
                </a:tc>
                <a:tc>
                  <a:txBody>
                    <a:bodyPr/>
                    <a:lstStyle/>
                    <a:p>
                      <a:pPr algn="ctr" fontAlgn="ctr"/>
                      <a:r>
                        <a:rPr lang="es-MX" sz="1300" b="1" u="none" strike="noStrike" dirty="0">
                          <a:effectLst/>
                          <a:latin typeface="Arial" panose="020B0604020202020204" pitchFamily="34" charset="0"/>
                          <a:cs typeface="Arial" panose="020B0604020202020204" pitchFamily="34" charset="0"/>
                        </a:rPr>
                        <a:t>64%</a:t>
                      </a:r>
                      <a:endParaRPr lang="es-MX" sz="13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4" marB="0" anchor="ctr">
                    <a:solidFill>
                      <a:srgbClr val="92D050"/>
                    </a:solidFill>
                  </a:tcPr>
                </a:tc>
                <a:extLst>
                  <a:ext uri="{0D108BD9-81ED-4DB2-BD59-A6C34878D82A}">
                    <a16:rowId xmlns:a16="http://schemas.microsoft.com/office/drawing/2014/main" xmlns="" val="10004"/>
                  </a:ext>
                </a:extLst>
              </a:tr>
              <a:tr h="730905">
                <a:tc>
                  <a:txBody>
                    <a:bodyPr/>
                    <a:lstStyle/>
                    <a:p>
                      <a:pPr algn="ctr" fontAlgn="ctr"/>
                      <a:r>
                        <a:rPr lang="es-MX" sz="1400" b="1" u="none" strike="noStrike" dirty="0">
                          <a:solidFill>
                            <a:schemeClr val="bg1"/>
                          </a:solidFill>
                          <a:effectLst/>
                        </a:rPr>
                        <a:t>Total General</a:t>
                      </a:r>
                      <a:endParaRPr lang="es-MX" sz="1400" b="1" i="0" u="none" strike="noStrike" dirty="0">
                        <a:solidFill>
                          <a:schemeClr val="bg1"/>
                        </a:solidFill>
                        <a:effectLst/>
                        <a:latin typeface="Arial" panose="020B0604020202020204" pitchFamily="34" charset="0"/>
                      </a:endParaRPr>
                    </a:p>
                  </a:txBody>
                  <a:tcPr marL="9525" marR="9525" marT="9524" marB="0" anchor="ctr">
                    <a:solidFill>
                      <a:srgbClr val="FF0000"/>
                    </a:solidFill>
                  </a:tcPr>
                </a:tc>
                <a:tc>
                  <a:txBody>
                    <a:bodyPr/>
                    <a:lstStyle/>
                    <a:p>
                      <a:pPr algn="ctr" fontAlgn="ctr"/>
                      <a:r>
                        <a:rPr lang="es-MX" sz="1400" b="1" i="0" u="none" strike="noStrike" dirty="0">
                          <a:solidFill>
                            <a:schemeClr val="bg1"/>
                          </a:solidFill>
                          <a:effectLst/>
                          <a:latin typeface="Arial" panose="020B0604020202020204" pitchFamily="34" charset="0"/>
                        </a:rPr>
                        <a:t>642</a:t>
                      </a:r>
                    </a:p>
                  </a:txBody>
                  <a:tcPr marL="9525" marR="9525" marT="9524" marB="0" anchor="ctr">
                    <a:solidFill>
                      <a:srgbClr val="FF0000"/>
                    </a:solidFill>
                  </a:tcPr>
                </a:tc>
                <a:tc>
                  <a:txBody>
                    <a:bodyPr/>
                    <a:lstStyle/>
                    <a:p>
                      <a:pPr algn="ctr" fontAlgn="ctr"/>
                      <a:r>
                        <a:rPr lang="es-MX" sz="1400" b="1" i="0" u="none" strike="noStrike" dirty="0">
                          <a:solidFill>
                            <a:schemeClr val="bg1"/>
                          </a:solidFill>
                          <a:effectLst/>
                          <a:latin typeface="Arial" panose="020B0604020202020204" pitchFamily="34" charset="0"/>
                        </a:rPr>
                        <a:t>354</a:t>
                      </a:r>
                    </a:p>
                  </a:txBody>
                  <a:tcPr marL="9525" marR="9525" marT="9524" marB="0" anchor="ctr">
                    <a:solidFill>
                      <a:srgbClr val="FF0000"/>
                    </a:solidFill>
                  </a:tcPr>
                </a:tc>
                <a:tc>
                  <a:txBody>
                    <a:bodyPr/>
                    <a:lstStyle/>
                    <a:p>
                      <a:pPr algn="ctr" fontAlgn="ctr"/>
                      <a:r>
                        <a:rPr lang="es-MX" sz="1400" b="1" i="0" u="none" strike="noStrike" dirty="0">
                          <a:solidFill>
                            <a:schemeClr val="bg1"/>
                          </a:solidFill>
                          <a:effectLst/>
                          <a:latin typeface="Arial" panose="020B0604020202020204" pitchFamily="34" charset="0"/>
                        </a:rPr>
                        <a:t>288</a:t>
                      </a:r>
                    </a:p>
                  </a:txBody>
                  <a:tcPr marL="9525" marR="9525" marT="9524" marB="0" anchor="ctr">
                    <a:solidFill>
                      <a:srgbClr val="FF0000"/>
                    </a:solidFill>
                  </a:tcPr>
                </a:tc>
                <a:tc>
                  <a:txBody>
                    <a:bodyPr/>
                    <a:lstStyle/>
                    <a:p>
                      <a:pPr algn="ctr" fontAlgn="ctr"/>
                      <a:r>
                        <a:rPr lang="es-MX" sz="1400" b="1" i="0" u="none" strike="noStrike" dirty="0">
                          <a:solidFill>
                            <a:schemeClr val="bg1"/>
                          </a:solidFill>
                          <a:effectLst/>
                          <a:latin typeface="Arial" panose="020B0604020202020204" pitchFamily="34" charset="0"/>
                        </a:rPr>
                        <a:t>55%</a:t>
                      </a:r>
                    </a:p>
                  </a:txBody>
                  <a:tcPr marL="9525" marR="9525" marT="9524" marB="0" anchor="ctr">
                    <a:solidFill>
                      <a:srgbClr val="FF0000"/>
                    </a:solidFill>
                  </a:tcPr>
                </a:tc>
                <a:extLst>
                  <a:ext uri="{0D108BD9-81ED-4DB2-BD59-A6C34878D82A}">
                    <a16:rowId xmlns:a16="http://schemas.microsoft.com/office/drawing/2014/main" xmlns="" val="10005"/>
                  </a:ext>
                </a:extLst>
              </a:tr>
            </a:tbl>
          </a:graphicData>
        </a:graphic>
      </p:graphicFrame>
      <p:sp>
        <p:nvSpPr>
          <p:cNvPr id="20525" name="CuadroTexto 6"/>
          <p:cNvSpPr txBox="1">
            <a:spLocks noChangeArrowheads="1"/>
          </p:cNvSpPr>
          <p:nvPr/>
        </p:nvSpPr>
        <p:spPr bwMode="auto">
          <a:xfrm>
            <a:off x="0" y="1584470"/>
            <a:ext cx="9144000" cy="830262"/>
          </a:xfrm>
          <a:prstGeom prst="rect">
            <a:avLst/>
          </a:prstGeom>
          <a:noFill/>
          <a:ln w="9525">
            <a:noFill/>
            <a:miter lim="800000"/>
            <a:headEnd/>
            <a:tailEnd/>
          </a:ln>
        </p:spPr>
        <p:txBody>
          <a:bodyPr>
            <a:spAutoFit/>
          </a:bodyPr>
          <a:lstStyle/>
          <a:p>
            <a:pPr algn="ctr"/>
            <a:r>
              <a:rPr lang="es-MX" altLang="es-MX" sz="1600" b="1" dirty="0">
                <a:solidFill>
                  <a:schemeClr val="tx1">
                    <a:lumMod val="65000"/>
                    <a:lumOff val="35000"/>
                  </a:schemeClr>
                </a:solidFill>
              </a:rPr>
              <a:t>OBSERVACIONES DE CENTROS ESCOLARES DETERMINADAS</a:t>
            </a:r>
          </a:p>
          <a:p>
            <a:pPr algn="ctr"/>
            <a:r>
              <a:rPr lang="es-MX" altLang="es-MX" sz="1600" b="1" dirty="0">
                <a:solidFill>
                  <a:schemeClr val="tx1">
                    <a:lumMod val="65000"/>
                    <a:lumOff val="35000"/>
                  </a:schemeClr>
                </a:solidFill>
              </a:rPr>
              <a:t>Y </a:t>
            </a:r>
            <a:r>
              <a:rPr lang="es-MX" altLang="es-MX" sz="1600" b="1" u="sng" dirty="0">
                <a:solidFill>
                  <a:schemeClr val="tx1">
                    <a:lumMod val="65000"/>
                    <a:lumOff val="35000"/>
                  </a:schemeClr>
                </a:solidFill>
              </a:rPr>
              <a:t>PENDIENTES DE SOLVENTAR</a:t>
            </a:r>
            <a:r>
              <a:rPr lang="es-MX" altLang="es-MX" sz="1600" b="1" dirty="0">
                <a:solidFill>
                  <a:schemeClr val="tx1">
                    <a:lumMod val="65000"/>
                    <a:lumOff val="35000"/>
                  </a:schemeClr>
                </a:solidFill>
              </a:rPr>
              <a:t>  DE SEES</a:t>
            </a:r>
          </a:p>
          <a:p>
            <a:pPr algn="ctr"/>
            <a:r>
              <a:rPr lang="es-MX" altLang="es-MX" sz="1600" b="1" dirty="0">
                <a:solidFill>
                  <a:schemeClr val="tx1">
                    <a:lumMod val="65000"/>
                    <a:lumOff val="35000"/>
                  </a:schemeClr>
                </a:solidFill>
              </a:rPr>
              <a:t>(Ejercicio 2015-2019)</a:t>
            </a:r>
          </a:p>
        </p:txBody>
      </p:sp>
      <p:sp>
        <p:nvSpPr>
          <p:cNvPr id="20526" name="CuadroTexto 5"/>
          <p:cNvSpPr txBox="1">
            <a:spLocks noChangeArrowheads="1"/>
          </p:cNvSpPr>
          <p:nvPr/>
        </p:nvSpPr>
        <p:spPr bwMode="auto">
          <a:xfrm>
            <a:off x="4221163" y="2636838"/>
            <a:ext cx="2871787" cy="369887"/>
          </a:xfrm>
          <a:prstGeom prst="rect">
            <a:avLst/>
          </a:prstGeom>
          <a:solidFill>
            <a:srgbClr val="FF0000"/>
          </a:solidFill>
          <a:ln w="9525">
            <a:noFill/>
            <a:miter lim="800000"/>
            <a:headEnd/>
            <a:tailEnd/>
          </a:ln>
        </p:spPr>
        <p:txBody>
          <a:bodyPr>
            <a:spAutoFit/>
          </a:bodyPr>
          <a:lstStyle/>
          <a:p>
            <a:pPr algn="ctr"/>
            <a:r>
              <a:rPr lang="es-MX" altLang="es-MX" b="1">
                <a:solidFill>
                  <a:schemeClr val="bg1"/>
                </a:solidFill>
              </a:rPr>
              <a:t>T O T A L  </a:t>
            </a:r>
          </a:p>
        </p:txBody>
      </p:sp>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7" name="6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8"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xmlns="" id="{06ADC80B-B125-434F-AE83-0CA13A1C636A}"/>
              </a:ext>
            </a:extLst>
          </p:cNvPr>
          <p:cNvSpPr txBox="1"/>
          <p:nvPr/>
        </p:nvSpPr>
        <p:spPr>
          <a:xfrm>
            <a:off x="7370618" y="1075748"/>
            <a:ext cx="1773382" cy="523220"/>
          </a:xfrm>
          <a:prstGeom prst="rect">
            <a:avLst/>
          </a:prstGeom>
          <a:solidFill>
            <a:schemeClr val="bg1"/>
          </a:solidFill>
        </p:spPr>
        <p:txBody>
          <a:bodyPr wrap="square">
            <a:spAutoFit/>
          </a:bodyPr>
          <a:lstStyle/>
          <a:p>
            <a:pPr algn="ctr">
              <a:defRPr/>
            </a:pPr>
            <a:r>
              <a:rPr lang="es-MX" sz="1400" b="1" dirty="0">
                <a:solidFill>
                  <a:schemeClr val="tx1">
                    <a:lumMod val="65000"/>
                    <a:lumOff val="35000"/>
                  </a:schemeClr>
                </a:solidFill>
                <a:effectLst>
                  <a:outerShdw blurRad="38100" dist="38100" dir="2700000" algn="tl">
                    <a:srgbClr val="000000">
                      <a:alpha val="43137"/>
                    </a:srgbClr>
                  </a:outerShdw>
                </a:effectLst>
              </a:rPr>
              <a:t>CENTROS </a:t>
            </a:r>
            <a:endParaRPr lang="es-MX" sz="1400" b="1" dirty="0" smtClean="0">
              <a:solidFill>
                <a:schemeClr val="tx1">
                  <a:lumMod val="65000"/>
                  <a:lumOff val="35000"/>
                </a:schemeClr>
              </a:solidFill>
              <a:effectLst>
                <a:outerShdw blurRad="38100" dist="38100" dir="2700000" algn="tl">
                  <a:srgbClr val="000000">
                    <a:alpha val="43137"/>
                  </a:srgbClr>
                </a:outerShdw>
              </a:effectLst>
            </a:endParaRPr>
          </a:p>
          <a:p>
            <a:pPr algn="ctr">
              <a:defRPr/>
            </a:pPr>
            <a:r>
              <a:rPr lang="es-MX" sz="1400" b="1" dirty="0" smtClean="0">
                <a:solidFill>
                  <a:schemeClr val="tx1">
                    <a:lumMod val="65000"/>
                    <a:lumOff val="35000"/>
                  </a:schemeClr>
                </a:solidFill>
                <a:effectLst>
                  <a:outerShdw blurRad="38100" dist="38100" dir="2700000" algn="tl">
                    <a:srgbClr val="000000">
                      <a:alpha val="43137"/>
                    </a:srgbClr>
                  </a:outerShdw>
                </a:effectLst>
              </a:rPr>
              <a:t>ESCOLARES</a:t>
            </a:r>
            <a:endParaRPr lang="es-MX" sz="1400" b="1" dirty="0">
              <a:solidFill>
                <a:schemeClr val="tx1">
                  <a:lumMod val="65000"/>
                  <a:lumOff val="35000"/>
                </a:schemeClr>
              </a:solidFill>
              <a:effectLst>
                <a:outerShdw blurRad="38100" dist="38100" dir="2700000" algn="tl">
                  <a:srgbClr val="000000">
                    <a:alpha val="43137"/>
                  </a:srgbClr>
                </a:outerShdw>
              </a:effectLst>
            </a:endParaRPr>
          </a:p>
        </p:txBody>
      </p:sp>
      <p:sp>
        <p:nvSpPr>
          <p:cNvPr id="21507" name="CuadroTexto 6"/>
          <p:cNvSpPr txBox="1">
            <a:spLocks noChangeArrowheads="1"/>
          </p:cNvSpPr>
          <p:nvPr/>
        </p:nvSpPr>
        <p:spPr bwMode="auto">
          <a:xfrm>
            <a:off x="0" y="1468582"/>
            <a:ext cx="9144000" cy="830997"/>
          </a:xfrm>
          <a:prstGeom prst="rect">
            <a:avLst/>
          </a:prstGeom>
          <a:noFill/>
          <a:ln w="9525">
            <a:noFill/>
            <a:miter lim="800000"/>
            <a:headEnd/>
            <a:tailEnd/>
          </a:ln>
        </p:spPr>
        <p:txBody>
          <a:bodyPr wrap="square">
            <a:spAutoFit/>
          </a:bodyPr>
          <a:lstStyle/>
          <a:p>
            <a:pPr algn="ctr"/>
            <a:r>
              <a:rPr lang="es-MX" altLang="es-MX" sz="1600" b="1" dirty="0">
                <a:solidFill>
                  <a:schemeClr val="tx1">
                    <a:lumMod val="65000"/>
                    <a:lumOff val="35000"/>
                  </a:schemeClr>
                </a:solidFill>
              </a:rPr>
              <a:t>OBSERVACIONES DE CENTROS ESCOLARES PENDIENTES</a:t>
            </a:r>
          </a:p>
          <a:p>
            <a:pPr algn="ctr"/>
            <a:r>
              <a:rPr lang="es-MX" altLang="es-MX" sz="1600" b="1" dirty="0">
                <a:solidFill>
                  <a:schemeClr val="tx1">
                    <a:lumMod val="65000"/>
                    <a:lumOff val="35000"/>
                  </a:schemeClr>
                </a:solidFill>
              </a:rPr>
              <a:t>DE SOLVENTAR </a:t>
            </a:r>
            <a:r>
              <a:rPr lang="es-MX" altLang="es-MX" sz="1600" b="1" u="sng" dirty="0">
                <a:solidFill>
                  <a:schemeClr val="tx1">
                    <a:lumMod val="65000"/>
                    <a:lumOff val="35000"/>
                  </a:schemeClr>
                </a:solidFill>
              </a:rPr>
              <a:t>POR EJERCICIO</a:t>
            </a:r>
            <a:r>
              <a:rPr lang="es-MX" altLang="es-MX" sz="1600" b="1" dirty="0">
                <a:solidFill>
                  <a:schemeClr val="tx1">
                    <a:lumMod val="65000"/>
                    <a:lumOff val="35000"/>
                  </a:schemeClr>
                </a:solidFill>
              </a:rPr>
              <a:t> EN SEES</a:t>
            </a:r>
          </a:p>
          <a:p>
            <a:pPr algn="ctr"/>
            <a:r>
              <a:rPr lang="es-MX" altLang="es-MX" sz="1600" b="1" dirty="0">
                <a:solidFill>
                  <a:schemeClr val="tx1">
                    <a:lumMod val="65000"/>
                    <a:lumOff val="35000"/>
                  </a:schemeClr>
                </a:solidFill>
              </a:rPr>
              <a:t>(Ejercicio 2015-2019)</a:t>
            </a:r>
          </a:p>
        </p:txBody>
      </p:sp>
      <p:graphicFrame>
        <p:nvGraphicFramePr>
          <p:cNvPr id="2" name="Tabla 1">
            <a:extLst>
              <a:ext uri="{FF2B5EF4-FFF2-40B4-BE49-F238E27FC236}">
                <a16:creationId xmlns:a16="http://schemas.microsoft.com/office/drawing/2014/main" xmlns="" id="{70ACD2F5-4023-4411-8790-3DB8507E90A8}"/>
              </a:ext>
            </a:extLst>
          </p:cNvPr>
          <p:cNvGraphicFramePr>
            <a:graphicFrameLocks noGrp="1"/>
          </p:cNvGraphicFramePr>
          <p:nvPr/>
        </p:nvGraphicFramePr>
        <p:xfrm>
          <a:off x="468313" y="2355273"/>
          <a:ext cx="8064499" cy="4267201"/>
        </p:xfrm>
        <a:graphic>
          <a:graphicData uri="http://schemas.openxmlformats.org/drawingml/2006/table">
            <a:tbl>
              <a:tblPr/>
              <a:tblGrid>
                <a:gridCol w="2808175">
                  <a:extLst>
                    <a:ext uri="{9D8B030D-6E8A-4147-A177-3AD203B41FA5}">
                      <a16:colId xmlns:a16="http://schemas.microsoft.com/office/drawing/2014/main" xmlns="" val="1263968777"/>
                    </a:ext>
                  </a:extLst>
                </a:gridCol>
                <a:gridCol w="936058">
                  <a:extLst>
                    <a:ext uri="{9D8B030D-6E8A-4147-A177-3AD203B41FA5}">
                      <a16:colId xmlns:a16="http://schemas.microsoft.com/office/drawing/2014/main" xmlns="" val="972648122"/>
                    </a:ext>
                  </a:extLst>
                </a:gridCol>
                <a:gridCol w="864054">
                  <a:extLst>
                    <a:ext uri="{9D8B030D-6E8A-4147-A177-3AD203B41FA5}">
                      <a16:colId xmlns:a16="http://schemas.microsoft.com/office/drawing/2014/main" xmlns="" val="3223979904"/>
                    </a:ext>
                  </a:extLst>
                </a:gridCol>
                <a:gridCol w="864054">
                  <a:extLst>
                    <a:ext uri="{9D8B030D-6E8A-4147-A177-3AD203B41FA5}">
                      <a16:colId xmlns:a16="http://schemas.microsoft.com/office/drawing/2014/main" xmlns="" val="3424295747"/>
                    </a:ext>
                  </a:extLst>
                </a:gridCol>
                <a:gridCol w="936058">
                  <a:extLst>
                    <a:ext uri="{9D8B030D-6E8A-4147-A177-3AD203B41FA5}">
                      <a16:colId xmlns:a16="http://schemas.microsoft.com/office/drawing/2014/main" xmlns="" val="3108047561"/>
                    </a:ext>
                  </a:extLst>
                </a:gridCol>
                <a:gridCol w="792049">
                  <a:extLst>
                    <a:ext uri="{9D8B030D-6E8A-4147-A177-3AD203B41FA5}">
                      <a16:colId xmlns:a16="http://schemas.microsoft.com/office/drawing/2014/main" xmlns="" val="1537433332"/>
                    </a:ext>
                  </a:extLst>
                </a:gridCol>
                <a:gridCol w="864051">
                  <a:extLst>
                    <a:ext uri="{9D8B030D-6E8A-4147-A177-3AD203B41FA5}">
                      <a16:colId xmlns:a16="http://schemas.microsoft.com/office/drawing/2014/main" xmlns="" val="2825553678"/>
                    </a:ext>
                  </a:extLst>
                </a:gridCol>
              </a:tblGrid>
              <a:tr h="1061793">
                <a:tc>
                  <a:txBody>
                    <a:bodyPr/>
                    <a:lstStyle/>
                    <a:p>
                      <a:pPr algn="ctr" rtl="0" fontAlgn="ctr"/>
                      <a:r>
                        <a:rPr lang="es-MX" sz="1500" b="1" i="0" u="none" strike="noStrike" dirty="0">
                          <a:solidFill>
                            <a:srgbClr val="FFFFFF"/>
                          </a:solidFill>
                          <a:effectLst/>
                          <a:latin typeface="Calibri" panose="020F0502020204030204" pitchFamily="34" charset="0"/>
                        </a:rPr>
                        <a:t>Unidad Administrativa</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Arial" panose="020B0604020202020204" pitchFamily="34" charset="0"/>
                          <a:cs typeface="Arial" panose="020B0604020202020204" pitchFamily="34" charset="0"/>
                        </a:rPr>
                        <a:t>2015</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Arial" panose="020B0604020202020204" pitchFamily="34" charset="0"/>
                          <a:cs typeface="Arial" panose="020B0604020202020204" pitchFamily="34" charset="0"/>
                        </a:rPr>
                        <a:t>2016</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Arial" panose="020B0604020202020204" pitchFamily="34" charset="0"/>
                          <a:cs typeface="Arial" panose="020B0604020202020204" pitchFamily="34" charset="0"/>
                        </a:rPr>
                        <a:t>2017</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Arial" panose="020B0604020202020204" pitchFamily="34" charset="0"/>
                          <a:cs typeface="Arial" panose="020B0604020202020204" pitchFamily="34" charset="0"/>
                        </a:rPr>
                        <a:t>2018</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Arial" panose="020B0604020202020204" pitchFamily="34" charset="0"/>
                          <a:cs typeface="Arial" panose="020B0604020202020204" pitchFamily="34" charset="0"/>
                        </a:rPr>
                        <a:t>2019</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Arial" panose="020B0604020202020204" pitchFamily="34" charset="0"/>
                          <a:cs typeface="Arial" panose="020B0604020202020204" pitchFamily="34" charset="0"/>
                        </a:rPr>
                        <a:t>Total</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extLst>
                  <a:ext uri="{0D108BD9-81ED-4DB2-BD59-A6C34878D82A}">
                    <a16:rowId xmlns:a16="http://schemas.microsoft.com/office/drawing/2014/main" xmlns="" val="1834436278"/>
                  </a:ext>
                </a:extLst>
              </a:tr>
              <a:tr h="807296">
                <a:tc>
                  <a:txBody>
                    <a:bodyPr/>
                    <a:lstStyle/>
                    <a:p>
                      <a:pPr algn="l" rtl="0" fontAlgn="ctr"/>
                      <a:r>
                        <a:rPr lang="es-MX" sz="1300" b="0" i="0" u="none" strike="noStrike" dirty="0">
                          <a:solidFill>
                            <a:srgbClr val="000000"/>
                          </a:solidFill>
                          <a:effectLst/>
                          <a:latin typeface="Calibri" panose="020F0502020204030204" pitchFamily="34" charset="0"/>
                        </a:rPr>
                        <a:t>Dirección General de Educación Elemental</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4</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2</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Arial" panose="020B0604020202020204" pitchFamily="34" charset="0"/>
                        </a:rPr>
                        <a:t>4</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a:solidFill>
                            <a:srgbClr val="000000"/>
                          </a:solidFill>
                          <a:effectLst/>
                          <a:latin typeface="Calibri" panose="020F0502020204030204" pitchFamily="34" charset="0"/>
                        </a:rPr>
                        <a:t>1</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3</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1" i="0" u="none" strike="noStrike" dirty="0">
                          <a:solidFill>
                            <a:srgbClr val="000000"/>
                          </a:solidFill>
                          <a:effectLst/>
                          <a:latin typeface="Calibri" panose="020F0502020204030204" pitchFamily="34" charset="0"/>
                        </a:rPr>
                        <a:t>14</a:t>
                      </a:r>
                    </a:p>
                  </a:txBody>
                  <a:tcPr marL="9525" marR="9525" marT="9528"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3452290415"/>
                  </a:ext>
                </a:extLst>
              </a:tr>
              <a:tr h="833079">
                <a:tc>
                  <a:txBody>
                    <a:bodyPr/>
                    <a:lstStyle/>
                    <a:p>
                      <a:pPr algn="l" rtl="0" fontAlgn="ctr"/>
                      <a:r>
                        <a:rPr lang="es-MX" sz="1300" b="0" i="0" u="none" strike="noStrike">
                          <a:solidFill>
                            <a:srgbClr val="000000"/>
                          </a:solidFill>
                          <a:effectLst/>
                          <a:latin typeface="Calibri" panose="020F0502020204030204" pitchFamily="34" charset="0"/>
                        </a:rPr>
                        <a:t>Dirección General de Educación Primaria</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Arial" panose="020B0604020202020204" pitchFamily="34" charset="0"/>
                        </a:rPr>
                        <a:t>43</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Arial" panose="020B0604020202020204" pitchFamily="34" charset="0"/>
                        </a:rPr>
                        <a:t>70</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Arial" panose="020B0604020202020204" pitchFamily="34" charset="0"/>
                        </a:rPr>
                        <a:t>47</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26</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13</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1" i="0" u="none" strike="noStrike" dirty="0">
                          <a:solidFill>
                            <a:srgbClr val="000000"/>
                          </a:solidFill>
                          <a:effectLst/>
                          <a:latin typeface="Calibri" panose="020F0502020204030204" pitchFamily="34" charset="0"/>
                        </a:rPr>
                        <a:t>199</a:t>
                      </a:r>
                    </a:p>
                  </a:txBody>
                  <a:tcPr marL="9525" marR="9525" marT="9528"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2514445540"/>
                  </a:ext>
                </a:extLst>
              </a:tr>
              <a:tr h="879571">
                <a:tc>
                  <a:txBody>
                    <a:bodyPr/>
                    <a:lstStyle/>
                    <a:p>
                      <a:pPr algn="l" rtl="0" fontAlgn="ctr"/>
                      <a:r>
                        <a:rPr lang="es-MX" sz="1300" b="0" i="0" u="none" strike="noStrike">
                          <a:solidFill>
                            <a:srgbClr val="000000"/>
                          </a:solidFill>
                          <a:effectLst/>
                          <a:latin typeface="Calibri" panose="020F0502020204030204" pitchFamily="34" charset="0"/>
                        </a:rPr>
                        <a:t>Dirección General de Educación Secundaria</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a:solidFill>
                            <a:srgbClr val="000000"/>
                          </a:solidFill>
                          <a:effectLst/>
                          <a:latin typeface="Arial" panose="020B0604020202020204" pitchFamily="34" charset="0"/>
                        </a:rPr>
                        <a:t>17</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14</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a:solidFill>
                            <a:srgbClr val="000000"/>
                          </a:solidFill>
                          <a:effectLst/>
                          <a:latin typeface="Calibri" panose="020F0502020204030204" pitchFamily="34" charset="0"/>
                        </a:rPr>
                        <a:t>12</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a:solidFill>
                            <a:srgbClr val="000000"/>
                          </a:solidFill>
                          <a:effectLst/>
                          <a:latin typeface="Calibri" panose="020F0502020204030204" pitchFamily="34" charset="0"/>
                        </a:rPr>
                        <a:t>27</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5</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1" i="0" u="none" strike="noStrike" dirty="0">
                          <a:solidFill>
                            <a:srgbClr val="000000"/>
                          </a:solidFill>
                          <a:effectLst/>
                          <a:latin typeface="Calibri" panose="020F0502020204030204" pitchFamily="34" charset="0"/>
                        </a:rPr>
                        <a:t>75</a:t>
                      </a:r>
                    </a:p>
                  </a:txBody>
                  <a:tcPr marL="9525" marR="9525" marT="9528"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3315450893"/>
                  </a:ext>
                </a:extLst>
              </a:tr>
              <a:tr h="685462">
                <a:tc>
                  <a:txBody>
                    <a:bodyPr/>
                    <a:lstStyle/>
                    <a:p>
                      <a:pPr algn="ctr" rtl="0" fontAlgn="ctr"/>
                      <a:r>
                        <a:rPr lang="es-MX" sz="1400" b="1" i="0" u="none" strike="noStrike" dirty="0">
                          <a:solidFill>
                            <a:srgbClr val="FFFFFF"/>
                          </a:solidFill>
                          <a:effectLst/>
                          <a:latin typeface="Calibri" panose="020F0502020204030204" pitchFamily="34" charset="0"/>
                        </a:rPr>
                        <a:t>Total General</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Arial" panose="020B0604020202020204" pitchFamily="34" charset="0"/>
                        </a:rPr>
                        <a:t>64</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Arial" panose="020B0604020202020204" pitchFamily="34" charset="0"/>
                        </a:rPr>
                        <a:t>86</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Arial" panose="020B0604020202020204" pitchFamily="34" charset="0"/>
                        </a:rPr>
                        <a:t>63</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Arial" panose="020B0604020202020204" pitchFamily="34" charset="0"/>
                        </a:rPr>
                        <a:t>54</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Arial" panose="020B0604020202020204" pitchFamily="34" charset="0"/>
                        </a:rPr>
                        <a:t>21</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Arial" panose="020B0604020202020204" pitchFamily="34" charset="0"/>
                        </a:rPr>
                        <a:t>288</a:t>
                      </a:r>
                    </a:p>
                  </a:txBody>
                  <a:tcPr marL="9525" marR="9525" marT="952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extLst>
                  <a:ext uri="{0D108BD9-81ED-4DB2-BD59-A6C34878D82A}">
                    <a16:rowId xmlns:a16="http://schemas.microsoft.com/office/drawing/2014/main" xmlns="" val="1234802833"/>
                  </a:ext>
                </a:extLst>
              </a:tr>
            </a:tbl>
          </a:graphicData>
        </a:graphic>
      </p:graphicFrame>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7" name="6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8"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xmlns="" id="{61294551-6482-4B99-9F6F-16FE120165AA}"/>
              </a:ext>
            </a:extLst>
          </p:cNvPr>
          <p:cNvSpPr txBox="1"/>
          <p:nvPr/>
        </p:nvSpPr>
        <p:spPr>
          <a:xfrm>
            <a:off x="7259782" y="1075748"/>
            <a:ext cx="1884218" cy="523220"/>
          </a:xfrm>
          <a:prstGeom prst="rect">
            <a:avLst/>
          </a:prstGeom>
          <a:solidFill>
            <a:schemeClr val="bg1"/>
          </a:solidFill>
        </p:spPr>
        <p:txBody>
          <a:bodyPr wrap="square">
            <a:spAutoFit/>
          </a:bodyPr>
          <a:lstStyle/>
          <a:p>
            <a:pPr algn="ctr">
              <a:defRPr/>
            </a:pPr>
            <a:r>
              <a:rPr lang="es-MX" sz="1400" b="1" dirty="0" smtClean="0">
                <a:solidFill>
                  <a:schemeClr val="tx1">
                    <a:lumMod val="65000"/>
                    <a:lumOff val="35000"/>
                  </a:schemeClr>
                </a:solidFill>
                <a:effectLst>
                  <a:outerShdw blurRad="38100" dist="38100" dir="2700000" algn="tl">
                    <a:srgbClr val="000000">
                      <a:alpha val="43137"/>
                    </a:srgbClr>
                  </a:outerShdw>
                </a:effectLst>
              </a:rPr>
              <a:t>CENTROS</a:t>
            </a:r>
          </a:p>
          <a:p>
            <a:pPr algn="ctr">
              <a:defRPr/>
            </a:pPr>
            <a:r>
              <a:rPr lang="es-MX" sz="1400" b="1" dirty="0" smtClean="0">
                <a:solidFill>
                  <a:schemeClr val="tx1">
                    <a:lumMod val="65000"/>
                    <a:lumOff val="35000"/>
                  </a:schemeClr>
                </a:solidFill>
                <a:effectLst>
                  <a:outerShdw blurRad="38100" dist="38100" dir="2700000" algn="tl">
                    <a:srgbClr val="000000">
                      <a:alpha val="43137"/>
                    </a:srgbClr>
                  </a:outerShdw>
                </a:effectLst>
              </a:rPr>
              <a:t> </a:t>
            </a:r>
            <a:r>
              <a:rPr lang="es-MX" sz="1400" b="1" dirty="0">
                <a:solidFill>
                  <a:schemeClr val="tx1">
                    <a:lumMod val="65000"/>
                    <a:lumOff val="35000"/>
                  </a:schemeClr>
                </a:solidFill>
                <a:effectLst>
                  <a:outerShdw blurRad="38100" dist="38100" dir="2700000" algn="tl">
                    <a:srgbClr val="000000">
                      <a:alpha val="43137"/>
                    </a:srgbClr>
                  </a:outerShdw>
                </a:effectLst>
              </a:rPr>
              <a:t>ESCOLARES</a:t>
            </a:r>
          </a:p>
        </p:txBody>
      </p:sp>
      <p:graphicFrame>
        <p:nvGraphicFramePr>
          <p:cNvPr id="6" name="Tabla 5">
            <a:extLst>
              <a:ext uri="{FF2B5EF4-FFF2-40B4-BE49-F238E27FC236}">
                <a16:creationId xmlns:a16="http://schemas.microsoft.com/office/drawing/2014/main" xmlns="" id="{2526E493-C82D-4B85-95EC-DFAF7BFB5DAC}"/>
              </a:ext>
            </a:extLst>
          </p:cNvPr>
          <p:cNvGraphicFramePr>
            <a:graphicFrameLocks noGrp="1"/>
          </p:cNvGraphicFramePr>
          <p:nvPr/>
        </p:nvGraphicFramePr>
        <p:xfrm>
          <a:off x="395288" y="2396837"/>
          <a:ext cx="8208961" cy="3948545"/>
        </p:xfrm>
        <a:graphic>
          <a:graphicData uri="http://schemas.openxmlformats.org/drawingml/2006/table">
            <a:tbl>
              <a:tblPr/>
              <a:tblGrid>
                <a:gridCol w="1872219">
                  <a:extLst>
                    <a:ext uri="{9D8B030D-6E8A-4147-A177-3AD203B41FA5}">
                      <a16:colId xmlns:a16="http://schemas.microsoft.com/office/drawing/2014/main" xmlns="" val="20000"/>
                    </a:ext>
                  </a:extLst>
                </a:gridCol>
                <a:gridCol w="1080127">
                  <a:extLst>
                    <a:ext uri="{9D8B030D-6E8A-4147-A177-3AD203B41FA5}">
                      <a16:colId xmlns:a16="http://schemas.microsoft.com/office/drawing/2014/main" xmlns="" val="20001"/>
                    </a:ext>
                  </a:extLst>
                </a:gridCol>
                <a:gridCol w="936110">
                  <a:extLst>
                    <a:ext uri="{9D8B030D-6E8A-4147-A177-3AD203B41FA5}">
                      <a16:colId xmlns:a16="http://schemas.microsoft.com/office/drawing/2014/main" xmlns="" val="20002"/>
                    </a:ext>
                  </a:extLst>
                </a:gridCol>
                <a:gridCol w="864101">
                  <a:extLst>
                    <a:ext uri="{9D8B030D-6E8A-4147-A177-3AD203B41FA5}">
                      <a16:colId xmlns:a16="http://schemas.microsoft.com/office/drawing/2014/main" xmlns="" val="20003"/>
                    </a:ext>
                  </a:extLst>
                </a:gridCol>
                <a:gridCol w="864101">
                  <a:extLst>
                    <a:ext uri="{9D8B030D-6E8A-4147-A177-3AD203B41FA5}">
                      <a16:colId xmlns:a16="http://schemas.microsoft.com/office/drawing/2014/main" xmlns="" val="20004"/>
                    </a:ext>
                  </a:extLst>
                </a:gridCol>
                <a:gridCol w="864101">
                  <a:extLst>
                    <a:ext uri="{9D8B030D-6E8A-4147-A177-3AD203B41FA5}">
                      <a16:colId xmlns:a16="http://schemas.microsoft.com/office/drawing/2014/main" xmlns="" val="20005"/>
                    </a:ext>
                  </a:extLst>
                </a:gridCol>
                <a:gridCol w="864101">
                  <a:extLst>
                    <a:ext uri="{9D8B030D-6E8A-4147-A177-3AD203B41FA5}">
                      <a16:colId xmlns:a16="http://schemas.microsoft.com/office/drawing/2014/main" xmlns="" val="20006"/>
                    </a:ext>
                  </a:extLst>
                </a:gridCol>
                <a:gridCol w="864101">
                  <a:extLst>
                    <a:ext uri="{9D8B030D-6E8A-4147-A177-3AD203B41FA5}">
                      <a16:colId xmlns:a16="http://schemas.microsoft.com/office/drawing/2014/main" xmlns="" val="20007"/>
                    </a:ext>
                  </a:extLst>
                </a:gridCol>
              </a:tblGrid>
              <a:tr h="1090599">
                <a:tc>
                  <a:txBody>
                    <a:bodyPr/>
                    <a:lstStyle/>
                    <a:p>
                      <a:pPr algn="ctr" rtl="0" fontAlgn="ctr"/>
                      <a:r>
                        <a:rPr lang="es-MX" sz="1300" b="1" i="0" u="none" strike="noStrike" dirty="0">
                          <a:solidFill>
                            <a:srgbClr val="FFFFFF"/>
                          </a:solidFill>
                          <a:effectLst/>
                          <a:latin typeface="Calibri" panose="020F0502020204030204" pitchFamily="34" charset="0"/>
                        </a:rPr>
                        <a:t>Unidad Administrativa</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300" b="1" i="0" u="none" strike="noStrike" dirty="0">
                          <a:solidFill>
                            <a:srgbClr val="FFFFFF"/>
                          </a:solidFill>
                          <a:effectLst/>
                          <a:latin typeface="Calibri" panose="020F0502020204030204" pitchFamily="34" charset="0"/>
                        </a:rPr>
                        <a:t>Observaciones Pendientes</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300" b="1" i="0" u="none" strike="noStrike" dirty="0">
                          <a:solidFill>
                            <a:srgbClr val="FFFFFF"/>
                          </a:solidFill>
                          <a:effectLst/>
                          <a:latin typeface="Calibri" panose="020F0502020204030204" pitchFamily="34" charset="0"/>
                        </a:rPr>
                        <a:t>Organización General</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300" b="1" i="0" u="none" strike="noStrike" dirty="0">
                          <a:solidFill>
                            <a:srgbClr val="FFFFFF"/>
                          </a:solidFill>
                          <a:effectLst/>
                          <a:latin typeface="Calibri" panose="020F0502020204030204" pitchFamily="34" charset="0"/>
                        </a:rPr>
                        <a:t>Ingresos Propios</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300" b="1" i="0" u="none" strike="noStrike" dirty="0">
                          <a:solidFill>
                            <a:srgbClr val="FFFFFF"/>
                          </a:solidFill>
                          <a:effectLst/>
                          <a:latin typeface="Calibri" panose="020F0502020204030204" pitchFamily="34" charset="0"/>
                        </a:rPr>
                        <a:t>Recursos Humanos</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300" b="1" i="0" u="none" strike="noStrike" dirty="0">
                          <a:solidFill>
                            <a:srgbClr val="FFFFFF"/>
                          </a:solidFill>
                          <a:effectLst/>
                          <a:latin typeface="Calibri" panose="020F0502020204030204" pitchFamily="34" charset="0"/>
                        </a:rPr>
                        <a:t>Recursos Materiales</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300" b="1" i="0" u="none" strike="noStrike" dirty="0">
                          <a:solidFill>
                            <a:srgbClr val="FFFFFF"/>
                          </a:solidFill>
                          <a:effectLst/>
                          <a:latin typeface="Calibri" panose="020F0502020204030204" pitchFamily="34" charset="0"/>
                        </a:rPr>
                        <a:t>Programas Federales</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300" b="1" i="0" u="none" strike="noStrike" dirty="0">
                          <a:solidFill>
                            <a:srgbClr val="FFFFFF"/>
                          </a:solidFill>
                          <a:effectLst/>
                          <a:latin typeface="Calibri" panose="020F0502020204030204" pitchFamily="34" charset="0"/>
                        </a:rPr>
                        <a:t>Presentar Denuncia</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extLst>
                  <a:ext uri="{0D108BD9-81ED-4DB2-BD59-A6C34878D82A}">
                    <a16:rowId xmlns:a16="http://schemas.microsoft.com/office/drawing/2014/main" xmlns="" val="10000"/>
                  </a:ext>
                </a:extLst>
              </a:tr>
              <a:tr h="674188">
                <a:tc>
                  <a:txBody>
                    <a:bodyPr/>
                    <a:lstStyle/>
                    <a:p>
                      <a:pPr algn="l" rtl="0" fontAlgn="ctr"/>
                      <a:r>
                        <a:rPr lang="es-MX" sz="1400" b="0" i="0" u="none" strike="noStrike" dirty="0">
                          <a:solidFill>
                            <a:srgbClr val="000000"/>
                          </a:solidFill>
                          <a:effectLst/>
                          <a:latin typeface="Calibri" panose="020F0502020204030204" pitchFamily="34" charset="0"/>
                        </a:rPr>
                        <a:t>Dirección General de Educación Elemental</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1" i="0" u="none" strike="noStrike" dirty="0">
                          <a:solidFill>
                            <a:srgbClr val="000000"/>
                          </a:solidFill>
                          <a:effectLst/>
                          <a:latin typeface="Calibri" panose="020F0502020204030204" pitchFamily="34" charset="0"/>
                        </a:rPr>
                        <a:t>14</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2</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0</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0</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6</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6</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7</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10001"/>
                  </a:ext>
                </a:extLst>
              </a:tr>
              <a:tr h="767365">
                <a:tc>
                  <a:txBody>
                    <a:bodyPr/>
                    <a:lstStyle/>
                    <a:p>
                      <a:pPr algn="l" rtl="0" fontAlgn="ctr"/>
                      <a:r>
                        <a:rPr lang="es-MX" sz="1400" b="0" i="0" u="none" strike="noStrike" dirty="0">
                          <a:solidFill>
                            <a:srgbClr val="000000"/>
                          </a:solidFill>
                          <a:effectLst/>
                          <a:latin typeface="Calibri" panose="020F0502020204030204" pitchFamily="34" charset="0"/>
                        </a:rPr>
                        <a:t>Dirección General de Educación Primaria</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1" i="0" u="none" strike="noStrike" dirty="0">
                          <a:solidFill>
                            <a:srgbClr val="000000"/>
                          </a:solidFill>
                          <a:effectLst/>
                          <a:latin typeface="Calibri" panose="020F0502020204030204" pitchFamily="34" charset="0"/>
                        </a:rPr>
                        <a:t>199</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23</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37</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40</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57</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42</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125</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10002"/>
                  </a:ext>
                </a:extLst>
              </a:tr>
              <a:tr h="682100">
                <a:tc>
                  <a:txBody>
                    <a:bodyPr/>
                    <a:lstStyle/>
                    <a:p>
                      <a:pPr algn="l" rtl="0" fontAlgn="ctr"/>
                      <a:r>
                        <a:rPr lang="es-MX" sz="1400" b="0" i="0" u="none" strike="noStrike">
                          <a:solidFill>
                            <a:srgbClr val="000000"/>
                          </a:solidFill>
                          <a:effectLst/>
                          <a:latin typeface="Calibri" panose="020F0502020204030204" pitchFamily="34" charset="0"/>
                        </a:rPr>
                        <a:t>Dirección General de Educación Secundaria</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1" i="0" u="none" strike="noStrike" dirty="0">
                          <a:solidFill>
                            <a:srgbClr val="000000"/>
                          </a:solidFill>
                          <a:effectLst/>
                          <a:latin typeface="Calibri" panose="020F0502020204030204" pitchFamily="34" charset="0"/>
                        </a:rPr>
                        <a:t>75</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a:solidFill>
                            <a:srgbClr val="000000"/>
                          </a:solidFill>
                          <a:effectLst/>
                          <a:latin typeface="Calibri" panose="020F0502020204030204" pitchFamily="34" charset="0"/>
                        </a:rPr>
                        <a:t>14</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a:solidFill>
                            <a:srgbClr val="000000"/>
                          </a:solidFill>
                          <a:effectLst/>
                          <a:latin typeface="Calibri" panose="020F0502020204030204" pitchFamily="34" charset="0"/>
                        </a:rPr>
                        <a:t>13</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32</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a:solidFill>
                            <a:srgbClr val="000000"/>
                          </a:solidFill>
                          <a:effectLst/>
                          <a:latin typeface="Calibri" panose="020F0502020204030204" pitchFamily="34" charset="0"/>
                        </a:rPr>
                        <a:t>14</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2</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35</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10003"/>
                  </a:ext>
                </a:extLst>
              </a:tr>
              <a:tr h="734293">
                <a:tc>
                  <a:txBody>
                    <a:bodyPr/>
                    <a:lstStyle/>
                    <a:p>
                      <a:pPr algn="ctr" rtl="0" fontAlgn="ctr"/>
                      <a:r>
                        <a:rPr lang="es-MX" sz="1500" b="1" i="0" u="none" strike="noStrike" dirty="0">
                          <a:solidFill>
                            <a:srgbClr val="FFFFFF"/>
                          </a:solidFill>
                          <a:effectLst/>
                          <a:latin typeface="Calibri" panose="020F0502020204030204" pitchFamily="34" charset="0"/>
                        </a:rPr>
                        <a:t>TOTALES</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Calibri" panose="020F0502020204030204" pitchFamily="34" charset="0"/>
                        </a:rPr>
                        <a:t>288</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Calibri" panose="020F0502020204030204" pitchFamily="34" charset="0"/>
                        </a:rPr>
                        <a:t>39</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Calibri" panose="020F0502020204030204" pitchFamily="34" charset="0"/>
                        </a:rPr>
                        <a:t>50</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Calibri" panose="020F0502020204030204" pitchFamily="34" charset="0"/>
                        </a:rPr>
                        <a:t>72</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Calibri" panose="020F0502020204030204" pitchFamily="34" charset="0"/>
                        </a:rPr>
                        <a:t>77</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Calibri" panose="020F0502020204030204" pitchFamily="34" charset="0"/>
                        </a:rPr>
                        <a:t>50</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Calibri" panose="020F0502020204030204" pitchFamily="34" charset="0"/>
                        </a:rPr>
                        <a:t>167</a:t>
                      </a:r>
                    </a:p>
                  </a:txBody>
                  <a:tcPr marL="9525" marR="9525" marT="952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extLst>
                  <a:ext uri="{0D108BD9-81ED-4DB2-BD59-A6C34878D82A}">
                    <a16:rowId xmlns:a16="http://schemas.microsoft.com/office/drawing/2014/main" xmlns="" val="10004"/>
                  </a:ext>
                </a:extLst>
              </a:tr>
            </a:tbl>
          </a:graphicData>
        </a:graphic>
      </p:graphicFrame>
      <p:sp>
        <p:nvSpPr>
          <p:cNvPr id="22587" name="CuadroTexto 6"/>
          <p:cNvSpPr txBox="1">
            <a:spLocks noChangeArrowheads="1"/>
          </p:cNvSpPr>
          <p:nvPr/>
        </p:nvSpPr>
        <p:spPr bwMode="auto">
          <a:xfrm>
            <a:off x="0" y="1484313"/>
            <a:ext cx="9144000" cy="830997"/>
          </a:xfrm>
          <a:prstGeom prst="rect">
            <a:avLst/>
          </a:prstGeom>
          <a:noFill/>
          <a:ln w="9525">
            <a:noFill/>
            <a:miter lim="800000"/>
            <a:headEnd/>
            <a:tailEnd/>
          </a:ln>
        </p:spPr>
        <p:txBody>
          <a:bodyPr wrap="square">
            <a:spAutoFit/>
          </a:bodyPr>
          <a:lstStyle/>
          <a:p>
            <a:pPr algn="ctr"/>
            <a:r>
              <a:rPr lang="es-MX" altLang="es-MX" sz="1600" b="1" dirty="0">
                <a:solidFill>
                  <a:schemeClr val="tx1">
                    <a:lumMod val="65000"/>
                    <a:lumOff val="35000"/>
                  </a:schemeClr>
                </a:solidFill>
              </a:rPr>
              <a:t>OBSERVACIONES DE CENTROS ESCOLARES PENDIENTES</a:t>
            </a:r>
          </a:p>
          <a:p>
            <a:pPr algn="ctr"/>
            <a:r>
              <a:rPr lang="es-MX" altLang="es-MX" sz="1600" b="1" dirty="0">
                <a:solidFill>
                  <a:schemeClr val="tx1">
                    <a:lumMod val="65000"/>
                    <a:lumOff val="35000"/>
                  </a:schemeClr>
                </a:solidFill>
              </a:rPr>
              <a:t>DE SOLVENTAR </a:t>
            </a:r>
            <a:r>
              <a:rPr lang="es-MX" altLang="es-MX" sz="1600" b="1" u="sng" dirty="0">
                <a:solidFill>
                  <a:schemeClr val="tx1">
                    <a:lumMod val="65000"/>
                    <a:lumOff val="35000"/>
                  </a:schemeClr>
                </a:solidFill>
              </a:rPr>
              <a:t>POR RUBRO</a:t>
            </a:r>
            <a:r>
              <a:rPr lang="es-MX" altLang="es-MX" sz="1600" b="1" dirty="0">
                <a:solidFill>
                  <a:schemeClr val="tx1">
                    <a:lumMod val="65000"/>
                    <a:lumOff val="35000"/>
                  </a:schemeClr>
                </a:solidFill>
              </a:rPr>
              <a:t> EN SEES</a:t>
            </a:r>
          </a:p>
          <a:p>
            <a:pPr algn="ctr"/>
            <a:r>
              <a:rPr lang="es-MX" altLang="es-MX" sz="1600" b="1" dirty="0">
                <a:solidFill>
                  <a:schemeClr val="tx1">
                    <a:lumMod val="65000"/>
                    <a:lumOff val="35000"/>
                  </a:schemeClr>
                </a:solidFill>
              </a:rPr>
              <a:t>(Ejercicio 2015-2019)</a:t>
            </a:r>
          </a:p>
        </p:txBody>
      </p:sp>
      <p:sp>
        <p:nvSpPr>
          <p:cNvPr id="22588" name="CuadroTexto 2"/>
          <p:cNvSpPr txBox="1">
            <a:spLocks noChangeArrowheads="1"/>
          </p:cNvSpPr>
          <p:nvPr/>
        </p:nvSpPr>
        <p:spPr bwMode="auto">
          <a:xfrm>
            <a:off x="409142" y="6412490"/>
            <a:ext cx="3816350" cy="246062"/>
          </a:xfrm>
          <a:prstGeom prst="rect">
            <a:avLst/>
          </a:prstGeom>
          <a:noFill/>
          <a:ln w="9525">
            <a:noFill/>
            <a:miter lim="800000"/>
            <a:headEnd/>
            <a:tailEnd/>
          </a:ln>
        </p:spPr>
        <p:txBody>
          <a:bodyPr>
            <a:spAutoFit/>
          </a:bodyPr>
          <a:lstStyle/>
          <a:p>
            <a:r>
              <a:rPr lang="es-MX" altLang="es-MX" sz="1000" dirty="0">
                <a:solidFill>
                  <a:schemeClr val="tx1">
                    <a:lumMod val="65000"/>
                    <a:lumOff val="35000"/>
                  </a:schemeClr>
                </a:solidFill>
              </a:rPr>
              <a:t>Programas Federales: PEC, PEE, PETC, PRE.</a:t>
            </a:r>
          </a:p>
        </p:txBody>
      </p:sp>
      <p:sp>
        <p:nvSpPr>
          <p:cNvPr id="7" name="6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8" name="7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9"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6" name="5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7"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8" name="CuadroTexto 1">
            <a:extLst>
              <a:ext uri="{FF2B5EF4-FFF2-40B4-BE49-F238E27FC236}"/>
            </a:extLst>
          </p:cNvPr>
          <p:cNvSpPr txBox="1"/>
          <p:nvPr/>
        </p:nvSpPr>
        <p:spPr>
          <a:xfrm>
            <a:off x="0" y="3047999"/>
            <a:ext cx="9144000" cy="1492716"/>
          </a:xfrm>
          <a:prstGeom prst="rect">
            <a:avLst/>
          </a:prstGeom>
          <a:solidFill>
            <a:srgbClr val="FF0000"/>
          </a:solidFill>
        </p:spPr>
        <p:txBody>
          <a:bodyPr wrap="square">
            <a:spAutoFit/>
          </a:bodyPr>
          <a:lstStyle/>
          <a:p>
            <a:pPr algn="ctr">
              <a:defRPr/>
            </a:pPr>
            <a:endParaRPr lang="es-MX"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SECRETARIA DE EDUCACIÓN Y CULTURA</a:t>
            </a:r>
          </a:p>
          <a:p>
            <a:pPr algn="ctr">
              <a:defRPr/>
            </a:pPr>
            <a:endParaRPr lang="es-MX" sz="3500" b="1" dirty="0">
              <a:solidFill>
                <a:srgbClr val="FFFF00"/>
              </a:solidFill>
              <a:effectLst>
                <a:outerShdw blurRad="38100" dist="38100" dir="2700000" algn="tl">
                  <a:srgbClr val="000000">
                    <a:alpha val="43137"/>
                  </a:srgbClr>
                </a:outerShdw>
              </a:effectLst>
            </a:endParaRPr>
          </a:p>
        </p:txBody>
      </p:sp>
      <p:sp>
        <p:nvSpPr>
          <p:cNvPr id="9" name="8 Rectángulo"/>
          <p:cNvSpPr/>
          <p:nvPr/>
        </p:nvSpPr>
        <p:spPr>
          <a:xfrm>
            <a:off x="0" y="4682836"/>
            <a:ext cx="9143999" cy="429491"/>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altLang="es-MX" b="1" dirty="0" smtClean="0">
                <a:solidFill>
                  <a:schemeClr val="tx1">
                    <a:lumMod val="65000"/>
                    <a:lumOff val="35000"/>
                  </a:schemeClr>
                </a:solidFill>
              </a:rPr>
              <a:t>Al mes de Marzo de 2019</a:t>
            </a:r>
            <a:endParaRPr lang="es-MX" altLang="es-MX" b="1" dirty="0">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24" name="CuadroTexto 5"/>
          <p:cNvSpPr txBox="1"/>
          <p:nvPr/>
        </p:nvSpPr>
        <p:spPr>
          <a:xfrm>
            <a:off x="251520" y="1157746"/>
            <a:ext cx="8640960" cy="415498"/>
          </a:xfrm>
          <a:prstGeom prst="rect">
            <a:avLst/>
          </a:prstGeom>
          <a:noFill/>
        </p:spPr>
        <p:txBody>
          <a:bodyPr wrap="square" rtlCol="0">
            <a:spAutoFit/>
          </a:bodyPr>
          <a:lstStyle/>
          <a:p>
            <a:pPr algn="ctr"/>
            <a:r>
              <a:rPr lang="es-MX" sz="2100" b="1" dirty="0" smtClean="0">
                <a:solidFill>
                  <a:schemeClr val="tx1">
                    <a:lumMod val="65000"/>
                    <a:lumOff val="35000"/>
                  </a:schemeClr>
                </a:solidFill>
                <a:latin typeface="Arial" pitchFamily="34" charset="0"/>
                <a:cs typeface="Arial" pitchFamily="34" charset="0"/>
              </a:rPr>
              <a:t>Acta Anterior</a:t>
            </a:r>
            <a:endParaRPr lang="es-MX" sz="2100" b="1" dirty="0">
              <a:solidFill>
                <a:schemeClr val="tx1">
                  <a:lumMod val="65000"/>
                  <a:lumOff val="35000"/>
                </a:schemeClr>
              </a:solidFill>
              <a:latin typeface="Arial" pitchFamily="34" charset="0"/>
              <a:cs typeface="Arial" pitchFamily="34" charset="0"/>
            </a:endParaRPr>
          </a:p>
        </p:txBody>
      </p:sp>
      <p:pic>
        <p:nvPicPr>
          <p:cNvPr id="9" name="8 Imagen" descr="1_001.png"/>
          <p:cNvPicPr>
            <a:picLocks noChangeAspect="1"/>
          </p:cNvPicPr>
          <p:nvPr/>
        </p:nvPicPr>
        <p:blipFill>
          <a:blip r:embed="rId3"/>
          <a:stretch>
            <a:fillRect/>
          </a:stretch>
        </p:blipFill>
        <p:spPr>
          <a:xfrm>
            <a:off x="272374" y="1643974"/>
            <a:ext cx="2675542" cy="4279155"/>
          </a:xfrm>
          <a:prstGeom prst="rect">
            <a:avLst/>
          </a:prstGeom>
        </p:spPr>
      </p:pic>
      <p:pic>
        <p:nvPicPr>
          <p:cNvPr id="10" name="9 Imagen" descr="8_001.png"/>
          <p:cNvPicPr>
            <a:picLocks noChangeAspect="1"/>
          </p:cNvPicPr>
          <p:nvPr/>
        </p:nvPicPr>
        <p:blipFill>
          <a:blip r:embed="rId4"/>
          <a:stretch>
            <a:fillRect/>
          </a:stretch>
        </p:blipFill>
        <p:spPr>
          <a:xfrm>
            <a:off x="2734476" y="1621295"/>
            <a:ext cx="2915697" cy="4288186"/>
          </a:xfrm>
          <a:prstGeom prst="rect">
            <a:avLst/>
          </a:prstGeom>
        </p:spPr>
      </p:pic>
      <p:pic>
        <p:nvPicPr>
          <p:cNvPr id="11" name="10 Imagen" descr="9_001.png"/>
          <p:cNvPicPr>
            <a:picLocks noChangeAspect="1"/>
          </p:cNvPicPr>
          <p:nvPr/>
        </p:nvPicPr>
        <p:blipFill>
          <a:blip r:embed="rId4"/>
          <a:stretch>
            <a:fillRect/>
          </a:stretch>
        </p:blipFill>
        <p:spPr>
          <a:xfrm>
            <a:off x="5682393" y="1583140"/>
            <a:ext cx="2820162" cy="4230806"/>
          </a:xfrm>
          <a:prstGeom prst="rect">
            <a:avLst/>
          </a:prstGeom>
        </p:spPr>
      </p:pic>
    </p:spTree>
    <p:extLst>
      <p:ext uri="{BB962C8B-B14F-4D97-AF65-F5344CB8AC3E}">
        <p14:creationId xmlns="" xmlns:p14="http://schemas.microsoft.com/office/powerpoint/2010/main" val="74816844"/>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uadroTexto 6"/>
          <p:cNvSpPr txBox="1">
            <a:spLocks noChangeArrowheads="1"/>
          </p:cNvSpPr>
          <p:nvPr/>
        </p:nvSpPr>
        <p:spPr bwMode="auto">
          <a:xfrm>
            <a:off x="1116013" y="1507692"/>
            <a:ext cx="7099300" cy="830262"/>
          </a:xfrm>
          <a:prstGeom prst="rect">
            <a:avLst/>
          </a:prstGeom>
          <a:noFill/>
          <a:ln w="9525">
            <a:noFill/>
            <a:miter lim="800000"/>
            <a:headEnd/>
            <a:tailEnd/>
          </a:ln>
        </p:spPr>
        <p:txBody>
          <a:bodyPr>
            <a:spAutoFit/>
          </a:bodyPr>
          <a:lstStyle/>
          <a:p>
            <a:pPr algn="ctr"/>
            <a:r>
              <a:rPr lang="es-MX" altLang="es-MX" sz="1600" b="1" dirty="0">
                <a:solidFill>
                  <a:schemeClr val="tx1">
                    <a:lumMod val="65000"/>
                    <a:lumOff val="35000"/>
                  </a:schemeClr>
                </a:solidFill>
              </a:rPr>
              <a:t>OBSERVACIONES DE UNIDADES ADMINISTRATIVAS DETERMINADAS</a:t>
            </a:r>
          </a:p>
          <a:p>
            <a:pPr algn="ctr"/>
            <a:r>
              <a:rPr lang="es-MX" altLang="es-MX" sz="1600" b="1" dirty="0">
                <a:solidFill>
                  <a:schemeClr val="tx1">
                    <a:lumMod val="65000"/>
                    <a:lumOff val="35000"/>
                  </a:schemeClr>
                </a:solidFill>
              </a:rPr>
              <a:t>Y </a:t>
            </a:r>
            <a:r>
              <a:rPr lang="es-MX" altLang="es-MX" sz="1600" b="1" u="sng" dirty="0">
                <a:solidFill>
                  <a:schemeClr val="tx1">
                    <a:lumMod val="65000"/>
                    <a:lumOff val="35000"/>
                  </a:schemeClr>
                </a:solidFill>
              </a:rPr>
              <a:t>PENDIENTES DE SOLVENTAR </a:t>
            </a:r>
            <a:r>
              <a:rPr lang="es-MX" altLang="es-MX" sz="1600" b="1" dirty="0">
                <a:solidFill>
                  <a:schemeClr val="tx1">
                    <a:lumMod val="65000"/>
                    <a:lumOff val="35000"/>
                  </a:schemeClr>
                </a:solidFill>
              </a:rPr>
              <a:t>DE SEC</a:t>
            </a:r>
          </a:p>
          <a:p>
            <a:pPr algn="ctr"/>
            <a:r>
              <a:rPr lang="es-MX" altLang="es-MX" sz="1600" b="1" dirty="0">
                <a:solidFill>
                  <a:schemeClr val="tx1">
                    <a:lumMod val="65000"/>
                    <a:lumOff val="35000"/>
                  </a:schemeClr>
                </a:solidFill>
              </a:rPr>
              <a:t>(Ejercicio </a:t>
            </a:r>
            <a:r>
              <a:rPr lang="es-MX" altLang="es-MX" sz="1600" b="1" dirty="0" smtClean="0">
                <a:solidFill>
                  <a:schemeClr val="tx1">
                    <a:lumMod val="65000"/>
                    <a:lumOff val="35000"/>
                  </a:schemeClr>
                </a:solidFill>
              </a:rPr>
              <a:t>2016-2019)</a:t>
            </a:r>
            <a:endParaRPr lang="es-MX" altLang="es-MX" sz="1600" b="1" dirty="0">
              <a:solidFill>
                <a:schemeClr val="tx1">
                  <a:lumMod val="65000"/>
                  <a:lumOff val="35000"/>
                </a:schemeClr>
              </a:solidFill>
            </a:endParaRPr>
          </a:p>
        </p:txBody>
      </p:sp>
      <p:sp>
        <p:nvSpPr>
          <p:cNvPr id="6" name="CuadroTexto 5">
            <a:extLst>
              <a:ext uri="{FF2B5EF4-FFF2-40B4-BE49-F238E27FC236}">
                <a16:creationId xmlns:a16="http://schemas.microsoft.com/office/drawing/2014/main" xmlns="" id="{E86C7DC1-3335-4B55-A84F-0637C34122E4}"/>
              </a:ext>
            </a:extLst>
          </p:cNvPr>
          <p:cNvSpPr txBox="1"/>
          <p:nvPr/>
        </p:nvSpPr>
        <p:spPr>
          <a:xfrm>
            <a:off x="6954982" y="1105478"/>
            <a:ext cx="2424545" cy="523220"/>
          </a:xfrm>
          <a:prstGeom prst="rect">
            <a:avLst/>
          </a:prstGeom>
          <a:noFill/>
        </p:spPr>
        <p:txBody>
          <a:bodyPr wrap="square">
            <a:spAutoFit/>
          </a:bodyPr>
          <a:lstStyle/>
          <a:p>
            <a:pPr algn="ctr">
              <a:defRPr/>
            </a:pPr>
            <a:r>
              <a:rPr lang="es-MX" sz="1400" b="1" dirty="0">
                <a:solidFill>
                  <a:schemeClr val="tx1">
                    <a:lumMod val="65000"/>
                    <a:lumOff val="35000"/>
                  </a:schemeClr>
                </a:solidFill>
                <a:effectLst>
                  <a:outerShdw blurRad="38100" dist="38100" dir="2700000" algn="tl">
                    <a:srgbClr val="000000">
                      <a:alpha val="43137"/>
                    </a:srgbClr>
                  </a:outerShdw>
                </a:effectLst>
              </a:rPr>
              <a:t>UNIDADES </a:t>
            </a:r>
            <a:endParaRPr lang="es-MX" sz="1400" b="1" dirty="0" smtClean="0">
              <a:solidFill>
                <a:schemeClr val="tx1">
                  <a:lumMod val="65000"/>
                  <a:lumOff val="35000"/>
                </a:schemeClr>
              </a:solidFill>
              <a:effectLst>
                <a:outerShdw blurRad="38100" dist="38100" dir="2700000" algn="tl">
                  <a:srgbClr val="000000">
                    <a:alpha val="43137"/>
                  </a:srgbClr>
                </a:outerShdw>
              </a:effectLst>
            </a:endParaRPr>
          </a:p>
          <a:p>
            <a:pPr algn="ctr">
              <a:defRPr/>
            </a:pPr>
            <a:r>
              <a:rPr lang="es-MX" sz="1400" b="1" dirty="0" smtClean="0">
                <a:solidFill>
                  <a:schemeClr val="tx1">
                    <a:lumMod val="65000"/>
                    <a:lumOff val="35000"/>
                  </a:schemeClr>
                </a:solidFill>
                <a:effectLst>
                  <a:outerShdw blurRad="38100" dist="38100" dir="2700000" algn="tl">
                    <a:srgbClr val="000000">
                      <a:alpha val="43137"/>
                    </a:srgbClr>
                  </a:outerShdw>
                </a:effectLst>
              </a:rPr>
              <a:t>ADMINISTRATIVAS</a:t>
            </a:r>
            <a:endParaRPr lang="es-MX" sz="1400" b="1" dirty="0">
              <a:solidFill>
                <a:schemeClr val="tx1">
                  <a:lumMod val="65000"/>
                  <a:lumOff val="35000"/>
                </a:schemeClr>
              </a:solidFill>
              <a:effectLst>
                <a:outerShdw blurRad="38100" dist="38100" dir="2700000" algn="tl">
                  <a:srgbClr val="000000">
                    <a:alpha val="43137"/>
                  </a:srgbClr>
                </a:outerShdw>
              </a:effectLst>
            </a:endParaRPr>
          </a:p>
        </p:txBody>
      </p:sp>
      <p:graphicFrame>
        <p:nvGraphicFramePr>
          <p:cNvPr id="7" name="Tabla 6">
            <a:extLst>
              <a:ext uri="{FF2B5EF4-FFF2-40B4-BE49-F238E27FC236}">
                <a16:creationId xmlns:a16="http://schemas.microsoft.com/office/drawing/2014/main" xmlns="" id="{2291746C-7AEE-4496-BD31-0DA46F19DD2F}"/>
              </a:ext>
            </a:extLst>
          </p:cNvPr>
          <p:cNvGraphicFramePr>
            <a:graphicFrameLocks noGrp="1"/>
          </p:cNvGraphicFramePr>
          <p:nvPr/>
        </p:nvGraphicFramePr>
        <p:xfrm>
          <a:off x="652752" y="2341419"/>
          <a:ext cx="7993063" cy="4269945"/>
        </p:xfrm>
        <a:graphic>
          <a:graphicData uri="http://schemas.openxmlformats.org/drawingml/2006/table">
            <a:tbl>
              <a:tblPr/>
              <a:tblGrid>
                <a:gridCol w="2880074">
                  <a:extLst>
                    <a:ext uri="{9D8B030D-6E8A-4147-A177-3AD203B41FA5}">
                      <a16:colId xmlns:a16="http://schemas.microsoft.com/office/drawing/2014/main" xmlns="" val="20000"/>
                    </a:ext>
                  </a:extLst>
                </a:gridCol>
                <a:gridCol w="1200031">
                  <a:extLst>
                    <a:ext uri="{9D8B030D-6E8A-4147-A177-3AD203B41FA5}">
                      <a16:colId xmlns:a16="http://schemas.microsoft.com/office/drawing/2014/main" xmlns="" val="20001"/>
                    </a:ext>
                  </a:extLst>
                </a:gridCol>
                <a:gridCol w="1268604">
                  <a:extLst>
                    <a:ext uri="{9D8B030D-6E8A-4147-A177-3AD203B41FA5}">
                      <a16:colId xmlns:a16="http://schemas.microsoft.com/office/drawing/2014/main" xmlns="" val="20002"/>
                    </a:ext>
                  </a:extLst>
                </a:gridCol>
                <a:gridCol w="1320034">
                  <a:extLst>
                    <a:ext uri="{9D8B030D-6E8A-4147-A177-3AD203B41FA5}">
                      <a16:colId xmlns:a16="http://schemas.microsoft.com/office/drawing/2014/main" xmlns="" val="20003"/>
                    </a:ext>
                  </a:extLst>
                </a:gridCol>
                <a:gridCol w="1324320">
                  <a:extLst>
                    <a:ext uri="{9D8B030D-6E8A-4147-A177-3AD203B41FA5}">
                      <a16:colId xmlns:a16="http://schemas.microsoft.com/office/drawing/2014/main" xmlns="" val="20004"/>
                    </a:ext>
                  </a:extLst>
                </a:gridCol>
              </a:tblGrid>
              <a:tr h="454958">
                <a:tc rowSpan="2">
                  <a:txBody>
                    <a:bodyPr/>
                    <a:lstStyle/>
                    <a:p>
                      <a:pPr algn="ctr" rtl="0" fontAlgn="ctr"/>
                      <a:r>
                        <a:rPr lang="es-MX" sz="1400" b="1" i="0" u="none" strike="noStrike" dirty="0">
                          <a:solidFill>
                            <a:schemeClr val="bg1"/>
                          </a:solidFill>
                          <a:effectLst/>
                          <a:latin typeface="Calibri" panose="020F0502020204030204" pitchFamily="34" charset="0"/>
                        </a:rPr>
                        <a:t>Unidad Administrativa</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gridSpan="3">
                  <a:txBody>
                    <a:bodyPr/>
                    <a:lstStyle/>
                    <a:p>
                      <a:pPr algn="ctr" rtl="0" fontAlgn="ctr"/>
                      <a:r>
                        <a:rPr lang="es-MX" sz="1500" b="1" i="0" u="none" strike="noStrike" dirty="0">
                          <a:solidFill>
                            <a:schemeClr val="bg1"/>
                          </a:solidFill>
                          <a:effectLst/>
                          <a:latin typeface="Calibri" panose="020F0502020204030204" pitchFamily="34" charset="0"/>
                        </a:rPr>
                        <a:t>TOTAL</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hMerge="1">
                  <a:txBody>
                    <a:bodyPr/>
                    <a:lstStyle/>
                    <a:p>
                      <a:endParaRPr lang="es-MX"/>
                    </a:p>
                  </a:txBody>
                  <a:tcPr/>
                </a:tc>
                <a:tc hMerge="1">
                  <a:txBody>
                    <a:bodyPr/>
                    <a:lstStyle/>
                    <a:p>
                      <a:endParaRPr lang="es-MX"/>
                    </a:p>
                  </a:txBody>
                  <a:tcPr/>
                </a:tc>
                <a:tc>
                  <a:txBody>
                    <a:bodyPr/>
                    <a:lstStyle/>
                    <a:p>
                      <a:pPr algn="ctr" rtl="0" fontAlgn="ctr"/>
                      <a:r>
                        <a:rPr lang="es-MX" sz="1300" b="0" i="0" u="none" strike="noStrike" dirty="0">
                          <a:solidFill>
                            <a:schemeClr val="bg1"/>
                          </a:solidFill>
                          <a:effectLst/>
                          <a:latin typeface="Calibri" panose="020F0502020204030204" pitchFamily="34" charset="0"/>
                        </a:rPr>
                        <a:t> </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F0000"/>
                    </a:solidFill>
                  </a:tcPr>
                </a:tc>
                <a:extLst>
                  <a:ext uri="{0D108BD9-81ED-4DB2-BD59-A6C34878D82A}">
                    <a16:rowId xmlns:a16="http://schemas.microsoft.com/office/drawing/2014/main" xmlns="" val="10000"/>
                  </a:ext>
                </a:extLst>
              </a:tr>
              <a:tr h="581132">
                <a:tc vMerge="1">
                  <a:txBody>
                    <a:bodyPr/>
                    <a:lstStyle/>
                    <a:p>
                      <a:endParaRPr lang="es-MX"/>
                    </a:p>
                  </a:txBody>
                  <a:tcPr/>
                </a:tc>
                <a:tc>
                  <a:txBody>
                    <a:bodyPr/>
                    <a:lstStyle/>
                    <a:p>
                      <a:pPr algn="ctr" rtl="0" fontAlgn="ctr"/>
                      <a:r>
                        <a:rPr lang="es-MX" sz="1400" b="1" i="0" u="none" strike="noStrike" dirty="0">
                          <a:solidFill>
                            <a:schemeClr val="bg1"/>
                          </a:solidFill>
                          <a:effectLst/>
                          <a:latin typeface="Calibri" panose="020F0502020204030204" pitchFamily="34" charset="0"/>
                        </a:rPr>
                        <a:t>Generadas</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chemeClr val="bg1"/>
                          </a:solidFill>
                          <a:effectLst/>
                          <a:latin typeface="Calibri" panose="020F0502020204030204" pitchFamily="34" charset="0"/>
                        </a:rPr>
                        <a:t>Solventadas</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chemeClr val="bg1"/>
                          </a:solidFill>
                          <a:effectLst/>
                          <a:latin typeface="Calibri" panose="020F0502020204030204" pitchFamily="34" charset="0"/>
                        </a:rPr>
                        <a:t>Pendientes</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300" b="1" i="0" u="none" strike="noStrike" dirty="0">
                          <a:solidFill>
                            <a:schemeClr val="bg1"/>
                          </a:solidFill>
                          <a:effectLst/>
                          <a:latin typeface="Calibri" panose="020F0502020204030204" pitchFamily="34" charset="0"/>
                        </a:rPr>
                        <a:t>%  de   </a:t>
                      </a:r>
                      <a:r>
                        <a:rPr lang="es-MX" sz="1300" b="1" i="0" u="none" strike="noStrike" dirty="0" err="1">
                          <a:solidFill>
                            <a:schemeClr val="bg1"/>
                          </a:solidFill>
                          <a:effectLst/>
                          <a:latin typeface="Calibri" panose="020F0502020204030204" pitchFamily="34" charset="0"/>
                        </a:rPr>
                        <a:t>Solventación</a:t>
                      </a:r>
                      <a:endParaRPr lang="es-MX" sz="1300" b="1" i="0" u="none" strike="noStrike" dirty="0">
                        <a:solidFill>
                          <a:schemeClr val="bg1"/>
                        </a:solidFill>
                        <a:effectLst/>
                        <a:latin typeface="Calibri" panose="020F0502020204030204" pitchFamily="34" charset="0"/>
                      </a:endParaRP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F0000"/>
                    </a:solidFill>
                  </a:tcPr>
                </a:tc>
                <a:extLst>
                  <a:ext uri="{0D108BD9-81ED-4DB2-BD59-A6C34878D82A}">
                    <a16:rowId xmlns:a16="http://schemas.microsoft.com/office/drawing/2014/main" xmlns="" val="10001"/>
                  </a:ext>
                </a:extLst>
              </a:tr>
              <a:tr h="642955">
                <a:tc>
                  <a:txBody>
                    <a:bodyPr/>
                    <a:lstStyle/>
                    <a:p>
                      <a:pPr algn="l" rtl="0" fontAlgn="ctr"/>
                      <a:r>
                        <a:rPr lang="es-MX" sz="1200" b="0" i="0" u="none" strike="noStrike" dirty="0">
                          <a:solidFill>
                            <a:srgbClr val="000000"/>
                          </a:solidFill>
                          <a:effectLst/>
                          <a:latin typeface="Calibri" panose="020F0502020204030204" pitchFamily="34" charset="0"/>
                        </a:rPr>
                        <a:t>Coordinación General de Registro, Certificación y Servicios a Profesionistas</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Calibri" panose="020F0502020204030204" pitchFamily="34" charset="0"/>
                        </a:rPr>
                        <a:t>7</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Calibri" panose="020F0502020204030204" pitchFamily="34" charset="0"/>
                        </a:rPr>
                        <a:t>7</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a:solidFill>
                            <a:srgbClr val="000000"/>
                          </a:solidFill>
                          <a:effectLst/>
                          <a:latin typeface="Calibri" panose="020F0502020204030204" pitchFamily="34" charset="0"/>
                        </a:rPr>
                        <a:t>0</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1" i="0" u="none" strike="noStrike" dirty="0">
                          <a:solidFill>
                            <a:srgbClr val="000000"/>
                          </a:solidFill>
                          <a:effectLst/>
                          <a:latin typeface="Calibri" panose="020F0502020204030204" pitchFamily="34" charset="0"/>
                        </a:rPr>
                        <a:t>100%</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10002"/>
                  </a:ext>
                </a:extLst>
              </a:tr>
              <a:tr h="512786">
                <a:tc>
                  <a:txBody>
                    <a:bodyPr/>
                    <a:lstStyle/>
                    <a:p>
                      <a:pPr algn="l" rtl="0" fontAlgn="ctr"/>
                      <a:r>
                        <a:rPr lang="es-MX" sz="1200" b="0" i="0" u="none" strike="noStrike" dirty="0">
                          <a:solidFill>
                            <a:srgbClr val="000000"/>
                          </a:solidFill>
                          <a:effectLst/>
                          <a:latin typeface="Calibri" panose="020F0502020204030204" pitchFamily="34" charset="0"/>
                        </a:rPr>
                        <a:t>Dirección General de Administración y Finanzas</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a:solidFill>
                            <a:srgbClr val="000000"/>
                          </a:solidFill>
                          <a:effectLst/>
                          <a:latin typeface="Calibri" panose="020F0502020204030204" pitchFamily="34" charset="0"/>
                        </a:rPr>
                        <a:t>5</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Calibri" panose="020F0502020204030204" pitchFamily="34" charset="0"/>
                        </a:rPr>
                        <a:t>1</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Calibri" panose="020F0502020204030204" pitchFamily="34" charset="0"/>
                        </a:rPr>
                        <a:t>4</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1" i="0" u="none" strike="noStrike" dirty="0">
                          <a:solidFill>
                            <a:srgbClr val="000000"/>
                          </a:solidFill>
                          <a:effectLst/>
                          <a:latin typeface="Calibri" panose="020F0502020204030204" pitchFamily="34" charset="0"/>
                        </a:rPr>
                        <a:t>20%</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10003"/>
                  </a:ext>
                </a:extLst>
              </a:tr>
              <a:tr h="555310">
                <a:tc>
                  <a:txBody>
                    <a:bodyPr/>
                    <a:lstStyle/>
                    <a:p>
                      <a:pPr algn="l" rtl="0" fontAlgn="ctr"/>
                      <a:r>
                        <a:rPr lang="es-MX" sz="1200" b="0" i="0" u="none" strike="noStrike" dirty="0">
                          <a:solidFill>
                            <a:srgbClr val="000000"/>
                          </a:solidFill>
                          <a:effectLst/>
                          <a:latin typeface="Calibri" panose="020F0502020204030204" pitchFamily="34" charset="0"/>
                        </a:rPr>
                        <a:t>Dirección General de Educación Media Superior y Superior</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Calibri" panose="020F0502020204030204" pitchFamily="34" charset="0"/>
                        </a:rPr>
                        <a:t>15</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Calibri" panose="020F0502020204030204" pitchFamily="34" charset="0"/>
                        </a:rPr>
                        <a:t>15</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Calibri" panose="020F0502020204030204" pitchFamily="34" charset="0"/>
                        </a:rPr>
                        <a:t>0</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1" i="0" u="none" strike="noStrike" dirty="0">
                          <a:solidFill>
                            <a:srgbClr val="000000"/>
                          </a:solidFill>
                          <a:effectLst/>
                          <a:latin typeface="Calibri" panose="020F0502020204030204" pitchFamily="34" charset="0"/>
                        </a:rPr>
                        <a:t>100%</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10004"/>
                  </a:ext>
                </a:extLst>
              </a:tr>
              <a:tr h="432760">
                <a:tc>
                  <a:txBody>
                    <a:bodyPr/>
                    <a:lstStyle/>
                    <a:p>
                      <a:pPr algn="l" rtl="0" fontAlgn="ctr"/>
                      <a:r>
                        <a:rPr lang="es-MX" sz="1200" b="0" i="0" u="none" strike="noStrike" dirty="0">
                          <a:solidFill>
                            <a:srgbClr val="000000"/>
                          </a:solidFill>
                          <a:effectLst/>
                          <a:latin typeface="Calibri" panose="020F0502020204030204" pitchFamily="34" charset="0"/>
                        </a:rPr>
                        <a:t>Dirección General de Recursos Humanos</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Calibri" panose="020F0502020204030204" pitchFamily="34" charset="0"/>
                        </a:rPr>
                        <a:t>5</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a:solidFill>
                            <a:srgbClr val="000000"/>
                          </a:solidFill>
                          <a:effectLst/>
                          <a:latin typeface="Calibri" panose="020F0502020204030204" pitchFamily="34" charset="0"/>
                        </a:rPr>
                        <a:t>2</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Calibri" panose="020F0502020204030204" pitchFamily="34" charset="0"/>
                        </a:rPr>
                        <a:t>3</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1" i="0" u="none" strike="noStrike" dirty="0">
                          <a:solidFill>
                            <a:srgbClr val="000000"/>
                          </a:solidFill>
                          <a:effectLst/>
                          <a:latin typeface="Calibri" panose="020F0502020204030204" pitchFamily="34" charset="0"/>
                        </a:rPr>
                        <a:t>40%</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10005"/>
                  </a:ext>
                </a:extLst>
              </a:tr>
              <a:tr h="595462">
                <a:tc>
                  <a:txBody>
                    <a:bodyPr/>
                    <a:lstStyle/>
                    <a:p>
                      <a:pPr algn="l" rtl="0" fontAlgn="ctr"/>
                      <a:r>
                        <a:rPr lang="es-MX" sz="1200" b="0" i="0" u="none" strike="noStrike" dirty="0">
                          <a:solidFill>
                            <a:srgbClr val="000000"/>
                          </a:solidFill>
                          <a:effectLst/>
                          <a:latin typeface="Calibri" panose="020F0502020204030204" pitchFamily="34" charset="0"/>
                        </a:rPr>
                        <a:t>Dirección General de Innovación y Desarrollo Tecnológico</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Calibri" panose="020F0502020204030204" pitchFamily="34" charset="0"/>
                        </a:rPr>
                        <a:t>2</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Calibri" panose="020F0502020204030204" pitchFamily="34" charset="0"/>
                        </a:rPr>
                        <a:t>1</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200" b="0" i="0" u="none" strike="noStrike" dirty="0">
                          <a:solidFill>
                            <a:srgbClr val="000000"/>
                          </a:solidFill>
                          <a:effectLst/>
                          <a:latin typeface="Calibri" panose="020F0502020204030204" pitchFamily="34" charset="0"/>
                        </a:rPr>
                        <a:t>1</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1" i="0" u="none" strike="noStrike" dirty="0">
                          <a:solidFill>
                            <a:srgbClr val="000000"/>
                          </a:solidFill>
                          <a:effectLst/>
                          <a:latin typeface="Calibri" panose="020F0502020204030204" pitchFamily="34" charset="0"/>
                        </a:rPr>
                        <a:t>50%</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10006"/>
                  </a:ext>
                </a:extLst>
              </a:tr>
              <a:tr h="494582">
                <a:tc>
                  <a:txBody>
                    <a:bodyPr/>
                    <a:lstStyle/>
                    <a:p>
                      <a:pPr algn="ctr" rtl="0" fontAlgn="ctr"/>
                      <a:r>
                        <a:rPr lang="es-MX" sz="1400" b="1" i="0" u="none" strike="noStrike" dirty="0">
                          <a:solidFill>
                            <a:schemeClr val="bg1"/>
                          </a:solidFill>
                          <a:effectLst/>
                          <a:latin typeface="Calibri" panose="020F0502020204030204" pitchFamily="34" charset="0"/>
                        </a:rPr>
                        <a:t>Total General</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chemeClr val="bg1"/>
                          </a:solidFill>
                          <a:effectLst/>
                          <a:latin typeface="Calibri" panose="020F0502020204030204" pitchFamily="34" charset="0"/>
                        </a:rPr>
                        <a:t>34</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chemeClr val="bg1"/>
                          </a:solidFill>
                          <a:effectLst/>
                          <a:latin typeface="Calibri" panose="020F0502020204030204" pitchFamily="34" charset="0"/>
                        </a:rPr>
                        <a:t>26</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chemeClr val="bg1"/>
                          </a:solidFill>
                          <a:effectLst/>
                          <a:latin typeface="Calibri" panose="020F0502020204030204" pitchFamily="34" charset="0"/>
                        </a:rPr>
                        <a:t>8</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300" b="1" i="0" u="none" strike="noStrike" dirty="0">
                          <a:solidFill>
                            <a:schemeClr val="bg1"/>
                          </a:solidFill>
                          <a:effectLst/>
                          <a:latin typeface="Calibri" panose="020F0502020204030204" pitchFamily="34" charset="0"/>
                        </a:rPr>
                        <a:t>76%</a:t>
                      </a:r>
                    </a:p>
                  </a:txBody>
                  <a:tcPr marL="9527" marR="9527" marT="952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extLst>
                  <a:ext uri="{0D108BD9-81ED-4DB2-BD59-A6C34878D82A}">
                    <a16:rowId xmlns:a16="http://schemas.microsoft.com/office/drawing/2014/main" xmlns="" val="10007"/>
                  </a:ext>
                </a:extLst>
              </a:tr>
            </a:tbl>
          </a:graphicData>
        </a:graphic>
      </p:graphicFrame>
      <p:sp>
        <p:nvSpPr>
          <p:cNvPr id="5" name="4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8" name="7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9"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uadroTexto 6"/>
          <p:cNvSpPr txBox="1">
            <a:spLocks noChangeArrowheads="1"/>
          </p:cNvSpPr>
          <p:nvPr/>
        </p:nvSpPr>
        <p:spPr bwMode="auto">
          <a:xfrm>
            <a:off x="1129867" y="1521547"/>
            <a:ext cx="7099300" cy="830262"/>
          </a:xfrm>
          <a:prstGeom prst="rect">
            <a:avLst/>
          </a:prstGeom>
          <a:noFill/>
          <a:ln w="9525">
            <a:noFill/>
            <a:miter lim="800000"/>
            <a:headEnd/>
            <a:tailEnd/>
          </a:ln>
        </p:spPr>
        <p:txBody>
          <a:bodyPr>
            <a:spAutoFit/>
          </a:bodyPr>
          <a:lstStyle/>
          <a:p>
            <a:pPr algn="ctr"/>
            <a:r>
              <a:rPr lang="es-MX" altLang="es-MX" sz="1600" b="1" dirty="0">
                <a:solidFill>
                  <a:schemeClr val="tx1">
                    <a:lumMod val="65000"/>
                    <a:lumOff val="35000"/>
                  </a:schemeClr>
                </a:solidFill>
              </a:rPr>
              <a:t>OBSERVACIONES POR UNIDADES ADMINISTRATIVAS PENDIENTES </a:t>
            </a:r>
          </a:p>
          <a:p>
            <a:pPr algn="ctr"/>
            <a:r>
              <a:rPr lang="es-MX" altLang="es-MX" sz="1600" b="1" dirty="0">
                <a:solidFill>
                  <a:schemeClr val="tx1">
                    <a:lumMod val="65000"/>
                    <a:lumOff val="35000"/>
                  </a:schemeClr>
                </a:solidFill>
              </a:rPr>
              <a:t>DE SOLVENTAR </a:t>
            </a:r>
            <a:r>
              <a:rPr lang="es-MX" altLang="es-MX" sz="1600" b="1" u="sng" dirty="0">
                <a:solidFill>
                  <a:schemeClr val="tx1">
                    <a:lumMod val="65000"/>
                    <a:lumOff val="35000"/>
                  </a:schemeClr>
                </a:solidFill>
              </a:rPr>
              <a:t>POR EJERCICIO </a:t>
            </a:r>
            <a:r>
              <a:rPr lang="es-MX" altLang="es-MX" sz="1600" b="1" dirty="0">
                <a:solidFill>
                  <a:schemeClr val="tx1">
                    <a:lumMod val="65000"/>
                    <a:lumOff val="35000"/>
                  </a:schemeClr>
                </a:solidFill>
              </a:rPr>
              <a:t>EN SEC</a:t>
            </a:r>
          </a:p>
          <a:p>
            <a:pPr algn="ctr"/>
            <a:r>
              <a:rPr lang="es-MX" altLang="es-MX" sz="1600" b="1" dirty="0">
                <a:solidFill>
                  <a:schemeClr val="tx1">
                    <a:lumMod val="65000"/>
                    <a:lumOff val="35000"/>
                  </a:schemeClr>
                </a:solidFill>
              </a:rPr>
              <a:t>(Ejercicio </a:t>
            </a:r>
            <a:r>
              <a:rPr lang="es-MX" altLang="es-MX" sz="1600" b="1" dirty="0" smtClean="0">
                <a:solidFill>
                  <a:schemeClr val="tx1">
                    <a:lumMod val="65000"/>
                    <a:lumOff val="35000"/>
                  </a:schemeClr>
                </a:solidFill>
              </a:rPr>
              <a:t>2016-2019)</a:t>
            </a:r>
            <a:endParaRPr lang="es-MX" altLang="es-MX" sz="1600" b="1" dirty="0">
              <a:solidFill>
                <a:schemeClr val="tx1">
                  <a:lumMod val="65000"/>
                  <a:lumOff val="35000"/>
                </a:schemeClr>
              </a:solidFill>
            </a:endParaRPr>
          </a:p>
        </p:txBody>
      </p:sp>
      <p:graphicFrame>
        <p:nvGraphicFramePr>
          <p:cNvPr id="9" name="Tabla 8">
            <a:extLst>
              <a:ext uri="{FF2B5EF4-FFF2-40B4-BE49-F238E27FC236}">
                <a16:creationId xmlns:a16="http://schemas.microsoft.com/office/drawing/2014/main" xmlns="" id="{CDC8BA98-D64F-4ED4-8221-7BEE08DD08AA}"/>
              </a:ext>
            </a:extLst>
          </p:cNvPr>
          <p:cNvGraphicFramePr>
            <a:graphicFrameLocks noGrp="1"/>
          </p:cNvGraphicFramePr>
          <p:nvPr/>
        </p:nvGraphicFramePr>
        <p:xfrm>
          <a:off x="628650" y="2396835"/>
          <a:ext cx="7886701" cy="4128655"/>
        </p:xfrm>
        <a:graphic>
          <a:graphicData uri="http://schemas.openxmlformats.org/drawingml/2006/table">
            <a:tbl>
              <a:tblPr/>
              <a:tblGrid>
                <a:gridCol w="3857450">
                  <a:extLst>
                    <a:ext uri="{9D8B030D-6E8A-4147-A177-3AD203B41FA5}">
                      <a16:colId xmlns:a16="http://schemas.microsoft.com/office/drawing/2014/main" xmlns="" val="20000"/>
                    </a:ext>
                  </a:extLst>
                </a:gridCol>
                <a:gridCol w="1052276">
                  <a:extLst>
                    <a:ext uri="{9D8B030D-6E8A-4147-A177-3AD203B41FA5}">
                      <a16:colId xmlns:a16="http://schemas.microsoft.com/office/drawing/2014/main" xmlns="" val="20001"/>
                    </a:ext>
                  </a:extLst>
                </a:gridCol>
                <a:gridCol w="1009326">
                  <a:extLst>
                    <a:ext uri="{9D8B030D-6E8A-4147-A177-3AD203B41FA5}">
                      <a16:colId xmlns:a16="http://schemas.microsoft.com/office/drawing/2014/main" xmlns="" val="20002"/>
                    </a:ext>
                  </a:extLst>
                </a:gridCol>
                <a:gridCol w="912688">
                  <a:extLst>
                    <a:ext uri="{9D8B030D-6E8A-4147-A177-3AD203B41FA5}">
                      <a16:colId xmlns:a16="http://schemas.microsoft.com/office/drawing/2014/main" xmlns="" val="20003"/>
                    </a:ext>
                  </a:extLst>
                </a:gridCol>
                <a:gridCol w="1054961">
                  <a:extLst>
                    <a:ext uri="{9D8B030D-6E8A-4147-A177-3AD203B41FA5}">
                      <a16:colId xmlns:a16="http://schemas.microsoft.com/office/drawing/2014/main" xmlns="" val="20004"/>
                    </a:ext>
                  </a:extLst>
                </a:gridCol>
              </a:tblGrid>
              <a:tr h="688110">
                <a:tc>
                  <a:txBody>
                    <a:bodyPr/>
                    <a:lstStyle/>
                    <a:p>
                      <a:pPr algn="ctr" rtl="0" fontAlgn="ctr"/>
                      <a:r>
                        <a:rPr lang="es-MX" sz="1500" b="1" i="0" u="none" strike="noStrike" dirty="0">
                          <a:solidFill>
                            <a:srgbClr val="FFFFFF"/>
                          </a:solidFill>
                          <a:effectLst/>
                          <a:latin typeface="Calibri" panose="020F0502020204030204" pitchFamily="34" charset="0"/>
                        </a:rPr>
                        <a:t>Unidad Administrativa</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0" i="0" u="none" strike="noStrike" dirty="0">
                          <a:solidFill>
                            <a:srgbClr val="FFFFFF"/>
                          </a:solidFill>
                          <a:effectLst/>
                          <a:latin typeface="Calibri" panose="020F0502020204030204" pitchFamily="34" charset="0"/>
                        </a:rPr>
                        <a:t>2016</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Calibri" panose="020F0502020204030204" pitchFamily="34" charset="0"/>
                        </a:rPr>
                        <a:t>2017</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Calibri" panose="020F0502020204030204" pitchFamily="34" charset="0"/>
                        </a:rPr>
                        <a:t>2018</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Calibri" panose="020F0502020204030204" pitchFamily="34" charset="0"/>
                        </a:rPr>
                        <a:t>Total General</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extLst>
                  <a:ext uri="{0D108BD9-81ED-4DB2-BD59-A6C34878D82A}">
                    <a16:rowId xmlns:a16="http://schemas.microsoft.com/office/drawing/2014/main" xmlns="" val="10000"/>
                  </a:ext>
                </a:extLst>
              </a:tr>
              <a:tr h="550487">
                <a:tc>
                  <a:txBody>
                    <a:bodyPr/>
                    <a:lstStyle/>
                    <a:p>
                      <a:pPr algn="l" fontAlgn="ctr"/>
                      <a:r>
                        <a:rPr lang="es-MX" sz="1300" b="0" i="0" u="none" strike="noStrike" dirty="0">
                          <a:solidFill>
                            <a:srgbClr val="000000"/>
                          </a:solidFill>
                          <a:effectLst/>
                          <a:latin typeface="Calibri" panose="020F0502020204030204" pitchFamily="34" charset="0"/>
                        </a:rPr>
                        <a:t>Coordinación General de Registro, Certificación y Servicios a Profesionistas</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300" b="0" i="0" u="none" strike="noStrike">
                          <a:solidFill>
                            <a:srgbClr val="000000"/>
                          </a:solidFill>
                          <a:effectLst/>
                          <a:latin typeface="Calibri" panose="020F0502020204030204" pitchFamily="34" charset="0"/>
                        </a:rPr>
                        <a:t>0</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300" b="0" i="0" u="none" strike="noStrike" dirty="0">
                          <a:solidFill>
                            <a:srgbClr val="000000"/>
                          </a:solidFill>
                          <a:effectLst/>
                          <a:latin typeface="Calibri" panose="020F0502020204030204" pitchFamily="34" charset="0"/>
                        </a:rPr>
                        <a:t>0</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300" b="0" i="0" u="none" strike="noStrike">
                          <a:solidFill>
                            <a:srgbClr val="000000"/>
                          </a:solidFill>
                          <a:effectLst/>
                          <a:latin typeface="Calibri" panose="020F0502020204030204" pitchFamily="34" charset="0"/>
                        </a:rPr>
                        <a:t>0</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300" b="1" i="0" u="none" strike="noStrike">
                          <a:solidFill>
                            <a:srgbClr val="000000"/>
                          </a:solidFill>
                          <a:effectLst/>
                          <a:latin typeface="Calibri" panose="020F0502020204030204" pitchFamily="34" charset="0"/>
                        </a:rPr>
                        <a:t>0</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10001"/>
                  </a:ext>
                </a:extLst>
              </a:tr>
              <a:tr h="550487">
                <a:tc>
                  <a:txBody>
                    <a:bodyPr/>
                    <a:lstStyle/>
                    <a:p>
                      <a:pPr algn="l" fontAlgn="ctr"/>
                      <a:r>
                        <a:rPr lang="es-MX" sz="1300" b="0" i="0" u="none" strike="noStrike" dirty="0">
                          <a:solidFill>
                            <a:srgbClr val="000000"/>
                          </a:solidFill>
                          <a:effectLst/>
                          <a:latin typeface="Calibri" panose="020F0502020204030204" pitchFamily="34" charset="0"/>
                        </a:rPr>
                        <a:t>Dirección General de Administración y Finanzas</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300" b="0" i="0" u="none" strike="noStrike" dirty="0">
                          <a:solidFill>
                            <a:srgbClr val="000000"/>
                          </a:solidFill>
                          <a:effectLst/>
                          <a:latin typeface="Calibri" panose="020F0502020204030204" pitchFamily="34" charset="0"/>
                        </a:rPr>
                        <a:t>0</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300" b="0" i="0" u="none" strike="noStrike" dirty="0">
                          <a:solidFill>
                            <a:srgbClr val="000000"/>
                          </a:solidFill>
                          <a:effectLst/>
                          <a:latin typeface="Calibri" panose="020F0502020204030204" pitchFamily="34" charset="0"/>
                        </a:rPr>
                        <a:t>2</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300" b="0" i="0" u="none" strike="noStrike" dirty="0">
                          <a:solidFill>
                            <a:srgbClr val="000000"/>
                          </a:solidFill>
                          <a:effectLst/>
                          <a:latin typeface="Calibri" panose="020F0502020204030204" pitchFamily="34" charset="0"/>
                        </a:rPr>
                        <a:t>2</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300" b="1" i="0" u="none" strike="noStrike">
                          <a:solidFill>
                            <a:srgbClr val="000000"/>
                          </a:solidFill>
                          <a:effectLst/>
                          <a:latin typeface="Calibri" panose="020F0502020204030204" pitchFamily="34" charset="0"/>
                        </a:rPr>
                        <a:t>4</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10002"/>
                  </a:ext>
                </a:extLst>
              </a:tr>
              <a:tr h="550487">
                <a:tc>
                  <a:txBody>
                    <a:bodyPr/>
                    <a:lstStyle/>
                    <a:p>
                      <a:pPr algn="l" fontAlgn="ctr"/>
                      <a:r>
                        <a:rPr lang="es-MX" sz="1300" b="0" i="0" u="none" strike="noStrike" dirty="0">
                          <a:solidFill>
                            <a:srgbClr val="000000"/>
                          </a:solidFill>
                          <a:effectLst/>
                          <a:latin typeface="Calibri" panose="020F0502020204030204" pitchFamily="34" charset="0"/>
                        </a:rPr>
                        <a:t>Dirección General de Educación Media Superior y Superior</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300" b="0" i="0" u="none" strike="noStrike" dirty="0">
                          <a:solidFill>
                            <a:srgbClr val="000000"/>
                          </a:solidFill>
                          <a:effectLst/>
                          <a:latin typeface="Calibri" panose="020F0502020204030204" pitchFamily="34" charset="0"/>
                        </a:rPr>
                        <a:t>0</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300" b="0" i="0" u="none" strike="noStrike" dirty="0">
                          <a:solidFill>
                            <a:srgbClr val="000000"/>
                          </a:solidFill>
                          <a:effectLst/>
                          <a:latin typeface="Calibri" panose="020F0502020204030204" pitchFamily="34" charset="0"/>
                        </a:rPr>
                        <a:t>0</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300" b="0" i="0" u="none" strike="noStrike" dirty="0">
                          <a:solidFill>
                            <a:srgbClr val="000000"/>
                          </a:solidFill>
                          <a:effectLst/>
                          <a:latin typeface="Calibri" panose="020F0502020204030204" pitchFamily="34" charset="0"/>
                        </a:rPr>
                        <a:t>0</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300" b="1" i="0" u="none" strike="noStrike" dirty="0">
                          <a:solidFill>
                            <a:srgbClr val="000000"/>
                          </a:solidFill>
                          <a:effectLst/>
                          <a:latin typeface="Calibri" panose="020F0502020204030204" pitchFamily="34" charset="0"/>
                        </a:rPr>
                        <a:t>0</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10003"/>
                  </a:ext>
                </a:extLst>
              </a:tr>
              <a:tr h="550487">
                <a:tc>
                  <a:txBody>
                    <a:bodyPr/>
                    <a:lstStyle/>
                    <a:p>
                      <a:pPr algn="l" fontAlgn="ctr"/>
                      <a:r>
                        <a:rPr lang="es-MX" sz="1300" b="0" i="0" u="none" strike="noStrike" dirty="0">
                          <a:solidFill>
                            <a:srgbClr val="000000"/>
                          </a:solidFill>
                          <a:effectLst/>
                          <a:latin typeface="Calibri" panose="020F0502020204030204" pitchFamily="34" charset="0"/>
                        </a:rPr>
                        <a:t>Dirección General de Recursos Humanos</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300" b="0" i="0" u="none" strike="noStrike" dirty="0">
                          <a:solidFill>
                            <a:srgbClr val="000000"/>
                          </a:solidFill>
                          <a:effectLst/>
                          <a:latin typeface="Calibri" panose="020F0502020204030204" pitchFamily="34" charset="0"/>
                        </a:rPr>
                        <a:t>3</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300" b="0" i="0" u="none" strike="noStrike" dirty="0">
                          <a:solidFill>
                            <a:srgbClr val="000000"/>
                          </a:solidFill>
                          <a:effectLst/>
                          <a:latin typeface="Calibri" panose="020F0502020204030204" pitchFamily="34" charset="0"/>
                        </a:rPr>
                        <a:t>0</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300" b="0" i="0" u="none" strike="noStrike" dirty="0">
                          <a:solidFill>
                            <a:srgbClr val="000000"/>
                          </a:solidFill>
                          <a:effectLst/>
                          <a:latin typeface="Calibri" panose="020F0502020204030204" pitchFamily="34" charset="0"/>
                        </a:rPr>
                        <a:t>0</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300" b="1" i="0" u="none" strike="noStrike" dirty="0">
                          <a:solidFill>
                            <a:srgbClr val="000000"/>
                          </a:solidFill>
                          <a:effectLst/>
                          <a:latin typeface="Calibri" panose="020F0502020204030204" pitchFamily="34" charset="0"/>
                        </a:rPr>
                        <a:t>3</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10004"/>
                  </a:ext>
                </a:extLst>
              </a:tr>
              <a:tr h="550487">
                <a:tc>
                  <a:txBody>
                    <a:bodyPr/>
                    <a:lstStyle/>
                    <a:p>
                      <a:pPr algn="l" fontAlgn="ctr"/>
                      <a:r>
                        <a:rPr lang="es-MX" sz="1300" b="0" i="0" u="none" strike="noStrike" dirty="0">
                          <a:solidFill>
                            <a:srgbClr val="000000"/>
                          </a:solidFill>
                          <a:effectLst/>
                          <a:latin typeface="Calibri" panose="020F0502020204030204" pitchFamily="34" charset="0"/>
                        </a:rPr>
                        <a:t>Dirección General de Innovación y Desarrollo Tecnológico</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300" b="0" i="0" u="none" strike="noStrike" dirty="0">
                          <a:solidFill>
                            <a:srgbClr val="000000"/>
                          </a:solidFill>
                          <a:effectLst/>
                          <a:latin typeface="Calibri" panose="020F0502020204030204" pitchFamily="34" charset="0"/>
                        </a:rPr>
                        <a:t>0</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300" b="0" i="0" u="none" strike="noStrike" dirty="0">
                          <a:solidFill>
                            <a:srgbClr val="000000"/>
                          </a:solidFill>
                          <a:effectLst/>
                          <a:latin typeface="Calibri" panose="020F0502020204030204" pitchFamily="34" charset="0"/>
                        </a:rPr>
                        <a:t>0</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300" b="0" i="0" u="none" strike="noStrike" dirty="0">
                          <a:solidFill>
                            <a:srgbClr val="000000"/>
                          </a:solidFill>
                          <a:effectLst/>
                          <a:latin typeface="Calibri" panose="020F0502020204030204" pitchFamily="34" charset="0"/>
                        </a:rPr>
                        <a:t>1</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300" b="1" i="0" u="none" strike="noStrike" dirty="0">
                          <a:solidFill>
                            <a:srgbClr val="000000"/>
                          </a:solidFill>
                          <a:effectLst/>
                          <a:latin typeface="Calibri" panose="020F0502020204030204" pitchFamily="34" charset="0"/>
                        </a:rPr>
                        <a:t>1</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10005"/>
                  </a:ext>
                </a:extLst>
              </a:tr>
              <a:tr h="688110">
                <a:tc>
                  <a:txBody>
                    <a:bodyPr/>
                    <a:lstStyle/>
                    <a:p>
                      <a:pPr algn="r" rtl="0" fontAlgn="ctr"/>
                      <a:r>
                        <a:rPr lang="es-MX" sz="1500" b="1" i="0" u="none" strike="noStrike" dirty="0">
                          <a:solidFill>
                            <a:srgbClr val="FFFFFF"/>
                          </a:solidFill>
                          <a:effectLst/>
                          <a:latin typeface="Calibri" panose="020F0502020204030204" pitchFamily="34" charset="0"/>
                        </a:rPr>
                        <a:t>Total </a:t>
                      </a:r>
                      <a:r>
                        <a:rPr lang="es-MX" sz="1500" b="1" i="0" u="none" strike="noStrike" dirty="0" smtClean="0">
                          <a:solidFill>
                            <a:srgbClr val="FFFFFF"/>
                          </a:solidFill>
                          <a:effectLst/>
                          <a:latin typeface="Calibri" panose="020F0502020204030204" pitchFamily="34" charset="0"/>
                        </a:rPr>
                        <a:t> General</a:t>
                      </a:r>
                      <a:endParaRPr lang="es-MX" sz="1500" b="1" i="0" u="none" strike="noStrike" dirty="0">
                        <a:solidFill>
                          <a:srgbClr val="FFFFFF"/>
                        </a:solidFill>
                        <a:effectLst/>
                        <a:latin typeface="Calibri" panose="020F0502020204030204" pitchFamily="34" charset="0"/>
                      </a:endParaRP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Calibri" panose="020F0502020204030204" pitchFamily="34" charset="0"/>
                        </a:rPr>
                        <a:t>3</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Calibri" panose="020F0502020204030204" pitchFamily="34" charset="0"/>
                        </a:rPr>
                        <a:t>2</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Calibri" panose="020F0502020204030204" pitchFamily="34" charset="0"/>
                        </a:rPr>
                        <a:t>3</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Calibri" panose="020F0502020204030204" pitchFamily="34" charset="0"/>
                        </a:rPr>
                        <a:t>8</a:t>
                      </a:r>
                    </a:p>
                  </a:txBody>
                  <a:tcPr marL="8059" marR="8059" marT="805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extLst>
                  <a:ext uri="{0D108BD9-81ED-4DB2-BD59-A6C34878D82A}">
                    <a16:rowId xmlns:a16="http://schemas.microsoft.com/office/drawing/2014/main" xmlns="" val="10006"/>
                  </a:ext>
                </a:extLst>
              </a:tr>
            </a:tbl>
          </a:graphicData>
        </a:graphic>
      </p:graphicFrame>
      <p:sp>
        <p:nvSpPr>
          <p:cNvPr id="10" name="CuadroTexto 9">
            <a:extLst>
              <a:ext uri="{FF2B5EF4-FFF2-40B4-BE49-F238E27FC236}">
                <a16:creationId xmlns:a16="http://schemas.microsoft.com/office/drawing/2014/main" xmlns="" id="{DACD1A0A-067A-4021-87DD-CFEF39F006F1}"/>
              </a:ext>
            </a:extLst>
          </p:cNvPr>
          <p:cNvSpPr txBox="1"/>
          <p:nvPr/>
        </p:nvSpPr>
        <p:spPr>
          <a:xfrm>
            <a:off x="6844145" y="1077768"/>
            <a:ext cx="2521527" cy="523220"/>
          </a:xfrm>
          <a:prstGeom prst="rect">
            <a:avLst/>
          </a:prstGeom>
          <a:noFill/>
        </p:spPr>
        <p:txBody>
          <a:bodyPr wrap="square">
            <a:spAutoFit/>
          </a:bodyPr>
          <a:lstStyle/>
          <a:p>
            <a:pPr algn="ctr">
              <a:defRPr/>
            </a:pPr>
            <a:r>
              <a:rPr lang="es-MX" sz="1400" b="1" dirty="0">
                <a:solidFill>
                  <a:schemeClr val="tx1">
                    <a:lumMod val="65000"/>
                    <a:lumOff val="35000"/>
                  </a:schemeClr>
                </a:solidFill>
                <a:effectLst>
                  <a:outerShdw blurRad="38100" dist="38100" dir="2700000" algn="tl">
                    <a:srgbClr val="000000">
                      <a:alpha val="43137"/>
                    </a:srgbClr>
                  </a:outerShdw>
                </a:effectLst>
              </a:rPr>
              <a:t>UNIDADES </a:t>
            </a:r>
            <a:endParaRPr lang="es-MX" sz="1400" b="1" dirty="0" smtClean="0">
              <a:solidFill>
                <a:schemeClr val="tx1">
                  <a:lumMod val="65000"/>
                  <a:lumOff val="35000"/>
                </a:schemeClr>
              </a:solidFill>
              <a:effectLst>
                <a:outerShdw blurRad="38100" dist="38100" dir="2700000" algn="tl">
                  <a:srgbClr val="000000">
                    <a:alpha val="43137"/>
                  </a:srgbClr>
                </a:outerShdw>
              </a:effectLst>
            </a:endParaRPr>
          </a:p>
          <a:p>
            <a:pPr algn="ctr">
              <a:defRPr/>
            </a:pPr>
            <a:r>
              <a:rPr lang="es-MX" sz="1400" b="1" dirty="0" smtClean="0">
                <a:solidFill>
                  <a:schemeClr val="tx1">
                    <a:lumMod val="65000"/>
                    <a:lumOff val="35000"/>
                  </a:schemeClr>
                </a:solidFill>
                <a:effectLst>
                  <a:outerShdw blurRad="38100" dist="38100" dir="2700000" algn="tl">
                    <a:srgbClr val="000000">
                      <a:alpha val="43137"/>
                    </a:srgbClr>
                  </a:outerShdw>
                </a:effectLst>
              </a:rPr>
              <a:t>ADMINISTRATIVAS</a:t>
            </a:r>
            <a:endParaRPr lang="es-MX" sz="1400" b="1" dirty="0">
              <a:solidFill>
                <a:schemeClr val="tx1">
                  <a:lumMod val="65000"/>
                  <a:lumOff val="35000"/>
                </a:schemeClr>
              </a:solidFill>
              <a:effectLst>
                <a:outerShdw blurRad="38100" dist="38100" dir="2700000" algn="tl">
                  <a:srgbClr val="000000">
                    <a:alpha val="43137"/>
                  </a:srgbClr>
                </a:outerShdw>
              </a:effectLst>
            </a:endParaRPr>
          </a:p>
        </p:txBody>
      </p:sp>
      <p:sp>
        <p:nvSpPr>
          <p:cNvPr id="5" name="4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6" name="5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7"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a:extLst>
              <a:ext uri="{FF2B5EF4-FFF2-40B4-BE49-F238E27FC236}">
                <a16:creationId xmlns:a16="http://schemas.microsoft.com/office/drawing/2014/main" xmlns="" id="{6576ED20-F123-4595-9497-A042C220A3BE}"/>
              </a:ext>
            </a:extLst>
          </p:cNvPr>
          <p:cNvGraphicFramePr>
            <a:graphicFrameLocks noGrp="1"/>
          </p:cNvGraphicFramePr>
          <p:nvPr/>
        </p:nvGraphicFramePr>
        <p:xfrm>
          <a:off x="611188" y="2285999"/>
          <a:ext cx="8191501" cy="4128654"/>
        </p:xfrm>
        <a:graphic>
          <a:graphicData uri="http://schemas.openxmlformats.org/drawingml/2006/table">
            <a:tbl>
              <a:tblPr/>
              <a:tblGrid>
                <a:gridCol w="2914354">
                  <a:extLst>
                    <a:ext uri="{9D8B030D-6E8A-4147-A177-3AD203B41FA5}">
                      <a16:colId xmlns:a16="http://schemas.microsoft.com/office/drawing/2014/main" xmlns="" val="20000"/>
                    </a:ext>
                  </a:extLst>
                </a:gridCol>
                <a:gridCol w="1075594">
                  <a:extLst>
                    <a:ext uri="{9D8B030D-6E8A-4147-A177-3AD203B41FA5}">
                      <a16:colId xmlns:a16="http://schemas.microsoft.com/office/drawing/2014/main" xmlns="" val="20001"/>
                    </a:ext>
                  </a:extLst>
                </a:gridCol>
                <a:gridCol w="820241">
                  <a:extLst>
                    <a:ext uri="{9D8B030D-6E8A-4147-A177-3AD203B41FA5}">
                      <a16:colId xmlns:a16="http://schemas.microsoft.com/office/drawing/2014/main" xmlns="" val="20002"/>
                    </a:ext>
                  </a:extLst>
                </a:gridCol>
                <a:gridCol w="741707">
                  <a:extLst>
                    <a:ext uri="{9D8B030D-6E8A-4147-A177-3AD203B41FA5}">
                      <a16:colId xmlns:a16="http://schemas.microsoft.com/office/drawing/2014/main" xmlns="" val="20003"/>
                    </a:ext>
                  </a:extLst>
                </a:gridCol>
                <a:gridCol w="857326">
                  <a:extLst>
                    <a:ext uri="{9D8B030D-6E8A-4147-A177-3AD203B41FA5}">
                      <a16:colId xmlns:a16="http://schemas.microsoft.com/office/drawing/2014/main" xmlns="" val="20004"/>
                    </a:ext>
                  </a:extLst>
                </a:gridCol>
                <a:gridCol w="1049343">
                  <a:extLst>
                    <a:ext uri="{9D8B030D-6E8A-4147-A177-3AD203B41FA5}">
                      <a16:colId xmlns:a16="http://schemas.microsoft.com/office/drawing/2014/main" xmlns="" val="20005"/>
                    </a:ext>
                  </a:extLst>
                </a:gridCol>
                <a:gridCol w="732936">
                  <a:extLst>
                    <a:ext uri="{9D8B030D-6E8A-4147-A177-3AD203B41FA5}">
                      <a16:colId xmlns:a16="http://schemas.microsoft.com/office/drawing/2014/main" xmlns="" val="20006"/>
                    </a:ext>
                  </a:extLst>
                </a:gridCol>
              </a:tblGrid>
              <a:tr h="987286">
                <a:tc>
                  <a:txBody>
                    <a:bodyPr/>
                    <a:lstStyle/>
                    <a:p>
                      <a:pPr algn="ctr" rtl="0" fontAlgn="ctr"/>
                      <a:r>
                        <a:rPr lang="es-MX" sz="1200" b="1" i="0" u="none" strike="noStrike" dirty="0">
                          <a:solidFill>
                            <a:srgbClr val="FFFFFF"/>
                          </a:solidFill>
                          <a:effectLst/>
                          <a:latin typeface="Calibri" panose="020F0502020204030204" pitchFamily="34" charset="0"/>
                        </a:rPr>
                        <a:t>Unidad Administrativa</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Calibri" panose="020F0502020204030204" pitchFamily="34" charset="0"/>
                        </a:rPr>
                        <a:t>Observaciones Pendientes</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0" i="0" u="none" strike="noStrike" dirty="0">
                          <a:solidFill>
                            <a:srgbClr val="FFFFFF"/>
                          </a:solidFill>
                          <a:effectLst/>
                          <a:latin typeface="Calibri" panose="020F0502020204030204" pitchFamily="34" charset="0"/>
                        </a:rPr>
                        <a:t>Recursos Financieros</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0" i="0" u="none" strike="noStrike" dirty="0">
                          <a:solidFill>
                            <a:srgbClr val="FFFFFF"/>
                          </a:solidFill>
                          <a:effectLst/>
                          <a:latin typeface="Calibri" panose="020F0502020204030204" pitchFamily="34" charset="0"/>
                        </a:rPr>
                        <a:t>Recursos Humanos</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0" i="0" u="none" strike="noStrike" dirty="0">
                          <a:solidFill>
                            <a:srgbClr val="FFFFFF"/>
                          </a:solidFill>
                          <a:effectLst/>
                          <a:latin typeface="Calibri" panose="020F0502020204030204" pitchFamily="34" charset="0"/>
                        </a:rPr>
                        <a:t>Recursos Materiales</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0" i="0" u="none" strike="noStrike" dirty="0">
                          <a:solidFill>
                            <a:srgbClr val="FFFFFF"/>
                          </a:solidFill>
                          <a:effectLst/>
                          <a:latin typeface="Calibri" panose="020F0502020204030204" pitchFamily="34" charset="0"/>
                        </a:rPr>
                        <a:t>Fallas y Omisiones Administrativas</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0" i="0" u="none" strike="noStrike" dirty="0">
                          <a:solidFill>
                            <a:srgbClr val="FFFFFF"/>
                          </a:solidFill>
                          <a:effectLst/>
                          <a:latin typeface="Calibri" panose="020F0502020204030204" pitchFamily="34" charset="0"/>
                        </a:rPr>
                        <a:t>Presentar Denuncia</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extLst>
                  <a:ext uri="{0D108BD9-81ED-4DB2-BD59-A6C34878D82A}">
                    <a16:rowId xmlns:a16="http://schemas.microsoft.com/office/drawing/2014/main" xmlns="" val="10000"/>
                  </a:ext>
                </a:extLst>
              </a:tr>
              <a:tr h="502619">
                <a:tc>
                  <a:txBody>
                    <a:bodyPr/>
                    <a:lstStyle/>
                    <a:p>
                      <a:pPr algn="l" fontAlgn="ctr"/>
                      <a:r>
                        <a:rPr lang="es-MX" sz="1200" b="0" i="0" u="none" strike="noStrike" dirty="0">
                          <a:solidFill>
                            <a:srgbClr val="000000"/>
                          </a:solidFill>
                          <a:effectLst/>
                          <a:latin typeface="Calibri" panose="020F0502020204030204" pitchFamily="34" charset="0"/>
                        </a:rPr>
                        <a:t>Coordinación General de Registro, Certificación y Servicios a Profesionistas</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1" i="0" u="none" strike="noStrike" dirty="0">
                          <a:solidFill>
                            <a:srgbClr val="000000"/>
                          </a:solidFill>
                          <a:effectLst/>
                          <a:latin typeface="Calibri" panose="020F0502020204030204" pitchFamily="34" charset="0"/>
                        </a:rPr>
                        <a:t>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 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 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0 </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 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 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10001"/>
                  </a:ext>
                </a:extLst>
              </a:tr>
              <a:tr h="502619">
                <a:tc>
                  <a:txBody>
                    <a:bodyPr/>
                    <a:lstStyle/>
                    <a:p>
                      <a:pPr algn="l" fontAlgn="ctr"/>
                      <a:r>
                        <a:rPr lang="es-MX" sz="1200" b="0" i="0" u="none" strike="noStrike" dirty="0">
                          <a:solidFill>
                            <a:srgbClr val="000000"/>
                          </a:solidFill>
                          <a:effectLst/>
                          <a:latin typeface="Calibri" panose="020F0502020204030204" pitchFamily="34" charset="0"/>
                        </a:rPr>
                        <a:t>Dirección General de Administración y Finanzas</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1" i="0" u="none" strike="noStrike" dirty="0">
                          <a:solidFill>
                            <a:srgbClr val="000000"/>
                          </a:solidFill>
                          <a:effectLst/>
                          <a:latin typeface="Calibri" panose="020F0502020204030204" pitchFamily="34" charset="0"/>
                        </a:rPr>
                        <a:t>4</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4</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 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 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 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1</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10002"/>
                  </a:ext>
                </a:extLst>
              </a:tr>
              <a:tr h="502619">
                <a:tc>
                  <a:txBody>
                    <a:bodyPr/>
                    <a:lstStyle/>
                    <a:p>
                      <a:pPr algn="l" fontAlgn="ctr"/>
                      <a:r>
                        <a:rPr lang="es-MX" sz="1200" b="0" i="0" u="none" strike="noStrike" dirty="0">
                          <a:solidFill>
                            <a:srgbClr val="000000"/>
                          </a:solidFill>
                          <a:effectLst/>
                          <a:latin typeface="Calibri" panose="020F0502020204030204" pitchFamily="34" charset="0"/>
                        </a:rPr>
                        <a:t>Dirección General de Educación Media Superior y Superior</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1" i="0" u="none" strike="noStrike" dirty="0">
                          <a:solidFill>
                            <a:srgbClr val="000000"/>
                          </a:solidFill>
                          <a:effectLst/>
                          <a:latin typeface="Calibri" panose="020F0502020204030204" pitchFamily="34" charset="0"/>
                        </a:rPr>
                        <a:t>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 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0 </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 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 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 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10003"/>
                  </a:ext>
                </a:extLst>
              </a:tr>
              <a:tr h="502619">
                <a:tc>
                  <a:txBody>
                    <a:bodyPr/>
                    <a:lstStyle/>
                    <a:p>
                      <a:pPr algn="l" fontAlgn="ctr"/>
                      <a:r>
                        <a:rPr lang="es-MX" sz="1200" b="0" i="0" u="none" strike="noStrike" dirty="0">
                          <a:solidFill>
                            <a:srgbClr val="000000"/>
                          </a:solidFill>
                          <a:effectLst/>
                          <a:latin typeface="Calibri" panose="020F0502020204030204" pitchFamily="34" charset="0"/>
                        </a:rPr>
                        <a:t>Dirección General de Recursos Humanos</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1" i="0" u="none" strike="noStrike" dirty="0">
                          <a:solidFill>
                            <a:srgbClr val="000000"/>
                          </a:solidFill>
                          <a:effectLst/>
                          <a:latin typeface="Calibri" panose="020F0502020204030204" pitchFamily="34" charset="0"/>
                        </a:rPr>
                        <a:t>3</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 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3</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 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0 </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1</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10004"/>
                  </a:ext>
                </a:extLst>
              </a:tr>
              <a:tr h="502619">
                <a:tc>
                  <a:txBody>
                    <a:bodyPr/>
                    <a:lstStyle/>
                    <a:p>
                      <a:pPr algn="l" fontAlgn="ctr"/>
                      <a:r>
                        <a:rPr lang="es-MX" sz="1200" b="0" i="0" u="none" strike="noStrike" dirty="0">
                          <a:solidFill>
                            <a:srgbClr val="000000"/>
                          </a:solidFill>
                          <a:effectLst/>
                          <a:latin typeface="Calibri" panose="020F0502020204030204" pitchFamily="34" charset="0"/>
                        </a:rPr>
                        <a:t>Dirección General de Innovación y Desarrollo Tecnológico</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1" i="0" u="none" strike="noStrike" dirty="0">
                          <a:solidFill>
                            <a:srgbClr val="000000"/>
                          </a:solidFill>
                          <a:effectLst/>
                          <a:latin typeface="Calibri" panose="020F0502020204030204" pitchFamily="34" charset="0"/>
                        </a:rPr>
                        <a:t>1</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 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1</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 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fontAlgn="ctr"/>
                      <a:r>
                        <a:rPr lang="es-MX" sz="1200" b="0" i="0" u="none" strike="noStrike" dirty="0">
                          <a:solidFill>
                            <a:srgbClr val="000000"/>
                          </a:solidFill>
                          <a:effectLst/>
                          <a:latin typeface="Calibri" panose="020F0502020204030204" pitchFamily="34" charset="0"/>
                        </a:rPr>
                        <a:t>0 </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10005"/>
                  </a:ext>
                </a:extLst>
              </a:tr>
              <a:tr h="628273">
                <a:tc>
                  <a:txBody>
                    <a:bodyPr/>
                    <a:lstStyle/>
                    <a:p>
                      <a:pPr algn="ctr" rtl="0" fontAlgn="ctr"/>
                      <a:r>
                        <a:rPr lang="es-MX" sz="1400" b="1" i="0" u="none" strike="noStrike" dirty="0">
                          <a:solidFill>
                            <a:srgbClr val="FFFFFF"/>
                          </a:solidFill>
                          <a:effectLst/>
                          <a:latin typeface="Calibri" panose="020F0502020204030204" pitchFamily="34" charset="0"/>
                        </a:rPr>
                        <a:t>TOTALES</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Calibri" panose="020F0502020204030204" pitchFamily="34" charset="0"/>
                        </a:rPr>
                        <a:t>8</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Calibri" panose="020F0502020204030204" pitchFamily="34" charset="0"/>
                        </a:rPr>
                        <a:t>4</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Calibri" panose="020F0502020204030204" pitchFamily="34" charset="0"/>
                        </a:rPr>
                        <a:t>4</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Calibri" panose="020F0502020204030204" pitchFamily="34" charset="0"/>
                        </a:rPr>
                        <a:t>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Calibri" panose="020F0502020204030204" pitchFamily="34" charset="0"/>
                        </a:rPr>
                        <a:t>0</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Calibri" panose="020F0502020204030204" pitchFamily="34" charset="0"/>
                        </a:rPr>
                        <a:t>2</a:t>
                      </a:r>
                    </a:p>
                  </a:txBody>
                  <a:tcPr marL="6306" marR="6306" marT="630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extLst>
                  <a:ext uri="{0D108BD9-81ED-4DB2-BD59-A6C34878D82A}">
                    <a16:rowId xmlns:a16="http://schemas.microsoft.com/office/drawing/2014/main" xmlns="" val="10006"/>
                  </a:ext>
                </a:extLst>
              </a:tr>
            </a:tbl>
          </a:graphicData>
        </a:graphic>
      </p:graphicFrame>
      <p:sp>
        <p:nvSpPr>
          <p:cNvPr id="26692" name="CuadroTexto 6"/>
          <p:cNvSpPr txBox="1">
            <a:spLocks noChangeArrowheads="1"/>
          </p:cNvSpPr>
          <p:nvPr/>
        </p:nvSpPr>
        <p:spPr bwMode="auto">
          <a:xfrm>
            <a:off x="1060595" y="1628775"/>
            <a:ext cx="7099300" cy="584200"/>
          </a:xfrm>
          <a:prstGeom prst="rect">
            <a:avLst/>
          </a:prstGeom>
          <a:noFill/>
          <a:ln w="9525">
            <a:noFill/>
            <a:miter lim="800000"/>
            <a:headEnd/>
            <a:tailEnd/>
          </a:ln>
        </p:spPr>
        <p:txBody>
          <a:bodyPr>
            <a:spAutoFit/>
          </a:bodyPr>
          <a:lstStyle/>
          <a:p>
            <a:pPr algn="ctr"/>
            <a:r>
              <a:rPr lang="es-MX" altLang="es-MX" sz="1600" b="1" dirty="0">
                <a:solidFill>
                  <a:schemeClr val="tx1">
                    <a:lumMod val="65000"/>
                    <a:lumOff val="35000"/>
                  </a:schemeClr>
                </a:solidFill>
              </a:rPr>
              <a:t>OBSERVACIONES PENDIENTES DE SOLVENTAR </a:t>
            </a:r>
            <a:r>
              <a:rPr lang="es-MX" altLang="es-MX" sz="1600" b="1" u="sng" dirty="0">
                <a:solidFill>
                  <a:schemeClr val="tx1">
                    <a:lumMod val="65000"/>
                    <a:lumOff val="35000"/>
                  </a:schemeClr>
                </a:solidFill>
              </a:rPr>
              <a:t>POR RUBROS </a:t>
            </a:r>
            <a:r>
              <a:rPr lang="es-MX" altLang="es-MX" sz="1600" b="1" dirty="0">
                <a:solidFill>
                  <a:schemeClr val="tx1">
                    <a:lumMod val="65000"/>
                    <a:lumOff val="35000"/>
                  </a:schemeClr>
                </a:solidFill>
              </a:rPr>
              <a:t>EN SEC</a:t>
            </a:r>
          </a:p>
          <a:p>
            <a:pPr algn="ctr"/>
            <a:r>
              <a:rPr lang="es-MX" altLang="es-MX" sz="1600" b="1" dirty="0">
                <a:solidFill>
                  <a:schemeClr val="tx1">
                    <a:lumMod val="65000"/>
                    <a:lumOff val="35000"/>
                  </a:schemeClr>
                </a:solidFill>
              </a:rPr>
              <a:t>(Ejercicio </a:t>
            </a:r>
            <a:r>
              <a:rPr lang="es-MX" altLang="es-MX" sz="1600" b="1" dirty="0" smtClean="0">
                <a:solidFill>
                  <a:schemeClr val="tx1">
                    <a:lumMod val="65000"/>
                    <a:lumOff val="35000"/>
                  </a:schemeClr>
                </a:solidFill>
              </a:rPr>
              <a:t>2016-2019)</a:t>
            </a:r>
            <a:endParaRPr lang="es-MX" altLang="es-MX" sz="1600" b="1" dirty="0">
              <a:solidFill>
                <a:schemeClr val="tx1">
                  <a:lumMod val="65000"/>
                  <a:lumOff val="35000"/>
                </a:schemeClr>
              </a:solidFill>
            </a:endParaRPr>
          </a:p>
        </p:txBody>
      </p:sp>
      <p:sp>
        <p:nvSpPr>
          <p:cNvPr id="7" name="CuadroTexto 6">
            <a:extLst>
              <a:ext uri="{FF2B5EF4-FFF2-40B4-BE49-F238E27FC236}">
                <a16:creationId xmlns:a16="http://schemas.microsoft.com/office/drawing/2014/main" xmlns="" id="{AF856A63-C271-4622-BE50-D28780308FBB}"/>
              </a:ext>
            </a:extLst>
          </p:cNvPr>
          <p:cNvSpPr txBox="1"/>
          <p:nvPr/>
        </p:nvSpPr>
        <p:spPr>
          <a:xfrm>
            <a:off x="6982691" y="1050060"/>
            <a:ext cx="2161309" cy="523220"/>
          </a:xfrm>
          <a:prstGeom prst="rect">
            <a:avLst/>
          </a:prstGeom>
          <a:noFill/>
        </p:spPr>
        <p:txBody>
          <a:bodyPr wrap="square">
            <a:spAutoFit/>
          </a:bodyPr>
          <a:lstStyle/>
          <a:p>
            <a:pPr algn="ctr">
              <a:defRPr/>
            </a:pPr>
            <a:r>
              <a:rPr lang="es-MX" sz="1400" b="1" dirty="0">
                <a:solidFill>
                  <a:schemeClr val="tx1">
                    <a:lumMod val="65000"/>
                    <a:lumOff val="35000"/>
                  </a:schemeClr>
                </a:solidFill>
                <a:effectLst>
                  <a:outerShdw blurRad="38100" dist="38100" dir="2700000" algn="tl">
                    <a:srgbClr val="000000">
                      <a:alpha val="43137"/>
                    </a:srgbClr>
                  </a:outerShdw>
                </a:effectLst>
              </a:rPr>
              <a:t>UNIDADES </a:t>
            </a:r>
            <a:endParaRPr lang="es-MX" sz="1400" b="1" dirty="0" smtClean="0">
              <a:solidFill>
                <a:schemeClr val="tx1">
                  <a:lumMod val="65000"/>
                  <a:lumOff val="35000"/>
                </a:schemeClr>
              </a:solidFill>
              <a:effectLst>
                <a:outerShdw blurRad="38100" dist="38100" dir="2700000" algn="tl">
                  <a:srgbClr val="000000">
                    <a:alpha val="43137"/>
                  </a:srgbClr>
                </a:outerShdw>
              </a:effectLst>
            </a:endParaRPr>
          </a:p>
          <a:p>
            <a:pPr algn="ctr">
              <a:defRPr/>
            </a:pPr>
            <a:r>
              <a:rPr lang="es-MX" sz="1400" b="1" dirty="0" smtClean="0">
                <a:solidFill>
                  <a:schemeClr val="tx1">
                    <a:lumMod val="65000"/>
                    <a:lumOff val="35000"/>
                  </a:schemeClr>
                </a:solidFill>
                <a:effectLst>
                  <a:outerShdw blurRad="38100" dist="38100" dir="2700000" algn="tl">
                    <a:srgbClr val="000000">
                      <a:alpha val="43137"/>
                    </a:srgbClr>
                  </a:outerShdw>
                </a:effectLst>
              </a:rPr>
              <a:t>ADMINISTRATIVAS</a:t>
            </a:r>
            <a:endParaRPr lang="es-MX" sz="1400" b="1" dirty="0">
              <a:solidFill>
                <a:schemeClr val="tx1">
                  <a:lumMod val="65000"/>
                  <a:lumOff val="35000"/>
                </a:schemeClr>
              </a:solidFill>
              <a:effectLst>
                <a:outerShdw blurRad="38100" dist="38100" dir="2700000" algn="tl">
                  <a:srgbClr val="000000">
                    <a:alpha val="43137"/>
                  </a:srgbClr>
                </a:outerShdw>
              </a:effectLst>
            </a:endParaRPr>
          </a:p>
        </p:txBody>
      </p:sp>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8" name="7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9"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uadroTexto 6"/>
          <p:cNvSpPr txBox="1">
            <a:spLocks noChangeArrowheads="1"/>
          </p:cNvSpPr>
          <p:nvPr/>
        </p:nvSpPr>
        <p:spPr bwMode="auto">
          <a:xfrm>
            <a:off x="1116013" y="1626033"/>
            <a:ext cx="7099300" cy="830262"/>
          </a:xfrm>
          <a:prstGeom prst="rect">
            <a:avLst/>
          </a:prstGeom>
          <a:noFill/>
          <a:ln w="9525">
            <a:noFill/>
            <a:miter lim="800000"/>
            <a:headEnd/>
            <a:tailEnd/>
          </a:ln>
        </p:spPr>
        <p:txBody>
          <a:bodyPr>
            <a:spAutoFit/>
          </a:bodyPr>
          <a:lstStyle/>
          <a:p>
            <a:pPr algn="ctr"/>
            <a:r>
              <a:rPr lang="es-MX" altLang="es-MX" sz="1600" b="1" dirty="0">
                <a:solidFill>
                  <a:schemeClr val="tx1">
                    <a:lumMod val="65000"/>
                    <a:lumOff val="35000"/>
                  </a:schemeClr>
                </a:solidFill>
              </a:rPr>
              <a:t>OBSERVACIONES DE CENTROS ESCOLARES DETERMINADAS</a:t>
            </a:r>
          </a:p>
          <a:p>
            <a:pPr algn="ctr"/>
            <a:r>
              <a:rPr lang="es-MX" altLang="es-MX" sz="1600" b="1" dirty="0">
                <a:solidFill>
                  <a:schemeClr val="tx1">
                    <a:lumMod val="65000"/>
                    <a:lumOff val="35000"/>
                  </a:schemeClr>
                </a:solidFill>
              </a:rPr>
              <a:t>Y </a:t>
            </a:r>
            <a:r>
              <a:rPr lang="es-MX" altLang="es-MX" sz="1600" b="1" u="sng" dirty="0">
                <a:solidFill>
                  <a:schemeClr val="tx1">
                    <a:lumMod val="65000"/>
                    <a:lumOff val="35000"/>
                  </a:schemeClr>
                </a:solidFill>
              </a:rPr>
              <a:t>PENDIENTES DE SOLVENTAR  </a:t>
            </a:r>
            <a:r>
              <a:rPr lang="es-MX" altLang="es-MX" sz="1600" b="1" dirty="0">
                <a:solidFill>
                  <a:schemeClr val="tx1">
                    <a:lumMod val="65000"/>
                    <a:lumOff val="35000"/>
                  </a:schemeClr>
                </a:solidFill>
              </a:rPr>
              <a:t>DE SEC</a:t>
            </a:r>
          </a:p>
          <a:p>
            <a:pPr algn="ctr"/>
            <a:r>
              <a:rPr lang="es-MX" altLang="es-MX" sz="1600" b="1" dirty="0">
                <a:solidFill>
                  <a:schemeClr val="tx1">
                    <a:lumMod val="65000"/>
                    <a:lumOff val="35000"/>
                  </a:schemeClr>
                </a:solidFill>
              </a:rPr>
              <a:t>(Ejercicio 2016-2019)</a:t>
            </a:r>
          </a:p>
        </p:txBody>
      </p:sp>
      <p:graphicFrame>
        <p:nvGraphicFramePr>
          <p:cNvPr id="6" name="Tabla 5">
            <a:extLst>
              <a:ext uri="{FF2B5EF4-FFF2-40B4-BE49-F238E27FC236}">
                <a16:creationId xmlns:a16="http://schemas.microsoft.com/office/drawing/2014/main" xmlns="" id="{B328FD86-8580-43E9-AE04-2F43EF1AFC96}"/>
              </a:ext>
            </a:extLst>
          </p:cNvPr>
          <p:cNvGraphicFramePr>
            <a:graphicFrameLocks noGrp="1"/>
          </p:cNvGraphicFramePr>
          <p:nvPr/>
        </p:nvGraphicFramePr>
        <p:xfrm>
          <a:off x="919163" y="2549236"/>
          <a:ext cx="7469187" cy="4160060"/>
        </p:xfrm>
        <a:graphic>
          <a:graphicData uri="http://schemas.openxmlformats.org/drawingml/2006/table">
            <a:tbl>
              <a:tblPr>
                <a:tableStyleId>{5C22544A-7EE6-4342-B048-85BDC9FD1C3A}</a:tableStyleId>
              </a:tblPr>
              <a:tblGrid>
                <a:gridCol w="3384321">
                  <a:extLst>
                    <a:ext uri="{9D8B030D-6E8A-4147-A177-3AD203B41FA5}">
                      <a16:colId xmlns:a16="http://schemas.microsoft.com/office/drawing/2014/main" xmlns="" val="20000"/>
                    </a:ext>
                  </a:extLst>
                </a:gridCol>
                <a:gridCol w="907748">
                  <a:extLst>
                    <a:ext uri="{9D8B030D-6E8A-4147-A177-3AD203B41FA5}">
                      <a16:colId xmlns:a16="http://schemas.microsoft.com/office/drawing/2014/main" xmlns="" val="20001"/>
                    </a:ext>
                  </a:extLst>
                </a:gridCol>
                <a:gridCol w="1026150">
                  <a:extLst>
                    <a:ext uri="{9D8B030D-6E8A-4147-A177-3AD203B41FA5}">
                      <a16:colId xmlns:a16="http://schemas.microsoft.com/office/drawing/2014/main" xmlns="" val="20002"/>
                    </a:ext>
                  </a:extLst>
                </a:gridCol>
                <a:gridCol w="937349">
                  <a:extLst>
                    <a:ext uri="{9D8B030D-6E8A-4147-A177-3AD203B41FA5}">
                      <a16:colId xmlns:a16="http://schemas.microsoft.com/office/drawing/2014/main" xmlns="" val="20003"/>
                    </a:ext>
                  </a:extLst>
                </a:gridCol>
                <a:gridCol w="1213619">
                  <a:extLst>
                    <a:ext uri="{9D8B030D-6E8A-4147-A177-3AD203B41FA5}">
                      <a16:colId xmlns:a16="http://schemas.microsoft.com/office/drawing/2014/main" xmlns="" val="20004"/>
                    </a:ext>
                  </a:extLst>
                </a:gridCol>
              </a:tblGrid>
              <a:tr h="700728">
                <a:tc rowSpan="2">
                  <a:txBody>
                    <a:bodyPr/>
                    <a:lstStyle/>
                    <a:p>
                      <a:pPr algn="ctr" fontAlgn="ctr"/>
                      <a:r>
                        <a:rPr lang="es-MX" sz="1400" b="1" u="none" strike="noStrike" dirty="0">
                          <a:solidFill>
                            <a:schemeClr val="bg1"/>
                          </a:solidFill>
                          <a:effectLst/>
                        </a:rPr>
                        <a:t>Unidad Administrativa</a:t>
                      </a:r>
                      <a:endParaRPr lang="es-MX" sz="1400" b="1" i="0" u="none" strike="noStrike" dirty="0">
                        <a:solidFill>
                          <a:schemeClr val="bg1"/>
                        </a:solidFill>
                        <a:effectLst/>
                        <a:latin typeface="Arial" panose="020B0604020202020204" pitchFamily="34" charset="0"/>
                      </a:endParaRPr>
                    </a:p>
                  </a:txBody>
                  <a:tcPr marL="9525" marR="9525" marT="9526" marB="0" anchor="ctr">
                    <a:solidFill>
                      <a:srgbClr val="FF0000"/>
                    </a:solidFill>
                  </a:tcPr>
                </a:tc>
                <a:tc gridSpan="3">
                  <a:txBody>
                    <a:bodyPr/>
                    <a:lstStyle/>
                    <a:p>
                      <a:pPr algn="l" fontAlgn="ctr"/>
                      <a:r>
                        <a:rPr lang="es-MX" sz="1400" b="1" u="none" strike="noStrike" dirty="0">
                          <a:solidFill>
                            <a:schemeClr val="bg1"/>
                          </a:solidFill>
                          <a:effectLst/>
                        </a:rPr>
                        <a:t>                     </a:t>
                      </a:r>
                      <a:endParaRPr lang="es-MX" sz="1400" b="1" i="0" u="none" strike="noStrike" dirty="0">
                        <a:solidFill>
                          <a:schemeClr val="bg1"/>
                        </a:solidFill>
                        <a:effectLst/>
                        <a:latin typeface="Arial" panose="020B0604020202020204" pitchFamily="34" charset="0"/>
                      </a:endParaRPr>
                    </a:p>
                    <a:p>
                      <a:pPr algn="ctr" fontAlgn="ctr"/>
                      <a:r>
                        <a:rPr lang="es-MX" sz="1400" b="1" u="none" strike="noStrike" dirty="0">
                          <a:solidFill>
                            <a:schemeClr val="bg1"/>
                          </a:solidFill>
                          <a:effectLst/>
                        </a:rPr>
                        <a:t> T O T A L</a:t>
                      </a:r>
                      <a:endParaRPr lang="es-MX" sz="1400" b="1" i="0" u="none" strike="noStrike" dirty="0">
                        <a:solidFill>
                          <a:schemeClr val="bg1"/>
                        </a:solidFill>
                        <a:effectLst/>
                        <a:latin typeface="Arial" panose="020B0604020202020204" pitchFamily="34" charset="0"/>
                      </a:endParaRPr>
                    </a:p>
                    <a:p>
                      <a:pPr algn="l" fontAlgn="ctr"/>
                      <a:r>
                        <a:rPr lang="es-MX" sz="1400" b="1" u="none" strike="noStrike" dirty="0">
                          <a:solidFill>
                            <a:schemeClr val="bg1"/>
                          </a:solidFill>
                          <a:effectLst/>
                        </a:rPr>
                        <a:t> </a:t>
                      </a:r>
                      <a:endParaRPr lang="es-MX" sz="1400" b="1" i="0" u="none" strike="noStrike" dirty="0">
                        <a:solidFill>
                          <a:schemeClr val="bg1"/>
                        </a:solidFill>
                        <a:effectLst/>
                        <a:latin typeface="Arial" panose="020B0604020202020204" pitchFamily="34" charset="0"/>
                      </a:endParaRPr>
                    </a:p>
                  </a:txBody>
                  <a:tcPr marL="9525" marR="9525" marT="9526" marB="0" anchor="ctr">
                    <a:solidFill>
                      <a:srgbClr val="FF0000"/>
                    </a:solidFill>
                  </a:tcPr>
                </a:tc>
                <a:tc hMerge="1">
                  <a:txBody>
                    <a:bodyPr/>
                    <a:lstStyle/>
                    <a:p>
                      <a:pPr algn="ctr" fontAlgn="ctr"/>
                      <a:endParaRPr lang="es-MX" sz="1400" b="1" i="0" u="none" strike="noStrike" dirty="0">
                        <a:solidFill>
                          <a:schemeClr val="bg1"/>
                        </a:solidFill>
                        <a:effectLst/>
                        <a:latin typeface="Arial" panose="020B0604020202020204" pitchFamily="34" charset="0"/>
                      </a:endParaRPr>
                    </a:p>
                  </a:txBody>
                  <a:tcPr marL="9525" marR="9525" marT="9526" marB="0" anchor="ctr">
                    <a:solidFill>
                      <a:srgbClr val="FF0000"/>
                    </a:solidFill>
                  </a:tcPr>
                </a:tc>
                <a:tc hMerge="1">
                  <a:txBody>
                    <a:bodyPr/>
                    <a:lstStyle/>
                    <a:p>
                      <a:pPr algn="l" fontAlgn="ctr"/>
                      <a:endParaRPr lang="es-MX" sz="1400" b="1" i="0" u="none" strike="noStrike" dirty="0">
                        <a:solidFill>
                          <a:schemeClr val="bg1"/>
                        </a:solidFill>
                        <a:effectLst/>
                        <a:latin typeface="Arial" panose="020B0604020202020204" pitchFamily="34" charset="0"/>
                      </a:endParaRPr>
                    </a:p>
                  </a:txBody>
                  <a:tcPr marL="9525" marR="9525" marT="9526" marB="0" anchor="ctr">
                    <a:solidFill>
                      <a:srgbClr val="FF0000"/>
                    </a:solidFill>
                  </a:tcPr>
                </a:tc>
                <a:tc rowSpan="2">
                  <a:txBody>
                    <a:bodyPr/>
                    <a:lstStyle/>
                    <a:p>
                      <a:pPr algn="ctr" fontAlgn="ctr"/>
                      <a:r>
                        <a:rPr lang="es-MX" sz="1400" b="1" i="0" u="none" strike="noStrike" dirty="0">
                          <a:solidFill>
                            <a:srgbClr val="FFFFFF"/>
                          </a:solidFill>
                          <a:effectLst/>
                          <a:latin typeface="Arial" panose="020B0604020202020204" pitchFamily="34" charset="0"/>
                        </a:rPr>
                        <a:t>%  de Solventación</a:t>
                      </a:r>
                    </a:p>
                  </a:txBody>
                  <a:tcPr marL="9525" marR="9525" marT="9526" marB="0" anchor="ctr">
                    <a:solidFill>
                      <a:srgbClr val="FF0000"/>
                    </a:solidFill>
                  </a:tcPr>
                </a:tc>
                <a:extLst>
                  <a:ext uri="{0D108BD9-81ED-4DB2-BD59-A6C34878D82A}">
                    <a16:rowId xmlns:a16="http://schemas.microsoft.com/office/drawing/2014/main" xmlns="" val="10000"/>
                  </a:ext>
                </a:extLst>
              </a:tr>
              <a:tr h="698517">
                <a:tc vMerge="1">
                  <a:txBody>
                    <a:bodyPr/>
                    <a:lstStyle/>
                    <a:p>
                      <a:endParaRPr lang="es-MX"/>
                    </a:p>
                  </a:txBody>
                  <a:tcPr/>
                </a:tc>
                <a:tc>
                  <a:txBody>
                    <a:bodyPr/>
                    <a:lstStyle/>
                    <a:p>
                      <a:pPr algn="ctr" fontAlgn="ctr"/>
                      <a:r>
                        <a:rPr lang="es-MX" sz="1400" b="1" u="none" strike="noStrike" dirty="0">
                          <a:solidFill>
                            <a:schemeClr val="bg1"/>
                          </a:solidFill>
                          <a:effectLst/>
                        </a:rPr>
                        <a:t>Generadas</a:t>
                      </a:r>
                      <a:endParaRPr lang="es-MX" sz="1400" b="1" i="0" u="none" strike="noStrike" dirty="0">
                        <a:solidFill>
                          <a:schemeClr val="bg1"/>
                        </a:solidFill>
                        <a:effectLst/>
                        <a:latin typeface="Arial" panose="020B0604020202020204"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rPr>
                        <a:t>Solventadas</a:t>
                      </a:r>
                      <a:endParaRPr lang="es-MX" sz="1400" b="1" i="0" u="none" strike="noStrike" dirty="0">
                        <a:solidFill>
                          <a:schemeClr val="bg1"/>
                        </a:solidFill>
                        <a:effectLst/>
                        <a:latin typeface="Arial" panose="020B0604020202020204"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rPr>
                        <a:t>Pendientes</a:t>
                      </a:r>
                      <a:endParaRPr lang="es-MX" sz="1400" b="1" i="0" u="none" strike="noStrike" dirty="0">
                        <a:solidFill>
                          <a:schemeClr val="bg1"/>
                        </a:solidFill>
                        <a:effectLst/>
                        <a:latin typeface="Arial" panose="020B0604020202020204" pitchFamily="34" charset="0"/>
                      </a:endParaRPr>
                    </a:p>
                  </a:txBody>
                  <a:tcPr marL="9525" marR="9525" marT="9526" marB="0" anchor="ctr">
                    <a:solidFill>
                      <a:srgbClr val="FF0000"/>
                    </a:solidFill>
                  </a:tcPr>
                </a:tc>
                <a:tc vMerge="1">
                  <a:txBody>
                    <a:bodyPr/>
                    <a:lstStyle/>
                    <a:p>
                      <a:endParaRPr lang="es-MX"/>
                    </a:p>
                  </a:txBody>
                  <a:tcPr/>
                </a:tc>
                <a:extLst>
                  <a:ext uri="{0D108BD9-81ED-4DB2-BD59-A6C34878D82A}">
                    <a16:rowId xmlns:a16="http://schemas.microsoft.com/office/drawing/2014/main" xmlns="" val="10001"/>
                  </a:ext>
                </a:extLst>
              </a:tr>
              <a:tr h="665258">
                <a:tc>
                  <a:txBody>
                    <a:bodyPr/>
                    <a:lstStyle/>
                    <a:p>
                      <a:pPr algn="l" fontAlgn="ctr"/>
                      <a:r>
                        <a:rPr lang="es-MX" sz="1400" u="none" strike="noStrike" dirty="0">
                          <a:effectLst/>
                        </a:rPr>
                        <a:t>Dirección General de Educación Elemental</a:t>
                      </a:r>
                      <a:endParaRPr lang="es-MX" sz="1400" b="0" i="0" u="none" strike="noStrike" dirty="0">
                        <a:solidFill>
                          <a:srgbClr val="000000"/>
                        </a:solidFill>
                        <a:effectLst/>
                        <a:latin typeface="Arial" panose="020B0604020202020204" pitchFamily="34" charset="0"/>
                      </a:endParaRPr>
                    </a:p>
                  </a:txBody>
                  <a:tcPr marL="9525" marR="9525" marT="9526" marB="0" anchor="ctr">
                    <a:solidFill>
                      <a:srgbClr val="92D050"/>
                    </a:solidFill>
                  </a:tcPr>
                </a:tc>
                <a:tc>
                  <a:txBody>
                    <a:bodyPr/>
                    <a:lstStyle/>
                    <a:p>
                      <a:pPr algn="ctr" fontAlgn="ctr"/>
                      <a:r>
                        <a:rPr lang="es-MX" sz="1400" b="0" i="0" u="none" strike="noStrike" dirty="0">
                          <a:solidFill>
                            <a:srgbClr val="000000"/>
                          </a:solidFill>
                          <a:effectLst/>
                          <a:latin typeface="Arial" panose="020B0604020202020204" pitchFamily="34" charset="0"/>
                        </a:rPr>
                        <a:t>8</a:t>
                      </a:r>
                    </a:p>
                  </a:txBody>
                  <a:tcPr marL="9525" marR="9525" marT="9526" marB="0" anchor="ctr">
                    <a:solidFill>
                      <a:srgbClr val="92D050"/>
                    </a:solidFill>
                  </a:tcPr>
                </a:tc>
                <a:tc>
                  <a:txBody>
                    <a:bodyPr/>
                    <a:lstStyle/>
                    <a:p>
                      <a:pPr algn="ctr" fontAlgn="ctr"/>
                      <a:r>
                        <a:rPr lang="es-MX" sz="1400" b="0" i="0" u="none" strike="noStrike" dirty="0">
                          <a:solidFill>
                            <a:srgbClr val="000000"/>
                          </a:solidFill>
                          <a:effectLst/>
                          <a:latin typeface="Arial" panose="020B0604020202020204" pitchFamily="34" charset="0"/>
                        </a:rPr>
                        <a:t>3</a:t>
                      </a:r>
                    </a:p>
                  </a:txBody>
                  <a:tcPr marL="9525" marR="9525" marT="9526" marB="0" anchor="ctr">
                    <a:solidFill>
                      <a:srgbClr val="92D050"/>
                    </a:solidFill>
                  </a:tcPr>
                </a:tc>
                <a:tc>
                  <a:txBody>
                    <a:bodyPr/>
                    <a:lstStyle/>
                    <a:p>
                      <a:pPr algn="ctr" fontAlgn="ctr"/>
                      <a:r>
                        <a:rPr lang="es-MX" sz="1400" b="0" i="0" u="none" strike="noStrike" dirty="0">
                          <a:solidFill>
                            <a:srgbClr val="000000"/>
                          </a:solidFill>
                          <a:effectLst/>
                          <a:latin typeface="Arial" panose="020B0604020202020204" pitchFamily="34" charset="0"/>
                        </a:rPr>
                        <a:t>5</a:t>
                      </a:r>
                    </a:p>
                  </a:txBody>
                  <a:tcPr marL="9525" marR="9525" marT="9526" marB="0" anchor="ctr">
                    <a:solidFill>
                      <a:srgbClr val="92D050"/>
                    </a:solidFill>
                  </a:tcPr>
                </a:tc>
                <a:tc>
                  <a:txBody>
                    <a:bodyPr/>
                    <a:lstStyle/>
                    <a:p>
                      <a:pPr algn="ctr" fontAlgn="ctr"/>
                      <a:r>
                        <a:rPr lang="es-MX" sz="1400" b="1" u="none" strike="noStrike" dirty="0">
                          <a:effectLst/>
                        </a:rPr>
                        <a:t>38%</a:t>
                      </a:r>
                      <a:endParaRPr lang="es-MX" sz="1400" b="1" i="0" u="none" strike="noStrike" dirty="0">
                        <a:solidFill>
                          <a:srgbClr val="000000"/>
                        </a:solidFill>
                        <a:effectLst/>
                        <a:latin typeface="Calibri" panose="020F0502020204030204" pitchFamily="34" charset="0"/>
                      </a:endParaRPr>
                    </a:p>
                  </a:txBody>
                  <a:tcPr marL="9525" marR="9525" marT="9526" marB="0" anchor="ctr">
                    <a:solidFill>
                      <a:srgbClr val="92D050"/>
                    </a:solidFill>
                  </a:tcPr>
                </a:tc>
                <a:extLst>
                  <a:ext uri="{0D108BD9-81ED-4DB2-BD59-A6C34878D82A}">
                    <a16:rowId xmlns:a16="http://schemas.microsoft.com/office/drawing/2014/main" xmlns="" val="10002"/>
                  </a:ext>
                </a:extLst>
              </a:tr>
              <a:tr h="665258">
                <a:tc>
                  <a:txBody>
                    <a:bodyPr/>
                    <a:lstStyle/>
                    <a:p>
                      <a:pPr algn="l" fontAlgn="ctr"/>
                      <a:r>
                        <a:rPr lang="es-MX" sz="1400" u="none" strike="noStrike" dirty="0">
                          <a:effectLst/>
                        </a:rPr>
                        <a:t>Dirección General de Educación Primaria</a:t>
                      </a:r>
                      <a:endParaRPr lang="es-MX" sz="1400" b="0" i="0" u="none" strike="noStrike" dirty="0">
                        <a:solidFill>
                          <a:srgbClr val="000000"/>
                        </a:solidFill>
                        <a:effectLst/>
                        <a:latin typeface="Arial" panose="020B0604020202020204" pitchFamily="34" charset="0"/>
                      </a:endParaRPr>
                    </a:p>
                  </a:txBody>
                  <a:tcPr marL="9525" marR="9525" marT="9526" marB="0" anchor="ctr">
                    <a:solidFill>
                      <a:srgbClr val="92D050"/>
                    </a:solidFill>
                  </a:tcPr>
                </a:tc>
                <a:tc>
                  <a:txBody>
                    <a:bodyPr/>
                    <a:lstStyle/>
                    <a:p>
                      <a:pPr algn="ctr" fontAlgn="ctr"/>
                      <a:r>
                        <a:rPr lang="es-MX" sz="1400" b="0" i="0" u="none" strike="noStrike" dirty="0">
                          <a:solidFill>
                            <a:srgbClr val="000000"/>
                          </a:solidFill>
                          <a:effectLst/>
                          <a:latin typeface="Arial" panose="020B0604020202020204" pitchFamily="34" charset="0"/>
                        </a:rPr>
                        <a:t>56</a:t>
                      </a:r>
                    </a:p>
                  </a:txBody>
                  <a:tcPr marL="9525" marR="9525" marT="9526" marB="0" anchor="ctr">
                    <a:solidFill>
                      <a:srgbClr val="92D050"/>
                    </a:solidFill>
                  </a:tcPr>
                </a:tc>
                <a:tc>
                  <a:txBody>
                    <a:bodyPr/>
                    <a:lstStyle/>
                    <a:p>
                      <a:pPr algn="ctr" fontAlgn="ctr"/>
                      <a:r>
                        <a:rPr lang="es-MX" sz="1400" b="0" i="0" u="none" strike="noStrike" dirty="0">
                          <a:solidFill>
                            <a:srgbClr val="000000"/>
                          </a:solidFill>
                          <a:effectLst/>
                          <a:latin typeface="Arial" panose="020B0604020202020204" pitchFamily="34" charset="0"/>
                        </a:rPr>
                        <a:t>31</a:t>
                      </a:r>
                    </a:p>
                  </a:txBody>
                  <a:tcPr marL="9525" marR="9525" marT="9526" marB="0" anchor="ctr">
                    <a:solidFill>
                      <a:srgbClr val="92D050"/>
                    </a:solidFill>
                  </a:tcPr>
                </a:tc>
                <a:tc>
                  <a:txBody>
                    <a:bodyPr/>
                    <a:lstStyle/>
                    <a:p>
                      <a:pPr algn="ctr" fontAlgn="ctr"/>
                      <a:r>
                        <a:rPr lang="es-MX" sz="1400" b="0" i="0" u="none" strike="noStrike" dirty="0">
                          <a:solidFill>
                            <a:srgbClr val="000000"/>
                          </a:solidFill>
                          <a:effectLst/>
                          <a:latin typeface="Arial" panose="020B0604020202020204" pitchFamily="34" charset="0"/>
                        </a:rPr>
                        <a:t>25</a:t>
                      </a:r>
                    </a:p>
                  </a:txBody>
                  <a:tcPr marL="9525" marR="9525" marT="9526" marB="0" anchor="ctr">
                    <a:solidFill>
                      <a:srgbClr val="92D050"/>
                    </a:solidFill>
                  </a:tcPr>
                </a:tc>
                <a:tc>
                  <a:txBody>
                    <a:bodyPr/>
                    <a:lstStyle/>
                    <a:p>
                      <a:pPr algn="ctr" fontAlgn="ctr"/>
                      <a:r>
                        <a:rPr lang="es-MX" sz="1400" b="1" u="none" strike="noStrike" dirty="0">
                          <a:effectLst/>
                        </a:rPr>
                        <a:t>55%</a:t>
                      </a:r>
                      <a:endParaRPr lang="es-MX" sz="1400" b="1" i="0" u="none" strike="noStrike" dirty="0">
                        <a:solidFill>
                          <a:srgbClr val="000000"/>
                        </a:solidFill>
                        <a:effectLst/>
                        <a:latin typeface="Calibri" panose="020F0502020204030204" pitchFamily="34" charset="0"/>
                      </a:endParaRPr>
                    </a:p>
                  </a:txBody>
                  <a:tcPr marL="9525" marR="9525" marT="9526" marB="0" anchor="ctr">
                    <a:solidFill>
                      <a:srgbClr val="92D050"/>
                    </a:solidFill>
                  </a:tcPr>
                </a:tc>
                <a:extLst>
                  <a:ext uri="{0D108BD9-81ED-4DB2-BD59-A6C34878D82A}">
                    <a16:rowId xmlns:a16="http://schemas.microsoft.com/office/drawing/2014/main" xmlns="" val="10003"/>
                  </a:ext>
                </a:extLst>
              </a:tr>
              <a:tr h="698517">
                <a:tc>
                  <a:txBody>
                    <a:bodyPr/>
                    <a:lstStyle/>
                    <a:p>
                      <a:pPr algn="l" fontAlgn="ctr"/>
                      <a:r>
                        <a:rPr lang="es-MX" sz="1400" u="none" strike="noStrike" dirty="0">
                          <a:effectLst/>
                        </a:rPr>
                        <a:t>Dirección General de Educación Secundaria</a:t>
                      </a:r>
                      <a:endParaRPr lang="es-MX" sz="1400" b="0" i="0" u="none" strike="noStrike" dirty="0">
                        <a:solidFill>
                          <a:srgbClr val="000000"/>
                        </a:solidFill>
                        <a:effectLst/>
                        <a:latin typeface="Arial" panose="020B0604020202020204" pitchFamily="34" charset="0"/>
                      </a:endParaRPr>
                    </a:p>
                  </a:txBody>
                  <a:tcPr marL="9525" marR="9525" marT="9526" marB="0" anchor="ctr">
                    <a:solidFill>
                      <a:srgbClr val="92D050"/>
                    </a:solidFill>
                  </a:tcPr>
                </a:tc>
                <a:tc>
                  <a:txBody>
                    <a:bodyPr/>
                    <a:lstStyle/>
                    <a:p>
                      <a:pPr algn="ctr" fontAlgn="ctr"/>
                      <a:r>
                        <a:rPr lang="es-MX" sz="1400" b="0" i="0" u="none" strike="noStrike" dirty="0">
                          <a:solidFill>
                            <a:srgbClr val="000000"/>
                          </a:solidFill>
                          <a:effectLst/>
                          <a:latin typeface="Arial" panose="020B0604020202020204" pitchFamily="34" charset="0"/>
                        </a:rPr>
                        <a:t>58</a:t>
                      </a:r>
                    </a:p>
                  </a:txBody>
                  <a:tcPr marL="9525" marR="9525" marT="9526" marB="0" anchor="ctr">
                    <a:solidFill>
                      <a:srgbClr val="92D050"/>
                    </a:solidFill>
                  </a:tcPr>
                </a:tc>
                <a:tc>
                  <a:txBody>
                    <a:bodyPr/>
                    <a:lstStyle/>
                    <a:p>
                      <a:pPr algn="ctr" fontAlgn="ctr"/>
                      <a:r>
                        <a:rPr lang="es-MX" sz="1400" b="0" i="0" u="none" strike="noStrike" dirty="0">
                          <a:solidFill>
                            <a:srgbClr val="000000"/>
                          </a:solidFill>
                          <a:effectLst/>
                          <a:latin typeface="Arial" panose="020B0604020202020204" pitchFamily="34" charset="0"/>
                        </a:rPr>
                        <a:t>28</a:t>
                      </a:r>
                    </a:p>
                  </a:txBody>
                  <a:tcPr marL="9525" marR="9525" marT="9526" marB="0" anchor="ctr">
                    <a:solidFill>
                      <a:srgbClr val="92D050"/>
                    </a:solidFill>
                  </a:tcPr>
                </a:tc>
                <a:tc>
                  <a:txBody>
                    <a:bodyPr/>
                    <a:lstStyle/>
                    <a:p>
                      <a:pPr algn="ctr" fontAlgn="ctr"/>
                      <a:r>
                        <a:rPr lang="es-MX" sz="1400" b="0" i="0" u="none" strike="noStrike" dirty="0">
                          <a:solidFill>
                            <a:srgbClr val="000000"/>
                          </a:solidFill>
                          <a:effectLst/>
                          <a:latin typeface="Arial" panose="020B0604020202020204" pitchFamily="34" charset="0"/>
                        </a:rPr>
                        <a:t>30</a:t>
                      </a:r>
                    </a:p>
                  </a:txBody>
                  <a:tcPr marL="9525" marR="9525" marT="9526" marB="0" anchor="ctr">
                    <a:solidFill>
                      <a:srgbClr val="92D050"/>
                    </a:solidFill>
                  </a:tcPr>
                </a:tc>
                <a:tc>
                  <a:txBody>
                    <a:bodyPr/>
                    <a:lstStyle/>
                    <a:p>
                      <a:pPr algn="ctr" fontAlgn="ctr"/>
                      <a:r>
                        <a:rPr lang="es-MX" sz="1400" b="1" u="none" strike="noStrike" dirty="0">
                          <a:effectLst/>
                        </a:rPr>
                        <a:t>48%</a:t>
                      </a:r>
                      <a:endParaRPr lang="es-MX" sz="1400" b="1" i="0" u="none" strike="noStrike" dirty="0">
                        <a:solidFill>
                          <a:srgbClr val="000000"/>
                        </a:solidFill>
                        <a:effectLst/>
                        <a:latin typeface="Calibri" panose="020F0502020204030204" pitchFamily="34" charset="0"/>
                      </a:endParaRPr>
                    </a:p>
                  </a:txBody>
                  <a:tcPr marL="9525" marR="9525" marT="9526" marB="0" anchor="ctr">
                    <a:solidFill>
                      <a:srgbClr val="92D050"/>
                    </a:solidFill>
                  </a:tcPr>
                </a:tc>
                <a:extLst>
                  <a:ext uri="{0D108BD9-81ED-4DB2-BD59-A6C34878D82A}">
                    <a16:rowId xmlns:a16="http://schemas.microsoft.com/office/drawing/2014/main" xmlns="" val="10004"/>
                  </a:ext>
                </a:extLst>
              </a:tr>
              <a:tr h="731782">
                <a:tc>
                  <a:txBody>
                    <a:bodyPr/>
                    <a:lstStyle/>
                    <a:p>
                      <a:pPr algn="ctr" fontAlgn="ctr"/>
                      <a:r>
                        <a:rPr lang="es-MX" sz="1400" b="1" u="none" strike="noStrike" dirty="0">
                          <a:solidFill>
                            <a:schemeClr val="bg1"/>
                          </a:solidFill>
                          <a:effectLst/>
                        </a:rPr>
                        <a:t>Total General</a:t>
                      </a:r>
                      <a:endParaRPr lang="es-MX" sz="1400" b="1" i="0" u="none" strike="noStrike" dirty="0">
                        <a:solidFill>
                          <a:schemeClr val="bg1"/>
                        </a:solidFill>
                        <a:effectLst/>
                        <a:latin typeface="Arial" panose="020B0604020202020204" pitchFamily="34" charset="0"/>
                      </a:endParaRPr>
                    </a:p>
                  </a:txBody>
                  <a:tcPr marL="9525" marR="9525" marT="9526" marB="0" anchor="ctr">
                    <a:solidFill>
                      <a:srgbClr val="FF0000"/>
                    </a:solidFill>
                  </a:tcPr>
                </a:tc>
                <a:tc>
                  <a:txBody>
                    <a:bodyPr/>
                    <a:lstStyle/>
                    <a:p>
                      <a:pPr algn="ctr" fontAlgn="ctr"/>
                      <a:r>
                        <a:rPr lang="es-MX" sz="1400" b="1" i="0" u="none" strike="noStrike" dirty="0">
                          <a:solidFill>
                            <a:schemeClr val="bg1"/>
                          </a:solidFill>
                          <a:effectLst/>
                          <a:latin typeface="Arial" panose="020B0604020202020204" pitchFamily="34" charset="0"/>
                        </a:rPr>
                        <a:t>122</a:t>
                      </a:r>
                    </a:p>
                  </a:txBody>
                  <a:tcPr marL="9525" marR="9525" marT="9526" marB="0" anchor="ctr">
                    <a:solidFill>
                      <a:srgbClr val="FF0000"/>
                    </a:solidFill>
                  </a:tcPr>
                </a:tc>
                <a:tc>
                  <a:txBody>
                    <a:bodyPr/>
                    <a:lstStyle/>
                    <a:p>
                      <a:pPr algn="ctr" fontAlgn="ctr"/>
                      <a:r>
                        <a:rPr lang="es-MX" sz="1400" b="1" i="0" u="none" strike="noStrike" dirty="0">
                          <a:solidFill>
                            <a:schemeClr val="bg1"/>
                          </a:solidFill>
                          <a:effectLst/>
                          <a:latin typeface="Arial" panose="020B0604020202020204" pitchFamily="34" charset="0"/>
                        </a:rPr>
                        <a:t>62</a:t>
                      </a:r>
                    </a:p>
                  </a:txBody>
                  <a:tcPr marL="9525" marR="9525" marT="9526" marB="0" anchor="ctr">
                    <a:solidFill>
                      <a:srgbClr val="FF0000"/>
                    </a:solidFill>
                  </a:tcPr>
                </a:tc>
                <a:tc>
                  <a:txBody>
                    <a:bodyPr/>
                    <a:lstStyle/>
                    <a:p>
                      <a:pPr algn="ctr" fontAlgn="ctr"/>
                      <a:r>
                        <a:rPr lang="es-MX" sz="1400" b="1" i="0" u="none" strike="noStrike" dirty="0">
                          <a:solidFill>
                            <a:schemeClr val="bg1"/>
                          </a:solidFill>
                          <a:effectLst/>
                          <a:latin typeface="Arial" panose="020B0604020202020204" pitchFamily="34" charset="0"/>
                        </a:rPr>
                        <a:t>60</a:t>
                      </a:r>
                    </a:p>
                  </a:txBody>
                  <a:tcPr marL="9525" marR="9525" marT="9526" marB="0" anchor="ctr">
                    <a:solidFill>
                      <a:srgbClr val="FF0000"/>
                    </a:solidFill>
                  </a:tcPr>
                </a:tc>
                <a:tc>
                  <a:txBody>
                    <a:bodyPr/>
                    <a:lstStyle/>
                    <a:p>
                      <a:pPr algn="ctr" fontAlgn="ctr"/>
                      <a:r>
                        <a:rPr lang="es-MX" sz="1400" b="1" u="none" strike="noStrike" dirty="0">
                          <a:solidFill>
                            <a:schemeClr val="bg1"/>
                          </a:solidFill>
                          <a:effectLst/>
                        </a:rPr>
                        <a:t>51%</a:t>
                      </a:r>
                      <a:endParaRPr lang="es-MX" sz="1400" b="1" i="0" u="none" strike="noStrike" dirty="0">
                        <a:solidFill>
                          <a:schemeClr val="bg1"/>
                        </a:solidFill>
                        <a:effectLst/>
                        <a:latin typeface="Arial" panose="020B0604020202020204" pitchFamily="34" charset="0"/>
                      </a:endParaRPr>
                    </a:p>
                  </a:txBody>
                  <a:tcPr marL="9525" marR="9525" marT="9526" marB="0" anchor="ctr">
                    <a:solidFill>
                      <a:srgbClr val="FF0000"/>
                    </a:solidFill>
                  </a:tcPr>
                </a:tc>
                <a:extLst>
                  <a:ext uri="{0D108BD9-81ED-4DB2-BD59-A6C34878D82A}">
                    <a16:rowId xmlns:a16="http://schemas.microsoft.com/office/drawing/2014/main" xmlns="" val="10005"/>
                  </a:ext>
                </a:extLst>
              </a:tr>
            </a:tbl>
          </a:graphicData>
        </a:graphic>
      </p:graphicFrame>
      <p:sp>
        <p:nvSpPr>
          <p:cNvPr id="7" name="CuadroTexto 6">
            <a:extLst>
              <a:ext uri="{FF2B5EF4-FFF2-40B4-BE49-F238E27FC236}">
                <a16:creationId xmlns:a16="http://schemas.microsoft.com/office/drawing/2014/main" xmlns="" id="{C44CF096-4D13-4A4D-B9D9-AFA7AE53945E}"/>
              </a:ext>
            </a:extLst>
          </p:cNvPr>
          <p:cNvSpPr txBox="1"/>
          <p:nvPr/>
        </p:nvSpPr>
        <p:spPr>
          <a:xfrm>
            <a:off x="7179975" y="1097541"/>
            <a:ext cx="1964025" cy="523220"/>
          </a:xfrm>
          <a:prstGeom prst="rect">
            <a:avLst/>
          </a:prstGeom>
          <a:solidFill>
            <a:schemeClr val="bg1"/>
          </a:solidFill>
        </p:spPr>
        <p:txBody>
          <a:bodyPr wrap="square">
            <a:spAutoFit/>
          </a:bodyPr>
          <a:lstStyle/>
          <a:p>
            <a:pPr algn="ctr">
              <a:defRPr/>
            </a:pPr>
            <a:r>
              <a:rPr lang="es-MX" sz="1400" b="1" dirty="0">
                <a:solidFill>
                  <a:schemeClr val="tx1">
                    <a:lumMod val="65000"/>
                    <a:lumOff val="35000"/>
                  </a:schemeClr>
                </a:solidFill>
                <a:effectLst>
                  <a:outerShdw blurRad="38100" dist="38100" dir="2700000" algn="tl">
                    <a:srgbClr val="000000">
                      <a:alpha val="43137"/>
                    </a:srgbClr>
                  </a:outerShdw>
                </a:effectLst>
              </a:rPr>
              <a:t>CENTROS </a:t>
            </a:r>
            <a:endParaRPr lang="es-MX" sz="1400" b="1" dirty="0" smtClean="0">
              <a:solidFill>
                <a:schemeClr val="tx1">
                  <a:lumMod val="65000"/>
                  <a:lumOff val="35000"/>
                </a:schemeClr>
              </a:solidFill>
              <a:effectLst>
                <a:outerShdw blurRad="38100" dist="38100" dir="2700000" algn="tl">
                  <a:srgbClr val="000000">
                    <a:alpha val="43137"/>
                  </a:srgbClr>
                </a:outerShdw>
              </a:effectLst>
            </a:endParaRPr>
          </a:p>
          <a:p>
            <a:pPr algn="ctr">
              <a:defRPr/>
            </a:pPr>
            <a:r>
              <a:rPr lang="es-MX" sz="1400" b="1" dirty="0" smtClean="0">
                <a:solidFill>
                  <a:schemeClr val="tx1">
                    <a:lumMod val="65000"/>
                    <a:lumOff val="35000"/>
                  </a:schemeClr>
                </a:solidFill>
                <a:effectLst>
                  <a:outerShdw blurRad="38100" dist="38100" dir="2700000" algn="tl">
                    <a:srgbClr val="000000">
                      <a:alpha val="43137"/>
                    </a:srgbClr>
                  </a:outerShdw>
                </a:effectLst>
              </a:rPr>
              <a:t>ESCOLARES</a:t>
            </a:r>
            <a:endParaRPr lang="es-MX" sz="1400" b="1" dirty="0">
              <a:solidFill>
                <a:schemeClr val="tx1">
                  <a:lumMod val="65000"/>
                  <a:lumOff val="35000"/>
                </a:schemeClr>
              </a:solidFill>
              <a:effectLst>
                <a:outerShdw blurRad="38100" dist="38100" dir="2700000" algn="tl">
                  <a:srgbClr val="000000">
                    <a:alpha val="43137"/>
                  </a:srgbClr>
                </a:outerShdw>
              </a:effectLst>
            </a:endParaRPr>
          </a:p>
        </p:txBody>
      </p:sp>
      <p:sp>
        <p:nvSpPr>
          <p:cNvPr id="8" name="7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9" name="8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10"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uadroTexto 6"/>
          <p:cNvSpPr txBox="1">
            <a:spLocks noChangeArrowheads="1"/>
          </p:cNvSpPr>
          <p:nvPr/>
        </p:nvSpPr>
        <p:spPr bwMode="auto">
          <a:xfrm>
            <a:off x="1116013" y="1519238"/>
            <a:ext cx="7099300" cy="830262"/>
          </a:xfrm>
          <a:prstGeom prst="rect">
            <a:avLst/>
          </a:prstGeom>
          <a:noFill/>
          <a:ln w="9525">
            <a:noFill/>
            <a:miter lim="800000"/>
            <a:headEnd/>
            <a:tailEnd/>
          </a:ln>
        </p:spPr>
        <p:txBody>
          <a:bodyPr>
            <a:spAutoFit/>
          </a:bodyPr>
          <a:lstStyle/>
          <a:p>
            <a:pPr algn="ctr"/>
            <a:r>
              <a:rPr lang="es-MX" altLang="es-MX" sz="1600" b="1" dirty="0">
                <a:solidFill>
                  <a:schemeClr val="tx1">
                    <a:lumMod val="65000"/>
                    <a:lumOff val="35000"/>
                  </a:schemeClr>
                </a:solidFill>
              </a:rPr>
              <a:t>OBSERVACIONES DE CENTROS ESCOLARES DETERMINADAS</a:t>
            </a:r>
          </a:p>
          <a:p>
            <a:pPr algn="ctr"/>
            <a:r>
              <a:rPr lang="es-MX" altLang="es-MX" sz="1600" b="1" dirty="0">
                <a:solidFill>
                  <a:schemeClr val="tx1">
                    <a:lumMod val="65000"/>
                    <a:lumOff val="35000"/>
                  </a:schemeClr>
                </a:solidFill>
              </a:rPr>
              <a:t>Y PENDIENTES DE SOLVENTAR </a:t>
            </a:r>
            <a:r>
              <a:rPr lang="es-MX" altLang="es-MX" sz="1600" b="1" u="sng" dirty="0">
                <a:solidFill>
                  <a:schemeClr val="tx1">
                    <a:lumMod val="65000"/>
                    <a:lumOff val="35000"/>
                  </a:schemeClr>
                </a:solidFill>
              </a:rPr>
              <a:t>POR EJERCICIO</a:t>
            </a:r>
            <a:r>
              <a:rPr lang="es-MX" altLang="es-MX" sz="1600" b="1" dirty="0">
                <a:solidFill>
                  <a:schemeClr val="tx1">
                    <a:lumMod val="65000"/>
                    <a:lumOff val="35000"/>
                  </a:schemeClr>
                </a:solidFill>
              </a:rPr>
              <a:t>  EN SEC</a:t>
            </a:r>
          </a:p>
          <a:p>
            <a:pPr algn="ctr"/>
            <a:r>
              <a:rPr lang="es-MX" altLang="es-MX" sz="1600" b="1" dirty="0">
                <a:solidFill>
                  <a:schemeClr val="tx1">
                    <a:lumMod val="65000"/>
                    <a:lumOff val="35000"/>
                  </a:schemeClr>
                </a:solidFill>
              </a:rPr>
              <a:t>(Ejercicio 2016-2019)</a:t>
            </a:r>
          </a:p>
        </p:txBody>
      </p:sp>
      <p:sp>
        <p:nvSpPr>
          <p:cNvPr id="6" name="CuadroTexto 5">
            <a:extLst>
              <a:ext uri="{FF2B5EF4-FFF2-40B4-BE49-F238E27FC236}">
                <a16:creationId xmlns:a16="http://schemas.microsoft.com/office/drawing/2014/main" xmlns="" id="{C4633775-2040-47B5-92C8-B9BC99AEB791}"/>
              </a:ext>
            </a:extLst>
          </p:cNvPr>
          <p:cNvSpPr txBox="1"/>
          <p:nvPr/>
        </p:nvSpPr>
        <p:spPr>
          <a:xfrm>
            <a:off x="7148945" y="1069831"/>
            <a:ext cx="1995055" cy="523220"/>
          </a:xfrm>
          <a:prstGeom prst="rect">
            <a:avLst/>
          </a:prstGeom>
          <a:solidFill>
            <a:schemeClr val="bg1"/>
          </a:solidFill>
        </p:spPr>
        <p:txBody>
          <a:bodyPr wrap="square">
            <a:spAutoFit/>
          </a:bodyPr>
          <a:lstStyle/>
          <a:p>
            <a:pPr algn="ctr">
              <a:defRPr/>
            </a:pPr>
            <a:r>
              <a:rPr lang="es-MX" sz="1400" b="1" dirty="0">
                <a:solidFill>
                  <a:schemeClr val="tx1">
                    <a:lumMod val="65000"/>
                    <a:lumOff val="35000"/>
                  </a:schemeClr>
                </a:solidFill>
                <a:effectLst>
                  <a:outerShdw blurRad="38100" dist="38100" dir="2700000" algn="tl">
                    <a:srgbClr val="000000">
                      <a:alpha val="43137"/>
                    </a:srgbClr>
                  </a:outerShdw>
                </a:effectLst>
              </a:rPr>
              <a:t>CENTROS </a:t>
            </a:r>
            <a:endParaRPr lang="es-MX" sz="1400" b="1" dirty="0" smtClean="0">
              <a:solidFill>
                <a:schemeClr val="tx1">
                  <a:lumMod val="65000"/>
                  <a:lumOff val="35000"/>
                </a:schemeClr>
              </a:solidFill>
              <a:effectLst>
                <a:outerShdw blurRad="38100" dist="38100" dir="2700000" algn="tl">
                  <a:srgbClr val="000000">
                    <a:alpha val="43137"/>
                  </a:srgbClr>
                </a:outerShdw>
              </a:effectLst>
            </a:endParaRPr>
          </a:p>
          <a:p>
            <a:pPr algn="ctr">
              <a:defRPr/>
            </a:pPr>
            <a:r>
              <a:rPr lang="es-MX" sz="1400" b="1" dirty="0" smtClean="0">
                <a:solidFill>
                  <a:schemeClr val="tx1">
                    <a:lumMod val="65000"/>
                    <a:lumOff val="35000"/>
                  </a:schemeClr>
                </a:solidFill>
                <a:effectLst>
                  <a:outerShdw blurRad="38100" dist="38100" dir="2700000" algn="tl">
                    <a:srgbClr val="000000">
                      <a:alpha val="43137"/>
                    </a:srgbClr>
                  </a:outerShdw>
                </a:effectLst>
              </a:rPr>
              <a:t>ESCOLARES</a:t>
            </a:r>
            <a:endParaRPr lang="es-MX" sz="1400" b="1" dirty="0">
              <a:solidFill>
                <a:schemeClr val="tx1">
                  <a:lumMod val="65000"/>
                  <a:lumOff val="35000"/>
                </a:schemeClr>
              </a:solidFill>
              <a:effectLst>
                <a:outerShdw blurRad="38100" dist="38100" dir="2700000" algn="tl">
                  <a:srgbClr val="000000">
                    <a:alpha val="43137"/>
                  </a:srgbClr>
                </a:outerShdw>
              </a:effectLst>
            </a:endParaRPr>
          </a:p>
        </p:txBody>
      </p:sp>
      <p:graphicFrame>
        <p:nvGraphicFramePr>
          <p:cNvPr id="3" name="Tabla 2">
            <a:extLst>
              <a:ext uri="{FF2B5EF4-FFF2-40B4-BE49-F238E27FC236}">
                <a16:creationId xmlns:a16="http://schemas.microsoft.com/office/drawing/2014/main" xmlns="" id="{774C0448-FA02-4E8C-9643-43342C576963}"/>
              </a:ext>
            </a:extLst>
          </p:cNvPr>
          <p:cNvGraphicFramePr>
            <a:graphicFrameLocks noGrp="1"/>
          </p:cNvGraphicFramePr>
          <p:nvPr/>
        </p:nvGraphicFramePr>
        <p:xfrm>
          <a:off x="684213" y="2438400"/>
          <a:ext cx="7775574" cy="4031673"/>
        </p:xfrm>
        <a:graphic>
          <a:graphicData uri="http://schemas.openxmlformats.org/drawingml/2006/table">
            <a:tbl>
              <a:tblPr/>
              <a:tblGrid>
                <a:gridCol w="2663843">
                  <a:extLst>
                    <a:ext uri="{9D8B030D-6E8A-4147-A177-3AD203B41FA5}">
                      <a16:colId xmlns:a16="http://schemas.microsoft.com/office/drawing/2014/main" xmlns="" val="248200033"/>
                    </a:ext>
                  </a:extLst>
                </a:gridCol>
                <a:gridCol w="1007954">
                  <a:extLst>
                    <a:ext uri="{9D8B030D-6E8A-4147-A177-3AD203B41FA5}">
                      <a16:colId xmlns:a16="http://schemas.microsoft.com/office/drawing/2014/main" xmlns="" val="2797454682"/>
                    </a:ext>
                  </a:extLst>
                </a:gridCol>
                <a:gridCol w="1079951">
                  <a:extLst>
                    <a:ext uri="{9D8B030D-6E8A-4147-A177-3AD203B41FA5}">
                      <a16:colId xmlns:a16="http://schemas.microsoft.com/office/drawing/2014/main" xmlns="" val="644222112"/>
                    </a:ext>
                  </a:extLst>
                </a:gridCol>
                <a:gridCol w="935958">
                  <a:extLst>
                    <a:ext uri="{9D8B030D-6E8A-4147-A177-3AD203B41FA5}">
                      <a16:colId xmlns:a16="http://schemas.microsoft.com/office/drawing/2014/main" xmlns="" val="3301659492"/>
                    </a:ext>
                  </a:extLst>
                </a:gridCol>
                <a:gridCol w="1007954">
                  <a:extLst>
                    <a:ext uri="{9D8B030D-6E8A-4147-A177-3AD203B41FA5}">
                      <a16:colId xmlns:a16="http://schemas.microsoft.com/office/drawing/2014/main" xmlns="" val="70181322"/>
                    </a:ext>
                  </a:extLst>
                </a:gridCol>
                <a:gridCol w="1079914">
                  <a:extLst>
                    <a:ext uri="{9D8B030D-6E8A-4147-A177-3AD203B41FA5}">
                      <a16:colId xmlns:a16="http://schemas.microsoft.com/office/drawing/2014/main" xmlns="" val="3269310566"/>
                    </a:ext>
                  </a:extLst>
                </a:gridCol>
              </a:tblGrid>
              <a:tr h="1236412">
                <a:tc>
                  <a:txBody>
                    <a:bodyPr/>
                    <a:lstStyle/>
                    <a:p>
                      <a:pPr algn="ctr" rtl="0" fontAlgn="ctr"/>
                      <a:r>
                        <a:rPr lang="es-MX" sz="1500" b="1" i="0" u="none" strike="noStrike" dirty="0">
                          <a:solidFill>
                            <a:srgbClr val="FFFFFF"/>
                          </a:solidFill>
                          <a:effectLst/>
                          <a:latin typeface="Calibri" panose="020F0502020204030204" pitchFamily="34" charset="0"/>
                        </a:rPr>
                        <a:t>Unidad Administrativa</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Arial" panose="020B0604020202020204" pitchFamily="34" charset="0"/>
                          <a:cs typeface="Arial" panose="020B0604020202020204" pitchFamily="34" charset="0"/>
                        </a:rPr>
                        <a:t>2016</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Arial" panose="020B0604020202020204" pitchFamily="34" charset="0"/>
                          <a:cs typeface="Arial" panose="020B0604020202020204" pitchFamily="34" charset="0"/>
                        </a:rPr>
                        <a:t>2017</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Arial" panose="020B0604020202020204" pitchFamily="34" charset="0"/>
                          <a:cs typeface="Arial" panose="020B0604020202020204" pitchFamily="34" charset="0"/>
                        </a:rPr>
                        <a:t>2018</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Arial" panose="020B0604020202020204" pitchFamily="34" charset="0"/>
                          <a:cs typeface="Arial" panose="020B0604020202020204" pitchFamily="34" charset="0"/>
                        </a:rPr>
                        <a:t>2019</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Arial" panose="020B0604020202020204" pitchFamily="34" charset="0"/>
                          <a:cs typeface="Arial" panose="020B0604020202020204" pitchFamily="34" charset="0"/>
                        </a:rPr>
                        <a:t>Total</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extLst>
                  <a:ext uri="{0D108BD9-81ED-4DB2-BD59-A6C34878D82A}">
                    <a16:rowId xmlns:a16="http://schemas.microsoft.com/office/drawing/2014/main" xmlns="" val="990841935"/>
                  </a:ext>
                </a:extLst>
              </a:tr>
              <a:tr h="872164">
                <a:tc>
                  <a:txBody>
                    <a:bodyPr/>
                    <a:lstStyle/>
                    <a:p>
                      <a:pPr algn="l" rtl="0" fontAlgn="ctr"/>
                      <a:r>
                        <a:rPr lang="es-MX" sz="1400" b="0" i="0" u="none" strike="noStrike" dirty="0">
                          <a:solidFill>
                            <a:srgbClr val="000000"/>
                          </a:solidFill>
                          <a:effectLst/>
                          <a:latin typeface="Calibri" panose="020F0502020204030204" pitchFamily="34" charset="0"/>
                        </a:rPr>
                        <a:t>Dirección General de Educación Elemental</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500" b="0" i="0" u="none" strike="noStrike" dirty="0">
                          <a:solidFill>
                            <a:srgbClr val="000000"/>
                          </a:solidFill>
                          <a:effectLst/>
                          <a:latin typeface="Calibri" panose="020F0502020204030204" pitchFamily="34" charset="0"/>
                        </a:rPr>
                        <a:t>5</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500" b="0" i="0" u="none" strike="noStrike" dirty="0">
                          <a:solidFill>
                            <a:srgbClr val="000000"/>
                          </a:solidFill>
                          <a:effectLst/>
                          <a:latin typeface="Calibri" panose="020F0502020204030204" pitchFamily="34" charset="0"/>
                        </a:rPr>
                        <a:t>0</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500" b="0" i="0" u="none" strike="noStrike" dirty="0">
                          <a:solidFill>
                            <a:srgbClr val="000000"/>
                          </a:solidFill>
                          <a:effectLst/>
                          <a:latin typeface="Arial" panose="020B0604020202020204" pitchFamily="34" charset="0"/>
                        </a:rPr>
                        <a:t>0</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500" b="0" i="0" u="none" strike="noStrike" dirty="0">
                          <a:solidFill>
                            <a:srgbClr val="000000"/>
                          </a:solidFill>
                          <a:effectLst/>
                          <a:latin typeface="Calibri" panose="020F0502020204030204" pitchFamily="34" charset="0"/>
                        </a:rPr>
                        <a:t>0</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500" b="1" i="0" u="none" strike="noStrike" dirty="0">
                          <a:solidFill>
                            <a:srgbClr val="000000"/>
                          </a:solidFill>
                          <a:effectLst/>
                          <a:latin typeface="Calibri" panose="020F0502020204030204" pitchFamily="34" charset="0"/>
                        </a:rPr>
                        <a:t>5</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275436428"/>
                  </a:ext>
                </a:extLst>
              </a:tr>
              <a:tr h="767159">
                <a:tc>
                  <a:txBody>
                    <a:bodyPr/>
                    <a:lstStyle/>
                    <a:p>
                      <a:pPr algn="l" rtl="0" fontAlgn="ctr"/>
                      <a:r>
                        <a:rPr lang="es-MX" sz="1400" b="0" i="0" u="none" strike="noStrike">
                          <a:solidFill>
                            <a:srgbClr val="000000"/>
                          </a:solidFill>
                          <a:effectLst/>
                          <a:latin typeface="Calibri" panose="020F0502020204030204" pitchFamily="34" charset="0"/>
                        </a:rPr>
                        <a:t>Dirección General de Educación Primaria</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500" b="0" i="0" u="none" strike="noStrike">
                          <a:solidFill>
                            <a:srgbClr val="000000"/>
                          </a:solidFill>
                          <a:effectLst/>
                          <a:latin typeface="Arial" panose="020B0604020202020204" pitchFamily="34" charset="0"/>
                        </a:rPr>
                        <a:t>6</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500" b="0" i="0" u="none" strike="noStrike">
                          <a:solidFill>
                            <a:srgbClr val="000000"/>
                          </a:solidFill>
                          <a:effectLst/>
                          <a:latin typeface="Arial" panose="020B0604020202020204" pitchFamily="34" charset="0"/>
                        </a:rPr>
                        <a:t>2</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500" b="0" i="0" u="none" strike="noStrike" dirty="0">
                          <a:solidFill>
                            <a:srgbClr val="000000"/>
                          </a:solidFill>
                          <a:effectLst/>
                          <a:latin typeface="Arial" panose="020B0604020202020204" pitchFamily="34" charset="0"/>
                        </a:rPr>
                        <a:t>3</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500" b="0" i="0" u="none" strike="noStrike" dirty="0">
                          <a:solidFill>
                            <a:srgbClr val="000000"/>
                          </a:solidFill>
                          <a:effectLst/>
                          <a:latin typeface="Calibri" panose="020F0502020204030204" pitchFamily="34" charset="0"/>
                        </a:rPr>
                        <a:t>14</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500" b="1" i="0" u="none" strike="noStrike" dirty="0">
                          <a:solidFill>
                            <a:srgbClr val="000000"/>
                          </a:solidFill>
                          <a:effectLst/>
                          <a:latin typeface="Calibri" panose="020F0502020204030204" pitchFamily="34" charset="0"/>
                        </a:rPr>
                        <a:t>25</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2007643962"/>
                  </a:ext>
                </a:extLst>
              </a:tr>
              <a:tr h="714917">
                <a:tc>
                  <a:txBody>
                    <a:bodyPr/>
                    <a:lstStyle/>
                    <a:p>
                      <a:pPr algn="l" rtl="0" fontAlgn="ctr"/>
                      <a:r>
                        <a:rPr lang="es-MX" sz="1400" b="0" i="0" u="none" strike="noStrike">
                          <a:solidFill>
                            <a:srgbClr val="000000"/>
                          </a:solidFill>
                          <a:effectLst/>
                          <a:latin typeface="Calibri" panose="020F0502020204030204" pitchFamily="34" charset="0"/>
                        </a:rPr>
                        <a:t>Dirección General de Educación Secundaria</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500" b="0" i="0" u="none" strike="noStrike">
                          <a:solidFill>
                            <a:srgbClr val="000000"/>
                          </a:solidFill>
                          <a:effectLst/>
                          <a:latin typeface="Arial" panose="020B0604020202020204" pitchFamily="34" charset="0"/>
                        </a:rPr>
                        <a:t>1</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500" b="0" i="0" u="none" strike="noStrike">
                          <a:solidFill>
                            <a:srgbClr val="000000"/>
                          </a:solidFill>
                          <a:effectLst/>
                          <a:latin typeface="Calibri" panose="020F0502020204030204" pitchFamily="34" charset="0"/>
                        </a:rPr>
                        <a:t>0</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500" b="0" i="0" u="none" strike="noStrike" dirty="0">
                          <a:solidFill>
                            <a:srgbClr val="000000"/>
                          </a:solidFill>
                          <a:effectLst/>
                          <a:latin typeface="Calibri" panose="020F0502020204030204" pitchFamily="34" charset="0"/>
                        </a:rPr>
                        <a:t>17</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500" b="0" i="0" u="none" strike="noStrike">
                          <a:solidFill>
                            <a:srgbClr val="000000"/>
                          </a:solidFill>
                          <a:effectLst/>
                          <a:latin typeface="Calibri" panose="020F0502020204030204" pitchFamily="34" charset="0"/>
                        </a:rPr>
                        <a:t>12</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500" b="1" i="0" u="none" strike="noStrike" dirty="0">
                          <a:solidFill>
                            <a:srgbClr val="000000"/>
                          </a:solidFill>
                          <a:effectLst/>
                          <a:latin typeface="Calibri" panose="020F0502020204030204" pitchFamily="34" charset="0"/>
                        </a:rPr>
                        <a:t>30</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1539157592"/>
                  </a:ext>
                </a:extLst>
              </a:tr>
              <a:tr h="441021">
                <a:tc>
                  <a:txBody>
                    <a:bodyPr/>
                    <a:lstStyle/>
                    <a:p>
                      <a:pPr algn="ctr" rtl="0" fontAlgn="ctr"/>
                      <a:r>
                        <a:rPr lang="es-MX" sz="1500" b="1" i="0" u="none" strike="noStrike" dirty="0">
                          <a:solidFill>
                            <a:srgbClr val="FFFFFF"/>
                          </a:solidFill>
                          <a:effectLst/>
                          <a:latin typeface="Calibri" panose="020F0502020204030204" pitchFamily="34" charset="0"/>
                        </a:rPr>
                        <a:t>Total General</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Arial" panose="020B0604020202020204" pitchFamily="34" charset="0"/>
                        </a:rPr>
                        <a:t>12</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Arial" panose="020B0604020202020204" pitchFamily="34" charset="0"/>
                        </a:rPr>
                        <a:t>2</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Arial" panose="020B0604020202020204" pitchFamily="34" charset="0"/>
                        </a:rPr>
                        <a:t>20</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Arial" panose="020B0604020202020204" pitchFamily="34" charset="0"/>
                        </a:rPr>
                        <a:t>26</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Arial" panose="020B0604020202020204" pitchFamily="34" charset="0"/>
                        </a:rPr>
                        <a:t>60</a:t>
                      </a:r>
                    </a:p>
                  </a:txBody>
                  <a:tcPr marL="9524" marR="9524"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extLst>
                  <a:ext uri="{0D108BD9-81ED-4DB2-BD59-A6C34878D82A}">
                    <a16:rowId xmlns:a16="http://schemas.microsoft.com/office/drawing/2014/main" xmlns="" val="3626575014"/>
                  </a:ext>
                </a:extLst>
              </a:tr>
            </a:tbl>
          </a:graphicData>
        </a:graphic>
      </p:graphicFrame>
      <p:sp>
        <p:nvSpPr>
          <p:cNvPr id="5" name="4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7" name="6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8"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uadroTexto 6"/>
          <p:cNvSpPr txBox="1">
            <a:spLocks noChangeArrowheads="1"/>
          </p:cNvSpPr>
          <p:nvPr/>
        </p:nvSpPr>
        <p:spPr bwMode="auto">
          <a:xfrm>
            <a:off x="1116013" y="1519238"/>
            <a:ext cx="7099300" cy="830262"/>
          </a:xfrm>
          <a:prstGeom prst="rect">
            <a:avLst/>
          </a:prstGeom>
          <a:noFill/>
          <a:ln w="9525">
            <a:noFill/>
            <a:miter lim="800000"/>
            <a:headEnd/>
            <a:tailEnd/>
          </a:ln>
        </p:spPr>
        <p:txBody>
          <a:bodyPr>
            <a:spAutoFit/>
          </a:bodyPr>
          <a:lstStyle/>
          <a:p>
            <a:pPr algn="ctr"/>
            <a:r>
              <a:rPr lang="es-MX" altLang="es-MX" sz="1600" b="1" dirty="0">
                <a:solidFill>
                  <a:schemeClr val="tx1">
                    <a:lumMod val="65000"/>
                    <a:lumOff val="35000"/>
                  </a:schemeClr>
                </a:solidFill>
              </a:rPr>
              <a:t>OBSERVACIONES DE CENTROS ESCOLARES DETERMINADAS</a:t>
            </a:r>
          </a:p>
          <a:p>
            <a:pPr algn="ctr"/>
            <a:r>
              <a:rPr lang="es-MX" altLang="es-MX" sz="1600" b="1" dirty="0">
                <a:solidFill>
                  <a:schemeClr val="tx1">
                    <a:lumMod val="65000"/>
                    <a:lumOff val="35000"/>
                  </a:schemeClr>
                </a:solidFill>
              </a:rPr>
              <a:t>Y PENDIENTES DE SOLVENTAR  </a:t>
            </a:r>
            <a:r>
              <a:rPr lang="es-MX" altLang="es-MX" sz="1600" b="1" u="sng" dirty="0">
                <a:solidFill>
                  <a:schemeClr val="tx1">
                    <a:lumMod val="65000"/>
                    <a:lumOff val="35000"/>
                  </a:schemeClr>
                </a:solidFill>
              </a:rPr>
              <a:t>POR RUBRO</a:t>
            </a:r>
            <a:r>
              <a:rPr lang="es-MX" altLang="es-MX" sz="1600" b="1" dirty="0">
                <a:solidFill>
                  <a:schemeClr val="tx1">
                    <a:lumMod val="65000"/>
                    <a:lumOff val="35000"/>
                  </a:schemeClr>
                </a:solidFill>
              </a:rPr>
              <a:t> EN SEC</a:t>
            </a:r>
          </a:p>
          <a:p>
            <a:pPr algn="ctr"/>
            <a:r>
              <a:rPr lang="es-MX" altLang="es-MX" sz="1600" b="1" dirty="0">
                <a:solidFill>
                  <a:schemeClr val="tx1">
                    <a:lumMod val="65000"/>
                    <a:lumOff val="35000"/>
                  </a:schemeClr>
                </a:solidFill>
              </a:rPr>
              <a:t>(Ejercicio 2016-2019)</a:t>
            </a:r>
          </a:p>
        </p:txBody>
      </p:sp>
      <p:graphicFrame>
        <p:nvGraphicFramePr>
          <p:cNvPr id="5" name="Tabla 4">
            <a:extLst>
              <a:ext uri="{FF2B5EF4-FFF2-40B4-BE49-F238E27FC236}">
                <a16:creationId xmlns:a16="http://schemas.microsoft.com/office/drawing/2014/main" xmlns="" id="{DC8A9081-FB9E-4846-894C-4349CB2B221D}"/>
              </a:ext>
            </a:extLst>
          </p:cNvPr>
          <p:cNvGraphicFramePr>
            <a:graphicFrameLocks noGrp="1"/>
          </p:cNvGraphicFramePr>
          <p:nvPr/>
        </p:nvGraphicFramePr>
        <p:xfrm>
          <a:off x="323850" y="2452255"/>
          <a:ext cx="8496300" cy="4128654"/>
        </p:xfrm>
        <a:graphic>
          <a:graphicData uri="http://schemas.openxmlformats.org/drawingml/2006/table">
            <a:tbl>
              <a:tblPr/>
              <a:tblGrid>
                <a:gridCol w="1656059">
                  <a:extLst>
                    <a:ext uri="{9D8B030D-6E8A-4147-A177-3AD203B41FA5}">
                      <a16:colId xmlns:a16="http://schemas.microsoft.com/office/drawing/2014/main" xmlns="" val="20000"/>
                    </a:ext>
                  </a:extLst>
                </a:gridCol>
                <a:gridCol w="1080038">
                  <a:extLst>
                    <a:ext uri="{9D8B030D-6E8A-4147-A177-3AD203B41FA5}">
                      <a16:colId xmlns:a16="http://schemas.microsoft.com/office/drawing/2014/main" xmlns="" val="20001"/>
                    </a:ext>
                  </a:extLst>
                </a:gridCol>
                <a:gridCol w="1080038">
                  <a:extLst>
                    <a:ext uri="{9D8B030D-6E8A-4147-A177-3AD203B41FA5}">
                      <a16:colId xmlns:a16="http://schemas.microsoft.com/office/drawing/2014/main" xmlns="" val="20002"/>
                    </a:ext>
                  </a:extLst>
                </a:gridCol>
                <a:gridCol w="864031">
                  <a:extLst>
                    <a:ext uri="{9D8B030D-6E8A-4147-A177-3AD203B41FA5}">
                      <a16:colId xmlns:a16="http://schemas.microsoft.com/office/drawing/2014/main" xmlns="" val="20003"/>
                    </a:ext>
                  </a:extLst>
                </a:gridCol>
                <a:gridCol w="1008036">
                  <a:extLst>
                    <a:ext uri="{9D8B030D-6E8A-4147-A177-3AD203B41FA5}">
                      <a16:colId xmlns:a16="http://schemas.microsoft.com/office/drawing/2014/main" xmlns="" val="20004"/>
                    </a:ext>
                  </a:extLst>
                </a:gridCol>
                <a:gridCol w="936033">
                  <a:extLst>
                    <a:ext uri="{9D8B030D-6E8A-4147-A177-3AD203B41FA5}">
                      <a16:colId xmlns:a16="http://schemas.microsoft.com/office/drawing/2014/main" xmlns="" val="20005"/>
                    </a:ext>
                  </a:extLst>
                </a:gridCol>
                <a:gridCol w="936033">
                  <a:extLst>
                    <a:ext uri="{9D8B030D-6E8A-4147-A177-3AD203B41FA5}">
                      <a16:colId xmlns:a16="http://schemas.microsoft.com/office/drawing/2014/main" xmlns="" val="20006"/>
                    </a:ext>
                  </a:extLst>
                </a:gridCol>
                <a:gridCol w="936032">
                  <a:extLst>
                    <a:ext uri="{9D8B030D-6E8A-4147-A177-3AD203B41FA5}">
                      <a16:colId xmlns:a16="http://schemas.microsoft.com/office/drawing/2014/main" xmlns="" val="20007"/>
                    </a:ext>
                  </a:extLst>
                </a:gridCol>
              </a:tblGrid>
              <a:tr h="962895">
                <a:tc>
                  <a:txBody>
                    <a:bodyPr/>
                    <a:lstStyle/>
                    <a:p>
                      <a:pPr algn="ctr" rtl="0" fontAlgn="ctr"/>
                      <a:r>
                        <a:rPr lang="es-MX" sz="1300" b="1" i="0" u="none" strike="noStrike" dirty="0">
                          <a:solidFill>
                            <a:srgbClr val="FFFFFF"/>
                          </a:solidFill>
                          <a:effectLst/>
                          <a:latin typeface="Calibri" panose="020F0502020204030204" pitchFamily="34" charset="0"/>
                        </a:rPr>
                        <a:t>Unidad </a:t>
                      </a:r>
                    </a:p>
                    <a:p>
                      <a:pPr algn="ctr" rtl="0" fontAlgn="ctr"/>
                      <a:r>
                        <a:rPr lang="es-MX" sz="1300" b="1" i="0" u="none" strike="noStrike" dirty="0">
                          <a:solidFill>
                            <a:srgbClr val="FFFFFF"/>
                          </a:solidFill>
                          <a:effectLst/>
                          <a:latin typeface="Calibri" panose="020F0502020204030204" pitchFamily="34" charset="0"/>
                        </a:rPr>
                        <a:t>Administrativa</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300" b="1" i="0" u="none" strike="noStrike" dirty="0">
                          <a:solidFill>
                            <a:srgbClr val="FFFFFF"/>
                          </a:solidFill>
                          <a:effectLst/>
                          <a:latin typeface="Calibri" panose="020F0502020204030204" pitchFamily="34" charset="0"/>
                        </a:rPr>
                        <a:t>Observaciones Pendientes</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300" b="1" i="0" u="none" strike="noStrike" dirty="0">
                          <a:solidFill>
                            <a:srgbClr val="FFFFFF"/>
                          </a:solidFill>
                          <a:effectLst/>
                          <a:latin typeface="Calibri" panose="020F0502020204030204" pitchFamily="34" charset="0"/>
                        </a:rPr>
                        <a:t>Organización General</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300" b="1" i="0" u="none" strike="noStrike" dirty="0">
                          <a:solidFill>
                            <a:srgbClr val="FFFFFF"/>
                          </a:solidFill>
                          <a:effectLst/>
                          <a:latin typeface="Calibri" panose="020F0502020204030204" pitchFamily="34" charset="0"/>
                        </a:rPr>
                        <a:t>Ingresos Propios</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300" b="1" i="0" u="none" strike="noStrike" dirty="0">
                          <a:solidFill>
                            <a:srgbClr val="FFFFFF"/>
                          </a:solidFill>
                          <a:effectLst/>
                          <a:latin typeface="Calibri" panose="020F0502020204030204" pitchFamily="34" charset="0"/>
                        </a:rPr>
                        <a:t>Recursos Humanos</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300" b="1" i="0" u="none" strike="noStrike" dirty="0">
                          <a:solidFill>
                            <a:srgbClr val="FFFFFF"/>
                          </a:solidFill>
                          <a:effectLst/>
                          <a:latin typeface="Calibri" panose="020F0502020204030204" pitchFamily="34" charset="0"/>
                        </a:rPr>
                        <a:t>Recursos Materiales</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300" b="1" i="0" u="none" strike="noStrike" dirty="0">
                          <a:solidFill>
                            <a:srgbClr val="FFFFFF"/>
                          </a:solidFill>
                          <a:effectLst/>
                          <a:latin typeface="Calibri" panose="020F0502020204030204" pitchFamily="34" charset="0"/>
                        </a:rPr>
                        <a:t>Programas Federales</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300" b="1" i="0" u="none" strike="noStrike" dirty="0">
                          <a:solidFill>
                            <a:srgbClr val="FFFFFF"/>
                          </a:solidFill>
                          <a:effectLst/>
                          <a:latin typeface="Calibri" panose="020F0502020204030204" pitchFamily="34" charset="0"/>
                        </a:rPr>
                        <a:t>Presentar Denuncia</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extLst>
                  <a:ext uri="{0D108BD9-81ED-4DB2-BD59-A6C34878D82A}">
                    <a16:rowId xmlns:a16="http://schemas.microsoft.com/office/drawing/2014/main" xmlns="" val="10000"/>
                  </a:ext>
                </a:extLst>
              </a:tr>
              <a:tr h="886430">
                <a:tc>
                  <a:txBody>
                    <a:bodyPr/>
                    <a:lstStyle/>
                    <a:p>
                      <a:pPr algn="l" rtl="0" fontAlgn="ctr"/>
                      <a:r>
                        <a:rPr lang="es-MX" sz="1400" b="0" i="0" u="none" strike="noStrike" dirty="0">
                          <a:solidFill>
                            <a:srgbClr val="000000"/>
                          </a:solidFill>
                          <a:effectLst/>
                          <a:latin typeface="Calibri" panose="020F0502020204030204" pitchFamily="34" charset="0"/>
                        </a:rPr>
                        <a:t>Dirección General de Educación Elemental</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1" i="0" u="none" strike="noStrike" dirty="0">
                          <a:solidFill>
                            <a:srgbClr val="000000"/>
                          </a:solidFill>
                          <a:effectLst/>
                          <a:latin typeface="Calibri" panose="020F0502020204030204" pitchFamily="34" charset="0"/>
                        </a:rPr>
                        <a:t>5</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2</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0</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1</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2</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0</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0</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10001"/>
                  </a:ext>
                </a:extLst>
              </a:tr>
              <a:tr h="949839">
                <a:tc>
                  <a:txBody>
                    <a:bodyPr/>
                    <a:lstStyle/>
                    <a:p>
                      <a:pPr algn="l" rtl="0" fontAlgn="ctr"/>
                      <a:r>
                        <a:rPr lang="es-MX" sz="1400" b="0" i="0" u="none" strike="noStrike">
                          <a:solidFill>
                            <a:srgbClr val="000000"/>
                          </a:solidFill>
                          <a:effectLst/>
                          <a:latin typeface="Calibri" panose="020F0502020204030204" pitchFamily="34" charset="0"/>
                        </a:rPr>
                        <a:t>Dirección General de Educación Primaria</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1" i="0" u="none" strike="noStrike" dirty="0">
                          <a:solidFill>
                            <a:srgbClr val="000000"/>
                          </a:solidFill>
                          <a:effectLst/>
                          <a:latin typeface="Calibri" panose="020F0502020204030204" pitchFamily="34" charset="0"/>
                        </a:rPr>
                        <a:t>25</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a:solidFill>
                            <a:srgbClr val="000000"/>
                          </a:solidFill>
                          <a:effectLst/>
                          <a:latin typeface="Calibri" panose="020F0502020204030204" pitchFamily="34" charset="0"/>
                        </a:rPr>
                        <a:t>0</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7</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4</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11</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3</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12</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10002"/>
                  </a:ext>
                </a:extLst>
              </a:tr>
              <a:tr h="836207">
                <a:tc>
                  <a:txBody>
                    <a:bodyPr/>
                    <a:lstStyle/>
                    <a:p>
                      <a:pPr algn="l" rtl="0" fontAlgn="ctr"/>
                      <a:r>
                        <a:rPr lang="es-MX" sz="1400" b="0" i="0" u="none" strike="noStrike">
                          <a:solidFill>
                            <a:srgbClr val="000000"/>
                          </a:solidFill>
                          <a:effectLst/>
                          <a:latin typeface="Calibri" panose="020F0502020204030204" pitchFamily="34" charset="0"/>
                        </a:rPr>
                        <a:t>Dirección General de Educación Secundaria</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1" i="0" u="none" strike="noStrike" dirty="0">
                          <a:solidFill>
                            <a:srgbClr val="000000"/>
                          </a:solidFill>
                          <a:effectLst/>
                          <a:latin typeface="Calibri" panose="020F0502020204030204" pitchFamily="34" charset="0"/>
                        </a:rPr>
                        <a:t>30</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6</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5</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13</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5</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1</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tc>
                  <a:txBody>
                    <a:bodyPr/>
                    <a:lstStyle/>
                    <a:p>
                      <a:pPr algn="ctr" rtl="0" fontAlgn="ctr"/>
                      <a:r>
                        <a:rPr lang="es-MX" sz="1300" b="0" i="0" u="none" strike="noStrike" dirty="0">
                          <a:solidFill>
                            <a:srgbClr val="000000"/>
                          </a:solidFill>
                          <a:effectLst/>
                          <a:latin typeface="Calibri" panose="020F0502020204030204" pitchFamily="34" charset="0"/>
                        </a:rPr>
                        <a:t>14</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2D050"/>
                    </a:solidFill>
                  </a:tcPr>
                </a:tc>
                <a:extLst>
                  <a:ext uri="{0D108BD9-81ED-4DB2-BD59-A6C34878D82A}">
                    <a16:rowId xmlns:a16="http://schemas.microsoft.com/office/drawing/2014/main" xmlns="" val="10003"/>
                  </a:ext>
                </a:extLst>
              </a:tr>
              <a:tr h="493283">
                <a:tc>
                  <a:txBody>
                    <a:bodyPr/>
                    <a:lstStyle/>
                    <a:p>
                      <a:pPr algn="ctr" rtl="0" fontAlgn="ctr"/>
                      <a:endParaRPr lang="es-MX" sz="700" b="1" i="0" u="none" strike="noStrike" dirty="0">
                        <a:solidFill>
                          <a:srgbClr val="FFFFFF"/>
                        </a:solidFill>
                        <a:effectLst/>
                        <a:latin typeface="Calibri" panose="020F0502020204030204" pitchFamily="34" charset="0"/>
                      </a:endParaRPr>
                    </a:p>
                    <a:p>
                      <a:pPr algn="ctr" rtl="0" fontAlgn="ctr"/>
                      <a:r>
                        <a:rPr lang="es-MX" sz="1500" b="1" i="0" u="none" strike="noStrike" dirty="0">
                          <a:solidFill>
                            <a:srgbClr val="FFFFFF"/>
                          </a:solidFill>
                          <a:effectLst/>
                          <a:latin typeface="Calibri" panose="020F0502020204030204" pitchFamily="34" charset="0"/>
                        </a:rPr>
                        <a:t>TOTALES</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Calibri" panose="020F0502020204030204" pitchFamily="34" charset="0"/>
                        </a:rPr>
                        <a:t>60</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Calibri" panose="020F0502020204030204" pitchFamily="34" charset="0"/>
                        </a:rPr>
                        <a:t>8</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Calibri" panose="020F0502020204030204" pitchFamily="34" charset="0"/>
                        </a:rPr>
                        <a:t>12</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Calibri" panose="020F0502020204030204" pitchFamily="34" charset="0"/>
                        </a:rPr>
                        <a:t>18</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Calibri" panose="020F0502020204030204" pitchFamily="34" charset="0"/>
                        </a:rPr>
                        <a:t>18</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Calibri" panose="020F0502020204030204" pitchFamily="34" charset="0"/>
                        </a:rPr>
                        <a:t>4</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500" b="1" i="0" u="none" strike="noStrike" dirty="0">
                          <a:solidFill>
                            <a:srgbClr val="FFFFFF"/>
                          </a:solidFill>
                          <a:effectLst/>
                          <a:latin typeface="Calibri" panose="020F0502020204030204" pitchFamily="34" charset="0"/>
                        </a:rPr>
                        <a:t>26</a:t>
                      </a:r>
                    </a:p>
                  </a:txBody>
                  <a:tcPr marL="9524" marR="9524" marT="952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0000"/>
                    </a:solidFill>
                  </a:tcPr>
                </a:tc>
                <a:extLst>
                  <a:ext uri="{0D108BD9-81ED-4DB2-BD59-A6C34878D82A}">
                    <a16:rowId xmlns:a16="http://schemas.microsoft.com/office/drawing/2014/main" xmlns="" val="10004"/>
                  </a:ext>
                </a:extLst>
              </a:tr>
            </a:tbl>
          </a:graphicData>
        </a:graphic>
      </p:graphicFrame>
      <p:sp>
        <p:nvSpPr>
          <p:cNvPr id="6" name="CuadroTexto 5">
            <a:extLst>
              <a:ext uri="{FF2B5EF4-FFF2-40B4-BE49-F238E27FC236}">
                <a16:creationId xmlns:a16="http://schemas.microsoft.com/office/drawing/2014/main" xmlns="" id="{850BD1CC-DC3F-4ED3-B886-6FB949309DB1}"/>
              </a:ext>
            </a:extLst>
          </p:cNvPr>
          <p:cNvSpPr txBox="1"/>
          <p:nvPr/>
        </p:nvSpPr>
        <p:spPr>
          <a:xfrm>
            <a:off x="7166119" y="1028268"/>
            <a:ext cx="1977881" cy="523220"/>
          </a:xfrm>
          <a:prstGeom prst="rect">
            <a:avLst/>
          </a:prstGeom>
          <a:solidFill>
            <a:schemeClr val="bg1"/>
          </a:solidFill>
        </p:spPr>
        <p:txBody>
          <a:bodyPr wrap="square">
            <a:spAutoFit/>
          </a:bodyPr>
          <a:lstStyle/>
          <a:p>
            <a:pPr algn="ctr">
              <a:defRPr/>
            </a:pPr>
            <a:r>
              <a:rPr lang="es-MX" sz="1400" b="1" dirty="0" smtClean="0">
                <a:solidFill>
                  <a:schemeClr val="tx1">
                    <a:lumMod val="65000"/>
                    <a:lumOff val="35000"/>
                  </a:schemeClr>
                </a:solidFill>
                <a:effectLst>
                  <a:outerShdw blurRad="38100" dist="38100" dir="2700000" algn="tl">
                    <a:srgbClr val="000000">
                      <a:alpha val="43137"/>
                    </a:srgbClr>
                  </a:outerShdw>
                </a:effectLst>
              </a:rPr>
              <a:t>CENTROS</a:t>
            </a:r>
          </a:p>
          <a:p>
            <a:pPr algn="ctr">
              <a:defRPr/>
            </a:pPr>
            <a:r>
              <a:rPr lang="es-MX" sz="1400" b="1" dirty="0" smtClean="0">
                <a:solidFill>
                  <a:schemeClr val="tx1">
                    <a:lumMod val="65000"/>
                    <a:lumOff val="35000"/>
                  </a:schemeClr>
                </a:solidFill>
                <a:effectLst>
                  <a:outerShdw blurRad="38100" dist="38100" dir="2700000" algn="tl">
                    <a:srgbClr val="000000">
                      <a:alpha val="43137"/>
                    </a:srgbClr>
                  </a:outerShdw>
                </a:effectLst>
              </a:rPr>
              <a:t> </a:t>
            </a:r>
            <a:r>
              <a:rPr lang="es-MX" sz="1400" b="1" dirty="0">
                <a:solidFill>
                  <a:schemeClr val="tx1">
                    <a:lumMod val="65000"/>
                    <a:lumOff val="35000"/>
                  </a:schemeClr>
                </a:solidFill>
                <a:effectLst>
                  <a:outerShdw blurRad="38100" dist="38100" dir="2700000" algn="tl">
                    <a:srgbClr val="000000">
                      <a:alpha val="43137"/>
                    </a:srgbClr>
                  </a:outerShdw>
                </a:effectLst>
              </a:rPr>
              <a:t>ESCOLARES</a:t>
            </a:r>
          </a:p>
        </p:txBody>
      </p:sp>
      <p:sp>
        <p:nvSpPr>
          <p:cNvPr id="7" name="6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8" name="7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9"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CuadroTexto 1">
            <a:extLst>
              <a:ext uri="{FF2B5EF4-FFF2-40B4-BE49-F238E27FC236}"/>
            </a:extLst>
          </p:cNvPr>
          <p:cNvSpPr txBox="1"/>
          <p:nvPr/>
        </p:nvSpPr>
        <p:spPr>
          <a:xfrm>
            <a:off x="0" y="3047999"/>
            <a:ext cx="9144000" cy="1492716"/>
          </a:xfrm>
          <a:prstGeom prst="rect">
            <a:avLst/>
          </a:prstGeom>
          <a:solidFill>
            <a:srgbClr val="FF0000"/>
          </a:solidFill>
        </p:spPr>
        <p:txBody>
          <a:bodyPr wrap="square">
            <a:spAutoFit/>
          </a:bodyPr>
          <a:lstStyle/>
          <a:p>
            <a:pPr algn="ctr">
              <a:defRPr/>
            </a:pPr>
            <a:endParaRPr lang="es-MX" sz="2800" b="1" dirty="0" smtClean="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ASUNTOS GENERALES:</a:t>
            </a:r>
          </a:p>
          <a:p>
            <a:pPr algn="ctr">
              <a:defRPr/>
            </a:pPr>
            <a:endParaRPr lang="es-MX" sz="3500" b="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195230963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6" name="5 Rectángulo"/>
          <p:cNvSpPr/>
          <p:nvPr/>
        </p:nvSpPr>
        <p:spPr>
          <a:xfrm>
            <a:off x="332509" y="290944"/>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7"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9" name="CuadroTexto 1">
            <a:extLst>
              <a:ext uri="{FF2B5EF4-FFF2-40B4-BE49-F238E27FC236}"/>
            </a:extLst>
          </p:cNvPr>
          <p:cNvSpPr txBox="1"/>
          <p:nvPr/>
        </p:nvSpPr>
        <p:spPr>
          <a:xfrm>
            <a:off x="0" y="3047999"/>
            <a:ext cx="9144000" cy="1492716"/>
          </a:xfrm>
          <a:prstGeom prst="rect">
            <a:avLst/>
          </a:prstGeom>
          <a:solidFill>
            <a:srgbClr val="FF0000"/>
          </a:solidFill>
        </p:spPr>
        <p:txBody>
          <a:bodyPr wrap="square">
            <a:spAutoFit/>
          </a:bodyPr>
          <a:lstStyle/>
          <a:p>
            <a:pPr algn="ctr">
              <a:defRPr/>
            </a:pPr>
            <a:endParaRPr lang="es-MX" sz="2800" b="1" dirty="0" smtClean="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CLAUSURA DE LA SESIÓN</a:t>
            </a:r>
          </a:p>
          <a:p>
            <a:pPr algn="ctr">
              <a:defRPr/>
            </a:pPr>
            <a:endParaRPr lang="es-MX" sz="3500" b="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33081860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11" name="CuadroTexto 6"/>
          <p:cNvSpPr txBox="1"/>
          <p:nvPr/>
        </p:nvSpPr>
        <p:spPr>
          <a:xfrm>
            <a:off x="932772" y="1178162"/>
            <a:ext cx="7344816" cy="415498"/>
          </a:xfrm>
          <a:prstGeom prst="rect">
            <a:avLst/>
          </a:prstGeom>
          <a:noFill/>
        </p:spPr>
        <p:txBody>
          <a:bodyPr wrap="square" rtlCol="0">
            <a:spAutoFit/>
          </a:bodyPr>
          <a:lstStyle/>
          <a:p>
            <a:pPr algn="ctr"/>
            <a:r>
              <a:rPr lang="es-MX" sz="2100" b="1" dirty="0" smtClean="0">
                <a:solidFill>
                  <a:schemeClr val="tx1">
                    <a:lumMod val="65000"/>
                    <a:lumOff val="35000"/>
                  </a:schemeClr>
                </a:solidFill>
                <a:latin typeface="Arial" pitchFamily="34" charset="0"/>
                <a:cs typeface="Arial" pitchFamily="34" charset="0"/>
              </a:rPr>
              <a:t>Presentación de nuevos miembros COCODI</a:t>
            </a:r>
          </a:p>
        </p:txBody>
      </p:sp>
      <p:sp>
        <p:nvSpPr>
          <p:cNvPr id="7" name="Rectángulo redondeado 6"/>
          <p:cNvSpPr/>
          <p:nvPr/>
        </p:nvSpPr>
        <p:spPr>
          <a:xfrm>
            <a:off x="3635896" y="1922787"/>
            <a:ext cx="1584176" cy="648072"/>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s-MX" sz="1050" b="1" dirty="0" smtClean="0">
                <a:solidFill>
                  <a:schemeClr val="tx1">
                    <a:lumMod val="65000"/>
                    <a:lumOff val="35000"/>
                  </a:schemeClr>
                </a:solidFill>
                <a:latin typeface="Arial" pitchFamily="34" charset="0"/>
                <a:cs typeface="Arial" pitchFamily="34" charset="0"/>
              </a:rPr>
              <a:t>Titular o Presidente</a:t>
            </a:r>
            <a:endParaRPr lang="es-MX" sz="1050" b="1" dirty="0">
              <a:solidFill>
                <a:schemeClr val="tx1">
                  <a:lumMod val="65000"/>
                  <a:lumOff val="35000"/>
                </a:schemeClr>
              </a:solidFill>
              <a:latin typeface="Arial" pitchFamily="34" charset="0"/>
              <a:cs typeface="Arial" pitchFamily="34" charset="0"/>
            </a:endParaRPr>
          </a:p>
        </p:txBody>
      </p:sp>
      <p:cxnSp>
        <p:nvCxnSpPr>
          <p:cNvPr id="10" name="Conector recto de flecha 9"/>
          <p:cNvCxnSpPr/>
          <p:nvPr/>
        </p:nvCxnSpPr>
        <p:spPr>
          <a:xfrm>
            <a:off x="4427984" y="2619492"/>
            <a:ext cx="0" cy="216024"/>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sp>
        <p:nvSpPr>
          <p:cNvPr id="13" name="Rectángulo redondeado 12"/>
          <p:cNvSpPr/>
          <p:nvPr/>
        </p:nvSpPr>
        <p:spPr>
          <a:xfrm>
            <a:off x="3635896" y="2857422"/>
            <a:ext cx="1584176" cy="648072"/>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s-MX" sz="1050" b="1" dirty="0" smtClean="0">
                <a:solidFill>
                  <a:schemeClr val="tx1">
                    <a:lumMod val="65000"/>
                    <a:lumOff val="35000"/>
                  </a:schemeClr>
                </a:solidFill>
                <a:latin typeface="Arial" pitchFamily="34" charset="0"/>
                <a:cs typeface="Arial" pitchFamily="34" charset="0"/>
              </a:rPr>
              <a:t>C.P. Rigoberto Durán </a:t>
            </a:r>
            <a:r>
              <a:rPr lang="es-MX" sz="1050" b="1" dirty="0" err="1" smtClean="0">
                <a:solidFill>
                  <a:schemeClr val="tx1">
                    <a:lumMod val="65000"/>
                    <a:lumOff val="35000"/>
                  </a:schemeClr>
                </a:solidFill>
                <a:latin typeface="Arial" pitchFamily="34" charset="0"/>
                <a:cs typeface="Arial" pitchFamily="34" charset="0"/>
              </a:rPr>
              <a:t>Tortoledo</a:t>
            </a:r>
            <a:endParaRPr lang="es-MX" sz="1050" b="1" dirty="0" smtClean="0">
              <a:solidFill>
                <a:schemeClr val="tx1">
                  <a:lumMod val="65000"/>
                  <a:lumOff val="35000"/>
                </a:schemeClr>
              </a:solidFill>
              <a:latin typeface="Arial" pitchFamily="34" charset="0"/>
              <a:cs typeface="Arial" pitchFamily="34" charset="0"/>
            </a:endParaRPr>
          </a:p>
          <a:p>
            <a:pPr algn="ctr"/>
            <a:r>
              <a:rPr lang="es-MX" sz="1050" b="1" dirty="0" smtClean="0">
                <a:solidFill>
                  <a:schemeClr val="tx1">
                    <a:lumMod val="65000"/>
                    <a:lumOff val="35000"/>
                  </a:schemeClr>
                </a:solidFill>
                <a:latin typeface="Arial" pitchFamily="34" charset="0"/>
                <a:cs typeface="Arial" pitchFamily="34" charset="0"/>
              </a:rPr>
              <a:t>Vocal Ejecutivo/OIC/OCDA</a:t>
            </a:r>
            <a:endParaRPr lang="es-MX" sz="1050" b="1" dirty="0">
              <a:solidFill>
                <a:schemeClr val="tx1">
                  <a:lumMod val="65000"/>
                  <a:lumOff val="35000"/>
                </a:schemeClr>
              </a:solidFill>
              <a:latin typeface="Arial" pitchFamily="34" charset="0"/>
              <a:cs typeface="Arial" pitchFamily="34" charset="0"/>
            </a:endParaRPr>
          </a:p>
        </p:txBody>
      </p:sp>
      <p:cxnSp>
        <p:nvCxnSpPr>
          <p:cNvPr id="14" name="Conector recto de flecha 13"/>
          <p:cNvCxnSpPr>
            <a:stCxn id="13" idx="2"/>
          </p:cNvCxnSpPr>
          <p:nvPr/>
        </p:nvCxnSpPr>
        <p:spPr>
          <a:xfrm>
            <a:off x="4427984" y="3505494"/>
            <a:ext cx="0" cy="233444"/>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14"/>
          <p:cNvCxnSpPr/>
          <p:nvPr/>
        </p:nvCxnSpPr>
        <p:spPr>
          <a:xfrm flipV="1">
            <a:off x="1619672" y="3699612"/>
            <a:ext cx="6264696" cy="17420"/>
          </a:xfrm>
          <a:prstGeom prst="line">
            <a:avLst/>
          </a:prstGeom>
          <a:ln/>
        </p:spPr>
        <p:style>
          <a:lnRef idx="3">
            <a:schemeClr val="accent6"/>
          </a:lnRef>
          <a:fillRef idx="0">
            <a:schemeClr val="accent6"/>
          </a:fillRef>
          <a:effectRef idx="2">
            <a:schemeClr val="accent6"/>
          </a:effectRef>
          <a:fontRef idx="minor">
            <a:schemeClr val="tx1"/>
          </a:fontRef>
        </p:style>
      </p:cxnSp>
      <p:cxnSp>
        <p:nvCxnSpPr>
          <p:cNvPr id="16" name="Conector recto de flecha 15"/>
          <p:cNvCxnSpPr/>
          <p:nvPr/>
        </p:nvCxnSpPr>
        <p:spPr>
          <a:xfrm>
            <a:off x="1619672" y="3717032"/>
            <a:ext cx="0" cy="288032"/>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cxnSp>
        <p:nvCxnSpPr>
          <p:cNvPr id="17" name="Conector recto de flecha 16"/>
          <p:cNvCxnSpPr/>
          <p:nvPr/>
        </p:nvCxnSpPr>
        <p:spPr>
          <a:xfrm>
            <a:off x="7884368" y="3689380"/>
            <a:ext cx="0" cy="288032"/>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sp>
        <p:nvSpPr>
          <p:cNvPr id="18" name="Rectángulo redondeado 17"/>
          <p:cNvSpPr/>
          <p:nvPr/>
        </p:nvSpPr>
        <p:spPr>
          <a:xfrm>
            <a:off x="899592" y="4005064"/>
            <a:ext cx="1512168" cy="774754"/>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sp>
        <p:nvSpPr>
          <p:cNvPr id="19" name="Rectángulo redondeado 18"/>
          <p:cNvSpPr/>
          <p:nvPr/>
        </p:nvSpPr>
        <p:spPr>
          <a:xfrm>
            <a:off x="2555447" y="4005064"/>
            <a:ext cx="1368152" cy="1010281"/>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sp>
        <p:nvSpPr>
          <p:cNvPr id="20" name="CuadroTexto 19"/>
          <p:cNvSpPr txBox="1"/>
          <p:nvPr/>
        </p:nvSpPr>
        <p:spPr>
          <a:xfrm>
            <a:off x="851733" y="4074337"/>
            <a:ext cx="1728192" cy="738664"/>
          </a:xfrm>
          <a:prstGeom prst="rect">
            <a:avLst/>
          </a:prstGeom>
          <a:noFill/>
        </p:spPr>
        <p:txBody>
          <a:bodyPr wrap="square" rtlCol="0">
            <a:spAutoFit/>
          </a:bodyPr>
          <a:lstStyle/>
          <a:p>
            <a:pPr algn="ctr"/>
            <a:r>
              <a:rPr lang="es-MX" sz="1050" b="1" dirty="0" smtClean="0">
                <a:solidFill>
                  <a:schemeClr val="tx1">
                    <a:lumMod val="65000"/>
                    <a:lumOff val="35000"/>
                  </a:schemeClr>
                </a:solidFill>
                <a:latin typeface="Arial" pitchFamily="34" charset="0"/>
                <a:cs typeface="Arial" pitchFamily="34" charset="0"/>
              </a:rPr>
              <a:t>Lic. Homero Ríos Murrieta</a:t>
            </a:r>
          </a:p>
          <a:p>
            <a:pPr algn="ctr"/>
            <a:r>
              <a:rPr lang="es-MX" sz="1050" b="1" dirty="0" smtClean="0">
                <a:solidFill>
                  <a:schemeClr val="tx1">
                    <a:lumMod val="65000"/>
                    <a:lumOff val="35000"/>
                  </a:schemeClr>
                </a:solidFill>
                <a:latin typeface="Arial" pitchFamily="34" charset="0"/>
                <a:cs typeface="Arial" pitchFamily="34" charset="0"/>
              </a:rPr>
              <a:t>Coordinador de </a:t>
            </a:r>
          </a:p>
          <a:p>
            <a:pPr algn="ctr"/>
            <a:r>
              <a:rPr lang="es-MX" sz="1050" b="1" dirty="0" smtClean="0">
                <a:solidFill>
                  <a:schemeClr val="tx1">
                    <a:lumMod val="65000"/>
                    <a:lumOff val="35000"/>
                  </a:schemeClr>
                </a:solidFill>
                <a:latin typeface="Arial" pitchFamily="34" charset="0"/>
                <a:cs typeface="Arial" pitchFamily="34" charset="0"/>
              </a:rPr>
              <a:t>Control Interno</a:t>
            </a:r>
            <a:endParaRPr lang="es-MX" sz="1050" b="1" dirty="0">
              <a:solidFill>
                <a:schemeClr val="tx1">
                  <a:lumMod val="65000"/>
                  <a:lumOff val="35000"/>
                </a:schemeClr>
              </a:solidFill>
              <a:latin typeface="Arial" pitchFamily="34" charset="0"/>
              <a:cs typeface="Arial" pitchFamily="34" charset="0"/>
            </a:endParaRPr>
          </a:p>
        </p:txBody>
      </p:sp>
      <p:cxnSp>
        <p:nvCxnSpPr>
          <p:cNvPr id="21" name="Conector recto de flecha 20"/>
          <p:cNvCxnSpPr/>
          <p:nvPr/>
        </p:nvCxnSpPr>
        <p:spPr>
          <a:xfrm>
            <a:off x="3261261" y="3717032"/>
            <a:ext cx="0" cy="288032"/>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sp>
        <p:nvSpPr>
          <p:cNvPr id="22" name="CuadroTexto 21"/>
          <p:cNvSpPr txBox="1"/>
          <p:nvPr/>
        </p:nvSpPr>
        <p:spPr>
          <a:xfrm>
            <a:off x="2528067" y="4024757"/>
            <a:ext cx="1368152" cy="900246"/>
          </a:xfrm>
          <a:prstGeom prst="rect">
            <a:avLst/>
          </a:prstGeom>
          <a:noFill/>
        </p:spPr>
        <p:txBody>
          <a:bodyPr wrap="square" rtlCol="0">
            <a:spAutoFit/>
          </a:bodyPr>
          <a:lstStyle/>
          <a:p>
            <a:pPr algn="ctr"/>
            <a:r>
              <a:rPr lang="es-MX" sz="1050" b="1" dirty="0" smtClean="0">
                <a:solidFill>
                  <a:schemeClr val="tx1">
                    <a:lumMod val="65000"/>
                    <a:lumOff val="35000"/>
                  </a:schemeClr>
                </a:solidFill>
                <a:latin typeface="Arial" pitchFamily="34" charset="0"/>
                <a:cs typeface="Arial" pitchFamily="34" charset="0"/>
              </a:rPr>
              <a:t>Lic. Miguel Ángel Partida Ruiz</a:t>
            </a:r>
          </a:p>
          <a:p>
            <a:pPr algn="ctr"/>
            <a:r>
              <a:rPr lang="es-MX" sz="1050" b="1" dirty="0" smtClean="0">
                <a:solidFill>
                  <a:schemeClr val="tx1">
                    <a:lumMod val="65000"/>
                    <a:lumOff val="35000"/>
                  </a:schemeClr>
                </a:solidFill>
                <a:latin typeface="Arial" pitchFamily="34" charset="0"/>
                <a:cs typeface="Arial" pitchFamily="34" charset="0"/>
              </a:rPr>
              <a:t>Auxiliar de </a:t>
            </a:r>
            <a:r>
              <a:rPr lang="es-MX" sz="1050" b="1" dirty="0" err="1" smtClean="0">
                <a:solidFill>
                  <a:schemeClr val="tx1">
                    <a:lumMod val="65000"/>
                    <a:lumOff val="35000"/>
                  </a:schemeClr>
                </a:solidFill>
                <a:latin typeface="Arial" pitchFamily="34" charset="0"/>
                <a:cs typeface="Arial" pitchFamily="34" charset="0"/>
              </a:rPr>
              <a:t>Admon</a:t>
            </a:r>
            <a:r>
              <a:rPr lang="es-MX" sz="1050" b="1" dirty="0" smtClean="0">
                <a:solidFill>
                  <a:schemeClr val="tx1">
                    <a:lumMod val="65000"/>
                    <a:lumOff val="35000"/>
                  </a:schemeClr>
                </a:solidFill>
                <a:latin typeface="Arial" pitchFamily="34" charset="0"/>
                <a:cs typeface="Arial" pitchFamily="34" charset="0"/>
              </a:rPr>
              <a:t>. de Riesgos</a:t>
            </a:r>
            <a:endParaRPr lang="es-MX" sz="1050" b="1" dirty="0">
              <a:solidFill>
                <a:schemeClr val="tx1">
                  <a:lumMod val="65000"/>
                  <a:lumOff val="35000"/>
                </a:schemeClr>
              </a:solidFill>
              <a:latin typeface="Arial" pitchFamily="34" charset="0"/>
              <a:cs typeface="Arial" pitchFamily="34" charset="0"/>
            </a:endParaRPr>
          </a:p>
        </p:txBody>
      </p:sp>
      <p:cxnSp>
        <p:nvCxnSpPr>
          <p:cNvPr id="23" name="Conector recto de flecha 22"/>
          <p:cNvCxnSpPr/>
          <p:nvPr/>
        </p:nvCxnSpPr>
        <p:spPr>
          <a:xfrm>
            <a:off x="4781582" y="3705899"/>
            <a:ext cx="0" cy="321579"/>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sp>
        <p:nvSpPr>
          <p:cNvPr id="24" name="Rectángulo redondeado 23"/>
          <p:cNvSpPr/>
          <p:nvPr/>
        </p:nvSpPr>
        <p:spPr>
          <a:xfrm>
            <a:off x="4081141" y="4066319"/>
            <a:ext cx="1446823" cy="782772"/>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sp>
        <p:nvSpPr>
          <p:cNvPr id="25" name="Rectángulo redondeado 24"/>
          <p:cNvSpPr/>
          <p:nvPr/>
        </p:nvSpPr>
        <p:spPr>
          <a:xfrm>
            <a:off x="7164288" y="4038611"/>
            <a:ext cx="1224136" cy="2334480"/>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cxnSp>
        <p:nvCxnSpPr>
          <p:cNvPr id="26" name="Conector recto de flecha 25"/>
          <p:cNvCxnSpPr/>
          <p:nvPr/>
        </p:nvCxnSpPr>
        <p:spPr>
          <a:xfrm flipH="1">
            <a:off x="6319225" y="3717031"/>
            <a:ext cx="192" cy="321579"/>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sp>
        <p:nvSpPr>
          <p:cNvPr id="27" name="Rectángulo redondeado 26"/>
          <p:cNvSpPr/>
          <p:nvPr/>
        </p:nvSpPr>
        <p:spPr>
          <a:xfrm>
            <a:off x="5652120" y="4068828"/>
            <a:ext cx="1368152" cy="1085063"/>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sp>
        <p:nvSpPr>
          <p:cNvPr id="28" name="CuadroTexto 27"/>
          <p:cNvSpPr txBox="1"/>
          <p:nvPr/>
        </p:nvSpPr>
        <p:spPr>
          <a:xfrm>
            <a:off x="4081140" y="4110391"/>
            <a:ext cx="1446823" cy="738664"/>
          </a:xfrm>
          <a:prstGeom prst="rect">
            <a:avLst/>
          </a:prstGeom>
          <a:noFill/>
        </p:spPr>
        <p:txBody>
          <a:bodyPr wrap="square" rtlCol="0">
            <a:spAutoFit/>
          </a:bodyPr>
          <a:lstStyle/>
          <a:p>
            <a:pPr algn="ctr"/>
            <a:r>
              <a:rPr lang="es-MX" sz="1050" b="1" dirty="0" smtClean="0">
                <a:solidFill>
                  <a:srgbClr val="FF0000"/>
                </a:solidFill>
                <a:latin typeface="Arial" pitchFamily="34" charset="0"/>
                <a:cs typeface="Arial" pitchFamily="34" charset="0"/>
              </a:rPr>
              <a:t>Lic. Ricardo Manuel  Lozada Valenzuela</a:t>
            </a:r>
          </a:p>
          <a:p>
            <a:pPr algn="ctr"/>
            <a:r>
              <a:rPr lang="es-MX" sz="1050" b="1" dirty="0" smtClean="0">
                <a:solidFill>
                  <a:srgbClr val="FF0000"/>
                </a:solidFill>
                <a:latin typeface="Arial" pitchFamily="34" charset="0"/>
                <a:cs typeface="Arial" pitchFamily="34" charset="0"/>
              </a:rPr>
              <a:t>Auxiliar C.I. E. COCODI</a:t>
            </a:r>
            <a:endParaRPr lang="es-MX" sz="1050" b="1" dirty="0">
              <a:solidFill>
                <a:srgbClr val="FF0000"/>
              </a:solidFill>
              <a:latin typeface="Arial" pitchFamily="34" charset="0"/>
              <a:cs typeface="Arial" pitchFamily="34" charset="0"/>
            </a:endParaRPr>
          </a:p>
        </p:txBody>
      </p:sp>
      <p:sp>
        <p:nvSpPr>
          <p:cNvPr id="29" name="CuadroTexto 28"/>
          <p:cNvSpPr txBox="1"/>
          <p:nvPr/>
        </p:nvSpPr>
        <p:spPr>
          <a:xfrm>
            <a:off x="5609899" y="4115418"/>
            <a:ext cx="1440818" cy="1061829"/>
          </a:xfrm>
          <a:prstGeom prst="rect">
            <a:avLst/>
          </a:prstGeom>
          <a:noFill/>
        </p:spPr>
        <p:txBody>
          <a:bodyPr wrap="square" rtlCol="0">
            <a:spAutoFit/>
          </a:bodyPr>
          <a:lstStyle/>
          <a:p>
            <a:pPr algn="ctr"/>
            <a:r>
              <a:rPr lang="es-MX" sz="1050" b="1" dirty="0" smtClean="0">
                <a:solidFill>
                  <a:schemeClr val="tx1">
                    <a:lumMod val="65000"/>
                    <a:lumOff val="35000"/>
                  </a:schemeClr>
                </a:solidFill>
                <a:latin typeface="Arial" pitchFamily="34" charset="0"/>
                <a:cs typeface="Arial" pitchFamily="34" charset="0"/>
              </a:rPr>
              <a:t>Arq. Gustavo Quiróz M </a:t>
            </a:r>
          </a:p>
          <a:p>
            <a:pPr algn="ctr"/>
            <a:r>
              <a:rPr lang="es-MX" sz="1050" b="1" dirty="0" smtClean="0">
                <a:solidFill>
                  <a:schemeClr val="tx1">
                    <a:lumMod val="65000"/>
                    <a:lumOff val="35000"/>
                  </a:schemeClr>
                </a:solidFill>
                <a:latin typeface="Arial" pitchFamily="34" charset="0"/>
                <a:cs typeface="Arial" pitchFamily="34" charset="0"/>
              </a:rPr>
              <a:t>Comisario Público </a:t>
            </a:r>
          </a:p>
          <a:p>
            <a:pPr algn="ctr"/>
            <a:r>
              <a:rPr lang="es-MX" sz="1050" b="1" dirty="0" smtClean="0">
                <a:solidFill>
                  <a:schemeClr val="tx1">
                    <a:lumMod val="65000"/>
                    <a:lumOff val="35000"/>
                  </a:schemeClr>
                </a:solidFill>
                <a:latin typeface="Arial" pitchFamily="34" charset="0"/>
                <a:cs typeface="Arial" pitchFamily="34" charset="0"/>
              </a:rPr>
              <a:t>Órgano de Vigilancia</a:t>
            </a:r>
          </a:p>
          <a:p>
            <a:endParaRPr lang="es-MX" sz="1050" dirty="0"/>
          </a:p>
        </p:txBody>
      </p:sp>
      <p:sp>
        <p:nvSpPr>
          <p:cNvPr id="2" name="Rectángulo 1"/>
          <p:cNvSpPr/>
          <p:nvPr/>
        </p:nvSpPr>
        <p:spPr>
          <a:xfrm>
            <a:off x="7223413" y="4089070"/>
            <a:ext cx="1112698" cy="2192908"/>
          </a:xfrm>
          <a:prstGeom prst="rect">
            <a:avLst/>
          </a:prstGeom>
        </p:spPr>
        <p:txBody>
          <a:bodyPr wrap="square">
            <a:spAutoFit/>
          </a:bodyPr>
          <a:lstStyle/>
          <a:p>
            <a:pPr algn="ctr"/>
            <a:r>
              <a:rPr lang="es-MX" sz="1050" b="1" dirty="0">
                <a:solidFill>
                  <a:schemeClr val="tx1">
                    <a:lumMod val="65000"/>
                    <a:lumOff val="35000"/>
                  </a:schemeClr>
                </a:solidFill>
                <a:latin typeface="Arial" pitchFamily="34" charset="0"/>
                <a:cs typeface="Arial" pitchFamily="34" charset="0"/>
              </a:rPr>
              <a:t>VOCALES</a:t>
            </a:r>
          </a:p>
          <a:p>
            <a:r>
              <a:rPr lang="es-MX" sz="1050" b="1" dirty="0">
                <a:solidFill>
                  <a:schemeClr val="tx1">
                    <a:lumMod val="65000"/>
                    <a:lumOff val="35000"/>
                  </a:schemeClr>
                </a:solidFill>
                <a:latin typeface="Arial" pitchFamily="34" charset="0"/>
                <a:cs typeface="Arial" pitchFamily="34" charset="0"/>
              </a:rPr>
              <a:t>C.P. Gastón Madrid Castro/DGP</a:t>
            </a:r>
          </a:p>
          <a:p>
            <a:endParaRPr lang="es-MX" sz="1050" b="1" dirty="0">
              <a:solidFill>
                <a:schemeClr val="tx1">
                  <a:lumMod val="65000"/>
                  <a:lumOff val="35000"/>
                </a:schemeClr>
              </a:solidFill>
              <a:latin typeface="Arial" pitchFamily="34" charset="0"/>
              <a:cs typeface="Arial" pitchFamily="34" charset="0"/>
            </a:endParaRPr>
          </a:p>
          <a:p>
            <a:r>
              <a:rPr lang="es-MX" sz="1050" b="1" dirty="0">
                <a:solidFill>
                  <a:schemeClr val="tx1">
                    <a:lumMod val="65000"/>
                    <a:lumOff val="35000"/>
                  </a:schemeClr>
                </a:solidFill>
                <a:latin typeface="Arial" pitchFamily="34" charset="0"/>
                <a:cs typeface="Arial" pitchFamily="34" charset="0"/>
              </a:rPr>
              <a:t>Lic. </a:t>
            </a:r>
            <a:r>
              <a:rPr lang="es-MX" sz="1050" b="1" dirty="0" smtClean="0">
                <a:solidFill>
                  <a:schemeClr val="tx1">
                    <a:lumMod val="65000"/>
                    <a:lumOff val="35000"/>
                  </a:schemeClr>
                </a:solidFill>
                <a:latin typeface="Arial" pitchFamily="34" charset="0"/>
                <a:cs typeface="Arial" pitchFamily="34" charset="0"/>
              </a:rPr>
              <a:t>Juan de Dios González Ruíz/DGI</a:t>
            </a:r>
            <a:endParaRPr lang="es-MX" sz="1050" b="1" dirty="0">
              <a:solidFill>
                <a:schemeClr val="tx1">
                  <a:lumMod val="65000"/>
                  <a:lumOff val="35000"/>
                </a:schemeClr>
              </a:solidFill>
              <a:latin typeface="Arial" pitchFamily="34" charset="0"/>
              <a:cs typeface="Arial" pitchFamily="34" charset="0"/>
            </a:endParaRPr>
          </a:p>
          <a:p>
            <a:endParaRPr lang="es-MX" sz="1050" dirty="0">
              <a:latin typeface="Arial" pitchFamily="34" charset="0"/>
              <a:cs typeface="Arial" pitchFamily="34" charset="0"/>
            </a:endParaRPr>
          </a:p>
          <a:p>
            <a:r>
              <a:rPr lang="es-MX" sz="1050" b="1" dirty="0">
                <a:solidFill>
                  <a:schemeClr val="tx1">
                    <a:lumMod val="65000"/>
                    <a:lumOff val="35000"/>
                  </a:schemeClr>
                </a:solidFill>
                <a:latin typeface="Arial" pitchFamily="34" charset="0"/>
                <a:cs typeface="Arial" pitchFamily="34" charset="0"/>
              </a:rPr>
              <a:t>Lic. </a:t>
            </a:r>
            <a:r>
              <a:rPr lang="es-MX" sz="1050" b="1" dirty="0" smtClean="0">
                <a:solidFill>
                  <a:schemeClr val="tx1">
                    <a:lumMod val="65000"/>
                    <a:lumOff val="35000"/>
                  </a:schemeClr>
                </a:solidFill>
                <a:latin typeface="Arial" pitchFamily="34" charset="0"/>
                <a:cs typeface="Arial" pitchFamily="34" charset="0"/>
              </a:rPr>
              <a:t>Alan René Arce Corrales </a:t>
            </a:r>
            <a:r>
              <a:rPr lang="es-MX" sz="1050" b="1" dirty="0">
                <a:solidFill>
                  <a:schemeClr val="tx1">
                    <a:lumMod val="65000"/>
                    <a:lumOff val="35000"/>
                  </a:schemeClr>
                </a:solidFill>
                <a:latin typeface="Arial" pitchFamily="34" charset="0"/>
                <a:cs typeface="Arial" pitchFamily="34" charset="0"/>
              </a:rPr>
              <a:t>Cuellar Urrea/UAJ</a:t>
            </a:r>
          </a:p>
        </p:txBody>
      </p:sp>
      <p:sp>
        <p:nvSpPr>
          <p:cNvPr id="31" name="CuadroTexto 30"/>
          <p:cNvSpPr txBox="1"/>
          <p:nvPr/>
        </p:nvSpPr>
        <p:spPr>
          <a:xfrm>
            <a:off x="6409406" y="1594452"/>
            <a:ext cx="2124994" cy="2215991"/>
          </a:xfrm>
          <a:prstGeom prst="rect">
            <a:avLst/>
          </a:prstGeom>
          <a:noFill/>
        </p:spPr>
        <p:txBody>
          <a:bodyPr wrap="square" rtlCol="0">
            <a:spAutoFit/>
          </a:bodyPr>
          <a:lstStyle/>
          <a:p>
            <a:pPr algn="ctr"/>
            <a:r>
              <a:rPr lang="es-MX" sz="1000" b="1" dirty="0" smtClean="0">
                <a:solidFill>
                  <a:schemeClr val="tx1">
                    <a:lumMod val="65000"/>
                    <a:lumOff val="35000"/>
                  </a:schemeClr>
                </a:solidFill>
                <a:latin typeface="Arial" pitchFamily="34" charset="0"/>
                <a:cs typeface="Arial" pitchFamily="34" charset="0"/>
              </a:rPr>
              <a:t>INVITADOS</a:t>
            </a:r>
          </a:p>
          <a:p>
            <a:pPr marL="171450" indent="-171450">
              <a:buFont typeface="Arial" panose="020B0604020202020204" pitchFamily="34" charset="0"/>
              <a:buChar char="•"/>
            </a:pPr>
            <a:r>
              <a:rPr lang="es-MX" sz="1000" b="1" dirty="0" smtClean="0">
                <a:solidFill>
                  <a:schemeClr val="tx1">
                    <a:lumMod val="65000"/>
                    <a:lumOff val="35000"/>
                  </a:schemeClr>
                </a:solidFill>
                <a:latin typeface="Arial" pitchFamily="34" charset="0"/>
                <a:cs typeface="Arial" pitchFamily="34" charset="0"/>
              </a:rPr>
              <a:t>Directores Generales</a:t>
            </a:r>
          </a:p>
          <a:p>
            <a:pPr marL="171450" indent="-171450">
              <a:buFont typeface="Arial" panose="020B0604020202020204" pitchFamily="34" charset="0"/>
              <a:buChar char="•"/>
            </a:pPr>
            <a:r>
              <a:rPr lang="es-MX" sz="1000" b="1" dirty="0" smtClean="0">
                <a:solidFill>
                  <a:schemeClr val="tx1">
                    <a:lumMod val="65000"/>
                    <a:lumOff val="35000"/>
                  </a:schemeClr>
                </a:solidFill>
                <a:latin typeface="Arial" pitchFamily="34" charset="0"/>
                <a:cs typeface="Arial" pitchFamily="34" charset="0"/>
              </a:rPr>
              <a:t>Servidores Públicos de APE/ Secretaría de Hacienda</a:t>
            </a:r>
          </a:p>
          <a:p>
            <a:pPr marL="171450" indent="-171450">
              <a:buFont typeface="Arial" panose="020B0604020202020204" pitchFamily="34" charset="0"/>
              <a:buChar char="•"/>
            </a:pPr>
            <a:r>
              <a:rPr lang="es-MX" sz="1000" b="1" dirty="0" smtClean="0">
                <a:solidFill>
                  <a:schemeClr val="tx1">
                    <a:lumMod val="65000"/>
                    <a:lumOff val="35000"/>
                  </a:schemeClr>
                </a:solidFill>
                <a:latin typeface="Arial" pitchFamily="34" charset="0"/>
                <a:cs typeface="Arial" pitchFamily="34" charset="0"/>
              </a:rPr>
              <a:t>Personas externas expertas en temas a tratar</a:t>
            </a:r>
          </a:p>
          <a:p>
            <a:pPr marL="171450" indent="-171450">
              <a:buFont typeface="Arial" panose="020B0604020202020204" pitchFamily="34" charset="0"/>
              <a:buChar char="•"/>
            </a:pPr>
            <a:r>
              <a:rPr lang="es-MX" sz="1000" b="1" dirty="0" smtClean="0">
                <a:solidFill>
                  <a:schemeClr val="tx1">
                    <a:lumMod val="65000"/>
                    <a:lumOff val="35000"/>
                  </a:schemeClr>
                </a:solidFill>
                <a:latin typeface="Arial" pitchFamily="34" charset="0"/>
                <a:cs typeface="Arial" pitchFamily="34" charset="0"/>
              </a:rPr>
              <a:t>Auditores externos</a:t>
            </a:r>
          </a:p>
          <a:p>
            <a:pPr marL="171450" indent="-171450">
              <a:buFont typeface="Arial" panose="020B0604020202020204" pitchFamily="34" charset="0"/>
              <a:buChar char="•"/>
            </a:pPr>
            <a:r>
              <a:rPr lang="es-MX" sz="1000" b="1" dirty="0" smtClean="0">
                <a:solidFill>
                  <a:schemeClr val="tx1">
                    <a:lumMod val="65000"/>
                    <a:lumOff val="35000"/>
                  </a:schemeClr>
                </a:solidFill>
                <a:latin typeface="Arial" pitchFamily="34" charset="0"/>
                <a:cs typeface="Arial" pitchFamily="34" charset="0"/>
              </a:rPr>
              <a:t>Representante del SDAT, designado por el Secretario de la Contraloría General</a:t>
            </a:r>
          </a:p>
          <a:p>
            <a:pPr marL="171450" indent="-171450">
              <a:buFont typeface="Arial" panose="020B0604020202020204" pitchFamily="34" charset="0"/>
              <a:buChar char="•"/>
            </a:pPr>
            <a:r>
              <a:rPr lang="es-MX" sz="1000" b="1" dirty="0" smtClean="0">
                <a:solidFill>
                  <a:schemeClr val="tx1">
                    <a:lumMod val="65000"/>
                    <a:lumOff val="35000"/>
                  </a:schemeClr>
                </a:solidFill>
                <a:latin typeface="Arial" pitchFamily="34" charset="0"/>
                <a:cs typeface="Arial" pitchFamily="34" charset="0"/>
              </a:rPr>
              <a:t>Enlaces de C.I. </a:t>
            </a:r>
            <a:r>
              <a:rPr lang="es-MX" sz="1000" b="1" dirty="0">
                <a:solidFill>
                  <a:schemeClr val="tx1">
                    <a:lumMod val="65000"/>
                    <a:lumOff val="35000"/>
                  </a:schemeClr>
                </a:solidFill>
                <a:latin typeface="Arial" pitchFamily="34" charset="0"/>
                <a:cs typeface="Arial" pitchFamily="34" charset="0"/>
              </a:rPr>
              <a:t>y</a:t>
            </a:r>
            <a:r>
              <a:rPr lang="es-MX" sz="1000" b="1" dirty="0" smtClean="0">
                <a:solidFill>
                  <a:schemeClr val="tx1">
                    <a:lumMod val="65000"/>
                    <a:lumOff val="35000"/>
                  </a:schemeClr>
                </a:solidFill>
                <a:latin typeface="Arial" pitchFamily="34" charset="0"/>
                <a:cs typeface="Arial" pitchFamily="34" charset="0"/>
              </a:rPr>
              <a:t> A.R.</a:t>
            </a:r>
          </a:p>
          <a:p>
            <a:endParaRPr lang="es-MX" dirty="0"/>
          </a:p>
        </p:txBody>
      </p:sp>
      <p:sp>
        <p:nvSpPr>
          <p:cNvPr id="32" name="Rectángulo redondeado 31"/>
          <p:cNvSpPr/>
          <p:nvPr/>
        </p:nvSpPr>
        <p:spPr>
          <a:xfrm>
            <a:off x="6303819" y="1539033"/>
            <a:ext cx="2230581" cy="2049294"/>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3" name="Tabla 2"/>
          <p:cNvGraphicFramePr>
            <a:graphicFrameLocks noGrp="1"/>
          </p:cNvGraphicFramePr>
          <p:nvPr>
            <p:extLst>
              <p:ext uri="{D42A27DB-BD31-4B8C-83A1-F6EECF244321}">
                <p14:modId xmlns="" xmlns:p14="http://schemas.microsoft.com/office/powerpoint/2010/main" val="973620874"/>
              </p:ext>
            </p:extLst>
          </p:nvPr>
        </p:nvGraphicFramePr>
        <p:xfrm>
          <a:off x="675136" y="5181599"/>
          <a:ext cx="4617300" cy="1164179"/>
        </p:xfrm>
        <a:graphic>
          <a:graphicData uri="http://schemas.openxmlformats.org/drawingml/2006/table">
            <a:tbl>
              <a:tblPr firstRow="1" bandRow="1">
                <a:tableStyleId>{2D5ABB26-0587-4C30-8999-92F81FD0307C}</a:tableStyleId>
              </a:tblPr>
              <a:tblGrid>
                <a:gridCol w="2426403"/>
                <a:gridCol w="2190897"/>
              </a:tblGrid>
              <a:tr h="427919">
                <a:tc gridSpan="2">
                  <a:txBody>
                    <a:bodyPr/>
                    <a:lstStyle/>
                    <a:p>
                      <a:pPr algn="ctr"/>
                      <a:r>
                        <a:rPr lang="es-MX" sz="1050" b="1" dirty="0" smtClean="0">
                          <a:solidFill>
                            <a:schemeClr val="tx1">
                              <a:lumMod val="65000"/>
                              <a:lumOff val="35000"/>
                            </a:schemeClr>
                          </a:solidFill>
                          <a:latin typeface="Arial" pitchFamily="34" charset="0"/>
                          <a:cs typeface="Arial" pitchFamily="34" charset="0"/>
                        </a:rPr>
                        <a:t>Alta</a:t>
                      </a:r>
                      <a:r>
                        <a:rPr lang="es-MX" sz="1050" b="1" baseline="0" dirty="0" smtClean="0">
                          <a:solidFill>
                            <a:schemeClr val="tx1">
                              <a:lumMod val="65000"/>
                              <a:lumOff val="35000"/>
                            </a:schemeClr>
                          </a:solidFill>
                          <a:latin typeface="Arial" pitchFamily="34" charset="0"/>
                          <a:cs typeface="Arial" pitchFamily="34" charset="0"/>
                        </a:rPr>
                        <a:t> y baja de integrantes: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s-ES"/>
                    </a:p>
                  </a:txBody>
                  <a:tcPr/>
                </a:tc>
              </a:tr>
              <a:tr h="324780">
                <a:tc>
                  <a:txBody>
                    <a:bodyPr/>
                    <a:lstStyle/>
                    <a:p>
                      <a:pPr algn="ctr"/>
                      <a:r>
                        <a:rPr lang="es-MX" sz="1050" b="1" dirty="0" smtClean="0">
                          <a:solidFill>
                            <a:schemeClr val="tx1">
                              <a:lumMod val="65000"/>
                              <a:lumOff val="35000"/>
                            </a:schemeClr>
                          </a:solidFill>
                          <a:latin typeface="Arial" pitchFamily="34" charset="0"/>
                          <a:cs typeface="Arial" pitchFamily="34" charset="0"/>
                        </a:rPr>
                        <a:t>Baja:</a:t>
                      </a:r>
                      <a:endParaRPr lang="es-ES" sz="1050" b="1" dirty="0">
                        <a:solidFill>
                          <a:schemeClr val="tx1">
                            <a:lumMod val="65000"/>
                            <a:lumOff val="35000"/>
                          </a:schemeClr>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050" b="1" u="none" strike="noStrike" kern="1200" cap="none" spc="0" normalizeH="0" baseline="0" noProof="0" dirty="0" smtClean="0">
                          <a:ln>
                            <a:noFill/>
                          </a:ln>
                          <a:solidFill>
                            <a:schemeClr val="tx1">
                              <a:lumMod val="65000"/>
                              <a:lumOff val="35000"/>
                            </a:schemeClr>
                          </a:solidFill>
                          <a:effectLst/>
                          <a:uLnTx/>
                          <a:uFillTx/>
                          <a:latin typeface="Arial" pitchFamily="34" charset="0"/>
                          <a:cs typeface="Arial" pitchFamily="34" charset="0"/>
                        </a:rPr>
                        <a:t>Alta:</a:t>
                      </a:r>
                      <a:endParaRPr kumimoji="0" lang="es-ES" sz="1050" b="1" i="0" u="none" strike="noStrike" kern="1200" cap="none" spc="0" normalizeH="0" baseline="0" noProof="0" dirty="0" smtClean="0">
                        <a:ln>
                          <a:noFill/>
                        </a:ln>
                        <a:solidFill>
                          <a:schemeClr val="tx1">
                            <a:lumMod val="65000"/>
                            <a:lumOff val="35000"/>
                          </a:schemeClr>
                        </a:solidFill>
                        <a:effectLst/>
                        <a:uLnTx/>
                        <a:uFillTx/>
                        <a:latin typeface="Arial" pitchFamily="34" charset="0"/>
                        <a:ea typeface="+mn-ea"/>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24780">
                <a:tc>
                  <a:txBody>
                    <a:bodyPr/>
                    <a:lstStyle/>
                    <a:p>
                      <a:r>
                        <a:rPr lang="es-ES" sz="1050" b="1" dirty="0" smtClean="0">
                          <a:solidFill>
                            <a:schemeClr val="tx1">
                              <a:lumMod val="65000"/>
                              <a:lumOff val="35000"/>
                            </a:schemeClr>
                          </a:solidFill>
                          <a:latin typeface="Arial" pitchFamily="34" charset="0"/>
                          <a:cs typeface="Arial" pitchFamily="34" charset="0"/>
                        </a:rPr>
                        <a:t>Lic.</a:t>
                      </a:r>
                      <a:r>
                        <a:rPr lang="es-ES" sz="1050" b="1" baseline="0" dirty="0" smtClean="0">
                          <a:solidFill>
                            <a:schemeClr val="tx1">
                              <a:lumMod val="65000"/>
                              <a:lumOff val="35000"/>
                            </a:schemeClr>
                          </a:solidFill>
                          <a:latin typeface="Arial" pitchFamily="34" charset="0"/>
                          <a:cs typeface="Arial" pitchFamily="34" charset="0"/>
                        </a:rPr>
                        <a:t> Ricardo Manuel Lozada Valenzuela</a:t>
                      </a:r>
                      <a:endParaRPr lang="es-ES" sz="1050" b="1" dirty="0">
                        <a:solidFill>
                          <a:schemeClr val="tx1">
                            <a:lumMod val="65000"/>
                            <a:lumOff val="35000"/>
                          </a:schemeClr>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s-ES" sz="1050" b="1" dirty="0" smtClean="0">
                          <a:solidFill>
                            <a:schemeClr val="tx1">
                              <a:lumMod val="65000"/>
                              <a:lumOff val="35000"/>
                            </a:schemeClr>
                          </a:solidFill>
                          <a:latin typeface="Arial" pitchFamily="34" charset="0"/>
                          <a:cs typeface="Arial" pitchFamily="34" charset="0"/>
                        </a:rPr>
                        <a:t>Ing.</a:t>
                      </a:r>
                      <a:r>
                        <a:rPr lang="es-ES" sz="1050" b="1" baseline="0" dirty="0" smtClean="0">
                          <a:solidFill>
                            <a:schemeClr val="tx1">
                              <a:lumMod val="65000"/>
                              <a:lumOff val="35000"/>
                            </a:schemeClr>
                          </a:solidFill>
                          <a:latin typeface="Arial" pitchFamily="34" charset="0"/>
                          <a:cs typeface="Arial" pitchFamily="34" charset="0"/>
                        </a:rPr>
                        <a:t> Amador Bustamante Gastelum</a:t>
                      </a:r>
                      <a:endParaRPr lang="es-ES" sz="1050" b="1" dirty="0">
                        <a:solidFill>
                          <a:schemeClr val="tx1">
                            <a:lumMod val="65000"/>
                            <a:lumOff val="35000"/>
                          </a:schemeClr>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 xmlns:p14="http://schemas.microsoft.com/office/powerpoint/2010/main" val="273118184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4" name="Rectangle 1"/>
          <p:cNvSpPr>
            <a:spLocks noChangeArrowheads="1"/>
          </p:cNvSpPr>
          <p:nvPr/>
        </p:nvSpPr>
        <p:spPr bwMode="auto">
          <a:xfrm>
            <a:off x="1822134" y="2138652"/>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CuadroTexto 5"/>
          <p:cNvSpPr txBox="1"/>
          <p:nvPr/>
        </p:nvSpPr>
        <p:spPr>
          <a:xfrm>
            <a:off x="323527" y="1197593"/>
            <a:ext cx="8640960" cy="738664"/>
          </a:xfrm>
          <a:prstGeom prst="rect">
            <a:avLst/>
          </a:prstGeom>
          <a:noFill/>
        </p:spPr>
        <p:txBody>
          <a:bodyPr wrap="square" rtlCol="0">
            <a:spAutoFit/>
          </a:bodyPr>
          <a:lstStyle/>
          <a:p>
            <a:pPr algn="ctr"/>
            <a:r>
              <a:rPr lang="es-MX" sz="2100" b="1" dirty="0" smtClean="0">
                <a:solidFill>
                  <a:schemeClr val="tx1">
                    <a:lumMod val="65000"/>
                    <a:lumOff val="35000"/>
                  </a:schemeClr>
                </a:solidFill>
                <a:latin typeface="Arial" pitchFamily="34" charset="0"/>
                <a:cs typeface="Arial" pitchFamily="34" charset="0"/>
              </a:rPr>
              <a:t>Formalización de Acta Constitutiva del Comité de Integridad de SEC y SEES</a:t>
            </a:r>
            <a:endParaRPr lang="es-MX" sz="2100" b="1" dirty="0">
              <a:solidFill>
                <a:schemeClr val="tx1">
                  <a:lumMod val="65000"/>
                  <a:lumOff val="35000"/>
                </a:schemeClr>
              </a:solidFill>
              <a:latin typeface="Arial" pitchFamily="34" charset="0"/>
              <a:cs typeface="Arial" pitchFamily="34" charset="0"/>
            </a:endParaRPr>
          </a:p>
        </p:txBody>
      </p:sp>
      <p:sp>
        <p:nvSpPr>
          <p:cNvPr id="13" name="Rectángulo 1"/>
          <p:cNvSpPr/>
          <p:nvPr/>
        </p:nvSpPr>
        <p:spPr>
          <a:xfrm>
            <a:off x="914400" y="2053371"/>
            <a:ext cx="7346373" cy="1446550"/>
          </a:xfrm>
          <a:prstGeom prst="rect">
            <a:avLst/>
          </a:prstGeom>
        </p:spPr>
        <p:txBody>
          <a:bodyPr wrap="square">
            <a:spAutoFit/>
          </a:bodyPr>
          <a:lstStyle/>
          <a:p>
            <a:pPr lvl="0"/>
            <a:r>
              <a:rPr lang="es-ES" sz="2400" dirty="0" smtClean="0">
                <a:solidFill>
                  <a:prstClr val="black"/>
                </a:solidFill>
              </a:rPr>
              <a:t>  </a:t>
            </a:r>
            <a:r>
              <a:rPr lang="es-ES" sz="2400" b="1" dirty="0">
                <a:solidFill>
                  <a:schemeClr val="tx1">
                    <a:lumMod val="65000"/>
                    <a:lumOff val="35000"/>
                  </a:schemeClr>
                </a:solidFill>
              </a:rPr>
              <a:t>Antecedentes</a:t>
            </a:r>
          </a:p>
          <a:p>
            <a:pPr lvl="0">
              <a:buFont typeface="Wingdings" pitchFamily="2" charset="2"/>
              <a:buChar char="Ø"/>
            </a:pPr>
            <a:r>
              <a:rPr lang="es-ES" sz="2000" dirty="0" smtClean="0">
                <a:solidFill>
                  <a:schemeClr val="tx1">
                    <a:lumMod val="65000"/>
                    <a:lumOff val="35000"/>
                  </a:schemeClr>
                </a:solidFill>
              </a:rPr>
              <a:t> Reunión </a:t>
            </a:r>
            <a:r>
              <a:rPr lang="es-ES" sz="2000" dirty="0">
                <a:solidFill>
                  <a:schemeClr val="tx1">
                    <a:lumMod val="65000"/>
                    <a:lumOff val="35000"/>
                  </a:schemeClr>
                </a:solidFill>
              </a:rPr>
              <a:t>de Toma de Protesta a los Comités de Integridad de </a:t>
            </a:r>
            <a:r>
              <a:rPr lang="es-ES" sz="2000" dirty="0" smtClean="0">
                <a:solidFill>
                  <a:schemeClr val="tx1">
                    <a:lumMod val="65000"/>
                    <a:lumOff val="35000"/>
                  </a:schemeClr>
                </a:solidFill>
              </a:rPr>
              <a:t>las   </a:t>
            </a:r>
          </a:p>
          <a:p>
            <a:pPr lvl="0"/>
            <a:r>
              <a:rPr lang="es-ES" sz="2000" dirty="0" smtClean="0">
                <a:solidFill>
                  <a:schemeClr val="tx1">
                    <a:lumMod val="65000"/>
                    <a:lumOff val="35000"/>
                  </a:schemeClr>
                </a:solidFill>
              </a:rPr>
              <a:t>     Dependencias </a:t>
            </a:r>
            <a:r>
              <a:rPr lang="es-ES" sz="2000" dirty="0">
                <a:solidFill>
                  <a:schemeClr val="tx1">
                    <a:lumMod val="65000"/>
                    <a:lumOff val="35000"/>
                  </a:schemeClr>
                </a:solidFill>
              </a:rPr>
              <a:t>del sector educativo. </a:t>
            </a:r>
          </a:p>
          <a:p>
            <a:pPr lvl="0"/>
            <a:r>
              <a:rPr lang="es-ES" sz="2000" dirty="0">
                <a:solidFill>
                  <a:schemeClr val="tx1">
                    <a:lumMod val="65000"/>
                    <a:lumOff val="35000"/>
                  </a:schemeClr>
                </a:solidFill>
              </a:rPr>
              <a:t>      </a:t>
            </a:r>
            <a:r>
              <a:rPr lang="es-ES" sz="2000" dirty="0" smtClean="0">
                <a:solidFill>
                  <a:schemeClr val="tx1">
                    <a:lumMod val="65000"/>
                    <a:lumOff val="35000"/>
                  </a:schemeClr>
                </a:solidFill>
              </a:rPr>
              <a:t>(</a:t>
            </a:r>
            <a:r>
              <a:rPr lang="es-ES" sz="2000" dirty="0">
                <a:solidFill>
                  <a:schemeClr val="tx1">
                    <a:lumMod val="65000"/>
                    <a:lumOff val="35000"/>
                  </a:schemeClr>
                </a:solidFill>
              </a:rPr>
              <a:t>Marzo 2017 en CECYTES).</a:t>
            </a:r>
            <a:r>
              <a:rPr lang="es-ES" sz="2400" dirty="0">
                <a:solidFill>
                  <a:schemeClr val="tx1">
                    <a:lumMod val="65000"/>
                    <a:lumOff val="35000"/>
                  </a:schemeClr>
                </a:solidFill>
              </a:rPr>
              <a:t>OCAL EJEC</a:t>
            </a:r>
            <a:r>
              <a:rPr lang="es-ES" sz="2400" dirty="0">
                <a:solidFill>
                  <a:prstClr val="white"/>
                </a:solidFill>
              </a:rPr>
              <a:t>UTIVO</a:t>
            </a:r>
          </a:p>
        </p:txBody>
      </p:sp>
      <p:sp>
        <p:nvSpPr>
          <p:cNvPr id="14" name="Rectángulo 3"/>
          <p:cNvSpPr/>
          <p:nvPr/>
        </p:nvSpPr>
        <p:spPr>
          <a:xfrm>
            <a:off x="987136" y="3772157"/>
            <a:ext cx="7512627" cy="1692771"/>
          </a:xfrm>
          <a:prstGeom prst="rect">
            <a:avLst/>
          </a:prstGeom>
        </p:spPr>
        <p:txBody>
          <a:bodyPr wrap="square">
            <a:spAutoFit/>
          </a:bodyPr>
          <a:lstStyle/>
          <a:p>
            <a:pPr lvl="0"/>
            <a:r>
              <a:rPr lang="es-ES" sz="2400" b="1" dirty="0" smtClean="0">
                <a:solidFill>
                  <a:schemeClr val="tx1">
                    <a:lumMod val="65000"/>
                    <a:lumOff val="35000"/>
                  </a:schemeClr>
                </a:solidFill>
              </a:rPr>
              <a:t>  Objetivo </a:t>
            </a:r>
            <a:endParaRPr lang="es-ES" sz="2400" b="1" dirty="0">
              <a:solidFill>
                <a:schemeClr val="tx1">
                  <a:lumMod val="65000"/>
                  <a:lumOff val="35000"/>
                </a:schemeClr>
              </a:solidFill>
            </a:endParaRPr>
          </a:p>
          <a:p>
            <a:pPr lvl="0">
              <a:buFont typeface="Wingdings" pitchFamily="2" charset="2"/>
              <a:buChar char="Ø"/>
            </a:pPr>
            <a:r>
              <a:rPr lang="es-ES" sz="2000" dirty="0" smtClean="0">
                <a:solidFill>
                  <a:schemeClr val="tx1">
                    <a:lumMod val="65000"/>
                    <a:lumOff val="35000"/>
                  </a:schemeClr>
                </a:solidFill>
              </a:rPr>
              <a:t> Concluir </a:t>
            </a:r>
            <a:r>
              <a:rPr lang="es-ES" sz="2000" dirty="0">
                <a:solidFill>
                  <a:schemeClr val="tx1">
                    <a:lumMod val="65000"/>
                    <a:lumOff val="35000"/>
                  </a:schemeClr>
                </a:solidFill>
              </a:rPr>
              <a:t>con la formalización de la conformación del Comité </a:t>
            </a:r>
            <a:r>
              <a:rPr lang="es-ES" sz="2000" dirty="0" smtClean="0">
                <a:solidFill>
                  <a:schemeClr val="tx1">
                    <a:lumMod val="65000"/>
                    <a:lumOff val="35000"/>
                  </a:schemeClr>
                </a:solidFill>
              </a:rPr>
              <a:t>de </a:t>
            </a:r>
          </a:p>
          <a:p>
            <a:pPr lvl="0"/>
            <a:r>
              <a:rPr lang="es-ES" sz="2000" dirty="0" smtClean="0">
                <a:solidFill>
                  <a:schemeClr val="tx1">
                    <a:lumMod val="65000"/>
                    <a:lumOff val="35000"/>
                  </a:schemeClr>
                </a:solidFill>
              </a:rPr>
              <a:t>     Integridad </a:t>
            </a:r>
            <a:r>
              <a:rPr lang="es-ES" sz="2000" dirty="0">
                <a:solidFill>
                  <a:schemeClr val="tx1">
                    <a:lumMod val="65000"/>
                    <a:lumOff val="35000"/>
                  </a:schemeClr>
                </a:solidFill>
              </a:rPr>
              <a:t>de SEC.</a:t>
            </a:r>
          </a:p>
          <a:p>
            <a:pPr lvl="0">
              <a:buFont typeface="Wingdings" pitchFamily="2" charset="2"/>
              <a:buChar char="Ø"/>
            </a:pPr>
            <a:r>
              <a:rPr lang="es-ES" sz="2000" dirty="0" smtClean="0">
                <a:solidFill>
                  <a:schemeClr val="tx1">
                    <a:lumMod val="65000"/>
                    <a:lumOff val="35000"/>
                  </a:schemeClr>
                </a:solidFill>
              </a:rPr>
              <a:t> Atender </a:t>
            </a:r>
            <a:r>
              <a:rPr lang="es-ES" sz="2000" dirty="0">
                <a:solidFill>
                  <a:schemeClr val="tx1">
                    <a:lumMod val="65000"/>
                    <a:lumOff val="35000"/>
                  </a:schemeClr>
                </a:solidFill>
              </a:rPr>
              <a:t>las solicitudes de información relativas a este rubro </a:t>
            </a:r>
            <a:r>
              <a:rPr lang="es-ES" sz="2000" dirty="0" smtClean="0">
                <a:solidFill>
                  <a:schemeClr val="tx1">
                    <a:lumMod val="65000"/>
                    <a:lumOff val="35000"/>
                  </a:schemeClr>
                </a:solidFill>
              </a:rPr>
              <a:t>por </a:t>
            </a:r>
          </a:p>
          <a:p>
            <a:pPr lvl="0"/>
            <a:r>
              <a:rPr lang="es-ES" sz="2000" dirty="0" smtClean="0">
                <a:solidFill>
                  <a:schemeClr val="tx1">
                    <a:lumMod val="65000"/>
                    <a:lumOff val="35000"/>
                  </a:schemeClr>
                </a:solidFill>
              </a:rPr>
              <a:t>     </a:t>
            </a:r>
            <a:r>
              <a:rPr lang="es-ES" sz="2000" dirty="0">
                <a:solidFill>
                  <a:schemeClr val="tx1">
                    <a:lumMod val="65000"/>
                    <a:lumOff val="35000"/>
                  </a:schemeClr>
                </a:solidFill>
              </a:rPr>
              <a:t>parte de las diferentes instancias revisoras y fiscalizadoras</a:t>
            </a:r>
            <a:r>
              <a:rPr lang="es-ES" sz="2000" dirty="0" smtClean="0">
                <a:solidFill>
                  <a:schemeClr val="tx1">
                    <a:lumMod val="65000"/>
                    <a:lumOff val="35000"/>
                  </a:schemeClr>
                </a:solidFill>
              </a:rPr>
              <a:t>.</a:t>
            </a:r>
            <a:endParaRPr lang="es-ES" sz="2000" dirty="0">
              <a:solidFill>
                <a:schemeClr val="tx1">
                  <a:lumMod val="65000"/>
                  <a:lumOff val="35000"/>
                </a:schemeClr>
              </a:solidFill>
            </a:endParaRPr>
          </a:p>
        </p:txBody>
      </p:sp>
    </p:spTree>
    <p:extLst>
      <p:ext uri="{BB962C8B-B14F-4D97-AF65-F5344CB8AC3E}">
        <p14:creationId xmlns="" xmlns:p14="http://schemas.microsoft.com/office/powerpoint/2010/main" val="207866332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4"/>
          <a:srcRect/>
          <a:stretch>
            <a:fillRect/>
          </a:stretch>
        </p:blipFill>
        <p:spPr bwMode="auto">
          <a:xfrm>
            <a:off x="6977495" y="166255"/>
            <a:ext cx="1917123" cy="797502"/>
          </a:xfrm>
          <a:prstGeom prst="rect">
            <a:avLst/>
          </a:prstGeom>
          <a:noFill/>
        </p:spPr>
      </p:pic>
      <p:sp>
        <p:nvSpPr>
          <p:cNvPr id="11" name="CuadroTexto 6"/>
          <p:cNvSpPr txBox="1"/>
          <p:nvPr/>
        </p:nvSpPr>
        <p:spPr>
          <a:xfrm>
            <a:off x="932772" y="1178162"/>
            <a:ext cx="7344816" cy="415498"/>
          </a:xfrm>
          <a:prstGeom prst="rect">
            <a:avLst/>
          </a:prstGeom>
          <a:noFill/>
        </p:spPr>
        <p:txBody>
          <a:bodyPr wrap="square" rtlCol="0">
            <a:spAutoFit/>
          </a:bodyPr>
          <a:lstStyle/>
          <a:p>
            <a:pPr algn="ctr"/>
            <a:r>
              <a:rPr lang="es-MX" sz="2100" b="1" dirty="0" smtClean="0">
                <a:solidFill>
                  <a:schemeClr val="tx1">
                    <a:lumMod val="65000"/>
                    <a:lumOff val="35000"/>
                  </a:schemeClr>
                </a:solidFill>
                <a:latin typeface="Arial" pitchFamily="34" charset="0"/>
                <a:cs typeface="Arial" pitchFamily="34" charset="0"/>
              </a:rPr>
              <a:t>Informe de Administración de Riesgos del Año 2018</a:t>
            </a:r>
          </a:p>
        </p:txBody>
      </p:sp>
      <p:graphicFrame>
        <p:nvGraphicFramePr>
          <p:cNvPr id="2" name="Objeto 1"/>
          <p:cNvGraphicFramePr>
            <a:graphicFrameLocks noChangeAspect="1"/>
          </p:cNvGraphicFramePr>
          <p:nvPr>
            <p:extLst>
              <p:ext uri="{D42A27DB-BD31-4B8C-83A1-F6EECF244321}">
                <p14:modId xmlns:p14="http://schemas.microsoft.com/office/powerpoint/2010/main" xmlns="" val="48611770"/>
              </p:ext>
            </p:extLst>
          </p:nvPr>
        </p:nvGraphicFramePr>
        <p:xfrm>
          <a:off x="2526327" y="1717497"/>
          <a:ext cx="4442509" cy="4932686"/>
        </p:xfrm>
        <a:graphic>
          <a:graphicData uri="http://schemas.openxmlformats.org/presentationml/2006/ole">
            <p:oleObj spid="_x0000_s1026" name="Acrobat Document" r:id="rId5" imgW="7772400" imgH="10048680" progId="">
              <p:embed/>
            </p:oleObj>
          </a:graphicData>
        </a:graphic>
      </p:graphicFrame>
    </p:spTree>
    <p:extLst>
      <p:ext uri="{BB962C8B-B14F-4D97-AF65-F5344CB8AC3E}">
        <p14:creationId xmlns:p14="http://schemas.microsoft.com/office/powerpoint/2010/main" xmlns="" val="273118184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11" name="CuadroTexto 6"/>
          <p:cNvSpPr txBox="1"/>
          <p:nvPr/>
        </p:nvSpPr>
        <p:spPr>
          <a:xfrm>
            <a:off x="932772" y="1178162"/>
            <a:ext cx="7344816" cy="415498"/>
          </a:xfrm>
          <a:prstGeom prst="rect">
            <a:avLst/>
          </a:prstGeom>
          <a:noFill/>
        </p:spPr>
        <p:txBody>
          <a:bodyPr wrap="square" rtlCol="0">
            <a:spAutoFit/>
          </a:bodyPr>
          <a:lstStyle/>
          <a:p>
            <a:pPr algn="ctr"/>
            <a:r>
              <a:rPr lang="es-MX" sz="2100" b="1" dirty="0" smtClean="0">
                <a:solidFill>
                  <a:schemeClr val="tx1">
                    <a:lumMod val="65000"/>
                    <a:lumOff val="35000"/>
                  </a:schemeClr>
                </a:solidFill>
                <a:latin typeface="Arial" pitchFamily="34" charset="0"/>
                <a:cs typeface="Arial" pitchFamily="34" charset="0"/>
              </a:rPr>
              <a:t>Plan Anual de Trabajo de Control Interno </a:t>
            </a:r>
          </a:p>
        </p:txBody>
      </p:sp>
      <p:sp>
        <p:nvSpPr>
          <p:cNvPr id="4" name="Rectangle 1"/>
          <p:cNvSpPr>
            <a:spLocks noChangeArrowheads="1"/>
          </p:cNvSpPr>
          <p:nvPr/>
        </p:nvSpPr>
        <p:spPr bwMode="auto">
          <a:xfrm>
            <a:off x="1822134" y="2138652"/>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3" name="Imagen 2"/>
          <p:cNvPicPr>
            <a:picLocks noChangeAspect="1"/>
          </p:cNvPicPr>
          <p:nvPr/>
        </p:nvPicPr>
        <p:blipFill>
          <a:blip r:embed="rId4"/>
          <a:stretch>
            <a:fillRect/>
          </a:stretch>
        </p:blipFill>
        <p:spPr>
          <a:xfrm>
            <a:off x="2082418" y="4155512"/>
            <a:ext cx="5042283" cy="2664093"/>
          </a:xfrm>
          <a:prstGeom prst="rect">
            <a:avLst/>
          </a:prstGeom>
        </p:spPr>
      </p:pic>
      <p:pic>
        <p:nvPicPr>
          <p:cNvPr id="2" name="Imagen 1"/>
          <p:cNvPicPr>
            <a:picLocks noChangeAspect="1"/>
          </p:cNvPicPr>
          <p:nvPr/>
        </p:nvPicPr>
        <p:blipFill>
          <a:blip r:embed="rId5"/>
          <a:stretch>
            <a:fillRect/>
          </a:stretch>
        </p:blipFill>
        <p:spPr>
          <a:xfrm>
            <a:off x="2033115" y="1593660"/>
            <a:ext cx="5076825" cy="2619375"/>
          </a:xfrm>
          <a:prstGeom prst="rect">
            <a:avLst/>
          </a:prstGeom>
        </p:spPr>
      </p:pic>
    </p:spTree>
    <p:extLst>
      <p:ext uri="{BB962C8B-B14F-4D97-AF65-F5344CB8AC3E}">
        <p14:creationId xmlns:p14="http://schemas.microsoft.com/office/powerpoint/2010/main" xmlns="" val="206884606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11" name="CuadroTexto 6"/>
          <p:cNvSpPr txBox="1"/>
          <p:nvPr/>
        </p:nvSpPr>
        <p:spPr>
          <a:xfrm>
            <a:off x="932772" y="1178162"/>
            <a:ext cx="7344816" cy="415498"/>
          </a:xfrm>
          <a:prstGeom prst="rect">
            <a:avLst/>
          </a:prstGeom>
          <a:noFill/>
        </p:spPr>
        <p:txBody>
          <a:bodyPr wrap="square" rtlCol="0">
            <a:spAutoFit/>
          </a:bodyPr>
          <a:lstStyle/>
          <a:p>
            <a:pPr algn="ctr"/>
            <a:r>
              <a:rPr lang="es-MX" sz="2100" b="1" dirty="0" smtClean="0">
                <a:solidFill>
                  <a:schemeClr val="tx1">
                    <a:lumMod val="65000"/>
                    <a:lumOff val="35000"/>
                  </a:schemeClr>
                </a:solidFill>
                <a:latin typeface="Arial" pitchFamily="34" charset="0"/>
                <a:cs typeface="Arial" pitchFamily="34" charset="0"/>
              </a:rPr>
              <a:t>Plan Anual de Trabajo de Control Interno </a:t>
            </a:r>
          </a:p>
        </p:txBody>
      </p:sp>
      <p:sp>
        <p:nvSpPr>
          <p:cNvPr id="4" name="Rectangle 1"/>
          <p:cNvSpPr>
            <a:spLocks noChangeArrowheads="1"/>
          </p:cNvSpPr>
          <p:nvPr/>
        </p:nvSpPr>
        <p:spPr bwMode="auto">
          <a:xfrm>
            <a:off x="1822134" y="2138652"/>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5" name="Imagen 4"/>
          <p:cNvPicPr>
            <a:picLocks noChangeAspect="1"/>
          </p:cNvPicPr>
          <p:nvPr/>
        </p:nvPicPr>
        <p:blipFill>
          <a:blip r:embed="rId4"/>
          <a:stretch>
            <a:fillRect/>
          </a:stretch>
        </p:blipFill>
        <p:spPr>
          <a:xfrm>
            <a:off x="2527805" y="1593660"/>
            <a:ext cx="4087445" cy="2517006"/>
          </a:xfrm>
          <a:prstGeom prst="rect">
            <a:avLst/>
          </a:prstGeom>
        </p:spPr>
      </p:pic>
      <p:pic>
        <p:nvPicPr>
          <p:cNvPr id="7" name="Imagen 6"/>
          <p:cNvPicPr>
            <a:picLocks noChangeAspect="1"/>
          </p:cNvPicPr>
          <p:nvPr/>
        </p:nvPicPr>
        <p:blipFill>
          <a:blip r:embed="rId5"/>
          <a:stretch>
            <a:fillRect/>
          </a:stretch>
        </p:blipFill>
        <p:spPr>
          <a:xfrm>
            <a:off x="463755" y="4655658"/>
            <a:ext cx="4818402" cy="1338813"/>
          </a:xfrm>
          <a:prstGeom prst="rect">
            <a:avLst/>
          </a:prstGeom>
        </p:spPr>
      </p:pic>
      <p:pic>
        <p:nvPicPr>
          <p:cNvPr id="10" name="Imagen 9"/>
          <p:cNvPicPr>
            <a:picLocks noChangeAspect="1"/>
          </p:cNvPicPr>
          <p:nvPr/>
        </p:nvPicPr>
        <p:blipFill>
          <a:blip r:embed="rId6"/>
          <a:stretch>
            <a:fillRect/>
          </a:stretch>
        </p:blipFill>
        <p:spPr>
          <a:xfrm>
            <a:off x="5485166" y="4249882"/>
            <a:ext cx="2792422" cy="2468302"/>
          </a:xfrm>
          <a:prstGeom prst="rect">
            <a:avLst/>
          </a:prstGeom>
        </p:spPr>
      </p:pic>
    </p:spTree>
    <p:extLst>
      <p:ext uri="{BB962C8B-B14F-4D97-AF65-F5344CB8AC3E}">
        <p14:creationId xmlns:p14="http://schemas.microsoft.com/office/powerpoint/2010/main" xmlns="" val="285182192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11" name="CuadroTexto 6"/>
          <p:cNvSpPr txBox="1"/>
          <p:nvPr/>
        </p:nvSpPr>
        <p:spPr>
          <a:xfrm>
            <a:off x="932772" y="1178162"/>
            <a:ext cx="7344816" cy="415498"/>
          </a:xfrm>
          <a:prstGeom prst="rect">
            <a:avLst/>
          </a:prstGeom>
          <a:noFill/>
        </p:spPr>
        <p:txBody>
          <a:bodyPr wrap="square" rtlCol="0">
            <a:spAutoFit/>
          </a:bodyPr>
          <a:lstStyle/>
          <a:p>
            <a:pPr algn="ctr"/>
            <a:r>
              <a:rPr lang="es-MX" sz="2100" b="1" dirty="0" smtClean="0">
                <a:solidFill>
                  <a:schemeClr val="tx1">
                    <a:lumMod val="65000"/>
                    <a:lumOff val="35000"/>
                  </a:schemeClr>
                </a:solidFill>
                <a:latin typeface="Arial" pitchFamily="34" charset="0"/>
                <a:cs typeface="Arial" pitchFamily="34" charset="0"/>
              </a:rPr>
              <a:t>Plan Anual de Trabajo de Control Interno </a:t>
            </a:r>
          </a:p>
        </p:txBody>
      </p:sp>
      <p:sp>
        <p:nvSpPr>
          <p:cNvPr id="4" name="Rectangle 1"/>
          <p:cNvSpPr>
            <a:spLocks noChangeArrowheads="1"/>
          </p:cNvSpPr>
          <p:nvPr/>
        </p:nvSpPr>
        <p:spPr bwMode="auto">
          <a:xfrm>
            <a:off x="1822134" y="2138652"/>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2" name="Imagen 1"/>
          <p:cNvPicPr>
            <a:picLocks noChangeAspect="1"/>
          </p:cNvPicPr>
          <p:nvPr/>
        </p:nvPicPr>
        <p:blipFill>
          <a:blip r:embed="rId4"/>
          <a:stretch>
            <a:fillRect/>
          </a:stretch>
        </p:blipFill>
        <p:spPr>
          <a:xfrm>
            <a:off x="1253778" y="1717497"/>
            <a:ext cx="6718337" cy="4359851"/>
          </a:xfrm>
          <a:prstGeom prst="rect">
            <a:avLst/>
          </a:prstGeom>
        </p:spPr>
      </p:pic>
    </p:spTree>
    <p:extLst>
      <p:ext uri="{BB962C8B-B14F-4D97-AF65-F5344CB8AC3E}">
        <p14:creationId xmlns:p14="http://schemas.microsoft.com/office/powerpoint/2010/main" xmlns="" val="135072238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22599</TotalTime>
  <Words>6712</Words>
  <Application>Microsoft Office PowerPoint</Application>
  <PresentationFormat>Presentación en pantalla (4:3)</PresentationFormat>
  <Paragraphs>967</Paragraphs>
  <Slides>37</Slides>
  <Notes>22</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37</vt:i4>
      </vt:variant>
    </vt:vector>
  </HeadingPairs>
  <TitlesOfParts>
    <vt:vector size="39" baseType="lpstr">
      <vt:lpstr>Tema de Office</vt:lpstr>
      <vt:lpstr>Acrobat Document</vt:lpstr>
      <vt:lpstr>CONTROL INTERNO Comité de Control y Desempeño Institucional (COCODI) </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 INTERNO Comité de control y desempeño institucional (COCODI)</dc:title>
  <dc:creator>Enelda G. Ramos Salazar</dc:creator>
  <cp:lastModifiedBy>LUIS CARLOS</cp:lastModifiedBy>
  <cp:revision>395</cp:revision>
  <dcterms:created xsi:type="dcterms:W3CDTF">2017-06-29T21:17:41Z</dcterms:created>
  <dcterms:modified xsi:type="dcterms:W3CDTF">2019-05-16T17:01:17Z</dcterms:modified>
</cp:coreProperties>
</file>