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Default Extension="xlsx" ContentType="application/vnd.openxmlformats-officedocument.spreadsheetml.sheet"/>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7" r:id="rId2"/>
    <p:sldId id="304" r:id="rId3"/>
    <p:sldId id="269" r:id="rId4"/>
    <p:sldId id="361" r:id="rId5"/>
    <p:sldId id="362" r:id="rId6"/>
    <p:sldId id="381" r:id="rId7"/>
    <p:sldId id="382" r:id="rId8"/>
    <p:sldId id="383" r:id="rId9"/>
    <p:sldId id="387" r:id="rId10"/>
    <p:sldId id="405" r:id="rId11"/>
    <p:sldId id="411" r:id="rId12"/>
    <p:sldId id="412" r:id="rId13"/>
    <p:sldId id="353" r:id="rId14"/>
    <p:sldId id="418" r:id="rId15"/>
    <p:sldId id="419" r:id="rId16"/>
    <p:sldId id="422" r:id="rId17"/>
    <p:sldId id="423" r:id="rId18"/>
    <p:sldId id="431" r:id="rId19"/>
    <p:sldId id="432" r:id="rId20"/>
    <p:sldId id="433" r:id="rId21"/>
    <p:sldId id="434" r:id="rId22"/>
    <p:sldId id="435" r:id="rId23"/>
    <p:sldId id="436" r:id="rId24"/>
    <p:sldId id="437" r:id="rId25"/>
    <p:sldId id="359" r:id="rId26"/>
    <p:sldId id="344" r:id="rId2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FF00"/>
    <a:srgbClr val="FF0000"/>
    <a:srgbClr val="FF6600"/>
    <a:srgbClr val="BC351A"/>
    <a:srgbClr val="FF9999"/>
    <a:srgbClr val="FFDE75"/>
    <a:srgbClr val="CC99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4994" autoAdjust="0"/>
    <p:restoredTop sz="94660"/>
  </p:normalViewPr>
  <p:slideViewPr>
    <p:cSldViewPr snapToGrid="0">
      <p:cViewPr>
        <p:scale>
          <a:sx n="84" d="100"/>
          <a:sy n="84" d="100"/>
        </p:scale>
        <p:origin x="-888" y="23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39C125-B44E-4005-8A2A-E5D9947FDBD1}">
      <dsp:nvSpPr>
        <dsp:cNvPr id="0" name=""/>
        <dsp:cNvSpPr/>
      </dsp:nvSpPr>
      <dsp:spPr>
        <a:xfrm>
          <a:off x="3615358" y="777884"/>
          <a:ext cx="2243457" cy="355893"/>
        </a:xfrm>
        <a:custGeom>
          <a:avLst/>
          <a:gdLst/>
          <a:ahLst/>
          <a:cxnLst/>
          <a:rect l="0" t="0" r="0" b="0"/>
          <a:pathLst>
            <a:path>
              <a:moveTo>
                <a:pt x="0" y="0"/>
              </a:moveTo>
              <a:lnTo>
                <a:pt x="0" y="242531"/>
              </a:lnTo>
              <a:lnTo>
                <a:pt x="2243457" y="242531"/>
              </a:lnTo>
              <a:lnTo>
                <a:pt x="2243457"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2ABF8592-0075-4559-8238-075F11BB7BDF}">
      <dsp:nvSpPr>
        <dsp:cNvPr id="0" name=""/>
        <dsp:cNvSpPr/>
      </dsp:nvSpPr>
      <dsp:spPr>
        <a:xfrm>
          <a:off x="3615358" y="777884"/>
          <a:ext cx="747819" cy="355893"/>
        </a:xfrm>
        <a:custGeom>
          <a:avLst/>
          <a:gdLst/>
          <a:ahLst/>
          <a:cxnLst/>
          <a:rect l="0" t="0" r="0" b="0"/>
          <a:pathLst>
            <a:path>
              <a:moveTo>
                <a:pt x="0" y="0"/>
              </a:moveTo>
              <a:lnTo>
                <a:pt x="0" y="242531"/>
              </a:lnTo>
              <a:lnTo>
                <a:pt x="747819" y="242531"/>
              </a:lnTo>
              <a:lnTo>
                <a:pt x="747819"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BEB69EB6-D394-498F-A135-930A71BF328F}">
      <dsp:nvSpPr>
        <dsp:cNvPr id="0" name=""/>
        <dsp:cNvSpPr/>
      </dsp:nvSpPr>
      <dsp:spPr>
        <a:xfrm>
          <a:off x="2867539" y="777884"/>
          <a:ext cx="747819" cy="355893"/>
        </a:xfrm>
        <a:custGeom>
          <a:avLst/>
          <a:gdLst/>
          <a:ahLst/>
          <a:cxnLst/>
          <a:rect l="0" t="0" r="0" b="0"/>
          <a:pathLst>
            <a:path>
              <a:moveTo>
                <a:pt x="747819" y="0"/>
              </a:moveTo>
              <a:lnTo>
                <a:pt x="747819" y="242531"/>
              </a:lnTo>
              <a:lnTo>
                <a:pt x="0" y="242531"/>
              </a:lnTo>
              <a:lnTo>
                <a:pt x="0"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15EF07D-31D2-47D1-9B47-F2E5A96F665B}">
      <dsp:nvSpPr>
        <dsp:cNvPr id="0" name=""/>
        <dsp:cNvSpPr/>
      </dsp:nvSpPr>
      <dsp:spPr>
        <a:xfrm>
          <a:off x="1371901" y="777884"/>
          <a:ext cx="2243457" cy="355893"/>
        </a:xfrm>
        <a:custGeom>
          <a:avLst/>
          <a:gdLst/>
          <a:ahLst/>
          <a:cxnLst/>
          <a:rect l="0" t="0" r="0" b="0"/>
          <a:pathLst>
            <a:path>
              <a:moveTo>
                <a:pt x="2243457" y="0"/>
              </a:moveTo>
              <a:lnTo>
                <a:pt x="2243457" y="242531"/>
              </a:lnTo>
              <a:lnTo>
                <a:pt x="0" y="242531"/>
              </a:lnTo>
              <a:lnTo>
                <a:pt x="0"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593E8609-44EC-4A80-AF6B-8294A07E738F}">
      <dsp:nvSpPr>
        <dsp:cNvPr id="0" name=""/>
        <dsp:cNvSpPr/>
      </dsp:nvSpPr>
      <dsp:spPr>
        <a:xfrm>
          <a:off x="3003506" y="832"/>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A1396441-CA1F-4458-BE66-9A6BB96F6128}">
      <dsp:nvSpPr>
        <dsp:cNvPr id="0" name=""/>
        <dsp:cNvSpPr/>
      </dsp:nvSpPr>
      <dsp:spPr>
        <a:xfrm>
          <a:off x="3139473" y="130001"/>
          <a:ext cx="1223704" cy="777052"/>
        </a:xfrm>
        <a:prstGeom prst="roundRect">
          <a:avLst>
            <a:gd name="adj" fmla="val 10000"/>
          </a:avLst>
        </a:prstGeom>
        <a:solidFill>
          <a:schemeClr val="accent4">
            <a:alpha val="9000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Presidente</a:t>
          </a:r>
          <a:endParaRPr lang="es-ES" sz="1500" kern="1200" dirty="0"/>
        </a:p>
      </dsp:txBody>
      <dsp:txXfrm>
        <a:off x="3162232" y="152760"/>
        <a:ext cx="1178186" cy="731534"/>
      </dsp:txXfrm>
    </dsp:sp>
    <dsp:sp modelId="{1F7084C1-11A7-44F2-8F06-E5F0D0ED5ED9}">
      <dsp:nvSpPr>
        <dsp:cNvPr id="0" name=""/>
        <dsp:cNvSpPr/>
      </dsp:nvSpPr>
      <dsp:spPr>
        <a:xfrm>
          <a:off x="760049"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2FFEF717-C598-49EA-95CE-89C5ADE34578}">
      <dsp:nvSpPr>
        <dsp:cNvPr id="0" name=""/>
        <dsp:cNvSpPr/>
      </dsp:nvSpPr>
      <dsp:spPr>
        <a:xfrm>
          <a:off x="896016" y="1262947"/>
          <a:ext cx="1223704" cy="777052"/>
        </a:xfrm>
        <a:prstGeom prst="roundRect">
          <a:avLst>
            <a:gd name="adj" fmla="val 10000"/>
          </a:avLst>
        </a:prstGeom>
        <a:solidFill>
          <a:schemeClr val="accent4">
            <a:alpha val="9000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Vocal Ejecutivo</a:t>
          </a:r>
          <a:endParaRPr lang="es-ES" sz="1500" kern="1200" dirty="0"/>
        </a:p>
      </dsp:txBody>
      <dsp:txXfrm>
        <a:off x="918775" y="1285706"/>
        <a:ext cx="1178186" cy="731534"/>
      </dsp:txXfrm>
    </dsp:sp>
    <dsp:sp modelId="{5C05CFC2-4B04-426E-8A71-4C634085EA86}">
      <dsp:nvSpPr>
        <dsp:cNvPr id="0" name=""/>
        <dsp:cNvSpPr/>
      </dsp:nvSpPr>
      <dsp:spPr>
        <a:xfrm>
          <a:off x="2255687"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FA2A4E3-6A7E-4311-BD18-956D23148001}">
      <dsp:nvSpPr>
        <dsp:cNvPr id="0" name=""/>
        <dsp:cNvSpPr/>
      </dsp:nvSpPr>
      <dsp:spPr>
        <a:xfrm>
          <a:off x="2391654" y="1262947"/>
          <a:ext cx="1223704" cy="777052"/>
        </a:xfrm>
        <a:prstGeom prst="roundRect">
          <a:avLst>
            <a:gd name="adj" fmla="val 10000"/>
          </a:avLst>
        </a:prstGeom>
        <a:solidFill>
          <a:schemeClr val="accent4">
            <a:alpha val="9000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Vocales</a:t>
          </a:r>
          <a:endParaRPr lang="es-ES" sz="1500" kern="1200" dirty="0"/>
        </a:p>
      </dsp:txBody>
      <dsp:txXfrm>
        <a:off x="2414413" y="1285706"/>
        <a:ext cx="1178186" cy="731534"/>
      </dsp:txXfrm>
    </dsp:sp>
    <dsp:sp modelId="{9C4E2A7D-AC0C-443F-BFE7-999C19236F21}">
      <dsp:nvSpPr>
        <dsp:cNvPr id="0" name=""/>
        <dsp:cNvSpPr/>
      </dsp:nvSpPr>
      <dsp:spPr>
        <a:xfrm>
          <a:off x="3751326"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DA08E406-7EA4-4D0C-9C79-28EB04C96490}">
      <dsp:nvSpPr>
        <dsp:cNvPr id="0" name=""/>
        <dsp:cNvSpPr/>
      </dsp:nvSpPr>
      <dsp:spPr>
        <a:xfrm>
          <a:off x="3887293" y="1262947"/>
          <a:ext cx="1223704" cy="777052"/>
        </a:xfrm>
        <a:prstGeom prst="roundRect">
          <a:avLst>
            <a:gd name="adj" fmla="val 10000"/>
          </a:avLst>
        </a:prstGeom>
        <a:solidFill>
          <a:schemeClr val="dk2">
            <a:alpha val="90000"/>
            <a:tint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Invitados Permanentes</a:t>
          </a:r>
          <a:endParaRPr lang="es-ES" sz="1500" kern="1200" dirty="0"/>
        </a:p>
      </dsp:txBody>
      <dsp:txXfrm>
        <a:off x="3910052" y="1285706"/>
        <a:ext cx="1178186" cy="731534"/>
      </dsp:txXfrm>
    </dsp:sp>
    <dsp:sp modelId="{F2C04478-460E-4BB4-A2B0-3F453A899FEC}">
      <dsp:nvSpPr>
        <dsp:cNvPr id="0" name=""/>
        <dsp:cNvSpPr/>
      </dsp:nvSpPr>
      <dsp:spPr>
        <a:xfrm>
          <a:off x="5246964"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230AF29-01B6-4189-8032-224674C03743}">
      <dsp:nvSpPr>
        <dsp:cNvPr id="0" name=""/>
        <dsp:cNvSpPr/>
      </dsp:nvSpPr>
      <dsp:spPr>
        <a:xfrm>
          <a:off x="5382931" y="1262947"/>
          <a:ext cx="1223704" cy="777052"/>
        </a:xfrm>
        <a:prstGeom prst="roundRect">
          <a:avLst>
            <a:gd name="adj" fmla="val 10000"/>
          </a:avLst>
        </a:prstGeom>
        <a:solidFill>
          <a:schemeClr val="dk2">
            <a:alpha val="90000"/>
            <a:tint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Otros Invitados</a:t>
          </a:r>
          <a:endParaRPr lang="es-ES" sz="1500" kern="1200" dirty="0"/>
        </a:p>
      </dsp:txBody>
      <dsp:txXfrm>
        <a:off x="5405690" y="1285706"/>
        <a:ext cx="1178186" cy="731534"/>
      </dsp:txXfrm>
    </dsp:sp>
  </dsp:spTree>
</dsp:drawing>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5C3BB6-8FFD-4C1E-B286-D473ACF6ED23}" type="datetimeFigureOut">
              <a:rPr lang="es-MX" smtClean="0"/>
              <a:pPr/>
              <a:t>16/10/2019</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810C45-BDF6-4144-A6BB-1BA0D3B5783B}" type="slidenum">
              <a:rPr lang="es-MX" smtClean="0"/>
              <a:pPr/>
              <a:t>‹Nº›</a:t>
            </a:fld>
            <a:endParaRPr lang="es-MX"/>
          </a:p>
        </p:txBody>
      </p:sp>
    </p:spTree>
    <p:extLst>
      <p:ext uri="{BB962C8B-B14F-4D97-AF65-F5344CB8AC3E}">
        <p14:creationId xmlns:p14="http://schemas.microsoft.com/office/powerpoint/2010/main" xmlns="" val="3334887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4</a:t>
            </a:fld>
            <a:endParaRPr lang="es-MX"/>
          </a:p>
        </p:txBody>
      </p:sp>
    </p:spTree>
    <p:extLst>
      <p:ext uri="{BB962C8B-B14F-4D97-AF65-F5344CB8AC3E}">
        <p14:creationId xmlns:p14="http://schemas.microsoft.com/office/powerpoint/2010/main" xmlns="" val="2772476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13</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25</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5</a:t>
            </a:fld>
            <a:endParaRPr lang="es-MX"/>
          </a:p>
        </p:txBody>
      </p:sp>
    </p:spTree>
    <p:extLst>
      <p:ext uri="{BB962C8B-B14F-4D97-AF65-F5344CB8AC3E}">
        <p14:creationId xmlns:p14="http://schemas.microsoft.com/office/powerpoint/2010/main" xmlns="" val="3375448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6</a:t>
            </a:fld>
            <a:endParaRPr lang="es-MX"/>
          </a:p>
        </p:txBody>
      </p:sp>
    </p:spTree>
    <p:extLst>
      <p:ext uri="{BB962C8B-B14F-4D97-AF65-F5344CB8AC3E}">
        <p14:creationId xmlns="" xmlns:p14="http://schemas.microsoft.com/office/powerpoint/2010/main" val="5163311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7</a:t>
            </a:fld>
            <a:endParaRPr lang="es-MX"/>
          </a:p>
        </p:txBody>
      </p:sp>
    </p:spTree>
    <p:extLst>
      <p:ext uri="{BB962C8B-B14F-4D97-AF65-F5344CB8AC3E}">
        <p14:creationId xmlns="" xmlns:p14="http://schemas.microsoft.com/office/powerpoint/2010/main" val="1667921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8</a:t>
            </a:fld>
            <a:endParaRPr lang="es-MX"/>
          </a:p>
        </p:txBody>
      </p:sp>
    </p:spTree>
    <p:extLst>
      <p:ext uri="{BB962C8B-B14F-4D97-AF65-F5344CB8AC3E}">
        <p14:creationId xmlns="" xmlns:p14="http://schemas.microsoft.com/office/powerpoint/2010/main" val="42855474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9</a:t>
            </a:fld>
            <a:endParaRPr lang="es-MX"/>
          </a:p>
        </p:txBody>
      </p:sp>
    </p:spTree>
    <p:extLst>
      <p:ext uri="{BB962C8B-B14F-4D97-AF65-F5344CB8AC3E}">
        <p14:creationId xmlns="" xmlns:p14="http://schemas.microsoft.com/office/powerpoint/2010/main" val="27921267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10</a:t>
            </a:fld>
            <a:endParaRPr lang="es-MX"/>
          </a:p>
        </p:txBody>
      </p:sp>
    </p:spTree>
    <p:extLst>
      <p:ext uri="{BB962C8B-B14F-4D97-AF65-F5344CB8AC3E}">
        <p14:creationId xmlns="" xmlns:p14="http://schemas.microsoft.com/office/powerpoint/2010/main" val="27411047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11</a:t>
            </a:fld>
            <a:endParaRPr lang="es-MX"/>
          </a:p>
        </p:txBody>
      </p:sp>
    </p:spTree>
    <p:extLst>
      <p:ext uri="{BB962C8B-B14F-4D97-AF65-F5344CB8AC3E}">
        <p14:creationId xmlns="" xmlns:p14="http://schemas.microsoft.com/office/powerpoint/2010/main" val="27411047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12</a:t>
            </a:fld>
            <a:endParaRPr lang="es-MX"/>
          </a:p>
        </p:txBody>
      </p:sp>
    </p:spTree>
    <p:extLst>
      <p:ext uri="{BB962C8B-B14F-4D97-AF65-F5344CB8AC3E}">
        <p14:creationId xmlns="" xmlns:p14="http://schemas.microsoft.com/office/powerpoint/2010/main" val="2741104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16/10/2019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506114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16/10/2019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81852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16/10/2019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9683043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tandard slide">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nSpc>
                <a:spcPct val="100000"/>
              </a:lnSpc>
              <a:spcBef>
                <a:spcPts val="0"/>
              </a:spcBef>
              <a:spcAft>
                <a:spcPts val="600"/>
              </a:spcAft>
              <a:buSzPct val="100000"/>
              <a:defRPr>
                <a:solidFill>
                  <a:schemeClr val="bg1"/>
                </a:solidFill>
              </a:defRPr>
            </a:lvl1pPr>
            <a:lvl2pPr>
              <a:lnSpc>
                <a:spcPct val="100000"/>
              </a:lnSpc>
              <a:spcBef>
                <a:spcPts val="0"/>
              </a:spcBef>
              <a:spcAft>
                <a:spcPts val="600"/>
              </a:spcAft>
              <a:buSzPct val="100000"/>
              <a:defRPr>
                <a:solidFill>
                  <a:schemeClr val="bg1"/>
                </a:solidFill>
              </a:defRPr>
            </a:lvl2pPr>
            <a:lvl3pPr>
              <a:lnSpc>
                <a:spcPct val="100000"/>
              </a:lnSpc>
              <a:spcBef>
                <a:spcPts val="0"/>
              </a:spcBef>
              <a:spcAft>
                <a:spcPts val="600"/>
              </a:spcAft>
              <a:buSzPct val="100000"/>
              <a:defRPr>
                <a:solidFill>
                  <a:schemeClr val="bg1"/>
                </a:solidFill>
              </a:defRPr>
            </a:lvl3pPr>
            <a:lvl4pPr>
              <a:lnSpc>
                <a:spcPct val="100000"/>
              </a:lnSpc>
              <a:spcBef>
                <a:spcPts val="0"/>
              </a:spcBef>
              <a:spcAft>
                <a:spcPts val="600"/>
              </a:spcAft>
              <a:buSzPct val="100000"/>
              <a:defRPr>
                <a:solidFill>
                  <a:schemeClr val="bg1"/>
                </a:solidFill>
              </a:defRPr>
            </a:lvl4pPr>
            <a:lvl5pPr>
              <a:lnSpc>
                <a:spcPct val="100000"/>
              </a:lnSpc>
              <a:spcBef>
                <a:spcPts val="0"/>
              </a:spcBef>
              <a:spcAft>
                <a:spcPts val="600"/>
              </a:spcAft>
              <a:buSzPct val="100000"/>
              <a:defRPr>
                <a:solidFill>
                  <a:schemeClr val="bg1"/>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Rectangle 2"/>
          <p:cNvSpPr>
            <a:spLocks noGrp="1" noChangeArrowheads="1"/>
          </p:cNvSpPr>
          <p:nvPr>
            <p:ph type="title"/>
          </p:nvPr>
        </p:nvSpPr>
        <p:spPr bwMode="auto">
          <a:xfrm>
            <a:off x="456413" y="322783"/>
            <a:ext cx="8232775" cy="564679"/>
          </a:xfrm>
          <a:prstGeom prst="rect">
            <a:avLst/>
          </a:prstGeom>
          <a:noFill/>
          <a:ln w="9525">
            <a:noFill/>
            <a:miter lim="800000"/>
            <a:headEnd/>
            <a:tailEnd/>
          </a:ln>
          <a:effectLst/>
        </p:spPr>
        <p:txBody>
          <a:bodyPr vert="horz" wrap="square" lIns="0" tIns="35972" rIns="0" bIns="0" numCol="1" anchor="ctr" anchorCtr="0" compatLnSpc="1">
            <a:prstTxWarp prst="textNoShape">
              <a:avLst/>
            </a:prstTxWarp>
          </a:bodyPr>
          <a:lstStyle/>
          <a:p>
            <a:pPr lvl="0"/>
            <a:r>
              <a:rPr lang="en-US" noProof="0" dirty="0" smtClean="0"/>
              <a:t>Click to edit Master title style</a:t>
            </a:r>
          </a:p>
        </p:txBody>
      </p:sp>
    </p:spTree>
    <p:extLst>
      <p:ext uri="{BB962C8B-B14F-4D97-AF65-F5344CB8AC3E}">
        <p14:creationId xmlns:p14="http://schemas.microsoft.com/office/powerpoint/2010/main" xmlns="" val="3581903835"/>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16/10/2019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2862838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3"/>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8"/>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D0CD3E9-648A-4A22-B65A-B947559BDD30}" type="datetimeFigureOut">
              <a:rPr lang="es-MX" smtClean="0"/>
              <a:pPr/>
              <a:t>16/10/2019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2257272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D0CD3E9-648A-4A22-B65A-B947559BDD30}" type="datetimeFigureOut">
              <a:rPr lang="es-MX" smtClean="0"/>
              <a:pPr/>
              <a:t>16/10/2019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1106545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2"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D0CD3E9-648A-4A22-B65A-B947559BDD30}" type="datetimeFigureOut">
              <a:rPr lang="es-MX" smtClean="0"/>
              <a:pPr/>
              <a:t>16/10/2019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1245436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D0CD3E9-648A-4A22-B65A-B947559BDD30}" type="datetimeFigureOut">
              <a:rPr lang="es-MX" smtClean="0"/>
              <a:pPr/>
              <a:t>16/10/2019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1332243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0CD3E9-648A-4A22-B65A-B947559BDD30}" type="datetimeFigureOut">
              <a:rPr lang="es-MX" smtClean="0"/>
              <a:pPr/>
              <a:t>16/10/2019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1054139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30"/>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pPr/>
              <a:t>16/10/2019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54602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30"/>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pPr/>
              <a:t>16/10/2019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298992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5"/>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0CD3E9-648A-4A22-B65A-B947559BDD30}" type="datetimeFigureOut">
              <a:rPr lang="es-MX" smtClean="0"/>
              <a:pPr/>
              <a:t>16/10/2019</a:t>
            </a:fld>
            <a:endParaRPr lang="es-MX"/>
          </a:p>
        </p:txBody>
      </p:sp>
      <p:sp>
        <p:nvSpPr>
          <p:cNvPr id="5" name="Footer Placeholder 4"/>
          <p:cNvSpPr>
            <a:spLocks noGrp="1"/>
          </p:cNvSpPr>
          <p:nvPr>
            <p:ph type="ftr" sz="quarter" idx="3"/>
          </p:nvPr>
        </p:nvSpPr>
        <p:spPr>
          <a:xfrm>
            <a:off x="3028950" y="6356355"/>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5"/>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39445247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package" Target="../embeddings/Hoja_de_c_lculo_de_Microsoft_Office_Excel1.xlsx"/><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4 Marcador de contenido"/>
          <p:cNvSpPr>
            <a:spLocks noGrp="1"/>
          </p:cNvSpPr>
          <p:nvPr>
            <p:ph idx="1"/>
          </p:nvPr>
        </p:nvSpPr>
        <p:spPr>
          <a:xfrm>
            <a:off x="707448" y="3626764"/>
            <a:ext cx="8229600" cy="737418"/>
          </a:xfrm>
          <a:prstGeom prst="rect">
            <a:avLst/>
          </a:prstGeom>
        </p:spPr>
        <p:txBody>
          <a:bodyPr>
            <a:normAutofit/>
          </a:bodyPr>
          <a:lstStyle/>
          <a:p>
            <a:pPr marL="0" indent="0" algn="ctr">
              <a:spcAft>
                <a:spcPts val="0"/>
              </a:spcAft>
              <a:buSzTx/>
              <a:buNone/>
              <a:defRPr/>
            </a:pP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9na. </a:t>
            </a: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S</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esión </a:t>
            </a: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Ordinaria </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de </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2019</a:t>
            </a:r>
            <a:r>
              <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t/>
            </a:r>
            <a:br>
              <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br>
            <a:endPar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endParaRPr>
          </a:p>
          <a:p>
            <a:pPr marL="0" indent="0" algn="ctr">
              <a:spcAft>
                <a:spcPts val="0"/>
              </a:spcAft>
              <a:buSzTx/>
              <a:buNone/>
              <a:defRPr/>
            </a:pPr>
            <a:endParaRPr lang="es-MX" sz="1800" b="1" kern="0" dirty="0">
              <a:solidFill>
                <a:schemeClr val="tx1"/>
              </a:solidFill>
            </a:endParaRPr>
          </a:p>
        </p:txBody>
      </p:sp>
      <p:sp>
        <p:nvSpPr>
          <p:cNvPr id="13" name="1 Título"/>
          <p:cNvSpPr>
            <a:spLocks noGrp="1"/>
          </p:cNvSpPr>
          <p:nvPr>
            <p:ph type="title"/>
          </p:nvPr>
        </p:nvSpPr>
        <p:spPr bwMode="auto">
          <a:xfrm>
            <a:off x="554182" y="1903017"/>
            <a:ext cx="8229600" cy="1508635"/>
          </a:xfrm>
          <a:prstGeom prst="rect">
            <a:avLst/>
          </a:prstGeom>
          <a:noFill/>
          <a:ln w="9525">
            <a:noFill/>
            <a:miter lim="800000"/>
            <a:headEnd/>
            <a:tailEnd/>
          </a:ln>
          <a:effectLst/>
        </p:spPr>
        <p:txBody>
          <a:bodyPr>
            <a:normAutofit/>
          </a:bodyPr>
          <a:lstStyle>
            <a:lvl1pPr algn="l">
              <a:defRPr sz="2800" cap="all" baseline="0">
                <a:solidFill>
                  <a:schemeClr val="tx1">
                    <a:lumMod val="75000"/>
                    <a:lumOff val="25000"/>
                  </a:schemeClr>
                </a:solidFill>
                <a:latin typeface="Century Gothic" pitchFamily="34" charset="0"/>
              </a:defRPr>
            </a:lvl1pPr>
          </a:lstStyle>
          <a:p>
            <a:pPr algn="ctr">
              <a:lnSpc>
                <a:spcPct val="100000"/>
              </a:lnSpc>
              <a:spcBef>
                <a:spcPts val="0"/>
              </a:spcBef>
              <a:defRPr/>
            </a:pP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CONTROL INTERNO</a:t>
            </a:r>
            <a:b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omité</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de</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C</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ontrol y </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esempeño</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I</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nstitucional</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r>
            <a:b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r>
              <a:rPr lang="es-MX" sz="2400" b="1" dirty="0" smtClean="0">
                <a:effectLst>
                  <a:outerShdw blurRad="38100" dist="38100" dir="2700000" algn="tl">
                    <a:srgbClr val="000000">
                      <a:alpha val="43137"/>
                    </a:srgbClr>
                  </a:outerShdw>
                </a:effectLst>
                <a:latin typeface="Arial" pitchFamily="34" charset="0"/>
                <a:cs typeface="Arial" pitchFamily="34" charset="0"/>
              </a:rPr>
              <a:t/>
            </a:r>
            <a:br>
              <a:rPr lang="es-MX" sz="2400" b="1" dirty="0" smtClean="0">
                <a:effectLst>
                  <a:outerShdw blurRad="38100" dist="38100" dir="2700000" algn="tl">
                    <a:srgbClr val="000000">
                      <a:alpha val="43137"/>
                    </a:srgbClr>
                  </a:outerShdw>
                </a:effectLst>
                <a:latin typeface="Arial" pitchFamily="34" charset="0"/>
                <a:cs typeface="Arial" pitchFamily="34" charset="0"/>
              </a:rPr>
            </a:br>
            <a:endParaRPr lang="es-ES" sz="2400" b="1" kern="0" dirty="0">
              <a:effectLst>
                <a:outerShdw blurRad="38100" dist="38100" dir="2700000" algn="tl">
                  <a:srgbClr val="000000">
                    <a:alpha val="43137"/>
                  </a:srgbClr>
                </a:outerShdw>
              </a:effectLst>
              <a:latin typeface="Arial" pitchFamily="34" charset="0"/>
              <a:cs typeface="Arial" pitchFamily="34" charset="0"/>
            </a:endParaRPr>
          </a:p>
        </p:txBody>
      </p:sp>
      <p:sp>
        <p:nvSpPr>
          <p:cNvPr id="6" name="4 Marcador de contenido"/>
          <p:cNvSpPr txBox="1">
            <a:spLocks/>
          </p:cNvSpPr>
          <p:nvPr/>
        </p:nvSpPr>
        <p:spPr>
          <a:xfrm>
            <a:off x="0" y="5210957"/>
            <a:ext cx="9144000" cy="36807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defRPr/>
            </a:pP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Hermosillo, Sonora, </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a 13 </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de agosto de 2019</a:t>
            </a:r>
            <a:endPar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48129" name="Picture 1" descr="C:\Users\LUIS CARLOS\Pictures\SEC LOGO.png"/>
          <p:cNvPicPr>
            <a:picLocks noChangeAspect="1" noChangeArrowheads="1"/>
          </p:cNvPicPr>
          <p:nvPr/>
        </p:nvPicPr>
        <p:blipFill>
          <a:blip r:embed="rId2"/>
          <a:srcRect/>
          <a:stretch>
            <a:fillRect/>
          </a:stretch>
        </p:blipFill>
        <p:spPr bwMode="auto">
          <a:xfrm>
            <a:off x="2590799" y="0"/>
            <a:ext cx="3962400" cy="1476375"/>
          </a:xfrm>
          <a:prstGeom prst="rect">
            <a:avLst/>
          </a:prstGeom>
          <a:noFill/>
        </p:spPr>
      </p:pic>
      <p:sp>
        <p:nvSpPr>
          <p:cNvPr id="7" name="CuadroTexto 1">
            <a:extLst>
              <a:ext uri="{FF2B5EF4-FFF2-40B4-BE49-F238E27FC236}"/>
            </a:extLst>
          </p:cNvPr>
          <p:cNvSpPr txBox="1"/>
          <p:nvPr/>
        </p:nvSpPr>
        <p:spPr>
          <a:xfrm>
            <a:off x="1" y="5688449"/>
            <a:ext cx="9143999" cy="1169551"/>
          </a:xfrm>
          <a:prstGeom prst="rect">
            <a:avLst/>
          </a:prstGeom>
          <a:solidFill>
            <a:srgbClr val="FF0000"/>
          </a:solidFill>
        </p:spPr>
        <p:txBody>
          <a:bodyPr wrap="square">
            <a:spAutoFit/>
          </a:bodyPr>
          <a:lstStyle/>
          <a:p>
            <a:pPr algn="ctr">
              <a:defRPr/>
            </a:pPr>
            <a:endParaRPr lang="es-MX" sz="3500" b="1" dirty="0">
              <a:effectLst>
                <a:outerShdw blurRad="38100" dist="38100" dir="2700000" algn="tl">
                  <a:srgbClr val="000000">
                    <a:alpha val="43137"/>
                  </a:srgbClr>
                </a:outerShdw>
              </a:effectLst>
            </a:endParaRPr>
          </a:p>
          <a:p>
            <a:pPr algn="ctr">
              <a:defRPr/>
            </a:pPr>
            <a:endParaRPr lang="es-MX" sz="35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923417619"/>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0" name="CuadroTexto 2">
            <a:extLst>
              <a:ext uri="{FF2B5EF4-FFF2-40B4-BE49-F238E27FC236}"/>
            </a:extLst>
          </p:cNvPr>
          <p:cNvSpPr txBox="1"/>
          <p:nvPr/>
        </p:nvSpPr>
        <p:spPr>
          <a:xfrm>
            <a:off x="7273636" y="6229204"/>
            <a:ext cx="1663124" cy="369332"/>
          </a:xfrm>
          <a:prstGeom prst="rect">
            <a:avLst/>
          </a:prstGeom>
          <a:noFill/>
        </p:spPr>
        <p:txBody>
          <a:bodyPr wrap="square">
            <a:spAutoFit/>
          </a:bodyPr>
          <a:lstStyle/>
          <a:p>
            <a:pPr>
              <a:defRPr/>
            </a:pPr>
            <a:r>
              <a:rPr lang="es-MX" b="1" dirty="0" smtClean="0">
                <a:solidFill>
                  <a:srgbClr val="00FF00"/>
                </a:solidFill>
                <a:effectLst>
                  <a:outerShdw blurRad="38100" dist="38100" dir="2700000" algn="tl">
                    <a:srgbClr val="000000">
                      <a:alpha val="43137"/>
                    </a:srgbClr>
                  </a:outerShdw>
                </a:effectLst>
                <a:latin typeface="Arial" pitchFamily="34" charset="0"/>
                <a:cs typeface="Arial" pitchFamily="34" charset="0"/>
              </a:rPr>
              <a:t>Agosto 2019</a:t>
            </a:r>
            <a:endParaRPr lang="es-MX" b="1" dirty="0">
              <a:solidFill>
                <a:srgbClr val="00FF00"/>
              </a:solidFill>
              <a:effectLst>
                <a:outerShdw blurRad="38100" dist="38100" dir="2700000" algn="tl">
                  <a:srgbClr val="000000">
                    <a:alpha val="43137"/>
                  </a:srgbClr>
                </a:outerShdw>
              </a:effectLst>
              <a:latin typeface="Arial" pitchFamily="34" charset="0"/>
              <a:cs typeface="Arial" pitchFamily="34" charset="0"/>
            </a:endParaRPr>
          </a:p>
        </p:txBody>
      </p:sp>
      <p:pic>
        <p:nvPicPr>
          <p:cNvPr id="11" name="Picture 8" descr="Imagen relacionada">
            <a:extLst>
              <a:ext uri="{FF2B5EF4-FFF2-40B4-BE49-F238E27FC236}">
                <a16:creationId xmlns:a16="http://schemas.microsoft.com/office/drawing/2014/main" xmlns="" id="{0B5F7AD5-5685-420E-B740-96D61193366A}"/>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23946" y="1340768"/>
            <a:ext cx="8720054" cy="4680620"/>
          </a:xfrm>
          <a:prstGeom prst="rect">
            <a:avLst/>
          </a:prstGeom>
          <a:noFill/>
          <a:effectLst>
            <a:softEdge rad="635000"/>
          </a:effectLst>
          <a:extLst>
            <a:ext uri="{909E8E84-426E-40DD-AFC4-6F175D3DCCD1}">
              <a14:hiddenFill xmlns:a14="http://schemas.microsoft.com/office/drawing/2010/main" xmlns="">
                <a:solidFill>
                  <a:srgbClr val="FFFFFF"/>
                </a:solidFill>
              </a14:hiddenFill>
            </a:ext>
          </a:extLst>
        </p:spPr>
      </p:pic>
      <p:sp>
        <p:nvSpPr>
          <p:cNvPr id="13" name="Rectángulo 1">
            <a:extLst>
              <a:ext uri="{FF2B5EF4-FFF2-40B4-BE49-F238E27FC236}">
                <a16:creationId xmlns:a16="http://schemas.microsoft.com/office/drawing/2014/main" xmlns="" id="{F58D7A60-CAD0-48BB-BCDB-59ACF2950002}"/>
              </a:ext>
            </a:extLst>
          </p:cNvPr>
          <p:cNvSpPr/>
          <p:nvPr/>
        </p:nvSpPr>
        <p:spPr>
          <a:xfrm>
            <a:off x="0" y="4543425"/>
            <a:ext cx="9144000" cy="1477963"/>
          </a:xfrm>
          <a:prstGeom prst="rect">
            <a:avLst/>
          </a:prstGeom>
        </p:spPr>
        <p:txBody>
          <a:bodyPr>
            <a:spAutoFit/>
          </a:bodyPr>
          <a:lstStyle/>
          <a:p>
            <a:pPr algn="ctr">
              <a:defRPr/>
            </a:pPr>
            <a:r>
              <a:rPr lang="es-MX" sz="3000" b="1" dirty="0">
                <a:solidFill>
                  <a:srgbClr val="00FF00"/>
                </a:solidFill>
                <a:effectLst>
                  <a:outerShdw blurRad="38100" dist="38100" dir="2700000" algn="tl">
                    <a:srgbClr val="000000">
                      <a:alpha val="43137"/>
                    </a:srgbClr>
                  </a:outerShdw>
                </a:effectLst>
              </a:rPr>
              <a:t>ÓRGANO INTERNO DE CONTROL DE </a:t>
            </a:r>
          </a:p>
          <a:p>
            <a:pPr algn="ctr">
              <a:defRPr/>
            </a:pPr>
            <a:r>
              <a:rPr lang="es-MX" sz="3000" b="1" dirty="0">
                <a:solidFill>
                  <a:srgbClr val="00FF00"/>
                </a:solidFill>
                <a:effectLst>
                  <a:outerShdw blurRad="38100" dist="38100" dir="2700000" algn="tl">
                    <a:srgbClr val="000000">
                      <a:alpha val="43137"/>
                    </a:srgbClr>
                  </a:outerShdw>
                </a:effectLst>
              </a:rPr>
              <a:t>SECRETARÍA DE EDUCACIÓN Y CULTURA Y </a:t>
            </a:r>
          </a:p>
          <a:p>
            <a:pPr algn="ctr">
              <a:defRPr/>
            </a:pPr>
            <a:r>
              <a:rPr lang="es-MX" sz="3000" b="1" dirty="0">
                <a:solidFill>
                  <a:srgbClr val="00FF00"/>
                </a:solidFill>
                <a:effectLst>
                  <a:outerShdw blurRad="38100" dist="38100" dir="2700000" algn="tl">
                    <a:srgbClr val="000000">
                      <a:alpha val="43137"/>
                    </a:srgbClr>
                  </a:outerShdw>
                </a:effectLst>
              </a:rPr>
              <a:t>SERVICIOS EDUCATIVOS DEL ESTADO DE SONORA</a:t>
            </a:r>
          </a:p>
        </p:txBody>
      </p:sp>
    </p:spTree>
    <p:extLst>
      <p:ext uri="{BB962C8B-B14F-4D97-AF65-F5344CB8AC3E}">
        <p14:creationId xmlns="" xmlns:p14="http://schemas.microsoft.com/office/powerpoint/2010/main" val="19523096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1" name="CuadroTexto 1">
            <a:extLst>
              <a:ext uri="{FF2B5EF4-FFF2-40B4-BE49-F238E27FC236}"/>
            </a:extLst>
          </p:cNvPr>
          <p:cNvSpPr txBox="1"/>
          <p:nvPr/>
        </p:nvSpPr>
        <p:spPr>
          <a:xfrm>
            <a:off x="0" y="3047999"/>
            <a:ext cx="9144000" cy="1492716"/>
          </a:xfrm>
          <a:prstGeom prst="rect">
            <a:avLst/>
          </a:prstGeom>
          <a:solidFill>
            <a:srgbClr val="FF0000"/>
          </a:solidFill>
        </p:spPr>
        <p:txBody>
          <a:bodyPr wrap="square">
            <a:spAutoFit/>
          </a:bodyPr>
          <a:lstStyle/>
          <a:p>
            <a:pPr algn="ctr">
              <a:defRPr/>
            </a:pPr>
            <a:endParaRPr lang="es-MX"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SERVICIOS EDUCATIVOS DEL ESTADO DE SONORA</a:t>
            </a:r>
          </a:p>
          <a:p>
            <a:pPr algn="ctr">
              <a:defRPr/>
            </a:pPr>
            <a:endParaRPr lang="es-MX" sz="3500" b="1" dirty="0">
              <a:solidFill>
                <a:srgbClr val="FFFF00"/>
              </a:solidFill>
              <a:effectLst>
                <a:outerShdw blurRad="38100" dist="38100" dir="2700000" algn="tl">
                  <a:srgbClr val="000000">
                    <a:alpha val="43137"/>
                  </a:srgbClr>
                </a:outerShdw>
              </a:effectLst>
            </a:endParaRPr>
          </a:p>
        </p:txBody>
      </p:sp>
      <p:sp>
        <p:nvSpPr>
          <p:cNvPr id="14" name="13 Rectángulo"/>
          <p:cNvSpPr/>
          <p:nvPr/>
        </p:nvSpPr>
        <p:spPr>
          <a:xfrm>
            <a:off x="0" y="4682836"/>
            <a:ext cx="9143999" cy="429491"/>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altLang="es-MX" b="1" dirty="0" smtClean="0">
                <a:solidFill>
                  <a:schemeClr val="tx1">
                    <a:lumMod val="65000"/>
                    <a:lumOff val="35000"/>
                  </a:schemeClr>
                </a:solidFill>
                <a:latin typeface="Arial" pitchFamily="34" charset="0"/>
                <a:cs typeface="Arial" pitchFamily="34" charset="0"/>
              </a:rPr>
              <a:t>Al mes de Agosto de 2019</a:t>
            </a:r>
            <a:endParaRPr lang="es-MX" altLang="es-MX" b="1"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 xmlns:p14="http://schemas.microsoft.com/office/powerpoint/2010/main" val="19523096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8" name="CuadroTexto 8">
            <a:extLst>
              <a:ext uri="{FF2B5EF4-FFF2-40B4-BE49-F238E27FC236}">
                <a16:creationId xmlns:a16="http://schemas.microsoft.com/office/drawing/2014/main" xmlns="" id="{D16AB2B5-8E36-4A86-A997-B8E718BFC30D}"/>
              </a:ext>
            </a:extLst>
          </p:cNvPr>
          <p:cNvSpPr txBox="1"/>
          <p:nvPr/>
        </p:nvSpPr>
        <p:spPr>
          <a:xfrm>
            <a:off x="6830290" y="1082098"/>
            <a:ext cx="2098675" cy="523220"/>
          </a:xfrm>
          <a:prstGeom prst="rect">
            <a:avLst/>
          </a:prstGeom>
          <a:noFill/>
        </p:spPr>
        <p:txBody>
          <a:bodyPr wrap="square">
            <a:spAutoFit/>
          </a:bodyPr>
          <a:lstStyle/>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UNIDADES</a:t>
            </a: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t>
            </a:r>
            <a:r>
              <a:rPr lang="es-MX" sz="14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ADMINISTRATIVAS</a:t>
            </a:r>
          </a:p>
        </p:txBody>
      </p:sp>
      <p:graphicFrame>
        <p:nvGraphicFramePr>
          <p:cNvPr id="11" name="Tabla 5">
            <a:extLst>
              <a:ext uri="{FF2B5EF4-FFF2-40B4-BE49-F238E27FC236}">
                <a16:creationId xmlns:a16="http://schemas.microsoft.com/office/drawing/2014/main" xmlns="" id="{E4587EEE-1FB2-4114-BD53-6BB7D2C50FD1}"/>
              </a:ext>
            </a:extLst>
          </p:cNvPr>
          <p:cNvGraphicFramePr>
            <a:graphicFrameLocks noGrp="1"/>
          </p:cNvGraphicFramePr>
          <p:nvPr/>
        </p:nvGraphicFramePr>
        <p:xfrm>
          <a:off x="609022" y="2466108"/>
          <a:ext cx="7848601" cy="3988376"/>
        </p:xfrm>
        <a:graphic>
          <a:graphicData uri="http://schemas.openxmlformats.org/drawingml/2006/table">
            <a:tbl>
              <a:tblPr>
                <a:tableStyleId>{5C22544A-7EE6-4342-B048-85BDC9FD1C3A}</a:tableStyleId>
              </a:tblPr>
              <a:tblGrid>
                <a:gridCol w="3620811">
                  <a:extLst>
                    <a:ext uri="{9D8B030D-6E8A-4147-A177-3AD203B41FA5}">
                      <a16:colId xmlns:a16="http://schemas.microsoft.com/office/drawing/2014/main" xmlns="" val="20000"/>
                    </a:ext>
                  </a:extLst>
                </a:gridCol>
                <a:gridCol w="968357">
                  <a:extLst>
                    <a:ext uri="{9D8B030D-6E8A-4147-A177-3AD203B41FA5}">
                      <a16:colId xmlns:a16="http://schemas.microsoft.com/office/drawing/2014/main" xmlns="" val="20001"/>
                    </a:ext>
                  </a:extLst>
                </a:gridCol>
                <a:gridCol w="1094664">
                  <a:extLst>
                    <a:ext uri="{9D8B030D-6E8A-4147-A177-3AD203B41FA5}">
                      <a16:colId xmlns:a16="http://schemas.microsoft.com/office/drawing/2014/main" xmlns="" val="20002"/>
                    </a:ext>
                  </a:extLst>
                </a:gridCol>
                <a:gridCol w="999933">
                  <a:extLst>
                    <a:ext uri="{9D8B030D-6E8A-4147-A177-3AD203B41FA5}">
                      <a16:colId xmlns:a16="http://schemas.microsoft.com/office/drawing/2014/main" xmlns="" val="20003"/>
                    </a:ext>
                  </a:extLst>
                </a:gridCol>
                <a:gridCol w="1164836">
                  <a:extLst>
                    <a:ext uri="{9D8B030D-6E8A-4147-A177-3AD203B41FA5}">
                      <a16:colId xmlns:a16="http://schemas.microsoft.com/office/drawing/2014/main" xmlns="" val="20004"/>
                    </a:ext>
                  </a:extLst>
                </a:gridCol>
              </a:tblGrid>
              <a:tr h="325822">
                <a:tc rowSpan="2">
                  <a:txBody>
                    <a:bodyPr/>
                    <a:lstStyle/>
                    <a:p>
                      <a:pPr algn="ctr" fontAlgn="ctr"/>
                      <a:r>
                        <a:rPr lang="es-MX" sz="1200" b="1" u="none" strike="noStrike" dirty="0">
                          <a:solidFill>
                            <a:schemeClr val="bg1"/>
                          </a:solidFill>
                          <a:effectLst/>
                          <a:latin typeface="Arial" pitchFamily="34" charset="0"/>
                          <a:cs typeface="Arial" pitchFamily="34" charset="0"/>
                        </a:rPr>
                        <a:t>Unidad Administrativa</a:t>
                      </a:r>
                      <a:endParaRPr lang="es-MX" sz="1200" b="1" i="0" u="none" strike="noStrike" dirty="0">
                        <a:solidFill>
                          <a:schemeClr val="bg1"/>
                        </a:solidFill>
                        <a:effectLst/>
                        <a:latin typeface="Arial" pitchFamily="34" charset="0"/>
                        <a:cs typeface="Arial" pitchFamily="34" charset="0"/>
                      </a:endParaRPr>
                    </a:p>
                  </a:txBody>
                  <a:tcPr marL="9525" marR="9525" marT="9525" marB="0" anchor="ctr">
                    <a:solidFill>
                      <a:srgbClr val="FF0000"/>
                    </a:solidFill>
                  </a:tcPr>
                </a:tc>
                <a:tc>
                  <a:txBody>
                    <a:bodyPr/>
                    <a:lstStyle/>
                    <a:p>
                      <a:pPr algn="l" fontAlgn="ctr"/>
                      <a:r>
                        <a:rPr lang="es-MX" sz="1200" b="1" u="none" strike="noStrike" dirty="0">
                          <a:solidFill>
                            <a:schemeClr val="bg1"/>
                          </a:solidFill>
                          <a:effectLst/>
                          <a:latin typeface="Arial" pitchFamily="34" charset="0"/>
                          <a:cs typeface="Arial" pitchFamily="34" charset="0"/>
                        </a:rPr>
                        <a:t>                        </a:t>
                      </a:r>
                      <a:endParaRPr lang="es-MX" sz="1200" b="1" i="0" u="none" strike="noStrike" dirty="0">
                        <a:solidFill>
                          <a:schemeClr val="bg1"/>
                        </a:solidFill>
                        <a:effectLst/>
                        <a:latin typeface="Arial" pitchFamily="34" charset="0"/>
                        <a:cs typeface="Arial" pitchFamily="34" charset="0"/>
                      </a:endParaRPr>
                    </a:p>
                  </a:txBody>
                  <a:tcPr marL="9525" marR="9525" marT="9525" marB="0" anchor="ctr">
                    <a:solidFill>
                      <a:srgbClr val="FF0000"/>
                    </a:solidFill>
                  </a:tcPr>
                </a:tc>
                <a:tc>
                  <a:txBody>
                    <a:bodyPr/>
                    <a:lstStyle/>
                    <a:p>
                      <a:pPr algn="l" fontAlgn="ctr"/>
                      <a:r>
                        <a:rPr lang="es-MX" sz="1200" b="1" u="none" strike="noStrike" dirty="0">
                          <a:solidFill>
                            <a:schemeClr val="bg1"/>
                          </a:solidFill>
                          <a:effectLst/>
                          <a:latin typeface="Arial" pitchFamily="34" charset="0"/>
                          <a:cs typeface="Arial" pitchFamily="34" charset="0"/>
                        </a:rPr>
                        <a:t>    T O T A L</a:t>
                      </a:r>
                      <a:endParaRPr lang="es-MX" sz="1200" b="1" i="0" u="none" strike="noStrike" dirty="0">
                        <a:solidFill>
                          <a:schemeClr val="bg1"/>
                        </a:solidFill>
                        <a:effectLst/>
                        <a:latin typeface="Arial" pitchFamily="34" charset="0"/>
                        <a:cs typeface="Arial" pitchFamily="34" charset="0"/>
                      </a:endParaRPr>
                    </a:p>
                  </a:txBody>
                  <a:tcPr marL="9525" marR="9525" marT="9525" marB="0" anchor="ctr">
                    <a:solidFill>
                      <a:srgbClr val="FF0000"/>
                    </a:solidFill>
                  </a:tcPr>
                </a:tc>
                <a:tc>
                  <a:txBody>
                    <a:bodyPr/>
                    <a:lstStyle/>
                    <a:p>
                      <a:pPr algn="l" fontAlgn="ctr"/>
                      <a:r>
                        <a:rPr lang="es-MX" sz="1200" b="1" u="none" strike="noStrike" dirty="0">
                          <a:solidFill>
                            <a:schemeClr val="bg1"/>
                          </a:solidFill>
                          <a:effectLst/>
                          <a:latin typeface="Arial" pitchFamily="34" charset="0"/>
                          <a:cs typeface="Arial" pitchFamily="34" charset="0"/>
                        </a:rPr>
                        <a:t> </a:t>
                      </a:r>
                      <a:endParaRPr lang="es-MX" sz="1200" b="1" i="0" u="none" strike="noStrike" dirty="0">
                        <a:solidFill>
                          <a:schemeClr val="bg1"/>
                        </a:solidFill>
                        <a:effectLst/>
                        <a:latin typeface="Arial" pitchFamily="34" charset="0"/>
                        <a:cs typeface="Arial" pitchFamily="34" charset="0"/>
                      </a:endParaRPr>
                    </a:p>
                  </a:txBody>
                  <a:tcPr marL="9525" marR="9525" marT="9525" marB="0" anchor="ctr">
                    <a:solidFill>
                      <a:srgbClr val="FF0000"/>
                    </a:solidFill>
                  </a:tcPr>
                </a:tc>
                <a:tc rowSpan="2">
                  <a:txBody>
                    <a:bodyPr/>
                    <a:lstStyle/>
                    <a:p>
                      <a:pPr algn="ctr" fontAlgn="b"/>
                      <a:r>
                        <a:rPr lang="es-MX" sz="1200" b="1" u="none" strike="noStrike" dirty="0">
                          <a:solidFill>
                            <a:schemeClr val="bg1"/>
                          </a:solidFill>
                          <a:effectLst/>
                          <a:latin typeface="Arial" pitchFamily="34" charset="0"/>
                          <a:cs typeface="Arial" pitchFamily="34" charset="0"/>
                        </a:rPr>
                        <a:t>%  de Solventación</a:t>
                      </a:r>
                      <a:endParaRPr lang="es-MX" sz="1200" b="1" i="0" u="none" strike="noStrike" dirty="0">
                        <a:solidFill>
                          <a:schemeClr val="bg1"/>
                        </a:solidFill>
                        <a:effectLst/>
                        <a:latin typeface="Arial" pitchFamily="34" charset="0"/>
                        <a:cs typeface="Arial" pitchFamily="34" charset="0"/>
                      </a:endParaRPr>
                    </a:p>
                  </a:txBody>
                  <a:tcPr marL="9525" marR="9525" marT="9525" marB="0" anchor="b">
                    <a:solidFill>
                      <a:srgbClr val="FF0000"/>
                    </a:solidFill>
                  </a:tcPr>
                </a:tc>
                <a:extLst>
                  <a:ext uri="{0D108BD9-81ED-4DB2-BD59-A6C34878D82A}">
                    <a16:rowId xmlns:a16="http://schemas.microsoft.com/office/drawing/2014/main" xmlns="" val="10000"/>
                  </a:ext>
                </a:extLst>
              </a:tr>
              <a:tr h="325822">
                <a:tc vMerge="1">
                  <a:txBody>
                    <a:bodyPr/>
                    <a:lstStyle/>
                    <a:p>
                      <a:endParaRPr lang="es-MX"/>
                    </a:p>
                  </a:txBody>
                  <a:tcPr/>
                </a:tc>
                <a:tc>
                  <a:txBody>
                    <a:bodyPr/>
                    <a:lstStyle/>
                    <a:p>
                      <a:pPr algn="ctr" fontAlgn="ctr"/>
                      <a:r>
                        <a:rPr lang="es-MX" sz="1200" b="1" u="none" strike="noStrike" dirty="0">
                          <a:solidFill>
                            <a:schemeClr val="bg1"/>
                          </a:solidFill>
                          <a:effectLst/>
                          <a:latin typeface="Arial" pitchFamily="34" charset="0"/>
                          <a:cs typeface="Arial" pitchFamily="34" charset="0"/>
                        </a:rPr>
                        <a:t>Generadas</a:t>
                      </a:r>
                      <a:endParaRPr lang="es-MX" sz="1200" b="1" i="0" u="none" strike="noStrike" dirty="0">
                        <a:solidFill>
                          <a:schemeClr val="bg1"/>
                        </a:solidFill>
                        <a:effectLst/>
                        <a:latin typeface="Arial" pitchFamily="34" charset="0"/>
                        <a:cs typeface="Arial" pitchFamily="34" charset="0"/>
                      </a:endParaRPr>
                    </a:p>
                  </a:txBody>
                  <a:tcPr marL="9525" marR="9525" marT="9525" marB="0" anchor="ctr">
                    <a:solidFill>
                      <a:srgbClr val="FF0000"/>
                    </a:solidFill>
                  </a:tcPr>
                </a:tc>
                <a:tc>
                  <a:txBody>
                    <a:bodyPr/>
                    <a:lstStyle/>
                    <a:p>
                      <a:pPr algn="ctr" fontAlgn="ctr"/>
                      <a:r>
                        <a:rPr lang="es-MX" sz="1200" b="1" u="none" strike="noStrike" dirty="0">
                          <a:solidFill>
                            <a:schemeClr val="bg1"/>
                          </a:solidFill>
                          <a:effectLst/>
                          <a:latin typeface="Arial" pitchFamily="34" charset="0"/>
                          <a:cs typeface="Arial" pitchFamily="34" charset="0"/>
                        </a:rPr>
                        <a:t>Solventadas</a:t>
                      </a:r>
                      <a:endParaRPr lang="es-MX" sz="1200" b="1" i="0" u="none" strike="noStrike" dirty="0">
                        <a:solidFill>
                          <a:schemeClr val="bg1"/>
                        </a:solidFill>
                        <a:effectLst/>
                        <a:latin typeface="Arial" pitchFamily="34" charset="0"/>
                        <a:cs typeface="Arial" pitchFamily="34" charset="0"/>
                      </a:endParaRPr>
                    </a:p>
                  </a:txBody>
                  <a:tcPr marL="9525" marR="9525" marT="9525" marB="0" anchor="ctr">
                    <a:solidFill>
                      <a:srgbClr val="FF0000"/>
                    </a:solidFill>
                  </a:tcPr>
                </a:tc>
                <a:tc>
                  <a:txBody>
                    <a:bodyPr/>
                    <a:lstStyle/>
                    <a:p>
                      <a:pPr algn="ctr" fontAlgn="ctr"/>
                      <a:r>
                        <a:rPr lang="es-MX" sz="1200" b="1" u="none" strike="noStrike" dirty="0">
                          <a:solidFill>
                            <a:schemeClr val="bg1"/>
                          </a:solidFill>
                          <a:effectLst/>
                          <a:latin typeface="Arial" pitchFamily="34" charset="0"/>
                          <a:cs typeface="Arial" pitchFamily="34" charset="0"/>
                        </a:rPr>
                        <a:t>Pendientes</a:t>
                      </a:r>
                      <a:endParaRPr lang="es-MX" sz="1200" b="1" i="0" u="none" strike="noStrike" dirty="0">
                        <a:solidFill>
                          <a:schemeClr val="bg1"/>
                        </a:solidFill>
                        <a:effectLst/>
                        <a:latin typeface="Arial" pitchFamily="34" charset="0"/>
                        <a:cs typeface="Arial" pitchFamily="34" charset="0"/>
                      </a:endParaRPr>
                    </a:p>
                  </a:txBody>
                  <a:tcPr marL="9525" marR="9525" marT="9525" marB="0" anchor="ctr">
                    <a:solidFill>
                      <a:srgbClr val="FF0000"/>
                    </a:solidFill>
                  </a:tcPr>
                </a:tc>
                <a:tc vMerge="1">
                  <a:txBody>
                    <a:bodyPr/>
                    <a:lstStyle/>
                    <a:p>
                      <a:endParaRPr lang="es-MX"/>
                    </a:p>
                  </a:txBody>
                  <a:tcPr/>
                </a:tc>
                <a:extLst>
                  <a:ext uri="{0D108BD9-81ED-4DB2-BD59-A6C34878D82A}">
                    <a16:rowId xmlns:a16="http://schemas.microsoft.com/office/drawing/2014/main" xmlns="" val="10001"/>
                  </a:ext>
                </a:extLst>
              </a:tr>
              <a:tr h="278479">
                <a:tc>
                  <a:txBody>
                    <a:bodyPr/>
                    <a:lstStyle/>
                    <a:p>
                      <a:pPr algn="l" fontAlgn="ctr"/>
                      <a:r>
                        <a:rPr lang="es-MX" sz="1200" u="none" strike="noStrike" dirty="0">
                          <a:effectLst/>
                          <a:latin typeface="Arial" pitchFamily="34" charset="0"/>
                          <a:cs typeface="Arial" pitchFamily="34" charset="0"/>
                        </a:rPr>
                        <a:t>Coordinación General de Salud y Seguridad Escolar </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u="none" strike="noStrike" dirty="0">
                          <a:effectLst/>
                          <a:latin typeface="Arial" pitchFamily="34" charset="0"/>
                          <a:cs typeface="Arial" pitchFamily="34" charset="0"/>
                        </a:rPr>
                        <a:t>20</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u="none" strike="noStrike" dirty="0">
                          <a:effectLst/>
                          <a:latin typeface="Arial" pitchFamily="34" charset="0"/>
                          <a:cs typeface="Arial" pitchFamily="34" charset="0"/>
                        </a:rPr>
                        <a:t>9</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u="none" strike="noStrike" dirty="0">
                          <a:effectLst/>
                          <a:latin typeface="Arial" pitchFamily="34" charset="0"/>
                          <a:cs typeface="Arial" pitchFamily="34" charset="0"/>
                        </a:rPr>
                        <a:t>11</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b="1" u="none" strike="noStrike" dirty="0">
                          <a:effectLst/>
                          <a:latin typeface="Arial" pitchFamily="34" charset="0"/>
                          <a:cs typeface="Arial" pitchFamily="34" charset="0"/>
                        </a:rPr>
                        <a:t>45%</a:t>
                      </a:r>
                      <a:endParaRPr lang="es-MX" sz="1200" b="1"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extLst>
                  <a:ext uri="{0D108BD9-81ED-4DB2-BD59-A6C34878D82A}">
                    <a16:rowId xmlns:a16="http://schemas.microsoft.com/office/drawing/2014/main" xmlns="" val="10002"/>
                  </a:ext>
                </a:extLst>
              </a:tr>
              <a:tr h="278479">
                <a:tc>
                  <a:txBody>
                    <a:bodyPr/>
                    <a:lstStyle/>
                    <a:p>
                      <a:pPr algn="l" fontAlgn="ctr"/>
                      <a:r>
                        <a:rPr lang="es-MX" sz="1200" u="none" strike="noStrike" dirty="0">
                          <a:effectLst/>
                          <a:latin typeface="Arial" pitchFamily="34" charset="0"/>
                          <a:cs typeface="Arial" pitchFamily="34" charset="0"/>
                        </a:rPr>
                        <a:t>Dirección General de Administración y Finanzas</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235</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147</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88</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b="1" u="none" strike="noStrike" dirty="0" smtClean="0">
                          <a:effectLst/>
                          <a:latin typeface="Arial" pitchFamily="34" charset="0"/>
                          <a:cs typeface="Arial" pitchFamily="34" charset="0"/>
                        </a:rPr>
                        <a:t>63%</a:t>
                      </a:r>
                      <a:endParaRPr lang="es-MX" sz="1200" b="1"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extLst>
                  <a:ext uri="{0D108BD9-81ED-4DB2-BD59-A6C34878D82A}">
                    <a16:rowId xmlns:a16="http://schemas.microsoft.com/office/drawing/2014/main" xmlns="" val="10003"/>
                  </a:ext>
                </a:extLst>
              </a:tr>
              <a:tr h="292404">
                <a:tc>
                  <a:txBody>
                    <a:bodyPr/>
                    <a:lstStyle/>
                    <a:p>
                      <a:pPr algn="l" fontAlgn="ctr"/>
                      <a:r>
                        <a:rPr lang="es-MX" sz="1200" u="none" strike="noStrike" dirty="0">
                          <a:effectLst/>
                          <a:latin typeface="Arial" pitchFamily="34" charset="0"/>
                          <a:cs typeface="Arial" pitchFamily="34" charset="0"/>
                        </a:rPr>
                        <a:t>Dirección General de Educación Elemental</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u="none" strike="noStrike" dirty="0">
                          <a:effectLst/>
                          <a:latin typeface="Arial" pitchFamily="34" charset="0"/>
                          <a:cs typeface="Arial" pitchFamily="34" charset="0"/>
                        </a:rPr>
                        <a:t>10</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u="none" strike="noStrike" dirty="0">
                          <a:effectLst/>
                          <a:latin typeface="Arial" pitchFamily="34" charset="0"/>
                          <a:cs typeface="Arial" pitchFamily="34" charset="0"/>
                        </a:rPr>
                        <a:t>10</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u="none" strike="noStrike" dirty="0">
                          <a:effectLst/>
                          <a:latin typeface="Arial" pitchFamily="34" charset="0"/>
                          <a:cs typeface="Arial" pitchFamily="34" charset="0"/>
                        </a:rPr>
                        <a:t>0</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b="1" u="none" strike="noStrike" dirty="0">
                          <a:effectLst/>
                          <a:latin typeface="Arial" pitchFamily="34" charset="0"/>
                          <a:cs typeface="Arial" pitchFamily="34" charset="0"/>
                        </a:rPr>
                        <a:t>100%</a:t>
                      </a:r>
                      <a:endParaRPr lang="es-MX" sz="1200" b="1"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extLst>
                  <a:ext uri="{0D108BD9-81ED-4DB2-BD59-A6C34878D82A}">
                    <a16:rowId xmlns:a16="http://schemas.microsoft.com/office/drawing/2014/main" xmlns="" val="10004"/>
                  </a:ext>
                </a:extLst>
              </a:tr>
              <a:tr h="306328">
                <a:tc>
                  <a:txBody>
                    <a:bodyPr/>
                    <a:lstStyle/>
                    <a:p>
                      <a:pPr algn="l" fontAlgn="ctr"/>
                      <a:r>
                        <a:rPr lang="es-MX" sz="1200" u="none" strike="noStrike" dirty="0">
                          <a:effectLst/>
                          <a:latin typeface="Arial" pitchFamily="34" charset="0"/>
                          <a:cs typeface="Arial" pitchFamily="34" charset="0"/>
                        </a:rPr>
                        <a:t>Dirección General de Educación Primaria</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u="none" strike="noStrike" dirty="0">
                          <a:effectLst/>
                          <a:latin typeface="Arial" pitchFamily="34" charset="0"/>
                          <a:cs typeface="Arial" pitchFamily="34" charset="0"/>
                        </a:rPr>
                        <a:t>4</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4</a:t>
                      </a:r>
                    </a:p>
                  </a:txBody>
                  <a:tcPr marL="9525" marR="9525" marT="9525"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0</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b="1" u="none" strike="noStrike" dirty="0" smtClean="0">
                          <a:effectLst/>
                          <a:latin typeface="Arial" pitchFamily="34" charset="0"/>
                          <a:cs typeface="Arial" pitchFamily="34" charset="0"/>
                        </a:rPr>
                        <a:t>100%</a:t>
                      </a:r>
                      <a:endParaRPr lang="es-MX" sz="1200" b="1"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extLst>
                  <a:ext uri="{0D108BD9-81ED-4DB2-BD59-A6C34878D82A}">
                    <a16:rowId xmlns:a16="http://schemas.microsoft.com/office/drawing/2014/main" xmlns="" val="10005"/>
                  </a:ext>
                </a:extLst>
              </a:tr>
              <a:tr h="278479">
                <a:tc>
                  <a:txBody>
                    <a:bodyPr/>
                    <a:lstStyle/>
                    <a:p>
                      <a:pPr algn="l" fontAlgn="ctr"/>
                      <a:r>
                        <a:rPr lang="es-MX" sz="1200" u="none" strike="noStrike">
                          <a:effectLst/>
                          <a:latin typeface="Arial" pitchFamily="34" charset="0"/>
                          <a:cs typeface="Arial" pitchFamily="34" charset="0"/>
                        </a:rPr>
                        <a:t>Dirección General de Educación Secundaria</a:t>
                      </a:r>
                      <a:endParaRPr lang="es-MX" sz="1200" b="0" i="0" u="none" strike="noStrike">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u="none" strike="noStrike" dirty="0">
                          <a:effectLst/>
                          <a:latin typeface="Arial" pitchFamily="34" charset="0"/>
                          <a:cs typeface="Arial" pitchFamily="34" charset="0"/>
                        </a:rPr>
                        <a:t>3</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2</a:t>
                      </a:r>
                    </a:p>
                  </a:txBody>
                  <a:tcPr marL="9525" marR="9525" marT="9525"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1</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b="1" u="none" strike="noStrike" dirty="0" smtClean="0">
                          <a:effectLst/>
                          <a:latin typeface="Arial" pitchFamily="34" charset="0"/>
                          <a:cs typeface="Arial" pitchFamily="34" charset="0"/>
                        </a:rPr>
                        <a:t>67%</a:t>
                      </a:r>
                      <a:endParaRPr lang="es-MX" sz="1200" b="1"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extLst>
                  <a:ext uri="{0D108BD9-81ED-4DB2-BD59-A6C34878D82A}">
                    <a16:rowId xmlns:a16="http://schemas.microsoft.com/office/drawing/2014/main" xmlns="" val="10006"/>
                  </a:ext>
                </a:extLst>
              </a:tr>
              <a:tr h="278479">
                <a:tc>
                  <a:txBody>
                    <a:bodyPr/>
                    <a:lstStyle/>
                    <a:p>
                      <a:pPr algn="l" fontAlgn="ctr"/>
                      <a:r>
                        <a:rPr lang="es-MX" sz="1200" u="none" strike="noStrike" dirty="0">
                          <a:effectLst/>
                          <a:latin typeface="Arial" pitchFamily="34" charset="0"/>
                          <a:cs typeface="Arial" pitchFamily="34" charset="0"/>
                        </a:rPr>
                        <a:t>Dirección General de Informática</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u="none" strike="noStrike" dirty="0">
                          <a:effectLst/>
                          <a:latin typeface="Arial" pitchFamily="34" charset="0"/>
                          <a:cs typeface="Arial" pitchFamily="34" charset="0"/>
                        </a:rPr>
                        <a:t>3</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u="none" strike="noStrike" dirty="0">
                          <a:effectLst/>
                          <a:latin typeface="Arial" pitchFamily="34" charset="0"/>
                          <a:cs typeface="Arial" pitchFamily="34" charset="0"/>
                        </a:rPr>
                        <a:t>3</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u="none" strike="noStrike" dirty="0">
                          <a:effectLst/>
                          <a:latin typeface="Arial" pitchFamily="34" charset="0"/>
                          <a:cs typeface="Arial" pitchFamily="34" charset="0"/>
                        </a:rPr>
                        <a:t>0</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b="1" u="none" strike="noStrike" dirty="0">
                          <a:effectLst/>
                          <a:latin typeface="Arial" pitchFamily="34" charset="0"/>
                          <a:cs typeface="Arial" pitchFamily="34" charset="0"/>
                        </a:rPr>
                        <a:t>100%</a:t>
                      </a:r>
                      <a:endParaRPr lang="es-MX" sz="1200" b="1"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extLst>
                  <a:ext uri="{0D108BD9-81ED-4DB2-BD59-A6C34878D82A}">
                    <a16:rowId xmlns:a16="http://schemas.microsoft.com/office/drawing/2014/main" xmlns="" val="10007"/>
                  </a:ext>
                </a:extLst>
              </a:tr>
              <a:tr h="278479">
                <a:tc>
                  <a:txBody>
                    <a:bodyPr/>
                    <a:lstStyle/>
                    <a:p>
                      <a:pPr algn="l" fontAlgn="ctr"/>
                      <a:r>
                        <a:rPr lang="es-MX" sz="1200" u="none" strike="noStrike">
                          <a:effectLst/>
                          <a:latin typeface="Arial" pitchFamily="34" charset="0"/>
                          <a:cs typeface="Arial" pitchFamily="34" charset="0"/>
                        </a:rPr>
                        <a:t>Dirección General de Planeación</a:t>
                      </a:r>
                      <a:endParaRPr lang="es-MX" sz="1200" b="0" i="0" u="none" strike="noStrike">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u="none" strike="noStrike" dirty="0">
                          <a:effectLst/>
                          <a:latin typeface="Arial" pitchFamily="34" charset="0"/>
                          <a:cs typeface="Arial" pitchFamily="34" charset="0"/>
                        </a:rPr>
                        <a:t>41</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u="none" strike="noStrike" dirty="0">
                          <a:effectLst/>
                          <a:latin typeface="Arial" pitchFamily="34" charset="0"/>
                          <a:cs typeface="Arial" pitchFamily="34" charset="0"/>
                        </a:rPr>
                        <a:t>40</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1</a:t>
                      </a:r>
                    </a:p>
                  </a:txBody>
                  <a:tcPr marL="9525" marR="9525" marT="9525" marB="0" anchor="ctr">
                    <a:solidFill>
                      <a:srgbClr val="92D050"/>
                    </a:solidFill>
                  </a:tcPr>
                </a:tc>
                <a:tc>
                  <a:txBody>
                    <a:bodyPr/>
                    <a:lstStyle/>
                    <a:p>
                      <a:pPr algn="ctr" fontAlgn="ctr"/>
                      <a:r>
                        <a:rPr lang="es-MX" sz="1200" b="1" u="none" strike="noStrike" dirty="0">
                          <a:effectLst/>
                          <a:latin typeface="Arial" pitchFamily="34" charset="0"/>
                          <a:cs typeface="Arial" pitchFamily="34" charset="0"/>
                        </a:rPr>
                        <a:t>98%</a:t>
                      </a:r>
                      <a:endParaRPr lang="es-MX" sz="1200" b="1"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extLst>
                  <a:ext uri="{0D108BD9-81ED-4DB2-BD59-A6C34878D82A}">
                    <a16:rowId xmlns:a16="http://schemas.microsoft.com/office/drawing/2014/main" xmlns="" val="10008"/>
                  </a:ext>
                </a:extLst>
              </a:tr>
              <a:tr h="278479">
                <a:tc>
                  <a:txBody>
                    <a:bodyPr/>
                    <a:lstStyle/>
                    <a:p>
                      <a:pPr algn="l" fontAlgn="ctr"/>
                      <a:r>
                        <a:rPr lang="es-MX" sz="1200" u="none" strike="noStrike">
                          <a:effectLst/>
                          <a:latin typeface="Arial" pitchFamily="34" charset="0"/>
                          <a:cs typeface="Arial" pitchFamily="34" charset="0"/>
                        </a:rPr>
                        <a:t>Dirección General de Recursos Humanos</a:t>
                      </a:r>
                      <a:endParaRPr lang="es-MX" sz="1200" b="0" i="0" u="none" strike="noStrike">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u="none" strike="noStrike" dirty="0">
                          <a:effectLst/>
                          <a:latin typeface="Arial" pitchFamily="34" charset="0"/>
                          <a:cs typeface="Arial" pitchFamily="34" charset="0"/>
                        </a:rPr>
                        <a:t>37</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u="none" strike="noStrike" dirty="0" smtClean="0">
                          <a:effectLst/>
                          <a:latin typeface="Arial" pitchFamily="34" charset="0"/>
                          <a:cs typeface="Arial" pitchFamily="34" charset="0"/>
                        </a:rPr>
                        <a:t>31</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6</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b="1" u="none" strike="noStrike" dirty="0" smtClean="0">
                          <a:effectLst/>
                          <a:latin typeface="Arial" pitchFamily="34" charset="0"/>
                          <a:cs typeface="Arial" pitchFamily="34" charset="0"/>
                        </a:rPr>
                        <a:t>84%</a:t>
                      </a:r>
                      <a:endParaRPr lang="es-MX" sz="1200" b="1"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extLst>
                  <a:ext uri="{0D108BD9-81ED-4DB2-BD59-A6C34878D82A}">
                    <a16:rowId xmlns:a16="http://schemas.microsoft.com/office/drawing/2014/main" xmlns="" val="10009"/>
                  </a:ext>
                </a:extLst>
              </a:tr>
              <a:tr h="278479">
                <a:tc>
                  <a:txBody>
                    <a:bodyPr/>
                    <a:lstStyle/>
                    <a:p>
                      <a:pPr algn="l" fontAlgn="ctr"/>
                      <a:r>
                        <a:rPr lang="es-MX" sz="1200" u="none" strike="noStrike">
                          <a:effectLst/>
                          <a:latin typeface="Arial" pitchFamily="34" charset="0"/>
                          <a:cs typeface="Arial" pitchFamily="34" charset="0"/>
                        </a:rPr>
                        <a:t>Dirección General de Servicios Regionales</a:t>
                      </a:r>
                      <a:endParaRPr lang="es-MX" sz="1200" b="0" i="0" u="none" strike="noStrike">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u="none" strike="noStrike" dirty="0">
                          <a:effectLst/>
                          <a:latin typeface="Arial" pitchFamily="34" charset="0"/>
                          <a:cs typeface="Arial" pitchFamily="34" charset="0"/>
                        </a:rPr>
                        <a:t>112</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65</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47</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b="1" u="none" strike="noStrike" dirty="0" smtClean="0">
                          <a:effectLst/>
                          <a:latin typeface="Arial" pitchFamily="34" charset="0"/>
                          <a:cs typeface="Arial" pitchFamily="34" charset="0"/>
                        </a:rPr>
                        <a:t>58%</a:t>
                      </a:r>
                      <a:endParaRPr lang="es-MX" sz="1200" b="1"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extLst>
                  <a:ext uri="{0D108BD9-81ED-4DB2-BD59-A6C34878D82A}">
                    <a16:rowId xmlns:a16="http://schemas.microsoft.com/office/drawing/2014/main" xmlns="" val="10010"/>
                  </a:ext>
                </a:extLst>
              </a:tr>
              <a:tr h="462825">
                <a:tc>
                  <a:txBody>
                    <a:bodyPr/>
                    <a:lstStyle/>
                    <a:p>
                      <a:pPr algn="l" fontAlgn="ctr"/>
                      <a:r>
                        <a:rPr lang="es-MX" sz="1200" u="none" strike="noStrike">
                          <a:effectLst/>
                          <a:latin typeface="Arial" pitchFamily="34" charset="0"/>
                          <a:cs typeface="Arial" pitchFamily="34" charset="0"/>
                        </a:rPr>
                        <a:t>Coordinación General de Programas Federales (PETC, PEC, PEARE)</a:t>
                      </a:r>
                      <a:endParaRPr lang="es-MX" sz="1200" b="0" i="0" u="none" strike="noStrike">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41</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u="none" strike="noStrike" dirty="0">
                          <a:effectLst/>
                          <a:latin typeface="Arial" pitchFamily="34" charset="0"/>
                          <a:cs typeface="Arial" pitchFamily="34" charset="0"/>
                        </a:rPr>
                        <a:t>15</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26</a:t>
                      </a:r>
                      <a:endParaRPr lang="es-MX" sz="1200" b="0"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tc>
                  <a:txBody>
                    <a:bodyPr/>
                    <a:lstStyle/>
                    <a:p>
                      <a:pPr algn="ctr" fontAlgn="ctr"/>
                      <a:r>
                        <a:rPr lang="es-MX" sz="1200" b="1" u="none" strike="noStrike" dirty="0" smtClean="0">
                          <a:effectLst/>
                          <a:latin typeface="Arial" pitchFamily="34" charset="0"/>
                          <a:cs typeface="Arial" pitchFamily="34" charset="0"/>
                        </a:rPr>
                        <a:t>37%</a:t>
                      </a:r>
                      <a:endParaRPr lang="es-MX" sz="1200" b="1" i="0" u="none" strike="noStrike" dirty="0">
                        <a:solidFill>
                          <a:srgbClr val="000000"/>
                        </a:solidFill>
                        <a:effectLst/>
                        <a:latin typeface="Arial" pitchFamily="34" charset="0"/>
                        <a:cs typeface="Arial" pitchFamily="34" charset="0"/>
                      </a:endParaRPr>
                    </a:p>
                  </a:txBody>
                  <a:tcPr marL="9525" marR="9525" marT="9525" marB="0" anchor="ctr">
                    <a:solidFill>
                      <a:srgbClr val="92D050"/>
                    </a:solidFill>
                  </a:tcPr>
                </a:tc>
                <a:extLst>
                  <a:ext uri="{0D108BD9-81ED-4DB2-BD59-A6C34878D82A}">
                    <a16:rowId xmlns:a16="http://schemas.microsoft.com/office/drawing/2014/main" xmlns="" val="10011"/>
                  </a:ext>
                </a:extLst>
              </a:tr>
              <a:tr h="325822">
                <a:tc>
                  <a:txBody>
                    <a:bodyPr/>
                    <a:lstStyle/>
                    <a:p>
                      <a:pPr algn="ctr" fontAlgn="ctr"/>
                      <a:r>
                        <a:rPr lang="es-MX" sz="1200" b="1" u="none" strike="noStrike" dirty="0">
                          <a:solidFill>
                            <a:schemeClr val="bg1"/>
                          </a:solidFill>
                          <a:effectLst/>
                          <a:latin typeface="Arial" pitchFamily="34" charset="0"/>
                          <a:cs typeface="Arial" pitchFamily="34" charset="0"/>
                        </a:rPr>
                        <a:t>Total General</a:t>
                      </a:r>
                      <a:endParaRPr lang="es-MX" sz="1200" b="1" i="0" u="none" strike="noStrike" dirty="0">
                        <a:solidFill>
                          <a:schemeClr val="bg1"/>
                        </a:solidFill>
                        <a:effectLst/>
                        <a:latin typeface="Arial" pitchFamily="34" charset="0"/>
                        <a:cs typeface="Arial" pitchFamily="34" charset="0"/>
                      </a:endParaRPr>
                    </a:p>
                  </a:txBody>
                  <a:tcPr marL="9525" marR="9525" marT="9525" marB="0" anchor="ctr">
                    <a:solidFill>
                      <a:srgbClr val="FF0000"/>
                    </a:solidFill>
                  </a:tcPr>
                </a:tc>
                <a:tc>
                  <a:txBody>
                    <a:bodyPr/>
                    <a:lstStyle/>
                    <a:p>
                      <a:pPr algn="ctr" fontAlgn="ctr"/>
                      <a:r>
                        <a:rPr lang="es-MX" sz="1200" b="1" u="none" strike="noStrike" dirty="0" smtClean="0">
                          <a:solidFill>
                            <a:schemeClr val="bg1"/>
                          </a:solidFill>
                          <a:effectLst/>
                          <a:latin typeface="Arial" pitchFamily="34" charset="0"/>
                          <a:cs typeface="Arial" pitchFamily="34" charset="0"/>
                        </a:rPr>
                        <a:t>506</a:t>
                      </a:r>
                      <a:endParaRPr lang="es-MX" sz="1200" b="1" i="0" u="none" strike="noStrike" dirty="0">
                        <a:solidFill>
                          <a:schemeClr val="bg1"/>
                        </a:solidFill>
                        <a:effectLst/>
                        <a:latin typeface="Arial" pitchFamily="34" charset="0"/>
                        <a:cs typeface="Arial" pitchFamily="34" charset="0"/>
                      </a:endParaRPr>
                    </a:p>
                  </a:txBody>
                  <a:tcPr marL="9525" marR="9525" marT="9525" marB="0" anchor="ctr">
                    <a:solidFill>
                      <a:srgbClr val="FF0000"/>
                    </a:solidFill>
                  </a:tcPr>
                </a:tc>
                <a:tc>
                  <a:txBody>
                    <a:bodyPr/>
                    <a:lstStyle/>
                    <a:p>
                      <a:pPr algn="ctr" fontAlgn="ctr"/>
                      <a:r>
                        <a:rPr lang="es-MX" sz="1200" b="1" i="0" u="none" strike="noStrike" dirty="0" smtClean="0">
                          <a:solidFill>
                            <a:schemeClr val="bg1"/>
                          </a:solidFill>
                          <a:effectLst/>
                          <a:latin typeface="Arial" pitchFamily="34" charset="0"/>
                          <a:cs typeface="Arial" pitchFamily="34" charset="0"/>
                        </a:rPr>
                        <a:t>326</a:t>
                      </a:r>
                      <a:endParaRPr lang="es-MX" sz="1200" b="1" i="0" u="none" strike="noStrike" dirty="0">
                        <a:solidFill>
                          <a:schemeClr val="bg1"/>
                        </a:solidFill>
                        <a:effectLst/>
                        <a:latin typeface="Arial" pitchFamily="34" charset="0"/>
                        <a:cs typeface="Arial" pitchFamily="34" charset="0"/>
                      </a:endParaRPr>
                    </a:p>
                  </a:txBody>
                  <a:tcPr marL="9525" marR="9525" marT="9525" marB="0" anchor="ctr">
                    <a:solidFill>
                      <a:srgbClr val="FF0000"/>
                    </a:solidFill>
                  </a:tcPr>
                </a:tc>
                <a:tc>
                  <a:txBody>
                    <a:bodyPr/>
                    <a:lstStyle/>
                    <a:p>
                      <a:pPr algn="ctr" fontAlgn="ctr"/>
                      <a:r>
                        <a:rPr lang="es-MX" sz="1200" b="1" i="0" u="none" strike="noStrike" dirty="0" smtClean="0">
                          <a:solidFill>
                            <a:schemeClr val="bg1"/>
                          </a:solidFill>
                          <a:effectLst/>
                          <a:latin typeface="Arial" pitchFamily="34" charset="0"/>
                          <a:cs typeface="Arial" pitchFamily="34" charset="0"/>
                        </a:rPr>
                        <a:t>180</a:t>
                      </a:r>
                      <a:endParaRPr lang="es-MX" sz="1200" b="1" i="0" u="none" strike="noStrike" dirty="0">
                        <a:solidFill>
                          <a:schemeClr val="bg1"/>
                        </a:solidFill>
                        <a:effectLst/>
                        <a:latin typeface="Arial" pitchFamily="34" charset="0"/>
                        <a:cs typeface="Arial" pitchFamily="34" charset="0"/>
                      </a:endParaRPr>
                    </a:p>
                  </a:txBody>
                  <a:tcPr marL="9525" marR="9525" marT="9525" marB="0" anchor="ctr">
                    <a:solidFill>
                      <a:srgbClr val="FF0000"/>
                    </a:solidFill>
                  </a:tcPr>
                </a:tc>
                <a:tc>
                  <a:txBody>
                    <a:bodyPr/>
                    <a:lstStyle/>
                    <a:p>
                      <a:pPr algn="ctr" fontAlgn="ctr"/>
                      <a:r>
                        <a:rPr lang="es-MX" sz="1200" b="1" u="none" strike="noStrike" dirty="0" smtClean="0">
                          <a:solidFill>
                            <a:schemeClr val="bg1"/>
                          </a:solidFill>
                          <a:effectLst/>
                          <a:latin typeface="Arial" pitchFamily="34" charset="0"/>
                          <a:cs typeface="Arial" pitchFamily="34" charset="0"/>
                        </a:rPr>
                        <a:t>64%</a:t>
                      </a:r>
                      <a:endParaRPr lang="es-MX" sz="1200" b="1" i="0" u="none" strike="noStrike" dirty="0">
                        <a:solidFill>
                          <a:schemeClr val="bg1"/>
                        </a:solidFill>
                        <a:effectLst/>
                        <a:latin typeface="Arial" pitchFamily="34" charset="0"/>
                        <a:cs typeface="Arial" pitchFamily="34" charset="0"/>
                      </a:endParaRPr>
                    </a:p>
                  </a:txBody>
                  <a:tcPr marL="9525" marR="9525" marT="9525" marB="0" anchor="ctr">
                    <a:solidFill>
                      <a:srgbClr val="FF0000"/>
                    </a:solidFill>
                  </a:tcPr>
                </a:tc>
                <a:extLst>
                  <a:ext uri="{0D108BD9-81ED-4DB2-BD59-A6C34878D82A}">
                    <a16:rowId xmlns:a16="http://schemas.microsoft.com/office/drawing/2014/main" xmlns="" val="10012"/>
                  </a:ext>
                </a:extLst>
              </a:tr>
            </a:tbl>
          </a:graphicData>
        </a:graphic>
      </p:graphicFrame>
      <p:sp>
        <p:nvSpPr>
          <p:cNvPr id="13" name="CuadroTexto 6"/>
          <p:cNvSpPr txBox="1">
            <a:spLocks noChangeArrowheads="1"/>
          </p:cNvSpPr>
          <p:nvPr/>
        </p:nvSpPr>
        <p:spPr bwMode="auto">
          <a:xfrm>
            <a:off x="1036204" y="1594860"/>
            <a:ext cx="7099300" cy="738664"/>
          </a:xfrm>
          <a:prstGeom prst="rect">
            <a:avLst/>
          </a:prstGeom>
          <a:noFill/>
          <a:ln w="9525">
            <a:noFill/>
            <a:miter lim="800000"/>
            <a:headEnd/>
            <a:tailEnd/>
          </a:ln>
        </p:spPr>
        <p:txBody>
          <a:bodyPr>
            <a:spAutoFit/>
          </a:bodyPr>
          <a:lstStyle/>
          <a:p>
            <a:pPr algn="ctr"/>
            <a:r>
              <a:rPr lang="es-MX" altLang="es-MX" sz="1400" b="1" dirty="0">
                <a:solidFill>
                  <a:schemeClr val="tx1">
                    <a:lumMod val="65000"/>
                    <a:lumOff val="35000"/>
                  </a:schemeClr>
                </a:solidFill>
                <a:latin typeface="Arial" pitchFamily="34" charset="0"/>
                <a:cs typeface="Arial" pitchFamily="34" charset="0"/>
              </a:rPr>
              <a:t>OBSERVACIONES DE UNIDADES ADMINISTRATIVAS DETERMINADAS                                   Y </a:t>
            </a:r>
            <a:r>
              <a:rPr lang="es-MX" altLang="es-MX" sz="1400" b="1" u="sng" dirty="0">
                <a:solidFill>
                  <a:schemeClr val="tx1">
                    <a:lumMod val="65000"/>
                    <a:lumOff val="35000"/>
                  </a:schemeClr>
                </a:solidFill>
                <a:latin typeface="Arial" pitchFamily="34" charset="0"/>
                <a:cs typeface="Arial" pitchFamily="34" charset="0"/>
              </a:rPr>
              <a:t>PENDIENTES DE SOLVENTAR</a:t>
            </a:r>
            <a:r>
              <a:rPr lang="es-MX" altLang="es-MX" sz="1400" b="1" dirty="0">
                <a:solidFill>
                  <a:schemeClr val="tx1">
                    <a:lumMod val="65000"/>
                    <a:lumOff val="35000"/>
                  </a:schemeClr>
                </a:solidFill>
                <a:latin typeface="Arial" pitchFamily="34" charset="0"/>
                <a:cs typeface="Arial" pitchFamily="34" charset="0"/>
              </a:rPr>
              <a:t>  DE SEES</a:t>
            </a:r>
          </a:p>
          <a:p>
            <a:pPr algn="ctr"/>
            <a:r>
              <a:rPr lang="es-MX" altLang="es-MX" sz="1400" b="1" dirty="0">
                <a:solidFill>
                  <a:schemeClr val="tx1">
                    <a:lumMod val="65000"/>
                    <a:lumOff val="35000"/>
                  </a:schemeClr>
                </a:solidFill>
                <a:latin typeface="Arial" pitchFamily="34" charset="0"/>
                <a:cs typeface="Arial" pitchFamily="34" charset="0"/>
              </a:rPr>
              <a:t>(Ejercicio 2015-2019)</a:t>
            </a:r>
          </a:p>
        </p:txBody>
      </p:sp>
    </p:spTree>
    <p:extLst>
      <p:ext uri="{BB962C8B-B14F-4D97-AF65-F5344CB8AC3E}">
        <p14:creationId xmlns="" xmlns:p14="http://schemas.microsoft.com/office/powerpoint/2010/main" val="19523096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8">
            <a:extLst>
              <a:ext uri="{FF2B5EF4-FFF2-40B4-BE49-F238E27FC236}"/>
            </a:extLst>
          </p:cNvPr>
          <p:cNvSpPr txBox="1"/>
          <p:nvPr/>
        </p:nvSpPr>
        <p:spPr>
          <a:xfrm>
            <a:off x="6871855" y="1054388"/>
            <a:ext cx="2272145" cy="523220"/>
          </a:xfrm>
          <a:prstGeom prst="rect">
            <a:avLst/>
          </a:prstGeom>
          <a:noFill/>
        </p:spPr>
        <p:txBody>
          <a:bodyPr wrap="square">
            <a:spAutoFit/>
          </a:bodyPr>
          <a:lstStyle/>
          <a:p>
            <a:pPr algn="ctr">
              <a:defRPr/>
            </a:pPr>
            <a:r>
              <a:rPr lang="es-MX" sz="14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UNIDADES </a:t>
            </a:r>
            <a:endParaRPr lang="es-MX" sz="1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ADMINISTRATIVAS</a:t>
            </a:r>
            <a:endParaRPr lang="es-MX" sz="14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13" name="Tabla 3">
            <a:extLst>
              <a:ext uri="{FF2B5EF4-FFF2-40B4-BE49-F238E27FC236}">
                <a16:creationId xmlns="" xmlns:a16="http://schemas.microsoft.com/office/drawing/2014/main" id="{3684896C-DCF6-4443-8BCF-81C4E110B5D2}"/>
              </a:ext>
            </a:extLst>
          </p:cNvPr>
          <p:cNvGraphicFramePr>
            <a:graphicFrameLocks noGrp="1"/>
          </p:cNvGraphicFramePr>
          <p:nvPr/>
        </p:nvGraphicFramePr>
        <p:xfrm>
          <a:off x="193964" y="2424547"/>
          <a:ext cx="8467871" cy="4046128"/>
        </p:xfrm>
        <a:graphic>
          <a:graphicData uri="http://schemas.openxmlformats.org/drawingml/2006/table">
            <a:tbl>
              <a:tblPr>
                <a:effectLst>
                  <a:outerShdw blurRad="50800" dist="50800" dir="5400000" algn="ctr" rotWithShape="0">
                    <a:srgbClr val="92D050"/>
                  </a:outerShdw>
                </a:effectLst>
              </a:tblPr>
              <a:tblGrid>
                <a:gridCol w="4304900">
                  <a:extLst>
                    <a:ext uri="{9D8B030D-6E8A-4147-A177-3AD203B41FA5}">
                      <a16:colId xmlns="" xmlns:a16="http://schemas.microsoft.com/office/drawing/2014/main" val="2077917456"/>
                    </a:ext>
                  </a:extLst>
                </a:gridCol>
                <a:gridCol w="658698">
                  <a:extLst>
                    <a:ext uri="{9D8B030D-6E8A-4147-A177-3AD203B41FA5}">
                      <a16:colId xmlns="" xmlns:a16="http://schemas.microsoft.com/office/drawing/2014/main" val="2540617817"/>
                    </a:ext>
                  </a:extLst>
                </a:gridCol>
                <a:gridCol w="658698">
                  <a:extLst>
                    <a:ext uri="{9D8B030D-6E8A-4147-A177-3AD203B41FA5}">
                      <a16:colId xmlns="" xmlns:a16="http://schemas.microsoft.com/office/drawing/2014/main" val="2101478918"/>
                    </a:ext>
                  </a:extLst>
                </a:gridCol>
                <a:gridCol w="658698">
                  <a:extLst>
                    <a:ext uri="{9D8B030D-6E8A-4147-A177-3AD203B41FA5}">
                      <a16:colId xmlns="" xmlns:a16="http://schemas.microsoft.com/office/drawing/2014/main" val="3967567490"/>
                    </a:ext>
                  </a:extLst>
                </a:gridCol>
                <a:gridCol w="658698">
                  <a:extLst>
                    <a:ext uri="{9D8B030D-6E8A-4147-A177-3AD203B41FA5}">
                      <a16:colId xmlns="" xmlns:a16="http://schemas.microsoft.com/office/drawing/2014/main" val="2494580071"/>
                    </a:ext>
                  </a:extLst>
                </a:gridCol>
                <a:gridCol w="658698">
                  <a:extLst>
                    <a:ext uri="{9D8B030D-6E8A-4147-A177-3AD203B41FA5}">
                      <a16:colId xmlns="" xmlns:a16="http://schemas.microsoft.com/office/drawing/2014/main" val="437840104"/>
                    </a:ext>
                  </a:extLst>
                </a:gridCol>
                <a:gridCol w="869481">
                  <a:extLst>
                    <a:ext uri="{9D8B030D-6E8A-4147-A177-3AD203B41FA5}">
                      <a16:colId xmlns="" xmlns:a16="http://schemas.microsoft.com/office/drawing/2014/main" val="2328522520"/>
                    </a:ext>
                  </a:extLst>
                </a:gridCol>
              </a:tblGrid>
              <a:tr h="867364">
                <a:tc>
                  <a:txBody>
                    <a:bodyPr/>
                    <a:lstStyle/>
                    <a:p>
                      <a:pPr algn="ctr" rtl="0" fontAlgn="ctr"/>
                      <a:r>
                        <a:rPr lang="es-MX" sz="1200" b="1" i="0" u="none" strike="noStrike" dirty="0">
                          <a:solidFill>
                            <a:srgbClr val="FFFFFF"/>
                          </a:solidFill>
                          <a:effectLst/>
                          <a:latin typeface="Arial" pitchFamily="34" charset="0"/>
                          <a:cs typeface="Arial" pitchFamily="34" charset="0"/>
                        </a:rPr>
                        <a:t>Unidad Administrativa</a:t>
                      </a: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2015</a:t>
                      </a: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2016</a:t>
                      </a: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2017</a:t>
                      </a: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2018</a:t>
                      </a: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2019</a:t>
                      </a: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Total General</a:t>
                      </a: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extLst>
                  <a:ext uri="{0D108BD9-81ED-4DB2-BD59-A6C34878D82A}">
                    <a16:rowId xmlns="" xmlns:a16="http://schemas.microsoft.com/office/drawing/2014/main" val="3452393997"/>
                  </a:ext>
                </a:extLst>
              </a:tr>
              <a:tr h="346944">
                <a:tc>
                  <a:txBody>
                    <a:bodyPr/>
                    <a:lstStyle/>
                    <a:p>
                      <a:pPr algn="l" fontAlgn="ctr"/>
                      <a:r>
                        <a:rPr lang="es-MX" sz="1200" b="0" i="0" u="none" strike="noStrike" dirty="0">
                          <a:solidFill>
                            <a:schemeClr val="tx1"/>
                          </a:solidFill>
                          <a:effectLst/>
                          <a:latin typeface="Arial" pitchFamily="34" charset="0"/>
                          <a:cs typeface="Arial" pitchFamily="34" charset="0"/>
                        </a:rPr>
                        <a:t>Coordinación General de Programas Federales (PETC, PEC, PEARE)</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7</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smtClean="0">
                          <a:solidFill>
                            <a:schemeClr val="tx1"/>
                          </a:solidFill>
                          <a:effectLst/>
                          <a:latin typeface="Arial" pitchFamily="34" charset="0"/>
                          <a:cs typeface="Arial" pitchFamily="34" charset="0"/>
                        </a:rPr>
                        <a:t>4</a:t>
                      </a:r>
                      <a:endParaRPr lang="es-MX" sz="1200" b="0" i="0" u="none" strike="noStrike" dirty="0">
                        <a:solidFill>
                          <a:schemeClr val="tx1"/>
                        </a:solidFill>
                        <a:effectLst/>
                        <a:latin typeface="Arial" pitchFamily="34" charset="0"/>
                        <a:cs typeface="Arial" pitchFamily="34" charset="0"/>
                      </a:endParaRP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smtClean="0">
                          <a:solidFill>
                            <a:schemeClr val="tx1"/>
                          </a:solidFill>
                          <a:effectLst/>
                          <a:latin typeface="Arial" pitchFamily="34" charset="0"/>
                          <a:cs typeface="Arial" pitchFamily="34" charset="0"/>
                        </a:rPr>
                        <a:t>3</a:t>
                      </a:r>
                      <a:endParaRPr lang="es-MX" sz="1200" b="0" i="0" u="none" strike="noStrike" dirty="0">
                        <a:solidFill>
                          <a:schemeClr val="tx1"/>
                        </a:solidFill>
                        <a:effectLst/>
                        <a:latin typeface="Arial" pitchFamily="34" charset="0"/>
                        <a:cs typeface="Arial" pitchFamily="34" charset="0"/>
                      </a:endParaRP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7</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smtClean="0">
                          <a:solidFill>
                            <a:schemeClr val="tx1"/>
                          </a:solidFill>
                          <a:effectLst/>
                          <a:latin typeface="Arial" pitchFamily="34" charset="0"/>
                          <a:cs typeface="Arial" pitchFamily="34" charset="0"/>
                        </a:rPr>
                        <a:t>3</a:t>
                      </a:r>
                      <a:endParaRPr lang="es-MX" sz="1200" b="0" i="0" u="none" strike="noStrike" dirty="0">
                        <a:solidFill>
                          <a:schemeClr val="tx1"/>
                        </a:solidFill>
                        <a:effectLst/>
                        <a:latin typeface="Arial" pitchFamily="34" charset="0"/>
                        <a:cs typeface="Arial" pitchFamily="34" charset="0"/>
                      </a:endParaRP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dirty="0" smtClean="0">
                          <a:solidFill>
                            <a:schemeClr val="tx1"/>
                          </a:solidFill>
                          <a:effectLst/>
                          <a:latin typeface="Arial" pitchFamily="34" charset="0"/>
                          <a:cs typeface="Arial" pitchFamily="34" charset="0"/>
                        </a:rPr>
                        <a:t>24</a:t>
                      </a:r>
                      <a:endParaRPr lang="es-MX" sz="1200" b="1" i="0" u="none" strike="noStrike" dirty="0">
                        <a:solidFill>
                          <a:schemeClr val="tx1"/>
                        </a:solidFill>
                        <a:effectLst/>
                        <a:latin typeface="Arial" pitchFamily="34" charset="0"/>
                        <a:cs typeface="Arial" pitchFamily="34" charset="0"/>
                      </a:endParaRP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2523851553"/>
                  </a:ext>
                </a:extLst>
              </a:tr>
              <a:tr h="346944">
                <a:tc>
                  <a:txBody>
                    <a:bodyPr/>
                    <a:lstStyle/>
                    <a:p>
                      <a:pPr algn="l" fontAlgn="ctr"/>
                      <a:r>
                        <a:rPr lang="es-MX" sz="1200" b="0" i="0" u="none" strike="noStrike" dirty="0">
                          <a:solidFill>
                            <a:schemeClr val="tx1"/>
                          </a:solidFill>
                          <a:effectLst/>
                          <a:latin typeface="Arial" pitchFamily="34" charset="0"/>
                          <a:cs typeface="Arial" pitchFamily="34" charset="0"/>
                        </a:rPr>
                        <a:t>Coordinación General de Salud y Seguridad Escolar.</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5</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6</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dirty="0">
                          <a:solidFill>
                            <a:schemeClr val="tx1"/>
                          </a:solidFill>
                          <a:effectLst/>
                          <a:latin typeface="Arial" pitchFamily="34" charset="0"/>
                          <a:cs typeface="Arial" pitchFamily="34" charset="0"/>
                        </a:rPr>
                        <a:t>11</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3050845806"/>
                  </a:ext>
                </a:extLst>
              </a:tr>
              <a:tr h="346944">
                <a:tc>
                  <a:txBody>
                    <a:bodyPr/>
                    <a:lstStyle/>
                    <a:p>
                      <a:pPr algn="l" fontAlgn="ctr"/>
                      <a:r>
                        <a:rPr lang="es-MX" sz="1200" b="0" i="0" u="none" strike="noStrike" dirty="0">
                          <a:solidFill>
                            <a:schemeClr val="tx1"/>
                          </a:solidFill>
                          <a:effectLst/>
                          <a:latin typeface="Arial" pitchFamily="34" charset="0"/>
                          <a:cs typeface="Arial" pitchFamily="34" charset="0"/>
                        </a:rPr>
                        <a:t>Dirección General de Administración y Finanzas</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smtClean="0">
                          <a:solidFill>
                            <a:schemeClr val="tx1"/>
                          </a:solidFill>
                          <a:effectLst/>
                          <a:latin typeface="Arial" pitchFamily="34" charset="0"/>
                          <a:cs typeface="Arial" pitchFamily="34" charset="0"/>
                        </a:rPr>
                        <a:t>16</a:t>
                      </a:r>
                      <a:endParaRPr lang="es-MX" sz="1200" b="0" i="0" u="none" strike="noStrike" dirty="0">
                        <a:solidFill>
                          <a:schemeClr val="tx1"/>
                        </a:solidFill>
                        <a:effectLst/>
                        <a:latin typeface="Arial" pitchFamily="34" charset="0"/>
                        <a:cs typeface="Arial" pitchFamily="34" charset="0"/>
                      </a:endParaRP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smtClean="0">
                          <a:solidFill>
                            <a:schemeClr val="tx1"/>
                          </a:solidFill>
                          <a:effectLst/>
                          <a:latin typeface="Arial" pitchFamily="34" charset="0"/>
                          <a:cs typeface="Arial" pitchFamily="34" charset="0"/>
                        </a:rPr>
                        <a:t>19</a:t>
                      </a:r>
                      <a:endParaRPr lang="es-MX" sz="1200" b="0" i="0" u="none" strike="noStrike" dirty="0">
                        <a:solidFill>
                          <a:schemeClr val="tx1"/>
                        </a:solidFill>
                        <a:effectLst/>
                        <a:latin typeface="Arial" pitchFamily="34" charset="0"/>
                        <a:cs typeface="Arial" pitchFamily="34" charset="0"/>
                      </a:endParaRP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smtClean="0">
                          <a:solidFill>
                            <a:schemeClr val="tx1"/>
                          </a:solidFill>
                          <a:effectLst/>
                          <a:latin typeface="Arial" pitchFamily="34" charset="0"/>
                          <a:cs typeface="Arial" pitchFamily="34" charset="0"/>
                        </a:rPr>
                        <a:t>20</a:t>
                      </a:r>
                      <a:endParaRPr lang="es-MX" sz="1200" b="0" i="0" u="none" strike="noStrike" dirty="0">
                        <a:solidFill>
                          <a:schemeClr val="tx1"/>
                        </a:solidFill>
                        <a:effectLst/>
                        <a:latin typeface="Arial" pitchFamily="34" charset="0"/>
                        <a:cs typeface="Arial" pitchFamily="34" charset="0"/>
                      </a:endParaRP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smtClean="0">
                          <a:solidFill>
                            <a:schemeClr val="tx1"/>
                          </a:solidFill>
                          <a:effectLst/>
                          <a:latin typeface="Arial" pitchFamily="34" charset="0"/>
                          <a:cs typeface="Arial" pitchFamily="34" charset="0"/>
                        </a:rPr>
                        <a:t>27</a:t>
                      </a:r>
                      <a:endParaRPr lang="es-MX" sz="1200" b="0" i="0" u="none" strike="noStrike" dirty="0">
                        <a:solidFill>
                          <a:schemeClr val="tx1"/>
                        </a:solidFill>
                        <a:effectLst/>
                        <a:latin typeface="Arial" pitchFamily="34" charset="0"/>
                        <a:cs typeface="Arial" pitchFamily="34" charset="0"/>
                      </a:endParaRP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smtClean="0">
                          <a:solidFill>
                            <a:schemeClr val="tx1"/>
                          </a:solidFill>
                          <a:effectLst/>
                          <a:latin typeface="Arial" pitchFamily="34" charset="0"/>
                          <a:cs typeface="Arial" pitchFamily="34" charset="0"/>
                        </a:rPr>
                        <a:t>6</a:t>
                      </a:r>
                      <a:endParaRPr lang="es-MX" sz="1200" b="0" i="0" u="none" strike="noStrike" dirty="0">
                        <a:solidFill>
                          <a:schemeClr val="tx1"/>
                        </a:solidFill>
                        <a:effectLst/>
                        <a:latin typeface="Arial" pitchFamily="34" charset="0"/>
                        <a:cs typeface="Arial" pitchFamily="34" charset="0"/>
                      </a:endParaRP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dirty="0" smtClean="0">
                          <a:solidFill>
                            <a:schemeClr val="tx1"/>
                          </a:solidFill>
                          <a:effectLst/>
                          <a:latin typeface="Arial" pitchFamily="34" charset="0"/>
                          <a:cs typeface="Arial" pitchFamily="34" charset="0"/>
                        </a:rPr>
                        <a:t>88</a:t>
                      </a:r>
                      <a:endParaRPr lang="es-MX" sz="1200" b="1" i="0" u="none" strike="noStrike" dirty="0">
                        <a:solidFill>
                          <a:schemeClr val="tx1"/>
                        </a:solidFill>
                        <a:effectLst/>
                        <a:latin typeface="Arial" pitchFamily="34" charset="0"/>
                        <a:cs typeface="Arial" pitchFamily="34" charset="0"/>
                      </a:endParaRP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3567752963"/>
                  </a:ext>
                </a:extLst>
              </a:tr>
              <a:tr h="346944">
                <a:tc>
                  <a:txBody>
                    <a:bodyPr/>
                    <a:lstStyle/>
                    <a:p>
                      <a:pPr algn="l" fontAlgn="ctr"/>
                      <a:r>
                        <a:rPr lang="es-MX" sz="1200" b="0" i="0" u="none" strike="noStrike" dirty="0">
                          <a:solidFill>
                            <a:schemeClr val="tx1"/>
                          </a:solidFill>
                          <a:effectLst/>
                          <a:latin typeface="Arial" pitchFamily="34" charset="0"/>
                          <a:cs typeface="Arial" pitchFamily="34" charset="0"/>
                        </a:rPr>
                        <a:t>Dirección General de Educación Primaria</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dirty="0">
                          <a:solidFill>
                            <a:schemeClr val="tx1"/>
                          </a:solidFill>
                          <a:effectLst/>
                          <a:latin typeface="Arial" pitchFamily="34" charset="0"/>
                          <a:cs typeface="Arial"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809416143"/>
                  </a:ext>
                </a:extLst>
              </a:tr>
              <a:tr h="346944">
                <a:tc>
                  <a:txBody>
                    <a:bodyPr/>
                    <a:lstStyle/>
                    <a:p>
                      <a:pPr algn="l" fontAlgn="ctr"/>
                      <a:r>
                        <a:rPr lang="es-MX" sz="1200" b="0" i="0" u="none" strike="noStrike" dirty="0">
                          <a:solidFill>
                            <a:schemeClr val="tx1"/>
                          </a:solidFill>
                          <a:effectLst/>
                          <a:latin typeface="Arial" pitchFamily="34" charset="0"/>
                          <a:cs typeface="Arial" pitchFamily="34" charset="0"/>
                        </a:rPr>
                        <a:t>Dirección General de Educación Secundaria</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smtClean="0">
                          <a:solidFill>
                            <a:schemeClr val="tx1"/>
                          </a:solidFill>
                          <a:effectLst/>
                          <a:latin typeface="Arial" pitchFamily="34" charset="0"/>
                          <a:cs typeface="Arial" pitchFamily="34" charset="0"/>
                        </a:rPr>
                        <a:t>1</a:t>
                      </a:r>
                      <a:endParaRPr lang="es-MX" sz="1200" b="0" i="0" u="none" strike="noStrike" dirty="0">
                        <a:solidFill>
                          <a:schemeClr val="tx1"/>
                        </a:solidFill>
                        <a:effectLst/>
                        <a:latin typeface="Arial" pitchFamily="34" charset="0"/>
                        <a:cs typeface="Arial" pitchFamily="34" charset="0"/>
                      </a:endParaRP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dirty="0">
                          <a:solidFill>
                            <a:schemeClr val="tx1"/>
                          </a:solidFill>
                          <a:effectLst/>
                          <a:latin typeface="Arial" pitchFamily="34" charset="0"/>
                          <a:cs typeface="Arial" pitchFamily="34" charset="0"/>
                        </a:rPr>
                        <a:t>1</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932847782"/>
                  </a:ext>
                </a:extLst>
              </a:tr>
              <a:tr h="346944">
                <a:tc>
                  <a:txBody>
                    <a:bodyPr/>
                    <a:lstStyle/>
                    <a:p>
                      <a:pPr algn="l" fontAlgn="ctr"/>
                      <a:r>
                        <a:rPr lang="es-MX" sz="1200" b="0" i="0" u="none" strike="noStrike" dirty="0">
                          <a:solidFill>
                            <a:schemeClr val="tx1"/>
                          </a:solidFill>
                          <a:effectLst/>
                          <a:latin typeface="Arial" pitchFamily="34" charset="0"/>
                          <a:cs typeface="Arial" pitchFamily="34" charset="0"/>
                        </a:rPr>
                        <a:t>Dirección General de Planeación</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a:solidFill>
                            <a:schemeClr val="tx1"/>
                          </a:solidFill>
                          <a:effectLst/>
                          <a:latin typeface="Arial" pitchFamily="34" charset="0"/>
                          <a:cs typeface="Arial"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a:solidFill>
                            <a:schemeClr val="tx1"/>
                          </a:solidFill>
                          <a:effectLst/>
                          <a:latin typeface="Arial" pitchFamily="34" charset="0"/>
                          <a:cs typeface="Arial"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1</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dirty="0">
                          <a:solidFill>
                            <a:schemeClr val="tx1"/>
                          </a:solidFill>
                          <a:effectLst/>
                          <a:latin typeface="Arial" pitchFamily="34" charset="0"/>
                          <a:cs typeface="Arial" pitchFamily="34" charset="0"/>
                        </a:rPr>
                        <a:t>1</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2311956610"/>
                  </a:ext>
                </a:extLst>
              </a:tr>
              <a:tr h="346944">
                <a:tc>
                  <a:txBody>
                    <a:bodyPr/>
                    <a:lstStyle/>
                    <a:p>
                      <a:pPr algn="l" fontAlgn="ctr"/>
                      <a:r>
                        <a:rPr lang="es-MX" sz="1200" b="0" i="0" u="none" strike="noStrike">
                          <a:solidFill>
                            <a:schemeClr val="tx1"/>
                          </a:solidFill>
                          <a:effectLst/>
                          <a:latin typeface="Arial" pitchFamily="34" charset="0"/>
                          <a:cs typeface="Arial" pitchFamily="34" charset="0"/>
                        </a:rPr>
                        <a:t>Dirección General de Recursos Humanos</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smtClean="0">
                          <a:solidFill>
                            <a:schemeClr val="tx1"/>
                          </a:solidFill>
                          <a:effectLst/>
                          <a:latin typeface="Arial" pitchFamily="34" charset="0"/>
                          <a:cs typeface="Arial" pitchFamily="34" charset="0"/>
                        </a:rPr>
                        <a:t>3</a:t>
                      </a:r>
                      <a:endParaRPr lang="es-MX" sz="1200" b="0" i="0" u="none" strike="noStrike" dirty="0">
                        <a:solidFill>
                          <a:schemeClr val="tx1"/>
                        </a:solidFill>
                        <a:effectLst/>
                        <a:latin typeface="Arial" pitchFamily="34" charset="0"/>
                        <a:cs typeface="Arial" pitchFamily="34" charset="0"/>
                      </a:endParaRP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smtClean="0">
                          <a:solidFill>
                            <a:schemeClr val="tx1"/>
                          </a:solidFill>
                          <a:effectLst/>
                          <a:latin typeface="Arial" pitchFamily="34" charset="0"/>
                          <a:cs typeface="Arial" pitchFamily="34" charset="0"/>
                        </a:rPr>
                        <a:t>1</a:t>
                      </a:r>
                      <a:endParaRPr lang="es-MX" sz="1200" b="0" i="0" u="none" strike="noStrike" dirty="0">
                        <a:solidFill>
                          <a:schemeClr val="tx1"/>
                        </a:solidFill>
                        <a:effectLst/>
                        <a:latin typeface="Arial" pitchFamily="34" charset="0"/>
                        <a:cs typeface="Arial" pitchFamily="34" charset="0"/>
                      </a:endParaRP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smtClean="0">
                          <a:solidFill>
                            <a:schemeClr val="tx1"/>
                          </a:solidFill>
                          <a:effectLst/>
                          <a:latin typeface="Arial" pitchFamily="34" charset="0"/>
                          <a:cs typeface="Arial" pitchFamily="34" charset="0"/>
                        </a:rPr>
                        <a:t>1</a:t>
                      </a:r>
                      <a:endParaRPr lang="es-MX" sz="1200" b="0" i="0" u="none" strike="noStrike" dirty="0">
                        <a:solidFill>
                          <a:schemeClr val="tx1"/>
                        </a:solidFill>
                        <a:effectLst/>
                        <a:latin typeface="Arial" pitchFamily="34" charset="0"/>
                        <a:cs typeface="Arial" pitchFamily="34" charset="0"/>
                      </a:endParaRP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smtClean="0">
                          <a:solidFill>
                            <a:schemeClr val="tx1"/>
                          </a:solidFill>
                          <a:effectLst/>
                          <a:latin typeface="Arial" pitchFamily="34" charset="0"/>
                          <a:cs typeface="Arial" pitchFamily="34" charset="0"/>
                        </a:rPr>
                        <a:t>1</a:t>
                      </a:r>
                      <a:endParaRPr lang="es-MX" sz="1200" b="0" i="0" u="none" strike="noStrike" dirty="0">
                        <a:solidFill>
                          <a:schemeClr val="tx1"/>
                        </a:solidFill>
                        <a:effectLst/>
                        <a:latin typeface="Arial" pitchFamily="34" charset="0"/>
                        <a:cs typeface="Arial" pitchFamily="34" charset="0"/>
                      </a:endParaRP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dirty="0" smtClean="0">
                          <a:solidFill>
                            <a:schemeClr val="tx1"/>
                          </a:solidFill>
                          <a:effectLst/>
                          <a:latin typeface="Arial" pitchFamily="34" charset="0"/>
                          <a:cs typeface="Arial" pitchFamily="34" charset="0"/>
                        </a:rPr>
                        <a:t>6</a:t>
                      </a:r>
                      <a:endParaRPr lang="es-MX" sz="1200" b="1" i="0" u="none" strike="noStrike" dirty="0">
                        <a:solidFill>
                          <a:schemeClr val="tx1"/>
                        </a:solidFill>
                        <a:effectLst/>
                        <a:latin typeface="Arial" pitchFamily="34" charset="0"/>
                        <a:cs typeface="Arial" pitchFamily="34" charset="0"/>
                      </a:endParaRP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4285767050"/>
                  </a:ext>
                </a:extLst>
              </a:tr>
              <a:tr h="346944">
                <a:tc>
                  <a:txBody>
                    <a:bodyPr/>
                    <a:lstStyle/>
                    <a:p>
                      <a:pPr algn="l" fontAlgn="ctr"/>
                      <a:r>
                        <a:rPr lang="es-MX" sz="1200" b="0" i="0" u="none" strike="noStrike" dirty="0">
                          <a:solidFill>
                            <a:schemeClr val="tx1"/>
                          </a:solidFill>
                          <a:effectLst/>
                          <a:latin typeface="Arial" pitchFamily="34" charset="0"/>
                          <a:cs typeface="Arial" pitchFamily="34" charset="0"/>
                        </a:rPr>
                        <a:t>Dirección General de Servicios Regionales</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16</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smtClean="0">
                          <a:solidFill>
                            <a:schemeClr val="tx1"/>
                          </a:solidFill>
                          <a:effectLst/>
                          <a:latin typeface="Arial" pitchFamily="34" charset="0"/>
                          <a:cs typeface="Arial" pitchFamily="34" charset="0"/>
                        </a:rPr>
                        <a:t>22</a:t>
                      </a:r>
                      <a:endParaRPr lang="es-MX" sz="1200" b="0" i="0" u="none" strike="noStrike" dirty="0">
                        <a:solidFill>
                          <a:schemeClr val="tx1"/>
                        </a:solidFill>
                        <a:effectLst/>
                        <a:latin typeface="Arial" pitchFamily="34" charset="0"/>
                        <a:cs typeface="Arial" pitchFamily="34" charset="0"/>
                      </a:endParaRP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9</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chemeClr val="tx1"/>
                          </a:solidFill>
                          <a:effectLst/>
                          <a:latin typeface="Arial" pitchFamily="34" charset="0"/>
                          <a:cs typeface="Arial"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dirty="0" smtClean="0">
                          <a:solidFill>
                            <a:schemeClr val="tx1"/>
                          </a:solidFill>
                          <a:effectLst/>
                          <a:latin typeface="Arial" pitchFamily="34" charset="0"/>
                          <a:cs typeface="Arial" pitchFamily="34" charset="0"/>
                        </a:rPr>
                        <a:t>47</a:t>
                      </a:r>
                      <a:endParaRPr lang="es-MX" sz="1200" b="1" i="0" u="none" strike="noStrike" dirty="0">
                        <a:solidFill>
                          <a:schemeClr val="tx1"/>
                        </a:solidFill>
                        <a:effectLst/>
                        <a:latin typeface="Arial" pitchFamily="34" charset="0"/>
                        <a:cs typeface="Arial" pitchFamily="34" charset="0"/>
                      </a:endParaRP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3066912939"/>
                  </a:ext>
                </a:extLst>
              </a:tr>
              <a:tr h="374900">
                <a:tc>
                  <a:txBody>
                    <a:bodyPr/>
                    <a:lstStyle/>
                    <a:p>
                      <a:pPr algn="ctr" rtl="0" fontAlgn="ctr"/>
                      <a:r>
                        <a:rPr lang="es-MX" sz="1200" b="1" i="0" u="none" strike="noStrike" dirty="0">
                          <a:solidFill>
                            <a:srgbClr val="FFFFFF"/>
                          </a:solidFill>
                          <a:effectLst/>
                          <a:latin typeface="Arial" pitchFamily="34" charset="0"/>
                          <a:cs typeface="Arial" pitchFamily="34" charset="0"/>
                        </a:rPr>
                        <a:t>Total General</a:t>
                      </a: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48</a:t>
                      </a:r>
                      <a:endParaRPr lang="es-MX" sz="1200" b="1" i="0" u="none" strike="noStrike" dirty="0">
                        <a:solidFill>
                          <a:srgbClr val="FFFFFF"/>
                        </a:solidFill>
                        <a:effectLst/>
                        <a:latin typeface="Arial" pitchFamily="34" charset="0"/>
                        <a:cs typeface="Arial" pitchFamily="34" charset="0"/>
                      </a:endParaRP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52</a:t>
                      </a:r>
                      <a:endParaRPr lang="es-MX" sz="1200" b="1" i="0" u="none" strike="noStrike" dirty="0">
                        <a:solidFill>
                          <a:srgbClr val="FFFFFF"/>
                        </a:solidFill>
                        <a:effectLst/>
                        <a:latin typeface="Arial" pitchFamily="34" charset="0"/>
                        <a:cs typeface="Arial" pitchFamily="34" charset="0"/>
                      </a:endParaRP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33</a:t>
                      </a:r>
                      <a:endParaRPr lang="es-MX" sz="1200" b="1" i="0" u="none" strike="noStrike" dirty="0">
                        <a:solidFill>
                          <a:srgbClr val="FFFFFF"/>
                        </a:solidFill>
                        <a:effectLst/>
                        <a:latin typeface="Arial" pitchFamily="34" charset="0"/>
                        <a:cs typeface="Arial" pitchFamily="34" charset="0"/>
                      </a:endParaRP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36</a:t>
                      </a:r>
                      <a:endParaRPr lang="es-MX" sz="1200" b="1" i="0" u="none" strike="noStrike" dirty="0">
                        <a:solidFill>
                          <a:srgbClr val="FFFFFF"/>
                        </a:solidFill>
                        <a:effectLst/>
                        <a:latin typeface="Arial" pitchFamily="34" charset="0"/>
                        <a:cs typeface="Arial" pitchFamily="34" charset="0"/>
                      </a:endParaRP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9</a:t>
                      </a:r>
                      <a:endParaRPr lang="es-MX" sz="1200" b="1" i="0" u="none" strike="noStrike" dirty="0">
                        <a:solidFill>
                          <a:srgbClr val="FFFFFF"/>
                        </a:solidFill>
                        <a:effectLst/>
                        <a:latin typeface="Arial" pitchFamily="34" charset="0"/>
                        <a:cs typeface="Arial" pitchFamily="34" charset="0"/>
                      </a:endParaRP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178</a:t>
                      </a:r>
                      <a:endParaRPr lang="es-MX" sz="1200" b="1" i="0" u="none" strike="noStrike" dirty="0">
                        <a:solidFill>
                          <a:srgbClr val="FFFFFF"/>
                        </a:solidFill>
                        <a:effectLst/>
                        <a:latin typeface="Arial" pitchFamily="34" charset="0"/>
                        <a:cs typeface="Arial" pitchFamily="34" charset="0"/>
                      </a:endParaRP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4112029562"/>
                  </a:ext>
                </a:extLst>
              </a:tr>
            </a:tbl>
          </a:graphicData>
        </a:graphic>
      </p:graphicFrame>
      <p:sp>
        <p:nvSpPr>
          <p:cNvPr id="15" name="CuadroTexto 6"/>
          <p:cNvSpPr txBox="1">
            <a:spLocks noChangeArrowheads="1"/>
          </p:cNvSpPr>
          <p:nvPr/>
        </p:nvSpPr>
        <p:spPr bwMode="auto">
          <a:xfrm>
            <a:off x="980785" y="1553297"/>
            <a:ext cx="7099300" cy="738664"/>
          </a:xfrm>
          <a:prstGeom prst="rect">
            <a:avLst/>
          </a:prstGeom>
          <a:noFill/>
          <a:ln w="9525">
            <a:noFill/>
            <a:miter lim="800000"/>
            <a:headEnd/>
            <a:tailEnd/>
          </a:ln>
        </p:spPr>
        <p:txBody>
          <a:bodyPr>
            <a:spAutoFit/>
          </a:bodyPr>
          <a:lstStyle/>
          <a:p>
            <a:pPr algn="ctr"/>
            <a:r>
              <a:rPr lang="es-MX" altLang="es-MX" sz="1400" b="1" dirty="0">
                <a:solidFill>
                  <a:schemeClr val="tx1">
                    <a:lumMod val="65000"/>
                    <a:lumOff val="35000"/>
                  </a:schemeClr>
                </a:solidFill>
                <a:latin typeface="Arial" pitchFamily="34" charset="0"/>
                <a:cs typeface="Arial" pitchFamily="34" charset="0"/>
              </a:rPr>
              <a:t>OBSERVACIONES DE UNIDADES ADMINISTRATIVAS PENDIENTES </a:t>
            </a:r>
          </a:p>
          <a:p>
            <a:pPr algn="ctr"/>
            <a:r>
              <a:rPr lang="es-MX" altLang="es-MX" sz="1400" b="1" dirty="0">
                <a:solidFill>
                  <a:schemeClr val="tx1">
                    <a:lumMod val="65000"/>
                    <a:lumOff val="35000"/>
                  </a:schemeClr>
                </a:solidFill>
                <a:latin typeface="Arial" pitchFamily="34" charset="0"/>
                <a:cs typeface="Arial" pitchFamily="34" charset="0"/>
              </a:rPr>
              <a:t>DE SOLVENTAR </a:t>
            </a:r>
            <a:r>
              <a:rPr lang="es-MX" altLang="es-MX" sz="1400" b="1" u="sng" dirty="0">
                <a:solidFill>
                  <a:schemeClr val="tx1">
                    <a:lumMod val="65000"/>
                    <a:lumOff val="35000"/>
                  </a:schemeClr>
                </a:solidFill>
                <a:latin typeface="Arial" pitchFamily="34" charset="0"/>
                <a:cs typeface="Arial" pitchFamily="34" charset="0"/>
              </a:rPr>
              <a:t>POR EJERCICIO </a:t>
            </a:r>
            <a:r>
              <a:rPr lang="es-MX" altLang="es-MX" sz="1400" b="1" dirty="0">
                <a:solidFill>
                  <a:schemeClr val="tx1">
                    <a:lumMod val="65000"/>
                    <a:lumOff val="35000"/>
                  </a:schemeClr>
                </a:solidFill>
                <a:latin typeface="Arial" pitchFamily="34" charset="0"/>
                <a:cs typeface="Arial" pitchFamily="34" charset="0"/>
              </a:rPr>
              <a:t>DE SEES</a:t>
            </a:r>
          </a:p>
          <a:p>
            <a:pPr algn="ctr"/>
            <a:r>
              <a:rPr lang="es-MX" altLang="es-MX" sz="1400" b="1" dirty="0">
                <a:solidFill>
                  <a:schemeClr val="tx1">
                    <a:lumMod val="65000"/>
                    <a:lumOff val="35000"/>
                  </a:schemeClr>
                </a:solidFill>
                <a:latin typeface="Arial" pitchFamily="34" charset="0"/>
                <a:cs typeface="Arial" pitchFamily="34" charset="0"/>
              </a:rPr>
              <a:t>(Ejercicio 2015-2019)</a:t>
            </a:r>
          </a:p>
        </p:txBody>
      </p:sp>
    </p:spTree>
    <p:extLst>
      <p:ext uri="{BB962C8B-B14F-4D97-AF65-F5344CB8AC3E}">
        <p14:creationId xmlns:p14="http://schemas.microsoft.com/office/powerpoint/2010/main" xmlns="" val="19523096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uadroTexto 6"/>
          <p:cNvSpPr txBox="1">
            <a:spLocks noChangeArrowheads="1"/>
          </p:cNvSpPr>
          <p:nvPr/>
        </p:nvSpPr>
        <p:spPr bwMode="auto">
          <a:xfrm>
            <a:off x="1008495" y="1558188"/>
            <a:ext cx="7099300" cy="738664"/>
          </a:xfrm>
          <a:prstGeom prst="rect">
            <a:avLst/>
          </a:prstGeom>
          <a:noFill/>
          <a:ln w="9525">
            <a:noFill/>
            <a:miter lim="800000"/>
            <a:headEnd/>
            <a:tailEnd/>
          </a:ln>
        </p:spPr>
        <p:txBody>
          <a:bodyPr wrap="square">
            <a:spAutoFit/>
          </a:bodyPr>
          <a:lstStyle/>
          <a:p>
            <a:pPr algn="ctr"/>
            <a:r>
              <a:rPr lang="es-MX" altLang="es-MX" sz="1400" b="1" dirty="0">
                <a:solidFill>
                  <a:schemeClr val="tx1">
                    <a:lumMod val="65000"/>
                    <a:lumOff val="35000"/>
                  </a:schemeClr>
                </a:solidFill>
                <a:latin typeface="Arial" pitchFamily="34" charset="0"/>
                <a:cs typeface="Arial" pitchFamily="34" charset="0"/>
              </a:rPr>
              <a:t>OBSERVACIONES DE UNIDADES ADMINISTRATIVAS PENDIENTES </a:t>
            </a:r>
          </a:p>
          <a:p>
            <a:pPr algn="ctr"/>
            <a:r>
              <a:rPr lang="es-MX" altLang="es-MX" sz="1400" b="1" dirty="0">
                <a:solidFill>
                  <a:schemeClr val="tx1">
                    <a:lumMod val="65000"/>
                    <a:lumOff val="35000"/>
                  </a:schemeClr>
                </a:solidFill>
                <a:latin typeface="Arial" pitchFamily="34" charset="0"/>
                <a:cs typeface="Arial" pitchFamily="34" charset="0"/>
              </a:rPr>
              <a:t>DE SOLVENTAR POR RUBRO DE SEES</a:t>
            </a:r>
          </a:p>
          <a:p>
            <a:pPr algn="ctr"/>
            <a:r>
              <a:rPr lang="es-MX" altLang="es-MX" sz="1400" b="1" dirty="0">
                <a:solidFill>
                  <a:schemeClr val="tx1">
                    <a:lumMod val="65000"/>
                    <a:lumOff val="35000"/>
                  </a:schemeClr>
                </a:solidFill>
                <a:latin typeface="Arial" pitchFamily="34" charset="0"/>
                <a:cs typeface="Arial" pitchFamily="34" charset="0"/>
              </a:rPr>
              <a:t>(Ejercicio </a:t>
            </a:r>
            <a:r>
              <a:rPr lang="es-MX" altLang="es-MX" sz="1400" b="1" dirty="0" smtClean="0">
                <a:solidFill>
                  <a:schemeClr val="tx1">
                    <a:lumMod val="65000"/>
                    <a:lumOff val="35000"/>
                  </a:schemeClr>
                </a:solidFill>
                <a:latin typeface="Arial" pitchFamily="34" charset="0"/>
                <a:cs typeface="Arial" pitchFamily="34" charset="0"/>
              </a:rPr>
              <a:t>2015-2019)</a:t>
            </a:r>
            <a:endParaRPr lang="es-MX" altLang="es-MX" sz="1400" b="1" dirty="0">
              <a:solidFill>
                <a:schemeClr val="tx1">
                  <a:lumMod val="65000"/>
                  <a:lumOff val="35000"/>
                </a:schemeClr>
              </a:solidFill>
              <a:latin typeface="Arial" pitchFamily="34" charset="0"/>
              <a:cs typeface="Arial" pitchFamily="34" charset="0"/>
            </a:endParaRPr>
          </a:p>
        </p:txBody>
      </p:sp>
      <p:sp>
        <p:nvSpPr>
          <p:cNvPr id="6" name="CuadroTexto 5">
            <a:extLst>
              <a:ext uri="{FF2B5EF4-FFF2-40B4-BE49-F238E27FC236}">
                <a16:creationId xmlns="" xmlns:a16="http://schemas.microsoft.com/office/drawing/2014/main" id="{07000EBD-401E-4C5B-9141-02F030C3A68E}"/>
              </a:ext>
            </a:extLst>
          </p:cNvPr>
          <p:cNvSpPr txBox="1"/>
          <p:nvPr/>
        </p:nvSpPr>
        <p:spPr>
          <a:xfrm>
            <a:off x="6761018" y="1040534"/>
            <a:ext cx="2708275" cy="523220"/>
          </a:xfrm>
          <a:prstGeom prst="rect">
            <a:avLst/>
          </a:prstGeom>
          <a:noFill/>
        </p:spPr>
        <p:txBody>
          <a:bodyPr wrap="square">
            <a:spAutoFit/>
          </a:bodyPr>
          <a:lstStyle/>
          <a:p>
            <a:pPr algn="ctr">
              <a:defRPr/>
            </a:pPr>
            <a:r>
              <a:rPr lang="es-MX" sz="14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UNIDADES </a:t>
            </a:r>
            <a:endParaRPr lang="es-MX" sz="1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ADMINISTRATIVAS</a:t>
            </a:r>
            <a:endParaRPr lang="es-MX" sz="14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8" name="Tabla 7">
            <a:extLst>
              <a:ext uri="{FF2B5EF4-FFF2-40B4-BE49-F238E27FC236}">
                <a16:creationId xmlns="" xmlns:a16="http://schemas.microsoft.com/office/drawing/2014/main" id="{4602127A-5E21-4D93-A684-1649BBD4EFB3}"/>
              </a:ext>
            </a:extLst>
          </p:cNvPr>
          <p:cNvGraphicFramePr>
            <a:graphicFrameLocks noGrp="1"/>
          </p:cNvGraphicFramePr>
          <p:nvPr/>
        </p:nvGraphicFramePr>
        <p:xfrm>
          <a:off x="146756" y="2314223"/>
          <a:ext cx="8737600" cy="4472708"/>
        </p:xfrm>
        <a:graphic>
          <a:graphicData uri="http://schemas.openxmlformats.org/drawingml/2006/table">
            <a:tbl>
              <a:tblPr/>
              <a:tblGrid>
                <a:gridCol w="2763363">
                  <a:extLst>
                    <a:ext uri="{9D8B030D-6E8A-4147-A177-3AD203B41FA5}">
                      <a16:colId xmlns="" xmlns:a16="http://schemas.microsoft.com/office/drawing/2014/main" val="20000"/>
                    </a:ext>
                  </a:extLst>
                </a:gridCol>
                <a:gridCol w="1163522">
                  <a:extLst>
                    <a:ext uri="{9D8B030D-6E8A-4147-A177-3AD203B41FA5}">
                      <a16:colId xmlns="" xmlns:a16="http://schemas.microsoft.com/office/drawing/2014/main" val="20001"/>
                    </a:ext>
                  </a:extLst>
                </a:gridCol>
                <a:gridCol w="1062832">
                  <a:extLst>
                    <a:ext uri="{9D8B030D-6E8A-4147-A177-3AD203B41FA5}">
                      <a16:colId xmlns="" xmlns:a16="http://schemas.microsoft.com/office/drawing/2014/main" val="20002"/>
                    </a:ext>
                  </a:extLst>
                </a:gridCol>
                <a:gridCol w="827891">
                  <a:extLst>
                    <a:ext uri="{9D8B030D-6E8A-4147-A177-3AD203B41FA5}">
                      <a16:colId xmlns="" xmlns:a16="http://schemas.microsoft.com/office/drawing/2014/main" val="20003"/>
                    </a:ext>
                  </a:extLst>
                </a:gridCol>
                <a:gridCol w="827891">
                  <a:extLst>
                    <a:ext uri="{9D8B030D-6E8A-4147-A177-3AD203B41FA5}">
                      <a16:colId xmlns="" xmlns:a16="http://schemas.microsoft.com/office/drawing/2014/main" val="20004"/>
                    </a:ext>
                  </a:extLst>
                </a:gridCol>
                <a:gridCol w="1342524">
                  <a:extLst>
                    <a:ext uri="{9D8B030D-6E8A-4147-A177-3AD203B41FA5}">
                      <a16:colId xmlns="" xmlns:a16="http://schemas.microsoft.com/office/drawing/2014/main" val="20005"/>
                    </a:ext>
                  </a:extLst>
                </a:gridCol>
                <a:gridCol w="749577">
                  <a:extLst>
                    <a:ext uri="{9D8B030D-6E8A-4147-A177-3AD203B41FA5}">
                      <a16:colId xmlns="" xmlns:a16="http://schemas.microsoft.com/office/drawing/2014/main" val="20006"/>
                    </a:ext>
                  </a:extLst>
                </a:gridCol>
              </a:tblGrid>
              <a:tr h="732125">
                <a:tc>
                  <a:txBody>
                    <a:bodyPr/>
                    <a:lstStyle/>
                    <a:p>
                      <a:pPr algn="ctr" rtl="0" fontAlgn="ctr"/>
                      <a:r>
                        <a:rPr lang="es-MX" sz="1200" b="1" i="0" u="none" strike="noStrike" dirty="0">
                          <a:solidFill>
                            <a:srgbClr val="FFFFFF"/>
                          </a:solidFill>
                          <a:effectLst/>
                          <a:latin typeface="Arial" pitchFamily="34" charset="0"/>
                          <a:cs typeface="Arial" pitchFamily="34" charset="0"/>
                        </a:rPr>
                        <a:t>Unidad Administrativa</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Observaciones Pendientes</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Recursos Financieros</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Recursos Humanos</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Recursos Materiales</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Fallas, Omisiones Administrativas</a:t>
                      </a:r>
                    </a:p>
                  </a:txBody>
                  <a:tcPr marL="7294" marR="7294" marT="7292"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Presentar Denuncia</a:t>
                      </a:r>
                    </a:p>
                  </a:txBody>
                  <a:tcPr marL="7294" marR="7294" marT="729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10000"/>
                  </a:ext>
                </a:extLst>
              </a:tr>
              <a:tr h="421526">
                <a:tc>
                  <a:txBody>
                    <a:bodyPr/>
                    <a:lstStyle/>
                    <a:p>
                      <a:pPr algn="l" fontAlgn="ctr"/>
                      <a:r>
                        <a:rPr lang="es-MX" sz="1100" b="0" i="0" u="none" strike="noStrike" dirty="0">
                          <a:solidFill>
                            <a:srgbClr val="000000"/>
                          </a:solidFill>
                          <a:effectLst/>
                          <a:latin typeface="Arial" pitchFamily="34" charset="0"/>
                          <a:cs typeface="Arial" pitchFamily="34" charset="0"/>
                        </a:rPr>
                        <a:t>Coordinación General de Programas Federales (PETC, PEC, PEARE)</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100" b="0" i="0" u="none" strike="noStrike" dirty="0" smtClean="0">
                          <a:solidFill>
                            <a:srgbClr val="000000"/>
                          </a:solidFill>
                          <a:effectLst/>
                          <a:latin typeface="Arial" pitchFamily="34" charset="0"/>
                          <a:cs typeface="Arial" pitchFamily="34" charset="0"/>
                        </a:rPr>
                        <a:t>24</a:t>
                      </a:r>
                    </a:p>
                    <a:p>
                      <a:pPr algn="ctr" fontAlgn="b"/>
                      <a:endParaRPr lang="es-MX" sz="1100" b="0" i="0" u="none" strike="noStrike" dirty="0">
                        <a:solidFill>
                          <a:srgbClr val="000000"/>
                        </a:solidFill>
                        <a:effectLst/>
                        <a:latin typeface="Arial" pitchFamily="34" charset="0"/>
                        <a:cs typeface="Arial"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9</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2</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smtClean="0">
                          <a:solidFill>
                            <a:srgbClr val="000000"/>
                          </a:solidFill>
                          <a:effectLst/>
                          <a:latin typeface="Arial" pitchFamily="34" charset="0"/>
                          <a:cs typeface="Arial" pitchFamily="34" charset="0"/>
                        </a:rPr>
                        <a:t>2</a:t>
                      </a:r>
                      <a:endParaRPr lang="es-MX" sz="1100" b="0" i="0" u="none" strike="noStrike" dirty="0">
                        <a:solidFill>
                          <a:srgbClr val="000000"/>
                        </a:solidFill>
                        <a:effectLst/>
                        <a:latin typeface="Arial" pitchFamily="34" charset="0"/>
                        <a:cs typeface="Arial" pitchFamily="34" charset="0"/>
                      </a:endParaRP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smtClean="0">
                          <a:solidFill>
                            <a:srgbClr val="000000"/>
                          </a:solidFill>
                          <a:effectLst/>
                          <a:latin typeface="Arial" pitchFamily="34" charset="0"/>
                          <a:cs typeface="Arial" pitchFamily="34" charset="0"/>
                        </a:rPr>
                        <a:t>11</a:t>
                      </a:r>
                      <a:endParaRPr lang="es-MX" sz="1100" b="0" i="0" u="none" strike="noStrike" dirty="0">
                        <a:solidFill>
                          <a:srgbClr val="000000"/>
                        </a:solidFill>
                        <a:effectLst/>
                        <a:latin typeface="Arial" pitchFamily="34" charset="0"/>
                        <a:cs typeface="Arial" pitchFamily="34" charset="0"/>
                      </a:endParaRPr>
                    </a:p>
                  </a:txBody>
                  <a:tcPr marL="7294" marR="7294" marT="7292"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rgbClr val="000000"/>
                          </a:solidFill>
                          <a:effectLst/>
                          <a:latin typeface="Arial" pitchFamily="34" charset="0"/>
                          <a:cs typeface="Arial" pitchFamily="34" charset="0"/>
                        </a:rPr>
                        <a:t>10</a:t>
                      </a:r>
                    </a:p>
                  </a:txBody>
                  <a:tcPr marL="7294" marR="7294" marT="729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 xmlns:a16="http://schemas.microsoft.com/office/drawing/2014/main" val="10001"/>
                  </a:ext>
                </a:extLst>
              </a:tr>
              <a:tr h="421526">
                <a:tc>
                  <a:txBody>
                    <a:bodyPr/>
                    <a:lstStyle/>
                    <a:p>
                      <a:pPr algn="l" fontAlgn="ctr"/>
                      <a:r>
                        <a:rPr lang="es-MX" sz="1100" b="0" i="0" u="none" strike="noStrike" dirty="0">
                          <a:solidFill>
                            <a:srgbClr val="000000"/>
                          </a:solidFill>
                          <a:effectLst/>
                          <a:latin typeface="Arial" pitchFamily="34" charset="0"/>
                          <a:cs typeface="Arial" pitchFamily="34" charset="0"/>
                        </a:rPr>
                        <a:t>Coordinación General de Salud y Seguridad Escolar.</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MX" sz="1100" b="0" i="0" u="none" strike="noStrike" dirty="0" smtClean="0">
                          <a:solidFill>
                            <a:srgbClr val="000000"/>
                          </a:solidFill>
                          <a:effectLst/>
                          <a:latin typeface="Arial" pitchFamily="34" charset="0"/>
                          <a:cs typeface="Arial" pitchFamily="34" charset="0"/>
                        </a:rPr>
                        <a:t>11</a:t>
                      </a:r>
                    </a:p>
                    <a:p>
                      <a:pPr algn="ctr" fontAlgn="b"/>
                      <a:endParaRPr lang="es-MX" sz="1100" b="0" i="0" u="none" strike="noStrike" dirty="0">
                        <a:solidFill>
                          <a:srgbClr val="000000"/>
                        </a:solidFill>
                        <a:effectLst/>
                        <a:latin typeface="Arial" pitchFamily="34" charset="0"/>
                        <a:cs typeface="Arial"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1</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2</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1</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7</a:t>
                      </a:r>
                    </a:p>
                  </a:txBody>
                  <a:tcPr marL="7294" marR="7294" marT="7292"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1" i="0" u="none" strike="noStrike">
                          <a:solidFill>
                            <a:srgbClr val="000000"/>
                          </a:solidFill>
                          <a:effectLst/>
                          <a:latin typeface="Arial" pitchFamily="34" charset="0"/>
                          <a:cs typeface="Arial" pitchFamily="34" charset="0"/>
                        </a:rPr>
                        <a:t>11</a:t>
                      </a:r>
                    </a:p>
                  </a:txBody>
                  <a:tcPr marL="7294" marR="7294" marT="729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 xmlns:a16="http://schemas.microsoft.com/office/drawing/2014/main" val="10002"/>
                  </a:ext>
                </a:extLst>
              </a:tr>
              <a:tr h="493921">
                <a:tc>
                  <a:txBody>
                    <a:bodyPr/>
                    <a:lstStyle/>
                    <a:p>
                      <a:pPr algn="l" fontAlgn="ctr"/>
                      <a:r>
                        <a:rPr lang="es-MX" sz="1100" b="0" i="0" u="none" strike="noStrike" dirty="0">
                          <a:solidFill>
                            <a:srgbClr val="000000"/>
                          </a:solidFill>
                          <a:effectLst/>
                          <a:latin typeface="Arial" pitchFamily="34" charset="0"/>
                          <a:cs typeface="Arial" pitchFamily="34" charset="0"/>
                        </a:rPr>
                        <a:t>Dirección General de Administración y Finanzas</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100" b="0" i="0" u="none" strike="noStrike" dirty="0" smtClean="0">
                          <a:solidFill>
                            <a:srgbClr val="000000"/>
                          </a:solidFill>
                          <a:effectLst/>
                          <a:latin typeface="Arial" pitchFamily="34" charset="0"/>
                          <a:cs typeface="Arial" pitchFamily="34" charset="0"/>
                        </a:rPr>
                        <a:t>                             88</a:t>
                      </a:r>
                    </a:p>
                    <a:p>
                      <a:pPr algn="ctr" fontAlgn="b"/>
                      <a:endParaRPr lang="es-MX" sz="1100" b="0" i="0" u="none" strike="noStrike" dirty="0">
                        <a:solidFill>
                          <a:srgbClr val="000000"/>
                        </a:solidFill>
                        <a:effectLst/>
                        <a:latin typeface="Arial" pitchFamily="34" charset="0"/>
                        <a:cs typeface="Arial"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2</a:t>
                      </a:r>
                      <a:r>
                        <a:rPr lang="es-MX" sz="1100" b="0" i="0" u="none" strike="noStrike" dirty="0" smtClean="0">
                          <a:solidFill>
                            <a:srgbClr val="000000"/>
                          </a:solidFill>
                          <a:effectLst/>
                          <a:latin typeface="Arial" pitchFamily="34" charset="0"/>
                          <a:cs typeface="Arial" pitchFamily="34" charset="0"/>
                        </a:rPr>
                        <a:t>7</a:t>
                      </a:r>
                      <a:endParaRPr lang="es-MX" sz="1100" b="0" i="0" u="none" strike="noStrike" dirty="0">
                        <a:solidFill>
                          <a:srgbClr val="000000"/>
                        </a:solidFill>
                        <a:effectLst/>
                        <a:latin typeface="Arial" pitchFamily="34" charset="0"/>
                        <a:cs typeface="Arial" pitchFamily="34" charset="0"/>
                      </a:endParaRP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2</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3</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smtClean="0">
                          <a:solidFill>
                            <a:srgbClr val="000000"/>
                          </a:solidFill>
                          <a:effectLst/>
                          <a:latin typeface="Arial" pitchFamily="34" charset="0"/>
                          <a:cs typeface="Arial" pitchFamily="34" charset="0"/>
                        </a:rPr>
                        <a:t>56</a:t>
                      </a:r>
                      <a:endParaRPr lang="es-MX" sz="1100" b="0" i="0" u="none" strike="noStrike" dirty="0">
                        <a:solidFill>
                          <a:srgbClr val="000000"/>
                        </a:solidFill>
                        <a:effectLst/>
                        <a:latin typeface="Arial" pitchFamily="34" charset="0"/>
                        <a:cs typeface="Arial" pitchFamily="34" charset="0"/>
                      </a:endParaRPr>
                    </a:p>
                  </a:txBody>
                  <a:tcPr marL="7294" marR="7294" marT="7292"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1" i="0" u="none" strike="noStrike" dirty="0" smtClean="0">
                          <a:solidFill>
                            <a:srgbClr val="000000"/>
                          </a:solidFill>
                          <a:effectLst/>
                          <a:latin typeface="Arial" pitchFamily="34" charset="0"/>
                          <a:cs typeface="Arial" pitchFamily="34" charset="0"/>
                        </a:rPr>
                        <a:t>20</a:t>
                      </a:r>
                      <a:endParaRPr lang="es-MX" sz="1100" b="1" i="0" u="none" strike="noStrike" dirty="0">
                        <a:solidFill>
                          <a:srgbClr val="000000"/>
                        </a:solidFill>
                        <a:effectLst/>
                        <a:latin typeface="Arial" pitchFamily="34" charset="0"/>
                        <a:cs typeface="Arial" pitchFamily="34" charset="0"/>
                      </a:endParaRPr>
                    </a:p>
                  </a:txBody>
                  <a:tcPr marL="7294" marR="7294" marT="729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 xmlns:a16="http://schemas.microsoft.com/office/drawing/2014/main" val="10003"/>
                  </a:ext>
                </a:extLst>
              </a:tr>
              <a:tr h="493921">
                <a:tc>
                  <a:txBody>
                    <a:bodyPr/>
                    <a:lstStyle/>
                    <a:p>
                      <a:pPr algn="l" fontAlgn="ctr"/>
                      <a:r>
                        <a:rPr lang="es-MX" sz="1100" b="0" i="0" u="none" strike="noStrike" dirty="0">
                          <a:solidFill>
                            <a:srgbClr val="000000"/>
                          </a:solidFill>
                          <a:effectLst/>
                          <a:latin typeface="Arial" pitchFamily="34" charset="0"/>
                          <a:cs typeface="Arial" pitchFamily="34" charset="0"/>
                        </a:rPr>
                        <a:t>Dirección General de Educación Secundaria</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100" b="0" i="0" u="none" strike="noStrike" dirty="0" smtClean="0">
                          <a:solidFill>
                            <a:srgbClr val="000000"/>
                          </a:solidFill>
                          <a:effectLst/>
                          <a:latin typeface="Arial" pitchFamily="34" charset="0"/>
                          <a:cs typeface="Arial" pitchFamily="34" charset="0"/>
                        </a:rPr>
                        <a:t>                               1</a:t>
                      </a:r>
                    </a:p>
                    <a:p>
                      <a:pPr algn="ctr" fontAlgn="b"/>
                      <a:endParaRPr lang="es-MX" sz="1100" b="0" i="0" u="none" strike="noStrike" dirty="0">
                        <a:solidFill>
                          <a:srgbClr val="000000"/>
                        </a:solidFill>
                        <a:effectLst/>
                        <a:latin typeface="Arial" pitchFamily="34" charset="0"/>
                        <a:cs typeface="Arial"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0</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0</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1</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0</a:t>
                      </a:r>
                    </a:p>
                  </a:txBody>
                  <a:tcPr marL="7294" marR="7294" marT="7292"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rgbClr val="000000"/>
                          </a:solidFill>
                          <a:effectLst/>
                          <a:latin typeface="Arial" pitchFamily="34" charset="0"/>
                          <a:cs typeface="Arial" pitchFamily="34" charset="0"/>
                        </a:rPr>
                        <a:t>1</a:t>
                      </a:r>
                    </a:p>
                  </a:txBody>
                  <a:tcPr marL="7294" marR="7294" marT="729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 xmlns:a16="http://schemas.microsoft.com/office/drawing/2014/main" val="10005"/>
                  </a:ext>
                </a:extLst>
              </a:tr>
              <a:tr h="493921">
                <a:tc>
                  <a:txBody>
                    <a:bodyPr/>
                    <a:lstStyle/>
                    <a:p>
                      <a:pPr algn="l" fontAlgn="ctr"/>
                      <a:r>
                        <a:rPr lang="es-MX" sz="1100" b="0" i="0" u="none" strike="noStrike" dirty="0">
                          <a:solidFill>
                            <a:srgbClr val="000000"/>
                          </a:solidFill>
                          <a:effectLst/>
                          <a:latin typeface="Arial" pitchFamily="34" charset="0"/>
                          <a:cs typeface="Arial" pitchFamily="34" charset="0"/>
                        </a:rPr>
                        <a:t>Dirección General de Planeación</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100" b="0" i="0" u="none" strike="noStrike" dirty="0" smtClean="0">
                          <a:solidFill>
                            <a:srgbClr val="000000"/>
                          </a:solidFill>
                          <a:effectLst/>
                          <a:latin typeface="Arial" pitchFamily="34" charset="0"/>
                          <a:cs typeface="Arial" pitchFamily="34" charset="0"/>
                        </a:rPr>
                        <a:t>                             1</a:t>
                      </a:r>
                    </a:p>
                    <a:p>
                      <a:pPr marL="0" marR="0" indent="0" algn="ctr" defTabSz="914400" rtl="0" eaLnBrk="1" fontAlgn="b" latinLnBrk="0" hangingPunct="1">
                        <a:lnSpc>
                          <a:spcPct val="100000"/>
                        </a:lnSpc>
                        <a:spcBef>
                          <a:spcPts val="0"/>
                        </a:spcBef>
                        <a:spcAft>
                          <a:spcPts val="0"/>
                        </a:spcAft>
                        <a:buClrTx/>
                        <a:buSzTx/>
                        <a:buFontTx/>
                        <a:buNone/>
                        <a:tabLst/>
                        <a:defRPr/>
                      </a:pPr>
                      <a:endParaRPr lang="es-MX" sz="1100" b="0" i="0" u="none" strike="noStrike" dirty="0" smtClean="0">
                        <a:solidFill>
                          <a:srgbClr val="000000"/>
                        </a:solidFill>
                        <a:effectLst/>
                        <a:latin typeface="Arial" pitchFamily="34" charset="0"/>
                        <a:cs typeface="Arial"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0</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0</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0</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1</a:t>
                      </a:r>
                    </a:p>
                  </a:txBody>
                  <a:tcPr marL="7294" marR="7294" marT="7292"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rgbClr val="000000"/>
                          </a:solidFill>
                          <a:effectLst/>
                          <a:latin typeface="Arial" pitchFamily="34" charset="0"/>
                          <a:cs typeface="Arial" pitchFamily="34" charset="0"/>
                        </a:rPr>
                        <a:t> </a:t>
                      </a:r>
                      <a:r>
                        <a:rPr lang="es-MX" sz="1100" b="1" i="0" u="none" strike="noStrike" dirty="0" smtClean="0">
                          <a:solidFill>
                            <a:srgbClr val="000000"/>
                          </a:solidFill>
                          <a:effectLst/>
                          <a:latin typeface="Arial" pitchFamily="34" charset="0"/>
                          <a:cs typeface="Arial" pitchFamily="34" charset="0"/>
                        </a:rPr>
                        <a:t>0</a:t>
                      </a:r>
                      <a:endParaRPr lang="es-MX" sz="1100" b="1" i="0" u="none" strike="noStrike" dirty="0">
                        <a:solidFill>
                          <a:srgbClr val="000000"/>
                        </a:solidFill>
                        <a:effectLst/>
                        <a:latin typeface="Arial" pitchFamily="34" charset="0"/>
                        <a:cs typeface="Arial" pitchFamily="34" charset="0"/>
                      </a:endParaRPr>
                    </a:p>
                  </a:txBody>
                  <a:tcPr marL="7294" marR="7294" marT="729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 xmlns:a16="http://schemas.microsoft.com/office/drawing/2014/main" val="10006"/>
                  </a:ext>
                </a:extLst>
              </a:tr>
              <a:tr h="493921">
                <a:tc>
                  <a:txBody>
                    <a:bodyPr/>
                    <a:lstStyle/>
                    <a:p>
                      <a:pPr algn="l" fontAlgn="ctr"/>
                      <a:r>
                        <a:rPr lang="es-MX" sz="1100" b="0" i="0" u="none" strike="noStrike" dirty="0">
                          <a:solidFill>
                            <a:srgbClr val="000000"/>
                          </a:solidFill>
                          <a:effectLst/>
                          <a:latin typeface="Arial" pitchFamily="34" charset="0"/>
                          <a:cs typeface="Arial" pitchFamily="34" charset="0"/>
                        </a:rPr>
                        <a:t>Dirección General de Recursos Humanos</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MX" sz="1100" b="0" i="0" u="none" strike="noStrike" dirty="0" smtClean="0">
                          <a:solidFill>
                            <a:srgbClr val="000000"/>
                          </a:solidFill>
                          <a:effectLst/>
                          <a:latin typeface="Arial" pitchFamily="34" charset="0"/>
                          <a:cs typeface="Arial" pitchFamily="34" charset="0"/>
                        </a:rPr>
                        <a:t>                             6</a:t>
                      </a:r>
                    </a:p>
                    <a:p>
                      <a:pPr algn="ctr" fontAlgn="b"/>
                      <a:endParaRPr lang="es-MX" sz="1100" b="0" i="0" u="none" strike="noStrike" dirty="0">
                        <a:solidFill>
                          <a:srgbClr val="000000"/>
                        </a:solidFill>
                        <a:effectLst/>
                        <a:latin typeface="Arial" pitchFamily="34" charset="0"/>
                        <a:cs typeface="Arial"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0</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smtClean="0">
                          <a:solidFill>
                            <a:srgbClr val="000000"/>
                          </a:solidFill>
                          <a:effectLst/>
                          <a:latin typeface="Arial" pitchFamily="34" charset="0"/>
                          <a:cs typeface="Arial" pitchFamily="34" charset="0"/>
                        </a:rPr>
                        <a:t>3</a:t>
                      </a:r>
                      <a:endParaRPr lang="es-MX" sz="1100" b="0" i="0" u="none" strike="noStrike" dirty="0">
                        <a:solidFill>
                          <a:srgbClr val="000000"/>
                        </a:solidFill>
                        <a:effectLst/>
                        <a:latin typeface="Arial" pitchFamily="34" charset="0"/>
                        <a:cs typeface="Arial" pitchFamily="34" charset="0"/>
                      </a:endParaRP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0</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3</a:t>
                      </a:r>
                    </a:p>
                  </a:txBody>
                  <a:tcPr marL="7294" marR="7294" marT="7292"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1" i="0" u="none" strike="noStrike" dirty="0" smtClean="0">
                          <a:solidFill>
                            <a:srgbClr val="000000"/>
                          </a:solidFill>
                          <a:effectLst/>
                          <a:latin typeface="Arial" pitchFamily="34" charset="0"/>
                          <a:cs typeface="Arial" pitchFamily="34" charset="0"/>
                        </a:rPr>
                        <a:t>3</a:t>
                      </a:r>
                      <a:endParaRPr lang="es-MX" sz="1100" b="1" i="0" u="none" strike="noStrike" dirty="0">
                        <a:solidFill>
                          <a:srgbClr val="000000"/>
                        </a:solidFill>
                        <a:effectLst/>
                        <a:latin typeface="Arial" pitchFamily="34" charset="0"/>
                        <a:cs typeface="Arial" pitchFamily="34" charset="0"/>
                      </a:endParaRPr>
                    </a:p>
                  </a:txBody>
                  <a:tcPr marL="7294" marR="7294" marT="729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 xmlns:a16="http://schemas.microsoft.com/office/drawing/2014/main" val="10007"/>
                  </a:ext>
                </a:extLst>
              </a:tr>
              <a:tr h="493921">
                <a:tc>
                  <a:txBody>
                    <a:bodyPr/>
                    <a:lstStyle/>
                    <a:p>
                      <a:pPr algn="l" fontAlgn="ctr"/>
                      <a:r>
                        <a:rPr lang="es-MX" sz="1100" b="0" i="0" u="none" strike="noStrike" dirty="0">
                          <a:solidFill>
                            <a:srgbClr val="000000"/>
                          </a:solidFill>
                          <a:effectLst/>
                          <a:latin typeface="Arial" pitchFamily="34" charset="0"/>
                          <a:cs typeface="Arial" pitchFamily="34" charset="0"/>
                        </a:rPr>
                        <a:t>Dirección General de Servicios Regionales</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s-MX" sz="1100" b="0" i="0" u="none" strike="noStrike" dirty="0" smtClean="0">
                        <a:solidFill>
                          <a:srgbClr val="000000"/>
                        </a:solidFill>
                        <a:effectLst/>
                        <a:latin typeface="Arial" pitchFamily="34" charset="0"/>
                        <a:cs typeface="Arial" pitchFamily="34" charset="0"/>
                      </a:endParaRPr>
                    </a:p>
                    <a:p>
                      <a:pPr marL="0" marR="0" indent="0" algn="ctr" defTabSz="914400" rtl="0" eaLnBrk="1" fontAlgn="b" latinLnBrk="0" hangingPunct="1">
                        <a:lnSpc>
                          <a:spcPct val="100000"/>
                        </a:lnSpc>
                        <a:spcBef>
                          <a:spcPts val="0"/>
                        </a:spcBef>
                        <a:spcAft>
                          <a:spcPts val="0"/>
                        </a:spcAft>
                        <a:buClrTx/>
                        <a:buSzTx/>
                        <a:buFontTx/>
                        <a:buNone/>
                        <a:tabLst/>
                        <a:defRPr/>
                      </a:pPr>
                      <a:r>
                        <a:rPr lang="es-MX" sz="1100" b="0" i="0" u="none" strike="noStrike" dirty="0" smtClean="0">
                          <a:solidFill>
                            <a:srgbClr val="000000"/>
                          </a:solidFill>
                          <a:effectLst/>
                          <a:latin typeface="Arial" pitchFamily="34" charset="0"/>
                          <a:cs typeface="Arial" pitchFamily="34" charset="0"/>
                        </a:rPr>
                        <a:t>47</a:t>
                      </a:r>
                    </a:p>
                    <a:p>
                      <a:pPr algn="ctr" fontAlgn="b"/>
                      <a:endParaRPr lang="es-MX" sz="1100" b="0" i="0" u="none" strike="noStrike" dirty="0">
                        <a:solidFill>
                          <a:srgbClr val="000000"/>
                        </a:solidFill>
                        <a:effectLst/>
                        <a:latin typeface="Arial" pitchFamily="34" charset="0"/>
                        <a:cs typeface="Arial"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2</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2</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10</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0" i="0" u="none" strike="noStrike" dirty="0" smtClean="0">
                          <a:solidFill>
                            <a:srgbClr val="000000"/>
                          </a:solidFill>
                          <a:effectLst/>
                          <a:latin typeface="Arial" pitchFamily="34" charset="0"/>
                          <a:cs typeface="Arial" pitchFamily="34" charset="0"/>
                        </a:rPr>
                        <a:t>33</a:t>
                      </a:r>
                      <a:endParaRPr lang="es-MX" sz="1100" b="0" i="0" u="none" strike="noStrike" dirty="0">
                        <a:solidFill>
                          <a:srgbClr val="000000"/>
                        </a:solidFill>
                        <a:effectLst/>
                        <a:latin typeface="Arial" pitchFamily="34" charset="0"/>
                        <a:cs typeface="Arial" pitchFamily="34" charset="0"/>
                      </a:endParaRPr>
                    </a:p>
                  </a:txBody>
                  <a:tcPr marL="7294" marR="7294" marT="7292"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100" b="1" i="0" u="none" strike="noStrike" dirty="0" smtClean="0">
                          <a:solidFill>
                            <a:srgbClr val="000000"/>
                          </a:solidFill>
                          <a:effectLst/>
                          <a:latin typeface="Arial" pitchFamily="34" charset="0"/>
                          <a:cs typeface="Arial" pitchFamily="34" charset="0"/>
                        </a:rPr>
                        <a:t>19</a:t>
                      </a:r>
                      <a:endParaRPr lang="es-MX" sz="1100" b="1" i="0" u="none" strike="noStrike" dirty="0">
                        <a:solidFill>
                          <a:srgbClr val="000000"/>
                        </a:solidFill>
                        <a:effectLst/>
                        <a:latin typeface="Arial" pitchFamily="34" charset="0"/>
                        <a:cs typeface="Arial" pitchFamily="34" charset="0"/>
                      </a:endParaRPr>
                    </a:p>
                  </a:txBody>
                  <a:tcPr marL="7294" marR="7294" marT="729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 xmlns:a16="http://schemas.microsoft.com/office/drawing/2014/main" val="10008"/>
                  </a:ext>
                </a:extLst>
              </a:tr>
              <a:tr h="335306">
                <a:tc>
                  <a:txBody>
                    <a:bodyPr/>
                    <a:lstStyle/>
                    <a:p>
                      <a:pPr algn="ctr" rtl="0" fontAlgn="ctr"/>
                      <a:r>
                        <a:rPr lang="es-MX" sz="1200" b="1" i="0" u="none" strike="noStrike" dirty="0">
                          <a:solidFill>
                            <a:srgbClr val="FFFFFF"/>
                          </a:solidFill>
                          <a:effectLst/>
                          <a:latin typeface="Arial" pitchFamily="34" charset="0"/>
                          <a:cs typeface="Arial" pitchFamily="34" charset="0"/>
                        </a:rPr>
                        <a:t>TOTALES</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178</a:t>
                      </a:r>
                      <a:endParaRPr lang="es-MX" sz="1200" b="1" i="0" u="none" strike="noStrike" dirty="0">
                        <a:solidFill>
                          <a:srgbClr val="FFFFFF"/>
                        </a:solidFill>
                        <a:effectLst/>
                        <a:latin typeface="Arial" pitchFamily="34" charset="0"/>
                        <a:cs typeface="Arial" pitchFamily="34" charset="0"/>
                      </a:endParaRP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39</a:t>
                      </a:r>
                      <a:endParaRPr lang="es-MX" sz="1200" b="1" i="0" u="none" strike="noStrike" dirty="0">
                        <a:solidFill>
                          <a:srgbClr val="FFFFFF"/>
                        </a:solidFill>
                        <a:effectLst/>
                        <a:latin typeface="Arial" pitchFamily="34" charset="0"/>
                        <a:cs typeface="Arial" pitchFamily="34" charset="0"/>
                      </a:endParaRP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11</a:t>
                      </a:r>
                      <a:endParaRPr lang="es-MX" sz="1200" b="1" i="0" u="none" strike="noStrike" dirty="0">
                        <a:solidFill>
                          <a:srgbClr val="FFFFFF"/>
                        </a:solidFill>
                        <a:effectLst/>
                        <a:latin typeface="Arial" pitchFamily="34" charset="0"/>
                        <a:cs typeface="Arial" pitchFamily="34" charset="0"/>
                      </a:endParaRP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17</a:t>
                      </a:r>
                      <a:endParaRPr lang="es-MX" sz="1200" b="1" i="0" u="none" strike="noStrike" dirty="0">
                        <a:solidFill>
                          <a:srgbClr val="FFFFFF"/>
                        </a:solidFill>
                        <a:effectLst/>
                        <a:latin typeface="Arial" pitchFamily="34" charset="0"/>
                        <a:cs typeface="Arial" pitchFamily="34" charset="0"/>
                      </a:endParaRP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111</a:t>
                      </a:r>
                      <a:endParaRPr lang="es-MX" sz="1200" b="1" i="0" u="none" strike="noStrike" dirty="0">
                        <a:solidFill>
                          <a:srgbClr val="FFFFFF"/>
                        </a:solidFill>
                        <a:effectLst/>
                        <a:latin typeface="Arial" pitchFamily="34" charset="0"/>
                        <a:cs typeface="Arial" pitchFamily="34" charset="0"/>
                      </a:endParaRPr>
                    </a:p>
                  </a:txBody>
                  <a:tcPr marL="7294" marR="7294" marT="7292"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64</a:t>
                      </a:r>
                      <a:endParaRPr lang="es-MX" sz="1200" b="1" i="0" u="none" strike="noStrike" dirty="0">
                        <a:solidFill>
                          <a:srgbClr val="FFFFFF"/>
                        </a:solidFill>
                        <a:effectLst/>
                        <a:latin typeface="Arial" pitchFamily="34" charset="0"/>
                        <a:cs typeface="Arial" pitchFamily="34" charset="0"/>
                      </a:endParaRPr>
                    </a:p>
                  </a:txBody>
                  <a:tcPr marL="7294" marR="7294" marT="729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10009"/>
                  </a:ext>
                </a:extLst>
              </a:tr>
            </a:tbl>
          </a:graphicData>
        </a:graphic>
      </p:graphicFrame>
      <p:sp>
        <p:nvSpPr>
          <p:cNvPr id="5" name="4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7" name="6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9"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 xmlns:a16="http://schemas.microsoft.com/office/drawing/2014/main" id="{D539018E-07F5-4223-BC2D-CE9559CEBEF1}"/>
              </a:ext>
            </a:extLst>
          </p:cNvPr>
          <p:cNvSpPr txBox="1"/>
          <p:nvPr/>
        </p:nvSpPr>
        <p:spPr>
          <a:xfrm>
            <a:off x="7339877" y="1089602"/>
            <a:ext cx="1804123" cy="523220"/>
          </a:xfrm>
          <a:prstGeom prst="rect">
            <a:avLst/>
          </a:prstGeom>
          <a:solidFill>
            <a:schemeClr val="bg1"/>
          </a:solidFill>
        </p:spPr>
        <p:txBody>
          <a:bodyPr wrap="square">
            <a:spAutoFit/>
          </a:bodyPr>
          <a:lstStyle/>
          <a:p>
            <a:pPr algn="ctr">
              <a:defRPr/>
            </a:pPr>
            <a:r>
              <a:rPr lang="es-MX" sz="14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CENTROS </a:t>
            </a:r>
            <a:endParaRPr lang="es-MX" sz="1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ESCOLARES</a:t>
            </a:r>
            <a:endParaRPr lang="es-MX" sz="14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4" name="Tabla 3">
            <a:extLst>
              <a:ext uri="{FF2B5EF4-FFF2-40B4-BE49-F238E27FC236}">
                <a16:creationId xmlns="" xmlns:a16="http://schemas.microsoft.com/office/drawing/2014/main" id="{A8A2375A-09EA-4F01-B475-144B521B3F28}"/>
              </a:ext>
            </a:extLst>
          </p:cNvPr>
          <p:cNvGraphicFramePr>
            <a:graphicFrameLocks noGrp="1"/>
          </p:cNvGraphicFramePr>
          <p:nvPr/>
        </p:nvGraphicFramePr>
        <p:xfrm>
          <a:off x="611188" y="2479964"/>
          <a:ext cx="7848601" cy="3511563"/>
        </p:xfrm>
        <a:graphic>
          <a:graphicData uri="http://schemas.openxmlformats.org/drawingml/2006/table">
            <a:tbl>
              <a:tblPr>
                <a:tableStyleId>{5C22544A-7EE6-4342-B048-85BDC9FD1C3A}</a:tableStyleId>
              </a:tblPr>
              <a:tblGrid>
                <a:gridCol w="3622145">
                  <a:extLst>
                    <a:ext uri="{9D8B030D-6E8A-4147-A177-3AD203B41FA5}">
                      <a16:colId xmlns="" xmlns:a16="http://schemas.microsoft.com/office/drawing/2014/main" val="20000"/>
                    </a:ext>
                  </a:extLst>
                </a:gridCol>
                <a:gridCol w="887949">
                  <a:extLst>
                    <a:ext uri="{9D8B030D-6E8A-4147-A177-3AD203B41FA5}">
                      <a16:colId xmlns="" xmlns:a16="http://schemas.microsoft.com/office/drawing/2014/main" val="20001"/>
                    </a:ext>
                  </a:extLst>
                </a:gridCol>
                <a:gridCol w="1078276">
                  <a:extLst>
                    <a:ext uri="{9D8B030D-6E8A-4147-A177-3AD203B41FA5}">
                      <a16:colId xmlns="" xmlns:a16="http://schemas.microsoft.com/office/drawing/2014/main" val="20002"/>
                    </a:ext>
                  </a:extLst>
                </a:gridCol>
                <a:gridCol w="984964">
                  <a:extLst>
                    <a:ext uri="{9D8B030D-6E8A-4147-A177-3AD203B41FA5}">
                      <a16:colId xmlns="" xmlns:a16="http://schemas.microsoft.com/office/drawing/2014/main" val="20003"/>
                    </a:ext>
                  </a:extLst>
                </a:gridCol>
                <a:gridCol w="1275267">
                  <a:extLst>
                    <a:ext uri="{9D8B030D-6E8A-4147-A177-3AD203B41FA5}">
                      <a16:colId xmlns="" xmlns:a16="http://schemas.microsoft.com/office/drawing/2014/main" val="20004"/>
                    </a:ext>
                  </a:extLst>
                </a:gridCol>
              </a:tblGrid>
              <a:tr h="576490">
                <a:tc rowSpan="2">
                  <a:txBody>
                    <a:bodyPr/>
                    <a:lstStyle/>
                    <a:p>
                      <a:pPr algn="ctr" fontAlgn="ctr"/>
                      <a:r>
                        <a:rPr lang="es-MX" sz="1200" b="1" u="none" strike="noStrike" dirty="0">
                          <a:solidFill>
                            <a:schemeClr val="bg1"/>
                          </a:solidFill>
                          <a:effectLst/>
                          <a:latin typeface="Arial" pitchFamily="34" charset="0"/>
                          <a:cs typeface="Arial" pitchFamily="34" charset="0"/>
                        </a:rPr>
                        <a:t>Unidad Administrativa</a:t>
                      </a:r>
                      <a:endParaRPr lang="es-MX" sz="1200" b="1" i="0" u="none" strike="noStrike" dirty="0">
                        <a:solidFill>
                          <a:schemeClr val="bg1"/>
                        </a:solidFill>
                        <a:effectLst/>
                        <a:latin typeface="Arial" pitchFamily="34" charset="0"/>
                        <a:cs typeface="Arial" pitchFamily="34" charset="0"/>
                      </a:endParaRPr>
                    </a:p>
                  </a:txBody>
                  <a:tcPr marL="9525" marR="9525" marT="9524" marB="0" anchor="ctr">
                    <a:solidFill>
                      <a:srgbClr val="FF0000"/>
                    </a:solidFill>
                  </a:tcPr>
                </a:tc>
                <a:tc>
                  <a:txBody>
                    <a:bodyPr/>
                    <a:lstStyle/>
                    <a:p>
                      <a:pPr algn="l" fontAlgn="ctr"/>
                      <a:r>
                        <a:rPr lang="es-MX" sz="1200" b="1" u="none" strike="noStrike" dirty="0">
                          <a:solidFill>
                            <a:schemeClr val="bg1"/>
                          </a:solidFill>
                          <a:effectLst/>
                          <a:latin typeface="Arial" pitchFamily="34" charset="0"/>
                          <a:cs typeface="Arial" pitchFamily="34" charset="0"/>
                        </a:rPr>
                        <a:t>                     </a:t>
                      </a:r>
                      <a:endParaRPr lang="es-MX" sz="1200" b="1" i="0" u="none" strike="noStrike" dirty="0">
                        <a:solidFill>
                          <a:schemeClr val="bg1"/>
                        </a:solidFill>
                        <a:effectLst/>
                        <a:latin typeface="Arial" pitchFamily="34" charset="0"/>
                        <a:cs typeface="Arial" pitchFamily="34" charset="0"/>
                      </a:endParaRPr>
                    </a:p>
                  </a:txBody>
                  <a:tcPr marL="9525" marR="9525" marT="9524" marB="0" anchor="ctr">
                    <a:solidFill>
                      <a:srgbClr val="FF0000"/>
                    </a:solidFill>
                  </a:tcPr>
                </a:tc>
                <a:tc>
                  <a:txBody>
                    <a:bodyPr/>
                    <a:lstStyle/>
                    <a:p>
                      <a:pPr algn="l" fontAlgn="ctr"/>
                      <a:r>
                        <a:rPr lang="es-MX" sz="1200" b="1" u="none" strike="noStrike" dirty="0">
                          <a:solidFill>
                            <a:schemeClr val="bg1"/>
                          </a:solidFill>
                          <a:effectLst/>
                          <a:latin typeface="Arial" pitchFamily="34" charset="0"/>
                          <a:cs typeface="Arial" pitchFamily="34" charset="0"/>
                        </a:rPr>
                        <a:t> T O T A L</a:t>
                      </a:r>
                      <a:endParaRPr lang="es-MX" sz="1200" b="1" i="0" u="none" strike="noStrike" dirty="0">
                        <a:solidFill>
                          <a:schemeClr val="bg1"/>
                        </a:solidFill>
                        <a:effectLst/>
                        <a:latin typeface="Arial" pitchFamily="34" charset="0"/>
                        <a:cs typeface="Arial" pitchFamily="34" charset="0"/>
                      </a:endParaRPr>
                    </a:p>
                  </a:txBody>
                  <a:tcPr marL="9525" marR="9525" marT="9524" marB="0" anchor="ctr">
                    <a:solidFill>
                      <a:srgbClr val="FF0000"/>
                    </a:solidFill>
                  </a:tcPr>
                </a:tc>
                <a:tc>
                  <a:txBody>
                    <a:bodyPr/>
                    <a:lstStyle/>
                    <a:p>
                      <a:pPr algn="l" fontAlgn="ctr"/>
                      <a:r>
                        <a:rPr lang="es-MX" sz="1200" b="1" u="none" strike="noStrike" dirty="0">
                          <a:solidFill>
                            <a:schemeClr val="bg1"/>
                          </a:solidFill>
                          <a:effectLst/>
                          <a:latin typeface="Arial" pitchFamily="34" charset="0"/>
                          <a:cs typeface="Arial" pitchFamily="34" charset="0"/>
                        </a:rPr>
                        <a:t> </a:t>
                      </a:r>
                      <a:endParaRPr lang="es-MX" sz="1200" b="1" i="0" u="none" strike="noStrike" dirty="0">
                        <a:solidFill>
                          <a:schemeClr val="bg1"/>
                        </a:solidFill>
                        <a:effectLst/>
                        <a:latin typeface="Arial" pitchFamily="34" charset="0"/>
                        <a:cs typeface="Arial" pitchFamily="34" charset="0"/>
                      </a:endParaRPr>
                    </a:p>
                  </a:txBody>
                  <a:tcPr marL="9525" marR="9525" marT="9524" marB="0" anchor="ctr">
                    <a:solidFill>
                      <a:srgbClr val="FF0000"/>
                    </a:solidFill>
                  </a:tcPr>
                </a:tc>
                <a:tc rowSpan="2">
                  <a:txBody>
                    <a:bodyPr/>
                    <a:lstStyle/>
                    <a:p>
                      <a:pPr algn="ctr" fontAlgn="ctr"/>
                      <a:r>
                        <a:rPr lang="es-MX" sz="1200" b="1" i="0" u="none" strike="noStrike" dirty="0">
                          <a:solidFill>
                            <a:srgbClr val="FFFFFF"/>
                          </a:solidFill>
                          <a:effectLst/>
                          <a:latin typeface="Arial" pitchFamily="34" charset="0"/>
                          <a:cs typeface="Arial" pitchFamily="34" charset="0"/>
                        </a:rPr>
                        <a:t>%  de Solventación</a:t>
                      </a:r>
                    </a:p>
                  </a:txBody>
                  <a:tcPr marL="9525" marR="9525" marT="9524" marB="0" anchor="ctr">
                    <a:solidFill>
                      <a:srgbClr val="FF0000"/>
                    </a:solidFill>
                  </a:tcPr>
                </a:tc>
                <a:extLst>
                  <a:ext uri="{0D108BD9-81ED-4DB2-BD59-A6C34878D82A}">
                    <a16:rowId xmlns="" xmlns:a16="http://schemas.microsoft.com/office/drawing/2014/main" val="10000"/>
                  </a:ext>
                </a:extLst>
              </a:tr>
              <a:tr h="488257">
                <a:tc vMerge="1">
                  <a:txBody>
                    <a:bodyPr/>
                    <a:lstStyle/>
                    <a:p>
                      <a:endParaRPr lang="es-MX"/>
                    </a:p>
                  </a:txBody>
                  <a:tcPr/>
                </a:tc>
                <a:tc>
                  <a:txBody>
                    <a:bodyPr/>
                    <a:lstStyle/>
                    <a:p>
                      <a:pPr algn="ctr" fontAlgn="ctr"/>
                      <a:r>
                        <a:rPr lang="es-MX" sz="1200" b="1" u="none" strike="noStrike" dirty="0">
                          <a:solidFill>
                            <a:schemeClr val="bg1"/>
                          </a:solidFill>
                          <a:effectLst/>
                          <a:latin typeface="Arial" pitchFamily="34" charset="0"/>
                          <a:cs typeface="Arial" pitchFamily="34" charset="0"/>
                        </a:rPr>
                        <a:t>Generadas</a:t>
                      </a:r>
                      <a:endParaRPr lang="es-MX" sz="1200" b="1" i="0" u="none" strike="noStrike" dirty="0">
                        <a:solidFill>
                          <a:schemeClr val="bg1"/>
                        </a:solidFill>
                        <a:effectLst/>
                        <a:latin typeface="Arial" pitchFamily="34" charset="0"/>
                        <a:cs typeface="Arial" pitchFamily="34" charset="0"/>
                      </a:endParaRPr>
                    </a:p>
                  </a:txBody>
                  <a:tcPr marL="9525" marR="9525" marT="9524" marB="0" anchor="ctr">
                    <a:solidFill>
                      <a:srgbClr val="FF0000"/>
                    </a:solidFill>
                  </a:tcPr>
                </a:tc>
                <a:tc>
                  <a:txBody>
                    <a:bodyPr/>
                    <a:lstStyle/>
                    <a:p>
                      <a:pPr algn="ctr" fontAlgn="ctr"/>
                      <a:r>
                        <a:rPr lang="es-MX" sz="1200" b="1" u="none" strike="noStrike" dirty="0">
                          <a:solidFill>
                            <a:schemeClr val="bg1"/>
                          </a:solidFill>
                          <a:effectLst/>
                          <a:latin typeface="Arial" pitchFamily="34" charset="0"/>
                          <a:cs typeface="Arial" pitchFamily="34" charset="0"/>
                        </a:rPr>
                        <a:t>Solventadas</a:t>
                      </a:r>
                      <a:endParaRPr lang="es-MX" sz="1200" b="1" i="0" u="none" strike="noStrike" dirty="0">
                        <a:solidFill>
                          <a:schemeClr val="bg1"/>
                        </a:solidFill>
                        <a:effectLst/>
                        <a:latin typeface="Arial" pitchFamily="34" charset="0"/>
                        <a:cs typeface="Arial" pitchFamily="34" charset="0"/>
                      </a:endParaRPr>
                    </a:p>
                  </a:txBody>
                  <a:tcPr marL="9525" marR="9525" marT="9524" marB="0" anchor="ctr">
                    <a:solidFill>
                      <a:srgbClr val="FF0000"/>
                    </a:solidFill>
                  </a:tcPr>
                </a:tc>
                <a:tc>
                  <a:txBody>
                    <a:bodyPr/>
                    <a:lstStyle/>
                    <a:p>
                      <a:pPr algn="ctr" fontAlgn="ctr"/>
                      <a:r>
                        <a:rPr lang="es-MX" sz="1200" b="1" u="none" strike="noStrike" dirty="0">
                          <a:solidFill>
                            <a:schemeClr val="bg1"/>
                          </a:solidFill>
                          <a:effectLst/>
                          <a:latin typeface="Arial" pitchFamily="34" charset="0"/>
                          <a:cs typeface="Arial" pitchFamily="34" charset="0"/>
                        </a:rPr>
                        <a:t>Pendientes</a:t>
                      </a:r>
                      <a:endParaRPr lang="es-MX" sz="1200" b="1" i="0" u="none" strike="noStrike" dirty="0">
                        <a:solidFill>
                          <a:schemeClr val="bg1"/>
                        </a:solidFill>
                        <a:effectLst/>
                        <a:latin typeface="Arial" pitchFamily="34" charset="0"/>
                        <a:cs typeface="Arial" pitchFamily="34" charset="0"/>
                      </a:endParaRPr>
                    </a:p>
                  </a:txBody>
                  <a:tcPr marL="9525" marR="9525" marT="9524" marB="0" anchor="ctr">
                    <a:solidFill>
                      <a:srgbClr val="FF0000"/>
                    </a:solidFill>
                  </a:tcPr>
                </a:tc>
                <a:tc vMerge="1">
                  <a:txBody>
                    <a:bodyPr/>
                    <a:lstStyle/>
                    <a:p>
                      <a:endParaRPr lang="es-MX"/>
                    </a:p>
                  </a:txBody>
                  <a:tcPr/>
                </a:tc>
                <a:extLst>
                  <a:ext uri="{0D108BD9-81ED-4DB2-BD59-A6C34878D82A}">
                    <a16:rowId xmlns="" xmlns:a16="http://schemas.microsoft.com/office/drawing/2014/main" val="10001"/>
                  </a:ext>
                </a:extLst>
              </a:tr>
              <a:tr h="587022">
                <a:tc>
                  <a:txBody>
                    <a:bodyPr/>
                    <a:lstStyle/>
                    <a:p>
                      <a:pPr algn="l" fontAlgn="ctr"/>
                      <a:r>
                        <a:rPr lang="es-MX" sz="1200" u="none" strike="noStrike" dirty="0">
                          <a:effectLst/>
                          <a:latin typeface="Arial" pitchFamily="34" charset="0"/>
                          <a:cs typeface="Arial" pitchFamily="34" charset="0"/>
                        </a:rPr>
                        <a:t>Dirección General de Educación Elemental</a:t>
                      </a:r>
                      <a:endParaRPr lang="es-MX" sz="1200" b="0" i="0" u="none" strike="noStrike" dirty="0">
                        <a:solidFill>
                          <a:srgbClr val="000000"/>
                        </a:solidFill>
                        <a:effectLst/>
                        <a:latin typeface="Arial" pitchFamily="34" charset="0"/>
                        <a:cs typeface="Arial" pitchFamily="34" charset="0"/>
                      </a:endParaRPr>
                    </a:p>
                  </a:txBody>
                  <a:tcPr marL="9525" marR="9525" marT="9524" marB="0" anchor="ctr">
                    <a:solidFill>
                      <a:srgbClr val="92D050"/>
                    </a:solidFill>
                  </a:tcPr>
                </a:tc>
                <a:tc>
                  <a:txBody>
                    <a:bodyPr/>
                    <a:lstStyle/>
                    <a:p>
                      <a:pPr algn="ctr" fontAlgn="ctr"/>
                      <a:r>
                        <a:rPr lang="es-MX" sz="1200" u="none" strike="noStrike" dirty="0">
                          <a:effectLst/>
                          <a:latin typeface="Arial" pitchFamily="34" charset="0"/>
                          <a:cs typeface="Arial" pitchFamily="34" charset="0"/>
                        </a:rPr>
                        <a:t>69</a:t>
                      </a:r>
                      <a:endParaRPr lang="es-MX" sz="1200" b="0" i="0" u="none" strike="noStrike" dirty="0">
                        <a:solidFill>
                          <a:srgbClr val="000000"/>
                        </a:solidFill>
                        <a:effectLst/>
                        <a:latin typeface="Arial" pitchFamily="34" charset="0"/>
                        <a:cs typeface="Arial" pitchFamily="34" charset="0"/>
                      </a:endParaRPr>
                    </a:p>
                  </a:txBody>
                  <a:tcPr marL="9525" marR="9525" marT="9524" marB="0" anchor="ctr">
                    <a:solidFill>
                      <a:srgbClr val="92D050"/>
                    </a:solidFill>
                  </a:tcPr>
                </a:tc>
                <a:tc>
                  <a:txBody>
                    <a:bodyPr/>
                    <a:lstStyle/>
                    <a:p>
                      <a:pPr algn="ctr" fontAlgn="ctr"/>
                      <a:r>
                        <a:rPr lang="es-MX" sz="1200" u="none" strike="noStrike" dirty="0" smtClean="0">
                          <a:effectLst/>
                          <a:latin typeface="Arial" pitchFamily="34" charset="0"/>
                          <a:cs typeface="Arial" pitchFamily="34" charset="0"/>
                        </a:rPr>
                        <a:t>59</a:t>
                      </a:r>
                      <a:endParaRPr lang="es-MX" sz="1200" b="0" i="0" u="none" strike="noStrike" dirty="0">
                        <a:solidFill>
                          <a:srgbClr val="000000"/>
                        </a:solidFill>
                        <a:effectLst/>
                        <a:latin typeface="Arial" pitchFamily="34" charset="0"/>
                        <a:cs typeface="Arial" pitchFamily="34" charset="0"/>
                      </a:endParaRPr>
                    </a:p>
                  </a:txBody>
                  <a:tcPr marL="9525" marR="9525" marT="9524"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10</a:t>
                      </a:r>
                      <a:endParaRPr lang="es-MX" sz="1200" b="0" i="0" u="none" strike="noStrike" dirty="0">
                        <a:solidFill>
                          <a:srgbClr val="000000"/>
                        </a:solidFill>
                        <a:effectLst/>
                        <a:latin typeface="Arial" pitchFamily="34" charset="0"/>
                        <a:cs typeface="Arial" pitchFamily="34" charset="0"/>
                      </a:endParaRPr>
                    </a:p>
                  </a:txBody>
                  <a:tcPr marL="9525" marR="9525" marT="9524" marB="0" anchor="ctr">
                    <a:solidFill>
                      <a:srgbClr val="92D050"/>
                    </a:solidFill>
                  </a:tcPr>
                </a:tc>
                <a:tc>
                  <a:txBody>
                    <a:bodyPr/>
                    <a:lstStyle/>
                    <a:p>
                      <a:pPr algn="ctr" fontAlgn="ctr"/>
                      <a:r>
                        <a:rPr lang="es-MX" sz="1200" b="1" u="none" strike="noStrike" dirty="0" smtClean="0">
                          <a:effectLst/>
                          <a:latin typeface="Arial" pitchFamily="34" charset="0"/>
                          <a:cs typeface="Arial" pitchFamily="34" charset="0"/>
                        </a:rPr>
                        <a:t>86%</a:t>
                      </a:r>
                      <a:endParaRPr lang="es-MX" sz="1200" b="1" i="0" u="none" strike="noStrike" dirty="0">
                        <a:solidFill>
                          <a:srgbClr val="000000"/>
                        </a:solidFill>
                        <a:effectLst/>
                        <a:latin typeface="Arial" pitchFamily="34" charset="0"/>
                        <a:cs typeface="Arial" pitchFamily="34" charset="0"/>
                      </a:endParaRPr>
                    </a:p>
                  </a:txBody>
                  <a:tcPr marL="9525" marR="9525" marT="9524" marB="0" anchor="ctr">
                    <a:solidFill>
                      <a:srgbClr val="92D050"/>
                    </a:solidFill>
                  </a:tcPr>
                </a:tc>
                <a:extLst>
                  <a:ext uri="{0D108BD9-81ED-4DB2-BD59-A6C34878D82A}">
                    <a16:rowId xmlns="" xmlns:a16="http://schemas.microsoft.com/office/drawing/2014/main" val="10002"/>
                  </a:ext>
                </a:extLst>
              </a:tr>
              <a:tr h="564445">
                <a:tc>
                  <a:txBody>
                    <a:bodyPr/>
                    <a:lstStyle/>
                    <a:p>
                      <a:pPr algn="l" fontAlgn="ctr"/>
                      <a:r>
                        <a:rPr lang="es-MX" sz="1200" u="none" strike="noStrike" dirty="0">
                          <a:effectLst/>
                          <a:latin typeface="Arial" pitchFamily="34" charset="0"/>
                          <a:cs typeface="Arial" pitchFamily="34" charset="0"/>
                        </a:rPr>
                        <a:t>Dirección General de Educación Primaria</a:t>
                      </a:r>
                      <a:endParaRPr lang="es-MX" sz="1200" b="0" i="0" u="none" strike="noStrike" dirty="0">
                        <a:solidFill>
                          <a:srgbClr val="000000"/>
                        </a:solidFill>
                        <a:effectLst/>
                        <a:latin typeface="Arial" pitchFamily="34" charset="0"/>
                        <a:cs typeface="Arial" pitchFamily="34" charset="0"/>
                      </a:endParaRPr>
                    </a:p>
                  </a:txBody>
                  <a:tcPr marL="9525" marR="9525" marT="9524"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385</a:t>
                      </a:r>
                      <a:endParaRPr lang="es-MX" sz="1200" b="0" i="0" u="none" strike="noStrike" dirty="0">
                        <a:solidFill>
                          <a:srgbClr val="000000"/>
                        </a:solidFill>
                        <a:effectLst/>
                        <a:latin typeface="Arial" pitchFamily="34" charset="0"/>
                        <a:cs typeface="Arial" pitchFamily="34" charset="0"/>
                      </a:endParaRPr>
                    </a:p>
                  </a:txBody>
                  <a:tcPr marL="9525" marR="9525" marT="9524"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189</a:t>
                      </a:r>
                      <a:endParaRPr lang="es-MX" sz="1200" b="0" i="0" u="none" strike="noStrike" dirty="0">
                        <a:solidFill>
                          <a:srgbClr val="000000"/>
                        </a:solidFill>
                        <a:effectLst/>
                        <a:latin typeface="Arial" pitchFamily="34" charset="0"/>
                        <a:cs typeface="Arial" pitchFamily="34" charset="0"/>
                      </a:endParaRPr>
                    </a:p>
                  </a:txBody>
                  <a:tcPr marL="9525" marR="9525" marT="9524"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196</a:t>
                      </a:r>
                      <a:endParaRPr lang="es-MX" sz="1200" b="0" i="0" u="none" strike="noStrike" dirty="0">
                        <a:solidFill>
                          <a:srgbClr val="000000"/>
                        </a:solidFill>
                        <a:effectLst/>
                        <a:latin typeface="Arial" pitchFamily="34" charset="0"/>
                        <a:cs typeface="Arial" pitchFamily="34" charset="0"/>
                      </a:endParaRPr>
                    </a:p>
                  </a:txBody>
                  <a:tcPr marL="9525" marR="9525" marT="9524" marB="0" anchor="ctr">
                    <a:solidFill>
                      <a:srgbClr val="92D050"/>
                    </a:solidFill>
                  </a:tcPr>
                </a:tc>
                <a:tc>
                  <a:txBody>
                    <a:bodyPr/>
                    <a:lstStyle/>
                    <a:p>
                      <a:pPr algn="ctr" fontAlgn="ctr"/>
                      <a:r>
                        <a:rPr lang="es-MX" sz="1200" b="1" u="none" strike="noStrike" dirty="0" smtClean="0">
                          <a:effectLst/>
                          <a:latin typeface="Arial" pitchFamily="34" charset="0"/>
                          <a:cs typeface="Arial" pitchFamily="34" charset="0"/>
                        </a:rPr>
                        <a:t>49%</a:t>
                      </a:r>
                      <a:endParaRPr lang="es-MX" sz="1200" b="1" i="0" u="none" strike="noStrike" dirty="0">
                        <a:solidFill>
                          <a:srgbClr val="000000"/>
                        </a:solidFill>
                        <a:effectLst/>
                        <a:latin typeface="Arial" pitchFamily="34" charset="0"/>
                        <a:cs typeface="Arial" pitchFamily="34" charset="0"/>
                      </a:endParaRPr>
                    </a:p>
                  </a:txBody>
                  <a:tcPr marL="9525" marR="9525" marT="9524" marB="0" anchor="ctr">
                    <a:solidFill>
                      <a:srgbClr val="92D050"/>
                    </a:solidFill>
                  </a:tcPr>
                </a:tc>
                <a:extLst>
                  <a:ext uri="{0D108BD9-81ED-4DB2-BD59-A6C34878D82A}">
                    <a16:rowId xmlns="" xmlns:a16="http://schemas.microsoft.com/office/drawing/2014/main" val="10003"/>
                  </a:ext>
                </a:extLst>
              </a:tr>
              <a:tr h="564444">
                <a:tc>
                  <a:txBody>
                    <a:bodyPr/>
                    <a:lstStyle/>
                    <a:p>
                      <a:pPr algn="l" fontAlgn="ctr"/>
                      <a:r>
                        <a:rPr lang="es-MX" sz="1200" u="none" strike="noStrike" dirty="0">
                          <a:effectLst/>
                          <a:latin typeface="Arial" pitchFamily="34" charset="0"/>
                          <a:cs typeface="Arial" pitchFamily="34" charset="0"/>
                        </a:rPr>
                        <a:t>Dirección General de Educación Secundaria</a:t>
                      </a:r>
                      <a:endParaRPr lang="es-MX" sz="1200" b="0" i="0" u="none" strike="noStrike" dirty="0">
                        <a:solidFill>
                          <a:srgbClr val="000000"/>
                        </a:solidFill>
                        <a:effectLst/>
                        <a:latin typeface="Arial" pitchFamily="34" charset="0"/>
                        <a:cs typeface="Arial" pitchFamily="34" charset="0"/>
                      </a:endParaRPr>
                    </a:p>
                  </a:txBody>
                  <a:tcPr marL="9525" marR="9525" marT="9524"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216</a:t>
                      </a:r>
                      <a:endParaRPr lang="es-MX" sz="1200" b="0" i="0" u="none" strike="noStrike" dirty="0">
                        <a:solidFill>
                          <a:srgbClr val="000000"/>
                        </a:solidFill>
                        <a:effectLst/>
                        <a:latin typeface="Arial" pitchFamily="34" charset="0"/>
                        <a:cs typeface="Arial" pitchFamily="34" charset="0"/>
                      </a:endParaRPr>
                    </a:p>
                  </a:txBody>
                  <a:tcPr marL="9525" marR="9525" marT="9524"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144</a:t>
                      </a:r>
                      <a:endParaRPr lang="es-MX" sz="1200" b="0" i="0" u="none" strike="noStrike" dirty="0">
                        <a:solidFill>
                          <a:srgbClr val="000000"/>
                        </a:solidFill>
                        <a:effectLst/>
                        <a:latin typeface="Arial" pitchFamily="34" charset="0"/>
                        <a:cs typeface="Arial" pitchFamily="34" charset="0"/>
                      </a:endParaRPr>
                    </a:p>
                  </a:txBody>
                  <a:tcPr marL="9525" marR="9525" marT="9524"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72</a:t>
                      </a:r>
                      <a:endParaRPr lang="es-MX" sz="1200" b="0" i="0" u="none" strike="noStrike" dirty="0">
                        <a:solidFill>
                          <a:srgbClr val="000000"/>
                        </a:solidFill>
                        <a:effectLst/>
                        <a:latin typeface="Arial" pitchFamily="34" charset="0"/>
                        <a:cs typeface="Arial" pitchFamily="34" charset="0"/>
                      </a:endParaRPr>
                    </a:p>
                  </a:txBody>
                  <a:tcPr marL="9525" marR="9525" marT="9524" marB="0" anchor="ctr">
                    <a:solidFill>
                      <a:srgbClr val="92D050"/>
                    </a:solidFill>
                  </a:tcPr>
                </a:tc>
                <a:tc>
                  <a:txBody>
                    <a:bodyPr/>
                    <a:lstStyle/>
                    <a:p>
                      <a:pPr algn="ctr" fontAlgn="ctr"/>
                      <a:r>
                        <a:rPr lang="es-MX" sz="1200" b="1" u="none" strike="noStrike" dirty="0" smtClean="0">
                          <a:effectLst/>
                          <a:latin typeface="Arial" pitchFamily="34" charset="0"/>
                          <a:cs typeface="Arial" pitchFamily="34" charset="0"/>
                        </a:rPr>
                        <a:t>67%</a:t>
                      </a:r>
                      <a:endParaRPr lang="es-MX" sz="1200" b="1" i="0" u="none" strike="noStrike" dirty="0">
                        <a:solidFill>
                          <a:srgbClr val="000000"/>
                        </a:solidFill>
                        <a:effectLst/>
                        <a:latin typeface="Arial" pitchFamily="34" charset="0"/>
                        <a:cs typeface="Arial" pitchFamily="34" charset="0"/>
                      </a:endParaRPr>
                    </a:p>
                  </a:txBody>
                  <a:tcPr marL="9525" marR="9525" marT="9524" marB="0" anchor="ctr">
                    <a:solidFill>
                      <a:srgbClr val="92D050"/>
                    </a:solidFill>
                  </a:tcPr>
                </a:tc>
                <a:extLst>
                  <a:ext uri="{0D108BD9-81ED-4DB2-BD59-A6C34878D82A}">
                    <a16:rowId xmlns="" xmlns:a16="http://schemas.microsoft.com/office/drawing/2014/main" val="10004"/>
                  </a:ext>
                </a:extLst>
              </a:tr>
              <a:tr h="730905">
                <a:tc>
                  <a:txBody>
                    <a:bodyPr/>
                    <a:lstStyle/>
                    <a:p>
                      <a:pPr algn="ctr" fontAlgn="ctr"/>
                      <a:r>
                        <a:rPr lang="es-MX" sz="1200" b="1" u="none" strike="noStrike" dirty="0">
                          <a:solidFill>
                            <a:schemeClr val="bg1"/>
                          </a:solidFill>
                          <a:effectLst/>
                          <a:latin typeface="Arial" pitchFamily="34" charset="0"/>
                          <a:cs typeface="Arial" pitchFamily="34" charset="0"/>
                        </a:rPr>
                        <a:t>Total General</a:t>
                      </a:r>
                      <a:endParaRPr lang="es-MX" sz="1200" b="1" i="0" u="none" strike="noStrike" dirty="0">
                        <a:solidFill>
                          <a:schemeClr val="bg1"/>
                        </a:solidFill>
                        <a:effectLst/>
                        <a:latin typeface="Arial" pitchFamily="34" charset="0"/>
                        <a:cs typeface="Arial" pitchFamily="34" charset="0"/>
                      </a:endParaRPr>
                    </a:p>
                  </a:txBody>
                  <a:tcPr marL="9525" marR="9525" marT="9524" marB="0" anchor="ctr">
                    <a:solidFill>
                      <a:srgbClr val="FF0000"/>
                    </a:solidFill>
                  </a:tcPr>
                </a:tc>
                <a:tc>
                  <a:txBody>
                    <a:bodyPr/>
                    <a:lstStyle/>
                    <a:p>
                      <a:pPr algn="ctr" fontAlgn="ctr"/>
                      <a:r>
                        <a:rPr lang="es-MX" sz="1200" b="1" i="0" u="none" strike="noStrike" dirty="0" smtClean="0">
                          <a:solidFill>
                            <a:schemeClr val="bg1"/>
                          </a:solidFill>
                          <a:effectLst/>
                          <a:latin typeface="Arial" pitchFamily="34" charset="0"/>
                          <a:cs typeface="Arial" pitchFamily="34" charset="0"/>
                        </a:rPr>
                        <a:t>670</a:t>
                      </a:r>
                      <a:endParaRPr lang="es-MX" sz="1200" b="1" i="0" u="none" strike="noStrike" dirty="0">
                        <a:solidFill>
                          <a:schemeClr val="bg1"/>
                        </a:solidFill>
                        <a:effectLst/>
                        <a:latin typeface="Arial" pitchFamily="34" charset="0"/>
                        <a:cs typeface="Arial" pitchFamily="34" charset="0"/>
                      </a:endParaRPr>
                    </a:p>
                  </a:txBody>
                  <a:tcPr marL="9525" marR="9525" marT="9524" marB="0" anchor="ctr">
                    <a:solidFill>
                      <a:srgbClr val="FF0000"/>
                    </a:solidFill>
                  </a:tcPr>
                </a:tc>
                <a:tc>
                  <a:txBody>
                    <a:bodyPr/>
                    <a:lstStyle/>
                    <a:p>
                      <a:pPr algn="ctr" fontAlgn="ctr"/>
                      <a:r>
                        <a:rPr lang="es-MX" sz="1200" b="1" i="0" u="none" strike="noStrike" dirty="0" smtClean="0">
                          <a:solidFill>
                            <a:schemeClr val="bg1"/>
                          </a:solidFill>
                          <a:effectLst/>
                          <a:latin typeface="Arial" pitchFamily="34" charset="0"/>
                          <a:cs typeface="Arial" pitchFamily="34" charset="0"/>
                        </a:rPr>
                        <a:t>392</a:t>
                      </a:r>
                      <a:endParaRPr lang="es-MX" sz="1200" b="1" i="0" u="none" strike="noStrike" dirty="0">
                        <a:solidFill>
                          <a:schemeClr val="bg1"/>
                        </a:solidFill>
                        <a:effectLst/>
                        <a:latin typeface="Arial" pitchFamily="34" charset="0"/>
                        <a:cs typeface="Arial" pitchFamily="34" charset="0"/>
                      </a:endParaRPr>
                    </a:p>
                  </a:txBody>
                  <a:tcPr marL="9525" marR="9525" marT="9524" marB="0" anchor="ctr">
                    <a:solidFill>
                      <a:srgbClr val="FF0000"/>
                    </a:solidFill>
                  </a:tcPr>
                </a:tc>
                <a:tc>
                  <a:txBody>
                    <a:bodyPr/>
                    <a:lstStyle/>
                    <a:p>
                      <a:pPr algn="ctr" fontAlgn="ctr"/>
                      <a:r>
                        <a:rPr lang="es-MX" sz="1200" b="1" i="0" u="none" strike="noStrike" dirty="0" smtClean="0">
                          <a:solidFill>
                            <a:schemeClr val="bg1"/>
                          </a:solidFill>
                          <a:effectLst/>
                          <a:latin typeface="Arial" pitchFamily="34" charset="0"/>
                          <a:cs typeface="Arial" pitchFamily="34" charset="0"/>
                        </a:rPr>
                        <a:t>278</a:t>
                      </a:r>
                      <a:endParaRPr lang="es-MX" sz="1200" b="1" i="0" u="none" strike="noStrike" dirty="0">
                        <a:solidFill>
                          <a:schemeClr val="bg1"/>
                        </a:solidFill>
                        <a:effectLst/>
                        <a:latin typeface="Arial" pitchFamily="34" charset="0"/>
                        <a:cs typeface="Arial" pitchFamily="34" charset="0"/>
                      </a:endParaRPr>
                    </a:p>
                  </a:txBody>
                  <a:tcPr marL="9525" marR="9525" marT="9524" marB="0" anchor="ctr">
                    <a:solidFill>
                      <a:srgbClr val="FF0000"/>
                    </a:solidFill>
                  </a:tcPr>
                </a:tc>
                <a:tc>
                  <a:txBody>
                    <a:bodyPr/>
                    <a:lstStyle/>
                    <a:p>
                      <a:pPr algn="ctr" fontAlgn="ctr"/>
                      <a:r>
                        <a:rPr lang="es-MX" sz="1200" b="1" i="0" u="none" strike="noStrike" dirty="0" smtClean="0">
                          <a:solidFill>
                            <a:schemeClr val="bg1"/>
                          </a:solidFill>
                          <a:effectLst/>
                          <a:latin typeface="Arial" pitchFamily="34" charset="0"/>
                          <a:cs typeface="Arial" pitchFamily="34" charset="0"/>
                        </a:rPr>
                        <a:t>59%</a:t>
                      </a:r>
                      <a:endParaRPr lang="es-MX" sz="1200" b="1" i="0" u="none" strike="noStrike" dirty="0">
                        <a:solidFill>
                          <a:schemeClr val="bg1"/>
                        </a:solidFill>
                        <a:effectLst/>
                        <a:latin typeface="Arial" pitchFamily="34" charset="0"/>
                        <a:cs typeface="Arial" pitchFamily="34" charset="0"/>
                      </a:endParaRPr>
                    </a:p>
                  </a:txBody>
                  <a:tcPr marL="9525" marR="9525" marT="9524" marB="0" anchor="ctr">
                    <a:solidFill>
                      <a:srgbClr val="FF0000"/>
                    </a:solidFill>
                  </a:tcPr>
                </a:tc>
                <a:extLst>
                  <a:ext uri="{0D108BD9-81ED-4DB2-BD59-A6C34878D82A}">
                    <a16:rowId xmlns="" xmlns:a16="http://schemas.microsoft.com/office/drawing/2014/main" val="10005"/>
                  </a:ext>
                </a:extLst>
              </a:tr>
            </a:tbl>
          </a:graphicData>
        </a:graphic>
      </p:graphicFrame>
      <p:sp>
        <p:nvSpPr>
          <p:cNvPr id="20525" name="CuadroTexto 6"/>
          <p:cNvSpPr txBox="1">
            <a:spLocks noChangeArrowheads="1"/>
          </p:cNvSpPr>
          <p:nvPr/>
        </p:nvSpPr>
        <p:spPr bwMode="auto">
          <a:xfrm>
            <a:off x="0" y="1584470"/>
            <a:ext cx="9144000" cy="738664"/>
          </a:xfrm>
          <a:prstGeom prst="rect">
            <a:avLst/>
          </a:prstGeom>
          <a:noFill/>
          <a:ln w="9525">
            <a:noFill/>
            <a:miter lim="800000"/>
            <a:headEnd/>
            <a:tailEnd/>
          </a:ln>
        </p:spPr>
        <p:txBody>
          <a:bodyPr>
            <a:spAutoFit/>
          </a:bodyPr>
          <a:lstStyle/>
          <a:p>
            <a:pPr algn="ctr"/>
            <a:r>
              <a:rPr lang="es-MX" altLang="es-MX" sz="1400" b="1" dirty="0">
                <a:solidFill>
                  <a:schemeClr val="tx1">
                    <a:lumMod val="65000"/>
                    <a:lumOff val="35000"/>
                  </a:schemeClr>
                </a:solidFill>
                <a:latin typeface="Arial" pitchFamily="34" charset="0"/>
                <a:cs typeface="Arial" pitchFamily="34" charset="0"/>
              </a:rPr>
              <a:t>OBSERVACIONES DE CENTROS ESCOLARES DETERMINADAS</a:t>
            </a:r>
          </a:p>
          <a:p>
            <a:pPr algn="ctr"/>
            <a:r>
              <a:rPr lang="es-MX" altLang="es-MX" sz="1400" b="1" dirty="0">
                <a:solidFill>
                  <a:schemeClr val="tx1">
                    <a:lumMod val="65000"/>
                    <a:lumOff val="35000"/>
                  </a:schemeClr>
                </a:solidFill>
                <a:latin typeface="Arial" pitchFamily="34" charset="0"/>
                <a:cs typeface="Arial" pitchFamily="34" charset="0"/>
              </a:rPr>
              <a:t>Y </a:t>
            </a:r>
            <a:r>
              <a:rPr lang="es-MX" altLang="es-MX" sz="1400" b="1" u="sng" dirty="0">
                <a:solidFill>
                  <a:schemeClr val="tx1">
                    <a:lumMod val="65000"/>
                    <a:lumOff val="35000"/>
                  </a:schemeClr>
                </a:solidFill>
                <a:latin typeface="Arial" pitchFamily="34" charset="0"/>
                <a:cs typeface="Arial" pitchFamily="34" charset="0"/>
              </a:rPr>
              <a:t>PENDIENTES DE SOLVENTAR</a:t>
            </a:r>
            <a:r>
              <a:rPr lang="es-MX" altLang="es-MX" sz="1400" b="1" dirty="0">
                <a:solidFill>
                  <a:schemeClr val="tx1">
                    <a:lumMod val="65000"/>
                    <a:lumOff val="35000"/>
                  </a:schemeClr>
                </a:solidFill>
                <a:latin typeface="Arial" pitchFamily="34" charset="0"/>
                <a:cs typeface="Arial" pitchFamily="34" charset="0"/>
              </a:rPr>
              <a:t>  DE SEES</a:t>
            </a:r>
          </a:p>
          <a:p>
            <a:pPr algn="ctr"/>
            <a:r>
              <a:rPr lang="es-MX" altLang="es-MX" sz="1400" b="1" dirty="0">
                <a:solidFill>
                  <a:schemeClr val="tx1">
                    <a:lumMod val="65000"/>
                    <a:lumOff val="35000"/>
                  </a:schemeClr>
                </a:solidFill>
                <a:latin typeface="Arial" pitchFamily="34" charset="0"/>
                <a:cs typeface="Arial" pitchFamily="34" charset="0"/>
              </a:rPr>
              <a:t>(Ejercicio 2015-2019)</a:t>
            </a:r>
          </a:p>
        </p:txBody>
      </p:sp>
      <p:sp>
        <p:nvSpPr>
          <p:cNvPr id="20526" name="CuadroTexto 5"/>
          <p:cNvSpPr txBox="1">
            <a:spLocks noChangeArrowheads="1"/>
          </p:cNvSpPr>
          <p:nvPr/>
        </p:nvSpPr>
        <p:spPr bwMode="auto">
          <a:xfrm>
            <a:off x="4221163" y="2636838"/>
            <a:ext cx="2871787" cy="307777"/>
          </a:xfrm>
          <a:prstGeom prst="rect">
            <a:avLst/>
          </a:prstGeom>
          <a:solidFill>
            <a:srgbClr val="FF0000"/>
          </a:solidFill>
          <a:ln w="9525">
            <a:noFill/>
            <a:miter lim="800000"/>
            <a:headEnd/>
            <a:tailEnd/>
          </a:ln>
        </p:spPr>
        <p:txBody>
          <a:bodyPr>
            <a:spAutoFit/>
          </a:bodyPr>
          <a:lstStyle/>
          <a:p>
            <a:pPr algn="ctr"/>
            <a:r>
              <a:rPr lang="es-MX" altLang="es-MX" sz="1400" b="1" dirty="0">
                <a:solidFill>
                  <a:schemeClr val="bg1"/>
                </a:solidFill>
              </a:rPr>
              <a:t>T O T A L  </a:t>
            </a:r>
          </a:p>
        </p:txBody>
      </p:sp>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7" name="6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8"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 xmlns:a16="http://schemas.microsoft.com/office/drawing/2014/main" id="{06ADC80B-B125-434F-AE83-0CA13A1C636A}"/>
              </a:ext>
            </a:extLst>
          </p:cNvPr>
          <p:cNvSpPr txBox="1"/>
          <p:nvPr/>
        </p:nvSpPr>
        <p:spPr>
          <a:xfrm>
            <a:off x="7189996" y="1087037"/>
            <a:ext cx="1773382" cy="523220"/>
          </a:xfrm>
          <a:prstGeom prst="rect">
            <a:avLst/>
          </a:prstGeom>
          <a:solidFill>
            <a:schemeClr val="bg1"/>
          </a:solidFill>
        </p:spPr>
        <p:txBody>
          <a:bodyPr wrap="square">
            <a:spAutoFit/>
          </a:bodyPr>
          <a:lstStyle/>
          <a:p>
            <a:pPr algn="ctr">
              <a:defRPr/>
            </a:pPr>
            <a:r>
              <a:rPr lang="es-MX" sz="14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CENTROS </a:t>
            </a:r>
            <a:endParaRPr lang="es-MX" sz="1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ESCOLARES</a:t>
            </a:r>
            <a:endParaRPr lang="es-MX" sz="14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21507" name="CuadroTexto 6"/>
          <p:cNvSpPr txBox="1">
            <a:spLocks noChangeArrowheads="1"/>
          </p:cNvSpPr>
          <p:nvPr/>
        </p:nvSpPr>
        <p:spPr bwMode="auto">
          <a:xfrm>
            <a:off x="0" y="1468582"/>
            <a:ext cx="9144000" cy="738664"/>
          </a:xfrm>
          <a:prstGeom prst="rect">
            <a:avLst/>
          </a:prstGeom>
          <a:noFill/>
          <a:ln w="9525">
            <a:noFill/>
            <a:miter lim="800000"/>
            <a:headEnd/>
            <a:tailEnd/>
          </a:ln>
        </p:spPr>
        <p:txBody>
          <a:bodyPr wrap="square">
            <a:spAutoFit/>
          </a:bodyPr>
          <a:lstStyle/>
          <a:p>
            <a:pPr algn="ctr"/>
            <a:r>
              <a:rPr lang="es-MX" altLang="es-MX" sz="1400" b="1" dirty="0">
                <a:solidFill>
                  <a:schemeClr val="tx1">
                    <a:lumMod val="65000"/>
                    <a:lumOff val="35000"/>
                  </a:schemeClr>
                </a:solidFill>
                <a:latin typeface="Arial" pitchFamily="34" charset="0"/>
                <a:cs typeface="Arial" pitchFamily="34" charset="0"/>
              </a:rPr>
              <a:t>OBSERVACIONES DE CENTROS ESCOLARES PENDIENTES</a:t>
            </a:r>
          </a:p>
          <a:p>
            <a:pPr algn="ctr"/>
            <a:r>
              <a:rPr lang="es-MX" altLang="es-MX" sz="1400" b="1" dirty="0">
                <a:solidFill>
                  <a:schemeClr val="tx1">
                    <a:lumMod val="65000"/>
                    <a:lumOff val="35000"/>
                  </a:schemeClr>
                </a:solidFill>
                <a:latin typeface="Arial" pitchFamily="34" charset="0"/>
                <a:cs typeface="Arial" pitchFamily="34" charset="0"/>
              </a:rPr>
              <a:t>DE SOLVENTAR </a:t>
            </a:r>
            <a:r>
              <a:rPr lang="es-MX" altLang="es-MX" sz="1400" b="1" u="sng" dirty="0">
                <a:solidFill>
                  <a:schemeClr val="tx1">
                    <a:lumMod val="65000"/>
                    <a:lumOff val="35000"/>
                  </a:schemeClr>
                </a:solidFill>
                <a:latin typeface="Arial" pitchFamily="34" charset="0"/>
                <a:cs typeface="Arial" pitchFamily="34" charset="0"/>
              </a:rPr>
              <a:t>POR EJERCICIO</a:t>
            </a:r>
            <a:r>
              <a:rPr lang="es-MX" altLang="es-MX" sz="1400" b="1" dirty="0">
                <a:solidFill>
                  <a:schemeClr val="tx1">
                    <a:lumMod val="65000"/>
                    <a:lumOff val="35000"/>
                  </a:schemeClr>
                </a:solidFill>
                <a:latin typeface="Arial" pitchFamily="34" charset="0"/>
                <a:cs typeface="Arial" pitchFamily="34" charset="0"/>
              </a:rPr>
              <a:t> EN SEES</a:t>
            </a:r>
          </a:p>
          <a:p>
            <a:pPr algn="ctr"/>
            <a:r>
              <a:rPr lang="es-MX" altLang="es-MX" sz="1400" b="1" dirty="0">
                <a:solidFill>
                  <a:schemeClr val="tx1">
                    <a:lumMod val="65000"/>
                    <a:lumOff val="35000"/>
                  </a:schemeClr>
                </a:solidFill>
                <a:latin typeface="Arial" pitchFamily="34" charset="0"/>
                <a:cs typeface="Arial" pitchFamily="34" charset="0"/>
              </a:rPr>
              <a:t>(Ejercicio 2015-2019)</a:t>
            </a:r>
          </a:p>
        </p:txBody>
      </p:sp>
      <p:graphicFrame>
        <p:nvGraphicFramePr>
          <p:cNvPr id="2" name="Tabla 1">
            <a:extLst>
              <a:ext uri="{FF2B5EF4-FFF2-40B4-BE49-F238E27FC236}">
                <a16:creationId xmlns="" xmlns:a16="http://schemas.microsoft.com/office/drawing/2014/main" id="{70ACD2F5-4023-4411-8790-3DB8507E90A8}"/>
              </a:ext>
            </a:extLst>
          </p:cNvPr>
          <p:cNvGraphicFramePr>
            <a:graphicFrameLocks noGrp="1"/>
          </p:cNvGraphicFramePr>
          <p:nvPr/>
        </p:nvGraphicFramePr>
        <p:xfrm>
          <a:off x="468313" y="2355273"/>
          <a:ext cx="8064499" cy="4101335"/>
        </p:xfrm>
        <a:graphic>
          <a:graphicData uri="http://schemas.openxmlformats.org/drawingml/2006/table">
            <a:tbl>
              <a:tblPr/>
              <a:tblGrid>
                <a:gridCol w="2861909">
                  <a:extLst>
                    <a:ext uri="{9D8B030D-6E8A-4147-A177-3AD203B41FA5}">
                      <a16:colId xmlns="" xmlns:a16="http://schemas.microsoft.com/office/drawing/2014/main" val="1263968777"/>
                    </a:ext>
                  </a:extLst>
                </a:gridCol>
                <a:gridCol w="882324">
                  <a:extLst>
                    <a:ext uri="{9D8B030D-6E8A-4147-A177-3AD203B41FA5}">
                      <a16:colId xmlns="" xmlns:a16="http://schemas.microsoft.com/office/drawing/2014/main" val="972648122"/>
                    </a:ext>
                  </a:extLst>
                </a:gridCol>
                <a:gridCol w="864054">
                  <a:extLst>
                    <a:ext uri="{9D8B030D-6E8A-4147-A177-3AD203B41FA5}">
                      <a16:colId xmlns="" xmlns:a16="http://schemas.microsoft.com/office/drawing/2014/main" val="3223979904"/>
                    </a:ext>
                  </a:extLst>
                </a:gridCol>
                <a:gridCol w="864054">
                  <a:extLst>
                    <a:ext uri="{9D8B030D-6E8A-4147-A177-3AD203B41FA5}">
                      <a16:colId xmlns="" xmlns:a16="http://schemas.microsoft.com/office/drawing/2014/main" val="3424295747"/>
                    </a:ext>
                  </a:extLst>
                </a:gridCol>
                <a:gridCol w="936058">
                  <a:extLst>
                    <a:ext uri="{9D8B030D-6E8A-4147-A177-3AD203B41FA5}">
                      <a16:colId xmlns="" xmlns:a16="http://schemas.microsoft.com/office/drawing/2014/main" val="3108047561"/>
                    </a:ext>
                  </a:extLst>
                </a:gridCol>
                <a:gridCol w="792049">
                  <a:extLst>
                    <a:ext uri="{9D8B030D-6E8A-4147-A177-3AD203B41FA5}">
                      <a16:colId xmlns="" xmlns:a16="http://schemas.microsoft.com/office/drawing/2014/main" val="1537433332"/>
                    </a:ext>
                  </a:extLst>
                </a:gridCol>
                <a:gridCol w="864051">
                  <a:extLst>
                    <a:ext uri="{9D8B030D-6E8A-4147-A177-3AD203B41FA5}">
                      <a16:colId xmlns="" xmlns:a16="http://schemas.microsoft.com/office/drawing/2014/main" val="2825553678"/>
                    </a:ext>
                  </a:extLst>
                </a:gridCol>
              </a:tblGrid>
              <a:tr h="895927">
                <a:tc>
                  <a:txBody>
                    <a:bodyPr/>
                    <a:lstStyle/>
                    <a:p>
                      <a:pPr algn="ctr" rtl="0" fontAlgn="ctr"/>
                      <a:r>
                        <a:rPr lang="es-MX" sz="1200" b="1" i="0" u="none" strike="noStrike" dirty="0">
                          <a:solidFill>
                            <a:srgbClr val="FFFFFF"/>
                          </a:solidFill>
                          <a:effectLst/>
                          <a:latin typeface="Arial" pitchFamily="34" charset="0"/>
                          <a:cs typeface="Arial" pitchFamily="34" charset="0"/>
                        </a:rPr>
                        <a:t>Unidad Administrativa</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2015</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2016</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2017</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2018</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2019</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Total</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extLst>
                  <a:ext uri="{0D108BD9-81ED-4DB2-BD59-A6C34878D82A}">
                    <a16:rowId xmlns="" xmlns:a16="http://schemas.microsoft.com/office/drawing/2014/main" val="1834436278"/>
                  </a:ext>
                </a:extLst>
              </a:tr>
              <a:tr h="807296">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Educación Elemental</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3</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0</a:t>
                      </a:r>
                      <a:endParaRPr lang="es-MX" sz="1200" b="0" i="0" u="none" strike="noStrike" dirty="0">
                        <a:solidFill>
                          <a:srgbClr val="000000"/>
                        </a:solidFill>
                        <a:effectLst/>
                        <a:latin typeface="Arial" pitchFamily="34" charset="0"/>
                        <a:cs typeface="Arial" pitchFamily="34" charset="0"/>
                      </a:endParaRP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1" i="0" u="none" strike="noStrike" dirty="0" smtClean="0">
                          <a:solidFill>
                            <a:srgbClr val="000000"/>
                          </a:solidFill>
                          <a:effectLst/>
                          <a:latin typeface="Arial" pitchFamily="34" charset="0"/>
                          <a:cs typeface="Arial" pitchFamily="34" charset="0"/>
                        </a:rPr>
                        <a:t>10</a:t>
                      </a:r>
                      <a:endParaRPr lang="es-MX" sz="1200" b="1" i="0" u="none" strike="noStrike" dirty="0">
                        <a:solidFill>
                          <a:srgbClr val="000000"/>
                        </a:solidFill>
                        <a:effectLst/>
                        <a:latin typeface="Arial" pitchFamily="34" charset="0"/>
                        <a:cs typeface="Arial" pitchFamily="34" charset="0"/>
                      </a:endParaRPr>
                    </a:p>
                  </a:txBody>
                  <a:tcPr marL="9525" marR="9525" marT="9528"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3452290415"/>
                  </a:ext>
                </a:extLst>
              </a:tr>
              <a:tr h="833079">
                <a:tc>
                  <a:txBody>
                    <a:bodyPr/>
                    <a:lstStyle/>
                    <a:p>
                      <a:pPr algn="l" rtl="0" fontAlgn="ctr"/>
                      <a:r>
                        <a:rPr lang="es-MX" sz="1200" b="0" i="0" u="none" strike="noStrike">
                          <a:solidFill>
                            <a:srgbClr val="000000"/>
                          </a:solidFill>
                          <a:effectLst/>
                          <a:latin typeface="Arial" pitchFamily="34" charset="0"/>
                          <a:cs typeface="Arial" pitchFamily="34" charset="0"/>
                        </a:rPr>
                        <a:t>Dirección General de Educación Primaria</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35</a:t>
                      </a:r>
                      <a:endParaRPr lang="es-MX" sz="1200" b="0" i="0" u="none" strike="noStrike" dirty="0">
                        <a:solidFill>
                          <a:srgbClr val="000000"/>
                        </a:solidFill>
                        <a:effectLst/>
                        <a:latin typeface="Arial" pitchFamily="34" charset="0"/>
                        <a:cs typeface="Arial" pitchFamily="34" charset="0"/>
                      </a:endParaRP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62</a:t>
                      </a:r>
                      <a:endParaRPr lang="es-MX" sz="1200" b="0" i="0" u="none" strike="noStrike" dirty="0">
                        <a:solidFill>
                          <a:srgbClr val="000000"/>
                        </a:solidFill>
                        <a:effectLst/>
                        <a:latin typeface="Arial" pitchFamily="34" charset="0"/>
                        <a:cs typeface="Arial" pitchFamily="34" charset="0"/>
                      </a:endParaRP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47</a:t>
                      </a:r>
                      <a:endParaRPr lang="es-MX" sz="1200" b="0" i="0" u="none" strike="noStrike" dirty="0">
                        <a:solidFill>
                          <a:srgbClr val="000000"/>
                        </a:solidFill>
                        <a:effectLst/>
                        <a:latin typeface="Arial" pitchFamily="34" charset="0"/>
                        <a:cs typeface="Arial" pitchFamily="34" charset="0"/>
                      </a:endParaRP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25</a:t>
                      </a:r>
                      <a:endParaRPr lang="es-MX" sz="1200" b="0" i="0" u="none" strike="noStrike" dirty="0">
                        <a:solidFill>
                          <a:srgbClr val="000000"/>
                        </a:solidFill>
                        <a:effectLst/>
                        <a:latin typeface="Arial" pitchFamily="34" charset="0"/>
                        <a:cs typeface="Arial" pitchFamily="34" charset="0"/>
                      </a:endParaRP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27</a:t>
                      </a:r>
                      <a:endParaRPr lang="es-MX" sz="1200" b="0" i="0" u="none" strike="noStrike" dirty="0">
                        <a:solidFill>
                          <a:srgbClr val="000000"/>
                        </a:solidFill>
                        <a:effectLst/>
                        <a:latin typeface="Arial" pitchFamily="34" charset="0"/>
                        <a:cs typeface="Arial" pitchFamily="34" charset="0"/>
                      </a:endParaRP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1" i="0" u="none" strike="noStrike" dirty="0" smtClean="0">
                          <a:solidFill>
                            <a:srgbClr val="000000"/>
                          </a:solidFill>
                          <a:effectLst/>
                          <a:latin typeface="Arial" pitchFamily="34" charset="0"/>
                          <a:cs typeface="Arial" pitchFamily="34" charset="0"/>
                        </a:rPr>
                        <a:t>196</a:t>
                      </a:r>
                      <a:endParaRPr lang="es-MX" sz="1200" b="1" i="0" u="none" strike="noStrike" dirty="0">
                        <a:solidFill>
                          <a:srgbClr val="000000"/>
                        </a:solidFill>
                        <a:effectLst/>
                        <a:latin typeface="Arial" pitchFamily="34" charset="0"/>
                        <a:cs typeface="Arial" pitchFamily="34" charset="0"/>
                      </a:endParaRPr>
                    </a:p>
                  </a:txBody>
                  <a:tcPr marL="9525" marR="9525" marT="9528"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2514445540"/>
                  </a:ext>
                </a:extLst>
              </a:tr>
              <a:tr h="879571">
                <a:tc>
                  <a:txBody>
                    <a:bodyPr/>
                    <a:lstStyle/>
                    <a:p>
                      <a:pPr algn="l" rtl="0" fontAlgn="ctr"/>
                      <a:r>
                        <a:rPr lang="es-MX" sz="1200" b="0" i="0" u="none" strike="noStrike">
                          <a:solidFill>
                            <a:srgbClr val="000000"/>
                          </a:solidFill>
                          <a:effectLst/>
                          <a:latin typeface="Arial" pitchFamily="34" charset="0"/>
                          <a:cs typeface="Arial" pitchFamily="34" charset="0"/>
                        </a:rPr>
                        <a:t>Dirección General de Educación Secundaria</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19</a:t>
                      </a:r>
                      <a:endParaRPr lang="es-MX" sz="1200" b="0" i="0" u="none" strike="noStrike" dirty="0">
                        <a:solidFill>
                          <a:srgbClr val="000000"/>
                        </a:solidFill>
                        <a:effectLst/>
                        <a:latin typeface="Arial" pitchFamily="34" charset="0"/>
                        <a:cs typeface="Arial" pitchFamily="34" charset="0"/>
                      </a:endParaRP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14</a:t>
                      </a:r>
                      <a:endParaRPr lang="es-MX" sz="1200" b="0" i="0" u="none" strike="noStrike" dirty="0">
                        <a:solidFill>
                          <a:srgbClr val="000000"/>
                        </a:solidFill>
                        <a:effectLst/>
                        <a:latin typeface="Arial" pitchFamily="34" charset="0"/>
                        <a:cs typeface="Arial" pitchFamily="34" charset="0"/>
                      </a:endParaRP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11</a:t>
                      </a:r>
                      <a:endParaRPr lang="es-MX" sz="1200" b="0" i="0" u="none" strike="noStrike" dirty="0">
                        <a:solidFill>
                          <a:srgbClr val="000000"/>
                        </a:solidFill>
                        <a:effectLst/>
                        <a:latin typeface="Arial" pitchFamily="34" charset="0"/>
                        <a:cs typeface="Arial" pitchFamily="34" charset="0"/>
                      </a:endParaRP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19</a:t>
                      </a:r>
                      <a:endParaRPr lang="es-MX" sz="1200" b="0" i="0" u="none" strike="noStrike" dirty="0">
                        <a:solidFill>
                          <a:srgbClr val="000000"/>
                        </a:solidFill>
                        <a:effectLst/>
                        <a:latin typeface="Arial" pitchFamily="34" charset="0"/>
                        <a:cs typeface="Arial" pitchFamily="34" charset="0"/>
                      </a:endParaRP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9</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1" i="0" u="none" strike="noStrike" dirty="0" smtClean="0">
                          <a:solidFill>
                            <a:srgbClr val="000000"/>
                          </a:solidFill>
                          <a:effectLst/>
                          <a:latin typeface="Arial" pitchFamily="34" charset="0"/>
                          <a:cs typeface="Arial" pitchFamily="34" charset="0"/>
                        </a:rPr>
                        <a:t>72</a:t>
                      </a:r>
                      <a:endParaRPr lang="es-MX" sz="1200" b="1" i="0" u="none" strike="noStrike" dirty="0">
                        <a:solidFill>
                          <a:srgbClr val="000000"/>
                        </a:solidFill>
                        <a:effectLst/>
                        <a:latin typeface="Arial" pitchFamily="34" charset="0"/>
                        <a:cs typeface="Arial" pitchFamily="34" charset="0"/>
                      </a:endParaRPr>
                    </a:p>
                  </a:txBody>
                  <a:tcPr marL="9525" marR="9525" marT="9528"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3315450893"/>
                  </a:ext>
                </a:extLst>
              </a:tr>
              <a:tr h="685462">
                <a:tc>
                  <a:txBody>
                    <a:bodyPr/>
                    <a:lstStyle/>
                    <a:p>
                      <a:pPr algn="ctr" rtl="0" fontAlgn="ctr"/>
                      <a:r>
                        <a:rPr lang="es-MX" sz="1200" b="1" i="0" u="none" strike="noStrike" dirty="0">
                          <a:solidFill>
                            <a:srgbClr val="FFFFFF"/>
                          </a:solidFill>
                          <a:effectLst/>
                          <a:latin typeface="Arial" pitchFamily="34" charset="0"/>
                          <a:cs typeface="Arial" pitchFamily="34" charset="0"/>
                        </a:rPr>
                        <a:t>Total General</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58</a:t>
                      </a:r>
                      <a:endParaRPr lang="es-MX" sz="1200" b="1" i="0" u="none" strike="noStrike" dirty="0">
                        <a:solidFill>
                          <a:srgbClr val="FFFFFF"/>
                        </a:solidFill>
                        <a:effectLst/>
                        <a:latin typeface="Arial" pitchFamily="34" charset="0"/>
                        <a:cs typeface="Arial" pitchFamily="34" charset="0"/>
                      </a:endParaRP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78</a:t>
                      </a:r>
                      <a:endParaRPr lang="es-MX" sz="1200" b="1" i="0" u="none" strike="noStrike" dirty="0">
                        <a:solidFill>
                          <a:srgbClr val="FFFFFF"/>
                        </a:solidFill>
                        <a:effectLst/>
                        <a:latin typeface="Arial" pitchFamily="34" charset="0"/>
                        <a:cs typeface="Arial" pitchFamily="34" charset="0"/>
                      </a:endParaRP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61</a:t>
                      </a:r>
                      <a:endParaRPr lang="es-MX" sz="1200" b="1" i="0" u="none" strike="noStrike" dirty="0">
                        <a:solidFill>
                          <a:srgbClr val="FFFFFF"/>
                        </a:solidFill>
                        <a:effectLst/>
                        <a:latin typeface="Arial" pitchFamily="34" charset="0"/>
                        <a:cs typeface="Arial" pitchFamily="34" charset="0"/>
                      </a:endParaRP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45</a:t>
                      </a:r>
                      <a:endParaRPr lang="es-MX" sz="1200" b="1" i="0" u="none" strike="noStrike" dirty="0">
                        <a:solidFill>
                          <a:srgbClr val="FFFFFF"/>
                        </a:solidFill>
                        <a:effectLst/>
                        <a:latin typeface="Arial" pitchFamily="34" charset="0"/>
                        <a:cs typeface="Arial" pitchFamily="34" charset="0"/>
                      </a:endParaRP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36</a:t>
                      </a:r>
                      <a:endParaRPr lang="es-MX" sz="1200" b="1" i="0" u="none" strike="noStrike" dirty="0">
                        <a:solidFill>
                          <a:srgbClr val="FFFFFF"/>
                        </a:solidFill>
                        <a:effectLst/>
                        <a:latin typeface="Arial" pitchFamily="34" charset="0"/>
                        <a:cs typeface="Arial" pitchFamily="34" charset="0"/>
                      </a:endParaRP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278</a:t>
                      </a:r>
                      <a:endParaRPr lang="es-MX" sz="1200" b="1" i="0" u="none" strike="noStrike" dirty="0">
                        <a:solidFill>
                          <a:srgbClr val="FFFFFF"/>
                        </a:solidFill>
                        <a:effectLst/>
                        <a:latin typeface="Arial" pitchFamily="34" charset="0"/>
                        <a:cs typeface="Arial" pitchFamily="34" charset="0"/>
                      </a:endParaRP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extLst>
                  <a:ext uri="{0D108BD9-81ED-4DB2-BD59-A6C34878D82A}">
                    <a16:rowId xmlns="" xmlns:a16="http://schemas.microsoft.com/office/drawing/2014/main" val="1234802833"/>
                  </a:ext>
                </a:extLst>
              </a:tr>
            </a:tbl>
          </a:graphicData>
        </a:graphic>
      </p:graphicFrame>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7" name="6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8"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 xmlns:a16="http://schemas.microsoft.com/office/drawing/2014/main" id="{61294551-6482-4B99-9F6F-16FE120165AA}"/>
              </a:ext>
            </a:extLst>
          </p:cNvPr>
          <p:cNvSpPr txBox="1"/>
          <p:nvPr/>
        </p:nvSpPr>
        <p:spPr>
          <a:xfrm>
            <a:off x="7259782" y="1075748"/>
            <a:ext cx="1884218" cy="523220"/>
          </a:xfrm>
          <a:prstGeom prst="rect">
            <a:avLst/>
          </a:prstGeom>
          <a:solidFill>
            <a:schemeClr val="bg1"/>
          </a:solidFill>
        </p:spPr>
        <p:txBody>
          <a:bodyPr wrap="square">
            <a:spAutoFit/>
          </a:bodyPr>
          <a:lstStyle/>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CENTROS</a:t>
            </a: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t>
            </a:r>
            <a:r>
              <a:rPr lang="es-MX" sz="14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ESCOLARES</a:t>
            </a:r>
          </a:p>
        </p:txBody>
      </p:sp>
      <p:graphicFrame>
        <p:nvGraphicFramePr>
          <p:cNvPr id="6" name="Tabla 5">
            <a:extLst>
              <a:ext uri="{FF2B5EF4-FFF2-40B4-BE49-F238E27FC236}">
                <a16:creationId xmlns="" xmlns:a16="http://schemas.microsoft.com/office/drawing/2014/main" id="{2526E493-C82D-4B85-95EC-DFAF7BFB5DAC}"/>
              </a:ext>
            </a:extLst>
          </p:cNvPr>
          <p:cNvGraphicFramePr>
            <a:graphicFrameLocks noGrp="1"/>
          </p:cNvGraphicFramePr>
          <p:nvPr/>
        </p:nvGraphicFramePr>
        <p:xfrm>
          <a:off x="462845" y="2396837"/>
          <a:ext cx="8398933" cy="3948545"/>
        </p:xfrm>
        <a:graphic>
          <a:graphicData uri="http://schemas.openxmlformats.org/drawingml/2006/table">
            <a:tbl>
              <a:tblPr/>
              <a:tblGrid>
                <a:gridCol w="1951419">
                  <a:extLst>
                    <a:ext uri="{9D8B030D-6E8A-4147-A177-3AD203B41FA5}">
                      <a16:colId xmlns="" xmlns:a16="http://schemas.microsoft.com/office/drawing/2014/main" val="20000"/>
                    </a:ext>
                  </a:extLst>
                </a:gridCol>
                <a:gridCol w="1198182">
                  <a:extLst>
                    <a:ext uri="{9D8B030D-6E8A-4147-A177-3AD203B41FA5}">
                      <a16:colId xmlns="" xmlns:a16="http://schemas.microsoft.com/office/drawing/2014/main" val="20001"/>
                    </a:ext>
                  </a:extLst>
                </a:gridCol>
                <a:gridCol w="1061154">
                  <a:extLst>
                    <a:ext uri="{9D8B030D-6E8A-4147-A177-3AD203B41FA5}">
                      <a16:colId xmlns="" xmlns:a16="http://schemas.microsoft.com/office/drawing/2014/main" val="20002"/>
                    </a:ext>
                  </a:extLst>
                </a:gridCol>
                <a:gridCol w="778933">
                  <a:extLst>
                    <a:ext uri="{9D8B030D-6E8A-4147-A177-3AD203B41FA5}">
                      <a16:colId xmlns="" xmlns:a16="http://schemas.microsoft.com/office/drawing/2014/main" val="20003"/>
                    </a:ext>
                  </a:extLst>
                </a:gridCol>
                <a:gridCol w="824089">
                  <a:extLst>
                    <a:ext uri="{9D8B030D-6E8A-4147-A177-3AD203B41FA5}">
                      <a16:colId xmlns="" xmlns:a16="http://schemas.microsoft.com/office/drawing/2014/main" val="20004"/>
                    </a:ext>
                  </a:extLst>
                </a:gridCol>
                <a:gridCol w="824089">
                  <a:extLst>
                    <a:ext uri="{9D8B030D-6E8A-4147-A177-3AD203B41FA5}">
                      <a16:colId xmlns="" xmlns:a16="http://schemas.microsoft.com/office/drawing/2014/main" val="20005"/>
                    </a:ext>
                  </a:extLst>
                </a:gridCol>
                <a:gridCol w="869245">
                  <a:extLst>
                    <a:ext uri="{9D8B030D-6E8A-4147-A177-3AD203B41FA5}">
                      <a16:colId xmlns="" xmlns:a16="http://schemas.microsoft.com/office/drawing/2014/main" val="20006"/>
                    </a:ext>
                  </a:extLst>
                </a:gridCol>
                <a:gridCol w="891822">
                  <a:extLst>
                    <a:ext uri="{9D8B030D-6E8A-4147-A177-3AD203B41FA5}">
                      <a16:colId xmlns="" xmlns:a16="http://schemas.microsoft.com/office/drawing/2014/main" val="20007"/>
                    </a:ext>
                  </a:extLst>
                </a:gridCol>
              </a:tblGrid>
              <a:tr h="1090599">
                <a:tc>
                  <a:txBody>
                    <a:bodyPr/>
                    <a:lstStyle/>
                    <a:p>
                      <a:pPr algn="ctr" rtl="0" fontAlgn="ctr"/>
                      <a:r>
                        <a:rPr lang="es-MX" sz="1200" b="1" i="0" u="none" strike="noStrike" dirty="0">
                          <a:solidFill>
                            <a:srgbClr val="FFFFFF"/>
                          </a:solidFill>
                          <a:effectLst/>
                          <a:latin typeface="Arial" pitchFamily="34" charset="0"/>
                          <a:cs typeface="Arial" pitchFamily="34" charset="0"/>
                        </a:rPr>
                        <a:t>Unidad Administrativa</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Observaciones Pendientes</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Organización General</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Ingresos Propios</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Recursos Humanos</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Recursos Materiales</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Programas Federales</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Presentar Denuncia</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extLst>
                  <a:ext uri="{0D108BD9-81ED-4DB2-BD59-A6C34878D82A}">
                    <a16:rowId xmlns="" xmlns:a16="http://schemas.microsoft.com/office/drawing/2014/main" val="10000"/>
                  </a:ext>
                </a:extLst>
              </a:tr>
              <a:tr h="674188">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Educación Elemental</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1" i="0" u="none" strike="noStrike" dirty="0" smtClean="0">
                          <a:solidFill>
                            <a:srgbClr val="000000"/>
                          </a:solidFill>
                          <a:effectLst/>
                          <a:latin typeface="Arial" pitchFamily="34" charset="0"/>
                          <a:cs typeface="Arial" pitchFamily="34" charset="0"/>
                        </a:rPr>
                        <a:t>10</a:t>
                      </a:r>
                      <a:endParaRPr lang="es-MX" sz="1200" b="1" i="0" u="none" strike="noStrike" dirty="0">
                        <a:solidFill>
                          <a:srgbClr val="000000"/>
                        </a:solidFill>
                        <a:effectLst/>
                        <a:latin typeface="Arial" pitchFamily="34" charset="0"/>
                        <a:cs typeface="Arial" pitchFamily="34" charset="0"/>
                      </a:endParaRP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0</a:t>
                      </a:r>
                      <a:endParaRPr lang="es-MX" sz="1200" b="0" i="0" u="none" strike="noStrike" dirty="0">
                        <a:solidFill>
                          <a:srgbClr val="000000"/>
                        </a:solidFill>
                        <a:effectLst/>
                        <a:latin typeface="Arial" pitchFamily="34" charset="0"/>
                        <a:cs typeface="Arial" pitchFamily="34" charset="0"/>
                      </a:endParaRP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4</a:t>
                      </a:r>
                      <a:endParaRPr lang="es-MX" sz="1200" b="0" i="0" u="none" strike="noStrike" dirty="0">
                        <a:solidFill>
                          <a:srgbClr val="000000"/>
                        </a:solidFill>
                        <a:effectLst/>
                        <a:latin typeface="Arial" pitchFamily="34" charset="0"/>
                        <a:cs typeface="Arial" pitchFamily="34" charset="0"/>
                      </a:endParaRP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6</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6</a:t>
                      </a:r>
                      <a:endParaRPr lang="es-MX" sz="1200" b="0" i="0" u="none" strike="noStrike" dirty="0">
                        <a:solidFill>
                          <a:srgbClr val="000000"/>
                        </a:solidFill>
                        <a:effectLst/>
                        <a:latin typeface="Arial" pitchFamily="34" charset="0"/>
                        <a:cs typeface="Arial" pitchFamily="34" charset="0"/>
                      </a:endParaRP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0001"/>
                  </a:ext>
                </a:extLst>
              </a:tr>
              <a:tr h="767365">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Educación Primaria</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1" i="0" u="none" strike="noStrike" dirty="0" smtClean="0">
                          <a:solidFill>
                            <a:srgbClr val="000000"/>
                          </a:solidFill>
                          <a:effectLst/>
                          <a:latin typeface="Arial" pitchFamily="34" charset="0"/>
                          <a:cs typeface="Arial" pitchFamily="34" charset="0"/>
                        </a:rPr>
                        <a:t>196</a:t>
                      </a:r>
                      <a:endParaRPr lang="es-MX" sz="1200" b="1" i="0" u="none" strike="noStrike" dirty="0">
                        <a:solidFill>
                          <a:srgbClr val="000000"/>
                        </a:solidFill>
                        <a:effectLst/>
                        <a:latin typeface="Arial" pitchFamily="34" charset="0"/>
                        <a:cs typeface="Arial" pitchFamily="34" charset="0"/>
                      </a:endParaRP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24</a:t>
                      </a:r>
                      <a:endParaRPr lang="es-MX" sz="1200" b="0" i="0" u="none" strike="noStrike" dirty="0">
                        <a:solidFill>
                          <a:srgbClr val="000000"/>
                        </a:solidFill>
                        <a:effectLst/>
                        <a:latin typeface="Arial" pitchFamily="34" charset="0"/>
                        <a:cs typeface="Arial" pitchFamily="34" charset="0"/>
                      </a:endParaRP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43</a:t>
                      </a:r>
                      <a:endParaRPr lang="es-MX" sz="1200" b="0" i="0" u="none" strike="noStrike" dirty="0">
                        <a:solidFill>
                          <a:srgbClr val="000000"/>
                        </a:solidFill>
                        <a:effectLst/>
                        <a:latin typeface="Arial" pitchFamily="34" charset="0"/>
                        <a:cs typeface="Arial" pitchFamily="34" charset="0"/>
                      </a:endParaRP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38</a:t>
                      </a:r>
                      <a:endParaRPr lang="es-MX" sz="1200" b="0" i="0" u="none" strike="noStrike" dirty="0">
                        <a:solidFill>
                          <a:srgbClr val="000000"/>
                        </a:solidFill>
                        <a:effectLst/>
                        <a:latin typeface="Arial" pitchFamily="34" charset="0"/>
                        <a:cs typeface="Arial" pitchFamily="34" charset="0"/>
                      </a:endParaRP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55</a:t>
                      </a:r>
                      <a:endParaRPr lang="es-MX" sz="1200" b="0" i="0" u="none" strike="noStrike" dirty="0">
                        <a:solidFill>
                          <a:srgbClr val="000000"/>
                        </a:solidFill>
                        <a:effectLst/>
                        <a:latin typeface="Arial" pitchFamily="34" charset="0"/>
                        <a:cs typeface="Arial" pitchFamily="34" charset="0"/>
                      </a:endParaRP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36</a:t>
                      </a:r>
                      <a:endParaRPr lang="es-MX" sz="1200" b="0" i="0" u="none" strike="noStrike" dirty="0">
                        <a:solidFill>
                          <a:srgbClr val="000000"/>
                        </a:solidFill>
                        <a:effectLst/>
                        <a:latin typeface="Arial" pitchFamily="34" charset="0"/>
                        <a:cs typeface="Arial" pitchFamily="34" charset="0"/>
                      </a:endParaRP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134</a:t>
                      </a:r>
                      <a:endParaRPr lang="es-MX" sz="1200" b="0" i="0" u="none" strike="noStrike" dirty="0">
                        <a:solidFill>
                          <a:srgbClr val="000000"/>
                        </a:solidFill>
                        <a:effectLst/>
                        <a:latin typeface="Arial" pitchFamily="34" charset="0"/>
                        <a:cs typeface="Arial" pitchFamily="34" charset="0"/>
                      </a:endParaRP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0002"/>
                  </a:ext>
                </a:extLst>
              </a:tr>
              <a:tr h="682100">
                <a:tc>
                  <a:txBody>
                    <a:bodyPr/>
                    <a:lstStyle/>
                    <a:p>
                      <a:pPr algn="l" rtl="0" fontAlgn="ctr"/>
                      <a:r>
                        <a:rPr lang="es-MX" sz="1200" b="0" i="0" u="none" strike="noStrike">
                          <a:solidFill>
                            <a:srgbClr val="000000"/>
                          </a:solidFill>
                          <a:effectLst/>
                          <a:latin typeface="Arial" pitchFamily="34" charset="0"/>
                          <a:cs typeface="Arial" pitchFamily="34" charset="0"/>
                        </a:rPr>
                        <a:t>Dirección General de Educación Secundaria</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1" i="0" u="none" strike="noStrike" dirty="0" smtClean="0">
                          <a:solidFill>
                            <a:srgbClr val="000000"/>
                          </a:solidFill>
                          <a:effectLst/>
                          <a:latin typeface="Arial" pitchFamily="34" charset="0"/>
                          <a:cs typeface="Arial" pitchFamily="34" charset="0"/>
                        </a:rPr>
                        <a:t>72</a:t>
                      </a:r>
                      <a:endParaRPr lang="es-MX" sz="1200" b="1" i="0" u="none" strike="noStrike" dirty="0">
                        <a:solidFill>
                          <a:srgbClr val="000000"/>
                        </a:solidFill>
                        <a:effectLst/>
                        <a:latin typeface="Arial" pitchFamily="34" charset="0"/>
                        <a:cs typeface="Arial" pitchFamily="34" charset="0"/>
                      </a:endParaRP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14</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13</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28</a:t>
                      </a:r>
                      <a:endParaRPr lang="es-MX" sz="1200" b="0" i="0" u="none" strike="noStrike" dirty="0">
                        <a:solidFill>
                          <a:srgbClr val="000000"/>
                        </a:solidFill>
                        <a:effectLst/>
                        <a:latin typeface="Arial" pitchFamily="34" charset="0"/>
                        <a:cs typeface="Arial" pitchFamily="34" charset="0"/>
                      </a:endParaRP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15</a:t>
                      </a:r>
                      <a:endParaRPr lang="es-MX" sz="1200" b="0" i="0" u="none" strike="noStrike" dirty="0">
                        <a:solidFill>
                          <a:srgbClr val="000000"/>
                        </a:solidFill>
                        <a:effectLst/>
                        <a:latin typeface="Arial" pitchFamily="34" charset="0"/>
                        <a:cs typeface="Arial" pitchFamily="34" charset="0"/>
                      </a:endParaRP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30</a:t>
                      </a:r>
                      <a:endParaRPr lang="es-MX" sz="1200" b="0" i="0" u="none" strike="noStrike" dirty="0">
                        <a:solidFill>
                          <a:srgbClr val="000000"/>
                        </a:solidFill>
                        <a:effectLst/>
                        <a:latin typeface="Arial" pitchFamily="34" charset="0"/>
                        <a:cs typeface="Arial" pitchFamily="34" charset="0"/>
                      </a:endParaRP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0003"/>
                  </a:ext>
                </a:extLst>
              </a:tr>
              <a:tr h="734293">
                <a:tc>
                  <a:txBody>
                    <a:bodyPr/>
                    <a:lstStyle/>
                    <a:p>
                      <a:pPr algn="ctr" rtl="0" fontAlgn="ctr"/>
                      <a:r>
                        <a:rPr lang="es-MX" sz="1200" b="1" i="0" u="none" strike="noStrike" dirty="0">
                          <a:solidFill>
                            <a:srgbClr val="FFFFFF"/>
                          </a:solidFill>
                          <a:effectLst/>
                          <a:latin typeface="Arial" pitchFamily="34" charset="0"/>
                          <a:cs typeface="Arial" pitchFamily="34" charset="0"/>
                        </a:rPr>
                        <a:t>TOTALES</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278</a:t>
                      </a:r>
                      <a:endParaRPr lang="es-MX" sz="1200" b="1" i="0" u="none" strike="noStrike" dirty="0">
                        <a:solidFill>
                          <a:srgbClr val="FFFFFF"/>
                        </a:solidFill>
                        <a:effectLst/>
                        <a:latin typeface="Arial" pitchFamily="34" charset="0"/>
                        <a:cs typeface="Arial" pitchFamily="34" charset="0"/>
                      </a:endParaRP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38</a:t>
                      </a:r>
                      <a:endParaRPr lang="es-MX" sz="1200" b="1" i="0" u="none" strike="noStrike" dirty="0">
                        <a:solidFill>
                          <a:srgbClr val="FFFFFF"/>
                        </a:solidFill>
                        <a:effectLst/>
                        <a:latin typeface="Arial" pitchFamily="34" charset="0"/>
                        <a:cs typeface="Arial" pitchFamily="34" charset="0"/>
                      </a:endParaRP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56</a:t>
                      </a:r>
                      <a:endParaRPr lang="es-MX" sz="1200" b="1" i="0" u="none" strike="noStrike" dirty="0">
                        <a:solidFill>
                          <a:srgbClr val="FFFFFF"/>
                        </a:solidFill>
                        <a:effectLst/>
                        <a:latin typeface="Arial" pitchFamily="34" charset="0"/>
                        <a:cs typeface="Arial" pitchFamily="34" charset="0"/>
                      </a:endParaRP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66</a:t>
                      </a:r>
                      <a:endParaRPr lang="es-MX" sz="1200" b="1" i="0" u="none" strike="noStrike" dirty="0">
                        <a:solidFill>
                          <a:srgbClr val="FFFFFF"/>
                        </a:solidFill>
                        <a:effectLst/>
                        <a:latin typeface="Arial" pitchFamily="34" charset="0"/>
                        <a:cs typeface="Arial" pitchFamily="34" charset="0"/>
                      </a:endParaRP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74</a:t>
                      </a:r>
                      <a:endParaRPr lang="es-MX" sz="1200" b="1" i="0" u="none" strike="noStrike" dirty="0">
                        <a:solidFill>
                          <a:srgbClr val="FFFFFF"/>
                        </a:solidFill>
                        <a:effectLst/>
                        <a:latin typeface="Arial" pitchFamily="34" charset="0"/>
                        <a:cs typeface="Arial" pitchFamily="34" charset="0"/>
                      </a:endParaRP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44</a:t>
                      </a:r>
                      <a:endParaRPr lang="es-MX" sz="1200" b="1" i="0" u="none" strike="noStrike" dirty="0">
                        <a:solidFill>
                          <a:srgbClr val="FFFFFF"/>
                        </a:solidFill>
                        <a:effectLst/>
                        <a:latin typeface="Arial" pitchFamily="34" charset="0"/>
                        <a:cs typeface="Arial" pitchFamily="34" charset="0"/>
                      </a:endParaRP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170</a:t>
                      </a:r>
                      <a:endParaRPr lang="es-MX" sz="1200" b="1" i="0" u="none" strike="noStrike" dirty="0">
                        <a:solidFill>
                          <a:srgbClr val="FFFFFF"/>
                        </a:solidFill>
                        <a:effectLst/>
                        <a:latin typeface="Arial" pitchFamily="34" charset="0"/>
                        <a:cs typeface="Arial" pitchFamily="34" charset="0"/>
                      </a:endParaRP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extLst>
                  <a:ext uri="{0D108BD9-81ED-4DB2-BD59-A6C34878D82A}">
                    <a16:rowId xmlns="" xmlns:a16="http://schemas.microsoft.com/office/drawing/2014/main" val="10004"/>
                  </a:ext>
                </a:extLst>
              </a:tr>
            </a:tbl>
          </a:graphicData>
        </a:graphic>
      </p:graphicFrame>
      <p:sp>
        <p:nvSpPr>
          <p:cNvPr id="22587" name="CuadroTexto 6"/>
          <p:cNvSpPr txBox="1">
            <a:spLocks noChangeArrowheads="1"/>
          </p:cNvSpPr>
          <p:nvPr/>
        </p:nvSpPr>
        <p:spPr bwMode="auto">
          <a:xfrm>
            <a:off x="0" y="1484313"/>
            <a:ext cx="9144000" cy="738664"/>
          </a:xfrm>
          <a:prstGeom prst="rect">
            <a:avLst/>
          </a:prstGeom>
          <a:noFill/>
          <a:ln w="9525">
            <a:noFill/>
            <a:miter lim="800000"/>
            <a:headEnd/>
            <a:tailEnd/>
          </a:ln>
        </p:spPr>
        <p:txBody>
          <a:bodyPr wrap="square">
            <a:spAutoFit/>
          </a:bodyPr>
          <a:lstStyle/>
          <a:p>
            <a:pPr algn="ctr"/>
            <a:r>
              <a:rPr lang="es-MX" altLang="es-MX" sz="1400" b="1" dirty="0">
                <a:solidFill>
                  <a:schemeClr val="tx1">
                    <a:lumMod val="65000"/>
                    <a:lumOff val="35000"/>
                  </a:schemeClr>
                </a:solidFill>
                <a:latin typeface="Arial" pitchFamily="34" charset="0"/>
                <a:cs typeface="Arial" pitchFamily="34" charset="0"/>
              </a:rPr>
              <a:t>OBSERVACIONES DE CENTROS ESCOLARES PENDIENTES</a:t>
            </a:r>
          </a:p>
          <a:p>
            <a:pPr algn="ctr"/>
            <a:r>
              <a:rPr lang="es-MX" altLang="es-MX" sz="1400" b="1" dirty="0">
                <a:solidFill>
                  <a:schemeClr val="tx1">
                    <a:lumMod val="65000"/>
                    <a:lumOff val="35000"/>
                  </a:schemeClr>
                </a:solidFill>
                <a:latin typeface="Arial" pitchFamily="34" charset="0"/>
                <a:cs typeface="Arial" pitchFamily="34" charset="0"/>
              </a:rPr>
              <a:t>DE SOLVENTAR </a:t>
            </a:r>
            <a:r>
              <a:rPr lang="es-MX" altLang="es-MX" sz="1400" b="1" u="sng" dirty="0">
                <a:solidFill>
                  <a:schemeClr val="tx1">
                    <a:lumMod val="65000"/>
                    <a:lumOff val="35000"/>
                  </a:schemeClr>
                </a:solidFill>
                <a:latin typeface="Arial" pitchFamily="34" charset="0"/>
                <a:cs typeface="Arial" pitchFamily="34" charset="0"/>
              </a:rPr>
              <a:t>POR RUBRO</a:t>
            </a:r>
            <a:r>
              <a:rPr lang="es-MX" altLang="es-MX" sz="1400" b="1" dirty="0">
                <a:solidFill>
                  <a:schemeClr val="tx1">
                    <a:lumMod val="65000"/>
                    <a:lumOff val="35000"/>
                  </a:schemeClr>
                </a:solidFill>
                <a:latin typeface="Arial" pitchFamily="34" charset="0"/>
                <a:cs typeface="Arial" pitchFamily="34" charset="0"/>
              </a:rPr>
              <a:t> EN SEES</a:t>
            </a:r>
          </a:p>
          <a:p>
            <a:pPr algn="ctr"/>
            <a:r>
              <a:rPr lang="es-MX" altLang="es-MX" sz="1400" b="1" dirty="0">
                <a:solidFill>
                  <a:schemeClr val="tx1">
                    <a:lumMod val="65000"/>
                    <a:lumOff val="35000"/>
                  </a:schemeClr>
                </a:solidFill>
                <a:latin typeface="Arial" pitchFamily="34" charset="0"/>
                <a:cs typeface="Arial" pitchFamily="34" charset="0"/>
              </a:rPr>
              <a:t>(Ejercicio 2015-2019)</a:t>
            </a:r>
          </a:p>
        </p:txBody>
      </p:sp>
      <p:sp>
        <p:nvSpPr>
          <p:cNvPr id="22588" name="CuadroTexto 2"/>
          <p:cNvSpPr txBox="1">
            <a:spLocks noChangeArrowheads="1"/>
          </p:cNvSpPr>
          <p:nvPr/>
        </p:nvSpPr>
        <p:spPr bwMode="auto">
          <a:xfrm>
            <a:off x="409142" y="6412490"/>
            <a:ext cx="3816350" cy="246062"/>
          </a:xfrm>
          <a:prstGeom prst="rect">
            <a:avLst/>
          </a:prstGeom>
          <a:noFill/>
          <a:ln w="9525">
            <a:noFill/>
            <a:miter lim="800000"/>
            <a:headEnd/>
            <a:tailEnd/>
          </a:ln>
        </p:spPr>
        <p:txBody>
          <a:bodyPr>
            <a:spAutoFit/>
          </a:bodyPr>
          <a:lstStyle/>
          <a:p>
            <a:r>
              <a:rPr lang="es-MX" altLang="es-MX" sz="1000" dirty="0">
                <a:solidFill>
                  <a:schemeClr val="tx1">
                    <a:lumMod val="65000"/>
                    <a:lumOff val="35000"/>
                  </a:schemeClr>
                </a:solidFill>
              </a:rPr>
              <a:t>Programas Federales: PEC, PEE, PETC, PRE.</a:t>
            </a:r>
          </a:p>
        </p:txBody>
      </p:sp>
      <p:sp>
        <p:nvSpPr>
          <p:cNvPr id="7" name="6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8" name="7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9"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6" name="5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7"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8" name="CuadroTexto 1">
            <a:extLst>
              <a:ext uri="{FF2B5EF4-FFF2-40B4-BE49-F238E27FC236}"/>
            </a:extLst>
          </p:cNvPr>
          <p:cNvSpPr txBox="1"/>
          <p:nvPr/>
        </p:nvSpPr>
        <p:spPr>
          <a:xfrm>
            <a:off x="0" y="3047999"/>
            <a:ext cx="9144000" cy="1492716"/>
          </a:xfrm>
          <a:prstGeom prst="rect">
            <a:avLst/>
          </a:prstGeom>
          <a:solidFill>
            <a:srgbClr val="FF0000"/>
          </a:solidFill>
        </p:spPr>
        <p:txBody>
          <a:bodyPr wrap="square">
            <a:spAutoFit/>
          </a:bodyPr>
          <a:lstStyle/>
          <a:p>
            <a:pPr algn="ctr">
              <a:defRPr/>
            </a:pPr>
            <a:endPar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SECRETARIA DE EDUCACIÓN Y CULTURA</a:t>
            </a:r>
          </a:p>
          <a:p>
            <a:pPr algn="ctr">
              <a:defRPr/>
            </a:pPr>
            <a:endParaRPr lang="es-MX" sz="3500" b="1" dirty="0">
              <a:solidFill>
                <a:srgbClr val="FFFF00"/>
              </a:solidFill>
              <a:effectLst>
                <a:outerShdw blurRad="38100" dist="38100" dir="2700000" algn="tl">
                  <a:srgbClr val="000000">
                    <a:alpha val="43137"/>
                  </a:srgbClr>
                </a:outerShdw>
              </a:effectLst>
            </a:endParaRPr>
          </a:p>
        </p:txBody>
      </p:sp>
      <p:sp>
        <p:nvSpPr>
          <p:cNvPr id="9" name="8 Rectángulo"/>
          <p:cNvSpPr/>
          <p:nvPr/>
        </p:nvSpPr>
        <p:spPr>
          <a:xfrm>
            <a:off x="0" y="4682836"/>
            <a:ext cx="9143999" cy="429491"/>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altLang="es-MX" b="1" dirty="0" smtClean="0">
                <a:solidFill>
                  <a:schemeClr val="tx1">
                    <a:lumMod val="65000"/>
                    <a:lumOff val="35000"/>
                  </a:schemeClr>
                </a:solidFill>
                <a:latin typeface="Arial" pitchFamily="34" charset="0"/>
                <a:cs typeface="Arial" pitchFamily="34" charset="0"/>
              </a:rPr>
              <a:t>Al mes de Agosto de 2019</a:t>
            </a:r>
            <a:endParaRPr lang="es-MX" altLang="es-MX" b="1" dirty="0">
              <a:solidFill>
                <a:schemeClr val="tx1">
                  <a:lumMod val="65000"/>
                  <a:lumOff val="35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uadroTexto 6"/>
          <p:cNvSpPr txBox="1">
            <a:spLocks noChangeArrowheads="1"/>
          </p:cNvSpPr>
          <p:nvPr/>
        </p:nvSpPr>
        <p:spPr bwMode="auto">
          <a:xfrm>
            <a:off x="1116013" y="1507692"/>
            <a:ext cx="7099300" cy="738664"/>
          </a:xfrm>
          <a:prstGeom prst="rect">
            <a:avLst/>
          </a:prstGeom>
          <a:noFill/>
          <a:ln w="9525">
            <a:noFill/>
            <a:miter lim="800000"/>
            <a:headEnd/>
            <a:tailEnd/>
          </a:ln>
        </p:spPr>
        <p:txBody>
          <a:bodyPr>
            <a:spAutoFit/>
          </a:bodyPr>
          <a:lstStyle/>
          <a:p>
            <a:pPr algn="ctr"/>
            <a:r>
              <a:rPr lang="es-MX" altLang="es-MX" sz="1400" b="1" dirty="0">
                <a:solidFill>
                  <a:schemeClr val="tx1">
                    <a:lumMod val="65000"/>
                    <a:lumOff val="35000"/>
                  </a:schemeClr>
                </a:solidFill>
                <a:latin typeface="Arial" pitchFamily="34" charset="0"/>
                <a:cs typeface="Arial" pitchFamily="34" charset="0"/>
              </a:rPr>
              <a:t>OBSERVACIONES DE UNIDADES ADMINISTRATIVAS DETERMINADAS</a:t>
            </a:r>
          </a:p>
          <a:p>
            <a:pPr algn="ctr"/>
            <a:r>
              <a:rPr lang="es-MX" altLang="es-MX" sz="1400" b="1" dirty="0">
                <a:solidFill>
                  <a:schemeClr val="tx1">
                    <a:lumMod val="65000"/>
                    <a:lumOff val="35000"/>
                  </a:schemeClr>
                </a:solidFill>
                <a:latin typeface="Arial" pitchFamily="34" charset="0"/>
                <a:cs typeface="Arial" pitchFamily="34" charset="0"/>
              </a:rPr>
              <a:t>Y </a:t>
            </a:r>
            <a:r>
              <a:rPr lang="es-MX" altLang="es-MX" sz="1400" b="1" u="sng" dirty="0">
                <a:solidFill>
                  <a:schemeClr val="tx1">
                    <a:lumMod val="65000"/>
                    <a:lumOff val="35000"/>
                  </a:schemeClr>
                </a:solidFill>
                <a:latin typeface="Arial" pitchFamily="34" charset="0"/>
                <a:cs typeface="Arial" pitchFamily="34" charset="0"/>
              </a:rPr>
              <a:t>PENDIENTES DE SOLVENTAR </a:t>
            </a:r>
            <a:r>
              <a:rPr lang="es-MX" altLang="es-MX" sz="1400" b="1" dirty="0">
                <a:solidFill>
                  <a:schemeClr val="tx1">
                    <a:lumMod val="65000"/>
                    <a:lumOff val="35000"/>
                  </a:schemeClr>
                </a:solidFill>
                <a:latin typeface="Arial" pitchFamily="34" charset="0"/>
                <a:cs typeface="Arial" pitchFamily="34" charset="0"/>
              </a:rPr>
              <a:t>DE SEC</a:t>
            </a:r>
          </a:p>
          <a:p>
            <a:pPr algn="ctr"/>
            <a:r>
              <a:rPr lang="es-MX" altLang="es-MX" sz="1400" b="1" dirty="0">
                <a:solidFill>
                  <a:schemeClr val="tx1">
                    <a:lumMod val="65000"/>
                    <a:lumOff val="35000"/>
                  </a:schemeClr>
                </a:solidFill>
                <a:latin typeface="Arial" pitchFamily="34" charset="0"/>
                <a:cs typeface="Arial" pitchFamily="34" charset="0"/>
              </a:rPr>
              <a:t>(Ejercicio </a:t>
            </a:r>
            <a:r>
              <a:rPr lang="es-MX" altLang="es-MX" sz="1400" b="1" dirty="0" smtClean="0">
                <a:solidFill>
                  <a:schemeClr val="tx1">
                    <a:lumMod val="65000"/>
                    <a:lumOff val="35000"/>
                  </a:schemeClr>
                </a:solidFill>
                <a:latin typeface="Arial" pitchFamily="34" charset="0"/>
                <a:cs typeface="Arial" pitchFamily="34" charset="0"/>
              </a:rPr>
              <a:t>2016-2019)</a:t>
            </a:r>
            <a:endParaRPr lang="es-MX" altLang="es-MX" sz="1400" b="1" dirty="0">
              <a:solidFill>
                <a:schemeClr val="tx1">
                  <a:lumMod val="65000"/>
                  <a:lumOff val="35000"/>
                </a:schemeClr>
              </a:solidFill>
              <a:latin typeface="Arial" pitchFamily="34" charset="0"/>
              <a:cs typeface="Arial" pitchFamily="34" charset="0"/>
            </a:endParaRPr>
          </a:p>
        </p:txBody>
      </p:sp>
      <p:sp>
        <p:nvSpPr>
          <p:cNvPr id="6" name="CuadroTexto 5">
            <a:extLst>
              <a:ext uri="{FF2B5EF4-FFF2-40B4-BE49-F238E27FC236}">
                <a16:creationId xmlns="" xmlns:a16="http://schemas.microsoft.com/office/drawing/2014/main" id="{E86C7DC1-3335-4B55-A84F-0637C34122E4}"/>
              </a:ext>
            </a:extLst>
          </p:cNvPr>
          <p:cNvSpPr txBox="1"/>
          <p:nvPr/>
        </p:nvSpPr>
        <p:spPr>
          <a:xfrm>
            <a:off x="6954982" y="1105478"/>
            <a:ext cx="2424545" cy="523220"/>
          </a:xfrm>
          <a:prstGeom prst="rect">
            <a:avLst/>
          </a:prstGeom>
          <a:noFill/>
        </p:spPr>
        <p:txBody>
          <a:bodyPr wrap="square">
            <a:spAutoFit/>
          </a:bodyPr>
          <a:lstStyle/>
          <a:p>
            <a:pPr algn="ctr">
              <a:defRPr/>
            </a:pPr>
            <a:r>
              <a:rPr lang="es-MX" sz="14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UNIDADES </a:t>
            </a:r>
            <a:endParaRPr lang="es-MX" sz="1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ADMINISTRATIVAS</a:t>
            </a:r>
            <a:endParaRPr lang="es-MX" sz="14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7" name="Tabla 6">
            <a:extLst>
              <a:ext uri="{FF2B5EF4-FFF2-40B4-BE49-F238E27FC236}">
                <a16:creationId xmlns="" xmlns:a16="http://schemas.microsoft.com/office/drawing/2014/main" id="{2291746C-7AEE-4496-BD31-0DA46F19DD2F}"/>
              </a:ext>
            </a:extLst>
          </p:cNvPr>
          <p:cNvGraphicFramePr>
            <a:graphicFrameLocks noGrp="1"/>
          </p:cNvGraphicFramePr>
          <p:nvPr/>
        </p:nvGraphicFramePr>
        <p:xfrm>
          <a:off x="652752" y="2341419"/>
          <a:ext cx="7993063" cy="4290903"/>
        </p:xfrm>
        <a:graphic>
          <a:graphicData uri="http://schemas.openxmlformats.org/drawingml/2006/table">
            <a:tbl>
              <a:tblPr/>
              <a:tblGrid>
                <a:gridCol w="3241915">
                  <a:extLst>
                    <a:ext uri="{9D8B030D-6E8A-4147-A177-3AD203B41FA5}">
                      <a16:colId xmlns="" xmlns:a16="http://schemas.microsoft.com/office/drawing/2014/main" val="20000"/>
                    </a:ext>
                  </a:extLst>
                </a:gridCol>
                <a:gridCol w="1219200">
                  <a:extLst>
                    <a:ext uri="{9D8B030D-6E8A-4147-A177-3AD203B41FA5}">
                      <a16:colId xmlns="" xmlns:a16="http://schemas.microsoft.com/office/drawing/2014/main" val="20001"/>
                    </a:ext>
                  </a:extLst>
                </a:gridCol>
                <a:gridCol w="1117600">
                  <a:extLst>
                    <a:ext uri="{9D8B030D-6E8A-4147-A177-3AD203B41FA5}">
                      <a16:colId xmlns="" xmlns:a16="http://schemas.microsoft.com/office/drawing/2014/main" val="20002"/>
                    </a:ext>
                  </a:extLst>
                </a:gridCol>
                <a:gridCol w="1090028">
                  <a:extLst>
                    <a:ext uri="{9D8B030D-6E8A-4147-A177-3AD203B41FA5}">
                      <a16:colId xmlns="" xmlns:a16="http://schemas.microsoft.com/office/drawing/2014/main" val="20003"/>
                    </a:ext>
                  </a:extLst>
                </a:gridCol>
                <a:gridCol w="1324320">
                  <a:extLst>
                    <a:ext uri="{9D8B030D-6E8A-4147-A177-3AD203B41FA5}">
                      <a16:colId xmlns="" xmlns:a16="http://schemas.microsoft.com/office/drawing/2014/main" val="20004"/>
                    </a:ext>
                  </a:extLst>
                </a:gridCol>
              </a:tblGrid>
              <a:tr h="454958">
                <a:tc rowSpan="2">
                  <a:txBody>
                    <a:bodyPr/>
                    <a:lstStyle/>
                    <a:p>
                      <a:pPr algn="ctr" rtl="0" fontAlgn="ctr"/>
                      <a:r>
                        <a:rPr lang="es-MX" sz="1200" b="1" i="0" u="none" strike="noStrike" dirty="0">
                          <a:solidFill>
                            <a:schemeClr val="bg1"/>
                          </a:solidFill>
                          <a:effectLst/>
                          <a:latin typeface="Arial" pitchFamily="34" charset="0"/>
                          <a:cs typeface="Arial" pitchFamily="34" charset="0"/>
                        </a:rPr>
                        <a:t>Unidad Administrativa</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gridSpan="3">
                  <a:txBody>
                    <a:bodyPr/>
                    <a:lstStyle/>
                    <a:p>
                      <a:pPr algn="ctr" rtl="0" fontAlgn="ctr"/>
                      <a:r>
                        <a:rPr lang="es-MX" sz="1200" b="1" i="0" u="none" strike="noStrike" dirty="0">
                          <a:solidFill>
                            <a:schemeClr val="bg1"/>
                          </a:solidFill>
                          <a:effectLst/>
                          <a:latin typeface="Arial" pitchFamily="34" charset="0"/>
                          <a:cs typeface="Arial" pitchFamily="34" charset="0"/>
                        </a:rPr>
                        <a:t>TOTAL</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hMerge="1">
                  <a:txBody>
                    <a:bodyPr/>
                    <a:lstStyle/>
                    <a:p>
                      <a:endParaRPr lang="es-MX"/>
                    </a:p>
                  </a:txBody>
                  <a:tcPr/>
                </a:tc>
                <a:tc hMerge="1">
                  <a:txBody>
                    <a:bodyPr/>
                    <a:lstStyle/>
                    <a:p>
                      <a:endParaRPr lang="es-MX"/>
                    </a:p>
                  </a:txBody>
                  <a:tcPr/>
                </a:tc>
                <a:tc>
                  <a:txBody>
                    <a:bodyPr/>
                    <a:lstStyle/>
                    <a:p>
                      <a:pPr algn="ctr" rtl="0" fontAlgn="ctr"/>
                      <a:r>
                        <a:rPr lang="es-MX" sz="1300" b="0" i="0" u="none" strike="noStrike" dirty="0">
                          <a:solidFill>
                            <a:schemeClr val="bg1"/>
                          </a:solidFill>
                          <a:effectLst/>
                          <a:latin typeface="Calibri" panose="020F0502020204030204" pitchFamily="34" charset="0"/>
                        </a:rPr>
                        <a:t> </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F0000"/>
                    </a:solidFill>
                  </a:tcPr>
                </a:tc>
                <a:extLst>
                  <a:ext uri="{0D108BD9-81ED-4DB2-BD59-A6C34878D82A}">
                    <a16:rowId xmlns="" xmlns:a16="http://schemas.microsoft.com/office/drawing/2014/main" val="10000"/>
                  </a:ext>
                </a:extLst>
              </a:tr>
              <a:tr h="581132">
                <a:tc vMerge="1">
                  <a:txBody>
                    <a:bodyPr/>
                    <a:lstStyle/>
                    <a:p>
                      <a:endParaRPr lang="es-MX"/>
                    </a:p>
                  </a:txBody>
                  <a:tcPr/>
                </a:tc>
                <a:tc>
                  <a:txBody>
                    <a:bodyPr/>
                    <a:lstStyle/>
                    <a:p>
                      <a:pPr algn="ctr" rtl="0" fontAlgn="ctr"/>
                      <a:r>
                        <a:rPr lang="es-MX" sz="1200" b="1" i="0" u="none" strike="noStrike" dirty="0">
                          <a:solidFill>
                            <a:schemeClr val="bg1"/>
                          </a:solidFill>
                          <a:effectLst/>
                          <a:latin typeface="Arial" pitchFamily="34" charset="0"/>
                          <a:cs typeface="Arial" pitchFamily="34" charset="0"/>
                        </a:rPr>
                        <a:t>Generadas</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chemeClr val="bg1"/>
                          </a:solidFill>
                          <a:effectLst/>
                          <a:latin typeface="Arial" pitchFamily="34" charset="0"/>
                          <a:cs typeface="Arial" pitchFamily="34" charset="0"/>
                        </a:rPr>
                        <a:t>Solventadas</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chemeClr val="bg1"/>
                          </a:solidFill>
                          <a:effectLst/>
                          <a:latin typeface="Arial" pitchFamily="34" charset="0"/>
                          <a:cs typeface="Arial" pitchFamily="34" charset="0"/>
                        </a:rPr>
                        <a:t>Pendientes</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chemeClr val="bg1"/>
                          </a:solidFill>
                          <a:effectLst/>
                          <a:latin typeface="Arial" pitchFamily="34" charset="0"/>
                          <a:cs typeface="Arial" pitchFamily="34" charset="0"/>
                        </a:rPr>
                        <a:t>%  de   </a:t>
                      </a:r>
                      <a:r>
                        <a:rPr lang="es-MX" sz="1200" b="1" i="0" u="none" strike="noStrike" dirty="0" err="1">
                          <a:solidFill>
                            <a:schemeClr val="bg1"/>
                          </a:solidFill>
                          <a:effectLst/>
                          <a:latin typeface="Arial" pitchFamily="34" charset="0"/>
                          <a:cs typeface="Arial" pitchFamily="34" charset="0"/>
                        </a:rPr>
                        <a:t>Solventación</a:t>
                      </a:r>
                      <a:endParaRPr lang="es-MX" sz="1200" b="1" i="0" u="none" strike="noStrike" dirty="0">
                        <a:solidFill>
                          <a:schemeClr val="bg1"/>
                        </a:solidFill>
                        <a:effectLst/>
                        <a:latin typeface="Arial" pitchFamily="34" charset="0"/>
                        <a:cs typeface="Arial" pitchFamily="34" charset="0"/>
                      </a:endParaRP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F0000"/>
                    </a:solidFill>
                  </a:tcPr>
                </a:tc>
                <a:extLst>
                  <a:ext uri="{0D108BD9-81ED-4DB2-BD59-A6C34878D82A}">
                    <a16:rowId xmlns="" xmlns:a16="http://schemas.microsoft.com/office/drawing/2014/main" val="10001"/>
                  </a:ext>
                </a:extLst>
              </a:tr>
              <a:tr h="663913">
                <a:tc>
                  <a:txBody>
                    <a:bodyPr/>
                    <a:lstStyle/>
                    <a:p>
                      <a:pPr algn="l" rtl="0" fontAlgn="ctr"/>
                      <a:r>
                        <a:rPr lang="es-MX" sz="1200" b="0" i="0" u="none" strike="noStrike" dirty="0">
                          <a:solidFill>
                            <a:srgbClr val="000000"/>
                          </a:solidFill>
                          <a:effectLst/>
                          <a:latin typeface="Arial" pitchFamily="34" charset="0"/>
                          <a:cs typeface="Arial" pitchFamily="34" charset="0"/>
                        </a:rPr>
                        <a:t>Coordinación General de Registro, Certificación y Servicios a Profesionistas</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7</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7</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1" i="0" u="none" strike="noStrike" dirty="0">
                          <a:solidFill>
                            <a:srgbClr val="000000"/>
                          </a:solidFill>
                          <a:effectLst/>
                          <a:latin typeface="Arial" pitchFamily="34" charset="0"/>
                          <a:cs typeface="Arial" pitchFamily="34" charset="0"/>
                        </a:rPr>
                        <a:t>100%</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0002"/>
                  </a:ext>
                </a:extLst>
              </a:tr>
              <a:tr h="512786">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Administración y Finanzas</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10</a:t>
                      </a:r>
                      <a:endParaRPr lang="es-MX" sz="1200" b="0" i="0" u="none" strike="noStrike" dirty="0">
                        <a:solidFill>
                          <a:srgbClr val="000000"/>
                        </a:solidFill>
                        <a:effectLst/>
                        <a:latin typeface="Arial" pitchFamily="34" charset="0"/>
                        <a:cs typeface="Arial" pitchFamily="34" charset="0"/>
                      </a:endParaRP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2</a:t>
                      </a:r>
                      <a:endParaRPr lang="es-MX" sz="1200" b="0" i="0" u="none" strike="noStrike" dirty="0">
                        <a:solidFill>
                          <a:srgbClr val="000000"/>
                        </a:solidFill>
                        <a:effectLst/>
                        <a:latin typeface="Arial" pitchFamily="34" charset="0"/>
                        <a:cs typeface="Arial" pitchFamily="34" charset="0"/>
                      </a:endParaRP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8</a:t>
                      </a:r>
                      <a:endParaRPr lang="es-MX" sz="1200" b="0" i="0" u="none" strike="noStrike" dirty="0">
                        <a:solidFill>
                          <a:srgbClr val="000000"/>
                        </a:solidFill>
                        <a:effectLst/>
                        <a:latin typeface="Arial" pitchFamily="34" charset="0"/>
                        <a:cs typeface="Arial" pitchFamily="34" charset="0"/>
                      </a:endParaRP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1" i="0" u="none" strike="noStrike" dirty="0">
                          <a:solidFill>
                            <a:srgbClr val="000000"/>
                          </a:solidFill>
                          <a:effectLst/>
                          <a:latin typeface="Arial" pitchFamily="34" charset="0"/>
                          <a:cs typeface="Arial" pitchFamily="34" charset="0"/>
                        </a:rPr>
                        <a:t>20%</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0003"/>
                  </a:ext>
                </a:extLst>
              </a:tr>
              <a:tr h="555310">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Educación Media Superior y Superior</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15</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15</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1" i="0" u="none" strike="noStrike" dirty="0">
                          <a:solidFill>
                            <a:srgbClr val="000000"/>
                          </a:solidFill>
                          <a:effectLst/>
                          <a:latin typeface="Arial" pitchFamily="34" charset="0"/>
                          <a:cs typeface="Arial" pitchFamily="34" charset="0"/>
                        </a:rPr>
                        <a:t>100%</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0004"/>
                  </a:ext>
                </a:extLst>
              </a:tr>
              <a:tr h="432760">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Recursos Humanos</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5</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2</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3</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1" i="0" u="none" strike="noStrike" dirty="0">
                          <a:solidFill>
                            <a:srgbClr val="000000"/>
                          </a:solidFill>
                          <a:effectLst/>
                          <a:latin typeface="Arial" pitchFamily="34" charset="0"/>
                          <a:cs typeface="Arial" pitchFamily="34" charset="0"/>
                        </a:rPr>
                        <a:t>40%</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0005"/>
                  </a:ext>
                </a:extLst>
              </a:tr>
              <a:tr h="595462">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Innovación y Desarrollo Tecnológico</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1" i="0" u="none" strike="noStrike" dirty="0">
                          <a:solidFill>
                            <a:srgbClr val="000000"/>
                          </a:solidFill>
                          <a:effectLst/>
                          <a:latin typeface="Arial" pitchFamily="34" charset="0"/>
                          <a:cs typeface="Arial" pitchFamily="34" charset="0"/>
                        </a:rPr>
                        <a:t>50%</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0006"/>
                  </a:ext>
                </a:extLst>
              </a:tr>
              <a:tr h="494582">
                <a:tc>
                  <a:txBody>
                    <a:bodyPr/>
                    <a:lstStyle/>
                    <a:p>
                      <a:pPr algn="ctr" rtl="0" fontAlgn="ctr"/>
                      <a:r>
                        <a:rPr lang="es-MX" sz="1200" b="1" i="0" u="none" strike="noStrike" dirty="0">
                          <a:solidFill>
                            <a:schemeClr val="bg1"/>
                          </a:solidFill>
                          <a:effectLst/>
                          <a:latin typeface="Arial" pitchFamily="34" charset="0"/>
                          <a:cs typeface="Arial" pitchFamily="34" charset="0"/>
                        </a:rPr>
                        <a:t>Total General</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chemeClr val="bg1"/>
                          </a:solidFill>
                          <a:effectLst/>
                          <a:latin typeface="Arial" pitchFamily="34" charset="0"/>
                          <a:cs typeface="Arial" pitchFamily="34" charset="0"/>
                        </a:rPr>
                        <a:t>39</a:t>
                      </a:r>
                      <a:endParaRPr lang="es-MX" sz="1200" b="1" i="0" u="none" strike="noStrike" dirty="0">
                        <a:solidFill>
                          <a:schemeClr val="bg1"/>
                        </a:solidFill>
                        <a:effectLst/>
                        <a:latin typeface="Arial" pitchFamily="34" charset="0"/>
                        <a:cs typeface="Arial" pitchFamily="34" charset="0"/>
                      </a:endParaRP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chemeClr val="bg1"/>
                          </a:solidFill>
                          <a:effectLst/>
                          <a:latin typeface="Arial" pitchFamily="34" charset="0"/>
                          <a:cs typeface="Arial" pitchFamily="34" charset="0"/>
                        </a:rPr>
                        <a:t>27</a:t>
                      </a:r>
                      <a:endParaRPr lang="es-MX" sz="1200" b="1" i="0" u="none" strike="noStrike" dirty="0">
                        <a:solidFill>
                          <a:schemeClr val="bg1"/>
                        </a:solidFill>
                        <a:effectLst/>
                        <a:latin typeface="Arial" pitchFamily="34" charset="0"/>
                        <a:cs typeface="Arial" pitchFamily="34" charset="0"/>
                      </a:endParaRP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chemeClr val="bg1"/>
                          </a:solidFill>
                          <a:effectLst/>
                          <a:latin typeface="Arial" pitchFamily="34" charset="0"/>
                          <a:cs typeface="Arial" pitchFamily="34" charset="0"/>
                        </a:rPr>
                        <a:t>12</a:t>
                      </a:r>
                      <a:endParaRPr lang="es-MX" sz="1200" b="1" i="0" u="none" strike="noStrike" dirty="0">
                        <a:solidFill>
                          <a:schemeClr val="bg1"/>
                        </a:solidFill>
                        <a:effectLst/>
                        <a:latin typeface="Arial" pitchFamily="34" charset="0"/>
                        <a:cs typeface="Arial" pitchFamily="34" charset="0"/>
                      </a:endParaRP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chemeClr val="bg1"/>
                          </a:solidFill>
                          <a:effectLst/>
                          <a:latin typeface="Arial" pitchFamily="34" charset="0"/>
                          <a:cs typeface="Arial" pitchFamily="34" charset="0"/>
                        </a:rPr>
                        <a:t>69%</a:t>
                      </a:r>
                      <a:endParaRPr lang="es-MX" sz="1200" b="1" i="0" u="none" strike="noStrike" dirty="0">
                        <a:solidFill>
                          <a:schemeClr val="bg1"/>
                        </a:solidFill>
                        <a:effectLst/>
                        <a:latin typeface="Arial" pitchFamily="34" charset="0"/>
                        <a:cs typeface="Arial" pitchFamily="34" charset="0"/>
                      </a:endParaRP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extLst>
                  <a:ext uri="{0D108BD9-81ED-4DB2-BD59-A6C34878D82A}">
                    <a16:rowId xmlns="" xmlns:a16="http://schemas.microsoft.com/office/drawing/2014/main" val="10007"/>
                  </a:ext>
                </a:extLst>
              </a:tr>
            </a:tbl>
          </a:graphicData>
        </a:graphic>
      </p:graphicFrame>
      <p:sp>
        <p:nvSpPr>
          <p:cNvPr id="5" name="4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8" name="7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9"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3" name="Rombo 2"/>
          <p:cNvSpPr/>
          <p:nvPr/>
        </p:nvSpPr>
        <p:spPr>
          <a:xfrm>
            <a:off x="3985499" y="3541955"/>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2050" name="Picture 2" descr="check list, clipboard, list icon"/>
          <p:cNvPicPr>
            <a:picLocks noChangeAspect="1" noChangeArrowheads="1"/>
          </p:cNvPicPr>
          <p:nvPr/>
        </p:nvPicPr>
        <p:blipFill rotWithShape="1">
          <a:blip r:embed="rId2">
            <a:duotone>
              <a:schemeClr val="bg2">
                <a:shade val="45000"/>
                <a:satMod val="135000"/>
              </a:schemeClr>
              <a:prstClr val="white"/>
            </a:duotone>
            <a:extLst>
              <a:ext uri="{28A0092B-C50C-407E-A947-70E740481C1C}">
                <a14:useLocalDpi xmlns:a14="http://schemas.microsoft.com/office/drawing/2010/main" xmlns="" val="0"/>
              </a:ext>
            </a:extLst>
          </a:blip>
          <a:srcRect r="23747"/>
          <a:stretch/>
        </p:blipFill>
        <p:spPr bwMode="auto">
          <a:xfrm>
            <a:off x="4665257" y="993431"/>
            <a:ext cx="4074484" cy="5629042"/>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5" name="Tabla 4"/>
          <p:cNvGraphicFramePr>
            <a:graphicFrameLocks noGrp="1"/>
          </p:cNvGraphicFramePr>
          <p:nvPr>
            <p:extLst>
              <p:ext uri="{D42A27DB-BD31-4B8C-83A1-F6EECF244321}">
                <p14:modId xmlns:p14="http://schemas.microsoft.com/office/powerpoint/2010/main" xmlns="" val="3641642684"/>
              </p:ext>
            </p:extLst>
          </p:nvPr>
        </p:nvGraphicFramePr>
        <p:xfrm>
          <a:off x="323528" y="1761066"/>
          <a:ext cx="5028119" cy="4617155"/>
        </p:xfrm>
        <a:graphic>
          <a:graphicData uri="http://schemas.openxmlformats.org/drawingml/2006/table">
            <a:tbl>
              <a:tblPr firstRow="1" bandRow="1">
                <a:tableStyleId>{5C22544A-7EE6-4342-B048-85BDC9FD1C3A}</a:tableStyleId>
              </a:tblPr>
              <a:tblGrid>
                <a:gridCol w="459272"/>
                <a:gridCol w="4568847"/>
              </a:tblGrid>
              <a:tr h="526764">
                <a:tc gridSpan="2">
                  <a:txBody>
                    <a:bodyPr/>
                    <a:lstStyle/>
                    <a:p>
                      <a:pPr algn="ctr"/>
                      <a:r>
                        <a:rPr lang="es-MX" b="1" dirty="0" smtClean="0">
                          <a:latin typeface="Arial" pitchFamily="34" charset="0"/>
                          <a:cs typeface="Arial" pitchFamily="34" charset="0"/>
                        </a:rPr>
                        <a:t>Orden del Día</a:t>
                      </a:r>
                      <a:endParaRPr lang="es-ES" b="1" dirty="0">
                        <a:latin typeface="Arial" pitchFamily="34" charset="0"/>
                        <a:cs typeface="Arial" pitchFamily="34" charset="0"/>
                      </a:endParaRPr>
                    </a:p>
                  </a:txBody>
                  <a:tcPr>
                    <a:solidFill>
                      <a:srgbClr val="FF0000"/>
                    </a:solidFill>
                  </a:tcPr>
                </a:tc>
                <a:tc hMerge="1">
                  <a:txBody>
                    <a:bodyPr/>
                    <a:lstStyle/>
                    <a:p>
                      <a:endParaRPr lang="es-ES" dirty="0"/>
                    </a:p>
                  </a:txBody>
                  <a:tcPr/>
                </a:tc>
              </a:tr>
              <a:tr h="421172">
                <a:tc>
                  <a:txBody>
                    <a:bodyPr/>
                    <a:lstStyle/>
                    <a:p>
                      <a:pPr algn="ctr"/>
                      <a:r>
                        <a:rPr lang="es-MX" sz="1200" b="1" dirty="0" smtClean="0">
                          <a:solidFill>
                            <a:schemeClr val="tx1">
                              <a:lumMod val="65000"/>
                              <a:lumOff val="35000"/>
                            </a:schemeClr>
                          </a:solidFill>
                          <a:latin typeface="Arial" pitchFamily="34" charset="0"/>
                          <a:cs typeface="Arial" pitchFamily="34" charset="0"/>
                        </a:rPr>
                        <a:t>1</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b="1" dirty="0" smtClean="0">
                          <a:solidFill>
                            <a:schemeClr val="tx1">
                              <a:lumMod val="65000"/>
                              <a:lumOff val="35000"/>
                            </a:schemeClr>
                          </a:solidFill>
                          <a:latin typeface="Arial" pitchFamily="34" charset="0"/>
                          <a:cs typeface="Arial" pitchFamily="34" charset="0"/>
                        </a:rPr>
                        <a:t>Bienvenida</a:t>
                      </a:r>
                      <a:r>
                        <a:rPr lang="es-MX" sz="1200" b="1" baseline="0" dirty="0" smtClean="0">
                          <a:solidFill>
                            <a:schemeClr val="tx1">
                              <a:lumMod val="65000"/>
                              <a:lumOff val="35000"/>
                            </a:schemeClr>
                          </a:solidFill>
                          <a:latin typeface="Arial" pitchFamily="34" charset="0"/>
                          <a:cs typeface="Arial" pitchFamily="34" charset="0"/>
                        </a:rPr>
                        <a:t> y Apertura de la Sesión.</a:t>
                      </a:r>
                      <a:endParaRPr lang="es-ES" sz="1200" b="1" dirty="0" smtClean="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395073">
                <a:tc>
                  <a:txBody>
                    <a:bodyPr/>
                    <a:lstStyle/>
                    <a:p>
                      <a:pPr algn="ctr"/>
                      <a:r>
                        <a:rPr lang="es-MX" sz="1200" b="1" dirty="0" smtClean="0">
                          <a:solidFill>
                            <a:schemeClr val="tx1">
                              <a:lumMod val="65000"/>
                              <a:lumOff val="35000"/>
                            </a:schemeClr>
                          </a:solidFill>
                          <a:latin typeface="Arial" pitchFamily="34" charset="0"/>
                          <a:cs typeface="Arial" pitchFamily="34" charset="0"/>
                        </a:rPr>
                        <a:t>2</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ES" sz="1200" b="1" baseline="0" dirty="0" smtClean="0">
                          <a:solidFill>
                            <a:schemeClr val="tx1">
                              <a:lumMod val="65000"/>
                              <a:lumOff val="35000"/>
                            </a:schemeClr>
                          </a:solidFill>
                          <a:latin typeface="Arial" pitchFamily="34" charset="0"/>
                          <a:cs typeface="Arial" pitchFamily="34" charset="0"/>
                        </a:rPr>
                        <a:t>Lectura de  Acta Anterior.</a:t>
                      </a:r>
                    </a:p>
                  </a:txBody>
                  <a:tcPr>
                    <a:solidFill>
                      <a:schemeClr val="accent6">
                        <a:lumMod val="60000"/>
                        <a:lumOff val="40000"/>
                      </a:schemeClr>
                    </a:solidFill>
                  </a:tcPr>
                </a:tc>
              </a:tr>
              <a:tr h="477764">
                <a:tc>
                  <a:txBody>
                    <a:bodyPr/>
                    <a:lstStyle/>
                    <a:p>
                      <a:pPr algn="ctr"/>
                      <a:r>
                        <a:rPr lang="es-MX" sz="1200" b="1" dirty="0" smtClean="0">
                          <a:solidFill>
                            <a:schemeClr val="tx1">
                              <a:lumMod val="65000"/>
                              <a:lumOff val="35000"/>
                            </a:schemeClr>
                          </a:solidFill>
                          <a:latin typeface="Arial" pitchFamily="34" charset="0"/>
                          <a:cs typeface="Arial" pitchFamily="34" charset="0"/>
                        </a:rPr>
                        <a:t>3</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b="1" dirty="0" smtClean="0">
                          <a:solidFill>
                            <a:schemeClr val="tx1">
                              <a:lumMod val="65000"/>
                              <a:lumOff val="35000"/>
                            </a:schemeClr>
                          </a:solidFill>
                          <a:latin typeface="Arial" pitchFamily="34" charset="0"/>
                          <a:cs typeface="Arial" pitchFamily="34" charset="0"/>
                        </a:rPr>
                        <a:t>Actualización</a:t>
                      </a:r>
                      <a:r>
                        <a:rPr lang="es-ES" sz="1200" b="1" baseline="0" dirty="0" smtClean="0">
                          <a:solidFill>
                            <a:schemeClr val="tx1">
                              <a:lumMod val="65000"/>
                              <a:lumOff val="35000"/>
                            </a:schemeClr>
                          </a:solidFill>
                          <a:latin typeface="Arial" pitchFamily="34" charset="0"/>
                          <a:cs typeface="Arial" pitchFamily="34" charset="0"/>
                        </a:rPr>
                        <a:t> de Miembros de COCODI.</a:t>
                      </a:r>
                      <a:endParaRPr lang="es-ES" sz="1200" b="1" dirty="0" smtClean="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476780">
                <a:tc>
                  <a:txBody>
                    <a:bodyPr/>
                    <a:lstStyle/>
                    <a:p>
                      <a:pPr algn="ctr"/>
                      <a:r>
                        <a:rPr lang="es-MX" sz="1200" b="1" dirty="0" smtClean="0">
                          <a:solidFill>
                            <a:schemeClr val="tx1">
                              <a:lumMod val="65000"/>
                              <a:lumOff val="35000"/>
                            </a:schemeClr>
                          </a:solidFill>
                          <a:latin typeface="Arial" pitchFamily="34" charset="0"/>
                          <a:cs typeface="Arial" pitchFamily="34" charset="0"/>
                        </a:rPr>
                        <a:t>4</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b="1" dirty="0" smtClean="0">
                          <a:solidFill>
                            <a:schemeClr val="tx1">
                              <a:lumMod val="65000"/>
                              <a:lumOff val="35000"/>
                            </a:schemeClr>
                          </a:solidFill>
                          <a:latin typeface="Arial" pitchFamily="34" charset="0"/>
                          <a:cs typeface="Arial" pitchFamily="34" charset="0"/>
                        </a:rPr>
                        <a:t>Resultados</a:t>
                      </a:r>
                      <a:r>
                        <a:rPr lang="es-ES" sz="1200" b="1" baseline="0" dirty="0" smtClean="0">
                          <a:solidFill>
                            <a:schemeClr val="tx1">
                              <a:lumMod val="65000"/>
                              <a:lumOff val="35000"/>
                            </a:schemeClr>
                          </a:solidFill>
                          <a:latin typeface="Arial" pitchFamily="34" charset="0"/>
                          <a:cs typeface="Arial" pitchFamily="34" charset="0"/>
                        </a:rPr>
                        <a:t> de Auditoría Interna.</a:t>
                      </a:r>
                      <a:endParaRPr lang="es-ES" sz="1200" b="1" dirty="0" smtClean="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527512">
                <a:tc>
                  <a:txBody>
                    <a:bodyPr/>
                    <a:lstStyle/>
                    <a:p>
                      <a:pPr algn="ctr"/>
                      <a:r>
                        <a:rPr lang="es-MX" sz="1200" b="1" dirty="0" smtClean="0">
                          <a:solidFill>
                            <a:schemeClr val="tx1">
                              <a:lumMod val="65000"/>
                              <a:lumOff val="35000"/>
                            </a:schemeClr>
                          </a:solidFill>
                          <a:latin typeface="Arial" pitchFamily="34" charset="0"/>
                          <a:cs typeface="Arial" pitchFamily="34" charset="0"/>
                        </a:rPr>
                        <a:t>5</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MX" sz="1200" b="1" dirty="0" smtClean="0">
                          <a:solidFill>
                            <a:schemeClr val="tx1">
                              <a:lumMod val="65000"/>
                              <a:lumOff val="35000"/>
                            </a:schemeClr>
                          </a:solidFill>
                          <a:latin typeface="Arial" pitchFamily="34" charset="0"/>
                          <a:cs typeface="Arial" pitchFamily="34" charset="0"/>
                        </a:rPr>
                        <a:t>Avances en Materi</a:t>
                      </a:r>
                      <a:r>
                        <a:rPr lang="es-MX" sz="1200" b="1" baseline="0" dirty="0" smtClean="0">
                          <a:solidFill>
                            <a:schemeClr val="tx1">
                              <a:lumMod val="65000"/>
                              <a:lumOff val="35000"/>
                            </a:schemeClr>
                          </a:solidFill>
                          <a:latin typeface="Arial" pitchFamily="34" charset="0"/>
                          <a:cs typeface="Arial" pitchFamily="34" charset="0"/>
                        </a:rPr>
                        <a:t>a de Administración de Riesgos.</a:t>
                      </a:r>
                      <a:endParaRPr lang="es-MX"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403601">
                <a:tc>
                  <a:txBody>
                    <a:bodyPr/>
                    <a:lstStyle/>
                    <a:p>
                      <a:pPr algn="ctr"/>
                      <a:r>
                        <a:rPr lang="es-ES" sz="1200" b="1" dirty="0" smtClean="0">
                          <a:solidFill>
                            <a:schemeClr val="tx1">
                              <a:lumMod val="65000"/>
                              <a:lumOff val="35000"/>
                            </a:schemeClr>
                          </a:solidFill>
                          <a:latin typeface="Arial" pitchFamily="34" charset="0"/>
                          <a:cs typeface="Arial" pitchFamily="34" charset="0"/>
                        </a:rPr>
                        <a:t>6</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ES" sz="1200" b="1" dirty="0" smtClean="0">
                          <a:solidFill>
                            <a:schemeClr val="tx1">
                              <a:lumMod val="65000"/>
                              <a:lumOff val="35000"/>
                            </a:schemeClr>
                          </a:solidFill>
                          <a:latin typeface="Arial" pitchFamily="34" charset="0"/>
                          <a:cs typeface="Arial" pitchFamily="34" charset="0"/>
                        </a:rPr>
                        <a:t>Avances del Programa de Trabajo de Control Interno.</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532065">
                <a:tc>
                  <a:txBody>
                    <a:bodyPr/>
                    <a:lstStyle/>
                    <a:p>
                      <a:pPr algn="ctr"/>
                      <a:r>
                        <a:rPr lang="es-MX" sz="1200" b="1" dirty="0" smtClean="0">
                          <a:solidFill>
                            <a:schemeClr val="tx1">
                              <a:lumMod val="65000"/>
                              <a:lumOff val="35000"/>
                            </a:schemeClr>
                          </a:solidFill>
                          <a:latin typeface="Arial" pitchFamily="34" charset="0"/>
                          <a:cs typeface="Arial" pitchFamily="34" charset="0"/>
                        </a:rPr>
                        <a:t>7</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ES" sz="1200" b="1" dirty="0" smtClean="0">
                          <a:solidFill>
                            <a:schemeClr val="tx1">
                              <a:lumMod val="65000"/>
                              <a:lumOff val="35000"/>
                            </a:schemeClr>
                          </a:solidFill>
                          <a:latin typeface="Arial" pitchFamily="34" charset="0"/>
                          <a:cs typeface="Arial" pitchFamily="34" charset="0"/>
                        </a:rPr>
                        <a:t>Estado</a:t>
                      </a:r>
                      <a:r>
                        <a:rPr lang="es-ES" sz="1200" b="1" baseline="0" dirty="0" smtClean="0">
                          <a:solidFill>
                            <a:schemeClr val="tx1">
                              <a:lumMod val="65000"/>
                              <a:lumOff val="35000"/>
                            </a:schemeClr>
                          </a:solidFill>
                          <a:latin typeface="Arial" pitchFamily="34" charset="0"/>
                          <a:cs typeface="Arial" pitchFamily="34" charset="0"/>
                        </a:rPr>
                        <a:t> de Observaciones por Unidad Administrativa y Centros de Trabajo.</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396277">
                <a:tc>
                  <a:txBody>
                    <a:bodyPr/>
                    <a:lstStyle/>
                    <a:p>
                      <a:pPr algn="ctr"/>
                      <a:r>
                        <a:rPr lang="es-ES" sz="1200" b="1" dirty="0" smtClean="0">
                          <a:solidFill>
                            <a:schemeClr val="tx1">
                              <a:lumMod val="65000"/>
                              <a:lumOff val="35000"/>
                            </a:schemeClr>
                          </a:solidFill>
                          <a:latin typeface="Arial" pitchFamily="34" charset="0"/>
                          <a:cs typeface="Arial" pitchFamily="34" charset="0"/>
                        </a:rPr>
                        <a:t>8</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b="1" kern="1200" dirty="0" smtClean="0">
                          <a:solidFill>
                            <a:schemeClr val="tx1">
                              <a:lumMod val="65000"/>
                              <a:lumOff val="35000"/>
                            </a:schemeClr>
                          </a:solidFill>
                          <a:latin typeface="Arial" pitchFamily="34" charset="0"/>
                          <a:ea typeface="+mn-ea"/>
                          <a:cs typeface="Arial" pitchFamily="34" charset="0"/>
                        </a:rPr>
                        <a:t>Asuntos Generales.</a:t>
                      </a:r>
                      <a:endParaRPr lang="es-MX" sz="1200" b="1" dirty="0" smtClean="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460147">
                <a:tc>
                  <a:txBody>
                    <a:bodyPr/>
                    <a:lstStyle/>
                    <a:p>
                      <a:pPr algn="ctr"/>
                      <a:r>
                        <a:rPr lang="es-ES" sz="1200" b="1" dirty="0" smtClean="0">
                          <a:solidFill>
                            <a:schemeClr val="tx1">
                              <a:lumMod val="65000"/>
                              <a:lumOff val="35000"/>
                            </a:schemeClr>
                          </a:solidFill>
                          <a:latin typeface="Arial" pitchFamily="34" charset="0"/>
                          <a:cs typeface="Arial" pitchFamily="34" charset="0"/>
                        </a:rPr>
                        <a:t>9</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MX" sz="1200" b="1" kern="1200" dirty="0" smtClean="0">
                          <a:solidFill>
                            <a:schemeClr val="tx1">
                              <a:lumMod val="65000"/>
                              <a:lumOff val="35000"/>
                            </a:schemeClr>
                          </a:solidFill>
                          <a:latin typeface="Arial" pitchFamily="34" charset="0"/>
                          <a:ea typeface="+mn-ea"/>
                          <a:cs typeface="Arial" pitchFamily="34" charset="0"/>
                        </a:rPr>
                        <a:t>Clausura.</a:t>
                      </a:r>
                      <a:endParaRPr lang="es-MX" sz="1200" b="1" dirty="0" smtClean="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bl>
          </a:graphicData>
        </a:graphic>
      </p:graphicFrame>
      <p:sp>
        <p:nvSpPr>
          <p:cNvPr id="6" name="Rectángulo 5"/>
          <p:cNvSpPr/>
          <p:nvPr/>
        </p:nvSpPr>
        <p:spPr>
          <a:xfrm>
            <a:off x="275037" y="1226060"/>
            <a:ext cx="5123134" cy="338554"/>
          </a:xfrm>
          <a:prstGeom prst="rect">
            <a:avLst/>
          </a:prstGeom>
        </p:spPr>
        <p:txBody>
          <a:bodyPr wrap="none">
            <a:spAutoFit/>
          </a:bodyPr>
          <a:lstStyle/>
          <a:p>
            <a:r>
              <a:rPr lang="es-MX" sz="1600" b="1" dirty="0" smtClean="0">
                <a:solidFill>
                  <a:schemeClr val="tx1">
                    <a:lumMod val="65000"/>
                    <a:lumOff val="35000"/>
                  </a:schemeClr>
                </a:solidFill>
                <a:latin typeface="Arial" pitchFamily="34" charset="0"/>
                <a:cs typeface="Arial" pitchFamily="34" charset="0"/>
              </a:rPr>
              <a:t>LECTURA Y APROBACIÓN DE LA ORDEN DEL DÍA</a:t>
            </a:r>
            <a:endParaRPr lang="es-ES" sz="1600" b="1" dirty="0">
              <a:solidFill>
                <a:schemeClr val="tx1">
                  <a:lumMod val="65000"/>
                  <a:lumOff val="35000"/>
                </a:schemeClr>
              </a:solidFill>
              <a:latin typeface="Arial" pitchFamily="34" charset="0"/>
              <a:cs typeface="Arial" pitchFamily="34" charset="0"/>
            </a:endParaRPr>
          </a:p>
        </p:txBody>
      </p:sp>
      <p:sp>
        <p:nvSpPr>
          <p:cNvPr id="47106" name="AutoShape 2"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7108" name="AutoShape 4"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710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Tree>
    <p:extLst>
      <p:ext uri="{BB962C8B-B14F-4D97-AF65-F5344CB8AC3E}">
        <p14:creationId xmlns:p14="http://schemas.microsoft.com/office/powerpoint/2010/main" xmlns="" val="1603361245"/>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uadroTexto 6"/>
          <p:cNvSpPr txBox="1">
            <a:spLocks noChangeArrowheads="1"/>
          </p:cNvSpPr>
          <p:nvPr/>
        </p:nvSpPr>
        <p:spPr bwMode="auto">
          <a:xfrm>
            <a:off x="1129867" y="1521547"/>
            <a:ext cx="7099300" cy="830262"/>
          </a:xfrm>
          <a:prstGeom prst="rect">
            <a:avLst/>
          </a:prstGeom>
          <a:noFill/>
          <a:ln w="9525">
            <a:noFill/>
            <a:miter lim="800000"/>
            <a:headEnd/>
            <a:tailEnd/>
          </a:ln>
        </p:spPr>
        <p:txBody>
          <a:bodyPr>
            <a:spAutoFit/>
          </a:bodyPr>
          <a:lstStyle/>
          <a:p>
            <a:pPr algn="ctr"/>
            <a:r>
              <a:rPr lang="es-MX" altLang="es-MX" sz="1600" b="1" dirty="0">
                <a:solidFill>
                  <a:schemeClr val="tx1">
                    <a:lumMod val="65000"/>
                    <a:lumOff val="35000"/>
                  </a:schemeClr>
                </a:solidFill>
              </a:rPr>
              <a:t>OBSERVACIONES POR UNIDADES ADMINISTRATIVAS PENDIENTES </a:t>
            </a:r>
          </a:p>
          <a:p>
            <a:pPr algn="ctr"/>
            <a:r>
              <a:rPr lang="es-MX" altLang="es-MX" sz="1600" b="1" dirty="0">
                <a:solidFill>
                  <a:schemeClr val="tx1">
                    <a:lumMod val="65000"/>
                    <a:lumOff val="35000"/>
                  </a:schemeClr>
                </a:solidFill>
              </a:rPr>
              <a:t>DE SOLVENTAR </a:t>
            </a:r>
            <a:r>
              <a:rPr lang="es-MX" altLang="es-MX" sz="1600" b="1" u="sng" dirty="0">
                <a:solidFill>
                  <a:schemeClr val="tx1">
                    <a:lumMod val="65000"/>
                    <a:lumOff val="35000"/>
                  </a:schemeClr>
                </a:solidFill>
              </a:rPr>
              <a:t>POR EJERCICIO </a:t>
            </a:r>
            <a:r>
              <a:rPr lang="es-MX" altLang="es-MX" sz="1600" b="1" dirty="0">
                <a:solidFill>
                  <a:schemeClr val="tx1">
                    <a:lumMod val="65000"/>
                    <a:lumOff val="35000"/>
                  </a:schemeClr>
                </a:solidFill>
              </a:rPr>
              <a:t>EN SEC</a:t>
            </a:r>
          </a:p>
          <a:p>
            <a:pPr algn="ctr"/>
            <a:r>
              <a:rPr lang="es-MX" altLang="es-MX" sz="1600" b="1" dirty="0">
                <a:solidFill>
                  <a:schemeClr val="tx1">
                    <a:lumMod val="65000"/>
                    <a:lumOff val="35000"/>
                  </a:schemeClr>
                </a:solidFill>
              </a:rPr>
              <a:t>(Ejercicio </a:t>
            </a:r>
            <a:r>
              <a:rPr lang="es-MX" altLang="es-MX" sz="1600" b="1" dirty="0" smtClean="0">
                <a:solidFill>
                  <a:schemeClr val="tx1">
                    <a:lumMod val="65000"/>
                    <a:lumOff val="35000"/>
                  </a:schemeClr>
                </a:solidFill>
              </a:rPr>
              <a:t>2016-2019)</a:t>
            </a:r>
            <a:endParaRPr lang="es-MX" altLang="es-MX" sz="1600" b="1" dirty="0">
              <a:solidFill>
                <a:schemeClr val="tx1">
                  <a:lumMod val="65000"/>
                  <a:lumOff val="35000"/>
                </a:schemeClr>
              </a:solidFill>
            </a:endParaRPr>
          </a:p>
        </p:txBody>
      </p:sp>
      <p:graphicFrame>
        <p:nvGraphicFramePr>
          <p:cNvPr id="9" name="Tabla 8">
            <a:extLst>
              <a:ext uri="{FF2B5EF4-FFF2-40B4-BE49-F238E27FC236}">
                <a16:creationId xmlns="" xmlns:a16="http://schemas.microsoft.com/office/drawing/2014/main" id="{CDC8BA98-D64F-4ED4-8221-7BEE08DD08AA}"/>
              </a:ext>
            </a:extLst>
          </p:cNvPr>
          <p:cNvGraphicFramePr>
            <a:graphicFrameLocks noGrp="1"/>
          </p:cNvGraphicFramePr>
          <p:nvPr/>
        </p:nvGraphicFramePr>
        <p:xfrm>
          <a:off x="628650" y="2396835"/>
          <a:ext cx="7886701" cy="4128655"/>
        </p:xfrm>
        <a:graphic>
          <a:graphicData uri="http://schemas.openxmlformats.org/drawingml/2006/table">
            <a:tbl>
              <a:tblPr/>
              <a:tblGrid>
                <a:gridCol w="3457349">
                  <a:extLst>
                    <a:ext uri="{9D8B030D-6E8A-4147-A177-3AD203B41FA5}">
                      <a16:colId xmlns="" xmlns:a16="http://schemas.microsoft.com/office/drawing/2014/main" val="20000"/>
                    </a:ext>
                  </a:extLst>
                </a:gridCol>
                <a:gridCol w="943132">
                  <a:extLst>
                    <a:ext uri="{9D8B030D-6E8A-4147-A177-3AD203B41FA5}">
                      <a16:colId xmlns="" xmlns:a16="http://schemas.microsoft.com/office/drawing/2014/main" val="20001"/>
                    </a:ext>
                  </a:extLst>
                </a:gridCol>
                <a:gridCol w="904637">
                  <a:extLst>
                    <a:ext uri="{9D8B030D-6E8A-4147-A177-3AD203B41FA5}">
                      <a16:colId xmlns="" xmlns:a16="http://schemas.microsoft.com/office/drawing/2014/main" val="20002"/>
                    </a:ext>
                  </a:extLst>
                </a:gridCol>
                <a:gridCol w="818022">
                  <a:extLst>
                    <a:ext uri="{9D8B030D-6E8A-4147-A177-3AD203B41FA5}">
                      <a16:colId xmlns="" xmlns:a16="http://schemas.microsoft.com/office/drawing/2014/main" val="20003"/>
                    </a:ext>
                  </a:extLst>
                </a:gridCol>
                <a:gridCol w="818022"/>
                <a:gridCol w="945539">
                  <a:extLst>
                    <a:ext uri="{9D8B030D-6E8A-4147-A177-3AD203B41FA5}">
                      <a16:colId xmlns="" xmlns:a16="http://schemas.microsoft.com/office/drawing/2014/main" val="20004"/>
                    </a:ext>
                  </a:extLst>
                </a:gridCol>
              </a:tblGrid>
              <a:tr h="688110">
                <a:tc>
                  <a:txBody>
                    <a:bodyPr/>
                    <a:lstStyle/>
                    <a:p>
                      <a:pPr algn="ctr" rtl="0" fontAlgn="ctr"/>
                      <a:r>
                        <a:rPr lang="es-MX" sz="1200" b="1" i="0" u="none" strike="noStrike" dirty="0">
                          <a:solidFill>
                            <a:srgbClr val="FFFFFF"/>
                          </a:solidFill>
                          <a:effectLst/>
                          <a:latin typeface="Arial" pitchFamily="34" charset="0"/>
                          <a:cs typeface="Arial" pitchFamily="34" charset="0"/>
                        </a:rPr>
                        <a:t>Unidad Administrativa</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2016</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2017</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2018</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2019</a:t>
                      </a:r>
                      <a:endParaRPr lang="es-MX" sz="1200" b="1" i="0" u="none" strike="noStrike" dirty="0">
                        <a:solidFill>
                          <a:srgbClr val="FFFFFF"/>
                        </a:solidFill>
                        <a:effectLst/>
                        <a:latin typeface="Arial" pitchFamily="34" charset="0"/>
                        <a:cs typeface="Arial" pitchFamily="34" charset="0"/>
                      </a:endParaRP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Total General</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extLst>
                  <a:ext uri="{0D108BD9-81ED-4DB2-BD59-A6C34878D82A}">
                    <a16:rowId xmlns="" xmlns:a16="http://schemas.microsoft.com/office/drawing/2014/main" val="10000"/>
                  </a:ext>
                </a:extLst>
              </a:tr>
              <a:tr h="550487">
                <a:tc>
                  <a:txBody>
                    <a:bodyPr/>
                    <a:lstStyle/>
                    <a:p>
                      <a:pPr algn="l" fontAlgn="ctr"/>
                      <a:r>
                        <a:rPr lang="es-MX" sz="1200" b="0" i="0" u="none" strike="noStrike" dirty="0">
                          <a:solidFill>
                            <a:srgbClr val="000000"/>
                          </a:solidFill>
                          <a:effectLst/>
                          <a:latin typeface="Arial" pitchFamily="34" charset="0"/>
                          <a:cs typeface="Arial" pitchFamily="34" charset="0"/>
                        </a:rPr>
                        <a:t>Coordinación General de Registro, Certificación y Servicios a Profesionistas</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a:solidFill>
                            <a:srgbClr val="000000"/>
                          </a:solidFill>
                          <a:effectLst/>
                          <a:latin typeface="Arial" pitchFamily="34" charset="0"/>
                          <a:cs typeface="Arial"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0</a:t>
                      </a:r>
                      <a:endParaRPr lang="es-MX" sz="1200" b="0" i="0" u="none" strike="noStrike" dirty="0">
                        <a:solidFill>
                          <a:srgbClr val="000000"/>
                        </a:solidFill>
                        <a:effectLst/>
                        <a:latin typeface="Arial" pitchFamily="34" charset="0"/>
                        <a:cs typeface="Arial" pitchFamily="34" charset="0"/>
                      </a:endParaRP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a:solidFill>
                            <a:srgbClr val="000000"/>
                          </a:solidFill>
                          <a:effectLst/>
                          <a:latin typeface="Arial" pitchFamily="34" charset="0"/>
                          <a:cs typeface="Arial"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0001"/>
                  </a:ext>
                </a:extLst>
              </a:tr>
              <a:tr h="550487">
                <a:tc>
                  <a:txBody>
                    <a:bodyPr/>
                    <a:lstStyle/>
                    <a:p>
                      <a:pPr algn="l" fontAlgn="ctr"/>
                      <a:r>
                        <a:rPr lang="es-MX" sz="1200" b="0" i="0" u="none" strike="noStrike" dirty="0">
                          <a:solidFill>
                            <a:srgbClr val="000000"/>
                          </a:solidFill>
                          <a:effectLst/>
                          <a:latin typeface="Arial" pitchFamily="34" charset="0"/>
                          <a:cs typeface="Arial" pitchFamily="34" charset="0"/>
                        </a:rPr>
                        <a:t>Dirección General de Administración y Finanzas</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2</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1</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5</a:t>
                      </a:r>
                      <a:endParaRPr lang="es-MX" sz="1200" b="0" i="0" u="none" strike="noStrike" dirty="0">
                        <a:solidFill>
                          <a:srgbClr val="000000"/>
                        </a:solidFill>
                        <a:effectLst/>
                        <a:latin typeface="Arial" pitchFamily="34" charset="0"/>
                        <a:cs typeface="Arial" pitchFamily="34" charset="0"/>
                      </a:endParaRP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dirty="0" smtClean="0">
                          <a:solidFill>
                            <a:srgbClr val="000000"/>
                          </a:solidFill>
                          <a:effectLst/>
                          <a:latin typeface="Arial" pitchFamily="34" charset="0"/>
                          <a:cs typeface="Arial" pitchFamily="34" charset="0"/>
                        </a:rPr>
                        <a:t>8</a:t>
                      </a:r>
                      <a:endParaRPr lang="es-MX" sz="1200" b="1" i="0" u="none" strike="noStrike" dirty="0">
                        <a:solidFill>
                          <a:srgbClr val="000000"/>
                        </a:solidFill>
                        <a:effectLst/>
                        <a:latin typeface="Arial" pitchFamily="34" charset="0"/>
                        <a:cs typeface="Arial" pitchFamily="34" charset="0"/>
                      </a:endParaRP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0002"/>
                  </a:ext>
                </a:extLst>
              </a:tr>
              <a:tr h="550487">
                <a:tc>
                  <a:txBody>
                    <a:bodyPr/>
                    <a:lstStyle/>
                    <a:p>
                      <a:pPr algn="l" fontAlgn="ctr"/>
                      <a:r>
                        <a:rPr lang="es-MX" sz="1200" b="0" i="0" u="none" strike="noStrike" dirty="0">
                          <a:solidFill>
                            <a:srgbClr val="000000"/>
                          </a:solidFill>
                          <a:effectLst/>
                          <a:latin typeface="Arial" pitchFamily="34" charset="0"/>
                          <a:cs typeface="Arial" pitchFamily="34" charset="0"/>
                        </a:rPr>
                        <a:t>Dirección General de Educación Media Superior y Superior</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0</a:t>
                      </a:r>
                      <a:endParaRPr lang="es-MX" sz="1200" b="0" i="0" u="none" strike="noStrike" dirty="0">
                        <a:solidFill>
                          <a:srgbClr val="000000"/>
                        </a:solidFill>
                        <a:effectLst/>
                        <a:latin typeface="Arial" pitchFamily="34" charset="0"/>
                        <a:cs typeface="Arial" pitchFamily="34" charset="0"/>
                      </a:endParaRP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dirty="0">
                          <a:solidFill>
                            <a:srgbClr val="000000"/>
                          </a:solidFill>
                          <a:effectLst/>
                          <a:latin typeface="Arial" pitchFamily="34" charset="0"/>
                          <a:cs typeface="Arial"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0003"/>
                  </a:ext>
                </a:extLst>
              </a:tr>
              <a:tr h="550487">
                <a:tc>
                  <a:txBody>
                    <a:bodyPr/>
                    <a:lstStyle/>
                    <a:p>
                      <a:pPr algn="l" fontAlgn="ctr"/>
                      <a:r>
                        <a:rPr lang="es-MX" sz="1200" b="0" i="0" u="none" strike="noStrike" dirty="0">
                          <a:solidFill>
                            <a:srgbClr val="000000"/>
                          </a:solidFill>
                          <a:effectLst/>
                          <a:latin typeface="Arial" pitchFamily="34" charset="0"/>
                          <a:cs typeface="Arial" pitchFamily="34" charset="0"/>
                        </a:rPr>
                        <a:t>Dirección General de Recursos Humanos</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3</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0</a:t>
                      </a:r>
                      <a:endParaRPr lang="es-MX" sz="1200" b="0" i="0" u="none" strike="noStrike" dirty="0">
                        <a:solidFill>
                          <a:srgbClr val="000000"/>
                        </a:solidFill>
                        <a:effectLst/>
                        <a:latin typeface="Arial" pitchFamily="34" charset="0"/>
                        <a:cs typeface="Arial" pitchFamily="34" charset="0"/>
                      </a:endParaRP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dirty="0">
                          <a:solidFill>
                            <a:srgbClr val="000000"/>
                          </a:solidFill>
                          <a:effectLst/>
                          <a:latin typeface="Arial" pitchFamily="34" charset="0"/>
                          <a:cs typeface="Arial" pitchFamily="34" charset="0"/>
                        </a:rPr>
                        <a:t>3</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0004"/>
                  </a:ext>
                </a:extLst>
              </a:tr>
              <a:tr h="550487">
                <a:tc>
                  <a:txBody>
                    <a:bodyPr/>
                    <a:lstStyle/>
                    <a:p>
                      <a:pPr algn="l" fontAlgn="ctr"/>
                      <a:r>
                        <a:rPr lang="es-MX" sz="1200" b="0" i="0" u="none" strike="noStrike" dirty="0">
                          <a:solidFill>
                            <a:srgbClr val="000000"/>
                          </a:solidFill>
                          <a:effectLst/>
                          <a:latin typeface="Arial" pitchFamily="34" charset="0"/>
                          <a:cs typeface="Arial" pitchFamily="34" charset="0"/>
                        </a:rPr>
                        <a:t>Dirección General de Innovación y Desarrollo Tecnológico</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1</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0</a:t>
                      </a:r>
                      <a:endParaRPr lang="es-MX" sz="1200" b="0" i="0" u="none" strike="noStrike" dirty="0">
                        <a:solidFill>
                          <a:srgbClr val="000000"/>
                        </a:solidFill>
                        <a:effectLst/>
                        <a:latin typeface="Arial" pitchFamily="34" charset="0"/>
                        <a:cs typeface="Arial" pitchFamily="34" charset="0"/>
                      </a:endParaRP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dirty="0">
                          <a:solidFill>
                            <a:srgbClr val="000000"/>
                          </a:solidFill>
                          <a:effectLst/>
                          <a:latin typeface="Arial" pitchFamily="34" charset="0"/>
                          <a:cs typeface="Arial" pitchFamily="34" charset="0"/>
                        </a:rPr>
                        <a:t>1</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0005"/>
                  </a:ext>
                </a:extLst>
              </a:tr>
              <a:tr h="688110">
                <a:tc>
                  <a:txBody>
                    <a:bodyPr/>
                    <a:lstStyle/>
                    <a:p>
                      <a:pPr algn="ctr" rtl="0" fontAlgn="ctr"/>
                      <a:r>
                        <a:rPr lang="es-MX" sz="1200" b="1" i="0" u="none" strike="noStrike" dirty="0">
                          <a:solidFill>
                            <a:srgbClr val="FFFFFF"/>
                          </a:solidFill>
                          <a:effectLst/>
                          <a:latin typeface="Arial" pitchFamily="34" charset="0"/>
                          <a:cs typeface="Arial" pitchFamily="34" charset="0"/>
                        </a:rPr>
                        <a:t>Total </a:t>
                      </a:r>
                      <a:r>
                        <a:rPr lang="es-MX" sz="1200" b="1" i="0" u="none" strike="noStrike" dirty="0" smtClean="0">
                          <a:solidFill>
                            <a:srgbClr val="FFFFFF"/>
                          </a:solidFill>
                          <a:effectLst/>
                          <a:latin typeface="Arial" pitchFamily="34" charset="0"/>
                          <a:cs typeface="Arial" pitchFamily="34" charset="0"/>
                        </a:rPr>
                        <a:t> General</a:t>
                      </a:r>
                      <a:endParaRPr lang="es-MX" sz="1200" b="1" i="0" u="none" strike="noStrike" dirty="0">
                        <a:solidFill>
                          <a:srgbClr val="FFFFFF"/>
                        </a:solidFill>
                        <a:effectLst/>
                        <a:latin typeface="Arial" pitchFamily="34" charset="0"/>
                        <a:cs typeface="Arial" pitchFamily="34" charset="0"/>
                      </a:endParaRP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3</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2</a:t>
                      </a:r>
                      <a:endParaRPr lang="es-MX" sz="1200" b="1" i="0" u="none" strike="noStrike" dirty="0">
                        <a:solidFill>
                          <a:srgbClr val="FFFFFF"/>
                        </a:solidFill>
                        <a:effectLst/>
                        <a:latin typeface="Arial" pitchFamily="34" charset="0"/>
                        <a:cs typeface="Arial" pitchFamily="34" charset="0"/>
                      </a:endParaRP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5</a:t>
                      </a:r>
                      <a:endParaRPr lang="es-MX" sz="1200" b="1" i="0" u="none" strike="noStrike" dirty="0">
                        <a:solidFill>
                          <a:srgbClr val="FFFFFF"/>
                        </a:solidFill>
                        <a:effectLst/>
                        <a:latin typeface="Arial" pitchFamily="34" charset="0"/>
                        <a:cs typeface="Arial" pitchFamily="34" charset="0"/>
                      </a:endParaRP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12</a:t>
                      </a:r>
                      <a:endParaRPr lang="es-MX" sz="1200" b="1" i="0" u="none" strike="noStrike" dirty="0">
                        <a:solidFill>
                          <a:srgbClr val="FFFFFF"/>
                        </a:solidFill>
                        <a:effectLst/>
                        <a:latin typeface="Arial" pitchFamily="34" charset="0"/>
                        <a:cs typeface="Arial" pitchFamily="34" charset="0"/>
                      </a:endParaRP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extLst>
                  <a:ext uri="{0D108BD9-81ED-4DB2-BD59-A6C34878D82A}">
                    <a16:rowId xmlns="" xmlns:a16="http://schemas.microsoft.com/office/drawing/2014/main" val="10006"/>
                  </a:ext>
                </a:extLst>
              </a:tr>
            </a:tbl>
          </a:graphicData>
        </a:graphic>
      </p:graphicFrame>
      <p:sp>
        <p:nvSpPr>
          <p:cNvPr id="10" name="CuadroTexto 9">
            <a:extLst>
              <a:ext uri="{FF2B5EF4-FFF2-40B4-BE49-F238E27FC236}">
                <a16:creationId xmlns="" xmlns:a16="http://schemas.microsoft.com/office/drawing/2014/main" id="{DACD1A0A-067A-4021-87DD-CFEF39F006F1}"/>
              </a:ext>
            </a:extLst>
          </p:cNvPr>
          <p:cNvSpPr txBox="1"/>
          <p:nvPr/>
        </p:nvSpPr>
        <p:spPr>
          <a:xfrm>
            <a:off x="6844145" y="1077768"/>
            <a:ext cx="2521527" cy="523220"/>
          </a:xfrm>
          <a:prstGeom prst="rect">
            <a:avLst/>
          </a:prstGeom>
          <a:noFill/>
        </p:spPr>
        <p:txBody>
          <a:bodyPr wrap="square">
            <a:spAutoFit/>
          </a:bodyPr>
          <a:lstStyle/>
          <a:p>
            <a:pPr algn="ctr">
              <a:defRPr/>
            </a:pPr>
            <a:r>
              <a:rPr lang="es-MX" sz="1400" b="1" dirty="0">
                <a:solidFill>
                  <a:schemeClr val="tx1">
                    <a:lumMod val="65000"/>
                    <a:lumOff val="35000"/>
                  </a:schemeClr>
                </a:solidFill>
                <a:effectLst>
                  <a:outerShdw blurRad="38100" dist="38100" dir="2700000" algn="tl">
                    <a:srgbClr val="000000">
                      <a:alpha val="43137"/>
                    </a:srgbClr>
                  </a:outerShdw>
                </a:effectLst>
              </a:rPr>
              <a:t>UNIDADES </a:t>
            </a:r>
            <a:endParaRPr lang="es-MX" sz="1400" b="1" dirty="0" smtClean="0">
              <a:solidFill>
                <a:schemeClr val="tx1">
                  <a:lumMod val="65000"/>
                  <a:lumOff val="35000"/>
                </a:schemeClr>
              </a:solidFill>
              <a:effectLst>
                <a:outerShdw blurRad="38100" dist="38100" dir="2700000" algn="tl">
                  <a:srgbClr val="000000">
                    <a:alpha val="43137"/>
                  </a:srgbClr>
                </a:outerShdw>
              </a:effectLst>
            </a:endParaRP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rPr>
              <a:t>ADMINISTRATIVAS</a:t>
            </a:r>
            <a:endParaRPr lang="es-MX" sz="1400" b="1" dirty="0">
              <a:solidFill>
                <a:schemeClr val="tx1">
                  <a:lumMod val="65000"/>
                  <a:lumOff val="35000"/>
                </a:schemeClr>
              </a:solidFill>
              <a:effectLst>
                <a:outerShdw blurRad="38100" dist="38100" dir="2700000" algn="tl">
                  <a:srgbClr val="000000">
                    <a:alpha val="43137"/>
                  </a:srgbClr>
                </a:outerShdw>
              </a:effectLst>
            </a:endParaRPr>
          </a:p>
        </p:txBody>
      </p:sp>
      <p:sp>
        <p:nvSpPr>
          <p:cNvPr id="5" name="4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6" name="5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7"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a:extLst>
              <a:ext uri="{FF2B5EF4-FFF2-40B4-BE49-F238E27FC236}">
                <a16:creationId xmlns="" xmlns:a16="http://schemas.microsoft.com/office/drawing/2014/main" id="{6576ED20-F123-4595-9497-A042C220A3BE}"/>
              </a:ext>
            </a:extLst>
          </p:cNvPr>
          <p:cNvGraphicFramePr>
            <a:graphicFrameLocks noGrp="1"/>
          </p:cNvGraphicFramePr>
          <p:nvPr/>
        </p:nvGraphicFramePr>
        <p:xfrm>
          <a:off x="462845" y="2274711"/>
          <a:ext cx="8477955" cy="4128654"/>
        </p:xfrm>
        <a:graphic>
          <a:graphicData uri="http://schemas.openxmlformats.org/drawingml/2006/table">
            <a:tbl>
              <a:tblPr/>
              <a:tblGrid>
                <a:gridCol w="2765777">
                  <a:extLst>
                    <a:ext uri="{9D8B030D-6E8A-4147-A177-3AD203B41FA5}">
                      <a16:colId xmlns="" xmlns:a16="http://schemas.microsoft.com/office/drawing/2014/main" val="20000"/>
                    </a:ext>
                  </a:extLst>
                </a:gridCol>
                <a:gridCol w="1128889">
                  <a:extLst>
                    <a:ext uri="{9D8B030D-6E8A-4147-A177-3AD203B41FA5}">
                      <a16:colId xmlns="" xmlns:a16="http://schemas.microsoft.com/office/drawing/2014/main" val="20001"/>
                    </a:ext>
                  </a:extLst>
                </a:gridCol>
                <a:gridCol w="948267">
                  <a:extLst>
                    <a:ext uri="{9D8B030D-6E8A-4147-A177-3AD203B41FA5}">
                      <a16:colId xmlns="" xmlns:a16="http://schemas.microsoft.com/office/drawing/2014/main" val="20002"/>
                    </a:ext>
                  </a:extLst>
                </a:gridCol>
                <a:gridCol w="766996">
                  <a:extLst>
                    <a:ext uri="{9D8B030D-6E8A-4147-A177-3AD203B41FA5}">
                      <a16:colId xmlns="" xmlns:a16="http://schemas.microsoft.com/office/drawing/2014/main" val="20003"/>
                    </a:ext>
                  </a:extLst>
                </a:gridCol>
                <a:gridCol w="857326">
                  <a:extLst>
                    <a:ext uri="{9D8B030D-6E8A-4147-A177-3AD203B41FA5}">
                      <a16:colId xmlns="" xmlns:a16="http://schemas.microsoft.com/office/drawing/2014/main" val="20004"/>
                    </a:ext>
                  </a:extLst>
                </a:gridCol>
                <a:gridCol w="1220478">
                  <a:extLst>
                    <a:ext uri="{9D8B030D-6E8A-4147-A177-3AD203B41FA5}">
                      <a16:colId xmlns="" xmlns:a16="http://schemas.microsoft.com/office/drawing/2014/main" val="20005"/>
                    </a:ext>
                  </a:extLst>
                </a:gridCol>
                <a:gridCol w="790222">
                  <a:extLst>
                    <a:ext uri="{9D8B030D-6E8A-4147-A177-3AD203B41FA5}">
                      <a16:colId xmlns="" xmlns:a16="http://schemas.microsoft.com/office/drawing/2014/main" val="20006"/>
                    </a:ext>
                  </a:extLst>
                </a:gridCol>
              </a:tblGrid>
              <a:tr h="987286">
                <a:tc>
                  <a:txBody>
                    <a:bodyPr/>
                    <a:lstStyle/>
                    <a:p>
                      <a:pPr algn="ctr" rtl="0" fontAlgn="ctr"/>
                      <a:r>
                        <a:rPr lang="es-MX" sz="1200" b="1" i="0" u="none" strike="noStrike" dirty="0">
                          <a:solidFill>
                            <a:srgbClr val="FFFFFF"/>
                          </a:solidFill>
                          <a:effectLst/>
                          <a:latin typeface="Arial" pitchFamily="34" charset="0"/>
                          <a:cs typeface="Arial" pitchFamily="34" charset="0"/>
                        </a:rPr>
                        <a:t>Unidad Administrativa</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Observaciones Pendientes</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Recursos Financieros</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Recursos Humanos</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Recursos Materiales</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Fallas y Omisiones Administrativas</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Presentar Denuncia</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extLst>
                  <a:ext uri="{0D108BD9-81ED-4DB2-BD59-A6C34878D82A}">
                    <a16:rowId xmlns="" xmlns:a16="http://schemas.microsoft.com/office/drawing/2014/main" val="10000"/>
                  </a:ext>
                </a:extLst>
              </a:tr>
              <a:tr h="502619">
                <a:tc>
                  <a:txBody>
                    <a:bodyPr/>
                    <a:lstStyle/>
                    <a:p>
                      <a:pPr algn="l" fontAlgn="ctr"/>
                      <a:r>
                        <a:rPr lang="es-MX" sz="1200" b="0" i="0" u="none" strike="noStrike" dirty="0">
                          <a:solidFill>
                            <a:srgbClr val="000000"/>
                          </a:solidFill>
                          <a:effectLst/>
                          <a:latin typeface="Arial" pitchFamily="34" charset="0"/>
                          <a:cs typeface="Arial" pitchFamily="34" charset="0"/>
                        </a:rPr>
                        <a:t>Coordinación General de Registro, Certificación y Servicios a Profesionistas</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dirty="0">
                          <a:solidFill>
                            <a:srgbClr val="000000"/>
                          </a:solidFill>
                          <a:effectLst/>
                          <a:latin typeface="Arial" pitchFamily="34" charset="0"/>
                          <a:cs typeface="Arial" pitchFamily="34" charset="0"/>
                        </a:rPr>
                        <a:t>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0 </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0001"/>
                  </a:ext>
                </a:extLst>
              </a:tr>
              <a:tr h="502619">
                <a:tc>
                  <a:txBody>
                    <a:bodyPr/>
                    <a:lstStyle/>
                    <a:p>
                      <a:pPr algn="l" fontAlgn="ctr"/>
                      <a:r>
                        <a:rPr lang="es-MX" sz="1200" b="0" i="0" u="none" strike="noStrike" dirty="0">
                          <a:solidFill>
                            <a:srgbClr val="000000"/>
                          </a:solidFill>
                          <a:effectLst/>
                          <a:latin typeface="Arial" pitchFamily="34" charset="0"/>
                          <a:cs typeface="Arial" pitchFamily="34" charset="0"/>
                        </a:rPr>
                        <a:t>Dirección General de Administración y Finanzas</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dirty="0">
                          <a:solidFill>
                            <a:srgbClr val="000000"/>
                          </a:solidFill>
                          <a:effectLst/>
                          <a:latin typeface="Arial" pitchFamily="34" charset="0"/>
                          <a:cs typeface="Arial" pitchFamily="34" charset="0"/>
                        </a:rPr>
                        <a:t>8</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3</a:t>
                      </a:r>
                      <a:endParaRPr lang="es-MX" sz="1200" b="0" i="0" u="none" strike="noStrike" dirty="0">
                        <a:solidFill>
                          <a:srgbClr val="000000"/>
                        </a:solidFill>
                        <a:effectLst/>
                        <a:latin typeface="Arial" pitchFamily="34" charset="0"/>
                        <a:cs typeface="Arial" pitchFamily="34" charset="0"/>
                      </a:endParaRP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5</a:t>
                      </a:r>
                      <a:endParaRPr lang="es-MX" sz="1200" b="0" i="0" u="none" strike="noStrike" dirty="0">
                        <a:solidFill>
                          <a:srgbClr val="000000"/>
                        </a:solidFill>
                        <a:effectLst/>
                        <a:latin typeface="Arial" pitchFamily="34" charset="0"/>
                        <a:cs typeface="Arial" pitchFamily="34" charset="0"/>
                      </a:endParaRP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1</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0002"/>
                  </a:ext>
                </a:extLst>
              </a:tr>
              <a:tr h="502619">
                <a:tc>
                  <a:txBody>
                    <a:bodyPr/>
                    <a:lstStyle/>
                    <a:p>
                      <a:pPr algn="l" fontAlgn="ctr"/>
                      <a:r>
                        <a:rPr lang="es-MX" sz="1200" b="0" i="0" u="none" strike="noStrike" dirty="0">
                          <a:solidFill>
                            <a:srgbClr val="000000"/>
                          </a:solidFill>
                          <a:effectLst/>
                          <a:latin typeface="Arial" pitchFamily="34" charset="0"/>
                          <a:cs typeface="Arial" pitchFamily="34" charset="0"/>
                        </a:rPr>
                        <a:t>Dirección General de Educación Media Superior y Superior</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dirty="0">
                          <a:solidFill>
                            <a:srgbClr val="000000"/>
                          </a:solidFill>
                          <a:effectLst/>
                          <a:latin typeface="Arial" pitchFamily="34" charset="0"/>
                          <a:cs typeface="Arial" pitchFamily="34" charset="0"/>
                        </a:rPr>
                        <a:t>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0 </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0003"/>
                  </a:ext>
                </a:extLst>
              </a:tr>
              <a:tr h="502619">
                <a:tc>
                  <a:txBody>
                    <a:bodyPr/>
                    <a:lstStyle/>
                    <a:p>
                      <a:pPr algn="l" fontAlgn="ctr"/>
                      <a:r>
                        <a:rPr lang="es-MX" sz="1200" b="0" i="0" u="none" strike="noStrike" dirty="0">
                          <a:solidFill>
                            <a:srgbClr val="000000"/>
                          </a:solidFill>
                          <a:effectLst/>
                          <a:latin typeface="Arial" pitchFamily="34" charset="0"/>
                          <a:cs typeface="Arial" pitchFamily="34" charset="0"/>
                        </a:rPr>
                        <a:t>Dirección General de Recursos Humanos</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dirty="0">
                          <a:solidFill>
                            <a:srgbClr val="000000"/>
                          </a:solidFill>
                          <a:effectLst/>
                          <a:latin typeface="Arial" pitchFamily="34" charset="0"/>
                          <a:cs typeface="Arial" pitchFamily="34" charset="0"/>
                        </a:rPr>
                        <a:t>3</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3</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0 </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1</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0004"/>
                  </a:ext>
                </a:extLst>
              </a:tr>
              <a:tr h="502619">
                <a:tc>
                  <a:txBody>
                    <a:bodyPr/>
                    <a:lstStyle/>
                    <a:p>
                      <a:pPr algn="l" fontAlgn="ctr"/>
                      <a:r>
                        <a:rPr lang="es-MX" sz="1200" b="0" i="0" u="none" strike="noStrike" dirty="0">
                          <a:solidFill>
                            <a:srgbClr val="000000"/>
                          </a:solidFill>
                          <a:effectLst/>
                          <a:latin typeface="Arial" pitchFamily="34" charset="0"/>
                          <a:cs typeface="Arial" pitchFamily="34" charset="0"/>
                        </a:rPr>
                        <a:t>Dirección General de Innovación y Desarrollo Tecnológico</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dirty="0">
                          <a:solidFill>
                            <a:srgbClr val="000000"/>
                          </a:solidFill>
                          <a:effectLst/>
                          <a:latin typeface="Arial" pitchFamily="34" charset="0"/>
                          <a:cs typeface="Arial" pitchFamily="34" charset="0"/>
                        </a:rPr>
                        <a:t>1</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1</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0 </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0005"/>
                  </a:ext>
                </a:extLst>
              </a:tr>
              <a:tr h="628273">
                <a:tc>
                  <a:txBody>
                    <a:bodyPr/>
                    <a:lstStyle/>
                    <a:p>
                      <a:pPr algn="ctr" rtl="0" fontAlgn="ctr"/>
                      <a:r>
                        <a:rPr lang="es-MX" sz="1400" b="1" i="0" u="none" strike="noStrike" dirty="0">
                          <a:solidFill>
                            <a:srgbClr val="FFFFFF"/>
                          </a:solidFill>
                          <a:effectLst/>
                          <a:latin typeface="Arial" pitchFamily="34" charset="0"/>
                          <a:cs typeface="Arial" pitchFamily="34" charset="0"/>
                        </a:rPr>
                        <a:t>TOTALES</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smtClean="0">
                          <a:solidFill>
                            <a:srgbClr val="FFFFFF"/>
                          </a:solidFill>
                          <a:effectLst/>
                          <a:latin typeface="Arial" pitchFamily="34" charset="0"/>
                          <a:cs typeface="Arial" pitchFamily="34" charset="0"/>
                        </a:rPr>
                        <a:t>12</a:t>
                      </a:r>
                      <a:endParaRPr lang="es-MX" sz="1400" b="1" i="0" u="none" strike="noStrike" dirty="0">
                        <a:solidFill>
                          <a:srgbClr val="FFFFFF"/>
                        </a:solidFill>
                        <a:effectLst/>
                        <a:latin typeface="Arial" pitchFamily="34" charset="0"/>
                        <a:cs typeface="Arial" pitchFamily="34" charset="0"/>
                      </a:endParaRP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3</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4</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smtClean="0">
                          <a:solidFill>
                            <a:srgbClr val="FFFFFF"/>
                          </a:solidFill>
                          <a:effectLst/>
                          <a:latin typeface="Arial" pitchFamily="34" charset="0"/>
                          <a:cs typeface="Arial" pitchFamily="34" charset="0"/>
                        </a:rPr>
                        <a:t>5</a:t>
                      </a:r>
                      <a:endParaRPr lang="es-MX" sz="1400" b="1" i="0" u="none" strike="noStrike" dirty="0">
                        <a:solidFill>
                          <a:srgbClr val="FFFFFF"/>
                        </a:solidFill>
                        <a:effectLst/>
                        <a:latin typeface="Arial" pitchFamily="34" charset="0"/>
                        <a:cs typeface="Arial" pitchFamily="34" charset="0"/>
                      </a:endParaRP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2</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extLst>
                  <a:ext uri="{0D108BD9-81ED-4DB2-BD59-A6C34878D82A}">
                    <a16:rowId xmlns="" xmlns:a16="http://schemas.microsoft.com/office/drawing/2014/main" val="10006"/>
                  </a:ext>
                </a:extLst>
              </a:tr>
            </a:tbl>
          </a:graphicData>
        </a:graphic>
      </p:graphicFrame>
      <p:sp>
        <p:nvSpPr>
          <p:cNvPr id="26692" name="CuadroTexto 6"/>
          <p:cNvSpPr txBox="1">
            <a:spLocks noChangeArrowheads="1"/>
          </p:cNvSpPr>
          <p:nvPr/>
        </p:nvSpPr>
        <p:spPr bwMode="auto">
          <a:xfrm>
            <a:off x="1060595" y="1628775"/>
            <a:ext cx="7099300" cy="523220"/>
          </a:xfrm>
          <a:prstGeom prst="rect">
            <a:avLst/>
          </a:prstGeom>
          <a:noFill/>
          <a:ln w="9525">
            <a:noFill/>
            <a:miter lim="800000"/>
            <a:headEnd/>
            <a:tailEnd/>
          </a:ln>
        </p:spPr>
        <p:txBody>
          <a:bodyPr>
            <a:spAutoFit/>
          </a:bodyPr>
          <a:lstStyle/>
          <a:p>
            <a:pPr algn="ctr"/>
            <a:r>
              <a:rPr lang="es-MX" altLang="es-MX" sz="1400" b="1" dirty="0">
                <a:solidFill>
                  <a:schemeClr val="tx1">
                    <a:lumMod val="65000"/>
                    <a:lumOff val="35000"/>
                  </a:schemeClr>
                </a:solidFill>
                <a:latin typeface="Arial" pitchFamily="34" charset="0"/>
                <a:cs typeface="Arial" pitchFamily="34" charset="0"/>
              </a:rPr>
              <a:t>OBSERVACIONES PENDIENTES DE SOLVENTAR </a:t>
            </a:r>
            <a:r>
              <a:rPr lang="es-MX" altLang="es-MX" sz="1400" b="1" u="sng" dirty="0">
                <a:solidFill>
                  <a:schemeClr val="tx1">
                    <a:lumMod val="65000"/>
                    <a:lumOff val="35000"/>
                  </a:schemeClr>
                </a:solidFill>
                <a:latin typeface="Arial" pitchFamily="34" charset="0"/>
                <a:cs typeface="Arial" pitchFamily="34" charset="0"/>
              </a:rPr>
              <a:t>POR RUBROS </a:t>
            </a:r>
            <a:r>
              <a:rPr lang="es-MX" altLang="es-MX" sz="1400" b="1" dirty="0">
                <a:solidFill>
                  <a:schemeClr val="tx1">
                    <a:lumMod val="65000"/>
                    <a:lumOff val="35000"/>
                  </a:schemeClr>
                </a:solidFill>
                <a:latin typeface="Arial" pitchFamily="34" charset="0"/>
                <a:cs typeface="Arial" pitchFamily="34" charset="0"/>
              </a:rPr>
              <a:t>EN SEC</a:t>
            </a:r>
          </a:p>
          <a:p>
            <a:pPr algn="ctr"/>
            <a:r>
              <a:rPr lang="es-MX" altLang="es-MX" sz="1400" b="1" dirty="0">
                <a:solidFill>
                  <a:schemeClr val="tx1">
                    <a:lumMod val="65000"/>
                    <a:lumOff val="35000"/>
                  </a:schemeClr>
                </a:solidFill>
                <a:latin typeface="Arial" pitchFamily="34" charset="0"/>
                <a:cs typeface="Arial" pitchFamily="34" charset="0"/>
              </a:rPr>
              <a:t>(Ejercicio </a:t>
            </a:r>
            <a:r>
              <a:rPr lang="es-MX" altLang="es-MX" sz="1400" b="1" dirty="0" smtClean="0">
                <a:solidFill>
                  <a:schemeClr val="tx1">
                    <a:lumMod val="65000"/>
                    <a:lumOff val="35000"/>
                  </a:schemeClr>
                </a:solidFill>
                <a:latin typeface="Arial" pitchFamily="34" charset="0"/>
                <a:cs typeface="Arial" pitchFamily="34" charset="0"/>
              </a:rPr>
              <a:t>2016-2019)</a:t>
            </a:r>
            <a:endParaRPr lang="es-MX" altLang="es-MX" sz="1400" b="1" dirty="0">
              <a:solidFill>
                <a:schemeClr val="tx1">
                  <a:lumMod val="65000"/>
                  <a:lumOff val="35000"/>
                </a:schemeClr>
              </a:solidFill>
              <a:latin typeface="Arial" pitchFamily="34" charset="0"/>
              <a:cs typeface="Arial" pitchFamily="34" charset="0"/>
            </a:endParaRPr>
          </a:p>
        </p:txBody>
      </p:sp>
      <p:sp>
        <p:nvSpPr>
          <p:cNvPr id="7" name="CuadroTexto 6">
            <a:extLst>
              <a:ext uri="{FF2B5EF4-FFF2-40B4-BE49-F238E27FC236}">
                <a16:creationId xmlns="" xmlns:a16="http://schemas.microsoft.com/office/drawing/2014/main" id="{AF856A63-C271-4622-BE50-D28780308FBB}"/>
              </a:ext>
            </a:extLst>
          </p:cNvPr>
          <p:cNvSpPr txBox="1"/>
          <p:nvPr/>
        </p:nvSpPr>
        <p:spPr>
          <a:xfrm>
            <a:off x="6982691" y="1050060"/>
            <a:ext cx="2161309" cy="523220"/>
          </a:xfrm>
          <a:prstGeom prst="rect">
            <a:avLst/>
          </a:prstGeom>
          <a:noFill/>
        </p:spPr>
        <p:txBody>
          <a:bodyPr wrap="square">
            <a:spAutoFit/>
          </a:bodyPr>
          <a:lstStyle/>
          <a:p>
            <a:pPr algn="ctr">
              <a:defRPr/>
            </a:pPr>
            <a:r>
              <a:rPr lang="es-MX" sz="14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UNIDADES </a:t>
            </a:r>
            <a:endParaRPr lang="es-MX" sz="1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ADMINISTRATIVAS</a:t>
            </a:r>
            <a:endParaRPr lang="es-MX" sz="14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8" name="7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9"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uadroTexto 6"/>
          <p:cNvSpPr txBox="1">
            <a:spLocks noChangeArrowheads="1"/>
          </p:cNvSpPr>
          <p:nvPr/>
        </p:nvSpPr>
        <p:spPr bwMode="auto">
          <a:xfrm>
            <a:off x="1116013" y="1626033"/>
            <a:ext cx="7099300" cy="738664"/>
          </a:xfrm>
          <a:prstGeom prst="rect">
            <a:avLst/>
          </a:prstGeom>
          <a:noFill/>
          <a:ln w="9525">
            <a:noFill/>
            <a:miter lim="800000"/>
            <a:headEnd/>
            <a:tailEnd/>
          </a:ln>
        </p:spPr>
        <p:txBody>
          <a:bodyPr>
            <a:spAutoFit/>
          </a:bodyPr>
          <a:lstStyle/>
          <a:p>
            <a:pPr algn="ctr"/>
            <a:r>
              <a:rPr lang="es-MX" altLang="es-MX" sz="1400" b="1" dirty="0">
                <a:solidFill>
                  <a:schemeClr val="tx1">
                    <a:lumMod val="65000"/>
                    <a:lumOff val="35000"/>
                  </a:schemeClr>
                </a:solidFill>
                <a:latin typeface="Arial" pitchFamily="34" charset="0"/>
                <a:cs typeface="Arial" pitchFamily="34" charset="0"/>
              </a:rPr>
              <a:t>OBSERVACIONES DE CENTROS ESCOLARES DETERMINADAS</a:t>
            </a:r>
          </a:p>
          <a:p>
            <a:pPr algn="ctr"/>
            <a:r>
              <a:rPr lang="es-MX" altLang="es-MX" sz="1400" b="1" dirty="0">
                <a:solidFill>
                  <a:schemeClr val="tx1">
                    <a:lumMod val="65000"/>
                    <a:lumOff val="35000"/>
                  </a:schemeClr>
                </a:solidFill>
                <a:latin typeface="Arial" pitchFamily="34" charset="0"/>
                <a:cs typeface="Arial" pitchFamily="34" charset="0"/>
              </a:rPr>
              <a:t>Y </a:t>
            </a:r>
            <a:r>
              <a:rPr lang="es-MX" altLang="es-MX" sz="1400" b="1" u="sng" dirty="0">
                <a:solidFill>
                  <a:schemeClr val="tx1">
                    <a:lumMod val="65000"/>
                    <a:lumOff val="35000"/>
                  </a:schemeClr>
                </a:solidFill>
                <a:latin typeface="Arial" pitchFamily="34" charset="0"/>
                <a:cs typeface="Arial" pitchFamily="34" charset="0"/>
              </a:rPr>
              <a:t>PENDIENTES DE SOLVENTAR  </a:t>
            </a:r>
            <a:r>
              <a:rPr lang="es-MX" altLang="es-MX" sz="1400" b="1" dirty="0">
                <a:solidFill>
                  <a:schemeClr val="tx1">
                    <a:lumMod val="65000"/>
                    <a:lumOff val="35000"/>
                  </a:schemeClr>
                </a:solidFill>
                <a:latin typeface="Arial" pitchFamily="34" charset="0"/>
                <a:cs typeface="Arial" pitchFamily="34" charset="0"/>
              </a:rPr>
              <a:t>DE SEC</a:t>
            </a:r>
          </a:p>
          <a:p>
            <a:pPr algn="ctr"/>
            <a:r>
              <a:rPr lang="es-MX" altLang="es-MX" sz="1400" b="1" dirty="0">
                <a:solidFill>
                  <a:schemeClr val="tx1">
                    <a:lumMod val="65000"/>
                    <a:lumOff val="35000"/>
                  </a:schemeClr>
                </a:solidFill>
                <a:latin typeface="Arial" pitchFamily="34" charset="0"/>
                <a:cs typeface="Arial" pitchFamily="34" charset="0"/>
              </a:rPr>
              <a:t>(Ejercicio 2016-2019)</a:t>
            </a:r>
          </a:p>
        </p:txBody>
      </p:sp>
      <p:graphicFrame>
        <p:nvGraphicFramePr>
          <p:cNvPr id="6" name="Tabla 5">
            <a:extLst>
              <a:ext uri="{FF2B5EF4-FFF2-40B4-BE49-F238E27FC236}">
                <a16:creationId xmlns="" xmlns:a16="http://schemas.microsoft.com/office/drawing/2014/main" id="{B328FD86-8580-43E9-AE04-2F43EF1AFC96}"/>
              </a:ext>
            </a:extLst>
          </p:cNvPr>
          <p:cNvGraphicFramePr>
            <a:graphicFrameLocks noGrp="1"/>
          </p:cNvGraphicFramePr>
          <p:nvPr/>
        </p:nvGraphicFramePr>
        <p:xfrm>
          <a:off x="925689" y="2549236"/>
          <a:ext cx="7643283" cy="4160060"/>
        </p:xfrm>
        <a:graphic>
          <a:graphicData uri="http://schemas.openxmlformats.org/drawingml/2006/table">
            <a:tbl>
              <a:tblPr>
                <a:tableStyleId>{5C22544A-7EE6-4342-B048-85BDC9FD1C3A}</a:tableStyleId>
              </a:tblPr>
              <a:tblGrid>
                <a:gridCol w="3364089">
                  <a:extLst>
                    <a:ext uri="{9D8B030D-6E8A-4147-A177-3AD203B41FA5}">
                      <a16:colId xmlns="" xmlns:a16="http://schemas.microsoft.com/office/drawing/2014/main" val="20000"/>
                    </a:ext>
                  </a:extLst>
                </a:gridCol>
                <a:gridCol w="948266">
                  <a:extLst>
                    <a:ext uri="{9D8B030D-6E8A-4147-A177-3AD203B41FA5}">
                      <a16:colId xmlns="" xmlns:a16="http://schemas.microsoft.com/office/drawing/2014/main" val="20001"/>
                    </a:ext>
                  </a:extLst>
                </a:gridCol>
                <a:gridCol w="1061156">
                  <a:extLst>
                    <a:ext uri="{9D8B030D-6E8A-4147-A177-3AD203B41FA5}">
                      <a16:colId xmlns="" xmlns:a16="http://schemas.microsoft.com/office/drawing/2014/main" val="20002"/>
                    </a:ext>
                  </a:extLst>
                </a:gridCol>
                <a:gridCol w="1056153">
                  <a:extLst>
                    <a:ext uri="{9D8B030D-6E8A-4147-A177-3AD203B41FA5}">
                      <a16:colId xmlns="" xmlns:a16="http://schemas.microsoft.com/office/drawing/2014/main" val="20003"/>
                    </a:ext>
                  </a:extLst>
                </a:gridCol>
                <a:gridCol w="1213619">
                  <a:extLst>
                    <a:ext uri="{9D8B030D-6E8A-4147-A177-3AD203B41FA5}">
                      <a16:colId xmlns="" xmlns:a16="http://schemas.microsoft.com/office/drawing/2014/main" val="20004"/>
                    </a:ext>
                  </a:extLst>
                </a:gridCol>
              </a:tblGrid>
              <a:tr h="700728">
                <a:tc rowSpan="2">
                  <a:txBody>
                    <a:bodyPr/>
                    <a:lstStyle/>
                    <a:p>
                      <a:pPr algn="ctr" fontAlgn="ctr"/>
                      <a:r>
                        <a:rPr lang="es-MX" sz="1200" b="1" u="none" strike="noStrike" dirty="0">
                          <a:solidFill>
                            <a:schemeClr val="bg1"/>
                          </a:solidFill>
                          <a:effectLst/>
                          <a:latin typeface="Arial" pitchFamily="34" charset="0"/>
                          <a:cs typeface="Arial" pitchFamily="34" charset="0"/>
                        </a:rPr>
                        <a:t>Unidad Administrativa</a:t>
                      </a:r>
                      <a:endParaRPr lang="es-MX" sz="12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gridSpan="3">
                  <a:txBody>
                    <a:bodyPr/>
                    <a:lstStyle/>
                    <a:p>
                      <a:pPr algn="l" fontAlgn="ctr"/>
                      <a:r>
                        <a:rPr lang="es-MX" sz="1200" b="1" u="none" strike="noStrike" dirty="0">
                          <a:solidFill>
                            <a:schemeClr val="bg1"/>
                          </a:solidFill>
                          <a:effectLst/>
                          <a:latin typeface="Arial" pitchFamily="34" charset="0"/>
                          <a:cs typeface="Arial" pitchFamily="34" charset="0"/>
                        </a:rPr>
                        <a:t>                     </a:t>
                      </a:r>
                      <a:endParaRPr lang="es-MX" sz="1200" b="1" i="0" u="none" strike="noStrike" dirty="0">
                        <a:solidFill>
                          <a:schemeClr val="bg1"/>
                        </a:solidFill>
                        <a:effectLst/>
                        <a:latin typeface="Arial" pitchFamily="34" charset="0"/>
                        <a:cs typeface="Arial" pitchFamily="34" charset="0"/>
                      </a:endParaRPr>
                    </a:p>
                    <a:p>
                      <a:pPr algn="ctr" fontAlgn="ctr"/>
                      <a:r>
                        <a:rPr lang="es-MX" sz="1200" b="1" u="none" strike="noStrike" dirty="0">
                          <a:solidFill>
                            <a:schemeClr val="bg1"/>
                          </a:solidFill>
                          <a:effectLst/>
                          <a:latin typeface="Arial" pitchFamily="34" charset="0"/>
                          <a:cs typeface="Arial" pitchFamily="34" charset="0"/>
                        </a:rPr>
                        <a:t> T O T A L</a:t>
                      </a:r>
                      <a:endParaRPr lang="es-MX" sz="1200" b="1" i="0" u="none" strike="noStrike" dirty="0">
                        <a:solidFill>
                          <a:schemeClr val="bg1"/>
                        </a:solidFill>
                        <a:effectLst/>
                        <a:latin typeface="Arial" pitchFamily="34" charset="0"/>
                        <a:cs typeface="Arial" pitchFamily="34" charset="0"/>
                      </a:endParaRPr>
                    </a:p>
                    <a:p>
                      <a:pPr algn="l" fontAlgn="ctr"/>
                      <a:r>
                        <a:rPr lang="es-MX" sz="1200" b="1" u="none" strike="noStrike" dirty="0">
                          <a:solidFill>
                            <a:schemeClr val="bg1"/>
                          </a:solidFill>
                          <a:effectLst/>
                          <a:latin typeface="Arial" pitchFamily="34" charset="0"/>
                          <a:cs typeface="Arial" pitchFamily="34" charset="0"/>
                        </a:rPr>
                        <a:t> </a:t>
                      </a:r>
                      <a:endParaRPr lang="es-MX" sz="12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hMerge="1">
                  <a:txBody>
                    <a:bodyPr/>
                    <a:lstStyle/>
                    <a:p>
                      <a:pPr algn="ctr" fontAlgn="ctr"/>
                      <a:endParaRPr lang="es-MX" sz="1400" b="1" i="0" u="none" strike="noStrike" dirty="0">
                        <a:solidFill>
                          <a:schemeClr val="bg1"/>
                        </a:solidFill>
                        <a:effectLst/>
                        <a:latin typeface="Arial" panose="020B0604020202020204" pitchFamily="34" charset="0"/>
                      </a:endParaRPr>
                    </a:p>
                  </a:txBody>
                  <a:tcPr marL="9525" marR="9525" marT="9526" marB="0" anchor="ctr">
                    <a:solidFill>
                      <a:srgbClr val="FF0000"/>
                    </a:solidFill>
                  </a:tcPr>
                </a:tc>
                <a:tc hMerge="1">
                  <a:txBody>
                    <a:bodyPr/>
                    <a:lstStyle/>
                    <a:p>
                      <a:pPr algn="l" fontAlgn="ctr"/>
                      <a:endParaRPr lang="es-MX" sz="1400" b="1" i="0" u="none" strike="noStrike" dirty="0">
                        <a:solidFill>
                          <a:schemeClr val="bg1"/>
                        </a:solidFill>
                        <a:effectLst/>
                        <a:latin typeface="Arial" panose="020B0604020202020204" pitchFamily="34" charset="0"/>
                      </a:endParaRPr>
                    </a:p>
                  </a:txBody>
                  <a:tcPr marL="9525" marR="9525" marT="9526" marB="0" anchor="ctr">
                    <a:solidFill>
                      <a:srgbClr val="FF0000"/>
                    </a:solidFill>
                  </a:tcPr>
                </a:tc>
                <a:tc rowSpan="2">
                  <a:txBody>
                    <a:bodyPr/>
                    <a:lstStyle/>
                    <a:p>
                      <a:pPr algn="ctr" fontAlgn="ctr"/>
                      <a:r>
                        <a:rPr lang="es-MX" sz="1200" b="1" i="0" u="none" strike="noStrike" dirty="0">
                          <a:solidFill>
                            <a:srgbClr val="FFFFFF"/>
                          </a:solidFill>
                          <a:effectLst/>
                          <a:latin typeface="Arial" pitchFamily="34" charset="0"/>
                          <a:cs typeface="Arial" pitchFamily="34" charset="0"/>
                        </a:rPr>
                        <a:t>%  de Solventación</a:t>
                      </a:r>
                    </a:p>
                  </a:txBody>
                  <a:tcPr marL="9525" marR="9525" marT="9526" marB="0" anchor="ctr">
                    <a:solidFill>
                      <a:srgbClr val="FF0000"/>
                    </a:solidFill>
                  </a:tcPr>
                </a:tc>
                <a:extLst>
                  <a:ext uri="{0D108BD9-81ED-4DB2-BD59-A6C34878D82A}">
                    <a16:rowId xmlns="" xmlns:a16="http://schemas.microsoft.com/office/drawing/2014/main" val="10000"/>
                  </a:ext>
                </a:extLst>
              </a:tr>
              <a:tr h="698517">
                <a:tc vMerge="1">
                  <a:txBody>
                    <a:bodyPr/>
                    <a:lstStyle/>
                    <a:p>
                      <a:endParaRPr lang="es-MX"/>
                    </a:p>
                  </a:txBody>
                  <a:tcPr/>
                </a:tc>
                <a:tc>
                  <a:txBody>
                    <a:bodyPr/>
                    <a:lstStyle/>
                    <a:p>
                      <a:pPr algn="ctr" fontAlgn="ctr"/>
                      <a:r>
                        <a:rPr lang="es-MX" sz="1200" b="1" u="none" strike="noStrike" dirty="0">
                          <a:solidFill>
                            <a:schemeClr val="bg1"/>
                          </a:solidFill>
                          <a:effectLst/>
                          <a:latin typeface="Arial" pitchFamily="34" charset="0"/>
                          <a:cs typeface="Arial" pitchFamily="34" charset="0"/>
                        </a:rPr>
                        <a:t>Generadas</a:t>
                      </a:r>
                      <a:endParaRPr lang="es-MX" sz="12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200" b="1" u="none" strike="noStrike" dirty="0">
                          <a:solidFill>
                            <a:schemeClr val="bg1"/>
                          </a:solidFill>
                          <a:effectLst/>
                          <a:latin typeface="Arial" pitchFamily="34" charset="0"/>
                          <a:cs typeface="Arial" pitchFamily="34" charset="0"/>
                        </a:rPr>
                        <a:t>Solventadas</a:t>
                      </a:r>
                      <a:endParaRPr lang="es-MX" sz="12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200" b="1" u="none" strike="noStrike" dirty="0">
                          <a:solidFill>
                            <a:schemeClr val="bg1"/>
                          </a:solidFill>
                          <a:effectLst/>
                          <a:latin typeface="Arial" pitchFamily="34" charset="0"/>
                          <a:cs typeface="Arial" pitchFamily="34" charset="0"/>
                        </a:rPr>
                        <a:t>Pendientes</a:t>
                      </a:r>
                      <a:endParaRPr lang="es-MX" sz="12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vMerge="1">
                  <a:txBody>
                    <a:bodyPr/>
                    <a:lstStyle/>
                    <a:p>
                      <a:endParaRPr lang="es-MX"/>
                    </a:p>
                  </a:txBody>
                  <a:tcPr/>
                </a:tc>
                <a:extLst>
                  <a:ext uri="{0D108BD9-81ED-4DB2-BD59-A6C34878D82A}">
                    <a16:rowId xmlns="" xmlns:a16="http://schemas.microsoft.com/office/drawing/2014/main" val="10001"/>
                  </a:ext>
                </a:extLst>
              </a:tr>
              <a:tr h="665258">
                <a:tc>
                  <a:txBody>
                    <a:bodyPr/>
                    <a:lstStyle/>
                    <a:p>
                      <a:pPr algn="l" fontAlgn="ctr"/>
                      <a:r>
                        <a:rPr lang="es-MX" sz="1200" u="none" strike="noStrike" dirty="0">
                          <a:effectLst/>
                          <a:latin typeface="Arial" pitchFamily="34" charset="0"/>
                          <a:cs typeface="Arial" pitchFamily="34" charset="0"/>
                        </a:rPr>
                        <a:t>Dirección General de Educación Elemental</a:t>
                      </a:r>
                      <a:endParaRPr lang="es-MX" sz="1200" b="0" i="0" u="none" strike="noStrike" dirty="0">
                        <a:solidFill>
                          <a:srgbClr val="000000"/>
                        </a:solidFill>
                        <a:effectLst/>
                        <a:latin typeface="Arial" pitchFamily="34" charset="0"/>
                        <a:cs typeface="Arial" pitchFamily="34" charset="0"/>
                      </a:endParaRPr>
                    </a:p>
                  </a:txBody>
                  <a:tcPr marL="9525" marR="9525" marT="9526" marB="0" anchor="ctr">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8</a:t>
                      </a:r>
                    </a:p>
                  </a:txBody>
                  <a:tcPr marL="9525" marR="9525" marT="9526" marB="0" anchor="ctr">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3</a:t>
                      </a:r>
                    </a:p>
                  </a:txBody>
                  <a:tcPr marL="9525" marR="9525" marT="9526" marB="0" anchor="ctr">
                    <a:solidFill>
                      <a:srgbClr val="92D050"/>
                    </a:solidFill>
                  </a:tcPr>
                </a:tc>
                <a:tc>
                  <a:txBody>
                    <a:bodyPr/>
                    <a:lstStyle/>
                    <a:p>
                      <a:pPr algn="ctr" fontAlgn="ctr"/>
                      <a:r>
                        <a:rPr lang="es-MX" sz="1200" b="0" i="0" u="none" strike="noStrike" dirty="0">
                          <a:solidFill>
                            <a:srgbClr val="000000"/>
                          </a:solidFill>
                          <a:effectLst/>
                          <a:latin typeface="Arial" pitchFamily="34" charset="0"/>
                          <a:cs typeface="Arial" pitchFamily="34" charset="0"/>
                        </a:rPr>
                        <a:t>5</a:t>
                      </a:r>
                    </a:p>
                  </a:txBody>
                  <a:tcPr marL="9525" marR="9525" marT="9526" marB="0" anchor="ctr">
                    <a:solidFill>
                      <a:srgbClr val="92D050"/>
                    </a:solidFill>
                  </a:tcPr>
                </a:tc>
                <a:tc>
                  <a:txBody>
                    <a:bodyPr/>
                    <a:lstStyle/>
                    <a:p>
                      <a:pPr algn="ctr" fontAlgn="ctr"/>
                      <a:r>
                        <a:rPr lang="es-MX" sz="1200" b="1" u="none" strike="noStrike" dirty="0">
                          <a:effectLst/>
                          <a:latin typeface="Arial" pitchFamily="34" charset="0"/>
                          <a:cs typeface="Arial" pitchFamily="34" charset="0"/>
                        </a:rPr>
                        <a:t>38%</a:t>
                      </a:r>
                      <a:endParaRPr lang="es-MX" sz="1200" b="1" i="0" u="none" strike="noStrike" dirty="0">
                        <a:solidFill>
                          <a:srgbClr val="000000"/>
                        </a:solidFill>
                        <a:effectLst/>
                        <a:latin typeface="Arial" pitchFamily="34" charset="0"/>
                        <a:cs typeface="Arial" pitchFamily="34" charset="0"/>
                      </a:endParaRPr>
                    </a:p>
                  </a:txBody>
                  <a:tcPr marL="9525" marR="9525" marT="9526" marB="0" anchor="ctr">
                    <a:solidFill>
                      <a:srgbClr val="92D050"/>
                    </a:solidFill>
                  </a:tcPr>
                </a:tc>
                <a:extLst>
                  <a:ext uri="{0D108BD9-81ED-4DB2-BD59-A6C34878D82A}">
                    <a16:rowId xmlns="" xmlns:a16="http://schemas.microsoft.com/office/drawing/2014/main" val="10002"/>
                  </a:ext>
                </a:extLst>
              </a:tr>
              <a:tr h="665258">
                <a:tc>
                  <a:txBody>
                    <a:bodyPr/>
                    <a:lstStyle/>
                    <a:p>
                      <a:pPr algn="l" fontAlgn="ctr"/>
                      <a:r>
                        <a:rPr lang="es-MX" sz="1200" u="none" strike="noStrike" dirty="0">
                          <a:effectLst/>
                          <a:latin typeface="Arial" pitchFamily="34" charset="0"/>
                          <a:cs typeface="Arial" pitchFamily="34" charset="0"/>
                        </a:rPr>
                        <a:t>Dirección General de Educación Primaria</a:t>
                      </a:r>
                      <a:endParaRPr lang="es-MX" sz="1200" b="0" i="0" u="none" strike="noStrike" dirty="0">
                        <a:solidFill>
                          <a:srgbClr val="000000"/>
                        </a:solidFill>
                        <a:effectLst/>
                        <a:latin typeface="Arial" pitchFamily="34" charset="0"/>
                        <a:cs typeface="Arial" pitchFamily="34" charset="0"/>
                      </a:endParaRPr>
                    </a:p>
                  </a:txBody>
                  <a:tcPr marL="9525" marR="9525" marT="9526"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62</a:t>
                      </a:r>
                      <a:endParaRPr lang="es-MX" sz="1200" b="0" i="0" u="none" strike="noStrike" dirty="0">
                        <a:solidFill>
                          <a:srgbClr val="000000"/>
                        </a:solidFill>
                        <a:effectLst/>
                        <a:latin typeface="Arial" pitchFamily="34" charset="0"/>
                        <a:cs typeface="Arial" pitchFamily="34" charset="0"/>
                      </a:endParaRPr>
                    </a:p>
                  </a:txBody>
                  <a:tcPr marL="9525" marR="9525" marT="9526"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45</a:t>
                      </a:r>
                      <a:endParaRPr lang="es-MX" sz="1200" b="0" i="0" u="none" strike="noStrike" dirty="0">
                        <a:solidFill>
                          <a:srgbClr val="000000"/>
                        </a:solidFill>
                        <a:effectLst/>
                        <a:latin typeface="Arial" pitchFamily="34" charset="0"/>
                        <a:cs typeface="Arial" pitchFamily="34" charset="0"/>
                      </a:endParaRPr>
                    </a:p>
                  </a:txBody>
                  <a:tcPr marL="9525" marR="9525" marT="9526"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17</a:t>
                      </a:r>
                      <a:endParaRPr lang="es-MX" sz="1200" b="0" i="0" u="none" strike="noStrike" dirty="0">
                        <a:solidFill>
                          <a:srgbClr val="000000"/>
                        </a:solidFill>
                        <a:effectLst/>
                        <a:latin typeface="Arial" pitchFamily="34" charset="0"/>
                        <a:cs typeface="Arial" pitchFamily="34" charset="0"/>
                      </a:endParaRPr>
                    </a:p>
                  </a:txBody>
                  <a:tcPr marL="9525" marR="9525" marT="9526" marB="0" anchor="ctr">
                    <a:solidFill>
                      <a:srgbClr val="92D050"/>
                    </a:solidFill>
                  </a:tcPr>
                </a:tc>
                <a:tc>
                  <a:txBody>
                    <a:bodyPr/>
                    <a:lstStyle/>
                    <a:p>
                      <a:pPr algn="ctr" fontAlgn="ctr"/>
                      <a:r>
                        <a:rPr lang="es-MX" sz="1200" b="1" u="none" strike="noStrike" dirty="0" smtClean="0">
                          <a:effectLst/>
                          <a:latin typeface="Arial" pitchFamily="34" charset="0"/>
                          <a:cs typeface="Arial" pitchFamily="34" charset="0"/>
                        </a:rPr>
                        <a:t>73%</a:t>
                      </a:r>
                      <a:endParaRPr lang="es-MX" sz="1200" b="1" i="0" u="none" strike="noStrike" dirty="0">
                        <a:solidFill>
                          <a:srgbClr val="000000"/>
                        </a:solidFill>
                        <a:effectLst/>
                        <a:latin typeface="Arial" pitchFamily="34" charset="0"/>
                        <a:cs typeface="Arial" pitchFamily="34" charset="0"/>
                      </a:endParaRPr>
                    </a:p>
                  </a:txBody>
                  <a:tcPr marL="9525" marR="9525" marT="9526" marB="0" anchor="ctr">
                    <a:solidFill>
                      <a:srgbClr val="92D050"/>
                    </a:solidFill>
                  </a:tcPr>
                </a:tc>
                <a:extLst>
                  <a:ext uri="{0D108BD9-81ED-4DB2-BD59-A6C34878D82A}">
                    <a16:rowId xmlns="" xmlns:a16="http://schemas.microsoft.com/office/drawing/2014/main" val="10003"/>
                  </a:ext>
                </a:extLst>
              </a:tr>
              <a:tr h="698517">
                <a:tc>
                  <a:txBody>
                    <a:bodyPr/>
                    <a:lstStyle/>
                    <a:p>
                      <a:pPr algn="l" fontAlgn="ctr"/>
                      <a:r>
                        <a:rPr lang="es-MX" sz="1200" u="none" strike="noStrike" dirty="0">
                          <a:effectLst/>
                          <a:latin typeface="Arial" pitchFamily="34" charset="0"/>
                          <a:cs typeface="Arial" pitchFamily="34" charset="0"/>
                        </a:rPr>
                        <a:t>Dirección General de Educación Secundaria</a:t>
                      </a:r>
                      <a:endParaRPr lang="es-MX" sz="1200" b="0" i="0" u="none" strike="noStrike" dirty="0">
                        <a:solidFill>
                          <a:srgbClr val="000000"/>
                        </a:solidFill>
                        <a:effectLst/>
                        <a:latin typeface="Arial" pitchFamily="34" charset="0"/>
                        <a:cs typeface="Arial" pitchFamily="34" charset="0"/>
                      </a:endParaRPr>
                    </a:p>
                  </a:txBody>
                  <a:tcPr marL="9525" marR="9525" marT="9526"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58</a:t>
                      </a:r>
                      <a:endParaRPr lang="es-MX" sz="1200" b="0" i="0" u="none" strike="noStrike" dirty="0">
                        <a:solidFill>
                          <a:srgbClr val="000000"/>
                        </a:solidFill>
                        <a:effectLst/>
                        <a:latin typeface="Arial" pitchFamily="34" charset="0"/>
                        <a:cs typeface="Arial" pitchFamily="34" charset="0"/>
                      </a:endParaRPr>
                    </a:p>
                  </a:txBody>
                  <a:tcPr marL="9525" marR="9525" marT="9526"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30</a:t>
                      </a:r>
                      <a:endParaRPr lang="es-MX" sz="1200" b="0" i="0" u="none" strike="noStrike" dirty="0">
                        <a:solidFill>
                          <a:srgbClr val="000000"/>
                        </a:solidFill>
                        <a:effectLst/>
                        <a:latin typeface="Arial" pitchFamily="34" charset="0"/>
                        <a:cs typeface="Arial" pitchFamily="34" charset="0"/>
                      </a:endParaRPr>
                    </a:p>
                  </a:txBody>
                  <a:tcPr marL="9525" marR="9525" marT="9526" marB="0" anchor="ctr">
                    <a:solidFill>
                      <a:srgbClr val="92D050"/>
                    </a:solidFill>
                  </a:tcPr>
                </a:tc>
                <a:tc>
                  <a:txBody>
                    <a:bodyPr/>
                    <a:lstStyle/>
                    <a:p>
                      <a:pPr algn="ctr" fontAlgn="ctr"/>
                      <a:r>
                        <a:rPr lang="es-MX" sz="1200" b="0" i="0" u="none" strike="noStrike" dirty="0" smtClean="0">
                          <a:solidFill>
                            <a:srgbClr val="000000"/>
                          </a:solidFill>
                          <a:effectLst/>
                          <a:latin typeface="Arial" pitchFamily="34" charset="0"/>
                          <a:cs typeface="Arial" pitchFamily="34" charset="0"/>
                        </a:rPr>
                        <a:t>28</a:t>
                      </a:r>
                      <a:endParaRPr lang="es-MX" sz="1200" b="0" i="0" u="none" strike="noStrike" dirty="0">
                        <a:solidFill>
                          <a:srgbClr val="000000"/>
                        </a:solidFill>
                        <a:effectLst/>
                        <a:latin typeface="Arial" pitchFamily="34" charset="0"/>
                        <a:cs typeface="Arial" pitchFamily="34" charset="0"/>
                      </a:endParaRPr>
                    </a:p>
                  </a:txBody>
                  <a:tcPr marL="9525" marR="9525" marT="9526" marB="0" anchor="ctr">
                    <a:solidFill>
                      <a:srgbClr val="92D050"/>
                    </a:solidFill>
                  </a:tcPr>
                </a:tc>
                <a:tc>
                  <a:txBody>
                    <a:bodyPr/>
                    <a:lstStyle/>
                    <a:p>
                      <a:pPr algn="ctr" fontAlgn="ctr"/>
                      <a:r>
                        <a:rPr lang="es-MX" sz="1200" b="1" u="none" strike="noStrike" dirty="0" smtClean="0">
                          <a:effectLst/>
                          <a:latin typeface="Arial" pitchFamily="34" charset="0"/>
                          <a:cs typeface="Arial" pitchFamily="34" charset="0"/>
                        </a:rPr>
                        <a:t>52%</a:t>
                      </a:r>
                      <a:endParaRPr lang="es-MX" sz="1200" b="1" i="0" u="none" strike="noStrike" dirty="0">
                        <a:solidFill>
                          <a:srgbClr val="000000"/>
                        </a:solidFill>
                        <a:effectLst/>
                        <a:latin typeface="Arial" pitchFamily="34" charset="0"/>
                        <a:cs typeface="Arial" pitchFamily="34" charset="0"/>
                      </a:endParaRPr>
                    </a:p>
                  </a:txBody>
                  <a:tcPr marL="9525" marR="9525" marT="9526" marB="0" anchor="ctr">
                    <a:solidFill>
                      <a:srgbClr val="92D050"/>
                    </a:solidFill>
                  </a:tcPr>
                </a:tc>
                <a:extLst>
                  <a:ext uri="{0D108BD9-81ED-4DB2-BD59-A6C34878D82A}">
                    <a16:rowId xmlns="" xmlns:a16="http://schemas.microsoft.com/office/drawing/2014/main" val="10004"/>
                  </a:ext>
                </a:extLst>
              </a:tr>
              <a:tr h="731782">
                <a:tc>
                  <a:txBody>
                    <a:bodyPr/>
                    <a:lstStyle/>
                    <a:p>
                      <a:pPr algn="ctr" fontAlgn="ctr"/>
                      <a:r>
                        <a:rPr lang="es-MX" sz="1200" b="1" u="none" strike="noStrike" dirty="0">
                          <a:solidFill>
                            <a:schemeClr val="bg1"/>
                          </a:solidFill>
                          <a:effectLst/>
                          <a:latin typeface="Arial" pitchFamily="34" charset="0"/>
                          <a:cs typeface="Arial" pitchFamily="34" charset="0"/>
                        </a:rPr>
                        <a:t>Total General</a:t>
                      </a:r>
                      <a:endParaRPr lang="es-MX" sz="12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200" b="1" i="0" u="none" strike="noStrike" dirty="0" smtClean="0">
                          <a:solidFill>
                            <a:schemeClr val="bg1"/>
                          </a:solidFill>
                          <a:effectLst/>
                          <a:latin typeface="Arial" pitchFamily="34" charset="0"/>
                          <a:cs typeface="Arial" pitchFamily="34" charset="0"/>
                        </a:rPr>
                        <a:t>128</a:t>
                      </a:r>
                      <a:endParaRPr lang="es-MX" sz="12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200" b="1" i="0" u="none" strike="noStrike" dirty="0" smtClean="0">
                          <a:solidFill>
                            <a:schemeClr val="bg1"/>
                          </a:solidFill>
                          <a:effectLst/>
                          <a:latin typeface="Arial" pitchFamily="34" charset="0"/>
                          <a:cs typeface="Arial" pitchFamily="34" charset="0"/>
                        </a:rPr>
                        <a:t>78</a:t>
                      </a:r>
                      <a:endParaRPr lang="es-MX" sz="12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200" b="1" i="0" u="none" strike="noStrike" dirty="0" smtClean="0">
                          <a:solidFill>
                            <a:schemeClr val="bg1"/>
                          </a:solidFill>
                          <a:effectLst/>
                          <a:latin typeface="Arial" pitchFamily="34" charset="0"/>
                          <a:cs typeface="Arial" pitchFamily="34" charset="0"/>
                        </a:rPr>
                        <a:t>50</a:t>
                      </a:r>
                      <a:endParaRPr lang="es-MX" sz="12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200" b="1" u="none" strike="noStrike" dirty="0" smtClean="0">
                          <a:solidFill>
                            <a:schemeClr val="bg1"/>
                          </a:solidFill>
                          <a:effectLst/>
                          <a:latin typeface="Arial" pitchFamily="34" charset="0"/>
                          <a:cs typeface="Arial" pitchFamily="34" charset="0"/>
                        </a:rPr>
                        <a:t>61</a:t>
                      </a:r>
                      <a:r>
                        <a:rPr lang="es-MX" sz="1200" b="1" u="none" strike="noStrike" dirty="0">
                          <a:solidFill>
                            <a:schemeClr val="bg1"/>
                          </a:solidFill>
                          <a:effectLst/>
                          <a:latin typeface="Arial" pitchFamily="34" charset="0"/>
                          <a:cs typeface="Arial" pitchFamily="34" charset="0"/>
                        </a:rPr>
                        <a:t>%</a:t>
                      </a:r>
                      <a:endParaRPr lang="es-MX" sz="12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extLst>
                  <a:ext uri="{0D108BD9-81ED-4DB2-BD59-A6C34878D82A}">
                    <a16:rowId xmlns="" xmlns:a16="http://schemas.microsoft.com/office/drawing/2014/main" val="10005"/>
                  </a:ext>
                </a:extLst>
              </a:tr>
            </a:tbl>
          </a:graphicData>
        </a:graphic>
      </p:graphicFrame>
      <p:sp>
        <p:nvSpPr>
          <p:cNvPr id="7" name="CuadroTexto 6">
            <a:extLst>
              <a:ext uri="{FF2B5EF4-FFF2-40B4-BE49-F238E27FC236}">
                <a16:creationId xmlns="" xmlns:a16="http://schemas.microsoft.com/office/drawing/2014/main" id="{C44CF096-4D13-4A4D-B9D9-AFA7AE53945E}"/>
              </a:ext>
            </a:extLst>
          </p:cNvPr>
          <p:cNvSpPr txBox="1"/>
          <p:nvPr/>
        </p:nvSpPr>
        <p:spPr>
          <a:xfrm>
            <a:off x="7179975" y="1097541"/>
            <a:ext cx="1964025" cy="523220"/>
          </a:xfrm>
          <a:prstGeom prst="rect">
            <a:avLst/>
          </a:prstGeom>
          <a:solidFill>
            <a:schemeClr val="bg1"/>
          </a:solidFill>
        </p:spPr>
        <p:txBody>
          <a:bodyPr wrap="square">
            <a:spAutoFit/>
          </a:bodyPr>
          <a:lstStyle/>
          <a:p>
            <a:pPr algn="ctr">
              <a:defRPr/>
            </a:pPr>
            <a:r>
              <a:rPr lang="es-MX" sz="14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CENTROS </a:t>
            </a:r>
            <a:endParaRPr lang="es-MX" sz="1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ESCOLARES</a:t>
            </a:r>
            <a:endParaRPr lang="es-MX" sz="14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8" name="7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9" name="8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10"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uadroTexto 6"/>
          <p:cNvSpPr txBox="1">
            <a:spLocks noChangeArrowheads="1"/>
          </p:cNvSpPr>
          <p:nvPr/>
        </p:nvSpPr>
        <p:spPr bwMode="auto">
          <a:xfrm>
            <a:off x="1116013" y="1519238"/>
            <a:ext cx="7099300" cy="738664"/>
          </a:xfrm>
          <a:prstGeom prst="rect">
            <a:avLst/>
          </a:prstGeom>
          <a:noFill/>
          <a:ln w="9525">
            <a:noFill/>
            <a:miter lim="800000"/>
            <a:headEnd/>
            <a:tailEnd/>
          </a:ln>
        </p:spPr>
        <p:txBody>
          <a:bodyPr>
            <a:spAutoFit/>
          </a:bodyPr>
          <a:lstStyle/>
          <a:p>
            <a:pPr algn="ctr"/>
            <a:r>
              <a:rPr lang="es-MX" altLang="es-MX" sz="1400" b="1" dirty="0">
                <a:solidFill>
                  <a:schemeClr val="tx1">
                    <a:lumMod val="65000"/>
                    <a:lumOff val="35000"/>
                  </a:schemeClr>
                </a:solidFill>
                <a:latin typeface="Arial" pitchFamily="34" charset="0"/>
                <a:cs typeface="Arial" pitchFamily="34" charset="0"/>
              </a:rPr>
              <a:t>OBSERVACIONES DE CENTROS ESCOLARES DETERMINADAS</a:t>
            </a:r>
          </a:p>
          <a:p>
            <a:pPr algn="ctr"/>
            <a:r>
              <a:rPr lang="es-MX" altLang="es-MX" sz="1400" b="1" dirty="0">
                <a:solidFill>
                  <a:schemeClr val="tx1">
                    <a:lumMod val="65000"/>
                    <a:lumOff val="35000"/>
                  </a:schemeClr>
                </a:solidFill>
                <a:latin typeface="Arial" pitchFamily="34" charset="0"/>
                <a:cs typeface="Arial" pitchFamily="34" charset="0"/>
              </a:rPr>
              <a:t>Y PENDIENTES DE SOLVENTAR </a:t>
            </a:r>
            <a:r>
              <a:rPr lang="es-MX" altLang="es-MX" sz="1400" b="1" u="sng" dirty="0">
                <a:solidFill>
                  <a:schemeClr val="tx1">
                    <a:lumMod val="65000"/>
                    <a:lumOff val="35000"/>
                  </a:schemeClr>
                </a:solidFill>
                <a:latin typeface="Arial" pitchFamily="34" charset="0"/>
                <a:cs typeface="Arial" pitchFamily="34" charset="0"/>
              </a:rPr>
              <a:t>POR EJERCICIO</a:t>
            </a:r>
            <a:r>
              <a:rPr lang="es-MX" altLang="es-MX" sz="1400" b="1" dirty="0">
                <a:solidFill>
                  <a:schemeClr val="tx1">
                    <a:lumMod val="65000"/>
                    <a:lumOff val="35000"/>
                  </a:schemeClr>
                </a:solidFill>
                <a:latin typeface="Arial" pitchFamily="34" charset="0"/>
                <a:cs typeface="Arial" pitchFamily="34" charset="0"/>
              </a:rPr>
              <a:t>  EN SEC</a:t>
            </a:r>
          </a:p>
          <a:p>
            <a:pPr algn="ctr"/>
            <a:r>
              <a:rPr lang="es-MX" altLang="es-MX" sz="1400" b="1" dirty="0">
                <a:solidFill>
                  <a:schemeClr val="tx1">
                    <a:lumMod val="65000"/>
                    <a:lumOff val="35000"/>
                  </a:schemeClr>
                </a:solidFill>
                <a:latin typeface="Arial" pitchFamily="34" charset="0"/>
                <a:cs typeface="Arial" pitchFamily="34" charset="0"/>
              </a:rPr>
              <a:t>(Ejercicio 2016-2019)</a:t>
            </a:r>
          </a:p>
        </p:txBody>
      </p:sp>
      <p:sp>
        <p:nvSpPr>
          <p:cNvPr id="6" name="CuadroTexto 5">
            <a:extLst>
              <a:ext uri="{FF2B5EF4-FFF2-40B4-BE49-F238E27FC236}">
                <a16:creationId xmlns="" xmlns:a16="http://schemas.microsoft.com/office/drawing/2014/main" id="{C4633775-2040-47B5-92C8-B9BC99AEB791}"/>
              </a:ext>
            </a:extLst>
          </p:cNvPr>
          <p:cNvSpPr txBox="1"/>
          <p:nvPr/>
        </p:nvSpPr>
        <p:spPr>
          <a:xfrm>
            <a:off x="7148945" y="1069831"/>
            <a:ext cx="1995055" cy="523220"/>
          </a:xfrm>
          <a:prstGeom prst="rect">
            <a:avLst/>
          </a:prstGeom>
          <a:solidFill>
            <a:schemeClr val="bg1"/>
          </a:solidFill>
        </p:spPr>
        <p:txBody>
          <a:bodyPr wrap="square">
            <a:spAutoFit/>
          </a:bodyPr>
          <a:lstStyle/>
          <a:p>
            <a:pPr algn="ctr">
              <a:defRPr/>
            </a:pPr>
            <a:r>
              <a:rPr lang="es-MX" sz="14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CENTROS </a:t>
            </a:r>
            <a:endParaRPr lang="es-MX" sz="1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ESCOLARES</a:t>
            </a:r>
            <a:endParaRPr lang="es-MX" sz="14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3" name="Tabla 2">
            <a:extLst>
              <a:ext uri="{FF2B5EF4-FFF2-40B4-BE49-F238E27FC236}">
                <a16:creationId xmlns="" xmlns:a16="http://schemas.microsoft.com/office/drawing/2014/main" id="{774C0448-FA02-4E8C-9643-43342C576963}"/>
              </a:ext>
            </a:extLst>
          </p:cNvPr>
          <p:cNvGraphicFramePr>
            <a:graphicFrameLocks noGrp="1"/>
          </p:cNvGraphicFramePr>
          <p:nvPr/>
        </p:nvGraphicFramePr>
        <p:xfrm>
          <a:off x="684213" y="2438400"/>
          <a:ext cx="7775574" cy="4031673"/>
        </p:xfrm>
        <a:graphic>
          <a:graphicData uri="http://schemas.openxmlformats.org/drawingml/2006/table">
            <a:tbl>
              <a:tblPr/>
              <a:tblGrid>
                <a:gridCol w="3526543">
                  <a:extLst>
                    <a:ext uri="{9D8B030D-6E8A-4147-A177-3AD203B41FA5}">
                      <a16:colId xmlns="" xmlns:a16="http://schemas.microsoft.com/office/drawing/2014/main" val="248200033"/>
                    </a:ext>
                  </a:extLst>
                </a:gridCol>
                <a:gridCol w="903111">
                  <a:extLst>
                    <a:ext uri="{9D8B030D-6E8A-4147-A177-3AD203B41FA5}">
                      <a16:colId xmlns="" xmlns:a16="http://schemas.microsoft.com/office/drawing/2014/main" val="2797454682"/>
                    </a:ext>
                  </a:extLst>
                </a:gridCol>
                <a:gridCol w="733777">
                  <a:extLst>
                    <a:ext uri="{9D8B030D-6E8A-4147-A177-3AD203B41FA5}">
                      <a16:colId xmlns="" xmlns:a16="http://schemas.microsoft.com/office/drawing/2014/main" val="644222112"/>
                    </a:ext>
                  </a:extLst>
                </a:gridCol>
                <a:gridCol w="722489">
                  <a:extLst>
                    <a:ext uri="{9D8B030D-6E8A-4147-A177-3AD203B41FA5}">
                      <a16:colId xmlns="" xmlns:a16="http://schemas.microsoft.com/office/drawing/2014/main" val="3301659492"/>
                    </a:ext>
                  </a:extLst>
                </a:gridCol>
                <a:gridCol w="809740">
                  <a:extLst>
                    <a:ext uri="{9D8B030D-6E8A-4147-A177-3AD203B41FA5}">
                      <a16:colId xmlns="" xmlns:a16="http://schemas.microsoft.com/office/drawing/2014/main" val="70181322"/>
                    </a:ext>
                  </a:extLst>
                </a:gridCol>
                <a:gridCol w="1079914">
                  <a:extLst>
                    <a:ext uri="{9D8B030D-6E8A-4147-A177-3AD203B41FA5}">
                      <a16:colId xmlns="" xmlns:a16="http://schemas.microsoft.com/office/drawing/2014/main" val="3269310566"/>
                    </a:ext>
                  </a:extLst>
                </a:gridCol>
              </a:tblGrid>
              <a:tr h="1236412">
                <a:tc>
                  <a:txBody>
                    <a:bodyPr/>
                    <a:lstStyle/>
                    <a:p>
                      <a:pPr algn="ctr" rtl="0" fontAlgn="ctr"/>
                      <a:r>
                        <a:rPr lang="es-MX" sz="1200" b="1" i="0" u="none" strike="noStrike" dirty="0">
                          <a:solidFill>
                            <a:srgbClr val="FFFFFF"/>
                          </a:solidFill>
                          <a:effectLst/>
                          <a:latin typeface="Arial" pitchFamily="34" charset="0"/>
                          <a:cs typeface="Arial" pitchFamily="34" charset="0"/>
                        </a:rPr>
                        <a:t>Unidad Administrativa</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2016</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2017</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2018</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2019</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Total</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extLst>
                  <a:ext uri="{0D108BD9-81ED-4DB2-BD59-A6C34878D82A}">
                    <a16:rowId xmlns="" xmlns:a16="http://schemas.microsoft.com/office/drawing/2014/main" val="990841935"/>
                  </a:ext>
                </a:extLst>
              </a:tr>
              <a:tr h="872164">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Educación Elemental</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5</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1" i="0" u="none" strike="noStrike" dirty="0">
                          <a:solidFill>
                            <a:srgbClr val="000000"/>
                          </a:solidFill>
                          <a:effectLst/>
                          <a:latin typeface="Arial" pitchFamily="34" charset="0"/>
                          <a:cs typeface="Arial" pitchFamily="34" charset="0"/>
                        </a:rPr>
                        <a:t>5</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275436428"/>
                  </a:ext>
                </a:extLst>
              </a:tr>
              <a:tr h="767159">
                <a:tc>
                  <a:txBody>
                    <a:bodyPr/>
                    <a:lstStyle/>
                    <a:p>
                      <a:pPr algn="l" rtl="0" fontAlgn="ctr"/>
                      <a:r>
                        <a:rPr lang="es-MX" sz="1200" b="0" i="0" u="none" strike="noStrike">
                          <a:solidFill>
                            <a:srgbClr val="000000"/>
                          </a:solidFill>
                          <a:effectLst/>
                          <a:latin typeface="Arial" pitchFamily="34" charset="0"/>
                          <a:cs typeface="Arial" pitchFamily="34" charset="0"/>
                        </a:rPr>
                        <a:t>Dirección General de Educación Primaria</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6</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2</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3</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6</a:t>
                      </a:r>
                      <a:endParaRPr lang="es-MX" sz="1200" b="0" i="0" u="none" strike="noStrike" dirty="0">
                        <a:solidFill>
                          <a:srgbClr val="000000"/>
                        </a:solidFill>
                        <a:effectLst/>
                        <a:latin typeface="Arial" pitchFamily="34" charset="0"/>
                        <a:cs typeface="Arial" pitchFamily="34" charset="0"/>
                      </a:endParaRP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1" i="0" u="none" strike="noStrike" dirty="0" smtClean="0">
                          <a:solidFill>
                            <a:srgbClr val="000000"/>
                          </a:solidFill>
                          <a:effectLst/>
                          <a:latin typeface="Arial" pitchFamily="34" charset="0"/>
                          <a:cs typeface="Arial" pitchFamily="34" charset="0"/>
                        </a:rPr>
                        <a:t>17</a:t>
                      </a:r>
                      <a:endParaRPr lang="es-MX" sz="1200" b="1" i="0" u="none" strike="noStrike" dirty="0">
                        <a:solidFill>
                          <a:srgbClr val="000000"/>
                        </a:solidFill>
                        <a:effectLst/>
                        <a:latin typeface="Arial" pitchFamily="34" charset="0"/>
                        <a:cs typeface="Arial" pitchFamily="34" charset="0"/>
                      </a:endParaRP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2007643962"/>
                  </a:ext>
                </a:extLst>
              </a:tr>
              <a:tr h="714917">
                <a:tc>
                  <a:txBody>
                    <a:bodyPr/>
                    <a:lstStyle/>
                    <a:p>
                      <a:pPr algn="l" rtl="0" fontAlgn="ctr"/>
                      <a:r>
                        <a:rPr lang="es-MX" sz="1200" b="0" i="0" u="none" strike="noStrike">
                          <a:solidFill>
                            <a:srgbClr val="000000"/>
                          </a:solidFill>
                          <a:effectLst/>
                          <a:latin typeface="Arial" pitchFamily="34" charset="0"/>
                          <a:cs typeface="Arial" pitchFamily="34" charset="0"/>
                        </a:rPr>
                        <a:t>Dirección General de Educación Secundaria</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15</a:t>
                      </a:r>
                      <a:endParaRPr lang="es-MX" sz="1200" b="0" i="0" u="none" strike="noStrike" dirty="0">
                        <a:solidFill>
                          <a:srgbClr val="000000"/>
                        </a:solidFill>
                        <a:effectLst/>
                        <a:latin typeface="Arial" pitchFamily="34" charset="0"/>
                        <a:cs typeface="Arial" pitchFamily="34" charset="0"/>
                      </a:endParaRP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12</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1" i="0" u="none" strike="noStrike" dirty="0" smtClean="0">
                          <a:solidFill>
                            <a:srgbClr val="000000"/>
                          </a:solidFill>
                          <a:effectLst/>
                          <a:latin typeface="Arial" pitchFamily="34" charset="0"/>
                          <a:cs typeface="Arial" pitchFamily="34" charset="0"/>
                        </a:rPr>
                        <a:t>28</a:t>
                      </a:r>
                      <a:endParaRPr lang="es-MX" sz="1200" b="1" i="0" u="none" strike="noStrike" dirty="0">
                        <a:solidFill>
                          <a:srgbClr val="000000"/>
                        </a:solidFill>
                        <a:effectLst/>
                        <a:latin typeface="Arial" pitchFamily="34" charset="0"/>
                        <a:cs typeface="Arial" pitchFamily="34" charset="0"/>
                      </a:endParaRP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539157592"/>
                  </a:ext>
                </a:extLst>
              </a:tr>
              <a:tr h="441021">
                <a:tc>
                  <a:txBody>
                    <a:bodyPr/>
                    <a:lstStyle/>
                    <a:p>
                      <a:pPr algn="ctr" rtl="0" fontAlgn="ctr"/>
                      <a:r>
                        <a:rPr lang="es-MX" sz="1200" b="1" i="0" u="none" strike="noStrike" dirty="0">
                          <a:solidFill>
                            <a:srgbClr val="FFFFFF"/>
                          </a:solidFill>
                          <a:effectLst/>
                          <a:latin typeface="Arial" pitchFamily="34" charset="0"/>
                          <a:cs typeface="Arial" pitchFamily="34" charset="0"/>
                        </a:rPr>
                        <a:t>Total General</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12</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18</a:t>
                      </a:r>
                      <a:endParaRPr lang="es-MX" sz="1200" b="1" i="0" u="none" strike="noStrike" dirty="0">
                        <a:solidFill>
                          <a:srgbClr val="FFFFFF"/>
                        </a:solidFill>
                        <a:effectLst/>
                        <a:latin typeface="Arial" pitchFamily="34" charset="0"/>
                        <a:cs typeface="Arial" pitchFamily="34" charset="0"/>
                      </a:endParaRP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18</a:t>
                      </a:r>
                      <a:endParaRPr lang="es-MX" sz="1200" b="1" i="0" u="none" strike="noStrike" dirty="0">
                        <a:solidFill>
                          <a:srgbClr val="FFFFFF"/>
                        </a:solidFill>
                        <a:effectLst/>
                        <a:latin typeface="Arial" pitchFamily="34" charset="0"/>
                        <a:cs typeface="Arial" pitchFamily="34" charset="0"/>
                      </a:endParaRP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50</a:t>
                      </a:r>
                      <a:endParaRPr lang="es-MX" sz="1200" b="1" i="0" u="none" strike="noStrike" dirty="0">
                        <a:solidFill>
                          <a:srgbClr val="FFFFFF"/>
                        </a:solidFill>
                        <a:effectLst/>
                        <a:latin typeface="Arial" pitchFamily="34" charset="0"/>
                        <a:cs typeface="Arial" pitchFamily="34" charset="0"/>
                      </a:endParaRP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extLst>
                  <a:ext uri="{0D108BD9-81ED-4DB2-BD59-A6C34878D82A}">
                    <a16:rowId xmlns="" xmlns:a16="http://schemas.microsoft.com/office/drawing/2014/main" val="3626575014"/>
                  </a:ext>
                </a:extLst>
              </a:tr>
            </a:tbl>
          </a:graphicData>
        </a:graphic>
      </p:graphicFrame>
      <p:sp>
        <p:nvSpPr>
          <p:cNvPr id="5" name="4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7" name="6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8"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uadroTexto 6"/>
          <p:cNvSpPr txBox="1">
            <a:spLocks noChangeArrowheads="1"/>
          </p:cNvSpPr>
          <p:nvPr/>
        </p:nvSpPr>
        <p:spPr bwMode="auto">
          <a:xfrm>
            <a:off x="1116013" y="1519238"/>
            <a:ext cx="7099300" cy="738664"/>
          </a:xfrm>
          <a:prstGeom prst="rect">
            <a:avLst/>
          </a:prstGeom>
          <a:noFill/>
          <a:ln w="9525">
            <a:noFill/>
            <a:miter lim="800000"/>
            <a:headEnd/>
            <a:tailEnd/>
          </a:ln>
        </p:spPr>
        <p:txBody>
          <a:bodyPr>
            <a:spAutoFit/>
          </a:bodyPr>
          <a:lstStyle/>
          <a:p>
            <a:pPr algn="ctr"/>
            <a:r>
              <a:rPr lang="es-MX" altLang="es-MX" sz="1400" b="1" dirty="0">
                <a:solidFill>
                  <a:schemeClr val="tx1">
                    <a:lumMod val="65000"/>
                    <a:lumOff val="35000"/>
                  </a:schemeClr>
                </a:solidFill>
                <a:latin typeface="Arial" pitchFamily="34" charset="0"/>
                <a:cs typeface="Arial" pitchFamily="34" charset="0"/>
              </a:rPr>
              <a:t>OBSERVACIONES DE CENTROS ESCOLARES DETERMINADAS</a:t>
            </a:r>
          </a:p>
          <a:p>
            <a:pPr algn="ctr"/>
            <a:r>
              <a:rPr lang="es-MX" altLang="es-MX" sz="1400" b="1" dirty="0">
                <a:solidFill>
                  <a:schemeClr val="tx1">
                    <a:lumMod val="65000"/>
                    <a:lumOff val="35000"/>
                  </a:schemeClr>
                </a:solidFill>
                <a:latin typeface="Arial" pitchFamily="34" charset="0"/>
                <a:cs typeface="Arial" pitchFamily="34" charset="0"/>
              </a:rPr>
              <a:t>Y PENDIENTES DE SOLVENTAR  </a:t>
            </a:r>
            <a:r>
              <a:rPr lang="es-MX" altLang="es-MX" sz="1400" b="1" u="sng" dirty="0">
                <a:solidFill>
                  <a:schemeClr val="tx1">
                    <a:lumMod val="65000"/>
                    <a:lumOff val="35000"/>
                  </a:schemeClr>
                </a:solidFill>
                <a:latin typeface="Arial" pitchFamily="34" charset="0"/>
                <a:cs typeface="Arial" pitchFamily="34" charset="0"/>
              </a:rPr>
              <a:t>POR RUBRO</a:t>
            </a:r>
            <a:r>
              <a:rPr lang="es-MX" altLang="es-MX" sz="1400" b="1" dirty="0">
                <a:solidFill>
                  <a:schemeClr val="tx1">
                    <a:lumMod val="65000"/>
                    <a:lumOff val="35000"/>
                  </a:schemeClr>
                </a:solidFill>
                <a:latin typeface="Arial" pitchFamily="34" charset="0"/>
                <a:cs typeface="Arial" pitchFamily="34" charset="0"/>
              </a:rPr>
              <a:t> EN SEC</a:t>
            </a:r>
          </a:p>
          <a:p>
            <a:pPr algn="ctr"/>
            <a:r>
              <a:rPr lang="es-MX" altLang="es-MX" sz="1400" b="1" dirty="0">
                <a:solidFill>
                  <a:schemeClr val="tx1">
                    <a:lumMod val="65000"/>
                    <a:lumOff val="35000"/>
                  </a:schemeClr>
                </a:solidFill>
                <a:latin typeface="Arial" pitchFamily="34" charset="0"/>
                <a:cs typeface="Arial" pitchFamily="34" charset="0"/>
              </a:rPr>
              <a:t>(Ejercicio 2016-2019)</a:t>
            </a:r>
          </a:p>
        </p:txBody>
      </p:sp>
      <p:graphicFrame>
        <p:nvGraphicFramePr>
          <p:cNvPr id="5" name="Tabla 4">
            <a:extLst>
              <a:ext uri="{FF2B5EF4-FFF2-40B4-BE49-F238E27FC236}">
                <a16:creationId xmlns="" xmlns:a16="http://schemas.microsoft.com/office/drawing/2014/main" id="{DC8A9081-FB9E-4846-894C-4349CB2B221D}"/>
              </a:ext>
            </a:extLst>
          </p:cNvPr>
          <p:cNvGraphicFramePr>
            <a:graphicFrameLocks noGrp="1"/>
          </p:cNvGraphicFramePr>
          <p:nvPr/>
        </p:nvGraphicFramePr>
        <p:xfrm>
          <a:off x="323850" y="2452255"/>
          <a:ext cx="8628239" cy="3595161"/>
        </p:xfrm>
        <a:graphic>
          <a:graphicData uri="http://schemas.openxmlformats.org/drawingml/2006/table">
            <a:tbl>
              <a:tblPr/>
              <a:tblGrid>
                <a:gridCol w="2001661">
                  <a:extLst>
                    <a:ext uri="{9D8B030D-6E8A-4147-A177-3AD203B41FA5}">
                      <a16:colId xmlns="" xmlns:a16="http://schemas.microsoft.com/office/drawing/2014/main" val="20000"/>
                    </a:ext>
                  </a:extLst>
                </a:gridCol>
                <a:gridCol w="1162756">
                  <a:extLst>
                    <a:ext uri="{9D8B030D-6E8A-4147-A177-3AD203B41FA5}">
                      <a16:colId xmlns="" xmlns:a16="http://schemas.microsoft.com/office/drawing/2014/main" val="20001"/>
                    </a:ext>
                  </a:extLst>
                </a:gridCol>
                <a:gridCol w="1016000">
                  <a:extLst>
                    <a:ext uri="{9D8B030D-6E8A-4147-A177-3AD203B41FA5}">
                      <a16:colId xmlns="" xmlns:a16="http://schemas.microsoft.com/office/drawing/2014/main" val="20002"/>
                    </a:ext>
                  </a:extLst>
                </a:gridCol>
                <a:gridCol w="857955">
                  <a:extLst>
                    <a:ext uri="{9D8B030D-6E8A-4147-A177-3AD203B41FA5}">
                      <a16:colId xmlns="" xmlns:a16="http://schemas.microsoft.com/office/drawing/2014/main" val="20003"/>
                    </a:ext>
                  </a:extLst>
                </a:gridCol>
                <a:gridCol w="857956">
                  <a:extLst>
                    <a:ext uri="{9D8B030D-6E8A-4147-A177-3AD203B41FA5}">
                      <a16:colId xmlns="" xmlns:a16="http://schemas.microsoft.com/office/drawing/2014/main" val="20004"/>
                    </a:ext>
                  </a:extLst>
                </a:gridCol>
                <a:gridCol w="903111">
                  <a:extLst>
                    <a:ext uri="{9D8B030D-6E8A-4147-A177-3AD203B41FA5}">
                      <a16:colId xmlns="" xmlns:a16="http://schemas.microsoft.com/office/drawing/2014/main" val="20005"/>
                    </a:ext>
                  </a:extLst>
                </a:gridCol>
                <a:gridCol w="925689">
                  <a:extLst>
                    <a:ext uri="{9D8B030D-6E8A-4147-A177-3AD203B41FA5}">
                      <a16:colId xmlns="" xmlns:a16="http://schemas.microsoft.com/office/drawing/2014/main" val="20006"/>
                    </a:ext>
                  </a:extLst>
                </a:gridCol>
                <a:gridCol w="903111">
                  <a:extLst>
                    <a:ext uri="{9D8B030D-6E8A-4147-A177-3AD203B41FA5}">
                      <a16:colId xmlns="" xmlns:a16="http://schemas.microsoft.com/office/drawing/2014/main" val="20007"/>
                    </a:ext>
                  </a:extLst>
                </a:gridCol>
              </a:tblGrid>
              <a:tr h="962895">
                <a:tc>
                  <a:txBody>
                    <a:bodyPr/>
                    <a:lstStyle/>
                    <a:p>
                      <a:pPr algn="ctr" rtl="0" fontAlgn="ctr"/>
                      <a:r>
                        <a:rPr lang="es-MX" sz="1200" b="1" i="0" u="none" strike="noStrike" dirty="0">
                          <a:solidFill>
                            <a:srgbClr val="FFFFFF"/>
                          </a:solidFill>
                          <a:effectLst/>
                          <a:latin typeface="Arial" pitchFamily="34" charset="0"/>
                          <a:cs typeface="Arial" pitchFamily="34" charset="0"/>
                        </a:rPr>
                        <a:t>Unidad </a:t>
                      </a:r>
                    </a:p>
                    <a:p>
                      <a:pPr algn="ctr" rtl="0" fontAlgn="ctr"/>
                      <a:r>
                        <a:rPr lang="es-MX" sz="1200" b="1" i="0" u="none" strike="noStrike" dirty="0">
                          <a:solidFill>
                            <a:srgbClr val="FFFFFF"/>
                          </a:solidFill>
                          <a:effectLst/>
                          <a:latin typeface="Arial" pitchFamily="34" charset="0"/>
                          <a:cs typeface="Arial" pitchFamily="34" charset="0"/>
                        </a:rPr>
                        <a:t>Administrativa</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Observaciones Pendientes</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Organización General</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Ingresos Propios</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Recursos Humanos</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Recursos Materiales</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Programas Federales</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Presentar Denuncia</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extLst>
                  <a:ext uri="{0D108BD9-81ED-4DB2-BD59-A6C34878D82A}">
                    <a16:rowId xmlns="" xmlns:a16="http://schemas.microsoft.com/office/drawing/2014/main" val="10000"/>
                  </a:ext>
                </a:extLst>
              </a:tr>
              <a:tr h="694006">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Educación Elemental</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1" i="0" u="none" strike="noStrike" dirty="0">
                          <a:solidFill>
                            <a:srgbClr val="000000"/>
                          </a:solidFill>
                          <a:effectLst/>
                          <a:latin typeface="Arial" pitchFamily="34" charset="0"/>
                          <a:cs typeface="Arial" pitchFamily="34" charset="0"/>
                        </a:rPr>
                        <a:t>5</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0001"/>
                  </a:ext>
                </a:extLst>
              </a:tr>
              <a:tr h="756355">
                <a:tc>
                  <a:txBody>
                    <a:bodyPr/>
                    <a:lstStyle/>
                    <a:p>
                      <a:pPr algn="l" rtl="0" fontAlgn="ctr"/>
                      <a:r>
                        <a:rPr lang="es-MX" sz="1200" b="0" i="0" u="none" strike="noStrike">
                          <a:solidFill>
                            <a:srgbClr val="000000"/>
                          </a:solidFill>
                          <a:effectLst/>
                          <a:latin typeface="Arial" pitchFamily="34" charset="0"/>
                          <a:cs typeface="Arial" pitchFamily="34" charset="0"/>
                        </a:rPr>
                        <a:t>Dirección General de Educación Primaria</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1" i="0" u="none" strike="noStrike" dirty="0" smtClean="0">
                          <a:solidFill>
                            <a:srgbClr val="000000"/>
                          </a:solidFill>
                          <a:effectLst/>
                          <a:latin typeface="Arial" pitchFamily="34" charset="0"/>
                          <a:cs typeface="Arial" pitchFamily="34" charset="0"/>
                        </a:rPr>
                        <a:t>17</a:t>
                      </a:r>
                      <a:endParaRPr lang="es-MX" sz="1200" b="1" i="0" u="none" strike="noStrike" dirty="0">
                        <a:solidFill>
                          <a:srgbClr val="000000"/>
                        </a:solidFill>
                        <a:effectLst/>
                        <a:latin typeface="Arial" pitchFamily="34" charset="0"/>
                        <a:cs typeface="Arial" pitchFamily="34" charset="0"/>
                      </a:endParaRP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5</a:t>
                      </a:r>
                      <a:endParaRPr lang="es-MX" sz="1200" b="0" i="0" u="none" strike="noStrike" dirty="0">
                        <a:solidFill>
                          <a:srgbClr val="000000"/>
                        </a:solidFill>
                        <a:effectLst/>
                        <a:latin typeface="Arial" pitchFamily="34" charset="0"/>
                        <a:cs typeface="Arial" pitchFamily="34" charset="0"/>
                      </a:endParaRP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0</a:t>
                      </a:r>
                      <a:endParaRPr lang="es-MX" sz="1200" b="0" i="0" u="none" strike="noStrike" dirty="0">
                        <a:solidFill>
                          <a:srgbClr val="000000"/>
                        </a:solidFill>
                        <a:effectLst/>
                        <a:latin typeface="Arial" pitchFamily="34" charset="0"/>
                        <a:cs typeface="Arial" pitchFamily="34" charset="0"/>
                      </a:endParaRP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9</a:t>
                      </a:r>
                      <a:endParaRPr lang="es-MX" sz="1200" b="0" i="0" u="none" strike="noStrike" dirty="0">
                        <a:solidFill>
                          <a:srgbClr val="000000"/>
                        </a:solidFill>
                        <a:effectLst/>
                        <a:latin typeface="Arial" pitchFamily="34" charset="0"/>
                        <a:cs typeface="Arial" pitchFamily="34" charset="0"/>
                      </a:endParaRP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3</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10</a:t>
                      </a:r>
                      <a:endParaRPr lang="es-MX" sz="1200" b="0" i="0" u="none" strike="noStrike" dirty="0">
                        <a:solidFill>
                          <a:srgbClr val="000000"/>
                        </a:solidFill>
                        <a:effectLst/>
                        <a:latin typeface="Arial" pitchFamily="34" charset="0"/>
                        <a:cs typeface="Arial" pitchFamily="34" charset="0"/>
                      </a:endParaRP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0002"/>
                  </a:ext>
                </a:extLst>
              </a:tr>
              <a:tr h="688622">
                <a:tc>
                  <a:txBody>
                    <a:bodyPr/>
                    <a:lstStyle/>
                    <a:p>
                      <a:pPr algn="l" rtl="0" fontAlgn="ctr"/>
                      <a:r>
                        <a:rPr lang="es-MX" sz="1200" b="0" i="0" u="none" strike="noStrike">
                          <a:solidFill>
                            <a:srgbClr val="000000"/>
                          </a:solidFill>
                          <a:effectLst/>
                          <a:latin typeface="Arial" pitchFamily="34" charset="0"/>
                          <a:cs typeface="Arial" pitchFamily="34" charset="0"/>
                        </a:rPr>
                        <a:t>Dirección General de Educación Secundaria</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1" i="0" u="none" strike="noStrike" dirty="0" smtClean="0">
                          <a:solidFill>
                            <a:srgbClr val="000000"/>
                          </a:solidFill>
                          <a:effectLst/>
                          <a:latin typeface="Arial" pitchFamily="34" charset="0"/>
                          <a:cs typeface="Arial" pitchFamily="34" charset="0"/>
                        </a:rPr>
                        <a:t>28</a:t>
                      </a:r>
                      <a:endParaRPr lang="es-MX" sz="1200" b="1" i="0" u="none" strike="noStrike" dirty="0">
                        <a:solidFill>
                          <a:srgbClr val="000000"/>
                        </a:solidFill>
                        <a:effectLst/>
                        <a:latin typeface="Arial" pitchFamily="34" charset="0"/>
                        <a:cs typeface="Arial" pitchFamily="34" charset="0"/>
                      </a:endParaRP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6</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4</a:t>
                      </a:r>
                      <a:endParaRPr lang="es-MX" sz="1200" b="0" i="0" u="none" strike="noStrike" dirty="0">
                        <a:solidFill>
                          <a:srgbClr val="000000"/>
                        </a:solidFill>
                        <a:effectLst/>
                        <a:latin typeface="Arial" pitchFamily="34" charset="0"/>
                        <a:cs typeface="Arial" pitchFamily="34" charset="0"/>
                      </a:endParaRP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12</a:t>
                      </a:r>
                      <a:endParaRPr lang="es-MX" sz="1200" b="0" i="0" u="none" strike="noStrike" dirty="0">
                        <a:solidFill>
                          <a:srgbClr val="000000"/>
                        </a:solidFill>
                        <a:effectLst/>
                        <a:latin typeface="Arial" pitchFamily="34" charset="0"/>
                        <a:cs typeface="Arial" pitchFamily="34" charset="0"/>
                      </a:endParaRP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5</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smtClean="0">
                          <a:solidFill>
                            <a:srgbClr val="000000"/>
                          </a:solidFill>
                          <a:effectLst/>
                          <a:latin typeface="Arial" pitchFamily="34" charset="0"/>
                          <a:cs typeface="Arial" pitchFamily="34" charset="0"/>
                        </a:rPr>
                        <a:t>12</a:t>
                      </a:r>
                      <a:endParaRPr lang="es-MX" sz="1200" b="0" i="0" u="none" strike="noStrike" dirty="0">
                        <a:solidFill>
                          <a:srgbClr val="000000"/>
                        </a:solidFill>
                        <a:effectLst/>
                        <a:latin typeface="Arial" pitchFamily="34" charset="0"/>
                        <a:cs typeface="Arial" pitchFamily="34" charset="0"/>
                      </a:endParaRP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 xmlns:a16="http://schemas.microsoft.com/office/drawing/2014/main" val="10003"/>
                  </a:ext>
                </a:extLst>
              </a:tr>
              <a:tr h="493283">
                <a:tc>
                  <a:txBody>
                    <a:bodyPr/>
                    <a:lstStyle/>
                    <a:p>
                      <a:pPr algn="ctr" rtl="0" fontAlgn="ctr"/>
                      <a:r>
                        <a:rPr lang="es-MX" sz="1200" b="1" i="0" u="none" strike="noStrike" dirty="0" smtClean="0">
                          <a:solidFill>
                            <a:srgbClr val="FFFFFF"/>
                          </a:solidFill>
                          <a:effectLst/>
                          <a:latin typeface="Arial" pitchFamily="34" charset="0"/>
                          <a:cs typeface="Arial" pitchFamily="34" charset="0"/>
                        </a:rPr>
                        <a:t>TOTALES</a:t>
                      </a:r>
                      <a:endParaRPr lang="es-MX" sz="1200" b="1" i="0" u="none" strike="noStrike" dirty="0">
                        <a:solidFill>
                          <a:srgbClr val="FFFFFF"/>
                        </a:solidFill>
                        <a:effectLst/>
                        <a:latin typeface="Arial" pitchFamily="34" charset="0"/>
                        <a:cs typeface="Arial" pitchFamily="34" charset="0"/>
                      </a:endParaRP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50</a:t>
                      </a:r>
                      <a:endParaRPr lang="es-MX" sz="1200" b="1" i="0" u="none" strike="noStrike" dirty="0">
                        <a:solidFill>
                          <a:srgbClr val="FFFFFF"/>
                        </a:solidFill>
                        <a:effectLst/>
                        <a:latin typeface="Arial" pitchFamily="34" charset="0"/>
                        <a:cs typeface="Arial" pitchFamily="34" charset="0"/>
                      </a:endParaRP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8</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9</a:t>
                      </a:r>
                      <a:endParaRPr lang="es-MX" sz="1200" b="1" i="0" u="none" strike="noStrike" dirty="0">
                        <a:solidFill>
                          <a:srgbClr val="FFFFFF"/>
                        </a:solidFill>
                        <a:effectLst/>
                        <a:latin typeface="Arial" pitchFamily="34" charset="0"/>
                        <a:cs typeface="Arial" pitchFamily="34" charset="0"/>
                      </a:endParaRP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13</a:t>
                      </a:r>
                      <a:endParaRPr lang="es-MX" sz="1200" b="1" i="0" u="none" strike="noStrike" dirty="0">
                        <a:solidFill>
                          <a:srgbClr val="FFFFFF"/>
                        </a:solidFill>
                        <a:effectLst/>
                        <a:latin typeface="Arial" pitchFamily="34" charset="0"/>
                        <a:cs typeface="Arial" pitchFamily="34" charset="0"/>
                      </a:endParaRP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16</a:t>
                      </a:r>
                      <a:endParaRPr lang="es-MX" sz="1200" b="1" i="0" u="none" strike="noStrike" dirty="0">
                        <a:solidFill>
                          <a:srgbClr val="FFFFFF"/>
                        </a:solidFill>
                        <a:effectLst/>
                        <a:latin typeface="Arial" pitchFamily="34" charset="0"/>
                        <a:cs typeface="Arial" pitchFamily="34" charset="0"/>
                      </a:endParaRP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4</a:t>
                      </a:r>
                      <a:endParaRPr lang="es-MX" sz="1200" b="1" i="0" u="none" strike="noStrike" dirty="0">
                        <a:solidFill>
                          <a:srgbClr val="FFFFFF"/>
                        </a:solidFill>
                        <a:effectLst/>
                        <a:latin typeface="Arial" pitchFamily="34" charset="0"/>
                        <a:cs typeface="Arial" pitchFamily="34" charset="0"/>
                      </a:endParaRP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smtClean="0">
                          <a:solidFill>
                            <a:srgbClr val="FFFFFF"/>
                          </a:solidFill>
                          <a:effectLst/>
                          <a:latin typeface="Arial" pitchFamily="34" charset="0"/>
                          <a:cs typeface="Arial" pitchFamily="34" charset="0"/>
                        </a:rPr>
                        <a:t>22</a:t>
                      </a:r>
                      <a:endParaRPr lang="es-MX" sz="1200" b="1" i="0" u="none" strike="noStrike" dirty="0">
                        <a:solidFill>
                          <a:srgbClr val="FFFFFF"/>
                        </a:solidFill>
                        <a:effectLst/>
                        <a:latin typeface="Arial" pitchFamily="34" charset="0"/>
                        <a:cs typeface="Arial" pitchFamily="34" charset="0"/>
                      </a:endParaRP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extLst>
                  <a:ext uri="{0D108BD9-81ED-4DB2-BD59-A6C34878D82A}">
                    <a16:rowId xmlns="" xmlns:a16="http://schemas.microsoft.com/office/drawing/2014/main" val="10004"/>
                  </a:ext>
                </a:extLst>
              </a:tr>
            </a:tbl>
          </a:graphicData>
        </a:graphic>
      </p:graphicFrame>
      <p:sp>
        <p:nvSpPr>
          <p:cNvPr id="6" name="CuadroTexto 5">
            <a:extLst>
              <a:ext uri="{FF2B5EF4-FFF2-40B4-BE49-F238E27FC236}">
                <a16:creationId xmlns="" xmlns:a16="http://schemas.microsoft.com/office/drawing/2014/main" id="{850BD1CC-DC3F-4ED3-B886-6FB949309DB1}"/>
              </a:ext>
            </a:extLst>
          </p:cNvPr>
          <p:cNvSpPr txBox="1"/>
          <p:nvPr/>
        </p:nvSpPr>
        <p:spPr>
          <a:xfrm>
            <a:off x="7166119" y="1028268"/>
            <a:ext cx="1977881" cy="523220"/>
          </a:xfrm>
          <a:prstGeom prst="rect">
            <a:avLst/>
          </a:prstGeom>
          <a:solidFill>
            <a:schemeClr val="bg1"/>
          </a:solidFill>
        </p:spPr>
        <p:txBody>
          <a:bodyPr wrap="square">
            <a:spAutoFit/>
          </a:bodyPr>
          <a:lstStyle/>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CENTROS</a:t>
            </a: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t>
            </a:r>
            <a:r>
              <a:rPr lang="es-MX" sz="14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ESCOLARES</a:t>
            </a:r>
          </a:p>
        </p:txBody>
      </p:sp>
      <p:sp>
        <p:nvSpPr>
          <p:cNvPr id="7" name="6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8" name="7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9"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1">
            <a:extLst>
              <a:ext uri="{FF2B5EF4-FFF2-40B4-BE49-F238E27FC236}"/>
            </a:extLst>
          </p:cNvPr>
          <p:cNvSpPr txBox="1"/>
          <p:nvPr/>
        </p:nvSpPr>
        <p:spPr>
          <a:xfrm>
            <a:off x="0" y="3047999"/>
            <a:ext cx="9144000" cy="1492716"/>
          </a:xfrm>
          <a:prstGeom prst="rect">
            <a:avLst/>
          </a:prstGeom>
          <a:solidFill>
            <a:srgbClr val="FF0000"/>
          </a:solidFill>
        </p:spPr>
        <p:txBody>
          <a:bodyPr wrap="square">
            <a:spAutoFit/>
          </a:bodyPr>
          <a:lstStyle/>
          <a:p>
            <a:pPr algn="ctr">
              <a:defRPr/>
            </a:pPr>
            <a:endParaRPr lang="es-MX"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ASUNTOS GENERALES:</a:t>
            </a:r>
          </a:p>
          <a:p>
            <a:pPr algn="ctr">
              <a:defRPr/>
            </a:pPr>
            <a:endParaRPr lang="es-MX" sz="3500"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9523096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6" name="5 Rectángulo"/>
          <p:cNvSpPr/>
          <p:nvPr/>
        </p:nvSpPr>
        <p:spPr>
          <a:xfrm>
            <a:off x="332509" y="290944"/>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7"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9" name="CuadroTexto 1">
            <a:extLst>
              <a:ext uri="{FF2B5EF4-FFF2-40B4-BE49-F238E27FC236}"/>
            </a:extLst>
          </p:cNvPr>
          <p:cNvSpPr txBox="1"/>
          <p:nvPr/>
        </p:nvSpPr>
        <p:spPr>
          <a:xfrm>
            <a:off x="0" y="3047999"/>
            <a:ext cx="9144000" cy="1492716"/>
          </a:xfrm>
          <a:prstGeom prst="rect">
            <a:avLst/>
          </a:prstGeom>
          <a:solidFill>
            <a:srgbClr val="FF0000"/>
          </a:solidFill>
        </p:spPr>
        <p:txBody>
          <a:bodyPr wrap="square">
            <a:spAutoFit/>
          </a:bodyPr>
          <a:lstStyle/>
          <a:p>
            <a:pPr algn="ctr">
              <a:defRPr/>
            </a:pPr>
            <a:endParaRPr lang="es-MX"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CLAUSURA DE LA SESIÓN</a:t>
            </a:r>
          </a:p>
          <a:p>
            <a:pPr algn="ctr">
              <a:defRPr/>
            </a:pPr>
            <a:endParaRPr lang="es-MX" sz="3500"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3081860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4" name="CuadroTexto 5"/>
          <p:cNvSpPr txBox="1"/>
          <p:nvPr/>
        </p:nvSpPr>
        <p:spPr>
          <a:xfrm>
            <a:off x="251520" y="1157746"/>
            <a:ext cx="8640960"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Acta Anterior</a:t>
            </a:r>
            <a:endParaRPr lang="es-MX" sz="2100" b="1" dirty="0">
              <a:solidFill>
                <a:schemeClr val="tx1">
                  <a:lumMod val="65000"/>
                  <a:lumOff val="35000"/>
                </a:schemeClr>
              </a:solidFill>
              <a:latin typeface="Arial" pitchFamily="34" charset="0"/>
              <a:cs typeface="Arial" pitchFamily="34" charset="0"/>
            </a:endParaRPr>
          </a:p>
        </p:txBody>
      </p:sp>
      <p:pic>
        <p:nvPicPr>
          <p:cNvPr id="6149" name="Picture 5"/>
          <p:cNvPicPr>
            <a:picLocks noChangeAspect="1" noChangeArrowheads="1"/>
          </p:cNvPicPr>
          <p:nvPr/>
        </p:nvPicPr>
        <p:blipFill>
          <a:blip r:embed="rId3" cstate="print"/>
          <a:srcRect/>
          <a:stretch>
            <a:fillRect/>
          </a:stretch>
        </p:blipFill>
        <p:spPr bwMode="auto">
          <a:xfrm>
            <a:off x="496712" y="1625600"/>
            <a:ext cx="3296356" cy="4617156"/>
          </a:xfrm>
          <a:prstGeom prst="rect">
            <a:avLst/>
          </a:prstGeom>
          <a:noFill/>
          <a:ln w="9525">
            <a:noFill/>
            <a:miter lim="800000"/>
            <a:headEnd/>
            <a:tailEnd/>
          </a:ln>
          <a:effectLst/>
        </p:spPr>
      </p:pic>
      <p:pic>
        <p:nvPicPr>
          <p:cNvPr id="6150" name="Picture 6"/>
          <p:cNvPicPr>
            <a:picLocks noChangeAspect="1" noChangeArrowheads="1"/>
          </p:cNvPicPr>
          <p:nvPr/>
        </p:nvPicPr>
        <p:blipFill>
          <a:blip r:embed="rId4" cstate="print"/>
          <a:srcRect/>
          <a:stretch>
            <a:fillRect/>
          </a:stretch>
        </p:blipFill>
        <p:spPr bwMode="auto">
          <a:xfrm>
            <a:off x="3838222" y="1704623"/>
            <a:ext cx="2619023" cy="4549423"/>
          </a:xfrm>
          <a:prstGeom prst="rect">
            <a:avLst/>
          </a:prstGeom>
          <a:noFill/>
          <a:ln w="9525">
            <a:noFill/>
            <a:miter lim="800000"/>
            <a:headEnd/>
            <a:tailEnd/>
          </a:ln>
          <a:effectLst/>
        </p:spPr>
      </p:pic>
      <p:pic>
        <p:nvPicPr>
          <p:cNvPr id="6151" name="Picture 7"/>
          <p:cNvPicPr>
            <a:picLocks noChangeAspect="1" noChangeArrowheads="1"/>
          </p:cNvPicPr>
          <p:nvPr/>
        </p:nvPicPr>
        <p:blipFill>
          <a:blip r:embed="rId5" cstate="print"/>
          <a:srcRect/>
          <a:stretch>
            <a:fillRect/>
          </a:stretch>
        </p:blipFill>
        <p:spPr bwMode="auto">
          <a:xfrm>
            <a:off x="6299199" y="1659468"/>
            <a:ext cx="2555699" cy="4594576"/>
          </a:xfrm>
          <a:prstGeom prst="rect">
            <a:avLst/>
          </a:prstGeom>
          <a:noFill/>
          <a:ln w="9525">
            <a:noFill/>
            <a:miter lim="800000"/>
            <a:headEnd/>
            <a:tailEnd/>
          </a:ln>
          <a:effectLst/>
        </p:spPr>
      </p:pic>
    </p:spTree>
    <p:extLst>
      <p:ext uri="{BB962C8B-B14F-4D97-AF65-F5344CB8AC3E}">
        <p14:creationId xmlns:p14="http://schemas.microsoft.com/office/powerpoint/2010/main" xmlns="" val="74816844"/>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11" name="CuadroTexto 6"/>
          <p:cNvSpPr txBox="1"/>
          <p:nvPr/>
        </p:nvSpPr>
        <p:spPr>
          <a:xfrm>
            <a:off x="932772" y="1178162"/>
            <a:ext cx="7344816"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Presentación de Nuevos Miembros COCODI</a:t>
            </a:r>
          </a:p>
        </p:txBody>
      </p:sp>
      <p:sp>
        <p:nvSpPr>
          <p:cNvPr id="7" name="Rectángulo redondeado 6"/>
          <p:cNvSpPr/>
          <p:nvPr/>
        </p:nvSpPr>
        <p:spPr>
          <a:xfrm>
            <a:off x="3510844" y="1862667"/>
            <a:ext cx="1772356" cy="708192"/>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sz="1050" b="1" dirty="0" smtClean="0">
              <a:solidFill>
                <a:schemeClr val="tx1">
                  <a:lumMod val="65000"/>
                  <a:lumOff val="35000"/>
                </a:schemeClr>
              </a:solidFill>
              <a:latin typeface="Arial" pitchFamily="34" charset="0"/>
              <a:cs typeface="Arial" pitchFamily="34" charset="0"/>
            </a:endParaRPr>
          </a:p>
          <a:p>
            <a:pPr algn="ctr"/>
            <a:r>
              <a:rPr lang="es-MX" sz="1050" b="1" dirty="0" err="1" smtClean="0">
                <a:solidFill>
                  <a:schemeClr val="tx1">
                    <a:lumMod val="65000"/>
                    <a:lumOff val="35000"/>
                  </a:schemeClr>
                </a:solidFill>
                <a:latin typeface="Arial" pitchFamily="34" charset="0"/>
                <a:cs typeface="Arial" pitchFamily="34" charset="0"/>
              </a:rPr>
              <a:t>Profr</a:t>
            </a:r>
            <a:r>
              <a:rPr lang="es-MX" sz="1050" b="1" dirty="0" smtClean="0">
                <a:solidFill>
                  <a:schemeClr val="tx1">
                    <a:lumMod val="65000"/>
                    <a:lumOff val="35000"/>
                  </a:schemeClr>
                </a:solidFill>
                <a:latin typeface="Arial" pitchFamily="34" charset="0"/>
                <a:cs typeface="Arial" pitchFamily="34" charset="0"/>
              </a:rPr>
              <a:t>. José Víctor Guerrero González</a:t>
            </a:r>
          </a:p>
          <a:p>
            <a:pPr algn="ctr"/>
            <a:r>
              <a:rPr lang="es-MX" sz="1050" b="1" dirty="0" smtClean="0">
                <a:solidFill>
                  <a:schemeClr val="tx1">
                    <a:lumMod val="65000"/>
                    <a:lumOff val="35000"/>
                  </a:schemeClr>
                </a:solidFill>
                <a:latin typeface="Arial" pitchFamily="34" charset="0"/>
                <a:cs typeface="Arial" pitchFamily="34" charset="0"/>
              </a:rPr>
              <a:t>Titular o Presidente</a:t>
            </a:r>
          </a:p>
          <a:p>
            <a:pPr algn="ctr"/>
            <a:r>
              <a:rPr lang="es-MX" sz="1050" b="1" dirty="0" smtClean="0">
                <a:solidFill>
                  <a:schemeClr val="tx1">
                    <a:lumMod val="65000"/>
                    <a:lumOff val="35000"/>
                  </a:schemeClr>
                </a:solidFill>
                <a:latin typeface="Arial" pitchFamily="34" charset="0"/>
                <a:cs typeface="Arial" pitchFamily="34" charset="0"/>
              </a:rPr>
              <a:t> </a:t>
            </a:r>
            <a:endParaRPr lang="es-MX" sz="1050" b="1" dirty="0">
              <a:solidFill>
                <a:schemeClr val="tx1">
                  <a:lumMod val="65000"/>
                  <a:lumOff val="35000"/>
                </a:schemeClr>
              </a:solidFill>
              <a:latin typeface="Arial" pitchFamily="34" charset="0"/>
              <a:cs typeface="Arial" pitchFamily="34" charset="0"/>
            </a:endParaRPr>
          </a:p>
        </p:txBody>
      </p:sp>
      <p:cxnSp>
        <p:nvCxnSpPr>
          <p:cNvPr id="10" name="Conector recto de flecha 9"/>
          <p:cNvCxnSpPr/>
          <p:nvPr/>
        </p:nvCxnSpPr>
        <p:spPr>
          <a:xfrm>
            <a:off x="4427984" y="2619492"/>
            <a:ext cx="0" cy="216024"/>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
        <p:nvSpPr>
          <p:cNvPr id="13" name="Rectángulo redondeado 12"/>
          <p:cNvSpPr/>
          <p:nvPr/>
        </p:nvSpPr>
        <p:spPr>
          <a:xfrm>
            <a:off x="3544711" y="2857422"/>
            <a:ext cx="1749777" cy="648072"/>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1050" b="1" dirty="0" err="1" smtClean="0">
                <a:solidFill>
                  <a:srgbClr val="FF0000"/>
                </a:solidFill>
                <a:latin typeface="Arial" pitchFamily="34" charset="0"/>
                <a:cs typeface="Arial" pitchFamily="34" charset="0"/>
              </a:rPr>
              <a:t>Lic</a:t>
            </a:r>
            <a:r>
              <a:rPr lang="es-MX" sz="1050" b="1" dirty="0" smtClean="0">
                <a:solidFill>
                  <a:srgbClr val="FF0000"/>
                </a:solidFill>
                <a:latin typeface="Arial" pitchFamily="34" charset="0"/>
                <a:cs typeface="Arial" pitchFamily="34" charset="0"/>
              </a:rPr>
              <a:t> . Dalia Navarro Olea</a:t>
            </a:r>
          </a:p>
          <a:p>
            <a:pPr algn="ctr"/>
            <a:r>
              <a:rPr lang="es-MX" sz="1050" b="1" dirty="0" smtClean="0">
                <a:solidFill>
                  <a:srgbClr val="FF0000"/>
                </a:solidFill>
                <a:latin typeface="Arial" pitchFamily="34" charset="0"/>
                <a:cs typeface="Arial" pitchFamily="34" charset="0"/>
              </a:rPr>
              <a:t>Vocal Ejecutivo/OIC</a:t>
            </a:r>
            <a:endParaRPr lang="es-MX" sz="1050" b="1" dirty="0">
              <a:solidFill>
                <a:srgbClr val="FF0000"/>
              </a:solidFill>
              <a:latin typeface="Arial" pitchFamily="34" charset="0"/>
              <a:cs typeface="Arial" pitchFamily="34" charset="0"/>
            </a:endParaRPr>
          </a:p>
        </p:txBody>
      </p:sp>
      <p:cxnSp>
        <p:nvCxnSpPr>
          <p:cNvPr id="14" name="Conector recto de flecha 13"/>
          <p:cNvCxnSpPr>
            <a:stCxn id="13" idx="2"/>
          </p:cNvCxnSpPr>
          <p:nvPr/>
        </p:nvCxnSpPr>
        <p:spPr>
          <a:xfrm rot="16200000" flipH="1">
            <a:off x="4307070" y="3618024"/>
            <a:ext cx="233444" cy="8384"/>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flipV="1">
            <a:off x="1619672" y="3699612"/>
            <a:ext cx="6264696" cy="17420"/>
          </a:xfrm>
          <a:prstGeom prst="line">
            <a:avLst/>
          </a:prstGeom>
          <a:ln/>
        </p:spPr>
        <p:style>
          <a:lnRef idx="3">
            <a:schemeClr val="accent6"/>
          </a:lnRef>
          <a:fillRef idx="0">
            <a:schemeClr val="accent6"/>
          </a:fillRef>
          <a:effectRef idx="2">
            <a:schemeClr val="accent6"/>
          </a:effectRef>
          <a:fontRef idx="minor">
            <a:schemeClr val="tx1"/>
          </a:fontRef>
        </p:style>
      </p:cxnSp>
      <p:cxnSp>
        <p:nvCxnSpPr>
          <p:cNvPr id="16" name="Conector recto de flecha 15"/>
          <p:cNvCxnSpPr/>
          <p:nvPr/>
        </p:nvCxnSpPr>
        <p:spPr>
          <a:xfrm>
            <a:off x="1619672" y="3717032"/>
            <a:ext cx="0" cy="288032"/>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cxnSp>
        <p:nvCxnSpPr>
          <p:cNvPr id="17" name="Conector recto de flecha 16"/>
          <p:cNvCxnSpPr/>
          <p:nvPr/>
        </p:nvCxnSpPr>
        <p:spPr>
          <a:xfrm>
            <a:off x="7884368" y="3689380"/>
            <a:ext cx="0" cy="288032"/>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
        <p:nvSpPr>
          <p:cNvPr id="18" name="Rectángulo redondeado 17"/>
          <p:cNvSpPr/>
          <p:nvPr/>
        </p:nvSpPr>
        <p:spPr>
          <a:xfrm>
            <a:off x="899592" y="4005064"/>
            <a:ext cx="1512168" cy="774754"/>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
        <p:nvSpPr>
          <p:cNvPr id="19" name="Rectángulo redondeado 18"/>
          <p:cNvSpPr/>
          <p:nvPr/>
        </p:nvSpPr>
        <p:spPr>
          <a:xfrm>
            <a:off x="2555447" y="4005064"/>
            <a:ext cx="1368152" cy="1010281"/>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
        <p:nvSpPr>
          <p:cNvPr id="20" name="CuadroTexto 19"/>
          <p:cNvSpPr txBox="1"/>
          <p:nvPr/>
        </p:nvSpPr>
        <p:spPr>
          <a:xfrm>
            <a:off x="851733" y="4074337"/>
            <a:ext cx="1728192" cy="738664"/>
          </a:xfrm>
          <a:prstGeom prst="rect">
            <a:avLst/>
          </a:prstGeom>
          <a:noFill/>
        </p:spPr>
        <p:txBody>
          <a:bodyPr wrap="square" rtlCol="0">
            <a:spAutoFit/>
          </a:bodyPr>
          <a:lstStyle/>
          <a:p>
            <a:pPr algn="ctr"/>
            <a:r>
              <a:rPr lang="es-MX" sz="1050" b="1" dirty="0" smtClean="0">
                <a:solidFill>
                  <a:schemeClr val="tx1">
                    <a:lumMod val="65000"/>
                    <a:lumOff val="35000"/>
                  </a:schemeClr>
                </a:solidFill>
                <a:latin typeface="Arial" pitchFamily="34" charset="0"/>
                <a:cs typeface="Arial" pitchFamily="34" charset="0"/>
              </a:rPr>
              <a:t>Lic. Homero Ríos Murrieta</a:t>
            </a:r>
          </a:p>
          <a:p>
            <a:pPr algn="ctr"/>
            <a:r>
              <a:rPr lang="es-MX" sz="1050" b="1" dirty="0" smtClean="0">
                <a:solidFill>
                  <a:schemeClr val="tx1">
                    <a:lumMod val="65000"/>
                    <a:lumOff val="35000"/>
                  </a:schemeClr>
                </a:solidFill>
                <a:latin typeface="Arial" pitchFamily="34" charset="0"/>
                <a:cs typeface="Arial" pitchFamily="34" charset="0"/>
              </a:rPr>
              <a:t>Coordinador de </a:t>
            </a:r>
          </a:p>
          <a:p>
            <a:pPr algn="ctr"/>
            <a:r>
              <a:rPr lang="es-MX" sz="1050" b="1" dirty="0" smtClean="0">
                <a:solidFill>
                  <a:schemeClr val="tx1">
                    <a:lumMod val="65000"/>
                    <a:lumOff val="35000"/>
                  </a:schemeClr>
                </a:solidFill>
                <a:latin typeface="Arial" pitchFamily="34" charset="0"/>
                <a:cs typeface="Arial" pitchFamily="34" charset="0"/>
              </a:rPr>
              <a:t>Control Interno</a:t>
            </a:r>
            <a:endParaRPr lang="es-MX" sz="1050" b="1" dirty="0">
              <a:solidFill>
                <a:schemeClr val="tx1">
                  <a:lumMod val="65000"/>
                  <a:lumOff val="35000"/>
                </a:schemeClr>
              </a:solidFill>
              <a:latin typeface="Arial" pitchFamily="34" charset="0"/>
              <a:cs typeface="Arial" pitchFamily="34" charset="0"/>
            </a:endParaRPr>
          </a:p>
        </p:txBody>
      </p:sp>
      <p:cxnSp>
        <p:nvCxnSpPr>
          <p:cNvPr id="21" name="Conector recto de flecha 20"/>
          <p:cNvCxnSpPr/>
          <p:nvPr/>
        </p:nvCxnSpPr>
        <p:spPr>
          <a:xfrm>
            <a:off x="3261261" y="3717032"/>
            <a:ext cx="0" cy="288032"/>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
        <p:nvSpPr>
          <p:cNvPr id="22" name="CuadroTexto 21"/>
          <p:cNvSpPr txBox="1"/>
          <p:nvPr/>
        </p:nvSpPr>
        <p:spPr>
          <a:xfrm>
            <a:off x="2528067" y="4024757"/>
            <a:ext cx="1368152" cy="900246"/>
          </a:xfrm>
          <a:prstGeom prst="rect">
            <a:avLst/>
          </a:prstGeom>
          <a:noFill/>
        </p:spPr>
        <p:txBody>
          <a:bodyPr wrap="square" rtlCol="0">
            <a:spAutoFit/>
          </a:bodyPr>
          <a:lstStyle/>
          <a:p>
            <a:pPr algn="ctr"/>
            <a:r>
              <a:rPr lang="es-MX" sz="1050" b="1" dirty="0" smtClean="0">
                <a:solidFill>
                  <a:schemeClr val="tx1">
                    <a:lumMod val="65000"/>
                    <a:lumOff val="35000"/>
                  </a:schemeClr>
                </a:solidFill>
                <a:latin typeface="Arial" pitchFamily="34" charset="0"/>
                <a:cs typeface="Arial" pitchFamily="34" charset="0"/>
              </a:rPr>
              <a:t>Lic. Miguel Ángel Partida Ruiz</a:t>
            </a:r>
          </a:p>
          <a:p>
            <a:pPr algn="ctr"/>
            <a:r>
              <a:rPr lang="es-MX" sz="1050" b="1" dirty="0" smtClean="0">
                <a:solidFill>
                  <a:schemeClr val="tx1">
                    <a:lumMod val="65000"/>
                    <a:lumOff val="35000"/>
                  </a:schemeClr>
                </a:solidFill>
                <a:latin typeface="Arial" pitchFamily="34" charset="0"/>
                <a:cs typeface="Arial" pitchFamily="34" charset="0"/>
              </a:rPr>
              <a:t>Auxiliar de </a:t>
            </a:r>
            <a:r>
              <a:rPr lang="es-MX" sz="1050" b="1" dirty="0" err="1" smtClean="0">
                <a:solidFill>
                  <a:schemeClr val="tx1">
                    <a:lumMod val="65000"/>
                    <a:lumOff val="35000"/>
                  </a:schemeClr>
                </a:solidFill>
                <a:latin typeface="Arial" pitchFamily="34" charset="0"/>
                <a:cs typeface="Arial" pitchFamily="34" charset="0"/>
              </a:rPr>
              <a:t>Admon</a:t>
            </a:r>
            <a:r>
              <a:rPr lang="es-MX" sz="1050" b="1" dirty="0" smtClean="0">
                <a:solidFill>
                  <a:schemeClr val="tx1">
                    <a:lumMod val="65000"/>
                    <a:lumOff val="35000"/>
                  </a:schemeClr>
                </a:solidFill>
                <a:latin typeface="Arial" pitchFamily="34" charset="0"/>
                <a:cs typeface="Arial" pitchFamily="34" charset="0"/>
              </a:rPr>
              <a:t>. de Riesgos</a:t>
            </a:r>
            <a:endParaRPr lang="es-MX" sz="1050" b="1" dirty="0">
              <a:solidFill>
                <a:schemeClr val="tx1">
                  <a:lumMod val="65000"/>
                  <a:lumOff val="35000"/>
                </a:schemeClr>
              </a:solidFill>
              <a:latin typeface="Arial" pitchFamily="34" charset="0"/>
              <a:cs typeface="Arial" pitchFamily="34" charset="0"/>
            </a:endParaRPr>
          </a:p>
        </p:txBody>
      </p:sp>
      <p:cxnSp>
        <p:nvCxnSpPr>
          <p:cNvPr id="23" name="Conector recto de flecha 22"/>
          <p:cNvCxnSpPr/>
          <p:nvPr/>
        </p:nvCxnSpPr>
        <p:spPr>
          <a:xfrm>
            <a:off x="4781582" y="3705899"/>
            <a:ext cx="0" cy="321579"/>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
        <p:nvSpPr>
          <p:cNvPr id="24" name="Rectángulo redondeado 23"/>
          <p:cNvSpPr/>
          <p:nvPr/>
        </p:nvSpPr>
        <p:spPr>
          <a:xfrm>
            <a:off x="4081141" y="4066319"/>
            <a:ext cx="1446823" cy="92337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
        <p:nvSpPr>
          <p:cNvPr id="25" name="Rectángulo redondeado 24"/>
          <p:cNvSpPr/>
          <p:nvPr/>
        </p:nvSpPr>
        <p:spPr>
          <a:xfrm>
            <a:off x="7164288" y="4038611"/>
            <a:ext cx="1224136" cy="233448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cxnSp>
        <p:nvCxnSpPr>
          <p:cNvPr id="26" name="Conector recto de flecha 25"/>
          <p:cNvCxnSpPr/>
          <p:nvPr/>
        </p:nvCxnSpPr>
        <p:spPr>
          <a:xfrm flipH="1">
            <a:off x="6319225" y="3717031"/>
            <a:ext cx="192" cy="321579"/>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
        <p:nvSpPr>
          <p:cNvPr id="27" name="Rectángulo redondeado 26"/>
          <p:cNvSpPr/>
          <p:nvPr/>
        </p:nvSpPr>
        <p:spPr>
          <a:xfrm>
            <a:off x="5652120" y="4068828"/>
            <a:ext cx="1368152" cy="1085063"/>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
        <p:nvSpPr>
          <p:cNvPr id="28" name="CuadroTexto 27"/>
          <p:cNvSpPr txBox="1"/>
          <p:nvPr/>
        </p:nvSpPr>
        <p:spPr>
          <a:xfrm>
            <a:off x="4081140" y="4110391"/>
            <a:ext cx="1446823" cy="900246"/>
          </a:xfrm>
          <a:prstGeom prst="rect">
            <a:avLst/>
          </a:prstGeom>
          <a:noFill/>
        </p:spPr>
        <p:txBody>
          <a:bodyPr wrap="square" rtlCol="0">
            <a:spAutoFit/>
          </a:bodyPr>
          <a:lstStyle/>
          <a:p>
            <a:pPr algn="ctr"/>
            <a:r>
              <a:rPr lang="es-MX" sz="1050" b="1" dirty="0" smtClean="0">
                <a:solidFill>
                  <a:schemeClr val="tx1">
                    <a:lumMod val="65000"/>
                    <a:lumOff val="35000"/>
                  </a:schemeClr>
                </a:solidFill>
                <a:latin typeface="Arial" pitchFamily="34" charset="0"/>
                <a:cs typeface="Arial" pitchFamily="34" charset="0"/>
              </a:rPr>
              <a:t>Ing. Amador Bustamante </a:t>
            </a:r>
            <a:r>
              <a:rPr lang="es-MX" sz="1050" b="1" dirty="0" err="1" smtClean="0">
                <a:solidFill>
                  <a:schemeClr val="tx1">
                    <a:lumMod val="65000"/>
                    <a:lumOff val="35000"/>
                  </a:schemeClr>
                </a:solidFill>
                <a:latin typeface="Arial" pitchFamily="34" charset="0"/>
                <a:cs typeface="Arial" pitchFamily="34" charset="0"/>
              </a:rPr>
              <a:t>Gastelum</a:t>
            </a:r>
            <a:endParaRPr lang="es-MX" sz="1050" b="1" dirty="0" smtClean="0">
              <a:solidFill>
                <a:schemeClr val="tx1">
                  <a:lumMod val="65000"/>
                  <a:lumOff val="35000"/>
                </a:schemeClr>
              </a:solidFill>
              <a:latin typeface="Arial" pitchFamily="34" charset="0"/>
              <a:cs typeface="Arial" pitchFamily="34" charset="0"/>
            </a:endParaRPr>
          </a:p>
          <a:p>
            <a:pPr algn="ctr"/>
            <a:r>
              <a:rPr lang="es-MX" sz="1050" b="1" dirty="0" smtClean="0">
                <a:solidFill>
                  <a:schemeClr val="tx1">
                    <a:lumMod val="65000"/>
                    <a:lumOff val="35000"/>
                  </a:schemeClr>
                </a:solidFill>
                <a:latin typeface="Arial" pitchFamily="34" charset="0"/>
                <a:cs typeface="Arial" pitchFamily="34" charset="0"/>
              </a:rPr>
              <a:t>Auxiliar C.I. E. COCODI</a:t>
            </a:r>
            <a:endParaRPr lang="es-MX" sz="1050" b="1" dirty="0">
              <a:solidFill>
                <a:schemeClr val="tx1">
                  <a:lumMod val="65000"/>
                  <a:lumOff val="35000"/>
                </a:schemeClr>
              </a:solidFill>
              <a:latin typeface="Arial" pitchFamily="34" charset="0"/>
              <a:cs typeface="Arial" pitchFamily="34" charset="0"/>
            </a:endParaRPr>
          </a:p>
        </p:txBody>
      </p:sp>
      <p:sp>
        <p:nvSpPr>
          <p:cNvPr id="29" name="CuadroTexto 28"/>
          <p:cNvSpPr txBox="1"/>
          <p:nvPr/>
        </p:nvSpPr>
        <p:spPr>
          <a:xfrm>
            <a:off x="5609899" y="4115418"/>
            <a:ext cx="1440818" cy="1061829"/>
          </a:xfrm>
          <a:prstGeom prst="rect">
            <a:avLst/>
          </a:prstGeom>
          <a:noFill/>
        </p:spPr>
        <p:txBody>
          <a:bodyPr wrap="square" rtlCol="0">
            <a:spAutoFit/>
          </a:bodyPr>
          <a:lstStyle/>
          <a:p>
            <a:pPr algn="ctr"/>
            <a:r>
              <a:rPr lang="es-MX" sz="1050" b="1" dirty="0" smtClean="0">
                <a:solidFill>
                  <a:schemeClr val="tx1">
                    <a:lumMod val="65000"/>
                    <a:lumOff val="35000"/>
                  </a:schemeClr>
                </a:solidFill>
                <a:latin typeface="Arial" pitchFamily="34" charset="0"/>
                <a:cs typeface="Arial" pitchFamily="34" charset="0"/>
              </a:rPr>
              <a:t>Arq. Gustavo Quiróz M </a:t>
            </a:r>
          </a:p>
          <a:p>
            <a:pPr algn="ctr"/>
            <a:r>
              <a:rPr lang="es-MX" sz="1050" b="1" dirty="0" smtClean="0">
                <a:solidFill>
                  <a:schemeClr val="tx1">
                    <a:lumMod val="65000"/>
                    <a:lumOff val="35000"/>
                  </a:schemeClr>
                </a:solidFill>
                <a:latin typeface="Arial" pitchFamily="34" charset="0"/>
                <a:cs typeface="Arial" pitchFamily="34" charset="0"/>
              </a:rPr>
              <a:t>Comisario Público </a:t>
            </a:r>
          </a:p>
          <a:p>
            <a:pPr algn="ctr"/>
            <a:r>
              <a:rPr lang="es-MX" sz="1050" b="1" dirty="0" smtClean="0">
                <a:solidFill>
                  <a:schemeClr val="tx1">
                    <a:lumMod val="65000"/>
                    <a:lumOff val="35000"/>
                  </a:schemeClr>
                </a:solidFill>
                <a:latin typeface="Arial" pitchFamily="34" charset="0"/>
                <a:cs typeface="Arial" pitchFamily="34" charset="0"/>
              </a:rPr>
              <a:t>Órgano de Vigilancia</a:t>
            </a:r>
          </a:p>
          <a:p>
            <a:endParaRPr lang="es-MX" sz="1050" dirty="0"/>
          </a:p>
        </p:txBody>
      </p:sp>
      <p:sp>
        <p:nvSpPr>
          <p:cNvPr id="2" name="Rectángulo 1"/>
          <p:cNvSpPr/>
          <p:nvPr/>
        </p:nvSpPr>
        <p:spPr>
          <a:xfrm>
            <a:off x="7223413" y="4089070"/>
            <a:ext cx="1112698" cy="2192908"/>
          </a:xfrm>
          <a:prstGeom prst="rect">
            <a:avLst/>
          </a:prstGeom>
        </p:spPr>
        <p:txBody>
          <a:bodyPr wrap="square">
            <a:spAutoFit/>
          </a:bodyPr>
          <a:lstStyle/>
          <a:p>
            <a:pPr algn="ctr"/>
            <a:r>
              <a:rPr lang="es-MX" sz="1050" b="1" dirty="0">
                <a:solidFill>
                  <a:schemeClr val="tx1">
                    <a:lumMod val="65000"/>
                    <a:lumOff val="35000"/>
                  </a:schemeClr>
                </a:solidFill>
                <a:latin typeface="Arial" pitchFamily="34" charset="0"/>
                <a:cs typeface="Arial" pitchFamily="34" charset="0"/>
              </a:rPr>
              <a:t>VOCALES</a:t>
            </a:r>
          </a:p>
          <a:p>
            <a:r>
              <a:rPr lang="es-MX" sz="1050" b="1" dirty="0">
                <a:solidFill>
                  <a:schemeClr val="tx1">
                    <a:lumMod val="65000"/>
                    <a:lumOff val="35000"/>
                  </a:schemeClr>
                </a:solidFill>
                <a:latin typeface="Arial" pitchFamily="34" charset="0"/>
                <a:cs typeface="Arial" pitchFamily="34" charset="0"/>
              </a:rPr>
              <a:t>C.P. Gastón Madrid Castro/DGP</a:t>
            </a:r>
          </a:p>
          <a:p>
            <a:endParaRPr lang="es-MX" sz="1050" b="1" dirty="0">
              <a:solidFill>
                <a:schemeClr val="tx1">
                  <a:lumMod val="65000"/>
                  <a:lumOff val="35000"/>
                </a:schemeClr>
              </a:solidFill>
              <a:latin typeface="Arial" pitchFamily="34" charset="0"/>
              <a:cs typeface="Arial" pitchFamily="34" charset="0"/>
            </a:endParaRPr>
          </a:p>
          <a:p>
            <a:r>
              <a:rPr lang="es-MX" sz="1050" b="1" dirty="0">
                <a:solidFill>
                  <a:schemeClr val="tx1">
                    <a:lumMod val="65000"/>
                    <a:lumOff val="35000"/>
                  </a:schemeClr>
                </a:solidFill>
                <a:latin typeface="Arial" pitchFamily="34" charset="0"/>
                <a:cs typeface="Arial" pitchFamily="34" charset="0"/>
              </a:rPr>
              <a:t>Lic. </a:t>
            </a:r>
            <a:r>
              <a:rPr lang="es-MX" sz="1050" b="1" dirty="0" smtClean="0">
                <a:solidFill>
                  <a:schemeClr val="tx1">
                    <a:lumMod val="65000"/>
                    <a:lumOff val="35000"/>
                  </a:schemeClr>
                </a:solidFill>
                <a:latin typeface="Arial" pitchFamily="34" charset="0"/>
                <a:cs typeface="Arial" pitchFamily="34" charset="0"/>
              </a:rPr>
              <a:t>Juan de Dios González Ruíz/DGI</a:t>
            </a:r>
            <a:endParaRPr lang="es-MX" sz="1050" b="1" dirty="0">
              <a:solidFill>
                <a:schemeClr val="tx1">
                  <a:lumMod val="65000"/>
                  <a:lumOff val="35000"/>
                </a:schemeClr>
              </a:solidFill>
              <a:latin typeface="Arial" pitchFamily="34" charset="0"/>
              <a:cs typeface="Arial" pitchFamily="34" charset="0"/>
            </a:endParaRPr>
          </a:p>
          <a:p>
            <a:endParaRPr lang="es-MX" sz="1050" dirty="0">
              <a:latin typeface="Arial" pitchFamily="34" charset="0"/>
              <a:cs typeface="Arial" pitchFamily="34" charset="0"/>
            </a:endParaRPr>
          </a:p>
          <a:p>
            <a:r>
              <a:rPr lang="es-MX" sz="1050" b="1" dirty="0">
                <a:solidFill>
                  <a:schemeClr val="tx1">
                    <a:lumMod val="65000"/>
                    <a:lumOff val="35000"/>
                  </a:schemeClr>
                </a:solidFill>
                <a:latin typeface="Arial" pitchFamily="34" charset="0"/>
                <a:cs typeface="Arial" pitchFamily="34" charset="0"/>
              </a:rPr>
              <a:t>Lic. </a:t>
            </a:r>
            <a:r>
              <a:rPr lang="es-MX" sz="1050" b="1" dirty="0" smtClean="0">
                <a:solidFill>
                  <a:schemeClr val="tx1">
                    <a:lumMod val="65000"/>
                    <a:lumOff val="35000"/>
                  </a:schemeClr>
                </a:solidFill>
                <a:latin typeface="Arial" pitchFamily="34" charset="0"/>
                <a:cs typeface="Arial" pitchFamily="34" charset="0"/>
              </a:rPr>
              <a:t>Alan René Arce Corrales </a:t>
            </a:r>
            <a:r>
              <a:rPr lang="es-MX" sz="1050" b="1" dirty="0">
                <a:solidFill>
                  <a:schemeClr val="tx1">
                    <a:lumMod val="65000"/>
                    <a:lumOff val="35000"/>
                  </a:schemeClr>
                </a:solidFill>
                <a:latin typeface="Arial" pitchFamily="34" charset="0"/>
                <a:cs typeface="Arial" pitchFamily="34" charset="0"/>
              </a:rPr>
              <a:t>Cuellar Urrea/UAJ</a:t>
            </a:r>
          </a:p>
        </p:txBody>
      </p:sp>
      <p:sp>
        <p:nvSpPr>
          <p:cNvPr id="31" name="CuadroTexto 30"/>
          <p:cNvSpPr txBox="1"/>
          <p:nvPr/>
        </p:nvSpPr>
        <p:spPr>
          <a:xfrm>
            <a:off x="6409406" y="1594452"/>
            <a:ext cx="2124994" cy="2215991"/>
          </a:xfrm>
          <a:prstGeom prst="rect">
            <a:avLst/>
          </a:prstGeom>
          <a:noFill/>
        </p:spPr>
        <p:txBody>
          <a:bodyPr wrap="square" rtlCol="0">
            <a:spAutoFit/>
          </a:bodyPr>
          <a:lstStyle/>
          <a:p>
            <a:pPr algn="ctr"/>
            <a:r>
              <a:rPr lang="es-MX" sz="1000" b="1" dirty="0" smtClean="0">
                <a:solidFill>
                  <a:schemeClr val="tx1">
                    <a:lumMod val="65000"/>
                    <a:lumOff val="35000"/>
                  </a:schemeClr>
                </a:solidFill>
                <a:latin typeface="Arial" pitchFamily="34" charset="0"/>
                <a:cs typeface="Arial" pitchFamily="34" charset="0"/>
              </a:rPr>
              <a:t>INVITADOS</a:t>
            </a:r>
          </a:p>
          <a:p>
            <a:pPr marL="171450" indent="-171450">
              <a:buFont typeface="Arial" panose="020B0604020202020204" pitchFamily="34" charset="0"/>
              <a:buChar char="•"/>
            </a:pPr>
            <a:r>
              <a:rPr lang="es-MX" sz="1000" b="1" dirty="0" smtClean="0">
                <a:solidFill>
                  <a:schemeClr val="tx1">
                    <a:lumMod val="65000"/>
                    <a:lumOff val="35000"/>
                  </a:schemeClr>
                </a:solidFill>
                <a:latin typeface="Arial" pitchFamily="34" charset="0"/>
                <a:cs typeface="Arial" pitchFamily="34" charset="0"/>
              </a:rPr>
              <a:t>Directores Generales</a:t>
            </a:r>
          </a:p>
          <a:p>
            <a:pPr marL="171450" indent="-171450">
              <a:buFont typeface="Arial" panose="020B0604020202020204" pitchFamily="34" charset="0"/>
              <a:buChar char="•"/>
            </a:pPr>
            <a:r>
              <a:rPr lang="es-MX" sz="1000" b="1" dirty="0" smtClean="0">
                <a:solidFill>
                  <a:schemeClr val="tx1">
                    <a:lumMod val="65000"/>
                    <a:lumOff val="35000"/>
                  </a:schemeClr>
                </a:solidFill>
                <a:latin typeface="Arial" pitchFamily="34" charset="0"/>
                <a:cs typeface="Arial" pitchFamily="34" charset="0"/>
              </a:rPr>
              <a:t>Servidores Públicos de APE/ Secretaría de Hacienda</a:t>
            </a:r>
          </a:p>
          <a:p>
            <a:pPr marL="171450" indent="-171450">
              <a:buFont typeface="Arial" panose="020B0604020202020204" pitchFamily="34" charset="0"/>
              <a:buChar char="•"/>
            </a:pPr>
            <a:r>
              <a:rPr lang="es-MX" sz="1000" b="1" dirty="0" smtClean="0">
                <a:solidFill>
                  <a:schemeClr val="tx1">
                    <a:lumMod val="65000"/>
                    <a:lumOff val="35000"/>
                  </a:schemeClr>
                </a:solidFill>
                <a:latin typeface="Arial" pitchFamily="34" charset="0"/>
                <a:cs typeface="Arial" pitchFamily="34" charset="0"/>
              </a:rPr>
              <a:t>Personas externas expertas en temas a tratar</a:t>
            </a:r>
          </a:p>
          <a:p>
            <a:pPr marL="171450" indent="-171450">
              <a:buFont typeface="Arial" panose="020B0604020202020204" pitchFamily="34" charset="0"/>
              <a:buChar char="•"/>
            </a:pPr>
            <a:r>
              <a:rPr lang="es-MX" sz="1000" b="1" dirty="0" smtClean="0">
                <a:solidFill>
                  <a:schemeClr val="tx1">
                    <a:lumMod val="65000"/>
                    <a:lumOff val="35000"/>
                  </a:schemeClr>
                </a:solidFill>
                <a:latin typeface="Arial" pitchFamily="34" charset="0"/>
                <a:cs typeface="Arial" pitchFamily="34" charset="0"/>
              </a:rPr>
              <a:t>Auditores externos</a:t>
            </a:r>
          </a:p>
          <a:p>
            <a:pPr marL="171450" indent="-171450">
              <a:buFont typeface="Arial" panose="020B0604020202020204" pitchFamily="34" charset="0"/>
              <a:buChar char="•"/>
            </a:pPr>
            <a:r>
              <a:rPr lang="es-MX" sz="1000" b="1" dirty="0" smtClean="0">
                <a:solidFill>
                  <a:schemeClr val="tx1">
                    <a:lumMod val="65000"/>
                    <a:lumOff val="35000"/>
                  </a:schemeClr>
                </a:solidFill>
                <a:latin typeface="Arial" pitchFamily="34" charset="0"/>
                <a:cs typeface="Arial" pitchFamily="34" charset="0"/>
              </a:rPr>
              <a:t>Representante del SDAT, designado por el Secretario de la Contraloría General</a:t>
            </a:r>
          </a:p>
          <a:p>
            <a:pPr marL="171450" indent="-171450">
              <a:buFont typeface="Arial" panose="020B0604020202020204" pitchFamily="34" charset="0"/>
              <a:buChar char="•"/>
            </a:pPr>
            <a:r>
              <a:rPr lang="es-MX" sz="1000" b="1" dirty="0" smtClean="0">
                <a:solidFill>
                  <a:schemeClr val="tx1">
                    <a:lumMod val="65000"/>
                    <a:lumOff val="35000"/>
                  </a:schemeClr>
                </a:solidFill>
                <a:latin typeface="Arial" pitchFamily="34" charset="0"/>
                <a:cs typeface="Arial" pitchFamily="34" charset="0"/>
              </a:rPr>
              <a:t>Enlaces de C.I. </a:t>
            </a:r>
            <a:r>
              <a:rPr lang="es-MX" sz="1000" b="1" dirty="0">
                <a:solidFill>
                  <a:schemeClr val="tx1">
                    <a:lumMod val="65000"/>
                    <a:lumOff val="35000"/>
                  </a:schemeClr>
                </a:solidFill>
                <a:latin typeface="Arial" pitchFamily="34" charset="0"/>
                <a:cs typeface="Arial" pitchFamily="34" charset="0"/>
              </a:rPr>
              <a:t>y</a:t>
            </a:r>
            <a:r>
              <a:rPr lang="es-MX" sz="1000" b="1" dirty="0" smtClean="0">
                <a:solidFill>
                  <a:schemeClr val="tx1">
                    <a:lumMod val="65000"/>
                    <a:lumOff val="35000"/>
                  </a:schemeClr>
                </a:solidFill>
                <a:latin typeface="Arial" pitchFamily="34" charset="0"/>
                <a:cs typeface="Arial" pitchFamily="34" charset="0"/>
              </a:rPr>
              <a:t> A.R.</a:t>
            </a:r>
          </a:p>
          <a:p>
            <a:endParaRPr lang="es-MX" dirty="0"/>
          </a:p>
        </p:txBody>
      </p:sp>
      <p:sp>
        <p:nvSpPr>
          <p:cNvPr id="32" name="Rectángulo redondeado 31"/>
          <p:cNvSpPr/>
          <p:nvPr/>
        </p:nvSpPr>
        <p:spPr>
          <a:xfrm>
            <a:off x="6303819" y="1539033"/>
            <a:ext cx="2230581" cy="2049294"/>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3" name="Tabla 2"/>
          <p:cNvGraphicFramePr>
            <a:graphicFrameLocks noGrp="1"/>
          </p:cNvGraphicFramePr>
          <p:nvPr>
            <p:extLst>
              <p:ext uri="{D42A27DB-BD31-4B8C-83A1-F6EECF244321}">
                <p14:modId xmlns:p14="http://schemas.microsoft.com/office/powerpoint/2010/main" xmlns="" val="973620874"/>
              </p:ext>
            </p:extLst>
          </p:nvPr>
        </p:nvGraphicFramePr>
        <p:xfrm>
          <a:off x="675136" y="5181599"/>
          <a:ext cx="4617300" cy="1077479"/>
        </p:xfrm>
        <a:graphic>
          <a:graphicData uri="http://schemas.openxmlformats.org/drawingml/2006/table">
            <a:tbl>
              <a:tblPr firstRow="1" bandRow="1">
                <a:tableStyleId>{2D5ABB26-0587-4C30-8999-92F81FD0307C}</a:tableStyleId>
              </a:tblPr>
              <a:tblGrid>
                <a:gridCol w="2426403"/>
                <a:gridCol w="2190897"/>
              </a:tblGrid>
              <a:tr h="427919">
                <a:tc gridSpan="2">
                  <a:txBody>
                    <a:bodyPr/>
                    <a:lstStyle/>
                    <a:p>
                      <a:pPr algn="ctr"/>
                      <a:r>
                        <a:rPr lang="es-MX" sz="1050" b="1" dirty="0" smtClean="0">
                          <a:solidFill>
                            <a:schemeClr val="tx1">
                              <a:lumMod val="65000"/>
                              <a:lumOff val="35000"/>
                            </a:schemeClr>
                          </a:solidFill>
                          <a:latin typeface="Arial" pitchFamily="34" charset="0"/>
                          <a:cs typeface="Arial" pitchFamily="34" charset="0"/>
                        </a:rPr>
                        <a:t>Alta</a:t>
                      </a:r>
                      <a:r>
                        <a:rPr lang="es-MX" sz="1050" b="1" baseline="0" dirty="0" smtClean="0">
                          <a:solidFill>
                            <a:schemeClr val="tx1">
                              <a:lumMod val="65000"/>
                              <a:lumOff val="35000"/>
                            </a:schemeClr>
                          </a:solidFill>
                          <a:latin typeface="Arial" pitchFamily="34" charset="0"/>
                          <a:cs typeface="Arial" pitchFamily="34" charset="0"/>
                        </a:rPr>
                        <a:t> y baja de integrantes: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s-ES"/>
                    </a:p>
                  </a:txBody>
                  <a:tcPr/>
                </a:tc>
              </a:tr>
              <a:tr h="324780">
                <a:tc>
                  <a:txBody>
                    <a:bodyPr/>
                    <a:lstStyle/>
                    <a:p>
                      <a:pPr algn="ctr"/>
                      <a:r>
                        <a:rPr lang="es-MX" sz="1050" b="1" dirty="0" smtClean="0">
                          <a:solidFill>
                            <a:schemeClr val="tx1">
                              <a:lumMod val="65000"/>
                              <a:lumOff val="35000"/>
                            </a:schemeClr>
                          </a:solidFill>
                          <a:latin typeface="Arial" pitchFamily="34" charset="0"/>
                          <a:cs typeface="Arial" pitchFamily="34" charset="0"/>
                        </a:rPr>
                        <a:t>Baja:</a:t>
                      </a:r>
                      <a:endParaRPr lang="es-ES" sz="1050" b="1" dirty="0">
                        <a:solidFill>
                          <a:schemeClr val="tx1">
                            <a:lumMod val="65000"/>
                            <a:lumOff val="35000"/>
                          </a:schemeClr>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050" b="1" u="none" strike="noStrike" kern="1200" cap="none" spc="0" normalizeH="0" baseline="0" noProof="0" dirty="0" smtClean="0">
                          <a:ln>
                            <a:noFill/>
                          </a:ln>
                          <a:solidFill>
                            <a:schemeClr val="tx1">
                              <a:lumMod val="65000"/>
                              <a:lumOff val="35000"/>
                            </a:schemeClr>
                          </a:solidFill>
                          <a:effectLst/>
                          <a:uLnTx/>
                          <a:uFillTx/>
                          <a:latin typeface="Arial" pitchFamily="34" charset="0"/>
                          <a:cs typeface="Arial" pitchFamily="34" charset="0"/>
                        </a:rPr>
                        <a:t>Alta:</a:t>
                      </a:r>
                      <a:endParaRPr kumimoji="0" lang="es-ES" sz="1050" b="1" i="0" u="none" strike="noStrike" kern="1200" cap="none" spc="0" normalizeH="0" baseline="0" noProof="0" dirty="0" smtClean="0">
                        <a:ln>
                          <a:noFill/>
                        </a:ln>
                        <a:solidFill>
                          <a:schemeClr val="tx1">
                            <a:lumMod val="65000"/>
                            <a:lumOff val="35000"/>
                          </a:schemeClr>
                        </a:solidFill>
                        <a:effectLst/>
                        <a:uLnTx/>
                        <a:uFillTx/>
                        <a:latin typeface="Arial" pitchFamily="34" charset="0"/>
                        <a:ea typeface="+mn-ea"/>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24780">
                <a:tc>
                  <a:txBody>
                    <a:bodyPr/>
                    <a:lstStyle/>
                    <a:p>
                      <a:r>
                        <a:rPr lang="es-ES" sz="1050" b="1" dirty="0" smtClean="0">
                          <a:solidFill>
                            <a:schemeClr val="tx1">
                              <a:lumMod val="65000"/>
                              <a:lumOff val="35000"/>
                            </a:schemeClr>
                          </a:solidFill>
                          <a:latin typeface="Arial" pitchFamily="34" charset="0"/>
                          <a:cs typeface="Arial" pitchFamily="34" charset="0"/>
                        </a:rPr>
                        <a:t>C.P. Rigoberto</a:t>
                      </a:r>
                      <a:r>
                        <a:rPr lang="es-ES" sz="1050" b="1" baseline="0" dirty="0" smtClean="0">
                          <a:solidFill>
                            <a:schemeClr val="tx1">
                              <a:lumMod val="65000"/>
                              <a:lumOff val="35000"/>
                            </a:schemeClr>
                          </a:solidFill>
                          <a:latin typeface="Arial" pitchFamily="34" charset="0"/>
                          <a:cs typeface="Arial" pitchFamily="34" charset="0"/>
                        </a:rPr>
                        <a:t> Durán </a:t>
                      </a:r>
                      <a:r>
                        <a:rPr lang="es-ES" sz="1050" b="1" baseline="0" dirty="0" err="1" smtClean="0">
                          <a:solidFill>
                            <a:schemeClr val="tx1">
                              <a:lumMod val="65000"/>
                              <a:lumOff val="35000"/>
                            </a:schemeClr>
                          </a:solidFill>
                          <a:latin typeface="Arial" pitchFamily="34" charset="0"/>
                          <a:cs typeface="Arial" pitchFamily="34" charset="0"/>
                        </a:rPr>
                        <a:t>Tortoledo</a:t>
                      </a:r>
                      <a:endParaRPr lang="es-ES" sz="1050" b="1" dirty="0">
                        <a:solidFill>
                          <a:schemeClr val="tx1">
                            <a:lumMod val="65000"/>
                            <a:lumOff val="35000"/>
                          </a:schemeClr>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s-ES" sz="1050" b="1" dirty="0" smtClean="0">
                          <a:solidFill>
                            <a:schemeClr val="tx1">
                              <a:lumMod val="65000"/>
                              <a:lumOff val="35000"/>
                            </a:schemeClr>
                          </a:solidFill>
                          <a:latin typeface="Arial" pitchFamily="34" charset="0"/>
                          <a:cs typeface="Arial" pitchFamily="34" charset="0"/>
                        </a:rPr>
                        <a:t>Lic. Dalia Navarro Olea</a:t>
                      </a:r>
                      <a:endParaRPr lang="es-ES" sz="1050" b="1" dirty="0">
                        <a:solidFill>
                          <a:schemeClr val="tx1">
                            <a:lumMod val="65000"/>
                            <a:lumOff val="35000"/>
                          </a:schemeClr>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xmlns="" val="273118184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4" name="Rectangle 1"/>
          <p:cNvSpPr>
            <a:spLocks noChangeArrowheads="1"/>
          </p:cNvSpPr>
          <p:nvPr/>
        </p:nvSpPr>
        <p:spPr bwMode="auto">
          <a:xfrm>
            <a:off x="1822134" y="2138652"/>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CuadroTexto 5"/>
          <p:cNvSpPr txBox="1"/>
          <p:nvPr/>
        </p:nvSpPr>
        <p:spPr>
          <a:xfrm>
            <a:off x="262809" y="1259346"/>
            <a:ext cx="8640960" cy="738664"/>
          </a:xfrm>
          <a:prstGeom prst="rect">
            <a:avLst/>
          </a:prstGeom>
          <a:noFill/>
        </p:spPr>
        <p:txBody>
          <a:bodyPr wrap="square" rtlCol="0">
            <a:spAutoFit/>
          </a:bodyPr>
          <a:lstStyle/>
          <a:p>
            <a:pPr algn="ctr"/>
            <a:r>
              <a:rPr lang="es-MX" sz="2100" b="1" dirty="0">
                <a:solidFill>
                  <a:schemeClr val="tx1">
                    <a:lumMod val="65000"/>
                    <a:lumOff val="35000"/>
                  </a:schemeClr>
                </a:solidFill>
                <a:latin typeface="Arial" pitchFamily="34" charset="0"/>
                <a:cs typeface="Arial" pitchFamily="34" charset="0"/>
              </a:rPr>
              <a:t>Resultados de la Auditoría Interna del Sistema de Gestión de la Calidad.</a:t>
            </a:r>
          </a:p>
        </p:txBody>
      </p:sp>
      <p:pic>
        <p:nvPicPr>
          <p:cNvPr id="15" name="Imagen 4">
            <a:extLst>
              <a:ext uri="{FF2B5EF4-FFF2-40B4-BE49-F238E27FC236}">
                <a16:creationId xmlns="" xmlns:a16="http://schemas.microsoft.com/office/drawing/2014/main" id="{B1A8ED01-858C-4089-AC62-0C4C000D3124}"/>
              </a:ext>
            </a:extLst>
          </p:cNvPr>
          <p:cNvPicPr>
            <a:picLocks noChangeAspect="1"/>
          </p:cNvPicPr>
          <p:nvPr/>
        </p:nvPicPr>
        <p:blipFill>
          <a:blip r:embed="rId4"/>
          <a:stretch>
            <a:fillRect/>
          </a:stretch>
        </p:blipFill>
        <p:spPr>
          <a:xfrm>
            <a:off x="629684" y="2166126"/>
            <a:ext cx="8189844" cy="3828274"/>
          </a:xfrm>
          <a:prstGeom prst="rect">
            <a:avLst/>
          </a:prstGeom>
        </p:spPr>
      </p:pic>
    </p:spTree>
    <p:extLst>
      <p:ext uri="{BB962C8B-B14F-4D97-AF65-F5344CB8AC3E}">
        <p14:creationId xmlns:p14="http://schemas.microsoft.com/office/powerpoint/2010/main" xmlns="" val="207866332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4" name="Rectangle 1"/>
          <p:cNvSpPr>
            <a:spLocks noChangeArrowheads="1"/>
          </p:cNvSpPr>
          <p:nvPr/>
        </p:nvSpPr>
        <p:spPr bwMode="auto">
          <a:xfrm>
            <a:off x="1822134" y="2138652"/>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10" name="Imagen 7">
            <a:extLst>
              <a:ext uri="{FF2B5EF4-FFF2-40B4-BE49-F238E27FC236}">
                <a16:creationId xmlns="" xmlns:a16="http://schemas.microsoft.com/office/drawing/2014/main" id="{D546F7C4-51F3-44F7-948F-016714846DA3}"/>
              </a:ext>
            </a:extLst>
          </p:cNvPr>
          <p:cNvPicPr>
            <a:picLocks noChangeAspect="1"/>
          </p:cNvPicPr>
          <p:nvPr/>
        </p:nvPicPr>
        <p:blipFill>
          <a:blip r:embed="rId4"/>
          <a:stretch>
            <a:fillRect/>
          </a:stretch>
        </p:blipFill>
        <p:spPr>
          <a:xfrm>
            <a:off x="228279" y="1320800"/>
            <a:ext cx="8802876" cy="3472977"/>
          </a:xfrm>
          <a:prstGeom prst="rect">
            <a:avLst/>
          </a:prstGeom>
        </p:spPr>
      </p:pic>
      <p:pic>
        <p:nvPicPr>
          <p:cNvPr id="13" name="Imagen 10">
            <a:extLst>
              <a:ext uri="{FF2B5EF4-FFF2-40B4-BE49-F238E27FC236}">
                <a16:creationId xmlns="" xmlns:a16="http://schemas.microsoft.com/office/drawing/2014/main" id="{A2E09370-8A87-4D42-B9AD-7E9DE96291B7}"/>
              </a:ext>
            </a:extLst>
          </p:cNvPr>
          <p:cNvPicPr>
            <a:picLocks noChangeAspect="1"/>
          </p:cNvPicPr>
          <p:nvPr/>
        </p:nvPicPr>
        <p:blipFill>
          <a:blip r:embed="rId5"/>
          <a:stretch>
            <a:fillRect/>
          </a:stretch>
        </p:blipFill>
        <p:spPr>
          <a:xfrm>
            <a:off x="181379" y="4759603"/>
            <a:ext cx="8802876" cy="1302529"/>
          </a:xfrm>
          <a:prstGeom prst="rect">
            <a:avLst/>
          </a:prstGeom>
        </p:spPr>
      </p:pic>
    </p:spTree>
    <p:extLst>
      <p:ext uri="{BB962C8B-B14F-4D97-AF65-F5344CB8AC3E}">
        <p14:creationId xmlns="" xmlns:p14="http://schemas.microsoft.com/office/powerpoint/2010/main" val="206884606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4" name="Rectangle 1"/>
          <p:cNvSpPr>
            <a:spLocks noChangeArrowheads="1"/>
          </p:cNvSpPr>
          <p:nvPr/>
        </p:nvSpPr>
        <p:spPr bwMode="auto">
          <a:xfrm>
            <a:off x="1822134" y="2138652"/>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ángulo 1"/>
          <p:cNvSpPr/>
          <p:nvPr/>
        </p:nvSpPr>
        <p:spPr>
          <a:xfrm>
            <a:off x="520444" y="1256201"/>
            <a:ext cx="8073735" cy="369332"/>
          </a:xfrm>
          <a:prstGeom prst="rect">
            <a:avLst/>
          </a:prstGeom>
        </p:spPr>
        <p:txBody>
          <a:bodyPr wrap="square">
            <a:spAutoFit/>
          </a:bodyPr>
          <a:lstStyle/>
          <a:p>
            <a:pPr algn="ctr"/>
            <a:r>
              <a:rPr lang="es-MX" b="1" dirty="0">
                <a:solidFill>
                  <a:schemeClr val="tx1">
                    <a:lumMod val="65000"/>
                    <a:lumOff val="35000"/>
                  </a:schemeClr>
                </a:solidFill>
                <a:latin typeface="Arial" pitchFamily="34" charset="0"/>
                <a:cs typeface="Arial" pitchFamily="34" charset="0"/>
              </a:rPr>
              <a:t>Avances en materia de Administración de Riesgos.</a:t>
            </a:r>
          </a:p>
        </p:txBody>
      </p:sp>
      <p:sp>
        <p:nvSpPr>
          <p:cNvPr id="14" name="CuadroTexto 5"/>
          <p:cNvSpPr txBox="1"/>
          <p:nvPr/>
        </p:nvSpPr>
        <p:spPr>
          <a:xfrm>
            <a:off x="752825" y="1861273"/>
            <a:ext cx="7676706" cy="3970318"/>
          </a:xfrm>
          <a:prstGeom prst="rect">
            <a:avLst/>
          </a:prstGeom>
          <a:noFill/>
        </p:spPr>
        <p:txBody>
          <a:bodyPr wrap="square" rtlCol="0">
            <a:spAutoFit/>
          </a:bodyPr>
          <a:lstStyle/>
          <a:p>
            <a:r>
              <a:rPr lang="es-MX" dirty="0">
                <a:solidFill>
                  <a:schemeClr val="tx1">
                    <a:lumMod val="75000"/>
                    <a:lumOff val="25000"/>
                  </a:schemeClr>
                </a:solidFill>
              </a:rPr>
              <a:t>Se tiene </a:t>
            </a:r>
            <a:r>
              <a:rPr lang="es-MX" dirty="0" smtClean="0">
                <a:solidFill>
                  <a:schemeClr val="tx1">
                    <a:lumMod val="75000"/>
                    <a:lumOff val="25000"/>
                  </a:schemeClr>
                </a:solidFill>
              </a:rPr>
              <a:t>Matriz </a:t>
            </a:r>
            <a:r>
              <a:rPr lang="es-MX" dirty="0">
                <a:solidFill>
                  <a:schemeClr val="tx1">
                    <a:lumMod val="75000"/>
                    <a:lumOff val="25000"/>
                  </a:schemeClr>
                </a:solidFill>
              </a:rPr>
              <a:t>de </a:t>
            </a:r>
            <a:r>
              <a:rPr lang="es-MX" dirty="0" smtClean="0">
                <a:solidFill>
                  <a:schemeClr val="tx1">
                    <a:lumMod val="75000"/>
                    <a:lumOff val="25000"/>
                  </a:schemeClr>
                </a:solidFill>
              </a:rPr>
              <a:t>Riesgos </a:t>
            </a:r>
            <a:r>
              <a:rPr lang="es-MX" dirty="0">
                <a:solidFill>
                  <a:schemeClr val="tx1">
                    <a:lumMod val="75000"/>
                    <a:lumOff val="25000"/>
                  </a:schemeClr>
                </a:solidFill>
              </a:rPr>
              <a:t>de las siguientes Unidades Administrativas:</a:t>
            </a:r>
          </a:p>
          <a:p>
            <a:endParaRPr lang="es-MX" dirty="0">
              <a:solidFill>
                <a:schemeClr val="tx1">
                  <a:lumMod val="75000"/>
                  <a:lumOff val="25000"/>
                </a:schemeClr>
              </a:solidFill>
            </a:endParaRPr>
          </a:p>
          <a:p>
            <a:pPr marL="285750" indent="-285750">
              <a:buFont typeface="Wingdings" panose="05000000000000000000" pitchFamily="2" charset="2"/>
              <a:buChar char="Ø"/>
            </a:pPr>
            <a:r>
              <a:rPr lang="es-MX" dirty="0">
                <a:solidFill>
                  <a:schemeClr val="tx1">
                    <a:lumMod val="75000"/>
                    <a:lumOff val="25000"/>
                  </a:schemeClr>
                </a:solidFill>
              </a:rPr>
              <a:t>Coordinación General de Programas Compensatorios.</a:t>
            </a:r>
          </a:p>
          <a:p>
            <a:pPr marL="285750" indent="-285750">
              <a:buFont typeface="Wingdings" panose="05000000000000000000" pitchFamily="2" charset="2"/>
              <a:buChar char="Ø"/>
            </a:pPr>
            <a:r>
              <a:rPr lang="es-MX" dirty="0">
                <a:solidFill>
                  <a:schemeClr val="tx1">
                    <a:lumMod val="75000"/>
                    <a:lumOff val="25000"/>
                  </a:schemeClr>
                </a:solidFill>
              </a:rPr>
              <a:t>Dirección General de Educación Elemental.</a:t>
            </a:r>
          </a:p>
          <a:p>
            <a:pPr marL="285750" indent="-285750">
              <a:buFont typeface="Wingdings" panose="05000000000000000000" pitchFamily="2" charset="2"/>
              <a:buChar char="Ø"/>
            </a:pPr>
            <a:r>
              <a:rPr lang="es-MX" dirty="0">
                <a:solidFill>
                  <a:schemeClr val="tx1">
                    <a:lumMod val="75000"/>
                    <a:lumOff val="25000"/>
                  </a:schemeClr>
                </a:solidFill>
              </a:rPr>
              <a:t>Dirección General de Informática.</a:t>
            </a:r>
          </a:p>
          <a:p>
            <a:pPr marL="285750" indent="-285750">
              <a:buFont typeface="Wingdings" panose="05000000000000000000" pitchFamily="2" charset="2"/>
              <a:buChar char="Ø"/>
            </a:pPr>
            <a:r>
              <a:rPr lang="es-MX" dirty="0">
                <a:solidFill>
                  <a:schemeClr val="tx1">
                    <a:lumMod val="75000"/>
                    <a:lumOff val="25000"/>
                  </a:schemeClr>
                </a:solidFill>
              </a:rPr>
              <a:t>Unidad de Enlace de Comunicación Social.</a:t>
            </a:r>
          </a:p>
          <a:p>
            <a:pPr marL="285750" indent="-285750">
              <a:buFont typeface="Wingdings" panose="05000000000000000000" pitchFamily="2" charset="2"/>
              <a:buChar char="Ø"/>
            </a:pPr>
            <a:r>
              <a:rPr lang="es-MX" dirty="0">
                <a:solidFill>
                  <a:schemeClr val="tx1">
                    <a:lumMod val="75000"/>
                    <a:lumOff val="25000"/>
                  </a:schemeClr>
                </a:solidFill>
              </a:rPr>
              <a:t>Unidad de Igualdad de Género.</a:t>
            </a:r>
          </a:p>
          <a:p>
            <a:pPr marL="285750" indent="-285750">
              <a:buFont typeface="Wingdings" panose="05000000000000000000" pitchFamily="2" charset="2"/>
              <a:buChar char="Ø"/>
            </a:pPr>
            <a:r>
              <a:rPr lang="es-MX" dirty="0">
                <a:solidFill>
                  <a:schemeClr val="tx1">
                    <a:lumMod val="75000"/>
                    <a:lumOff val="25000"/>
                  </a:schemeClr>
                </a:solidFill>
              </a:rPr>
              <a:t>Dirección General de Educación Media Superior y Superior.</a:t>
            </a:r>
          </a:p>
          <a:p>
            <a:pPr marL="285750" indent="-285750">
              <a:buFont typeface="Wingdings" panose="05000000000000000000" pitchFamily="2" charset="2"/>
              <a:buChar char="Ø"/>
            </a:pPr>
            <a:r>
              <a:rPr lang="es-MX" dirty="0">
                <a:solidFill>
                  <a:schemeClr val="tx1">
                    <a:lumMod val="75000"/>
                    <a:lumOff val="25000"/>
                  </a:schemeClr>
                </a:solidFill>
              </a:rPr>
              <a:t>Dirección General de Intercambio y Asuntos Internacionales.</a:t>
            </a:r>
          </a:p>
          <a:p>
            <a:pPr marL="285750" indent="-285750">
              <a:buFont typeface="Wingdings" panose="05000000000000000000" pitchFamily="2" charset="2"/>
              <a:buChar char="Ø"/>
            </a:pPr>
            <a:r>
              <a:rPr lang="es-MX" dirty="0">
                <a:solidFill>
                  <a:schemeClr val="tx1">
                    <a:lumMod val="75000"/>
                    <a:lumOff val="25000"/>
                  </a:schemeClr>
                </a:solidFill>
              </a:rPr>
              <a:t>Dirección General de Innovación y Desarrollo Tecnológico.</a:t>
            </a:r>
          </a:p>
          <a:p>
            <a:pPr marL="285750" indent="-285750">
              <a:buFont typeface="Wingdings" panose="05000000000000000000" pitchFamily="2" charset="2"/>
              <a:buChar char="Ø"/>
            </a:pPr>
            <a:r>
              <a:rPr lang="es-MX" dirty="0">
                <a:solidFill>
                  <a:schemeClr val="tx1">
                    <a:lumMod val="75000"/>
                    <a:lumOff val="25000"/>
                  </a:schemeClr>
                </a:solidFill>
              </a:rPr>
              <a:t>Dirección General de Administración y </a:t>
            </a:r>
            <a:r>
              <a:rPr lang="es-MX" dirty="0" smtClean="0">
                <a:solidFill>
                  <a:schemeClr val="tx1">
                    <a:lumMod val="75000"/>
                    <a:lumOff val="25000"/>
                  </a:schemeClr>
                </a:solidFill>
              </a:rPr>
              <a:t>Finanzas.</a:t>
            </a:r>
          </a:p>
          <a:p>
            <a:pPr marL="285750" indent="-285750">
              <a:buFont typeface="Wingdings" panose="05000000000000000000" pitchFamily="2" charset="2"/>
              <a:buChar char="Ø"/>
            </a:pPr>
            <a:r>
              <a:rPr lang="es-MX" dirty="0" smtClean="0">
                <a:solidFill>
                  <a:schemeClr val="tx1">
                    <a:lumMod val="75000"/>
                    <a:lumOff val="25000"/>
                  </a:schemeClr>
                </a:solidFill>
              </a:rPr>
              <a:t>Dirección General de Educación Primarias</a:t>
            </a:r>
            <a:endParaRPr lang="es-MX" dirty="0">
              <a:solidFill>
                <a:schemeClr val="tx1">
                  <a:lumMod val="75000"/>
                  <a:lumOff val="25000"/>
                </a:schemeClr>
              </a:solidFill>
            </a:endParaRPr>
          </a:p>
          <a:p>
            <a:pPr marL="285750" indent="-285750">
              <a:buFont typeface="Wingdings" panose="05000000000000000000" pitchFamily="2" charset="2"/>
              <a:buChar char="Ø"/>
            </a:pPr>
            <a:endParaRPr lang="es-MX" dirty="0">
              <a:solidFill>
                <a:schemeClr val="tx1">
                  <a:lumMod val="85000"/>
                  <a:lumOff val="15000"/>
                </a:schemeClr>
              </a:solidFill>
            </a:endParaRPr>
          </a:p>
          <a:p>
            <a:pPr marL="285750" indent="-285750">
              <a:buFont typeface="Wingdings" panose="05000000000000000000" pitchFamily="2" charset="2"/>
              <a:buChar char="Ø"/>
            </a:pPr>
            <a:endParaRPr lang="es-MX" dirty="0">
              <a:solidFill>
                <a:schemeClr val="tx1">
                  <a:lumMod val="85000"/>
                  <a:lumOff val="15000"/>
                </a:schemeClr>
              </a:solidFill>
            </a:endParaRPr>
          </a:p>
        </p:txBody>
      </p:sp>
    </p:spTree>
    <p:extLst>
      <p:ext uri="{BB962C8B-B14F-4D97-AF65-F5344CB8AC3E}">
        <p14:creationId xmlns="" xmlns:p14="http://schemas.microsoft.com/office/powerpoint/2010/main" val="285182192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4" name="Rectangle 1"/>
          <p:cNvSpPr>
            <a:spLocks noChangeArrowheads="1"/>
          </p:cNvSpPr>
          <p:nvPr/>
        </p:nvSpPr>
        <p:spPr bwMode="auto">
          <a:xfrm>
            <a:off x="1754401" y="2116074"/>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ángulo 1"/>
          <p:cNvSpPr/>
          <p:nvPr/>
        </p:nvSpPr>
        <p:spPr>
          <a:xfrm>
            <a:off x="509155" y="1143312"/>
            <a:ext cx="8073735" cy="369332"/>
          </a:xfrm>
          <a:prstGeom prst="rect">
            <a:avLst/>
          </a:prstGeom>
        </p:spPr>
        <p:txBody>
          <a:bodyPr wrap="square">
            <a:spAutoFit/>
          </a:bodyPr>
          <a:lstStyle/>
          <a:p>
            <a:pPr algn="ctr"/>
            <a:r>
              <a:rPr lang="es-MX" b="1" dirty="0">
                <a:solidFill>
                  <a:schemeClr val="tx1">
                    <a:lumMod val="65000"/>
                    <a:lumOff val="35000"/>
                  </a:schemeClr>
                </a:solidFill>
                <a:latin typeface="Arial" pitchFamily="34" charset="0"/>
                <a:cs typeface="Arial" pitchFamily="34" charset="0"/>
              </a:rPr>
              <a:t>Avances del Programa de  Trabajo de Control Interno 2019</a:t>
            </a:r>
          </a:p>
        </p:txBody>
      </p:sp>
      <p:graphicFrame>
        <p:nvGraphicFramePr>
          <p:cNvPr id="13" name="Tabla 3"/>
          <p:cNvGraphicFramePr>
            <a:graphicFrameLocks noGrp="1"/>
          </p:cNvGraphicFramePr>
          <p:nvPr>
            <p:extLst>
              <p:ext uri="{D42A27DB-BD31-4B8C-83A1-F6EECF244321}">
                <p14:modId xmlns:p14="http://schemas.microsoft.com/office/powerpoint/2010/main" xmlns="" val="674919453"/>
              </p:ext>
            </p:extLst>
          </p:nvPr>
        </p:nvGraphicFramePr>
        <p:xfrm>
          <a:off x="228280" y="1512641"/>
          <a:ext cx="8489693" cy="5147553"/>
        </p:xfrm>
        <a:graphic>
          <a:graphicData uri="http://schemas.openxmlformats.org/drawingml/2006/table">
            <a:tbl>
              <a:tblPr/>
              <a:tblGrid>
                <a:gridCol w="935119">
                  <a:extLst>
                    <a:ext uri="{9D8B030D-6E8A-4147-A177-3AD203B41FA5}">
                      <a16:colId xmlns="" xmlns:a16="http://schemas.microsoft.com/office/drawing/2014/main" val="20000"/>
                    </a:ext>
                  </a:extLst>
                </a:gridCol>
                <a:gridCol w="1457901">
                  <a:extLst>
                    <a:ext uri="{9D8B030D-6E8A-4147-A177-3AD203B41FA5}">
                      <a16:colId xmlns="" xmlns:a16="http://schemas.microsoft.com/office/drawing/2014/main" val="20001"/>
                    </a:ext>
                  </a:extLst>
                </a:gridCol>
                <a:gridCol w="1158466">
                  <a:extLst>
                    <a:ext uri="{9D8B030D-6E8A-4147-A177-3AD203B41FA5}">
                      <a16:colId xmlns="" xmlns:a16="http://schemas.microsoft.com/office/drawing/2014/main" val="20002"/>
                    </a:ext>
                  </a:extLst>
                </a:gridCol>
                <a:gridCol w="1158466">
                  <a:extLst>
                    <a:ext uri="{9D8B030D-6E8A-4147-A177-3AD203B41FA5}">
                      <a16:colId xmlns="" xmlns:a16="http://schemas.microsoft.com/office/drawing/2014/main" val="20003"/>
                    </a:ext>
                  </a:extLst>
                </a:gridCol>
                <a:gridCol w="657773">
                  <a:extLst>
                    <a:ext uri="{9D8B030D-6E8A-4147-A177-3AD203B41FA5}">
                      <a16:colId xmlns="" xmlns:a16="http://schemas.microsoft.com/office/drawing/2014/main" val="20004"/>
                    </a:ext>
                  </a:extLst>
                </a:gridCol>
                <a:gridCol w="657773">
                  <a:extLst>
                    <a:ext uri="{9D8B030D-6E8A-4147-A177-3AD203B41FA5}">
                      <a16:colId xmlns="" xmlns:a16="http://schemas.microsoft.com/office/drawing/2014/main" val="20005"/>
                    </a:ext>
                  </a:extLst>
                </a:gridCol>
                <a:gridCol w="1551167">
                  <a:extLst>
                    <a:ext uri="{9D8B030D-6E8A-4147-A177-3AD203B41FA5}">
                      <a16:colId xmlns="" xmlns:a16="http://schemas.microsoft.com/office/drawing/2014/main" val="20006"/>
                    </a:ext>
                  </a:extLst>
                </a:gridCol>
                <a:gridCol w="913028">
                  <a:extLst>
                    <a:ext uri="{9D8B030D-6E8A-4147-A177-3AD203B41FA5}">
                      <a16:colId xmlns="" xmlns:a16="http://schemas.microsoft.com/office/drawing/2014/main" val="20007"/>
                    </a:ext>
                  </a:extLst>
                </a:gridCol>
              </a:tblGrid>
              <a:tr h="242273">
                <a:tc rowSpan="2">
                  <a:txBody>
                    <a:bodyPr/>
                    <a:lstStyle/>
                    <a:p>
                      <a:pPr algn="ctr" fontAlgn="ctr"/>
                      <a:r>
                        <a:rPr lang="es-MX" sz="800" b="1" i="0" u="none" strike="noStrike" dirty="0">
                          <a:solidFill>
                            <a:srgbClr val="FFFFFF"/>
                          </a:solidFill>
                          <a:effectLst/>
                          <a:latin typeface="Calibri" panose="020F0502020204030204" pitchFamily="34" charset="0"/>
                        </a:rPr>
                        <a:t>NORMA</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rowSpan="2">
                  <a:txBody>
                    <a:bodyPr/>
                    <a:lstStyle/>
                    <a:p>
                      <a:pPr algn="ctr" fontAlgn="ctr"/>
                      <a:r>
                        <a:rPr lang="es-MX" sz="800" b="1" i="0" u="none" strike="noStrike">
                          <a:solidFill>
                            <a:srgbClr val="FFFFFF"/>
                          </a:solidFill>
                          <a:effectLst/>
                          <a:latin typeface="Calibri" panose="020F0502020204030204" pitchFamily="34" charset="0"/>
                        </a:rPr>
                        <a:t>ACCIONES</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rowSpan="2">
                  <a:txBody>
                    <a:bodyPr/>
                    <a:lstStyle/>
                    <a:p>
                      <a:pPr algn="ctr" fontAlgn="ctr"/>
                      <a:r>
                        <a:rPr lang="es-MX" sz="800" b="1" i="0" u="none" strike="noStrike">
                          <a:solidFill>
                            <a:srgbClr val="FFFFFF"/>
                          </a:solidFill>
                          <a:effectLst/>
                          <a:latin typeface="Calibri" panose="020F0502020204030204" pitchFamily="34" charset="0"/>
                        </a:rPr>
                        <a:t>UNIDAD ADMINISTRATIVA</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rowSpan="2">
                  <a:txBody>
                    <a:bodyPr/>
                    <a:lstStyle/>
                    <a:p>
                      <a:pPr algn="ctr" fontAlgn="ctr"/>
                      <a:r>
                        <a:rPr lang="es-MX" sz="800" b="1" i="0" u="none" strike="noStrike">
                          <a:solidFill>
                            <a:srgbClr val="FFFFFF"/>
                          </a:solidFill>
                          <a:effectLst/>
                          <a:latin typeface="Calibri" panose="020F0502020204030204" pitchFamily="34" charset="0"/>
                        </a:rPr>
                        <a:t>RESPONSABLE DE IMPLEMENTACION</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gridSpan="2">
                  <a:txBody>
                    <a:bodyPr/>
                    <a:lstStyle/>
                    <a:p>
                      <a:pPr algn="ctr" fontAlgn="ctr"/>
                      <a:r>
                        <a:rPr lang="es-MX" sz="800" b="1" i="0" u="none" strike="noStrike">
                          <a:solidFill>
                            <a:srgbClr val="FFFFFF"/>
                          </a:solidFill>
                          <a:effectLst/>
                          <a:latin typeface="Calibri" panose="020F0502020204030204" pitchFamily="34" charset="0"/>
                        </a:rPr>
                        <a:t>FECHAS</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hMerge="1">
                  <a:txBody>
                    <a:bodyPr/>
                    <a:lstStyle/>
                    <a:p>
                      <a:endParaRPr lang="es-MX"/>
                    </a:p>
                  </a:txBody>
                  <a:tcPr/>
                </a:tc>
                <a:tc rowSpan="2">
                  <a:txBody>
                    <a:bodyPr/>
                    <a:lstStyle/>
                    <a:p>
                      <a:pPr algn="ctr" fontAlgn="ctr"/>
                      <a:r>
                        <a:rPr lang="es-MX" sz="800" b="1" i="0" u="none" strike="noStrike">
                          <a:solidFill>
                            <a:srgbClr val="FFFFFF"/>
                          </a:solidFill>
                          <a:effectLst/>
                          <a:latin typeface="Calibri" panose="020F0502020204030204" pitchFamily="34" charset="0"/>
                        </a:rPr>
                        <a:t>Acciones Realizadas</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rowSpan="2">
                  <a:txBody>
                    <a:bodyPr/>
                    <a:lstStyle/>
                    <a:p>
                      <a:pPr algn="ctr" fontAlgn="ctr"/>
                      <a:r>
                        <a:rPr lang="es-MX" sz="800" b="1" i="0" u="none" strike="noStrike">
                          <a:solidFill>
                            <a:srgbClr val="FFFFFF"/>
                          </a:solidFill>
                          <a:effectLst/>
                          <a:latin typeface="Calibri" panose="020F0502020204030204" pitchFamily="34" charset="0"/>
                        </a:rPr>
                        <a:t>% de Cumplimiento</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extLst>
                  <a:ext uri="{0D108BD9-81ED-4DB2-BD59-A6C34878D82A}">
                    <a16:rowId xmlns="" xmlns:a16="http://schemas.microsoft.com/office/drawing/2014/main" val="10000"/>
                  </a:ext>
                </a:extLst>
              </a:tr>
              <a:tr h="157479">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a:txBody>
                    <a:bodyPr/>
                    <a:lstStyle/>
                    <a:p>
                      <a:pPr algn="ctr" fontAlgn="ctr"/>
                      <a:r>
                        <a:rPr lang="es-MX" sz="800" b="1" i="0" u="none" strike="noStrike">
                          <a:solidFill>
                            <a:srgbClr val="FFFFFF"/>
                          </a:solidFill>
                          <a:effectLst/>
                          <a:latin typeface="Calibri" panose="020F0502020204030204" pitchFamily="34" charset="0"/>
                        </a:rPr>
                        <a:t>INICIO</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r>
                        <a:rPr lang="es-MX" sz="800" b="1" i="0" u="none" strike="noStrike">
                          <a:solidFill>
                            <a:srgbClr val="FFFFFF"/>
                          </a:solidFill>
                          <a:effectLst/>
                          <a:latin typeface="Calibri" panose="020F0502020204030204" pitchFamily="34" charset="0"/>
                        </a:rPr>
                        <a:t>TÉRMINO</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vMerge="1">
                  <a:txBody>
                    <a:bodyPr/>
                    <a:lstStyle/>
                    <a:p>
                      <a:endParaRPr lang="es-MX"/>
                    </a:p>
                  </a:txBody>
                  <a:tcPr/>
                </a:tc>
                <a:tc vMerge="1">
                  <a:txBody>
                    <a:bodyPr/>
                    <a:lstStyle/>
                    <a:p>
                      <a:endParaRPr lang="es-MX"/>
                    </a:p>
                  </a:txBody>
                  <a:tcPr/>
                </a:tc>
                <a:extLst>
                  <a:ext uri="{0D108BD9-81ED-4DB2-BD59-A6C34878D82A}">
                    <a16:rowId xmlns="" xmlns:a16="http://schemas.microsoft.com/office/drawing/2014/main" val="10001"/>
                  </a:ext>
                </a:extLst>
              </a:tr>
              <a:tr h="834497">
                <a:tc>
                  <a:txBody>
                    <a:bodyPr/>
                    <a:lstStyle/>
                    <a:p>
                      <a:pPr algn="ctr" fontAlgn="ctr"/>
                      <a:r>
                        <a:rPr lang="es-MX" sz="750" b="1" i="0" u="none" strike="noStrike" dirty="0">
                          <a:solidFill>
                            <a:srgbClr val="595959"/>
                          </a:solidFill>
                          <a:effectLst/>
                          <a:latin typeface="Calibri" panose="020F0502020204030204" pitchFamily="34" charset="0"/>
                        </a:rPr>
                        <a:t>3.3.g</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750" b="0" i="0" u="none" strike="noStrike" dirty="0">
                          <a:solidFill>
                            <a:srgbClr val="595959"/>
                          </a:solidFill>
                          <a:effectLst/>
                          <a:latin typeface="Calibri" panose="020F0502020204030204" pitchFamily="34" charset="0"/>
                        </a:rPr>
                        <a:t>Difundir el plan de contingencias para operar las TIC.</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750" b="0" i="0" u="none" strike="noStrike" dirty="0">
                          <a:solidFill>
                            <a:srgbClr val="595959"/>
                          </a:solidFill>
                          <a:effectLst/>
                          <a:latin typeface="Calibri" panose="020F0502020204030204" pitchFamily="34" charset="0"/>
                        </a:rPr>
                        <a:t>Dirección General de Informática</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750" b="0" i="0" u="none" strike="noStrike" dirty="0">
                          <a:solidFill>
                            <a:srgbClr val="595959"/>
                          </a:solidFill>
                          <a:effectLst/>
                          <a:latin typeface="Calibri" panose="020F0502020204030204" pitchFamily="34" charset="0"/>
                        </a:rPr>
                        <a:t>Dirección General de Informática</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dirty="0">
                          <a:solidFill>
                            <a:srgbClr val="595959"/>
                          </a:solidFill>
                          <a:effectLst/>
                          <a:latin typeface="Calibri" panose="020F0502020204030204" pitchFamily="34" charset="0"/>
                        </a:rPr>
                        <a:t>01/01/2019</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dirty="0">
                          <a:solidFill>
                            <a:srgbClr val="595959"/>
                          </a:solidFill>
                          <a:effectLst/>
                          <a:latin typeface="Calibri" panose="020F0502020204030204" pitchFamily="34" charset="0"/>
                        </a:rPr>
                        <a:t>30/12/2019</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750" b="0" i="0" u="none" strike="noStrike" dirty="0">
                          <a:solidFill>
                            <a:srgbClr val="595959"/>
                          </a:solidFill>
                          <a:effectLst/>
                          <a:latin typeface="Calibri" panose="020F0502020204030204" pitchFamily="34" charset="0"/>
                        </a:rPr>
                        <a:t>- Se realiza extracto del Plan de Contingencias para tener un resumen claro de los puntos a difundir con el personal de la SEC.</a:t>
                      </a:r>
                      <a:br>
                        <a:rPr lang="es-MX" sz="750" b="0" i="0" u="none" strike="noStrike" dirty="0">
                          <a:solidFill>
                            <a:srgbClr val="595959"/>
                          </a:solidFill>
                          <a:effectLst/>
                          <a:latin typeface="Calibri" panose="020F0502020204030204" pitchFamily="34" charset="0"/>
                        </a:rPr>
                      </a:br>
                      <a:r>
                        <a:rPr lang="es-MX" sz="750" b="0" i="0" u="none" strike="noStrike" dirty="0">
                          <a:solidFill>
                            <a:srgbClr val="595959"/>
                          </a:solidFill>
                          <a:effectLst/>
                          <a:latin typeface="Calibri" panose="020F0502020204030204" pitchFamily="34" charset="0"/>
                        </a:rPr>
                        <a:t>- Se trabaja en el diseño de un </a:t>
                      </a:r>
                      <a:r>
                        <a:rPr lang="es-MX" sz="750" b="0" i="0" u="none" strike="noStrike" dirty="0" err="1">
                          <a:solidFill>
                            <a:srgbClr val="595959"/>
                          </a:solidFill>
                          <a:effectLst/>
                          <a:latin typeface="Calibri" panose="020F0502020204030204" pitchFamily="34" charset="0"/>
                        </a:rPr>
                        <a:t>flayer</a:t>
                      </a:r>
                      <a:r>
                        <a:rPr lang="es-MX" sz="750" b="0" i="0" u="none" strike="noStrike" dirty="0">
                          <a:solidFill>
                            <a:srgbClr val="595959"/>
                          </a:solidFill>
                          <a:effectLst/>
                          <a:latin typeface="Calibri" panose="020F0502020204030204" pitchFamily="34" charset="0"/>
                        </a:rPr>
                        <a:t> que sirva para hacer el comunicado masivo.</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dirty="0">
                          <a:solidFill>
                            <a:srgbClr val="595959"/>
                          </a:solidFill>
                          <a:effectLst/>
                          <a:latin typeface="Calibri" panose="020F0502020204030204" pitchFamily="34" charset="0"/>
                        </a:rPr>
                        <a:t>45%</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800847">
                <a:tc>
                  <a:txBody>
                    <a:bodyPr/>
                    <a:lstStyle/>
                    <a:p>
                      <a:pPr algn="ctr" fontAlgn="ctr"/>
                      <a:r>
                        <a:rPr lang="es-MX" sz="750" b="1" i="0" u="none" strike="noStrike" dirty="0">
                          <a:solidFill>
                            <a:srgbClr val="595959"/>
                          </a:solidFill>
                          <a:effectLst/>
                          <a:latin typeface="Calibri" panose="020F0502020204030204" pitchFamily="34" charset="0"/>
                        </a:rPr>
                        <a:t>3.3.h</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750" b="0" i="0" u="none" strike="noStrike" dirty="0">
                          <a:solidFill>
                            <a:srgbClr val="595959"/>
                          </a:solidFill>
                          <a:effectLst/>
                          <a:latin typeface="Calibri" panose="020F0502020204030204" pitchFamily="34" charset="0"/>
                        </a:rPr>
                        <a:t>Difundir que se tienen programas de mantenimiento, seguridad y adquisición de TIC.</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750" b="0" i="0" u="none" strike="noStrike">
                          <a:solidFill>
                            <a:srgbClr val="595959"/>
                          </a:solidFill>
                          <a:effectLst/>
                          <a:latin typeface="Calibri" panose="020F0502020204030204" pitchFamily="34" charset="0"/>
                        </a:rPr>
                        <a:t>Dirección General de Informática</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750" b="0" i="0" u="none" strike="noStrike">
                          <a:solidFill>
                            <a:srgbClr val="595959"/>
                          </a:solidFill>
                          <a:effectLst/>
                          <a:latin typeface="Calibri" panose="020F0502020204030204" pitchFamily="34" charset="0"/>
                        </a:rPr>
                        <a:t>Dirección General de Informática</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a:solidFill>
                            <a:srgbClr val="595959"/>
                          </a:solidFill>
                          <a:effectLst/>
                          <a:latin typeface="Calibri" panose="020F0502020204030204" pitchFamily="34" charset="0"/>
                        </a:rPr>
                        <a:t>01/01/2019</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dirty="0">
                          <a:solidFill>
                            <a:srgbClr val="595959"/>
                          </a:solidFill>
                          <a:effectLst/>
                          <a:latin typeface="Calibri" panose="020F0502020204030204" pitchFamily="34" charset="0"/>
                        </a:rPr>
                        <a:t>30/12/2019</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750" b="0" i="0" u="none" strike="noStrike" dirty="0">
                          <a:solidFill>
                            <a:srgbClr val="595959"/>
                          </a:solidFill>
                          <a:effectLst/>
                          <a:latin typeface="Calibri" panose="020F0502020204030204" pitchFamily="34" charset="0"/>
                        </a:rPr>
                        <a:t>- Se está terminando de plasmar en un mismo cuadro de forma sintetizada, los programas que se solicitan para la difusión.</a:t>
                      </a:r>
                      <a:br>
                        <a:rPr lang="es-MX" sz="750" b="0" i="0" u="none" strike="noStrike" dirty="0">
                          <a:solidFill>
                            <a:srgbClr val="595959"/>
                          </a:solidFill>
                          <a:effectLst/>
                          <a:latin typeface="Calibri" panose="020F0502020204030204" pitchFamily="34" charset="0"/>
                        </a:rPr>
                      </a:br>
                      <a:r>
                        <a:rPr lang="es-MX" sz="750" b="0" i="0" u="none" strike="noStrike" dirty="0">
                          <a:solidFill>
                            <a:srgbClr val="595959"/>
                          </a:solidFill>
                          <a:effectLst/>
                          <a:latin typeface="Calibri" panose="020F0502020204030204" pitchFamily="34" charset="0"/>
                        </a:rPr>
                        <a:t>- Se trabaja en el diseño de un </a:t>
                      </a:r>
                      <a:r>
                        <a:rPr lang="es-MX" sz="750" b="0" i="0" u="none" strike="noStrike" dirty="0" err="1">
                          <a:solidFill>
                            <a:srgbClr val="595959"/>
                          </a:solidFill>
                          <a:effectLst/>
                          <a:latin typeface="Calibri" panose="020F0502020204030204" pitchFamily="34" charset="0"/>
                        </a:rPr>
                        <a:t>flayer</a:t>
                      </a:r>
                      <a:r>
                        <a:rPr lang="es-MX" sz="750" b="0" i="0" u="none" strike="noStrike" dirty="0">
                          <a:solidFill>
                            <a:srgbClr val="595959"/>
                          </a:solidFill>
                          <a:effectLst/>
                          <a:latin typeface="Calibri" panose="020F0502020204030204" pitchFamily="34" charset="0"/>
                        </a:rPr>
                        <a:t> que sirva para hacer el comunicado masivo.</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dirty="0">
                          <a:solidFill>
                            <a:srgbClr val="595959"/>
                          </a:solidFill>
                          <a:effectLst/>
                          <a:latin typeface="Calibri" panose="020F0502020204030204" pitchFamily="34" charset="0"/>
                        </a:rPr>
                        <a:t>60%</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686440">
                <a:tc>
                  <a:txBody>
                    <a:bodyPr/>
                    <a:lstStyle/>
                    <a:p>
                      <a:pPr algn="ctr" fontAlgn="ctr"/>
                      <a:r>
                        <a:rPr lang="es-MX" sz="750" b="1" i="0" u="none" strike="noStrike">
                          <a:solidFill>
                            <a:srgbClr val="595959"/>
                          </a:solidFill>
                          <a:effectLst/>
                          <a:latin typeface="Calibri" panose="020F0502020204030204" pitchFamily="34" charset="0"/>
                        </a:rPr>
                        <a:t>3.3.i</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750" b="0" i="0" u="none" strike="noStrike">
                          <a:solidFill>
                            <a:srgbClr val="595959"/>
                          </a:solidFill>
                          <a:effectLst/>
                          <a:latin typeface="Calibri" panose="020F0502020204030204" pitchFamily="34" charset="0"/>
                        </a:rPr>
                        <a:t>Difundir que existen procedimientos de respaldo y recuperación de información.</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750" b="0" i="0" u="none" strike="noStrike" dirty="0">
                          <a:solidFill>
                            <a:srgbClr val="595959"/>
                          </a:solidFill>
                          <a:effectLst/>
                          <a:latin typeface="Calibri" panose="020F0502020204030204" pitchFamily="34" charset="0"/>
                        </a:rPr>
                        <a:t>Dirección General de Informática</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750" b="0" i="0" u="none" strike="noStrike" dirty="0">
                          <a:solidFill>
                            <a:srgbClr val="595959"/>
                          </a:solidFill>
                          <a:effectLst/>
                          <a:latin typeface="Calibri" panose="020F0502020204030204" pitchFamily="34" charset="0"/>
                        </a:rPr>
                        <a:t>Dirección General de Informática</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a:solidFill>
                            <a:srgbClr val="595959"/>
                          </a:solidFill>
                          <a:effectLst/>
                          <a:latin typeface="Calibri" panose="020F0502020204030204" pitchFamily="34" charset="0"/>
                        </a:rPr>
                        <a:t>01/01/2019</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a:solidFill>
                            <a:srgbClr val="595959"/>
                          </a:solidFill>
                          <a:effectLst/>
                          <a:latin typeface="Calibri" panose="020F0502020204030204" pitchFamily="34" charset="0"/>
                        </a:rPr>
                        <a:t>30/12/2019</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750" b="0" i="0" u="none" strike="noStrike" dirty="0">
                          <a:solidFill>
                            <a:srgbClr val="595959"/>
                          </a:solidFill>
                          <a:effectLst/>
                          <a:latin typeface="Calibri" panose="020F0502020204030204" pitchFamily="34" charset="0"/>
                        </a:rPr>
                        <a:t>- Se plasma en </a:t>
                      </a:r>
                      <a:r>
                        <a:rPr lang="es-MX" sz="750" b="0" i="0" u="none" strike="noStrike" dirty="0" smtClean="0">
                          <a:solidFill>
                            <a:srgbClr val="595959"/>
                          </a:solidFill>
                          <a:effectLst/>
                          <a:latin typeface="Calibri" panose="020F0502020204030204" pitchFamily="34" charset="0"/>
                        </a:rPr>
                        <a:t>documento </a:t>
                      </a:r>
                      <a:r>
                        <a:rPr lang="es-MX" sz="750" b="0" i="0" u="none" strike="noStrike" dirty="0">
                          <a:solidFill>
                            <a:srgbClr val="595959"/>
                          </a:solidFill>
                          <a:effectLst/>
                          <a:latin typeface="Calibri" panose="020F0502020204030204" pitchFamily="34" charset="0"/>
                        </a:rPr>
                        <a:t>en forma de matriz, el programa mensual de respaldos.</a:t>
                      </a:r>
                      <a:br>
                        <a:rPr lang="es-MX" sz="750" b="0" i="0" u="none" strike="noStrike" dirty="0">
                          <a:solidFill>
                            <a:srgbClr val="595959"/>
                          </a:solidFill>
                          <a:effectLst/>
                          <a:latin typeface="Calibri" panose="020F0502020204030204" pitchFamily="34" charset="0"/>
                        </a:rPr>
                      </a:br>
                      <a:r>
                        <a:rPr lang="es-MX" sz="750" b="0" i="0" u="none" strike="noStrike" dirty="0">
                          <a:solidFill>
                            <a:srgbClr val="595959"/>
                          </a:solidFill>
                          <a:effectLst/>
                          <a:latin typeface="Calibri" panose="020F0502020204030204" pitchFamily="34" charset="0"/>
                        </a:rPr>
                        <a:t>- Se trabaja en el diseño de un </a:t>
                      </a:r>
                      <a:r>
                        <a:rPr lang="es-MX" sz="750" b="0" i="0" u="none" strike="noStrike" dirty="0" err="1">
                          <a:solidFill>
                            <a:srgbClr val="595959"/>
                          </a:solidFill>
                          <a:effectLst/>
                          <a:latin typeface="Calibri" panose="020F0502020204030204" pitchFamily="34" charset="0"/>
                        </a:rPr>
                        <a:t>flayer</a:t>
                      </a:r>
                      <a:r>
                        <a:rPr lang="es-MX" sz="750" b="0" i="0" u="none" strike="noStrike" dirty="0">
                          <a:solidFill>
                            <a:srgbClr val="595959"/>
                          </a:solidFill>
                          <a:effectLst/>
                          <a:latin typeface="Calibri" panose="020F0502020204030204" pitchFamily="34" charset="0"/>
                        </a:rPr>
                        <a:t> que sirva para hacer el comunicado masivo.</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dirty="0">
                          <a:solidFill>
                            <a:srgbClr val="595959"/>
                          </a:solidFill>
                          <a:effectLst/>
                          <a:latin typeface="Calibri" panose="020F0502020204030204" pitchFamily="34" charset="0"/>
                        </a:rPr>
                        <a:t>65%</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1601697">
                <a:tc>
                  <a:txBody>
                    <a:bodyPr/>
                    <a:lstStyle/>
                    <a:p>
                      <a:pPr algn="ctr" fontAlgn="ctr"/>
                      <a:r>
                        <a:rPr lang="es-MX" sz="750" b="1" i="0" u="none" strike="noStrike">
                          <a:solidFill>
                            <a:srgbClr val="595959"/>
                          </a:solidFill>
                          <a:effectLst/>
                          <a:latin typeface="Calibri" panose="020F0502020204030204" pitchFamily="34" charset="0"/>
                        </a:rPr>
                        <a:t>3.3.k</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750" b="0" i="0" u="none" strike="noStrike">
                          <a:solidFill>
                            <a:srgbClr val="595959"/>
                          </a:solidFill>
                          <a:effectLst/>
                          <a:latin typeface="Calibri" panose="020F0502020204030204" pitchFamily="34" charset="0"/>
                        </a:rPr>
                        <a:t>Control de accesos.</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750" b="0" i="0" u="none" strike="noStrike" dirty="0">
                          <a:solidFill>
                            <a:srgbClr val="595959"/>
                          </a:solidFill>
                          <a:effectLst/>
                          <a:latin typeface="Calibri" panose="020F0502020204030204" pitchFamily="34" charset="0"/>
                        </a:rPr>
                        <a:t>Dirección General de Informática</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750" b="0" i="0" u="none" strike="noStrike" dirty="0">
                          <a:solidFill>
                            <a:srgbClr val="595959"/>
                          </a:solidFill>
                          <a:effectLst/>
                          <a:latin typeface="Calibri" panose="020F0502020204030204" pitchFamily="34" charset="0"/>
                        </a:rPr>
                        <a:t>Dirección General de Informática</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a:solidFill>
                            <a:srgbClr val="595959"/>
                          </a:solidFill>
                          <a:effectLst/>
                          <a:latin typeface="Calibri" panose="020F0502020204030204" pitchFamily="34" charset="0"/>
                        </a:rPr>
                        <a:t>01/01/2019</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a:solidFill>
                            <a:srgbClr val="595959"/>
                          </a:solidFill>
                          <a:effectLst/>
                          <a:latin typeface="Calibri" panose="020F0502020204030204" pitchFamily="34" charset="0"/>
                        </a:rPr>
                        <a:t>30/12/2019</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750" b="0" i="0" u="none" strike="noStrike" dirty="0">
                          <a:solidFill>
                            <a:srgbClr val="595959"/>
                          </a:solidFill>
                          <a:effectLst/>
                          <a:latin typeface="Calibri" panose="020F0502020204030204" pitchFamily="34" charset="0"/>
                        </a:rPr>
                        <a:t>- Se cuenta con el Directorio Activo para el </a:t>
                      </a:r>
                      <a:r>
                        <a:rPr lang="es-MX" sz="750" b="0" i="0" u="none" strike="noStrike" dirty="0" smtClean="0">
                          <a:solidFill>
                            <a:srgbClr val="595959"/>
                          </a:solidFill>
                          <a:effectLst/>
                          <a:latin typeface="Calibri" panose="020F0502020204030204" pitchFamily="34" charset="0"/>
                        </a:rPr>
                        <a:t>registro </a:t>
                      </a:r>
                      <a:r>
                        <a:rPr lang="es-MX" sz="750" b="0" i="0" u="none" strike="noStrike" dirty="0">
                          <a:solidFill>
                            <a:srgbClr val="595959"/>
                          </a:solidFill>
                          <a:effectLst/>
                          <a:latin typeface="Calibri" panose="020F0502020204030204" pitchFamily="34" charset="0"/>
                        </a:rPr>
                        <a:t>de usuarios y computadoras, con esto damos seguridad al acceso de personal autorizado a sitios seguros.</a:t>
                      </a:r>
                      <a:br>
                        <a:rPr lang="es-MX" sz="750" b="0" i="0" u="none" strike="noStrike" dirty="0">
                          <a:solidFill>
                            <a:srgbClr val="595959"/>
                          </a:solidFill>
                          <a:effectLst/>
                          <a:latin typeface="Calibri" panose="020F0502020204030204" pitchFamily="34" charset="0"/>
                        </a:rPr>
                      </a:br>
                      <a:r>
                        <a:rPr lang="es-MX" sz="750" b="0" i="0" u="none" strike="noStrike" dirty="0">
                          <a:solidFill>
                            <a:srgbClr val="595959"/>
                          </a:solidFill>
                          <a:effectLst/>
                          <a:latin typeface="Calibri" panose="020F0502020204030204" pitchFamily="34" charset="0"/>
                        </a:rPr>
                        <a:t>- Se tiene un avance significativo en la instalación del Antivirus en los equipos de la SEC.</a:t>
                      </a:r>
                      <a:br>
                        <a:rPr lang="es-MX" sz="750" b="0" i="0" u="none" strike="noStrike" dirty="0">
                          <a:solidFill>
                            <a:srgbClr val="595959"/>
                          </a:solidFill>
                          <a:effectLst/>
                          <a:latin typeface="Calibri" panose="020F0502020204030204" pitchFamily="34" charset="0"/>
                        </a:rPr>
                      </a:br>
                      <a:r>
                        <a:rPr lang="es-MX" sz="750" b="0" i="0" u="none" strike="noStrike" dirty="0">
                          <a:solidFill>
                            <a:srgbClr val="595959"/>
                          </a:solidFill>
                          <a:effectLst/>
                          <a:latin typeface="Calibri" panose="020F0502020204030204" pitchFamily="34" charset="0"/>
                        </a:rPr>
                        <a:t>- Se cuenta con 3 accesos controlados a la zona del </a:t>
                      </a:r>
                      <a:r>
                        <a:rPr lang="es-MX" sz="750" b="0" i="0" u="none" strike="noStrike" dirty="0" err="1">
                          <a:solidFill>
                            <a:srgbClr val="595959"/>
                          </a:solidFill>
                          <a:effectLst/>
                          <a:latin typeface="Calibri" panose="020F0502020204030204" pitchFamily="34" charset="0"/>
                        </a:rPr>
                        <a:t>Site</a:t>
                      </a:r>
                      <a:r>
                        <a:rPr lang="es-MX" sz="750" b="0" i="0" u="none" strike="noStrike" dirty="0">
                          <a:solidFill>
                            <a:srgbClr val="595959"/>
                          </a:solidFill>
                          <a:effectLst/>
                          <a:latin typeface="Calibri" panose="020F0502020204030204" pitchFamily="34" charset="0"/>
                        </a:rPr>
                        <a:t> principal de comunicaciones y servidores. Sólo personal autorizado tiene acceso a este </a:t>
                      </a:r>
                      <a:r>
                        <a:rPr lang="es-MX" sz="750" b="0" i="0" u="none" strike="noStrike" dirty="0" err="1">
                          <a:solidFill>
                            <a:srgbClr val="595959"/>
                          </a:solidFill>
                          <a:effectLst/>
                          <a:latin typeface="Calibri" panose="020F0502020204030204" pitchFamily="34" charset="0"/>
                        </a:rPr>
                        <a:t>Site</a:t>
                      </a:r>
                      <a:r>
                        <a:rPr lang="es-MX" sz="750" b="0" i="0" u="none" strike="noStrike" dirty="0">
                          <a:solidFill>
                            <a:srgbClr val="595959"/>
                          </a:solidFill>
                          <a:effectLst/>
                          <a:latin typeface="Calibri" panose="020F0502020204030204" pitchFamily="34" charset="0"/>
                        </a:rPr>
                        <a:t>.</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dirty="0">
                          <a:solidFill>
                            <a:srgbClr val="595959"/>
                          </a:solidFill>
                          <a:effectLst/>
                          <a:latin typeface="Calibri" panose="020F0502020204030204" pitchFamily="34" charset="0"/>
                        </a:rPr>
                        <a:t>70%</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814307">
                <a:tc>
                  <a:txBody>
                    <a:bodyPr/>
                    <a:lstStyle/>
                    <a:p>
                      <a:pPr algn="ctr" fontAlgn="ctr"/>
                      <a:r>
                        <a:rPr lang="es-MX" sz="750" b="1" i="0" u="none" strike="noStrike">
                          <a:solidFill>
                            <a:srgbClr val="595959"/>
                          </a:solidFill>
                          <a:effectLst/>
                          <a:latin typeface="Calibri" panose="020F0502020204030204" pitchFamily="34" charset="0"/>
                        </a:rPr>
                        <a:t>3.3.j</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750" b="0" i="0" u="none" strike="noStrike">
                          <a:solidFill>
                            <a:srgbClr val="595959"/>
                          </a:solidFill>
                          <a:effectLst/>
                          <a:latin typeface="Calibri" panose="020F0502020204030204" pitchFamily="34" charset="0"/>
                        </a:rPr>
                        <a:t>Control de cambios en los sistemas informáticos.</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a:solidFill>
                            <a:srgbClr val="595959"/>
                          </a:solidFill>
                          <a:effectLst/>
                          <a:latin typeface="Calibri" panose="020F0502020204030204" pitchFamily="34" charset="0"/>
                        </a:rPr>
                        <a:t>Dirección General de Informática</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dirty="0">
                          <a:solidFill>
                            <a:srgbClr val="595959"/>
                          </a:solidFill>
                          <a:effectLst/>
                          <a:latin typeface="Calibri" panose="020F0502020204030204" pitchFamily="34" charset="0"/>
                        </a:rPr>
                        <a:t>Dirección General de Informática</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dirty="0">
                          <a:solidFill>
                            <a:srgbClr val="595959"/>
                          </a:solidFill>
                          <a:effectLst/>
                          <a:latin typeface="Calibri" panose="020F0502020204030204" pitchFamily="34" charset="0"/>
                        </a:rPr>
                        <a:t>01-ene-19</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dirty="0">
                          <a:solidFill>
                            <a:srgbClr val="595959"/>
                          </a:solidFill>
                          <a:effectLst/>
                          <a:latin typeface="Calibri" panose="020F0502020204030204" pitchFamily="34" charset="0"/>
                        </a:rPr>
                        <a:t>31-dic-19</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750" b="0" i="0" u="none" strike="noStrike" dirty="0">
                          <a:solidFill>
                            <a:srgbClr val="595959"/>
                          </a:solidFill>
                          <a:effectLst/>
                          <a:latin typeface="Calibri" panose="020F0502020204030204" pitchFamily="34" charset="0"/>
                        </a:rPr>
                        <a:t>Se implementaron 2 herramientas </a:t>
                      </a:r>
                      <a:r>
                        <a:rPr lang="es-MX" sz="750" b="0" i="0" u="none" strike="noStrike" dirty="0" smtClean="0">
                          <a:solidFill>
                            <a:srgbClr val="595959"/>
                          </a:solidFill>
                          <a:effectLst/>
                          <a:latin typeface="Calibri" panose="020F0502020204030204" pitchFamily="34" charset="0"/>
                        </a:rPr>
                        <a:t>tecnológicas </a:t>
                      </a:r>
                      <a:r>
                        <a:rPr lang="es-MX" sz="750" b="0" i="0" u="none" strike="noStrike" dirty="0">
                          <a:solidFill>
                            <a:srgbClr val="595959"/>
                          </a:solidFill>
                          <a:effectLst/>
                          <a:latin typeface="Calibri" panose="020F0502020204030204" pitchFamily="34" charset="0"/>
                        </a:rPr>
                        <a:t>una para los sistemas que son de </a:t>
                      </a:r>
                      <a:r>
                        <a:rPr lang="es-MX" sz="750" b="0" i="0" u="none" strike="noStrike" dirty="0" err="1">
                          <a:solidFill>
                            <a:srgbClr val="595959"/>
                          </a:solidFill>
                          <a:effectLst/>
                          <a:latin typeface="Calibri" panose="020F0502020204030204" pitchFamily="34" charset="0"/>
                        </a:rPr>
                        <a:t>Genexus</a:t>
                      </a:r>
                      <a:r>
                        <a:rPr lang="es-MX" sz="750" b="0" i="0" u="none" strike="noStrike" dirty="0">
                          <a:solidFill>
                            <a:srgbClr val="595959"/>
                          </a:solidFill>
                          <a:effectLst/>
                          <a:latin typeface="Calibri" panose="020F0502020204030204" pitchFamily="34" charset="0"/>
                        </a:rPr>
                        <a:t> y la otra para los sistemas que no, esto para tener el control de las versiones de los sistemas de información.</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dirty="0">
                          <a:solidFill>
                            <a:srgbClr val="595959"/>
                          </a:solidFill>
                          <a:effectLst/>
                          <a:latin typeface="Calibri" panose="020F0502020204030204" pitchFamily="34" charset="0"/>
                        </a:rPr>
                        <a:t>100%</a:t>
                      </a:r>
                    </a:p>
                  </a:txBody>
                  <a:tcPr marL="5700" marR="5700" marT="5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bl>
          </a:graphicData>
        </a:graphic>
      </p:graphicFrame>
    </p:spTree>
    <p:extLst>
      <p:ext uri="{BB962C8B-B14F-4D97-AF65-F5344CB8AC3E}">
        <p14:creationId xmlns="" xmlns:p14="http://schemas.microsoft.com/office/powerpoint/2010/main" val="135072238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4"/>
          <a:srcRect/>
          <a:stretch>
            <a:fillRect/>
          </a:stretch>
        </p:blipFill>
        <p:spPr bwMode="auto">
          <a:xfrm>
            <a:off x="6977495" y="166255"/>
            <a:ext cx="1917123" cy="797502"/>
          </a:xfrm>
          <a:prstGeom prst="rect">
            <a:avLst/>
          </a:prstGeom>
          <a:noFill/>
        </p:spPr>
      </p:pic>
      <p:sp>
        <p:nvSpPr>
          <p:cNvPr id="4" name="Rectangle 1"/>
          <p:cNvSpPr>
            <a:spLocks noChangeArrowheads="1"/>
          </p:cNvSpPr>
          <p:nvPr/>
        </p:nvSpPr>
        <p:spPr bwMode="auto">
          <a:xfrm>
            <a:off x="1822134" y="2138652"/>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ángulo 1"/>
          <p:cNvSpPr/>
          <p:nvPr/>
        </p:nvSpPr>
        <p:spPr>
          <a:xfrm>
            <a:off x="497866" y="1244912"/>
            <a:ext cx="8073735" cy="369332"/>
          </a:xfrm>
          <a:prstGeom prst="rect">
            <a:avLst/>
          </a:prstGeom>
        </p:spPr>
        <p:txBody>
          <a:bodyPr wrap="square">
            <a:spAutoFit/>
          </a:bodyPr>
          <a:lstStyle/>
          <a:p>
            <a:pPr algn="ctr"/>
            <a:r>
              <a:rPr lang="es-MX" b="1" dirty="0">
                <a:solidFill>
                  <a:schemeClr val="tx1">
                    <a:lumMod val="65000"/>
                    <a:lumOff val="35000"/>
                  </a:schemeClr>
                </a:solidFill>
                <a:latin typeface="Arial" pitchFamily="34" charset="0"/>
                <a:cs typeface="Arial" pitchFamily="34" charset="0"/>
              </a:rPr>
              <a:t>Avances del Programa de  Trabajo de Control Interno 2019</a:t>
            </a:r>
          </a:p>
        </p:txBody>
      </p:sp>
      <p:graphicFrame>
        <p:nvGraphicFramePr>
          <p:cNvPr id="13" name="Tabla 7"/>
          <p:cNvGraphicFramePr>
            <a:graphicFrameLocks noGrp="1"/>
          </p:cNvGraphicFramePr>
          <p:nvPr>
            <p:extLst>
              <p:ext uri="{D42A27DB-BD31-4B8C-83A1-F6EECF244321}">
                <p14:modId xmlns:p14="http://schemas.microsoft.com/office/powerpoint/2010/main" xmlns="" val="279006112"/>
              </p:ext>
            </p:extLst>
          </p:nvPr>
        </p:nvGraphicFramePr>
        <p:xfrm>
          <a:off x="509155" y="1915583"/>
          <a:ext cx="7886699" cy="971021"/>
        </p:xfrm>
        <a:graphic>
          <a:graphicData uri="http://schemas.openxmlformats.org/drawingml/2006/table">
            <a:tbl>
              <a:tblPr/>
              <a:tblGrid>
                <a:gridCol w="868700">
                  <a:extLst>
                    <a:ext uri="{9D8B030D-6E8A-4147-A177-3AD203B41FA5}">
                      <a16:colId xmlns="" xmlns:a16="http://schemas.microsoft.com/office/drawing/2014/main" val="20000"/>
                    </a:ext>
                  </a:extLst>
                </a:gridCol>
                <a:gridCol w="1354351">
                  <a:extLst>
                    <a:ext uri="{9D8B030D-6E8A-4147-A177-3AD203B41FA5}">
                      <a16:colId xmlns="" xmlns:a16="http://schemas.microsoft.com/office/drawing/2014/main" val="20001"/>
                    </a:ext>
                  </a:extLst>
                </a:gridCol>
                <a:gridCol w="1076184">
                  <a:extLst>
                    <a:ext uri="{9D8B030D-6E8A-4147-A177-3AD203B41FA5}">
                      <a16:colId xmlns="" xmlns:a16="http://schemas.microsoft.com/office/drawing/2014/main" val="20002"/>
                    </a:ext>
                  </a:extLst>
                </a:gridCol>
                <a:gridCol w="1076184">
                  <a:extLst>
                    <a:ext uri="{9D8B030D-6E8A-4147-A177-3AD203B41FA5}">
                      <a16:colId xmlns="" xmlns:a16="http://schemas.microsoft.com/office/drawing/2014/main" val="20003"/>
                    </a:ext>
                  </a:extLst>
                </a:gridCol>
                <a:gridCol w="611054">
                  <a:extLst>
                    <a:ext uri="{9D8B030D-6E8A-4147-A177-3AD203B41FA5}">
                      <a16:colId xmlns="" xmlns:a16="http://schemas.microsoft.com/office/drawing/2014/main" val="20004"/>
                    </a:ext>
                  </a:extLst>
                </a:gridCol>
                <a:gridCol w="611054">
                  <a:extLst>
                    <a:ext uri="{9D8B030D-6E8A-4147-A177-3AD203B41FA5}">
                      <a16:colId xmlns="" xmlns:a16="http://schemas.microsoft.com/office/drawing/2014/main" val="20005"/>
                    </a:ext>
                  </a:extLst>
                </a:gridCol>
                <a:gridCol w="1440993">
                  <a:extLst>
                    <a:ext uri="{9D8B030D-6E8A-4147-A177-3AD203B41FA5}">
                      <a16:colId xmlns="" xmlns:a16="http://schemas.microsoft.com/office/drawing/2014/main" val="20006"/>
                    </a:ext>
                  </a:extLst>
                </a:gridCol>
                <a:gridCol w="848179">
                  <a:extLst>
                    <a:ext uri="{9D8B030D-6E8A-4147-A177-3AD203B41FA5}">
                      <a16:colId xmlns="" xmlns:a16="http://schemas.microsoft.com/office/drawing/2014/main" val="20007"/>
                    </a:ext>
                  </a:extLst>
                </a:gridCol>
              </a:tblGrid>
              <a:tr h="170954">
                <a:tc rowSpan="2">
                  <a:txBody>
                    <a:bodyPr/>
                    <a:lstStyle/>
                    <a:p>
                      <a:pPr algn="ctr" fontAlgn="ctr"/>
                      <a:r>
                        <a:rPr lang="es-MX" sz="1000" b="1" i="0" u="none" strike="noStrike" dirty="0">
                          <a:solidFill>
                            <a:srgbClr val="FFFFFF"/>
                          </a:solidFill>
                          <a:effectLst/>
                          <a:latin typeface="Calibri" panose="020F0502020204030204" pitchFamily="34" charset="0"/>
                        </a:rPr>
                        <a:t>NORMA</a:t>
                      </a:r>
                    </a:p>
                  </a:txBody>
                  <a:tcPr marL="6838" marR="6838" marT="6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rowSpan="2">
                  <a:txBody>
                    <a:bodyPr/>
                    <a:lstStyle/>
                    <a:p>
                      <a:pPr algn="ctr" fontAlgn="ctr"/>
                      <a:r>
                        <a:rPr lang="es-MX" sz="1000" b="1" i="0" u="none" strike="noStrike" dirty="0">
                          <a:solidFill>
                            <a:srgbClr val="FFFFFF"/>
                          </a:solidFill>
                          <a:effectLst/>
                          <a:latin typeface="Calibri" panose="020F0502020204030204" pitchFamily="34" charset="0"/>
                        </a:rPr>
                        <a:t>ACCIONES</a:t>
                      </a:r>
                    </a:p>
                  </a:txBody>
                  <a:tcPr marL="6838" marR="6838" marT="6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rowSpan="2">
                  <a:txBody>
                    <a:bodyPr/>
                    <a:lstStyle/>
                    <a:p>
                      <a:pPr algn="ctr" fontAlgn="ctr"/>
                      <a:r>
                        <a:rPr lang="es-MX" sz="1000" b="1" i="0" u="none" strike="noStrike" dirty="0">
                          <a:solidFill>
                            <a:srgbClr val="FFFFFF"/>
                          </a:solidFill>
                          <a:effectLst/>
                          <a:latin typeface="Calibri" panose="020F0502020204030204" pitchFamily="34" charset="0"/>
                        </a:rPr>
                        <a:t>UNIDAD ADMINISTRATIVA</a:t>
                      </a:r>
                    </a:p>
                  </a:txBody>
                  <a:tcPr marL="6838" marR="6838" marT="6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rowSpan="2">
                  <a:txBody>
                    <a:bodyPr/>
                    <a:lstStyle/>
                    <a:p>
                      <a:pPr algn="ctr" fontAlgn="ctr"/>
                      <a:r>
                        <a:rPr lang="es-MX" sz="1000" b="1" i="0" u="none" strike="noStrike" dirty="0">
                          <a:solidFill>
                            <a:srgbClr val="FFFFFF"/>
                          </a:solidFill>
                          <a:effectLst/>
                          <a:latin typeface="Calibri" panose="020F0502020204030204" pitchFamily="34" charset="0"/>
                        </a:rPr>
                        <a:t>RESPONSABLE DE IMPLEMENTACION</a:t>
                      </a:r>
                    </a:p>
                  </a:txBody>
                  <a:tcPr marL="6838" marR="6838" marT="6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gridSpan="2">
                  <a:txBody>
                    <a:bodyPr/>
                    <a:lstStyle/>
                    <a:p>
                      <a:pPr algn="ctr" fontAlgn="ctr"/>
                      <a:r>
                        <a:rPr lang="es-MX" sz="1000" b="1" i="0" u="none" strike="noStrike">
                          <a:solidFill>
                            <a:srgbClr val="FFFFFF"/>
                          </a:solidFill>
                          <a:effectLst/>
                          <a:latin typeface="Calibri" panose="020F0502020204030204" pitchFamily="34" charset="0"/>
                        </a:rPr>
                        <a:t>FECHAS</a:t>
                      </a:r>
                    </a:p>
                  </a:txBody>
                  <a:tcPr marL="6838" marR="6838" marT="6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hMerge="1">
                  <a:txBody>
                    <a:bodyPr/>
                    <a:lstStyle/>
                    <a:p>
                      <a:endParaRPr lang="es-MX"/>
                    </a:p>
                  </a:txBody>
                  <a:tcPr/>
                </a:tc>
                <a:tc rowSpan="2">
                  <a:txBody>
                    <a:bodyPr/>
                    <a:lstStyle/>
                    <a:p>
                      <a:pPr algn="ctr" fontAlgn="ctr"/>
                      <a:r>
                        <a:rPr lang="es-MX" sz="1000" b="1" i="0" u="none" strike="noStrike">
                          <a:solidFill>
                            <a:srgbClr val="FFFFFF"/>
                          </a:solidFill>
                          <a:effectLst/>
                          <a:latin typeface="Calibri" panose="020F0502020204030204" pitchFamily="34" charset="0"/>
                        </a:rPr>
                        <a:t>Acciones Realizadas</a:t>
                      </a:r>
                    </a:p>
                  </a:txBody>
                  <a:tcPr marL="6838" marR="6838" marT="6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rowSpan="2">
                  <a:txBody>
                    <a:bodyPr/>
                    <a:lstStyle/>
                    <a:p>
                      <a:pPr algn="ctr" fontAlgn="ctr"/>
                      <a:r>
                        <a:rPr lang="es-MX" sz="1000" b="1" i="0" u="none" strike="noStrike">
                          <a:solidFill>
                            <a:srgbClr val="FFFFFF"/>
                          </a:solidFill>
                          <a:effectLst/>
                          <a:latin typeface="Calibri" panose="020F0502020204030204" pitchFamily="34" charset="0"/>
                        </a:rPr>
                        <a:t>% de Cumplimiento</a:t>
                      </a:r>
                    </a:p>
                  </a:txBody>
                  <a:tcPr marL="6838" marR="6838" marT="6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extLst>
                  <a:ext uri="{0D108BD9-81ED-4DB2-BD59-A6C34878D82A}">
                    <a16:rowId xmlns="" xmlns:a16="http://schemas.microsoft.com/office/drawing/2014/main" val="10000"/>
                  </a:ext>
                </a:extLst>
              </a:tr>
              <a:tr h="170954">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a:txBody>
                    <a:bodyPr/>
                    <a:lstStyle/>
                    <a:p>
                      <a:pPr algn="ctr" fontAlgn="ctr"/>
                      <a:r>
                        <a:rPr lang="es-MX" sz="1000" b="1" i="0" u="none" strike="noStrike" dirty="0">
                          <a:solidFill>
                            <a:srgbClr val="FFFFFF"/>
                          </a:solidFill>
                          <a:effectLst/>
                          <a:latin typeface="Calibri" panose="020F0502020204030204" pitchFamily="34" charset="0"/>
                        </a:rPr>
                        <a:t>INICIO</a:t>
                      </a:r>
                    </a:p>
                  </a:txBody>
                  <a:tcPr marL="6838" marR="6838" marT="6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r>
                        <a:rPr lang="es-MX" sz="1000" b="1" i="0" u="none" strike="noStrike" dirty="0">
                          <a:solidFill>
                            <a:srgbClr val="FFFFFF"/>
                          </a:solidFill>
                          <a:effectLst/>
                          <a:latin typeface="Calibri" panose="020F0502020204030204" pitchFamily="34" charset="0"/>
                        </a:rPr>
                        <a:t>TÉRMINO</a:t>
                      </a:r>
                    </a:p>
                  </a:txBody>
                  <a:tcPr marL="6838" marR="6838" marT="6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vMerge="1">
                  <a:txBody>
                    <a:bodyPr/>
                    <a:lstStyle/>
                    <a:p>
                      <a:endParaRPr lang="es-MX"/>
                    </a:p>
                  </a:txBody>
                  <a:tcPr/>
                </a:tc>
                <a:tc vMerge="1">
                  <a:txBody>
                    <a:bodyPr/>
                    <a:lstStyle/>
                    <a:p>
                      <a:endParaRPr lang="es-MX"/>
                    </a:p>
                  </a:txBody>
                  <a:tcPr/>
                </a:tc>
                <a:extLst>
                  <a:ext uri="{0D108BD9-81ED-4DB2-BD59-A6C34878D82A}">
                    <a16:rowId xmlns="" xmlns:a16="http://schemas.microsoft.com/office/drawing/2014/main" val="10001"/>
                  </a:ext>
                </a:extLst>
              </a:tr>
              <a:tr h="629113">
                <a:tc>
                  <a:txBody>
                    <a:bodyPr/>
                    <a:lstStyle/>
                    <a:p>
                      <a:pPr algn="ctr" fontAlgn="ctr"/>
                      <a:r>
                        <a:rPr lang="es-MX" sz="750" b="1" i="0" u="none" strike="noStrike" dirty="0">
                          <a:solidFill>
                            <a:srgbClr val="595959"/>
                          </a:solidFill>
                          <a:effectLst/>
                          <a:latin typeface="Calibri" panose="020F0502020204030204" pitchFamily="34" charset="0"/>
                        </a:rPr>
                        <a:t>2.1.c</a:t>
                      </a:r>
                    </a:p>
                  </a:txBody>
                  <a:tcPr marL="6838" marR="6838" marT="6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dirty="0">
                          <a:solidFill>
                            <a:srgbClr val="595959"/>
                          </a:solidFill>
                          <a:effectLst/>
                          <a:latin typeface="Calibri" panose="020F0502020204030204" pitchFamily="34" charset="0"/>
                        </a:rPr>
                        <a:t>Difusión de resultados de la Encuesta de Clima Laboral</a:t>
                      </a:r>
                    </a:p>
                  </a:txBody>
                  <a:tcPr marL="6838" marR="6838" marT="6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dirty="0">
                          <a:solidFill>
                            <a:srgbClr val="595959"/>
                          </a:solidFill>
                          <a:effectLst/>
                          <a:latin typeface="Calibri" panose="020F0502020204030204" pitchFamily="34" charset="0"/>
                        </a:rPr>
                        <a:t>Dirección General de Recursos Humanos</a:t>
                      </a:r>
                    </a:p>
                  </a:txBody>
                  <a:tcPr marL="6838" marR="6838" marT="6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dirty="0">
                          <a:solidFill>
                            <a:srgbClr val="595959"/>
                          </a:solidFill>
                          <a:effectLst/>
                          <a:latin typeface="Calibri" panose="020F0502020204030204" pitchFamily="34" charset="0"/>
                        </a:rPr>
                        <a:t>Dirección General de Recursos Humanos</a:t>
                      </a:r>
                    </a:p>
                  </a:txBody>
                  <a:tcPr marL="6838" marR="6838" marT="6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dirty="0">
                          <a:solidFill>
                            <a:srgbClr val="595959"/>
                          </a:solidFill>
                          <a:effectLst/>
                          <a:latin typeface="Calibri" panose="020F0502020204030204" pitchFamily="34" charset="0"/>
                        </a:rPr>
                        <a:t>01-jun-19</a:t>
                      </a:r>
                    </a:p>
                  </a:txBody>
                  <a:tcPr marL="6838" marR="6838" marT="6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dirty="0">
                          <a:solidFill>
                            <a:srgbClr val="595959"/>
                          </a:solidFill>
                          <a:effectLst/>
                          <a:latin typeface="Calibri" panose="020F0502020204030204" pitchFamily="34" charset="0"/>
                        </a:rPr>
                        <a:t>31-dic-19</a:t>
                      </a:r>
                    </a:p>
                  </a:txBody>
                  <a:tcPr marL="6838" marR="6838" marT="6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750" b="0" i="0" u="none" strike="noStrike" dirty="0">
                          <a:solidFill>
                            <a:srgbClr val="595959"/>
                          </a:solidFill>
                          <a:effectLst/>
                          <a:latin typeface="Calibri" panose="020F0502020204030204" pitchFamily="34" charset="0"/>
                        </a:rPr>
                        <a:t>Ya se encuentra con la información de la encuesta, se están realizando las gestiones necesarias para su difusión a través de los medios correspondientes</a:t>
                      </a:r>
                    </a:p>
                  </a:txBody>
                  <a:tcPr marL="6838" marR="6838" marT="6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750" b="0" i="0" u="none" strike="noStrike" dirty="0">
                          <a:solidFill>
                            <a:srgbClr val="595959"/>
                          </a:solidFill>
                          <a:effectLst/>
                          <a:latin typeface="Calibri" panose="020F0502020204030204" pitchFamily="34" charset="0"/>
                        </a:rPr>
                        <a:t>100%</a:t>
                      </a:r>
                    </a:p>
                  </a:txBody>
                  <a:tcPr marL="6838" marR="6838" marT="6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bl>
          </a:graphicData>
        </a:graphic>
      </p:graphicFrame>
      <p:graphicFrame>
        <p:nvGraphicFramePr>
          <p:cNvPr id="23554" name="Object 2"/>
          <p:cNvGraphicFramePr>
            <a:graphicFrameLocks noChangeAspect="1"/>
          </p:cNvGraphicFramePr>
          <p:nvPr/>
        </p:nvGraphicFramePr>
        <p:xfrm>
          <a:off x="507999" y="2878666"/>
          <a:ext cx="7902222" cy="869245"/>
        </p:xfrm>
        <a:graphic>
          <a:graphicData uri="http://schemas.openxmlformats.org/presentationml/2006/ole">
            <p:oleObj spid="_x0000_s23554" name="Hoja de cálculo" r:id="rId5" imgW="10972688" imgH="914400" progId="Excel.Sheet.12">
              <p:embed/>
            </p:oleObj>
          </a:graphicData>
        </a:graphic>
      </p:graphicFrame>
    </p:spTree>
    <p:extLst>
      <p:ext uri="{BB962C8B-B14F-4D97-AF65-F5344CB8AC3E}">
        <p14:creationId xmlns="" xmlns:p14="http://schemas.microsoft.com/office/powerpoint/2010/main" val="170997219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23071</TotalTime>
  <Words>4405</Words>
  <Application>Microsoft Office PowerPoint</Application>
  <PresentationFormat>Presentación en pantalla (4:3)</PresentationFormat>
  <Paragraphs>888</Paragraphs>
  <Slides>26</Slides>
  <Notes>11</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26</vt:i4>
      </vt:variant>
    </vt:vector>
  </HeadingPairs>
  <TitlesOfParts>
    <vt:vector size="28" baseType="lpstr">
      <vt:lpstr>Tema de Office</vt:lpstr>
      <vt:lpstr>Hoja de cálculo</vt:lpstr>
      <vt:lpstr>CONTROL INTERNO Comité de Control y Desempeño Institucional (COCODI) </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INTERNO Comité de control y desempeño institucional (COCODI)</dc:title>
  <dc:creator>Enelda G. Ramos Salazar</dc:creator>
  <cp:lastModifiedBy>LUIS CARLOS</cp:lastModifiedBy>
  <cp:revision>445</cp:revision>
  <dcterms:created xsi:type="dcterms:W3CDTF">2017-06-29T21:17:41Z</dcterms:created>
  <dcterms:modified xsi:type="dcterms:W3CDTF">2019-10-16T13:20:09Z</dcterms:modified>
</cp:coreProperties>
</file>