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7" r:id="rId2"/>
    <p:sldId id="304" r:id="rId3"/>
    <p:sldId id="269" r:id="rId4"/>
    <p:sldId id="382" r:id="rId5"/>
    <p:sldId id="438" r:id="rId6"/>
    <p:sldId id="387" r:id="rId7"/>
    <p:sldId id="437" r:id="rId8"/>
    <p:sldId id="440" r:id="rId9"/>
    <p:sldId id="439" r:id="rId10"/>
    <p:sldId id="405" r:id="rId11"/>
    <p:sldId id="411" r:id="rId12"/>
    <p:sldId id="412" r:id="rId13"/>
    <p:sldId id="353" r:id="rId14"/>
    <p:sldId id="419" r:id="rId15"/>
    <p:sldId id="422" r:id="rId16"/>
    <p:sldId id="431" r:id="rId17"/>
    <p:sldId id="432" r:id="rId18"/>
    <p:sldId id="433" r:id="rId19"/>
    <p:sldId id="435" r:id="rId20"/>
    <p:sldId id="436" r:id="rId21"/>
    <p:sldId id="359" r:id="rId22"/>
    <p:sldId id="344" r:id="rId2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C351A"/>
    <a:srgbClr val="A40000"/>
    <a:srgbClr val="CC3300"/>
    <a:srgbClr val="FF0000"/>
    <a:srgbClr val="66FF99"/>
    <a:srgbClr val="99FFCC"/>
    <a:srgbClr val="00FF00"/>
    <a:srgbClr val="FF6600"/>
    <a:srgbClr val="FF9999"/>
    <a:srgbClr val="FFDE7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4" autoAdjust="0"/>
    <p:restoredTop sz="94660"/>
  </p:normalViewPr>
  <p:slideViewPr>
    <p:cSldViewPr snapToGrid="0">
      <p:cViewPr varScale="1">
        <p:scale>
          <a:sx n="69" d="100"/>
          <a:sy n="69" d="100"/>
        </p:scale>
        <p:origin x="-1338" y="-10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C3BB6-8FFD-4C1E-B286-D473ACF6ED23}" type="datetimeFigureOut">
              <a:rPr lang="es-MX" smtClean="0"/>
              <a:pPr/>
              <a:t>13/02/2020</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10C45-BDF6-4144-A6BB-1BA0D3B5783B}" type="slidenum">
              <a:rPr lang="es-MX" smtClean="0"/>
              <a:pPr/>
              <a:t>‹Nº›</a:t>
            </a:fld>
            <a:endParaRPr lang="es-MX"/>
          </a:p>
        </p:txBody>
      </p:sp>
    </p:spTree>
    <p:extLst>
      <p:ext uri="{BB962C8B-B14F-4D97-AF65-F5344CB8AC3E}">
        <p14:creationId xmlns:p14="http://schemas.microsoft.com/office/powerpoint/2010/main" xmlns=""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4</a:t>
            </a:fld>
            <a:endParaRPr lang="es-MX"/>
          </a:p>
        </p:txBody>
      </p:sp>
    </p:spTree>
    <p:extLst>
      <p:ext uri="{BB962C8B-B14F-4D97-AF65-F5344CB8AC3E}">
        <p14:creationId xmlns:p14="http://schemas.microsoft.com/office/powerpoint/2010/main" xmlns="" val="166792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13</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21</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5</a:t>
            </a:fld>
            <a:endParaRPr lang="es-MX"/>
          </a:p>
        </p:txBody>
      </p:sp>
    </p:spTree>
    <p:extLst>
      <p:ext uri="{BB962C8B-B14F-4D97-AF65-F5344CB8AC3E}">
        <p14:creationId xmlns:p14="http://schemas.microsoft.com/office/powerpoint/2010/main" xmlns="" val="4285547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6</a:t>
            </a:fld>
            <a:endParaRPr lang="es-MX"/>
          </a:p>
        </p:txBody>
      </p:sp>
    </p:spTree>
    <p:extLst>
      <p:ext uri="{BB962C8B-B14F-4D97-AF65-F5344CB8AC3E}">
        <p14:creationId xmlns:p14="http://schemas.microsoft.com/office/powerpoint/2010/main" xmlns="" val="2792126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7</a:t>
            </a:fld>
            <a:endParaRPr lang="es-MX"/>
          </a:p>
        </p:txBody>
      </p:sp>
    </p:spTree>
    <p:extLst>
      <p:ext uri="{BB962C8B-B14F-4D97-AF65-F5344CB8AC3E}">
        <p14:creationId xmlns:p14="http://schemas.microsoft.com/office/powerpoint/2010/main" xmlns="" val="2792126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8</a:t>
            </a:fld>
            <a:endParaRPr lang="es-MX"/>
          </a:p>
        </p:txBody>
      </p:sp>
    </p:spTree>
    <p:extLst>
      <p:ext uri="{BB962C8B-B14F-4D97-AF65-F5344CB8AC3E}">
        <p14:creationId xmlns:p14="http://schemas.microsoft.com/office/powerpoint/2010/main" xmlns="" val="2792126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9</a:t>
            </a:fld>
            <a:endParaRPr lang="es-MX"/>
          </a:p>
        </p:txBody>
      </p:sp>
    </p:spTree>
    <p:extLst>
      <p:ext uri="{BB962C8B-B14F-4D97-AF65-F5344CB8AC3E}">
        <p14:creationId xmlns:p14="http://schemas.microsoft.com/office/powerpoint/2010/main" xmlns="" val="2792126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10</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11</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12</a:t>
            </a:fld>
            <a:endParaRPr lang="es-MX"/>
          </a:p>
        </p:txBody>
      </p:sp>
    </p:spTree>
    <p:extLst>
      <p:ext uri="{BB962C8B-B14F-4D97-AF65-F5344CB8AC3E}">
        <p14:creationId xmlns:p14="http://schemas.microsoft.com/office/powerpoint/2010/main" xmlns="" val="2741104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13/02/2020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506114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13/02/2020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8185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13/02/2020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968304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Rectangle 2"/>
          <p:cNvSpPr>
            <a:spLocks noGrp="1" noChangeArrowheads="1"/>
          </p:cNvSpPr>
          <p:nvPr>
            <p:ph type="title"/>
          </p:nvPr>
        </p:nvSpPr>
        <p:spPr bwMode="auto">
          <a:xfrm>
            <a:off x="456413" y="322783"/>
            <a:ext cx="8232775"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a:t>Click to edit Master title style</a:t>
            </a:r>
          </a:p>
        </p:txBody>
      </p:sp>
    </p:spTree>
    <p:extLst>
      <p:ext uri="{BB962C8B-B14F-4D97-AF65-F5344CB8AC3E}">
        <p14:creationId xmlns:p14="http://schemas.microsoft.com/office/powerpoint/2010/main" xmlns="" val="358190383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13/02/2020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286283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8"/>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pPr/>
              <a:t>13/02/2020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225727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pPr/>
              <a:t>13/02/2020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1065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2"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pPr/>
              <a:t>13/02/2020</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24543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pPr/>
              <a:t>13/02/2020</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332243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pPr/>
              <a:t>13/02/2020</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054139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13/02/2020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5460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30"/>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13/02/2020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29899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pPr/>
              <a:t>13/02/2020</a:t>
            </a:fld>
            <a:endParaRPr lang="es-MX"/>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3944524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Marcador de contenido"/>
          <p:cNvSpPr>
            <a:spLocks noGrp="1"/>
          </p:cNvSpPr>
          <p:nvPr>
            <p:ph idx="1"/>
          </p:nvPr>
        </p:nvSpPr>
        <p:spPr>
          <a:xfrm>
            <a:off x="707448" y="3626764"/>
            <a:ext cx="8229600" cy="737418"/>
          </a:xfrm>
          <a:prstGeom prst="rect">
            <a:avLst/>
          </a:prstGeom>
        </p:spPr>
        <p:txBody>
          <a:bodyPr>
            <a:normAutofit/>
          </a:bodyPr>
          <a:lstStyle/>
          <a:p>
            <a:pPr marL="0" indent="0" algn="ctr">
              <a:spcAft>
                <a:spcPts val="0"/>
              </a:spcAft>
              <a:buSzTx/>
              <a:buNone/>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11va. Sesión Ordinaria de 2019</a:t>
            </a:r>
            <a: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
            </a:r>
            <a:b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br>
            <a:endPar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endParaRPr>
          </a:p>
          <a:p>
            <a:pPr marL="0" indent="0" algn="ctr">
              <a:spcAft>
                <a:spcPts val="0"/>
              </a:spcAft>
              <a:buSzTx/>
              <a:buNone/>
              <a:defRPr/>
            </a:pPr>
            <a:endParaRPr lang="es-MX" sz="1800" b="1" kern="0" dirty="0">
              <a:solidFill>
                <a:schemeClr val="tx1"/>
              </a:solidFill>
            </a:endParaRPr>
          </a:p>
        </p:txBody>
      </p:sp>
      <p:sp>
        <p:nvSpPr>
          <p:cNvPr id="13" name="1 Título"/>
          <p:cNvSpPr>
            <a:spLocks noGrp="1"/>
          </p:cNvSpPr>
          <p:nvPr>
            <p:ph type="title"/>
          </p:nvPr>
        </p:nvSpPr>
        <p:spPr bwMode="auto">
          <a:xfrm>
            <a:off x="554182" y="1903017"/>
            <a:ext cx="8229600" cy="1508635"/>
          </a:xfrm>
          <a:prstGeom prst="rect">
            <a:avLst/>
          </a:prstGeom>
          <a:noFill/>
          <a:ln w="9525">
            <a:noFill/>
            <a:miter lim="800000"/>
            <a:headEnd/>
            <a:tailEnd/>
          </a:ln>
          <a:effectLst/>
        </p:spPr>
        <p:txBody>
          <a:bodyPr>
            <a:normAutofit/>
          </a:bodyPr>
          <a:lstStyle>
            <a:lvl1pPr algn="l">
              <a:defRPr sz="2800" cap="all" baseline="0">
                <a:solidFill>
                  <a:schemeClr val="tx1">
                    <a:lumMod val="75000"/>
                    <a:lumOff val="25000"/>
                  </a:schemeClr>
                </a:solidFill>
                <a:latin typeface="Century Gothic" pitchFamily="34" charset="0"/>
              </a:defRPr>
            </a:lvl1pPr>
          </a:lstStyle>
          <a:p>
            <a:pPr algn="ctr">
              <a:lnSpc>
                <a:spcPct val="100000"/>
              </a:lnSpc>
              <a:spcBef>
                <a:spcPts val="0"/>
              </a:spcBef>
              <a:defRPr/>
            </a:pP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CONTROL INTERNO</a:t>
            </a:r>
            <a:b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omité</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C</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ontrol y </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esempeño</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I</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nstitucional</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r>
            <a:b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r>
              <a:rPr lang="es-MX" sz="2400" b="1" dirty="0">
                <a:effectLst>
                  <a:outerShdw blurRad="38100" dist="38100" dir="2700000" algn="tl">
                    <a:srgbClr val="000000">
                      <a:alpha val="43137"/>
                    </a:srgbClr>
                  </a:outerShdw>
                </a:effectLst>
                <a:latin typeface="Arial" pitchFamily="34" charset="0"/>
                <a:cs typeface="Arial" pitchFamily="34" charset="0"/>
              </a:rPr>
              <a:t/>
            </a:r>
            <a:br>
              <a:rPr lang="es-MX" sz="2400" b="1" dirty="0">
                <a:effectLst>
                  <a:outerShdw blurRad="38100" dist="38100" dir="2700000" algn="tl">
                    <a:srgbClr val="000000">
                      <a:alpha val="43137"/>
                    </a:srgbClr>
                  </a:outerShdw>
                </a:effectLst>
                <a:latin typeface="Arial" pitchFamily="34" charset="0"/>
                <a:cs typeface="Arial" pitchFamily="34" charset="0"/>
              </a:rPr>
            </a:br>
            <a:endParaRPr lang="es-ES" sz="2400" b="1" kern="0" dirty="0">
              <a:effectLst>
                <a:outerShdw blurRad="38100" dist="38100" dir="2700000" algn="tl">
                  <a:srgbClr val="000000">
                    <a:alpha val="43137"/>
                  </a:srgbClr>
                </a:outerShdw>
              </a:effectLst>
              <a:latin typeface="Arial" pitchFamily="34" charset="0"/>
              <a:cs typeface="Arial" pitchFamily="34" charset="0"/>
            </a:endParaRPr>
          </a:p>
        </p:txBody>
      </p:sp>
      <p:sp>
        <p:nvSpPr>
          <p:cNvPr id="6" name="4 Marcador de contenido"/>
          <p:cNvSpPr txBox="1">
            <a:spLocks/>
          </p:cNvSpPr>
          <p:nvPr/>
        </p:nvSpPr>
        <p:spPr>
          <a:xfrm>
            <a:off x="0" y="5210957"/>
            <a:ext cx="9144000" cy="36807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Hermosillo, Sonora, a 11 de Diciembre de 2019</a:t>
            </a:r>
          </a:p>
        </p:txBody>
      </p:sp>
      <p:pic>
        <p:nvPicPr>
          <p:cNvPr id="48129" name="Picture 1" descr="C:\Users\LUIS CARLOS\Pictures\SEC LOGO.png"/>
          <p:cNvPicPr>
            <a:picLocks noChangeAspect="1" noChangeArrowheads="1"/>
          </p:cNvPicPr>
          <p:nvPr/>
        </p:nvPicPr>
        <p:blipFill>
          <a:blip r:embed="rId2"/>
          <a:srcRect/>
          <a:stretch>
            <a:fillRect/>
          </a:stretch>
        </p:blipFill>
        <p:spPr bwMode="auto">
          <a:xfrm>
            <a:off x="2590799" y="0"/>
            <a:ext cx="3962400" cy="1476375"/>
          </a:xfrm>
          <a:prstGeom prst="rect">
            <a:avLst/>
          </a:prstGeom>
          <a:noFill/>
        </p:spPr>
      </p:pic>
      <p:sp>
        <p:nvSpPr>
          <p:cNvPr id="7" name="CuadroTexto 1"/>
          <p:cNvSpPr txBox="1"/>
          <p:nvPr/>
        </p:nvSpPr>
        <p:spPr>
          <a:xfrm>
            <a:off x="1" y="5688449"/>
            <a:ext cx="9143999" cy="1169551"/>
          </a:xfrm>
          <a:prstGeom prst="rect">
            <a:avLst/>
          </a:prstGeom>
          <a:solidFill>
            <a:srgbClr val="C00000"/>
          </a:solidFill>
        </p:spPr>
        <p:txBody>
          <a:bodyPr wrap="square">
            <a:spAutoFit/>
          </a:bodyPr>
          <a:lstStyle/>
          <a:p>
            <a:pPr algn="ctr">
              <a:defRPr/>
            </a:pPr>
            <a:endParaRPr lang="es-MX" sz="3500" b="1" dirty="0">
              <a:effectLst>
                <a:outerShdw blurRad="38100" dist="38100" dir="2700000" algn="tl">
                  <a:srgbClr val="000000">
                    <a:alpha val="43137"/>
                  </a:srgbClr>
                </a:outerShdw>
              </a:effectLst>
            </a:endParaRPr>
          </a:p>
          <a:p>
            <a:pPr algn="ctr">
              <a:defRPr/>
            </a:pPr>
            <a:endParaRPr lang="es-MX" sz="35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923417619"/>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pPr algn="ctr"/>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CuadroTexto 2"/>
          <p:cNvSpPr txBox="1"/>
          <p:nvPr/>
        </p:nvSpPr>
        <p:spPr>
          <a:xfrm>
            <a:off x="7046752" y="6229204"/>
            <a:ext cx="1890008" cy="369332"/>
          </a:xfrm>
          <a:prstGeom prst="rect">
            <a:avLst/>
          </a:prstGeom>
          <a:noFill/>
        </p:spPr>
        <p:txBody>
          <a:bodyPr wrap="square">
            <a:spAutoFit/>
          </a:bodyPr>
          <a:lstStyle/>
          <a:p>
            <a:pPr>
              <a:defRPr/>
            </a:pPr>
            <a:r>
              <a:rPr lang="es-MX" b="1" dirty="0">
                <a:effectLst>
                  <a:outerShdw blurRad="38100" dist="38100" dir="2700000" algn="tl">
                    <a:srgbClr val="000000">
                      <a:alpha val="43137"/>
                    </a:srgbClr>
                  </a:outerShdw>
                </a:effectLst>
                <a:latin typeface="Arial" pitchFamily="34" charset="0"/>
                <a:cs typeface="Arial" pitchFamily="34" charset="0"/>
              </a:rPr>
              <a:t>Diciembre 2019</a:t>
            </a:r>
          </a:p>
        </p:txBody>
      </p:sp>
      <p:sp>
        <p:nvSpPr>
          <p:cNvPr id="13" name="Rectángulo 1">
            <a:extLst>
              <a:ext uri="{FF2B5EF4-FFF2-40B4-BE49-F238E27FC236}">
                <a16:creationId xmlns:a16="http://schemas.microsoft.com/office/drawing/2014/main" xmlns="" id="{F58D7A60-CAD0-48BB-BCDB-59ACF2950002}"/>
              </a:ext>
            </a:extLst>
          </p:cNvPr>
          <p:cNvSpPr/>
          <p:nvPr/>
        </p:nvSpPr>
        <p:spPr>
          <a:xfrm>
            <a:off x="0" y="4543425"/>
            <a:ext cx="9144000" cy="1569660"/>
          </a:xfrm>
          <a:prstGeom prst="rect">
            <a:avLst/>
          </a:prstGeom>
          <a:solidFill>
            <a:schemeClr val="accent2">
              <a:lumMod val="20000"/>
              <a:lumOff val="80000"/>
            </a:schemeClr>
          </a:solidFill>
        </p:spPr>
        <p:txBody>
          <a:bodyPr wrap="square">
            <a:spAutoFit/>
          </a:bodyPr>
          <a:lstStyle/>
          <a:p>
            <a:pPr algn="ctr">
              <a:defRPr/>
            </a:pPr>
            <a:r>
              <a:rPr lang="es-MX" sz="2400" b="1" dirty="0">
                <a:effectLst>
                  <a:outerShdw blurRad="38100" dist="38100" dir="2700000" algn="tl">
                    <a:srgbClr val="000000">
                      <a:alpha val="43137"/>
                    </a:srgbClr>
                  </a:outerShdw>
                </a:effectLst>
                <a:latin typeface="Arial" pitchFamily="34" charset="0"/>
                <a:cs typeface="Arial" pitchFamily="34" charset="0"/>
              </a:rPr>
              <a:t>ÓRGANO INTERNO DE CONTROL DE </a:t>
            </a:r>
          </a:p>
          <a:p>
            <a:pPr algn="ctr">
              <a:defRPr/>
            </a:pPr>
            <a:r>
              <a:rPr lang="es-MX" sz="2400" b="1" dirty="0">
                <a:effectLst>
                  <a:outerShdw blurRad="38100" dist="38100" dir="2700000" algn="tl">
                    <a:srgbClr val="000000">
                      <a:alpha val="43137"/>
                    </a:srgbClr>
                  </a:outerShdw>
                </a:effectLst>
                <a:latin typeface="Arial" pitchFamily="34" charset="0"/>
                <a:cs typeface="Arial" pitchFamily="34" charset="0"/>
              </a:rPr>
              <a:t>SECRETARÍA DE EDUCACIÓN Y CULTURA Y </a:t>
            </a:r>
          </a:p>
          <a:p>
            <a:pPr algn="ctr">
              <a:defRPr/>
            </a:pPr>
            <a:r>
              <a:rPr lang="es-MX" sz="2400" b="1" dirty="0">
                <a:effectLst>
                  <a:outerShdw blurRad="38100" dist="38100" dir="2700000" algn="tl">
                    <a:srgbClr val="000000">
                      <a:alpha val="43137"/>
                    </a:srgbClr>
                  </a:outerShdw>
                </a:effectLst>
                <a:latin typeface="Arial" pitchFamily="34" charset="0"/>
                <a:cs typeface="Arial" pitchFamily="34" charset="0"/>
              </a:rPr>
              <a:t>SERVICIOS EDUCATIVOS DEL ESTADO DE SONORA</a:t>
            </a:r>
          </a:p>
          <a:p>
            <a:pPr algn="ctr">
              <a:defRPr/>
            </a:pPr>
            <a:endParaRPr lang="es-MX" sz="2400" b="1" dirty="0">
              <a:effectLst>
                <a:outerShdw blurRad="38100" dist="38100" dir="2700000" algn="tl">
                  <a:srgbClr val="000000">
                    <a:alpha val="43137"/>
                  </a:srgbClr>
                </a:outerShdw>
              </a:effectLst>
              <a:latin typeface="Arial" pitchFamily="34" charset="0"/>
              <a:cs typeface="Arial" pitchFamily="34" charset="0"/>
            </a:endParaRPr>
          </a:p>
        </p:txBody>
      </p:sp>
      <p:pic>
        <p:nvPicPr>
          <p:cNvPr id="3" name="Imagen 2">
            <a:extLst>
              <a:ext uri="{FF2B5EF4-FFF2-40B4-BE49-F238E27FC236}">
                <a16:creationId xmlns:a16="http://schemas.microsoft.com/office/drawing/2014/main" xmlns="" id="{3BEF020A-64D2-4CED-93AA-42D818BC06CF}"/>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445378" y="1837430"/>
            <a:ext cx="3128594" cy="2705995"/>
          </a:xfrm>
          <a:prstGeom prst="rect">
            <a:avLst/>
          </a:prstGeom>
        </p:spPr>
      </p:pic>
    </p:spTree>
    <p:extLst>
      <p:ext uri="{BB962C8B-B14F-4D97-AF65-F5344CB8AC3E}">
        <p14:creationId xmlns:p14="http://schemas.microsoft.com/office/powerpoint/2010/main" xmlns="" val="1952309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1" name="CuadroTexto 1"/>
          <p:cNvSpPr txBox="1"/>
          <p:nvPr/>
        </p:nvSpPr>
        <p:spPr>
          <a:xfrm>
            <a:off x="0" y="3047999"/>
            <a:ext cx="9144000" cy="1292662"/>
          </a:xfrm>
          <a:prstGeom prst="rect">
            <a:avLst/>
          </a:prstGeom>
          <a:solidFill>
            <a:srgbClr val="BC351A"/>
          </a:solidFill>
        </p:spPr>
        <p:txBody>
          <a:bodyPr wrap="square">
            <a:spAutoFit/>
          </a:bodyPr>
          <a:lstStyle/>
          <a:p>
            <a:pPr algn="ctr">
              <a:defRPr/>
            </a:pPr>
            <a:endPar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SERVICIOS EDUCATIVOS DEL ESTADO DE SONORA</a:t>
            </a:r>
            <a:endParaRPr lang="es-MX" sz="35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endPar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4" name="13 Rectángulo"/>
          <p:cNvSpPr/>
          <p:nvPr/>
        </p:nvSpPr>
        <p:spPr>
          <a:xfrm>
            <a:off x="0" y="4682836"/>
            <a:ext cx="9143999" cy="42949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ltLang="es-MX" b="1" dirty="0">
                <a:solidFill>
                  <a:schemeClr val="tx1"/>
                </a:solidFill>
                <a:latin typeface="Arial" pitchFamily="34" charset="0"/>
                <a:cs typeface="Arial" pitchFamily="34" charset="0"/>
              </a:rPr>
              <a:t>Al mes de noviembre de 2019</a:t>
            </a:r>
          </a:p>
        </p:txBody>
      </p:sp>
    </p:spTree>
    <p:extLst>
      <p:ext uri="{BB962C8B-B14F-4D97-AF65-F5344CB8AC3E}">
        <p14:creationId xmlns:p14="http://schemas.microsoft.com/office/powerpoint/2010/main" xmlns="" val="1952309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CuadroTexto 8">
            <a:extLst>
              <a:ext uri="{FF2B5EF4-FFF2-40B4-BE49-F238E27FC236}">
                <a16:creationId xmlns:a16="http://schemas.microsoft.com/office/drawing/2014/main" xmlns="" id="{D16AB2B5-8E36-4A86-A997-B8E718BFC30D}"/>
              </a:ext>
            </a:extLst>
          </p:cNvPr>
          <p:cNvSpPr txBox="1"/>
          <p:nvPr/>
        </p:nvSpPr>
        <p:spPr>
          <a:xfrm>
            <a:off x="6830290" y="1082098"/>
            <a:ext cx="2098675" cy="523220"/>
          </a:xfrm>
          <a:prstGeom prst="rect">
            <a:avLst/>
          </a:prstGeom>
          <a:no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UNIDADES</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 ADMINISTRATIVAS</a:t>
            </a:r>
          </a:p>
        </p:txBody>
      </p:sp>
      <p:sp>
        <p:nvSpPr>
          <p:cNvPr id="13" name="CuadroTexto 6"/>
          <p:cNvSpPr txBox="1">
            <a:spLocks noChangeArrowheads="1"/>
          </p:cNvSpPr>
          <p:nvPr/>
        </p:nvSpPr>
        <p:spPr bwMode="auto">
          <a:xfrm>
            <a:off x="230972" y="1117189"/>
            <a:ext cx="7099300" cy="1384995"/>
          </a:xfrm>
          <a:prstGeom prst="rect">
            <a:avLst/>
          </a:prstGeom>
          <a:noFill/>
          <a:ln w="9525">
            <a:noFill/>
            <a:miter lim="800000"/>
            <a:headEnd/>
            <a:tailEnd/>
          </a:ln>
        </p:spPr>
        <p:txBody>
          <a:bodyPr>
            <a:spAutoFit/>
          </a:bodyPr>
          <a:lstStyle/>
          <a:p>
            <a:pPr algn="ctr"/>
            <a:r>
              <a:rPr lang="es-MX" altLang="es-MX" sz="1400" b="1" dirty="0">
                <a:latin typeface="Arial" pitchFamily="34" charset="0"/>
                <a:cs typeface="Arial" pitchFamily="34" charset="0"/>
              </a:rPr>
              <a:t>OBSERVACIONES DE UNIDADES ADMINISTRATIVAS DETERMINADAS                                   Y </a:t>
            </a:r>
            <a:r>
              <a:rPr lang="es-MX" altLang="es-MX" sz="1400" b="1" u="sng" dirty="0">
                <a:latin typeface="Arial" pitchFamily="34" charset="0"/>
                <a:cs typeface="Arial" pitchFamily="34" charset="0"/>
              </a:rPr>
              <a:t>PENDIENTES DE SOLVENTAR</a:t>
            </a:r>
            <a:r>
              <a:rPr lang="es-MX" altLang="es-MX" sz="1400" b="1" dirty="0">
                <a:latin typeface="Arial" pitchFamily="34" charset="0"/>
                <a:cs typeface="Arial" pitchFamily="34" charset="0"/>
              </a:rPr>
              <a:t>  DE SEES</a:t>
            </a:r>
          </a:p>
          <a:p>
            <a:pPr algn="ctr"/>
            <a:r>
              <a:rPr lang="es-MX" altLang="es-MX" sz="1400" b="1" dirty="0">
                <a:latin typeface="Arial" pitchFamily="34" charset="0"/>
                <a:cs typeface="Arial" pitchFamily="34" charset="0"/>
              </a:rPr>
              <a:t>(Ejercicio 2015-2019)</a:t>
            </a:r>
          </a:p>
          <a:p>
            <a:pPr algn="ctr"/>
            <a:r>
              <a:rPr lang="es-MX" altLang="es-MX" sz="1400" b="1" dirty="0">
                <a:latin typeface="Arial" pitchFamily="34" charset="0"/>
                <a:cs typeface="Arial" pitchFamily="34" charset="0"/>
              </a:rPr>
              <a:t>Al 30 de Noviembre de 2019</a:t>
            </a:r>
          </a:p>
          <a:p>
            <a:pPr algn="ctr"/>
            <a:endParaRPr lang="es-MX" altLang="es-MX" sz="1400" b="1" dirty="0">
              <a:solidFill>
                <a:schemeClr val="tx1">
                  <a:lumMod val="65000"/>
                  <a:lumOff val="35000"/>
                </a:schemeClr>
              </a:solidFill>
              <a:latin typeface="Arial" pitchFamily="34" charset="0"/>
              <a:cs typeface="Arial" pitchFamily="34" charset="0"/>
            </a:endParaRPr>
          </a:p>
          <a:p>
            <a:pPr algn="ctr"/>
            <a:endParaRPr lang="es-MX" altLang="es-MX" sz="1400" b="1" dirty="0">
              <a:solidFill>
                <a:schemeClr val="tx1">
                  <a:lumMod val="65000"/>
                  <a:lumOff val="35000"/>
                </a:schemeClr>
              </a:solidFill>
              <a:latin typeface="Arial" pitchFamily="34" charset="0"/>
              <a:cs typeface="Arial" pitchFamily="34" charset="0"/>
            </a:endParaRPr>
          </a:p>
        </p:txBody>
      </p:sp>
      <p:graphicFrame>
        <p:nvGraphicFramePr>
          <p:cNvPr id="10" name="9 Tabla"/>
          <p:cNvGraphicFramePr>
            <a:graphicFrameLocks noGrp="1"/>
          </p:cNvGraphicFramePr>
          <p:nvPr>
            <p:extLst>
              <p:ext uri="{D42A27DB-BD31-4B8C-83A1-F6EECF244321}">
                <p14:modId xmlns:p14="http://schemas.microsoft.com/office/powerpoint/2010/main" xmlns="" val="113903019"/>
              </p:ext>
            </p:extLst>
          </p:nvPr>
        </p:nvGraphicFramePr>
        <p:xfrm>
          <a:off x="595618" y="2264090"/>
          <a:ext cx="7826929" cy="3899836"/>
        </p:xfrm>
        <a:graphic>
          <a:graphicData uri="http://schemas.openxmlformats.org/drawingml/2006/table">
            <a:tbl>
              <a:tblPr/>
              <a:tblGrid>
                <a:gridCol w="3055988">
                  <a:extLst>
                    <a:ext uri="{9D8B030D-6E8A-4147-A177-3AD203B41FA5}">
                      <a16:colId xmlns:a16="http://schemas.microsoft.com/office/drawing/2014/main" xmlns="" val="20000"/>
                    </a:ext>
                  </a:extLst>
                </a:gridCol>
                <a:gridCol w="1249877">
                  <a:extLst>
                    <a:ext uri="{9D8B030D-6E8A-4147-A177-3AD203B41FA5}">
                      <a16:colId xmlns:a16="http://schemas.microsoft.com/office/drawing/2014/main" xmlns="" val="20001"/>
                    </a:ext>
                  </a:extLst>
                </a:gridCol>
                <a:gridCol w="1118312">
                  <a:extLst>
                    <a:ext uri="{9D8B030D-6E8A-4147-A177-3AD203B41FA5}">
                      <a16:colId xmlns:a16="http://schemas.microsoft.com/office/drawing/2014/main" xmlns="" val="20002"/>
                    </a:ext>
                  </a:extLst>
                </a:gridCol>
                <a:gridCol w="1118312">
                  <a:extLst>
                    <a:ext uri="{9D8B030D-6E8A-4147-A177-3AD203B41FA5}">
                      <a16:colId xmlns:a16="http://schemas.microsoft.com/office/drawing/2014/main" xmlns="" val="20003"/>
                    </a:ext>
                  </a:extLst>
                </a:gridCol>
                <a:gridCol w="1284440">
                  <a:extLst>
                    <a:ext uri="{9D8B030D-6E8A-4147-A177-3AD203B41FA5}">
                      <a16:colId xmlns:a16="http://schemas.microsoft.com/office/drawing/2014/main" xmlns="" val="20004"/>
                    </a:ext>
                  </a:extLst>
                </a:gridCol>
              </a:tblGrid>
              <a:tr h="177693">
                <a:tc rowSpan="2">
                  <a:txBody>
                    <a:bodyPr/>
                    <a:lstStyle/>
                    <a:p>
                      <a:pPr algn="ctr" rtl="0" fontAlgn="ctr"/>
                      <a:r>
                        <a:rPr lang="es-MX" sz="1200" b="1" i="0" u="none" strike="noStrike" dirty="0">
                          <a:solidFill>
                            <a:schemeClr val="bg1">
                              <a:lumMod val="95000"/>
                            </a:schemeClr>
                          </a:solidFill>
                          <a:latin typeface="Arial"/>
                        </a:rPr>
                        <a:t>Unidad Administrativa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gridSpan="3">
                  <a:txBody>
                    <a:bodyPr/>
                    <a:lstStyle/>
                    <a:p>
                      <a:pPr algn="ctr" rtl="0" fontAlgn="ctr"/>
                      <a:r>
                        <a:rPr lang="es-MX" sz="1000" b="1" i="0" u="none" strike="noStrike" dirty="0">
                          <a:solidFill>
                            <a:schemeClr val="bg1">
                              <a:lumMod val="95000"/>
                            </a:schemeClr>
                          </a:solidFill>
                          <a:latin typeface="Arial"/>
                        </a:rPr>
                        <a:t>TOTAL</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hMerge="1">
                  <a:txBody>
                    <a:bodyPr/>
                    <a:lstStyle/>
                    <a:p>
                      <a:endParaRPr lang="es-MX"/>
                    </a:p>
                  </a:txBody>
                  <a:tcPr/>
                </a:tc>
                <a:tc hMerge="1">
                  <a:txBody>
                    <a:bodyPr/>
                    <a:lstStyle/>
                    <a:p>
                      <a:endParaRPr lang="es-MX"/>
                    </a:p>
                  </a:txBody>
                  <a:tcPr/>
                </a:tc>
                <a:tc rowSpan="2">
                  <a:txBody>
                    <a:bodyPr/>
                    <a:lstStyle/>
                    <a:p>
                      <a:pPr algn="ctr" rtl="0" fontAlgn="b"/>
                      <a:r>
                        <a:rPr lang="es-MX" sz="1200" b="1" i="0" u="none" strike="noStrike">
                          <a:solidFill>
                            <a:schemeClr val="bg1">
                              <a:lumMod val="95000"/>
                            </a:schemeClr>
                          </a:solidFill>
                          <a:latin typeface="Arial"/>
                        </a:rPr>
                        <a:t>%  de Solventación </a:t>
                      </a:r>
                    </a:p>
                  </a:txBody>
                  <a:tcPr marL="7802" marR="7802" marT="7802"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extLst>
                  <a:ext uri="{0D108BD9-81ED-4DB2-BD59-A6C34878D82A}">
                    <a16:rowId xmlns:a16="http://schemas.microsoft.com/office/drawing/2014/main" xmlns="" val="10000"/>
                  </a:ext>
                </a:extLst>
              </a:tr>
              <a:tr h="308065">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Solventadas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Pendientes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vMerge="1">
                  <a:txBody>
                    <a:bodyPr/>
                    <a:lstStyle/>
                    <a:p>
                      <a:endParaRPr lang="es-MX"/>
                    </a:p>
                  </a:txBody>
                  <a:tcPr/>
                </a:tc>
                <a:extLst>
                  <a:ext uri="{0D108BD9-81ED-4DB2-BD59-A6C34878D82A}">
                    <a16:rowId xmlns:a16="http://schemas.microsoft.com/office/drawing/2014/main" xmlns="" val="10001"/>
                  </a:ext>
                </a:extLst>
              </a:tr>
              <a:tr h="403017">
                <a:tc>
                  <a:txBody>
                    <a:bodyPr/>
                    <a:lstStyle/>
                    <a:p>
                      <a:pPr algn="l" rtl="0" fontAlgn="ctr"/>
                      <a:r>
                        <a:rPr lang="es-MX" sz="1200" b="0" i="0" u="none" strike="noStrike" dirty="0">
                          <a:solidFill>
                            <a:srgbClr val="000000"/>
                          </a:solidFill>
                          <a:latin typeface="Arial"/>
                        </a:rPr>
                        <a:t>Coordinación General de Salud y Seguridad Escolar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20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9</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11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1" i="0" u="none" strike="noStrike" dirty="0">
                          <a:solidFill>
                            <a:srgbClr val="000000"/>
                          </a:solidFill>
                          <a:latin typeface="Arial"/>
                        </a:rPr>
                        <a:t>45%</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2"/>
                  </a:ext>
                </a:extLst>
              </a:tr>
              <a:tr h="403017">
                <a:tc>
                  <a:txBody>
                    <a:bodyPr/>
                    <a:lstStyle/>
                    <a:p>
                      <a:pPr algn="l" rtl="0" fontAlgn="ctr"/>
                      <a:r>
                        <a:rPr lang="es-MX" sz="1200" b="0" i="0" u="none" strike="noStrike" dirty="0">
                          <a:solidFill>
                            <a:srgbClr val="000000"/>
                          </a:solidFill>
                          <a:latin typeface="Arial"/>
                        </a:rPr>
                        <a:t>Dirección General de Administración y Finanzas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235</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a:solidFill>
                            <a:srgbClr val="000000"/>
                          </a:solidFill>
                          <a:latin typeface="Arial"/>
                        </a:rPr>
                        <a:t>153</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82</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1" i="0" u="none" strike="noStrike" dirty="0">
                          <a:solidFill>
                            <a:srgbClr val="000000"/>
                          </a:solidFill>
                          <a:latin typeface="Arial"/>
                        </a:rPr>
                        <a:t>65%</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3"/>
                  </a:ext>
                </a:extLst>
              </a:tr>
              <a:tr h="328221">
                <a:tc>
                  <a:txBody>
                    <a:bodyPr/>
                    <a:lstStyle/>
                    <a:p>
                      <a:pPr algn="l" rtl="0" fontAlgn="ctr"/>
                      <a:r>
                        <a:rPr lang="es-MX" sz="1200" b="0" i="0" u="none" strike="noStrike">
                          <a:solidFill>
                            <a:srgbClr val="000000"/>
                          </a:solidFill>
                          <a:latin typeface="Arial"/>
                        </a:rPr>
                        <a:t>Dirección General de Educación Elemental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10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10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1" i="0" u="none" strike="noStrike" dirty="0">
                          <a:solidFill>
                            <a:srgbClr val="000000"/>
                          </a:solidFill>
                          <a:latin typeface="Arial"/>
                        </a:rPr>
                        <a:t>100%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4"/>
                  </a:ext>
                </a:extLst>
              </a:tr>
              <a:tr h="260058">
                <a:tc>
                  <a:txBody>
                    <a:bodyPr/>
                    <a:lstStyle/>
                    <a:p>
                      <a:pPr algn="l" rtl="0" fontAlgn="ctr"/>
                      <a:r>
                        <a:rPr lang="es-MX" sz="1200" b="0" i="0" u="none" strike="noStrike" dirty="0">
                          <a:solidFill>
                            <a:srgbClr val="000000"/>
                          </a:solidFill>
                          <a:latin typeface="Arial"/>
                        </a:rPr>
                        <a:t>Dirección General de Educación Primaria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4</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4</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1" i="0" u="none" strike="noStrike" dirty="0">
                          <a:solidFill>
                            <a:srgbClr val="000000"/>
                          </a:solidFill>
                          <a:latin typeface="Arial"/>
                        </a:rPr>
                        <a:t>100%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5"/>
                  </a:ext>
                </a:extLst>
              </a:tr>
              <a:tr h="310393">
                <a:tc>
                  <a:txBody>
                    <a:bodyPr/>
                    <a:lstStyle/>
                    <a:p>
                      <a:pPr algn="l" rtl="0" fontAlgn="ctr"/>
                      <a:r>
                        <a:rPr lang="es-MX" sz="1200" b="0" i="0" u="none" strike="noStrike" dirty="0">
                          <a:solidFill>
                            <a:srgbClr val="000000"/>
                          </a:solidFill>
                          <a:latin typeface="Arial"/>
                        </a:rPr>
                        <a:t>Dirección General de Educación Secundaria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3</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2</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1" i="0" u="none" strike="noStrike" dirty="0">
                          <a:solidFill>
                            <a:srgbClr val="000000"/>
                          </a:solidFill>
                          <a:latin typeface="Arial"/>
                        </a:rPr>
                        <a:t>67%</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6"/>
                  </a:ext>
                </a:extLst>
              </a:tr>
              <a:tr h="205716">
                <a:tc>
                  <a:txBody>
                    <a:bodyPr/>
                    <a:lstStyle/>
                    <a:p>
                      <a:pPr algn="l" rtl="0" fontAlgn="ctr"/>
                      <a:r>
                        <a:rPr lang="es-MX" sz="1200" b="0" i="0" u="none" strike="noStrike">
                          <a:solidFill>
                            <a:srgbClr val="000000"/>
                          </a:solidFill>
                          <a:latin typeface="Arial"/>
                        </a:rPr>
                        <a:t>Dirección General de Informática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a:solidFill>
                            <a:srgbClr val="000000"/>
                          </a:solidFill>
                          <a:latin typeface="Arial"/>
                        </a:rPr>
                        <a:t>3</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a:solidFill>
                            <a:srgbClr val="000000"/>
                          </a:solidFill>
                          <a:latin typeface="Arial"/>
                        </a:rPr>
                        <a:t>3</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1" i="0" u="none" strike="noStrike" dirty="0">
                          <a:solidFill>
                            <a:srgbClr val="000000"/>
                          </a:solidFill>
                          <a:latin typeface="Arial"/>
                        </a:rPr>
                        <a:t>100%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7"/>
                  </a:ext>
                </a:extLst>
              </a:tr>
              <a:tr h="205716">
                <a:tc>
                  <a:txBody>
                    <a:bodyPr/>
                    <a:lstStyle/>
                    <a:p>
                      <a:pPr algn="l" rtl="0" fontAlgn="ctr"/>
                      <a:r>
                        <a:rPr lang="es-MX" sz="1200" b="0" i="0" u="none" strike="noStrike">
                          <a:solidFill>
                            <a:srgbClr val="000000"/>
                          </a:solidFill>
                          <a:latin typeface="Arial"/>
                        </a:rPr>
                        <a:t>Dirección General de Planeación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a:solidFill>
                            <a:srgbClr val="000000"/>
                          </a:solidFill>
                          <a:latin typeface="Arial"/>
                        </a:rPr>
                        <a:t>41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a:solidFill>
                            <a:srgbClr val="000000"/>
                          </a:solidFill>
                          <a:latin typeface="Arial"/>
                        </a:rPr>
                        <a:t>40</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1" i="0" u="none" strike="noStrike" dirty="0">
                          <a:solidFill>
                            <a:srgbClr val="000000"/>
                          </a:solidFill>
                          <a:latin typeface="Arial"/>
                        </a:rPr>
                        <a:t>98%</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8"/>
                  </a:ext>
                </a:extLst>
              </a:tr>
              <a:tr h="293243">
                <a:tc>
                  <a:txBody>
                    <a:bodyPr/>
                    <a:lstStyle/>
                    <a:p>
                      <a:pPr algn="l" rtl="0" fontAlgn="ctr"/>
                      <a:r>
                        <a:rPr lang="es-MX" sz="1200" b="0" i="0" u="none" strike="noStrike">
                          <a:solidFill>
                            <a:srgbClr val="000000"/>
                          </a:solidFill>
                          <a:latin typeface="Arial"/>
                        </a:rPr>
                        <a:t>Dirección General de Recursos Humanos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37</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a:solidFill>
                            <a:srgbClr val="000000"/>
                          </a:solidFill>
                          <a:latin typeface="Arial"/>
                        </a:rPr>
                        <a:t>31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6</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1" i="0" u="none" strike="noStrike" dirty="0">
                          <a:solidFill>
                            <a:srgbClr val="000000"/>
                          </a:solidFill>
                          <a:latin typeface="Arial"/>
                        </a:rPr>
                        <a:t>84%</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9"/>
                  </a:ext>
                </a:extLst>
              </a:tr>
              <a:tr h="293615">
                <a:tc>
                  <a:txBody>
                    <a:bodyPr/>
                    <a:lstStyle/>
                    <a:p>
                      <a:pPr algn="l" rtl="0" fontAlgn="ctr"/>
                      <a:r>
                        <a:rPr lang="es-MX" sz="1200" b="0" i="0" u="none" strike="noStrike">
                          <a:solidFill>
                            <a:srgbClr val="000000"/>
                          </a:solidFill>
                          <a:latin typeface="Arial"/>
                        </a:rPr>
                        <a:t>Dirección General de Servicios Regionales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a:solidFill>
                            <a:srgbClr val="000000"/>
                          </a:solidFill>
                          <a:latin typeface="Arial"/>
                        </a:rPr>
                        <a:t>112</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a:solidFill>
                            <a:srgbClr val="000000"/>
                          </a:solidFill>
                          <a:latin typeface="Arial"/>
                        </a:rPr>
                        <a:t>77</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35</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1" i="0" u="none" strike="noStrike" dirty="0">
                          <a:solidFill>
                            <a:srgbClr val="000000"/>
                          </a:solidFill>
                          <a:latin typeface="Arial"/>
                        </a:rPr>
                        <a:t>69%</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10"/>
                  </a:ext>
                </a:extLst>
              </a:tr>
              <a:tr h="403017">
                <a:tc>
                  <a:txBody>
                    <a:bodyPr/>
                    <a:lstStyle/>
                    <a:p>
                      <a:pPr algn="l" rtl="0" fontAlgn="ctr"/>
                      <a:r>
                        <a:rPr lang="es-MX" sz="1200" b="0" i="0" u="none" strike="noStrike" dirty="0">
                          <a:solidFill>
                            <a:srgbClr val="000000"/>
                          </a:solidFill>
                          <a:latin typeface="Arial"/>
                        </a:rPr>
                        <a:t>Coordinación General de Programas Federales (PETC, PEC, PEARE)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41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16</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0" i="0" u="none" strike="noStrike" dirty="0">
                          <a:solidFill>
                            <a:srgbClr val="000000"/>
                          </a:solidFill>
                          <a:latin typeface="Arial"/>
                        </a:rPr>
                        <a:t>25</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rtl="0" fontAlgn="ctr"/>
                      <a:r>
                        <a:rPr lang="es-MX" sz="1200" b="1" i="0" u="none" strike="noStrike" dirty="0">
                          <a:solidFill>
                            <a:srgbClr val="000000"/>
                          </a:solidFill>
                          <a:latin typeface="Arial"/>
                        </a:rPr>
                        <a:t>39%</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11"/>
                  </a:ext>
                </a:extLst>
              </a:tr>
              <a:tr h="308065">
                <a:tc>
                  <a:txBody>
                    <a:bodyPr/>
                    <a:lstStyle/>
                    <a:p>
                      <a:pPr algn="ctr" rtl="0" fontAlgn="ctr"/>
                      <a:r>
                        <a:rPr lang="es-MX" sz="1200" b="1" i="0" u="none" strike="noStrike" dirty="0">
                          <a:solidFill>
                            <a:schemeClr val="bg1">
                              <a:lumMod val="95000"/>
                            </a:schemeClr>
                          </a:solidFill>
                          <a:latin typeface="Arial"/>
                        </a:rPr>
                        <a:t>Total General </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506</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345</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161</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68%</a:t>
                      </a:r>
                    </a:p>
                  </a:txBody>
                  <a:tcPr marL="7802" marR="7802" marT="780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xmlns="" val="19523096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8"/>
          <p:cNvSpPr txBox="1"/>
          <p:nvPr/>
        </p:nvSpPr>
        <p:spPr>
          <a:xfrm>
            <a:off x="6871855" y="1054388"/>
            <a:ext cx="2272145" cy="523220"/>
          </a:xfrm>
          <a:prstGeom prst="rect">
            <a:avLst/>
          </a:prstGeom>
          <a:no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UNIDADES </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ADMINISTRATIVAS</a:t>
            </a:r>
          </a:p>
        </p:txBody>
      </p:sp>
      <p:sp>
        <p:nvSpPr>
          <p:cNvPr id="15" name="CuadroTexto 6"/>
          <p:cNvSpPr txBox="1">
            <a:spLocks noChangeArrowheads="1"/>
          </p:cNvSpPr>
          <p:nvPr/>
        </p:nvSpPr>
        <p:spPr bwMode="auto">
          <a:xfrm>
            <a:off x="193943" y="1085445"/>
            <a:ext cx="7099300" cy="954107"/>
          </a:xfrm>
          <a:prstGeom prst="rect">
            <a:avLst/>
          </a:prstGeom>
          <a:noFill/>
          <a:ln w="9525">
            <a:noFill/>
            <a:miter lim="800000"/>
            <a:headEnd/>
            <a:tailEnd/>
          </a:ln>
        </p:spPr>
        <p:txBody>
          <a:bodyPr>
            <a:spAutoFit/>
          </a:bodyPr>
          <a:lstStyle/>
          <a:p>
            <a:pPr algn="ctr"/>
            <a:r>
              <a:rPr lang="es-MX" altLang="es-MX" sz="1400" b="1" dirty="0">
                <a:latin typeface="Arial" pitchFamily="34" charset="0"/>
                <a:cs typeface="Arial" pitchFamily="34" charset="0"/>
              </a:rPr>
              <a:t>OBSERVACIONES DE UNIDADES ADMINISTRATIVAS PENDIENTES </a:t>
            </a:r>
          </a:p>
          <a:p>
            <a:pPr algn="ctr"/>
            <a:r>
              <a:rPr lang="es-MX" altLang="es-MX" sz="1400" b="1" dirty="0">
                <a:latin typeface="Arial" pitchFamily="34" charset="0"/>
                <a:cs typeface="Arial" pitchFamily="34" charset="0"/>
              </a:rPr>
              <a:t>DE SOLVENTAR </a:t>
            </a:r>
            <a:r>
              <a:rPr lang="es-MX" altLang="es-MX" sz="1400" b="1" u="sng" dirty="0">
                <a:latin typeface="Arial" pitchFamily="34" charset="0"/>
                <a:cs typeface="Arial" pitchFamily="34" charset="0"/>
              </a:rPr>
              <a:t>POR EJERCICIO </a:t>
            </a:r>
            <a:r>
              <a:rPr lang="es-MX" altLang="es-MX" sz="1400" b="1" dirty="0">
                <a:latin typeface="Arial" pitchFamily="34" charset="0"/>
                <a:cs typeface="Arial" pitchFamily="34" charset="0"/>
              </a:rPr>
              <a:t>DE SEES</a:t>
            </a:r>
          </a:p>
          <a:p>
            <a:pPr algn="ctr"/>
            <a:r>
              <a:rPr lang="es-MX" altLang="es-MX" sz="1400" b="1" dirty="0">
                <a:latin typeface="Arial" pitchFamily="34" charset="0"/>
                <a:cs typeface="Arial" pitchFamily="34" charset="0"/>
              </a:rPr>
              <a:t>(Ejercicio 2015-2019)</a:t>
            </a:r>
          </a:p>
          <a:p>
            <a:pPr algn="ctr"/>
            <a:r>
              <a:rPr lang="es-MX" altLang="es-MX" sz="1400" b="1" dirty="0">
                <a:latin typeface="Arial" pitchFamily="34" charset="0"/>
                <a:cs typeface="Arial" pitchFamily="34" charset="0"/>
              </a:rPr>
              <a:t>Al 30 de Noviembre de 2019</a:t>
            </a:r>
          </a:p>
        </p:txBody>
      </p:sp>
      <p:graphicFrame>
        <p:nvGraphicFramePr>
          <p:cNvPr id="10" name="9 Tabla"/>
          <p:cNvGraphicFramePr>
            <a:graphicFrameLocks noGrp="1"/>
          </p:cNvGraphicFramePr>
          <p:nvPr>
            <p:extLst>
              <p:ext uri="{D42A27DB-BD31-4B8C-83A1-F6EECF244321}">
                <p14:modId xmlns:p14="http://schemas.microsoft.com/office/powerpoint/2010/main" xmlns="" val="1205520547"/>
              </p:ext>
            </p:extLst>
          </p:nvPr>
        </p:nvGraphicFramePr>
        <p:xfrm>
          <a:off x="704288" y="2162310"/>
          <a:ext cx="7709870" cy="3530898"/>
        </p:xfrm>
        <a:graphic>
          <a:graphicData uri="http://schemas.openxmlformats.org/drawingml/2006/table">
            <a:tbl>
              <a:tblPr/>
              <a:tblGrid>
                <a:gridCol w="3641209">
                  <a:extLst>
                    <a:ext uri="{9D8B030D-6E8A-4147-A177-3AD203B41FA5}">
                      <a16:colId xmlns:a16="http://schemas.microsoft.com/office/drawing/2014/main" xmlns="" val="20000"/>
                    </a:ext>
                  </a:extLst>
                </a:gridCol>
                <a:gridCol w="595619">
                  <a:extLst>
                    <a:ext uri="{9D8B030D-6E8A-4147-A177-3AD203B41FA5}">
                      <a16:colId xmlns:a16="http://schemas.microsoft.com/office/drawing/2014/main" xmlns="" val="20001"/>
                    </a:ext>
                  </a:extLst>
                </a:gridCol>
                <a:gridCol w="595618">
                  <a:extLst>
                    <a:ext uri="{9D8B030D-6E8A-4147-A177-3AD203B41FA5}">
                      <a16:colId xmlns:a16="http://schemas.microsoft.com/office/drawing/2014/main" xmlns="" val="20002"/>
                    </a:ext>
                  </a:extLst>
                </a:gridCol>
                <a:gridCol w="578840">
                  <a:extLst>
                    <a:ext uri="{9D8B030D-6E8A-4147-A177-3AD203B41FA5}">
                      <a16:colId xmlns:a16="http://schemas.microsoft.com/office/drawing/2014/main" xmlns="" val="20003"/>
                    </a:ext>
                  </a:extLst>
                </a:gridCol>
                <a:gridCol w="562063">
                  <a:extLst>
                    <a:ext uri="{9D8B030D-6E8A-4147-A177-3AD203B41FA5}">
                      <a16:colId xmlns:a16="http://schemas.microsoft.com/office/drawing/2014/main" xmlns="" val="20004"/>
                    </a:ext>
                  </a:extLst>
                </a:gridCol>
                <a:gridCol w="570451">
                  <a:extLst>
                    <a:ext uri="{9D8B030D-6E8A-4147-A177-3AD203B41FA5}">
                      <a16:colId xmlns:a16="http://schemas.microsoft.com/office/drawing/2014/main" xmlns="" val="20005"/>
                    </a:ext>
                  </a:extLst>
                </a:gridCol>
                <a:gridCol w="1166070">
                  <a:extLst>
                    <a:ext uri="{9D8B030D-6E8A-4147-A177-3AD203B41FA5}">
                      <a16:colId xmlns:a16="http://schemas.microsoft.com/office/drawing/2014/main" xmlns="" val="20006"/>
                    </a:ext>
                  </a:extLst>
                </a:gridCol>
              </a:tblGrid>
              <a:tr h="364812">
                <a:tc>
                  <a:txBody>
                    <a:bodyPr/>
                    <a:lstStyle/>
                    <a:p>
                      <a:pPr algn="ctr" rtl="0" fontAlgn="ctr"/>
                      <a:r>
                        <a:rPr lang="es-MX" sz="1200" b="1" i="0" u="none" strike="noStrike" dirty="0">
                          <a:solidFill>
                            <a:schemeClr val="bg1">
                              <a:lumMod val="95000"/>
                            </a:schemeClr>
                          </a:solidFill>
                          <a:latin typeface="Arial"/>
                        </a:rPr>
                        <a:t>Unidad Administrativa</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2015</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2017</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2018</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2019</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Total General</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0"/>
                  </a:ext>
                </a:extLst>
              </a:tr>
              <a:tr h="347844">
                <a:tc>
                  <a:txBody>
                    <a:bodyPr/>
                    <a:lstStyle/>
                    <a:p>
                      <a:pPr algn="l" rtl="0" fontAlgn="ctr"/>
                      <a:r>
                        <a:rPr lang="es-MX" sz="1200" b="0" i="0" u="none" strike="noStrike" dirty="0">
                          <a:solidFill>
                            <a:srgbClr val="000000"/>
                          </a:solidFill>
                          <a:latin typeface="Arial"/>
                        </a:rPr>
                        <a:t>Coordinación General de Programas Federales (PETC, PEC, PEARE)</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7</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7</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3</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25</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1"/>
                  </a:ext>
                </a:extLst>
              </a:tr>
              <a:tr h="347844">
                <a:tc>
                  <a:txBody>
                    <a:bodyPr/>
                    <a:lstStyle/>
                    <a:p>
                      <a:pPr algn="l" rtl="0" fontAlgn="ctr"/>
                      <a:r>
                        <a:rPr lang="es-MX" sz="1200" b="0" i="0" u="none" strike="noStrike">
                          <a:solidFill>
                            <a:srgbClr val="000000"/>
                          </a:solidFill>
                          <a:latin typeface="Arial"/>
                        </a:rPr>
                        <a:t>Coordinación General de Salud y Seguridad Escolar.</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2"/>
                  </a:ext>
                </a:extLst>
              </a:tr>
              <a:tr h="347844">
                <a:tc>
                  <a:txBody>
                    <a:bodyPr/>
                    <a:lstStyle/>
                    <a:p>
                      <a:pPr algn="l" rtl="0" fontAlgn="ctr"/>
                      <a:r>
                        <a:rPr lang="es-MX" sz="1200" b="0" i="0" u="none" strike="noStrike" dirty="0">
                          <a:solidFill>
                            <a:srgbClr val="000000"/>
                          </a:solidFill>
                          <a:latin typeface="Arial"/>
                        </a:rPr>
                        <a:t>Dirección General de Administración y Finanzas</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19</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27</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4</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82</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3"/>
                  </a:ext>
                </a:extLst>
              </a:tr>
              <a:tr h="347844">
                <a:tc>
                  <a:txBody>
                    <a:bodyPr/>
                    <a:lstStyle/>
                    <a:p>
                      <a:pPr algn="l" rtl="0" fontAlgn="ctr"/>
                      <a:r>
                        <a:rPr lang="es-MX" sz="1200" b="0" i="0" u="none" strike="noStrike" dirty="0">
                          <a:solidFill>
                            <a:srgbClr val="000000"/>
                          </a:solidFill>
                          <a:latin typeface="Arial"/>
                        </a:rPr>
                        <a:t>Dirección General de Educación Primaria</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4"/>
                  </a:ext>
                </a:extLst>
              </a:tr>
              <a:tr h="347844">
                <a:tc>
                  <a:txBody>
                    <a:bodyPr/>
                    <a:lstStyle/>
                    <a:p>
                      <a:pPr algn="l" rtl="0" fontAlgn="ctr"/>
                      <a:r>
                        <a:rPr lang="es-MX" sz="1200" b="0" i="0" u="none" strike="noStrike">
                          <a:solidFill>
                            <a:srgbClr val="000000"/>
                          </a:solidFill>
                          <a:latin typeface="Arial"/>
                        </a:rPr>
                        <a:t>Dirección General de Educación Secundaria</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5"/>
                  </a:ext>
                </a:extLst>
              </a:tr>
              <a:tr h="338623">
                <a:tc>
                  <a:txBody>
                    <a:bodyPr/>
                    <a:lstStyle/>
                    <a:p>
                      <a:pPr algn="l" rtl="0" fontAlgn="ctr"/>
                      <a:r>
                        <a:rPr lang="es-MX" sz="1200" b="0" i="0" u="none" strike="noStrike">
                          <a:solidFill>
                            <a:srgbClr val="000000"/>
                          </a:solidFill>
                          <a:latin typeface="Arial"/>
                        </a:rPr>
                        <a:t>Dirección General de Planeación</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6"/>
                  </a:ext>
                </a:extLst>
              </a:tr>
              <a:tr h="347844">
                <a:tc>
                  <a:txBody>
                    <a:bodyPr/>
                    <a:lstStyle/>
                    <a:p>
                      <a:pPr algn="l" rtl="0" fontAlgn="ctr"/>
                      <a:r>
                        <a:rPr lang="es-MX" sz="1200" b="0" i="0" u="none" strike="noStrike" dirty="0">
                          <a:solidFill>
                            <a:srgbClr val="000000"/>
                          </a:solidFill>
                          <a:latin typeface="Arial"/>
                        </a:rPr>
                        <a:t>Dirección General de Recursos Humanos</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7"/>
                  </a:ext>
                </a:extLst>
              </a:tr>
              <a:tr h="347844">
                <a:tc>
                  <a:txBody>
                    <a:bodyPr/>
                    <a:lstStyle/>
                    <a:p>
                      <a:pPr algn="l" rtl="0" fontAlgn="ctr"/>
                      <a:r>
                        <a:rPr lang="es-MX" sz="1200" b="0" i="0" u="none" strike="noStrike">
                          <a:solidFill>
                            <a:srgbClr val="000000"/>
                          </a:solidFill>
                          <a:latin typeface="Arial"/>
                        </a:rPr>
                        <a:t>Dirección General de Servicios Regionales</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22</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9</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35</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8"/>
                  </a:ext>
                </a:extLst>
              </a:tr>
              <a:tr h="366797">
                <a:tc>
                  <a:txBody>
                    <a:bodyPr/>
                    <a:lstStyle/>
                    <a:p>
                      <a:pPr algn="ctr" rtl="0" fontAlgn="ctr"/>
                      <a:r>
                        <a:rPr lang="es-MX" sz="1200" b="1" i="0" u="none" strike="noStrike">
                          <a:solidFill>
                            <a:schemeClr val="bg1">
                              <a:lumMod val="95000"/>
                            </a:schemeClr>
                          </a:solidFill>
                          <a:latin typeface="Arial"/>
                        </a:rPr>
                        <a:t>Total General</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36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53</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29</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36</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7</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161</a:t>
                      </a:r>
                    </a:p>
                  </a:txBody>
                  <a:tcPr marL="7842" marR="7842" marT="78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xmlns="" val="1952309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xmlns="" id="{D539018E-07F5-4223-BC2D-CE9559CEBEF1}"/>
              </a:ext>
            </a:extLst>
          </p:cNvPr>
          <p:cNvSpPr txBox="1"/>
          <p:nvPr/>
        </p:nvSpPr>
        <p:spPr>
          <a:xfrm>
            <a:off x="7339877" y="1089602"/>
            <a:ext cx="1804123" cy="523220"/>
          </a:xfrm>
          <a:prstGeom prst="rect">
            <a:avLst/>
          </a:prstGeom>
          <a:solidFill>
            <a:schemeClr val="bg1"/>
          </a:solid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CENTROS </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ESCOLARES</a:t>
            </a:r>
          </a:p>
        </p:txBody>
      </p:sp>
      <p:sp>
        <p:nvSpPr>
          <p:cNvPr id="20525" name="CuadroTexto 6"/>
          <p:cNvSpPr txBox="1">
            <a:spLocks noChangeArrowheads="1"/>
          </p:cNvSpPr>
          <p:nvPr/>
        </p:nvSpPr>
        <p:spPr bwMode="auto">
          <a:xfrm>
            <a:off x="265797" y="1127269"/>
            <a:ext cx="6847368" cy="954107"/>
          </a:xfrm>
          <a:prstGeom prst="rect">
            <a:avLst/>
          </a:prstGeom>
          <a:noFill/>
          <a:ln w="9525">
            <a:noFill/>
            <a:miter lim="800000"/>
            <a:headEnd/>
            <a:tailEnd/>
          </a:ln>
        </p:spPr>
        <p:txBody>
          <a:bodyPr wrap="square">
            <a:spAutoFit/>
          </a:bodyPr>
          <a:lstStyle/>
          <a:p>
            <a:pPr algn="ctr"/>
            <a:r>
              <a:rPr lang="es-MX" altLang="es-MX" sz="1400" b="1" dirty="0">
                <a:latin typeface="Arial" pitchFamily="34" charset="0"/>
                <a:cs typeface="Arial" pitchFamily="34" charset="0"/>
              </a:rPr>
              <a:t>OBSERVACIONES DE CENTROS ESCOLARES DETERMINADAS</a:t>
            </a:r>
          </a:p>
          <a:p>
            <a:pPr algn="ctr"/>
            <a:r>
              <a:rPr lang="es-MX" altLang="es-MX" sz="1400" b="1" dirty="0">
                <a:latin typeface="Arial" pitchFamily="34" charset="0"/>
                <a:cs typeface="Arial" pitchFamily="34" charset="0"/>
              </a:rPr>
              <a:t>Y </a:t>
            </a:r>
            <a:r>
              <a:rPr lang="es-MX" altLang="es-MX" sz="1400" b="1" u="sng" dirty="0">
                <a:latin typeface="Arial" pitchFamily="34" charset="0"/>
                <a:cs typeface="Arial" pitchFamily="34" charset="0"/>
              </a:rPr>
              <a:t>PENDIENTES DE SOLVENTAR</a:t>
            </a:r>
            <a:r>
              <a:rPr lang="es-MX" altLang="es-MX" sz="1400" b="1" dirty="0">
                <a:latin typeface="Arial" pitchFamily="34" charset="0"/>
                <a:cs typeface="Arial" pitchFamily="34" charset="0"/>
              </a:rPr>
              <a:t>  DE SEES</a:t>
            </a:r>
          </a:p>
          <a:p>
            <a:pPr algn="ctr"/>
            <a:r>
              <a:rPr lang="es-MX" altLang="es-MX" sz="1400" b="1" dirty="0">
                <a:latin typeface="Arial" pitchFamily="34" charset="0"/>
                <a:cs typeface="Arial" pitchFamily="34" charset="0"/>
              </a:rPr>
              <a:t>(Ejercicio 2015-2019)</a:t>
            </a:r>
          </a:p>
          <a:p>
            <a:pPr algn="ctr"/>
            <a:r>
              <a:rPr lang="es-MX" altLang="es-MX" sz="1400" b="1" dirty="0">
                <a:latin typeface="Arial" pitchFamily="34" charset="0"/>
                <a:cs typeface="Arial" pitchFamily="34" charset="0"/>
              </a:rPr>
              <a:t>Al 30 de Noviembre de 2019</a:t>
            </a:r>
          </a:p>
        </p:txBody>
      </p:sp>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10" name="9 Tabla"/>
          <p:cNvGraphicFramePr>
            <a:graphicFrameLocks noGrp="1"/>
          </p:cNvGraphicFramePr>
          <p:nvPr>
            <p:extLst>
              <p:ext uri="{D42A27DB-BD31-4B8C-83A1-F6EECF244321}">
                <p14:modId xmlns:p14="http://schemas.microsoft.com/office/powerpoint/2010/main" xmlns="" val="1572904927"/>
              </p:ext>
            </p:extLst>
          </p:nvPr>
        </p:nvGraphicFramePr>
        <p:xfrm>
          <a:off x="850605" y="2317897"/>
          <a:ext cx="7527850" cy="2849526"/>
        </p:xfrm>
        <a:graphic>
          <a:graphicData uri="http://schemas.openxmlformats.org/drawingml/2006/table">
            <a:tbl>
              <a:tblPr/>
              <a:tblGrid>
                <a:gridCol w="2923954">
                  <a:extLst>
                    <a:ext uri="{9D8B030D-6E8A-4147-A177-3AD203B41FA5}">
                      <a16:colId xmlns:a16="http://schemas.microsoft.com/office/drawing/2014/main" xmlns="" val="20000"/>
                    </a:ext>
                  </a:extLst>
                </a:gridCol>
                <a:gridCol w="1073888">
                  <a:extLst>
                    <a:ext uri="{9D8B030D-6E8A-4147-A177-3AD203B41FA5}">
                      <a16:colId xmlns:a16="http://schemas.microsoft.com/office/drawing/2014/main" xmlns="" val="20001"/>
                    </a:ext>
                  </a:extLst>
                </a:gridCol>
                <a:gridCol w="1254642">
                  <a:extLst>
                    <a:ext uri="{9D8B030D-6E8A-4147-A177-3AD203B41FA5}">
                      <a16:colId xmlns:a16="http://schemas.microsoft.com/office/drawing/2014/main" xmlns="" val="20002"/>
                    </a:ext>
                  </a:extLst>
                </a:gridCol>
                <a:gridCol w="1233377">
                  <a:extLst>
                    <a:ext uri="{9D8B030D-6E8A-4147-A177-3AD203B41FA5}">
                      <a16:colId xmlns:a16="http://schemas.microsoft.com/office/drawing/2014/main" xmlns="" val="20003"/>
                    </a:ext>
                  </a:extLst>
                </a:gridCol>
                <a:gridCol w="1041989">
                  <a:extLst>
                    <a:ext uri="{9D8B030D-6E8A-4147-A177-3AD203B41FA5}">
                      <a16:colId xmlns:a16="http://schemas.microsoft.com/office/drawing/2014/main" xmlns="" val="20004"/>
                    </a:ext>
                  </a:extLst>
                </a:gridCol>
              </a:tblGrid>
              <a:tr h="331691">
                <a:tc rowSpan="2">
                  <a:txBody>
                    <a:bodyPr/>
                    <a:lstStyle/>
                    <a:p>
                      <a:pPr algn="ctr" rtl="0" fontAlgn="ctr"/>
                      <a:r>
                        <a:rPr lang="es-MX" sz="1200" b="1" i="0" u="none" strike="noStrike" dirty="0">
                          <a:solidFill>
                            <a:schemeClr val="bg1">
                              <a:lumMod val="95000"/>
                            </a:schemeClr>
                          </a:solidFill>
                          <a:latin typeface="Arial"/>
                        </a:rPr>
                        <a:t>Unidad Administrativa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gridSpan="3">
                  <a:txBody>
                    <a:bodyPr/>
                    <a:lstStyle/>
                    <a:p>
                      <a:pPr algn="ctr" rtl="0" fontAlgn="ctr"/>
                      <a:r>
                        <a:rPr lang="es-MX" sz="1200" b="1" i="0" u="none" strike="noStrike" dirty="0">
                          <a:solidFill>
                            <a:schemeClr val="bg1">
                              <a:lumMod val="95000"/>
                            </a:schemeClr>
                          </a:solidFill>
                          <a:latin typeface="Arial"/>
                        </a:rPr>
                        <a:t>TOTAL</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hMerge="1">
                  <a:txBody>
                    <a:bodyPr/>
                    <a:lstStyle/>
                    <a:p>
                      <a:endParaRPr lang="es-MX"/>
                    </a:p>
                  </a:txBody>
                  <a:tcPr/>
                </a:tc>
                <a:tc hMerge="1">
                  <a:txBody>
                    <a:bodyPr/>
                    <a:lstStyle/>
                    <a:p>
                      <a:endParaRPr lang="es-MX"/>
                    </a:p>
                  </a:txBody>
                  <a:tcPr/>
                </a:tc>
                <a:tc rowSpan="2">
                  <a:txBody>
                    <a:bodyPr/>
                    <a:lstStyle/>
                    <a:p>
                      <a:pPr algn="ctr" rtl="0" fontAlgn="ctr"/>
                      <a:r>
                        <a:rPr lang="es-MX" sz="1200" b="1" i="0" u="none" strike="noStrike" dirty="0">
                          <a:solidFill>
                            <a:schemeClr val="bg1">
                              <a:lumMod val="95000"/>
                            </a:schemeClr>
                          </a:solidFill>
                          <a:latin typeface="Arial"/>
                        </a:rPr>
                        <a:t>%  de </a:t>
                      </a:r>
                      <a:r>
                        <a:rPr lang="es-MX" sz="1200" b="1" i="0" u="none" strike="noStrike" dirty="0" err="1">
                          <a:solidFill>
                            <a:schemeClr val="bg1">
                              <a:lumMod val="95000"/>
                            </a:schemeClr>
                          </a:solidFill>
                          <a:latin typeface="Arial"/>
                        </a:rPr>
                        <a:t>Solventación</a:t>
                      </a:r>
                      <a:r>
                        <a:rPr lang="es-MX" sz="1200" b="1" i="0" u="none" strike="noStrike" dirty="0">
                          <a:solidFill>
                            <a:schemeClr val="bg1">
                              <a:lumMod val="95000"/>
                            </a:schemeClr>
                          </a:solidFill>
                          <a:latin typeface="Arial"/>
                        </a:rPr>
                        <a:t>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extLst>
                  <a:ext uri="{0D108BD9-81ED-4DB2-BD59-A6C34878D82A}">
                    <a16:rowId xmlns:a16="http://schemas.microsoft.com/office/drawing/2014/main" xmlns="" val="10000"/>
                  </a:ext>
                </a:extLst>
              </a:tr>
              <a:tr h="331691">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a:solidFill>
                            <a:schemeClr val="bg1">
                              <a:lumMod val="95000"/>
                            </a:schemeClr>
                          </a:solidFill>
                          <a:latin typeface="Arial"/>
                        </a:rPr>
                        <a:t>Solventadas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Pendientes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vMerge="1">
                  <a:txBody>
                    <a:bodyPr/>
                    <a:lstStyle/>
                    <a:p>
                      <a:endParaRPr lang="es-MX"/>
                    </a:p>
                  </a:txBody>
                  <a:tcPr/>
                </a:tc>
                <a:extLst>
                  <a:ext uri="{0D108BD9-81ED-4DB2-BD59-A6C34878D82A}">
                    <a16:rowId xmlns:a16="http://schemas.microsoft.com/office/drawing/2014/main" xmlns="" val="10001"/>
                  </a:ext>
                </a:extLst>
              </a:tr>
              <a:tr h="618151">
                <a:tc>
                  <a:txBody>
                    <a:bodyPr/>
                    <a:lstStyle/>
                    <a:p>
                      <a:pPr algn="l" rtl="0" fontAlgn="ctr"/>
                      <a:r>
                        <a:rPr lang="es-MX" sz="1200" b="0" i="0" u="none" strike="noStrike" dirty="0">
                          <a:solidFill>
                            <a:srgbClr val="000000"/>
                          </a:solidFill>
                          <a:latin typeface="Arial"/>
                        </a:rPr>
                        <a:t>Dirección General de Educación Elemental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77</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62</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15</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80%</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xmlns="" val="10002"/>
                  </a:ext>
                </a:extLst>
              </a:tr>
              <a:tr h="618151">
                <a:tc>
                  <a:txBody>
                    <a:bodyPr/>
                    <a:lstStyle/>
                    <a:p>
                      <a:pPr algn="l" rtl="0" fontAlgn="ctr"/>
                      <a:r>
                        <a:rPr lang="es-MX" sz="1200" b="0" i="0" u="none" strike="noStrike">
                          <a:solidFill>
                            <a:srgbClr val="000000"/>
                          </a:solidFill>
                          <a:latin typeface="Arial"/>
                        </a:rPr>
                        <a:t>Dirección General de Educación Primaria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401</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211</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190</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53%</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xmlns="" val="10003"/>
                  </a:ext>
                </a:extLst>
              </a:tr>
              <a:tr h="618151">
                <a:tc>
                  <a:txBody>
                    <a:bodyPr/>
                    <a:lstStyle/>
                    <a:p>
                      <a:pPr algn="l" rtl="0" fontAlgn="ctr"/>
                      <a:r>
                        <a:rPr lang="es-MX" sz="1200" b="0" i="0" u="none" strike="noStrike">
                          <a:solidFill>
                            <a:srgbClr val="000000"/>
                          </a:solidFill>
                          <a:latin typeface="Arial"/>
                        </a:rPr>
                        <a:t>Dirección General de Educación Secundaria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243</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160</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0" i="0" u="none" strike="noStrike" dirty="0">
                          <a:solidFill>
                            <a:srgbClr val="000000"/>
                          </a:solidFill>
                          <a:latin typeface="Arial"/>
                        </a:rPr>
                        <a:t>83</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s-MX" sz="1200" b="1" i="0" u="none" strike="noStrike" dirty="0">
                          <a:solidFill>
                            <a:srgbClr val="000000"/>
                          </a:solidFill>
                          <a:latin typeface="Arial"/>
                        </a:rPr>
                        <a:t>66%</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xmlns="" val="10004"/>
                  </a:ext>
                </a:extLst>
              </a:tr>
              <a:tr h="331691">
                <a:tc>
                  <a:txBody>
                    <a:bodyPr/>
                    <a:lstStyle/>
                    <a:p>
                      <a:pPr algn="ctr" rtl="0" fontAlgn="ctr"/>
                      <a:r>
                        <a:rPr lang="es-MX" sz="1200" b="1" i="0" u="none" strike="noStrike">
                          <a:solidFill>
                            <a:schemeClr val="bg1">
                              <a:lumMod val="95000"/>
                            </a:schemeClr>
                          </a:solidFill>
                          <a:latin typeface="Arial"/>
                        </a:rPr>
                        <a:t>Total General </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721</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433</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288</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a:txBody>
                    <a:bodyPr/>
                    <a:lstStyle/>
                    <a:p>
                      <a:pPr algn="ctr" rtl="0" fontAlgn="ctr"/>
                      <a:r>
                        <a:rPr lang="es-MX" sz="1200" b="1" i="0" u="none" strike="noStrike" dirty="0">
                          <a:solidFill>
                            <a:schemeClr val="bg1">
                              <a:lumMod val="95000"/>
                            </a:schemeClr>
                          </a:solidFill>
                          <a:latin typeface="Arial"/>
                        </a:rPr>
                        <a:t>60%</a:t>
                      </a:r>
                    </a:p>
                  </a:txBody>
                  <a:tcPr marL="7434" marR="7434" marT="743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extLst>
                  <a:ext uri="{0D108BD9-81ED-4DB2-BD59-A6C34878D82A}">
                    <a16:rowId xmlns:a16="http://schemas.microsoft.com/office/drawing/2014/main" xmlns="" val="10005"/>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xmlns="" id="{06ADC80B-B125-434F-AE83-0CA13A1C636A}"/>
              </a:ext>
            </a:extLst>
          </p:cNvPr>
          <p:cNvSpPr txBox="1"/>
          <p:nvPr/>
        </p:nvSpPr>
        <p:spPr>
          <a:xfrm>
            <a:off x="7189996" y="1087037"/>
            <a:ext cx="1773382" cy="523220"/>
          </a:xfrm>
          <a:prstGeom prst="rect">
            <a:avLst/>
          </a:prstGeom>
          <a:solidFill>
            <a:schemeClr val="bg1"/>
          </a:solid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CENTROS </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ESCOLARES</a:t>
            </a:r>
          </a:p>
        </p:txBody>
      </p:sp>
      <p:sp>
        <p:nvSpPr>
          <p:cNvPr id="21507" name="CuadroTexto 6"/>
          <p:cNvSpPr txBox="1">
            <a:spLocks noChangeArrowheads="1"/>
          </p:cNvSpPr>
          <p:nvPr/>
        </p:nvSpPr>
        <p:spPr bwMode="auto">
          <a:xfrm>
            <a:off x="574158" y="1128341"/>
            <a:ext cx="6730410" cy="954107"/>
          </a:xfrm>
          <a:prstGeom prst="rect">
            <a:avLst/>
          </a:prstGeom>
          <a:noFill/>
          <a:ln w="9525">
            <a:noFill/>
            <a:miter lim="800000"/>
            <a:headEnd/>
            <a:tailEnd/>
          </a:ln>
        </p:spPr>
        <p:txBody>
          <a:bodyPr wrap="square">
            <a:spAutoFit/>
          </a:bodyPr>
          <a:lstStyle/>
          <a:p>
            <a:pPr algn="ctr"/>
            <a:r>
              <a:rPr lang="es-MX" altLang="es-MX" sz="1400" b="1" dirty="0">
                <a:latin typeface="Arial" pitchFamily="34" charset="0"/>
                <a:cs typeface="Arial" pitchFamily="34" charset="0"/>
              </a:rPr>
              <a:t>OBSERVACIONES DE CENTROS ESCOLARES PENDIENTES</a:t>
            </a:r>
          </a:p>
          <a:p>
            <a:pPr algn="ctr"/>
            <a:r>
              <a:rPr lang="es-MX" altLang="es-MX" sz="1400" b="1" dirty="0">
                <a:latin typeface="Arial" pitchFamily="34" charset="0"/>
                <a:cs typeface="Arial" pitchFamily="34" charset="0"/>
              </a:rPr>
              <a:t>DE SOLVENTAR </a:t>
            </a:r>
            <a:r>
              <a:rPr lang="es-MX" altLang="es-MX" sz="1400" b="1" u="sng" dirty="0">
                <a:latin typeface="Arial" pitchFamily="34" charset="0"/>
                <a:cs typeface="Arial" pitchFamily="34" charset="0"/>
              </a:rPr>
              <a:t>POR EJERCICIO</a:t>
            </a:r>
            <a:r>
              <a:rPr lang="es-MX" altLang="es-MX" sz="1400" b="1" dirty="0">
                <a:latin typeface="Arial" pitchFamily="34" charset="0"/>
                <a:cs typeface="Arial" pitchFamily="34" charset="0"/>
              </a:rPr>
              <a:t> EN SEES</a:t>
            </a:r>
          </a:p>
          <a:p>
            <a:pPr algn="ctr"/>
            <a:r>
              <a:rPr lang="es-MX" altLang="es-MX" sz="1400" b="1" dirty="0">
                <a:latin typeface="Arial" pitchFamily="34" charset="0"/>
                <a:cs typeface="Arial" pitchFamily="34" charset="0"/>
              </a:rPr>
              <a:t>(Ejercicio 2015-2019) </a:t>
            </a:r>
          </a:p>
          <a:p>
            <a:pPr algn="ctr"/>
            <a:r>
              <a:rPr lang="es-MX" altLang="es-MX" sz="1400" b="1" dirty="0">
                <a:latin typeface="Arial" pitchFamily="34" charset="0"/>
                <a:cs typeface="Arial" pitchFamily="34" charset="0"/>
              </a:rPr>
              <a:t>Al 30 de Noviembre de 2019 </a:t>
            </a:r>
          </a:p>
        </p:txBody>
      </p:sp>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10" name="9 Tabla"/>
          <p:cNvGraphicFramePr>
            <a:graphicFrameLocks noGrp="1"/>
          </p:cNvGraphicFramePr>
          <p:nvPr>
            <p:extLst>
              <p:ext uri="{D42A27DB-BD31-4B8C-83A1-F6EECF244321}">
                <p14:modId xmlns:p14="http://schemas.microsoft.com/office/powerpoint/2010/main" xmlns="" val="3348168952"/>
              </p:ext>
            </p:extLst>
          </p:nvPr>
        </p:nvGraphicFramePr>
        <p:xfrm>
          <a:off x="850607" y="2424224"/>
          <a:ext cx="7421521" cy="2349795"/>
        </p:xfrm>
        <a:graphic>
          <a:graphicData uri="http://schemas.openxmlformats.org/drawingml/2006/table">
            <a:tbl>
              <a:tblPr/>
              <a:tblGrid>
                <a:gridCol w="2908435">
                  <a:extLst>
                    <a:ext uri="{9D8B030D-6E8A-4147-A177-3AD203B41FA5}">
                      <a16:colId xmlns:a16="http://schemas.microsoft.com/office/drawing/2014/main" xmlns="" val="20000"/>
                    </a:ext>
                  </a:extLst>
                </a:gridCol>
                <a:gridCol w="752181">
                  <a:extLst>
                    <a:ext uri="{9D8B030D-6E8A-4147-A177-3AD203B41FA5}">
                      <a16:colId xmlns:a16="http://schemas.microsoft.com/office/drawing/2014/main" xmlns="" val="20001"/>
                    </a:ext>
                  </a:extLst>
                </a:gridCol>
                <a:gridCol w="752181">
                  <a:extLst>
                    <a:ext uri="{9D8B030D-6E8A-4147-A177-3AD203B41FA5}">
                      <a16:colId xmlns:a16="http://schemas.microsoft.com/office/drawing/2014/main" xmlns="" val="20002"/>
                    </a:ext>
                  </a:extLst>
                </a:gridCol>
                <a:gridCol w="752181">
                  <a:extLst>
                    <a:ext uri="{9D8B030D-6E8A-4147-A177-3AD203B41FA5}">
                      <a16:colId xmlns:a16="http://schemas.microsoft.com/office/drawing/2014/main" xmlns="" val="20003"/>
                    </a:ext>
                  </a:extLst>
                </a:gridCol>
                <a:gridCol w="752181">
                  <a:extLst>
                    <a:ext uri="{9D8B030D-6E8A-4147-A177-3AD203B41FA5}">
                      <a16:colId xmlns:a16="http://schemas.microsoft.com/office/drawing/2014/main" xmlns="" val="20004"/>
                    </a:ext>
                  </a:extLst>
                </a:gridCol>
                <a:gridCol w="752181">
                  <a:extLst>
                    <a:ext uri="{9D8B030D-6E8A-4147-A177-3AD203B41FA5}">
                      <a16:colId xmlns:a16="http://schemas.microsoft.com/office/drawing/2014/main" xmlns="" val="20005"/>
                    </a:ext>
                  </a:extLst>
                </a:gridCol>
                <a:gridCol w="752181">
                  <a:extLst>
                    <a:ext uri="{9D8B030D-6E8A-4147-A177-3AD203B41FA5}">
                      <a16:colId xmlns:a16="http://schemas.microsoft.com/office/drawing/2014/main" xmlns="" val="20006"/>
                    </a:ext>
                  </a:extLst>
                </a:gridCol>
              </a:tblGrid>
              <a:tr h="399606">
                <a:tc>
                  <a:txBody>
                    <a:bodyPr/>
                    <a:lstStyle/>
                    <a:p>
                      <a:pPr algn="ctr" rtl="0" fontAlgn="ctr"/>
                      <a:r>
                        <a:rPr lang="es-MX" sz="1200" b="1" i="0" u="none" strike="noStrike" dirty="0">
                          <a:solidFill>
                            <a:schemeClr val="bg1">
                              <a:lumMod val="95000"/>
                            </a:schemeClr>
                          </a:solidFill>
                          <a:latin typeface="Arial"/>
                        </a:rPr>
                        <a:t>Unidad Administrativa</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2015</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2016</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2017</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2018</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2019</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Total</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0"/>
                  </a:ext>
                </a:extLst>
              </a:tr>
              <a:tr h="525426">
                <a:tc>
                  <a:txBody>
                    <a:bodyPr/>
                    <a:lstStyle/>
                    <a:p>
                      <a:pPr algn="l" rtl="0" fontAlgn="ctr"/>
                      <a:r>
                        <a:rPr lang="es-MX" sz="1200" b="0" i="0" u="none" strike="noStrike" dirty="0">
                          <a:solidFill>
                            <a:srgbClr val="000000"/>
                          </a:solidFill>
                          <a:latin typeface="Arial"/>
                        </a:rPr>
                        <a:t>Dirección General de Educación Elemental</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8</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15</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1"/>
                  </a:ext>
                </a:extLst>
              </a:tr>
              <a:tr h="381442">
                <a:tc>
                  <a:txBody>
                    <a:bodyPr/>
                    <a:lstStyle/>
                    <a:p>
                      <a:pPr algn="l" rtl="0" fontAlgn="ctr"/>
                      <a:r>
                        <a:rPr lang="es-MX" sz="1200" b="0" i="0" u="none" strike="noStrike" dirty="0">
                          <a:solidFill>
                            <a:srgbClr val="000000"/>
                          </a:solidFill>
                          <a:latin typeface="Arial"/>
                        </a:rPr>
                        <a:t>Dirección General de Educación Primaria</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34</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53</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45</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23</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35</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190</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2"/>
                  </a:ext>
                </a:extLst>
              </a:tr>
              <a:tr h="494414">
                <a:tc>
                  <a:txBody>
                    <a:bodyPr/>
                    <a:lstStyle/>
                    <a:p>
                      <a:pPr algn="l" rtl="0" fontAlgn="ctr"/>
                      <a:r>
                        <a:rPr lang="es-MX" sz="1200" b="0" i="0" u="none" strike="noStrike">
                          <a:solidFill>
                            <a:srgbClr val="000000"/>
                          </a:solidFill>
                          <a:latin typeface="Arial"/>
                        </a:rPr>
                        <a:t>Dirección General de Educación Secundaria</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18</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10</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10</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9</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36</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83</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3"/>
                  </a:ext>
                </a:extLst>
              </a:tr>
              <a:tr h="548907">
                <a:tc>
                  <a:txBody>
                    <a:bodyPr/>
                    <a:lstStyle/>
                    <a:p>
                      <a:pPr algn="ctr" rtl="0" fontAlgn="ctr"/>
                      <a:r>
                        <a:rPr lang="es-MX" sz="1200" b="1" i="0" u="none" strike="noStrike">
                          <a:solidFill>
                            <a:schemeClr val="bg1">
                              <a:lumMod val="95000"/>
                            </a:schemeClr>
                          </a:solidFill>
                          <a:latin typeface="Arial"/>
                        </a:rPr>
                        <a:t>Total General</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56</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65</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55</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33</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79</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288</a:t>
                      </a:r>
                    </a:p>
                  </a:txBody>
                  <a:tcPr marL="7723" marR="7723" marT="772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4"/>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6" name="5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8" name="CuadroTexto 1"/>
          <p:cNvSpPr txBox="1"/>
          <p:nvPr/>
        </p:nvSpPr>
        <p:spPr>
          <a:xfrm>
            <a:off x="0" y="3047999"/>
            <a:ext cx="9144000" cy="1323439"/>
          </a:xfrm>
          <a:prstGeom prst="rect">
            <a:avLst/>
          </a:prstGeom>
          <a:solidFill>
            <a:srgbClr val="BC351A"/>
          </a:solidFill>
        </p:spPr>
        <p:txBody>
          <a:bodyPr wrap="square">
            <a:spAutoFit/>
          </a:bodyPr>
          <a:lstStyle/>
          <a:p>
            <a:pPr algn="ctr">
              <a:defRPr/>
            </a:pPr>
            <a:endParaRPr lang="es-MX" sz="28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SECRETARIA DE EDUCACIÓN Y CULTURA</a:t>
            </a:r>
            <a:endParaRPr lang="es-MX" sz="35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endPar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9" name="8 Rectángulo"/>
          <p:cNvSpPr/>
          <p:nvPr/>
        </p:nvSpPr>
        <p:spPr>
          <a:xfrm>
            <a:off x="0" y="4682836"/>
            <a:ext cx="9143999" cy="42949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ltLang="es-MX" b="1" dirty="0">
                <a:solidFill>
                  <a:schemeClr val="tx1"/>
                </a:solidFill>
                <a:latin typeface="Arial" pitchFamily="34" charset="0"/>
                <a:cs typeface="Arial" pitchFamily="34" charset="0"/>
              </a:rPr>
              <a:t>Al mes de noviembre de 2019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uadroTexto 6"/>
          <p:cNvSpPr txBox="1">
            <a:spLocks noChangeArrowheads="1"/>
          </p:cNvSpPr>
          <p:nvPr/>
        </p:nvSpPr>
        <p:spPr bwMode="auto">
          <a:xfrm>
            <a:off x="169699" y="1103655"/>
            <a:ext cx="7099300" cy="954107"/>
          </a:xfrm>
          <a:prstGeom prst="rect">
            <a:avLst/>
          </a:prstGeom>
          <a:noFill/>
          <a:ln w="9525">
            <a:noFill/>
            <a:miter lim="800000"/>
            <a:headEnd/>
            <a:tailEnd/>
          </a:ln>
        </p:spPr>
        <p:txBody>
          <a:bodyPr>
            <a:spAutoFit/>
          </a:bodyPr>
          <a:lstStyle/>
          <a:p>
            <a:pPr algn="ctr"/>
            <a:r>
              <a:rPr lang="es-MX" altLang="es-MX" sz="1400" b="1" dirty="0">
                <a:latin typeface="Arial" pitchFamily="34" charset="0"/>
                <a:cs typeface="Arial" pitchFamily="34" charset="0"/>
              </a:rPr>
              <a:t>OBSERVACIONES DE UNIDADES ADMINISTRATIVAS DETERMINADAS</a:t>
            </a:r>
          </a:p>
          <a:p>
            <a:pPr algn="ctr"/>
            <a:r>
              <a:rPr lang="es-MX" altLang="es-MX" sz="1400" b="1" dirty="0">
                <a:latin typeface="Arial" pitchFamily="34" charset="0"/>
                <a:cs typeface="Arial" pitchFamily="34" charset="0"/>
              </a:rPr>
              <a:t>Y </a:t>
            </a:r>
            <a:r>
              <a:rPr lang="es-MX" altLang="es-MX" sz="1400" b="1" u="sng" dirty="0">
                <a:latin typeface="Arial" pitchFamily="34" charset="0"/>
                <a:cs typeface="Arial" pitchFamily="34" charset="0"/>
              </a:rPr>
              <a:t>PENDIENTES DE SOLVENTAR </a:t>
            </a:r>
            <a:r>
              <a:rPr lang="es-MX" altLang="es-MX" sz="1400" b="1" dirty="0">
                <a:latin typeface="Arial" pitchFamily="34" charset="0"/>
                <a:cs typeface="Arial" pitchFamily="34" charset="0"/>
              </a:rPr>
              <a:t>DE SEC</a:t>
            </a:r>
          </a:p>
          <a:p>
            <a:pPr algn="ctr"/>
            <a:r>
              <a:rPr lang="es-MX" altLang="es-MX" sz="1400" b="1" dirty="0">
                <a:latin typeface="Arial" pitchFamily="34" charset="0"/>
                <a:cs typeface="Arial" pitchFamily="34" charset="0"/>
              </a:rPr>
              <a:t>(Ejercicio 2016-2019)</a:t>
            </a:r>
          </a:p>
          <a:p>
            <a:pPr algn="ctr"/>
            <a:r>
              <a:rPr lang="es-MX" altLang="es-MX" sz="1400" b="1" dirty="0">
                <a:latin typeface="Arial" pitchFamily="34" charset="0"/>
                <a:cs typeface="Arial" pitchFamily="34" charset="0"/>
              </a:rPr>
              <a:t>Al 30 de Noviembre de 2019</a:t>
            </a:r>
          </a:p>
        </p:txBody>
      </p:sp>
      <p:sp>
        <p:nvSpPr>
          <p:cNvPr id="6" name="CuadroTexto 5">
            <a:extLst>
              <a:ext uri="{FF2B5EF4-FFF2-40B4-BE49-F238E27FC236}">
                <a16:creationId xmlns:a16="http://schemas.microsoft.com/office/drawing/2014/main" xmlns="" id="{E86C7DC1-3335-4B55-A84F-0637C34122E4}"/>
              </a:ext>
            </a:extLst>
          </p:cNvPr>
          <p:cNvSpPr txBox="1"/>
          <p:nvPr/>
        </p:nvSpPr>
        <p:spPr>
          <a:xfrm>
            <a:off x="6954982" y="1105478"/>
            <a:ext cx="2424545" cy="523220"/>
          </a:xfrm>
          <a:prstGeom prst="rect">
            <a:avLst/>
          </a:prstGeom>
          <a:no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UNIDADES </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ADMINISTRATIVAS</a:t>
            </a:r>
          </a:p>
        </p:txBody>
      </p:sp>
      <p:sp>
        <p:nvSpPr>
          <p:cNvPr id="5" name="4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8" name="7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9"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10" name="9 Tabla"/>
          <p:cNvGraphicFramePr>
            <a:graphicFrameLocks noGrp="1"/>
          </p:cNvGraphicFramePr>
          <p:nvPr>
            <p:extLst>
              <p:ext uri="{D42A27DB-BD31-4B8C-83A1-F6EECF244321}">
                <p14:modId xmlns:p14="http://schemas.microsoft.com/office/powerpoint/2010/main" xmlns="" val="2908127048"/>
              </p:ext>
            </p:extLst>
          </p:nvPr>
        </p:nvGraphicFramePr>
        <p:xfrm>
          <a:off x="631939" y="2300313"/>
          <a:ext cx="8055934" cy="3504950"/>
        </p:xfrm>
        <a:graphic>
          <a:graphicData uri="http://schemas.openxmlformats.org/drawingml/2006/table">
            <a:tbl>
              <a:tblPr/>
              <a:tblGrid>
                <a:gridCol w="4102102">
                  <a:extLst>
                    <a:ext uri="{9D8B030D-6E8A-4147-A177-3AD203B41FA5}">
                      <a16:colId xmlns:a16="http://schemas.microsoft.com/office/drawing/2014/main" xmlns="" val="20000"/>
                    </a:ext>
                  </a:extLst>
                </a:gridCol>
                <a:gridCol w="988458">
                  <a:extLst>
                    <a:ext uri="{9D8B030D-6E8A-4147-A177-3AD203B41FA5}">
                      <a16:colId xmlns:a16="http://schemas.microsoft.com/office/drawing/2014/main" xmlns="" val="20001"/>
                    </a:ext>
                  </a:extLst>
                </a:gridCol>
                <a:gridCol w="988458">
                  <a:extLst>
                    <a:ext uri="{9D8B030D-6E8A-4147-A177-3AD203B41FA5}">
                      <a16:colId xmlns:a16="http://schemas.microsoft.com/office/drawing/2014/main" xmlns="" val="20002"/>
                    </a:ext>
                  </a:extLst>
                </a:gridCol>
                <a:gridCol w="988458">
                  <a:extLst>
                    <a:ext uri="{9D8B030D-6E8A-4147-A177-3AD203B41FA5}">
                      <a16:colId xmlns:a16="http://schemas.microsoft.com/office/drawing/2014/main" xmlns="" val="20003"/>
                    </a:ext>
                  </a:extLst>
                </a:gridCol>
                <a:gridCol w="988458">
                  <a:extLst>
                    <a:ext uri="{9D8B030D-6E8A-4147-A177-3AD203B41FA5}">
                      <a16:colId xmlns:a16="http://schemas.microsoft.com/office/drawing/2014/main" xmlns="" val="20004"/>
                    </a:ext>
                  </a:extLst>
                </a:gridCol>
              </a:tblGrid>
              <a:tr h="284185">
                <a:tc rowSpan="2">
                  <a:txBody>
                    <a:bodyPr/>
                    <a:lstStyle/>
                    <a:p>
                      <a:pPr algn="ctr" rtl="0" fontAlgn="ctr"/>
                      <a:r>
                        <a:rPr lang="es-MX" sz="1200" b="1" i="0" u="none" strike="noStrike" dirty="0">
                          <a:solidFill>
                            <a:schemeClr val="bg1">
                              <a:lumMod val="95000"/>
                            </a:schemeClr>
                          </a:solidFill>
                          <a:latin typeface="Arial"/>
                        </a:rPr>
                        <a:t>Unidad Administrativa</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gridSpan="3">
                  <a:txBody>
                    <a:bodyPr/>
                    <a:lstStyle/>
                    <a:p>
                      <a:pPr algn="ctr" rtl="0" fontAlgn="ctr"/>
                      <a:r>
                        <a:rPr lang="es-MX" sz="1200" b="1" i="0" u="none" strike="noStrike" dirty="0">
                          <a:solidFill>
                            <a:schemeClr val="bg1">
                              <a:lumMod val="95000"/>
                            </a:schemeClr>
                          </a:solidFill>
                          <a:latin typeface="Arial"/>
                        </a:rPr>
                        <a:t>TOTAL</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hMerge="1">
                  <a:txBody>
                    <a:bodyPr/>
                    <a:lstStyle/>
                    <a:p>
                      <a:endParaRPr lang="es-MX"/>
                    </a:p>
                  </a:txBody>
                  <a:tcPr/>
                </a:tc>
                <a:tc h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Calibri"/>
                        </a:rPr>
                        <a:t> </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0"/>
                  </a:ext>
                </a:extLst>
              </a:tr>
              <a:tr h="757827">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Solventadas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Pendientes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  de   </a:t>
                      </a:r>
                      <a:r>
                        <a:rPr lang="es-MX" sz="1200" b="1" i="0" u="none" strike="noStrike" dirty="0" err="1">
                          <a:solidFill>
                            <a:schemeClr val="bg1">
                              <a:lumMod val="95000"/>
                            </a:schemeClr>
                          </a:solidFill>
                          <a:latin typeface="Arial"/>
                        </a:rPr>
                        <a:t>Solventación</a:t>
                      </a:r>
                      <a:r>
                        <a:rPr lang="es-MX" sz="1200" b="1" i="0" u="none" strike="noStrike" dirty="0">
                          <a:solidFill>
                            <a:schemeClr val="bg1">
                              <a:lumMod val="95000"/>
                            </a:schemeClr>
                          </a:solidFill>
                          <a:latin typeface="Arial"/>
                        </a:rPr>
                        <a:t> </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1"/>
                  </a:ext>
                </a:extLst>
              </a:tr>
              <a:tr h="485483">
                <a:tc>
                  <a:txBody>
                    <a:bodyPr/>
                    <a:lstStyle/>
                    <a:p>
                      <a:pPr algn="l" rtl="0" fontAlgn="ctr"/>
                      <a:r>
                        <a:rPr lang="es-MX" sz="1200" b="0" i="0" u="none" strike="noStrike" dirty="0">
                          <a:solidFill>
                            <a:srgbClr val="000000"/>
                          </a:solidFill>
                          <a:latin typeface="Arial"/>
                        </a:rPr>
                        <a:t>Coordinación General de Registro, Certificación y Servicios a Profesionistas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7</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7</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100%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2"/>
                  </a:ext>
                </a:extLst>
              </a:tr>
              <a:tr h="485483">
                <a:tc>
                  <a:txBody>
                    <a:bodyPr/>
                    <a:lstStyle/>
                    <a:p>
                      <a:pPr algn="l" rtl="0" fontAlgn="ctr"/>
                      <a:r>
                        <a:rPr lang="es-MX" sz="1200" b="0" i="0" u="none" strike="noStrike" dirty="0">
                          <a:solidFill>
                            <a:srgbClr val="000000"/>
                          </a:solidFill>
                          <a:latin typeface="Arial"/>
                        </a:rPr>
                        <a:t>Dirección General de Administración y Finanzas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8</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20%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3"/>
                  </a:ext>
                </a:extLst>
              </a:tr>
              <a:tr h="485483">
                <a:tc>
                  <a:txBody>
                    <a:bodyPr/>
                    <a:lstStyle/>
                    <a:p>
                      <a:pPr algn="l" rtl="0" fontAlgn="ctr"/>
                      <a:r>
                        <a:rPr lang="es-MX" sz="1200" b="0" i="0" u="none" strike="noStrike" dirty="0">
                          <a:solidFill>
                            <a:srgbClr val="000000"/>
                          </a:solidFill>
                          <a:latin typeface="Arial"/>
                        </a:rPr>
                        <a:t>Dirección General de Educación Media Superior y Superior</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15</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15</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100%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4"/>
                  </a:ext>
                </a:extLst>
              </a:tr>
              <a:tr h="260503">
                <a:tc>
                  <a:txBody>
                    <a:bodyPr/>
                    <a:lstStyle/>
                    <a:p>
                      <a:pPr algn="l" rtl="0" fontAlgn="ctr"/>
                      <a:r>
                        <a:rPr lang="es-MX" sz="1200" b="0" i="0" u="none" strike="noStrike">
                          <a:solidFill>
                            <a:srgbClr val="000000"/>
                          </a:solidFill>
                          <a:latin typeface="Arial"/>
                        </a:rPr>
                        <a:t>Dirección General de Recursos Humanos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6</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4</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33%</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5"/>
                  </a:ext>
                </a:extLst>
              </a:tr>
              <a:tr h="485483">
                <a:tc>
                  <a:txBody>
                    <a:bodyPr/>
                    <a:lstStyle/>
                    <a:p>
                      <a:pPr algn="l" rtl="0" fontAlgn="ctr"/>
                      <a:r>
                        <a:rPr lang="es-MX" sz="1200" b="0" i="0" u="none" strike="noStrike">
                          <a:solidFill>
                            <a:srgbClr val="000000"/>
                          </a:solidFill>
                          <a:latin typeface="Arial"/>
                        </a:rPr>
                        <a:t>Dirección General de Innovación y Desarrollo Tecnológico</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50%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6"/>
                  </a:ext>
                </a:extLst>
              </a:tr>
              <a:tr h="260503">
                <a:tc>
                  <a:txBody>
                    <a:bodyPr/>
                    <a:lstStyle/>
                    <a:p>
                      <a:pPr algn="ctr" rtl="0" fontAlgn="ctr"/>
                      <a:r>
                        <a:rPr lang="es-MX" sz="1200" b="1" i="0" u="none" strike="noStrike">
                          <a:solidFill>
                            <a:schemeClr val="bg1">
                              <a:lumMod val="95000"/>
                            </a:schemeClr>
                          </a:solidFill>
                          <a:latin typeface="Arial"/>
                        </a:rPr>
                        <a:t>Total General</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40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27</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13</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68%</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7"/>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uadroTexto 6"/>
          <p:cNvSpPr txBox="1">
            <a:spLocks noChangeArrowheads="1"/>
          </p:cNvSpPr>
          <p:nvPr/>
        </p:nvSpPr>
        <p:spPr bwMode="auto">
          <a:xfrm>
            <a:off x="321793" y="1117510"/>
            <a:ext cx="7099300" cy="954107"/>
          </a:xfrm>
          <a:prstGeom prst="rect">
            <a:avLst/>
          </a:prstGeom>
          <a:noFill/>
          <a:ln w="9525">
            <a:noFill/>
            <a:miter lim="800000"/>
            <a:headEnd/>
            <a:tailEnd/>
          </a:ln>
        </p:spPr>
        <p:txBody>
          <a:bodyPr>
            <a:spAutoFit/>
          </a:bodyPr>
          <a:lstStyle/>
          <a:p>
            <a:pPr algn="ctr"/>
            <a:r>
              <a:rPr lang="es-MX" altLang="es-MX" sz="1400" b="1" dirty="0">
                <a:latin typeface="Arial" pitchFamily="34" charset="0"/>
                <a:cs typeface="Arial" pitchFamily="34" charset="0"/>
              </a:rPr>
              <a:t>OBSERVACIONES POR UNIDADES ADMINISTRATIVAS PENDIENTES </a:t>
            </a:r>
          </a:p>
          <a:p>
            <a:pPr algn="ctr"/>
            <a:r>
              <a:rPr lang="es-MX" altLang="es-MX" sz="1400" b="1" dirty="0">
                <a:latin typeface="Arial" pitchFamily="34" charset="0"/>
                <a:cs typeface="Arial" pitchFamily="34" charset="0"/>
              </a:rPr>
              <a:t>DE SOLVENTAR </a:t>
            </a:r>
            <a:r>
              <a:rPr lang="es-MX" altLang="es-MX" sz="1400" b="1" u="sng" dirty="0">
                <a:latin typeface="Arial" pitchFamily="34" charset="0"/>
                <a:cs typeface="Arial" pitchFamily="34" charset="0"/>
              </a:rPr>
              <a:t>POR EJERCICIO </a:t>
            </a:r>
            <a:r>
              <a:rPr lang="es-MX" altLang="es-MX" sz="1400" b="1" dirty="0">
                <a:latin typeface="Arial" pitchFamily="34" charset="0"/>
                <a:cs typeface="Arial" pitchFamily="34" charset="0"/>
              </a:rPr>
              <a:t>EN SEC</a:t>
            </a:r>
          </a:p>
          <a:p>
            <a:pPr algn="ctr"/>
            <a:r>
              <a:rPr lang="es-MX" altLang="es-MX" sz="1400" b="1" dirty="0">
                <a:latin typeface="Arial" pitchFamily="34" charset="0"/>
                <a:cs typeface="Arial" pitchFamily="34" charset="0"/>
              </a:rPr>
              <a:t>(Ejercicio 2016-2019)</a:t>
            </a:r>
          </a:p>
          <a:p>
            <a:pPr algn="ctr"/>
            <a:r>
              <a:rPr lang="es-MX" altLang="es-MX" sz="1400" b="1" dirty="0">
                <a:latin typeface="Arial" pitchFamily="34" charset="0"/>
                <a:cs typeface="Arial" pitchFamily="34" charset="0"/>
              </a:rPr>
              <a:t>Al 30 de Noviembre de 2019</a:t>
            </a:r>
          </a:p>
        </p:txBody>
      </p:sp>
      <p:sp>
        <p:nvSpPr>
          <p:cNvPr id="10" name="CuadroTexto 9">
            <a:extLst>
              <a:ext uri="{FF2B5EF4-FFF2-40B4-BE49-F238E27FC236}">
                <a16:creationId xmlns:a16="http://schemas.microsoft.com/office/drawing/2014/main" xmlns="" id="{DACD1A0A-067A-4021-87DD-CFEF39F006F1}"/>
              </a:ext>
            </a:extLst>
          </p:cNvPr>
          <p:cNvSpPr txBox="1"/>
          <p:nvPr/>
        </p:nvSpPr>
        <p:spPr>
          <a:xfrm>
            <a:off x="6844145" y="1077768"/>
            <a:ext cx="2521527" cy="523220"/>
          </a:xfrm>
          <a:prstGeom prst="rect">
            <a:avLst/>
          </a:prstGeom>
          <a:noFill/>
        </p:spPr>
        <p:txBody>
          <a:bodyPr wrap="square">
            <a:spAutoFit/>
          </a:bodyPr>
          <a:lstStyle/>
          <a:p>
            <a:pPr algn="ctr">
              <a:defRPr/>
            </a:pPr>
            <a:r>
              <a:rPr lang="es-MX" sz="1400" b="1" dirty="0">
                <a:effectLst>
                  <a:outerShdw blurRad="38100" dist="38100" dir="2700000" algn="tl">
                    <a:srgbClr val="000000">
                      <a:alpha val="43137"/>
                    </a:srgbClr>
                  </a:outerShdw>
                </a:effectLst>
              </a:rPr>
              <a:t>UNIDADES </a:t>
            </a:r>
          </a:p>
          <a:p>
            <a:pPr algn="ctr">
              <a:defRPr/>
            </a:pPr>
            <a:r>
              <a:rPr lang="es-MX" sz="1400" b="1" dirty="0">
                <a:effectLst>
                  <a:outerShdw blurRad="38100" dist="38100" dir="2700000" algn="tl">
                    <a:srgbClr val="000000">
                      <a:alpha val="43137"/>
                    </a:srgbClr>
                  </a:outerShdw>
                </a:effectLst>
              </a:rPr>
              <a:t>ADMINISTRATIVAS</a:t>
            </a:r>
          </a:p>
        </p:txBody>
      </p:sp>
      <p:sp>
        <p:nvSpPr>
          <p:cNvPr id="5" name="4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6" name="5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8" name="7 Tabla"/>
          <p:cNvGraphicFramePr>
            <a:graphicFrameLocks noGrp="1"/>
          </p:cNvGraphicFramePr>
          <p:nvPr>
            <p:extLst>
              <p:ext uri="{D42A27DB-BD31-4B8C-83A1-F6EECF244321}">
                <p14:modId xmlns:p14="http://schemas.microsoft.com/office/powerpoint/2010/main" xmlns="" val="1132958880"/>
              </p:ext>
            </p:extLst>
          </p:nvPr>
        </p:nvGraphicFramePr>
        <p:xfrm>
          <a:off x="269358" y="2264736"/>
          <a:ext cx="8406808" cy="3774556"/>
        </p:xfrm>
        <a:graphic>
          <a:graphicData uri="http://schemas.openxmlformats.org/drawingml/2006/table">
            <a:tbl>
              <a:tblPr/>
              <a:tblGrid>
                <a:gridCol w="4217368">
                  <a:extLst>
                    <a:ext uri="{9D8B030D-6E8A-4147-A177-3AD203B41FA5}">
                      <a16:colId xmlns:a16="http://schemas.microsoft.com/office/drawing/2014/main" xmlns="" val="20000"/>
                    </a:ext>
                  </a:extLst>
                </a:gridCol>
                <a:gridCol w="837888">
                  <a:extLst>
                    <a:ext uri="{9D8B030D-6E8A-4147-A177-3AD203B41FA5}">
                      <a16:colId xmlns:a16="http://schemas.microsoft.com/office/drawing/2014/main" xmlns="" val="20001"/>
                    </a:ext>
                  </a:extLst>
                </a:gridCol>
                <a:gridCol w="837888">
                  <a:extLst>
                    <a:ext uri="{9D8B030D-6E8A-4147-A177-3AD203B41FA5}">
                      <a16:colId xmlns:a16="http://schemas.microsoft.com/office/drawing/2014/main" xmlns="" val="20002"/>
                    </a:ext>
                  </a:extLst>
                </a:gridCol>
                <a:gridCol w="837888">
                  <a:extLst>
                    <a:ext uri="{9D8B030D-6E8A-4147-A177-3AD203B41FA5}">
                      <a16:colId xmlns:a16="http://schemas.microsoft.com/office/drawing/2014/main" xmlns="" val="20003"/>
                    </a:ext>
                  </a:extLst>
                </a:gridCol>
                <a:gridCol w="837888">
                  <a:extLst>
                    <a:ext uri="{9D8B030D-6E8A-4147-A177-3AD203B41FA5}">
                      <a16:colId xmlns:a16="http://schemas.microsoft.com/office/drawing/2014/main" xmlns="" val="20004"/>
                    </a:ext>
                  </a:extLst>
                </a:gridCol>
                <a:gridCol w="837888">
                  <a:extLst>
                    <a:ext uri="{9D8B030D-6E8A-4147-A177-3AD203B41FA5}">
                      <a16:colId xmlns:a16="http://schemas.microsoft.com/office/drawing/2014/main" xmlns="" val="20005"/>
                    </a:ext>
                  </a:extLst>
                </a:gridCol>
              </a:tblGrid>
              <a:tr h="681958">
                <a:tc>
                  <a:txBody>
                    <a:bodyPr/>
                    <a:lstStyle/>
                    <a:p>
                      <a:pPr algn="ctr" rtl="0" fontAlgn="ctr"/>
                      <a:r>
                        <a:rPr lang="es-MX" sz="1200" b="1" i="0" u="none" strike="noStrike" dirty="0">
                          <a:solidFill>
                            <a:schemeClr val="bg1">
                              <a:lumMod val="95000"/>
                            </a:schemeClr>
                          </a:solidFill>
                          <a:latin typeface="Arial"/>
                        </a:rPr>
                        <a:t>Unidad Administrativa</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2016</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2017</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2018</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2019</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Total General</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0"/>
                  </a:ext>
                </a:extLst>
              </a:tr>
              <a:tr h="681958">
                <a:tc>
                  <a:txBody>
                    <a:bodyPr/>
                    <a:lstStyle/>
                    <a:p>
                      <a:pPr algn="l" rtl="0" fontAlgn="ctr"/>
                      <a:r>
                        <a:rPr lang="es-MX" sz="1200" b="0" i="0" u="none" strike="noStrike" dirty="0">
                          <a:solidFill>
                            <a:srgbClr val="000000"/>
                          </a:solidFill>
                          <a:latin typeface="Arial"/>
                        </a:rPr>
                        <a:t>Coordinación General de Registro, Certificación y Servicios a Profesionistas</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1"/>
                  </a:ext>
                </a:extLst>
              </a:tr>
              <a:tr h="348908">
                <a:tc>
                  <a:txBody>
                    <a:bodyPr/>
                    <a:lstStyle/>
                    <a:p>
                      <a:pPr algn="l" rtl="0" fontAlgn="ctr"/>
                      <a:r>
                        <a:rPr lang="es-MX" sz="1200" b="0" i="0" u="none" strike="noStrike" dirty="0">
                          <a:solidFill>
                            <a:srgbClr val="000000"/>
                          </a:solidFill>
                          <a:latin typeface="Arial"/>
                        </a:rPr>
                        <a:t>Dirección General de Administración y Finanzas</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8</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2"/>
                  </a:ext>
                </a:extLst>
              </a:tr>
              <a:tr h="681958">
                <a:tc>
                  <a:txBody>
                    <a:bodyPr/>
                    <a:lstStyle/>
                    <a:p>
                      <a:pPr algn="l" rtl="0" fontAlgn="ctr"/>
                      <a:r>
                        <a:rPr lang="es-MX" sz="1200" b="0" i="0" u="none" strike="noStrike" dirty="0">
                          <a:solidFill>
                            <a:srgbClr val="000000"/>
                          </a:solidFill>
                          <a:latin typeface="Arial"/>
                        </a:rPr>
                        <a:t>Dirección General de Educación Media Superior y Superior</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3"/>
                  </a:ext>
                </a:extLst>
              </a:tr>
              <a:tr h="348908">
                <a:tc>
                  <a:txBody>
                    <a:bodyPr/>
                    <a:lstStyle/>
                    <a:p>
                      <a:pPr algn="l" rtl="0" fontAlgn="ctr"/>
                      <a:r>
                        <a:rPr lang="es-MX" sz="1200" b="0" i="0" u="none" strike="noStrike" dirty="0">
                          <a:solidFill>
                            <a:srgbClr val="000000"/>
                          </a:solidFill>
                          <a:latin typeface="Arial"/>
                        </a:rPr>
                        <a:t>Dirección General de Recursos Humanos</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4</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4"/>
                  </a:ext>
                </a:extLst>
              </a:tr>
              <a:tr h="681958">
                <a:tc>
                  <a:txBody>
                    <a:bodyPr/>
                    <a:lstStyle/>
                    <a:p>
                      <a:pPr algn="l" rtl="0" fontAlgn="ctr"/>
                      <a:r>
                        <a:rPr lang="es-MX" sz="1200" b="0" i="0" u="none" strike="noStrike" dirty="0">
                          <a:solidFill>
                            <a:srgbClr val="000000"/>
                          </a:solidFill>
                          <a:latin typeface="Arial"/>
                        </a:rPr>
                        <a:t>Dirección General de Innovación y Desarrollo Tecnológico</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5"/>
                  </a:ext>
                </a:extLst>
              </a:tr>
              <a:tr h="348908">
                <a:tc>
                  <a:txBody>
                    <a:bodyPr/>
                    <a:lstStyle/>
                    <a:p>
                      <a:pPr algn="ctr" rtl="0" fontAlgn="ctr"/>
                      <a:r>
                        <a:rPr lang="es-MX" sz="1200" b="1" i="0" u="none" strike="noStrike">
                          <a:solidFill>
                            <a:schemeClr val="bg1">
                              <a:lumMod val="95000"/>
                            </a:schemeClr>
                          </a:solidFill>
                          <a:latin typeface="Arial"/>
                        </a:rPr>
                        <a:t>Total  General </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6</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13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6"/>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uadroTexto 6"/>
          <p:cNvSpPr txBox="1">
            <a:spLocks noChangeArrowheads="1"/>
          </p:cNvSpPr>
          <p:nvPr/>
        </p:nvSpPr>
        <p:spPr bwMode="auto">
          <a:xfrm>
            <a:off x="382366" y="1126303"/>
            <a:ext cx="7099300" cy="954107"/>
          </a:xfrm>
          <a:prstGeom prst="rect">
            <a:avLst/>
          </a:prstGeom>
          <a:noFill/>
          <a:ln w="9525">
            <a:noFill/>
            <a:miter lim="800000"/>
            <a:headEnd/>
            <a:tailEnd/>
          </a:ln>
        </p:spPr>
        <p:txBody>
          <a:bodyPr>
            <a:spAutoFit/>
          </a:bodyPr>
          <a:lstStyle/>
          <a:p>
            <a:pPr algn="ctr"/>
            <a:r>
              <a:rPr lang="es-MX" altLang="es-MX" sz="1400" b="1" dirty="0">
                <a:latin typeface="Arial" pitchFamily="34" charset="0"/>
                <a:cs typeface="Arial" pitchFamily="34" charset="0"/>
              </a:rPr>
              <a:t>OBSERVACIONES DE CENTROS ESCOLARES DETERMINADAS</a:t>
            </a:r>
          </a:p>
          <a:p>
            <a:pPr algn="ctr"/>
            <a:r>
              <a:rPr lang="es-MX" altLang="es-MX" sz="1400" b="1" dirty="0">
                <a:latin typeface="Arial" pitchFamily="34" charset="0"/>
                <a:cs typeface="Arial" pitchFamily="34" charset="0"/>
              </a:rPr>
              <a:t>Y </a:t>
            </a:r>
            <a:r>
              <a:rPr lang="es-MX" altLang="es-MX" sz="1400" b="1" u="sng" dirty="0">
                <a:latin typeface="Arial" pitchFamily="34" charset="0"/>
                <a:cs typeface="Arial" pitchFamily="34" charset="0"/>
              </a:rPr>
              <a:t>PENDIENTES DE SOLVENTAR  </a:t>
            </a:r>
            <a:r>
              <a:rPr lang="es-MX" altLang="es-MX" sz="1400" b="1" dirty="0">
                <a:latin typeface="Arial" pitchFamily="34" charset="0"/>
                <a:cs typeface="Arial" pitchFamily="34" charset="0"/>
              </a:rPr>
              <a:t>DE SEC</a:t>
            </a:r>
          </a:p>
          <a:p>
            <a:pPr algn="ctr"/>
            <a:r>
              <a:rPr lang="es-MX" altLang="es-MX" sz="1400" b="1" dirty="0">
                <a:latin typeface="Arial" pitchFamily="34" charset="0"/>
                <a:cs typeface="Arial" pitchFamily="34" charset="0"/>
              </a:rPr>
              <a:t>(Ejercicio 2016-2019)</a:t>
            </a:r>
          </a:p>
          <a:p>
            <a:pPr algn="ctr"/>
            <a:r>
              <a:rPr lang="es-MX" altLang="es-MX" sz="1400" b="1" dirty="0">
                <a:latin typeface="Arial" pitchFamily="34" charset="0"/>
                <a:cs typeface="Arial" pitchFamily="34" charset="0"/>
              </a:rPr>
              <a:t>Al 30 de Noviembre de 2019</a:t>
            </a:r>
          </a:p>
        </p:txBody>
      </p:sp>
      <p:sp>
        <p:nvSpPr>
          <p:cNvPr id="7" name="CuadroTexto 6">
            <a:extLst>
              <a:ext uri="{FF2B5EF4-FFF2-40B4-BE49-F238E27FC236}">
                <a16:creationId xmlns:a16="http://schemas.microsoft.com/office/drawing/2014/main" xmlns="" id="{C44CF096-4D13-4A4D-B9D9-AFA7AE53945E}"/>
              </a:ext>
            </a:extLst>
          </p:cNvPr>
          <p:cNvSpPr txBox="1"/>
          <p:nvPr/>
        </p:nvSpPr>
        <p:spPr>
          <a:xfrm>
            <a:off x="7179975" y="1097541"/>
            <a:ext cx="1964025" cy="523220"/>
          </a:xfrm>
          <a:prstGeom prst="rect">
            <a:avLst/>
          </a:prstGeom>
          <a:solidFill>
            <a:schemeClr val="bg1"/>
          </a:solid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CENTROS </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ESCOLARES</a:t>
            </a:r>
          </a:p>
        </p:txBody>
      </p:sp>
      <p:sp>
        <p:nvSpPr>
          <p:cNvPr id="8" name="7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9" name="8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12" name="11 Tabla"/>
          <p:cNvGraphicFramePr>
            <a:graphicFrameLocks noGrp="1"/>
          </p:cNvGraphicFramePr>
          <p:nvPr>
            <p:extLst>
              <p:ext uri="{D42A27DB-BD31-4B8C-83A1-F6EECF244321}">
                <p14:modId xmlns:p14="http://schemas.microsoft.com/office/powerpoint/2010/main" xmlns="" val="3426014373"/>
              </p:ext>
            </p:extLst>
          </p:nvPr>
        </p:nvGraphicFramePr>
        <p:xfrm>
          <a:off x="616688" y="2317898"/>
          <a:ext cx="7804298" cy="2433772"/>
        </p:xfrm>
        <a:graphic>
          <a:graphicData uri="http://schemas.openxmlformats.org/drawingml/2006/table">
            <a:tbl>
              <a:tblPr/>
              <a:tblGrid>
                <a:gridCol w="3189768">
                  <a:extLst>
                    <a:ext uri="{9D8B030D-6E8A-4147-A177-3AD203B41FA5}">
                      <a16:colId xmlns:a16="http://schemas.microsoft.com/office/drawing/2014/main" xmlns="" val="20000"/>
                    </a:ext>
                  </a:extLst>
                </a:gridCol>
                <a:gridCol w="1116418">
                  <a:extLst>
                    <a:ext uri="{9D8B030D-6E8A-4147-A177-3AD203B41FA5}">
                      <a16:colId xmlns:a16="http://schemas.microsoft.com/office/drawing/2014/main" xmlns="" val="20001"/>
                    </a:ext>
                  </a:extLst>
                </a:gridCol>
                <a:gridCol w="1116419">
                  <a:extLst>
                    <a:ext uri="{9D8B030D-6E8A-4147-A177-3AD203B41FA5}">
                      <a16:colId xmlns:a16="http://schemas.microsoft.com/office/drawing/2014/main" xmlns="" val="20002"/>
                    </a:ext>
                  </a:extLst>
                </a:gridCol>
                <a:gridCol w="1116419">
                  <a:extLst>
                    <a:ext uri="{9D8B030D-6E8A-4147-A177-3AD203B41FA5}">
                      <a16:colId xmlns:a16="http://schemas.microsoft.com/office/drawing/2014/main" xmlns="" val="20003"/>
                    </a:ext>
                  </a:extLst>
                </a:gridCol>
                <a:gridCol w="1265274">
                  <a:extLst>
                    <a:ext uri="{9D8B030D-6E8A-4147-A177-3AD203B41FA5}">
                      <a16:colId xmlns:a16="http://schemas.microsoft.com/office/drawing/2014/main" xmlns="" val="20004"/>
                    </a:ext>
                  </a:extLst>
                </a:gridCol>
              </a:tblGrid>
              <a:tr h="349791">
                <a:tc rowSpan="2">
                  <a:txBody>
                    <a:bodyPr/>
                    <a:lstStyle/>
                    <a:p>
                      <a:pPr algn="ctr" rtl="0" fontAlgn="ctr"/>
                      <a:r>
                        <a:rPr lang="es-MX" sz="1200" b="1" i="0" u="none" strike="noStrike" dirty="0">
                          <a:solidFill>
                            <a:schemeClr val="bg1">
                              <a:lumMod val="95000"/>
                            </a:schemeClr>
                          </a:solidFill>
                          <a:latin typeface="Arial"/>
                        </a:rPr>
                        <a:t>Unidad Administrativa</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gridSpan="3">
                  <a:txBody>
                    <a:bodyPr/>
                    <a:lstStyle/>
                    <a:p>
                      <a:pPr algn="ctr" rtl="0" fontAlgn="ctr"/>
                      <a:r>
                        <a:rPr lang="fr-FR" sz="1200" b="1" i="0" u="none" strike="noStrike" dirty="0">
                          <a:solidFill>
                            <a:schemeClr val="bg1">
                              <a:lumMod val="95000"/>
                            </a:schemeClr>
                          </a:solidFill>
                          <a:latin typeface="Arial"/>
                        </a:rPr>
                        <a:t> T O T A 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hMerge="1">
                  <a:txBody>
                    <a:bodyPr/>
                    <a:lstStyle/>
                    <a:p>
                      <a:endParaRPr lang="es-MX"/>
                    </a:p>
                  </a:txBody>
                  <a:tcPr/>
                </a:tc>
                <a:tc hMerge="1">
                  <a:txBody>
                    <a:bodyPr/>
                    <a:lstStyle/>
                    <a:p>
                      <a:endParaRPr lang="es-MX"/>
                    </a:p>
                  </a:txBody>
                  <a:tcPr/>
                </a:tc>
                <a:tc rowSpan="2">
                  <a:txBody>
                    <a:bodyPr/>
                    <a:lstStyle/>
                    <a:p>
                      <a:pPr algn="ctr" rtl="0" fontAlgn="ctr"/>
                      <a:r>
                        <a:rPr lang="es-MX" sz="1200" b="1" i="0" u="none" strike="noStrike" dirty="0">
                          <a:solidFill>
                            <a:schemeClr val="bg1">
                              <a:lumMod val="95000"/>
                            </a:schemeClr>
                          </a:solidFill>
                          <a:latin typeface="Arial"/>
                        </a:rPr>
                        <a:t>% de Solventación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0"/>
                  </a:ext>
                </a:extLst>
              </a:tr>
              <a:tr h="349791">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Solventadas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Pendientes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vMerge="1">
                  <a:txBody>
                    <a:bodyPr/>
                    <a:lstStyle/>
                    <a:p>
                      <a:endParaRPr lang="es-MX"/>
                    </a:p>
                  </a:txBody>
                  <a:tcPr/>
                </a:tc>
                <a:extLst>
                  <a:ext uri="{0D108BD9-81ED-4DB2-BD59-A6C34878D82A}">
                    <a16:rowId xmlns:a16="http://schemas.microsoft.com/office/drawing/2014/main" xmlns="" val="10001"/>
                  </a:ext>
                </a:extLst>
              </a:tr>
              <a:tr h="427469">
                <a:tc>
                  <a:txBody>
                    <a:bodyPr/>
                    <a:lstStyle/>
                    <a:p>
                      <a:pPr algn="l" rtl="0" fontAlgn="ctr"/>
                      <a:r>
                        <a:rPr lang="es-MX" sz="1200" b="0" i="0" u="none" strike="noStrike" dirty="0">
                          <a:solidFill>
                            <a:srgbClr val="000000"/>
                          </a:solidFill>
                          <a:latin typeface="Arial"/>
                        </a:rPr>
                        <a:t>Dirección General de Educación Elemental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12</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8</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33%</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2"/>
                  </a:ext>
                </a:extLst>
              </a:tr>
              <a:tr h="499730">
                <a:tc>
                  <a:txBody>
                    <a:bodyPr/>
                    <a:lstStyle/>
                    <a:p>
                      <a:pPr algn="l" rtl="0" fontAlgn="ctr"/>
                      <a:r>
                        <a:rPr lang="es-MX" sz="1200" b="0" i="0" u="none" strike="noStrike" dirty="0">
                          <a:solidFill>
                            <a:srgbClr val="000000"/>
                          </a:solidFill>
                          <a:latin typeface="Arial"/>
                        </a:rPr>
                        <a:t>Dirección General de Educación Primaria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95</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66</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29</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69%</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3"/>
                  </a:ext>
                </a:extLst>
              </a:tr>
              <a:tr h="457200">
                <a:tc>
                  <a:txBody>
                    <a:bodyPr/>
                    <a:lstStyle/>
                    <a:p>
                      <a:pPr algn="l" rtl="0" fontAlgn="ctr"/>
                      <a:r>
                        <a:rPr lang="es-MX" sz="1200" b="0" i="0" u="none" strike="noStrike" dirty="0">
                          <a:solidFill>
                            <a:srgbClr val="000000"/>
                          </a:solidFill>
                          <a:latin typeface="Arial"/>
                        </a:rPr>
                        <a:t>Dirección General de Educación Secundaria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68</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40</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28</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59%</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4"/>
                  </a:ext>
                </a:extLst>
              </a:tr>
              <a:tr h="349791">
                <a:tc>
                  <a:txBody>
                    <a:bodyPr/>
                    <a:lstStyle/>
                    <a:p>
                      <a:pPr algn="ctr" rtl="0" fontAlgn="ctr"/>
                      <a:r>
                        <a:rPr lang="es-MX" sz="1200" b="1" i="0" u="none" strike="noStrike">
                          <a:solidFill>
                            <a:schemeClr val="bg1">
                              <a:lumMod val="95000"/>
                            </a:schemeClr>
                          </a:solidFill>
                          <a:latin typeface="Arial"/>
                        </a:rPr>
                        <a:t>Total General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175</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110</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65</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63%</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5"/>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BC351A"/>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xmlns="" val="0"/>
              </a:ext>
            </a:extLst>
          </a:blip>
          <a:srcRect r="23747"/>
          <a:stretch/>
        </p:blipFill>
        <p:spPr bwMode="auto">
          <a:xfrm>
            <a:off x="4665257" y="993431"/>
            <a:ext cx="4074484" cy="5629042"/>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ángulo 5"/>
          <p:cNvSpPr/>
          <p:nvPr/>
        </p:nvSpPr>
        <p:spPr>
          <a:xfrm>
            <a:off x="306934" y="1226060"/>
            <a:ext cx="5123134" cy="338554"/>
          </a:xfrm>
          <a:prstGeom prst="rect">
            <a:avLst/>
          </a:prstGeom>
        </p:spPr>
        <p:txBody>
          <a:bodyPr wrap="none">
            <a:spAutoFit/>
          </a:bodyPr>
          <a:lstStyle/>
          <a:p>
            <a:r>
              <a:rPr lang="es-MX" sz="1600" b="1" dirty="0">
                <a:solidFill>
                  <a:schemeClr val="tx1">
                    <a:lumMod val="65000"/>
                    <a:lumOff val="35000"/>
                  </a:schemeClr>
                </a:solidFill>
                <a:latin typeface="Arial" pitchFamily="34" charset="0"/>
                <a:cs typeface="Arial" pitchFamily="34" charset="0"/>
              </a:rPr>
              <a:t>LECTURA Y APROBACIÓN DE LA ORDEN DEL DÍA</a:t>
            </a:r>
            <a:endParaRPr lang="es-ES" sz="1600" b="1" dirty="0">
              <a:solidFill>
                <a:schemeClr val="tx1">
                  <a:lumMod val="65000"/>
                  <a:lumOff val="35000"/>
                </a:schemeClr>
              </a:solidFill>
              <a:latin typeface="Arial" pitchFamily="34" charset="0"/>
              <a:cs typeface="Arial" pitchFamily="34" charset="0"/>
            </a:endParaRPr>
          </a:p>
        </p:txBody>
      </p:sp>
      <p:sp>
        <p:nvSpPr>
          <p:cNvPr id="47106" name="AutoShape 2"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08" name="AutoShape 4"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710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graphicFrame>
        <p:nvGraphicFramePr>
          <p:cNvPr id="13" name="12 Tabla"/>
          <p:cNvGraphicFramePr>
            <a:graphicFrameLocks noGrp="1"/>
          </p:cNvGraphicFramePr>
          <p:nvPr>
            <p:extLst>
              <p:ext uri="{D42A27DB-BD31-4B8C-83A1-F6EECF244321}">
                <p14:modId xmlns:p14="http://schemas.microsoft.com/office/powerpoint/2010/main" xmlns="" val="153228091"/>
              </p:ext>
            </p:extLst>
          </p:nvPr>
        </p:nvGraphicFramePr>
        <p:xfrm>
          <a:off x="306934" y="1873965"/>
          <a:ext cx="4952963" cy="4443707"/>
        </p:xfrm>
        <a:graphic>
          <a:graphicData uri="http://schemas.openxmlformats.org/drawingml/2006/table">
            <a:tbl>
              <a:tblPr/>
              <a:tblGrid>
                <a:gridCol w="540354">
                  <a:extLst>
                    <a:ext uri="{9D8B030D-6E8A-4147-A177-3AD203B41FA5}">
                      <a16:colId xmlns:a16="http://schemas.microsoft.com/office/drawing/2014/main" xmlns="" val="20000"/>
                    </a:ext>
                  </a:extLst>
                </a:gridCol>
                <a:gridCol w="4412609">
                  <a:extLst>
                    <a:ext uri="{9D8B030D-6E8A-4147-A177-3AD203B41FA5}">
                      <a16:colId xmlns:a16="http://schemas.microsoft.com/office/drawing/2014/main" xmlns="" val="20001"/>
                    </a:ext>
                  </a:extLst>
                </a:gridCol>
              </a:tblGrid>
              <a:tr h="714267">
                <a:tc gridSpan="2">
                  <a:txBody>
                    <a:bodyPr/>
                    <a:lstStyle/>
                    <a:p>
                      <a:pPr algn="ctr" rtl="0" fontAlgn="ctr"/>
                      <a:r>
                        <a:rPr lang="es-MX" sz="2400" b="1" i="0" u="none" strike="noStrike" dirty="0">
                          <a:solidFill>
                            <a:schemeClr val="bg1"/>
                          </a:solidFill>
                          <a:latin typeface="Arial"/>
                        </a:rPr>
                        <a:t>Orden del Día</a:t>
                      </a:r>
                    </a:p>
                  </a:txBody>
                  <a:tcPr marL="9525" marR="9525" marT="9525" marB="0"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C351A"/>
                    </a:solidFill>
                  </a:tcPr>
                </a:tc>
                <a:tc hMerge="1">
                  <a:txBody>
                    <a:bodyPr/>
                    <a:lstStyle/>
                    <a:p>
                      <a:endParaRPr lang="es-MX"/>
                    </a:p>
                  </a:txBody>
                  <a:tcPr/>
                </a:tc>
                <a:extLst>
                  <a:ext uri="{0D108BD9-81ED-4DB2-BD59-A6C34878D82A}">
                    <a16:rowId xmlns:a16="http://schemas.microsoft.com/office/drawing/2014/main" xmlns="" val="10000"/>
                  </a:ext>
                </a:extLst>
              </a:tr>
              <a:tr h="437049">
                <a:tc>
                  <a:txBody>
                    <a:bodyPr/>
                    <a:lstStyle/>
                    <a:p>
                      <a:pPr algn="ctr" rtl="0" fontAlgn="ctr"/>
                      <a:r>
                        <a:rPr lang="es-MX" sz="1400" b="1" i="0" u="none" strike="noStrike" dirty="0">
                          <a:solidFill>
                            <a:schemeClr val="tx1">
                              <a:lumMod val="75000"/>
                              <a:lumOff val="25000"/>
                            </a:schemeClr>
                          </a:solidFill>
                          <a:latin typeface="Arial"/>
                        </a:rPr>
                        <a:t>1</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Bienvenida y Apertura de la Sesión.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1"/>
                  </a:ext>
                </a:extLst>
              </a:tr>
              <a:tr h="437049">
                <a:tc>
                  <a:txBody>
                    <a:bodyPr/>
                    <a:lstStyle/>
                    <a:p>
                      <a:pPr algn="ctr" rtl="0" fontAlgn="ctr"/>
                      <a:r>
                        <a:rPr lang="es-MX" sz="1400" b="1" i="0" u="none" strike="noStrike" dirty="0">
                          <a:solidFill>
                            <a:schemeClr val="tx1">
                              <a:lumMod val="75000"/>
                              <a:lumOff val="25000"/>
                            </a:schemeClr>
                          </a:solidFill>
                          <a:latin typeface="Arial"/>
                        </a:rPr>
                        <a:t>2</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Lectura de  Acta Anterior.</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2"/>
                  </a:ext>
                </a:extLst>
              </a:tr>
              <a:tr h="437049">
                <a:tc>
                  <a:txBody>
                    <a:bodyPr/>
                    <a:lstStyle/>
                    <a:p>
                      <a:pPr algn="ctr" rtl="0" fontAlgn="ctr"/>
                      <a:r>
                        <a:rPr lang="es-MX" sz="1400" b="1" i="0" u="none" strike="noStrike" dirty="0">
                          <a:solidFill>
                            <a:schemeClr val="tx1">
                              <a:lumMod val="75000"/>
                              <a:lumOff val="25000"/>
                            </a:schemeClr>
                          </a:solidFill>
                          <a:latin typeface="Arial"/>
                        </a:rPr>
                        <a:t>3</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Avances en Materia de Administración de Riesgos.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3"/>
                  </a:ext>
                </a:extLst>
              </a:tr>
              <a:tr h="437049">
                <a:tc>
                  <a:txBody>
                    <a:bodyPr/>
                    <a:lstStyle/>
                    <a:p>
                      <a:pPr algn="ctr" rtl="0" fontAlgn="ctr"/>
                      <a:r>
                        <a:rPr lang="es-MX" sz="1400" b="1" i="0" u="none" strike="noStrike" dirty="0">
                          <a:solidFill>
                            <a:schemeClr val="tx1">
                              <a:lumMod val="75000"/>
                              <a:lumOff val="25000"/>
                            </a:schemeClr>
                          </a:solidFill>
                          <a:latin typeface="Arial"/>
                        </a:rPr>
                        <a:t>4</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Avances en Materia de Control Interno.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4"/>
                  </a:ext>
                </a:extLst>
              </a:tr>
              <a:tr h="437049">
                <a:tc>
                  <a:txBody>
                    <a:bodyPr/>
                    <a:lstStyle/>
                    <a:p>
                      <a:pPr algn="ctr" rtl="0" fontAlgn="ctr"/>
                      <a:r>
                        <a:rPr lang="es-MX" sz="1400" b="1" i="0" u="none" strike="noStrike" dirty="0">
                          <a:solidFill>
                            <a:schemeClr val="tx1">
                              <a:lumMod val="75000"/>
                              <a:lumOff val="25000"/>
                            </a:schemeClr>
                          </a:solidFill>
                          <a:latin typeface="Arial"/>
                        </a:rPr>
                        <a:t>5</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Información de Autoevaluación.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5"/>
                  </a:ext>
                </a:extLst>
              </a:tr>
              <a:tr h="670097">
                <a:tc>
                  <a:txBody>
                    <a:bodyPr/>
                    <a:lstStyle/>
                    <a:p>
                      <a:pPr algn="ctr" rtl="0" fontAlgn="ctr"/>
                      <a:r>
                        <a:rPr lang="es-MX" sz="1400" b="1" i="0" u="none" strike="noStrike" dirty="0">
                          <a:solidFill>
                            <a:schemeClr val="tx1">
                              <a:lumMod val="75000"/>
                              <a:lumOff val="25000"/>
                            </a:schemeClr>
                          </a:solidFill>
                          <a:latin typeface="Arial"/>
                        </a:rPr>
                        <a:t>6</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Estado de Observaciones por Unidad Administrativa y Centros de Trabajo.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6"/>
                  </a:ext>
                </a:extLst>
              </a:tr>
              <a:tr h="437049">
                <a:tc>
                  <a:txBody>
                    <a:bodyPr/>
                    <a:lstStyle/>
                    <a:p>
                      <a:pPr algn="ctr" rtl="0" fontAlgn="ctr"/>
                      <a:r>
                        <a:rPr lang="es-MX" sz="1400" b="1" i="0" u="none" strike="noStrike" dirty="0">
                          <a:solidFill>
                            <a:schemeClr val="tx1">
                              <a:lumMod val="75000"/>
                              <a:lumOff val="25000"/>
                            </a:schemeClr>
                          </a:solidFill>
                          <a:latin typeface="Arial"/>
                        </a:rPr>
                        <a:t>7</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Asuntos Generales.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7"/>
                  </a:ext>
                </a:extLst>
              </a:tr>
              <a:tr h="437049">
                <a:tc>
                  <a:txBody>
                    <a:bodyPr/>
                    <a:lstStyle/>
                    <a:p>
                      <a:pPr algn="ctr" rtl="0" fontAlgn="ctr"/>
                      <a:r>
                        <a:rPr lang="es-MX" sz="1400" b="1" i="0" u="none" strike="noStrike" dirty="0">
                          <a:solidFill>
                            <a:schemeClr val="tx1">
                              <a:lumMod val="75000"/>
                              <a:lumOff val="25000"/>
                            </a:schemeClr>
                          </a:solidFill>
                          <a:latin typeface="Arial"/>
                        </a:rPr>
                        <a:t>8</a:t>
                      </a:r>
                    </a:p>
                  </a:txBody>
                  <a:tcPr marL="9525" marR="9525" marT="9525" marB="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rtl="0" fontAlgn="ctr"/>
                      <a:r>
                        <a:rPr lang="es-MX" sz="1400" b="1" i="0" u="none" strike="noStrike" dirty="0">
                          <a:solidFill>
                            <a:schemeClr val="tx1">
                              <a:lumMod val="75000"/>
                              <a:lumOff val="25000"/>
                            </a:schemeClr>
                          </a:solidFill>
                          <a:latin typeface="Arial"/>
                        </a:rPr>
                        <a:t> Clausura. </a:t>
                      </a:r>
                    </a:p>
                  </a:txBody>
                  <a:tcPr marL="9525" marR="9525" marT="9525" marB="0" anchor="ctr">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xmlns="" val="160336124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uadroTexto 6"/>
          <p:cNvSpPr txBox="1">
            <a:spLocks noChangeArrowheads="1"/>
          </p:cNvSpPr>
          <p:nvPr/>
        </p:nvSpPr>
        <p:spPr bwMode="auto">
          <a:xfrm>
            <a:off x="446162" y="1104568"/>
            <a:ext cx="7099300" cy="954107"/>
          </a:xfrm>
          <a:prstGeom prst="rect">
            <a:avLst/>
          </a:prstGeom>
          <a:noFill/>
          <a:ln w="9525">
            <a:noFill/>
            <a:miter lim="800000"/>
            <a:headEnd/>
            <a:tailEnd/>
          </a:ln>
        </p:spPr>
        <p:txBody>
          <a:bodyPr>
            <a:spAutoFit/>
          </a:bodyPr>
          <a:lstStyle/>
          <a:p>
            <a:pPr algn="ctr"/>
            <a:r>
              <a:rPr lang="es-MX" altLang="es-MX" sz="1400" b="1" dirty="0">
                <a:latin typeface="Arial" pitchFamily="34" charset="0"/>
                <a:cs typeface="Arial" pitchFamily="34" charset="0"/>
              </a:rPr>
              <a:t>OBSERVACIONES DE CENTROS ESCOLARES DETERMINADAS</a:t>
            </a:r>
          </a:p>
          <a:p>
            <a:pPr algn="ctr"/>
            <a:r>
              <a:rPr lang="es-MX" altLang="es-MX" sz="1400" b="1" dirty="0">
                <a:latin typeface="Arial" pitchFamily="34" charset="0"/>
                <a:cs typeface="Arial" pitchFamily="34" charset="0"/>
              </a:rPr>
              <a:t>Y PENDIENTES DE SOLVENTAR </a:t>
            </a:r>
            <a:r>
              <a:rPr lang="es-MX" altLang="es-MX" sz="1400" b="1" u="sng" dirty="0">
                <a:latin typeface="Arial" pitchFamily="34" charset="0"/>
                <a:cs typeface="Arial" pitchFamily="34" charset="0"/>
              </a:rPr>
              <a:t>POR EJERCICIO</a:t>
            </a:r>
            <a:r>
              <a:rPr lang="es-MX" altLang="es-MX" sz="1400" b="1" dirty="0">
                <a:latin typeface="Arial" pitchFamily="34" charset="0"/>
                <a:cs typeface="Arial" pitchFamily="34" charset="0"/>
              </a:rPr>
              <a:t>  EN SEC</a:t>
            </a:r>
          </a:p>
          <a:p>
            <a:pPr algn="ctr"/>
            <a:r>
              <a:rPr lang="es-MX" altLang="es-MX" sz="1400" b="1" dirty="0">
                <a:latin typeface="Arial" pitchFamily="34" charset="0"/>
                <a:cs typeface="Arial" pitchFamily="34" charset="0"/>
              </a:rPr>
              <a:t>(Ejercicio 2016-2019) </a:t>
            </a:r>
          </a:p>
          <a:p>
            <a:pPr algn="ctr"/>
            <a:r>
              <a:rPr lang="es-MX" altLang="es-MX" sz="1400" b="1" dirty="0">
                <a:latin typeface="Arial" pitchFamily="34" charset="0"/>
                <a:cs typeface="Arial" pitchFamily="34" charset="0"/>
              </a:rPr>
              <a:t>Al 30 de Noviembre de 2019</a:t>
            </a:r>
          </a:p>
        </p:txBody>
      </p:sp>
      <p:sp>
        <p:nvSpPr>
          <p:cNvPr id="6" name="CuadroTexto 5">
            <a:extLst>
              <a:ext uri="{FF2B5EF4-FFF2-40B4-BE49-F238E27FC236}">
                <a16:creationId xmlns:a16="http://schemas.microsoft.com/office/drawing/2014/main" xmlns="" id="{C4633775-2040-47B5-92C8-B9BC99AEB791}"/>
              </a:ext>
            </a:extLst>
          </p:cNvPr>
          <p:cNvSpPr txBox="1"/>
          <p:nvPr/>
        </p:nvSpPr>
        <p:spPr>
          <a:xfrm>
            <a:off x="7148945" y="1069831"/>
            <a:ext cx="1995055" cy="523220"/>
          </a:xfrm>
          <a:prstGeom prst="rect">
            <a:avLst/>
          </a:prstGeom>
          <a:solidFill>
            <a:schemeClr val="bg1"/>
          </a:solidFill>
        </p:spPr>
        <p:txBody>
          <a:bodyPr wrap="square">
            <a:spAutoFit/>
          </a:bodyPr>
          <a:lstStyle/>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CENTROS </a:t>
            </a:r>
          </a:p>
          <a:p>
            <a:pPr algn="ctr">
              <a:defRPr/>
            </a:pPr>
            <a:r>
              <a:rPr lang="es-MX" sz="1400" b="1" dirty="0">
                <a:effectLst>
                  <a:outerShdw blurRad="38100" dist="38100" dir="2700000" algn="tl">
                    <a:srgbClr val="000000">
                      <a:alpha val="43137"/>
                    </a:srgbClr>
                  </a:outerShdw>
                </a:effectLst>
                <a:latin typeface="Arial" pitchFamily="34" charset="0"/>
                <a:cs typeface="Arial" pitchFamily="34" charset="0"/>
              </a:rPr>
              <a:t>ESCOLARES</a:t>
            </a:r>
          </a:p>
        </p:txBody>
      </p:sp>
      <p:sp>
        <p:nvSpPr>
          <p:cNvPr id="5" name="4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graphicFrame>
        <p:nvGraphicFramePr>
          <p:cNvPr id="9" name="8 Tabla"/>
          <p:cNvGraphicFramePr>
            <a:graphicFrameLocks noGrp="1"/>
          </p:cNvGraphicFramePr>
          <p:nvPr>
            <p:extLst>
              <p:ext uri="{D42A27DB-BD31-4B8C-83A1-F6EECF244321}">
                <p14:modId xmlns:p14="http://schemas.microsoft.com/office/powerpoint/2010/main" xmlns="" val="3693425069"/>
              </p:ext>
            </p:extLst>
          </p:nvPr>
        </p:nvGraphicFramePr>
        <p:xfrm>
          <a:off x="535172" y="2169044"/>
          <a:ext cx="8151628" cy="2785730"/>
        </p:xfrm>
        <a:graphic>
          <a:graphicData uri="http://schemas.openxmlformats.org/drawingml/2006/table">
            <a:tbl>
              <a:tblPr/>
              <a:tblGrid>
                <a:gridCol w="4136048">
                  <a:extLst>
                    <a:ext uri="{9D8B030D-6E8A-4147-A177-3AD203B41FA5}">
                      <a16:colId xmlns:a16="http://schemas.microsoft.com/office/drawing/2014/main" xmlns="" val="20000"/>
                    </a:ext>
                  </a:extLst>
                </a:gridCol>
                <a:gridCol w="803116">
                  <a:extLst>
                    <a:ext uri="{9D8B030D-6E8A-4147-A177-3AD203B41FA5}">
                      <a16:colId xmlns:a16="http://schemas.microsoft.com/office/drawing/2014/main" xmlns="" val="20001"/>
                    </a:ext>
                  </a:extLst>
                </a:gridCol>
                <a:gridCol w="803116">
                  <a:extLst>
                    <a:ext uri="{9D8B030D-6E8A-4147-A177-3AD203B41FA5}">
                      <a16:colId xmlns:a16="http://schemas.microsoft.com/office/drawing/2014/main" xmlns="" val="20002"/>
                    </a:ext>
                  </a:extLst>
                </a:gridCol>
                <a:gridCol w="803116">
                  <a:extLst>
                    <a:ext uri="{9D8B030D-6E8A-4147-A177-3AD203B41FA5}">
                      <a16:colId xmlns:a16="http://schemas.microsoft.com/office/drawing/2014/main" xmlns="" val="20003"/>
                    </a:ext>
                  </a:extLst>
                </a:gridCol>
                <a:gridCol w="803116">
                  <a:extLst>
                    <a:ext uri="{9D8B030D-6E8A-4147-A177-3AD203B41FA5}">
                      <a16:colId xmlns:a16="http://schemas.microsoft.com/office/drawing/2014/main" xmlns="" val="20004"/>
                    </a:ext>
                  </a:extLst>
                </a:gridCol>
                <a:gridCol w="803116">
                  <a:extLst>
                    <a:ext uri="{9D8B030D-6E8A-4147-A177-3AD203B41FA5}">
                      <a16:colId xmlns:a16="http://schemas.microsoft.com/office/drawing/2014/main" xmlns="" val="20005"/>
                    </a:ext>
                  </a:extLst>
                </a:gridCol>
              </a:tblGrid>
              <a:tr h="557146">
                <a:tc>
                  <a:txBody>
                    <a:bodyPr/>
                    <a:lstStyle/>
                    <a:p>
                      <a:pPr algn="ctr" rtl="0" fontAlgn="ctr"/>
                      <a:r>
                        <a:rPr lang="es-MX" sz="1200" b="1" i="0" u="none" strike="noStrike" dirty="0">
                          <a:solidFill>
                            <a:schemeClr val="bg1">
                              <a:lumMod val="95000"/>
                            </a:schemeClr>
                          </a:solidFill>
                          <a:latin typeface="Arial"/>
                        </a:rPr>
                        <a:t>Unidad Administrativa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2016</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2018</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2019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Total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0"/>
                  </a:ext>
                </a:extLst>
              </a:tr>
              <a:tr h="557146">
                <a:tc>
                  <a:txBody>
                    <a:bodyPr/>
                    <a:lstStyle/>
                    <a:p>
                      <a:pPr algn="l" rtl="0" fontAlgn="ctr"/>
                      <a:r>
                        <a:rPr lang="es-MX" sz="1200" b="0" i="0" u="none" strike="noStrike" dirty="0">
                          <a:solidFill>
                            <a:srgbClr val="000000"/>
                          </a:solidFill>
                          <a:latin typeface="Arial"/>
                        </a:rPr>
                        <a:t>Dirección General de Educación Elemental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8</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1"/>
                  </a:ext>
                </a:extLst>
              </a:tr>
              <a:tr h="557146">
                <a:tc>
                  <a:txBody>
                    <a:bodyPr/>
                    <a:lstStyle/>
                    <a:p>
                      <a:pPr algn="l" rtl="0" fontAlgn="ctr"/>
                      <a:r>
                        <a:rPr lang="es-MX" sz="1200" b="0" i="0" u="none" strike="noStrike" dirty="0">
                          <a:solidFill>
                            <a:srgbClr val="000000"/>
                          </a:solidFill>
                          <a:latin typeface="Arial"/>
                        </a:rPr>
                        <a:t>Dirección General de Educación Primaria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6</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29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2"/>
                  </a:ext>
                </a:extLst>
              </a:tr>
              <a:tr h="557146">
                <a:tc>
                  <a:txBody>
                    <a:bodyPr/>
                    <a:lstStyle/>
                    <a:p>
                      <a:pPr algn="l" rtl="0" fontAlgn="ctr"/>
                      <a:r>
                        <a:rPr lang="es-MX" sz="1200" b="0" i="0" u="none" strike="noStrike" dirty="0">
                          <a:solidFill>
                            <a:srgbClr val="000000"/>
                          </a:solidFill>
                          <a:latin typeface="Arial"/>
                        </a:rPr>
                        <a:t>Dirección General de Educación Secundaria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1" i="0" u="none" strike="noStrike" dirty="0">
                          <a:solidFill>
                            <a:srgbClr val="000000"/>
                          </a:solidFill>
                          <a:latin typeface="Arial"/>
                        </a:rPr>
                        <a:t>28</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3"/>
                  </a:ext>
                </a:extLst>
              </a:tr>
              <a:tr h="557146">
                <a:tc>
                  <a:txBody>
                    <a:bodyPr/>
                    <a:lstStyle/>
                    <a:p>
                      <a:pPr algn="ctr" rtl="0" fontAlgn="ctr"/>
                      <a:r>
                        <a:rPr lang="es-MX" sz="1200" b="1" i="0" u="none" strike="noStrike">
                          <a:solidFill>
                            <a:schemeClr val="bg1">
                              <a:lumMod val="95000"/>
                            </a:schemeClr>
                          </a:solidFill>
                          <a:latin typeface="Arial"/>
                        </a:rPr>
                        <a:t>Total General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11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a:solidFill>
                            <a:schemeClr val="bg1">
                              <a:lumMod val="95000"/>
                            </a:schemeClr>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12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40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tc>
                  <a:txBody>
                    <a:bodyPr/>
                    <a:lstStyle/>
                    <a:p>
                      <a:pPr algn="ctr" rtl="0" fontAlgn="ctr"/>
                      <a:r>
                        <a:rPr lang="es-MX" sz="1200" b="1" i="0" u="none" strike="noStrike" dirty="0">
                          <a:solidFill>
                            <a:schemeClr val="bg1">
                              <a:lumMod val="95000"/>
                            </a:schemeClr>
                          </a:solidFill>
                          <a:latin typeface="Arial"/>
                        </a:rPr>
                        <a:t>65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BC351A"/>
                    </a:solidFill>
                  </a:tcPr>
                </a:tc>
                <a:extLst>
                  <a:ext uri="{0D108BD9-81ED-4DB2-BD59-A6C34878D82A}">
                    <a16:rowId xmlns:a16="http://schemas.microsoft.com/office/drawing/2014/main" xmlns="" val="10004"/>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p:cNvSpPr txBox="1"/>
          <p:nvPr/>
        </p:nvSpPr>
        <p:spPr>
          <a:xfrm>
            <a:off x="0" y="3047999"/>
            <a:ext cx="9144000" cy="1292662"/>
          </a:xfrm>
          <a:prstGeom prst="rect">
            <a:avLst/>
          </a:prstGeom>
          <a:solidFill>
            <a:srgbClr val="BC351A"/>
          </a:solidFill>
        </p:spPr>
        <p:txBody>
          <a:bodyPr wrap="square">
            <a:spAutoFit/>
          </a:bodyPr>
          <a:lstStyle/>
          <a:p>
            <a:pPr algn="ctr">
              <a:defRPr/>
            </a:pPr>
            <a:endPar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ASUNTOS GENERALES</a:t>
            </a:r>
          </a:p>
          <a:p>
            <a:pPr algn="ctr">
              <a:defRPr/>
            </a:pPr>
            <a:endPar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xmlns="" val="19523096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323528" y="1052741"/>
            <a:ext cx="8496000" cy="1587"/>
          </a:xfrm>
          <a:prstGeom prst="straightConnector1">
            <a:avLst/>
          </a:prstGeom>
          <a:noFill/>
          <a:ln w="19050" cap="flat" cmpd="sng">
            <a:solidFill>
              <a:srgbClr val="C00000"/>
            </a:solidFill>
            <a:prstDash val="solid"/>
            <a:round/>
            <a:headEnd type="none" w="med" len="med"/>
            <a:tailEnd type="none" w="med" len="med"/>
          </a:ln>
        </p:spPr>
      </p:cxnSp>
      <p:sp>
        <p:nvSpPr>
          <p:cNvPr id="6" name="5 Rectángulo"/>
          <p:cNvSpPr/>
          <p:nvPr/>
        </p:nvSpPr>
        <p:spPr>
          <a:xfrm>
            <a:off x="332509" y="290944"/>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9" name="CuadroTexto 1"/>
          <p:cNvSpPr txBox="1"/>
          <p:nvPr/>
        </p:nvSpPr>
        <p:spPr>
          <a:xfrm>
            <a:off x="0" y="3047999"/>
            <a:ext cx="9144000" cy="1431161"/>
          </a:xfrm>
          <a:prstGeom prst="rect">
            <a:avLst/>
          </a:prstGeom>
          <a:solidFill>
            <a:srgbClr val="BC351A"/>
          </a:solidFill>
        </p:spPr>
        <p:txBody>
          <a:bodyPr wrap="square">
            <a:spAutoFit/>
          </a:bodyPr>
          <a:lstStyle/>
          <a:p>
            <a:pPr algn="ctr">
              <a:defRPr/>
            </a:pPr>
            <a:endPar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6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CLAUSURA DE LA SESIÓN</a:t>
            </a:r>
          </a:p>
          <a:p>
            <a:pPr algn="ctr">
              <a:defRPr/>
            </a:pPr>
            <a:endParaRPr lang="es-MX" sz="3500" b="1" dirty="0">
              <a:solidFill>
                <a:schemeClr val="bg1">
                  <a:lumMod val="9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308186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C0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4" name="CuadroTexto 5"/>
          <p:cNvSpPr txBox="1"/>
          <p:nvPr/>
        </p:nvSpPr>
        <p:spPr>
          <a:xfrm>
            <a:off x="251520" y="1157746"/>
            <a:ext cx="8640960" cy="415498"/>
          </a:xfrm>
          <a:prstGeom prst="rect">
            <a:avLst/>
          </a:prstGeom>
          <a:noFill/>
        </p:spPr>
        <p:txBody>
          <a:bodyPr wrap="square" rtlCol="0">
            <a:spAutoFit/>
          </a:bodyPr>
          <a:lstStyle/>
          <a:p>
            <a:pPr algn="ctr"/>
            <a:r>
              <a:rPr lang="es-MX" sz="2100" b="1" dirty="0">
                <a:solidFill>
                  <a:schemeClr val="tx1">
                    <a:lumMod val="65000"/>
                    <a:lumOff val="35000"/>
                  </a:schemeClr>
                </a:solidFill>
                <a:latin typeface="Arial" pitchFamily="34" charset="0"/>
                <a:cs typeface="Arial" pitchFamily="34" charset="0"/>
              </a:rPr>
              <a:t>Acta Anterior</a:t>
            </a:r>
          </a:p>
        </p:txBody>
      </p:sp>
      <p:pic>
        <p:nvPicPr>
          <p:cNvPr id="1026" name="Picture 2"/>
          <p:cNvPicPr>
            <a:picLocks noChangeAspect="1" noChangeArrowheads="1"/>
          </p:cNvPicPr>
          <p:nvPr/>
        </p:nvPicPr>
        <p:blipFill>
          <a:blip r:embed="rId3" cstate="print"/>
          <a:srcRect/>
          <a:stretch>
            <a:fillRect/>
          </a:stretch>
        </p:blipFill>
        <p:spPr bwMode="auto">
          <a:xfrm>
            <a:off x="711923" y="1745673"/>
            <a:ext cx="2696296" cy="4849091"/>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cstate="print"/>
          <a:srcRect/>
          <a:stretch>
            <a:fillRect/>
          </a:stretch>
        </p:blipFill>
        <p:spPr bwMode="auto">
          <a:xfrm>
            <a:off x="3629892" y="1828800"/>
            <a:ext cx="2382982" cy="4682836"/>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cstate="print"/>
          <a:srcRect/>
          <a:stretch>
            <a:fillRect/>
          </a:stretch>
        </p:blipFill>
        <p:spPr bwMode="auto">
          <a:xfrm>
            <a:off x="6054436" y="1870363"/>
            <a:ext cx="2446916" cy="4655128"/>
          </a:xfrm>
          <a:prstGeom prst="rect">
            <a:avLst/>
          </a:prstGeom>
          <a:noFill/>
          <a:ln w="9525">
            <a:noFill/>
            <a:miter lim="800000"/>
            <a:headEnd/>
            <a:tailEnd/>
          </a:ln>
          <a:effectLst/>
        </p:spPr>
      </p:pic>
    </p:spTree>
    <p:extLst>
      <p:ext uri="{BB962C8B-B14F-4D97-AF65-F5344CB8AC3E}">
        <p14:creationId xmlns:p14="http://schemas.microsoft.com/office/powerpoint/2010/main" xmlns="" val="7481684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Rectángulo 1"/>
          <p:cNvSpPr/>
          <p:nvPr/>
        </p:nvSpPr>
        <p:spPr>
          <a:xfrm>
            <a:off x="520444" y="1256201"/>
            <a:ext cx="8073735" cy="369332"/>
          </a:xfrm>
          <a:prstGeom prst="rect">
            <a:avLst/>
          </a:prstGeom>
        </p:spPr>
        <p:txBody>
          <a:bodyPr wrap="square">
            <a:spAutoFit/>
          </a:bodyPr>
          <a:lstStyle/>
          <a:p>
            <a:pPr algn="ctr"/>
            <a:r>
              <a:rPr lang="es-MX" b="1" dirty="0">
                <a:solidFill>
                  <a:schemeClr val="tx1">
                    <a:lumMod val="65000"/>
                    <a:lumOff val="35000"/>
                  </a:schemeClr>
                </a:solidFill>
                <a:latin typeface="Arial" pitchFamily="34" charset="0"/>
                <a:cs typeface="Arial" pitchFamily="34" charset="0"/>
              </a:rPr>
              <a:t>Avances en Materia de Administración de Riesgos.</a:t>
            </a:r>
          </a:p>
        </p:txBody>
      </p:sp>
      <p:sp>
        <p:nvSpPr>
          <p:cNvPr id="14" name="CuadroTexto 5"/>
          <p:cNvSpPr txBox="1"/>
          <p:nvPr/>
        </p:nvSpPr>
        <p:spPr>
          <a:xfrm>
            <a:off x="763458" y="1593002"/>
            <a:ext cx="7676706" cy="6832640"/>
          </a:xfrm>
          <a:prstGeom prst="rect">
            <a:avLst/>
          </a:prstGeom>
          <a:noFill/>
        </p:spPr>
        <p:txBody>
          <a:bodyPr wrap="square" rtlCol="0">
            <a:spAutoFit/>
          </a:bodyPr>
          <a:lstStyle/>
          <a:p>
            <a:r>
              <a:rPr lang="es-MX" dirty="0">
                <a:solidFill>
                  <a:schemeClr val="tx1">
                    <a:lumMod val="75000"/>
                    <a:lumOff val="25000"/>
                  </a:schemeClr>
                </a:solidFill>
              </a:rPr>
              <a:t>Se tiene Matriz de Riesgos de las siguientes Unidades Administrativas:</a:t>
            </a:r>
          </a:p>
          <a:p>
            <a:endParaRPr lang="es-MX" sz="600" dirty="0">
              <a:solidFill>
                <a:schemeClr val="tx1">
                  <a:lumMod val="75000"/>
                  <a:lumOff val="25000"/>
                </a:schemeClr>
              </a:solidFill>
            </a:endParaRPr>
          </a:p>
          <a:p>
            <a:pPr marL="285750" indent="-285750">
              <a:buFont typeface="Wingdings" panose="05000000000000000000" pitchFamily="2" charset="2"/>
              <a:buChar char="Ø"/>
            </a:pPr>
            <a:r>
              <a:rPr lang="es-MX" dirty="0">
                <a:solidFill>
                  <a:schemeClr val="tx1">
                    <a:lumMod val="75000"/>
                    <a:lumOff val="25000"/>
                  </a:schemeClr>
                </a:solidFill>
              </a:rPr>
              <a:t>Subsecretaría de Educación Básica.</a:t>
            </a:r>
          </a:p>
          <a:p>
            <a:pPr marL="285750" indent="-285750">
              <a:buFont typeface="Wingdings" panose="05000000000000000000" pitchFamily="2" charset="2"/>
              <a:buChar char="Ø"/>
            </a:pPr>
            <a:r>
              <a:rPr lang="es-MX" dirty="0">
                <a:solidFill>
                  <a:schemeClr val="tx1">
                    <a:lumMod val="75000"/>
                    <a:lumOff val="25000"/>
                  </a:schemeClr>
                </a:solidFill>
              </a:rPr>
              <a:t>Coordinación General de Programas Compensatorios.</a:t>
            </a:r>
          </a:p>
          <a:p>
            <a:pPr marL="285750" indent="-285750">
              <a:buFont typeface="Wingdings" panose="05000000000000000000" pitchFamily="2" charset="2"/>
              <a:buChar char="Ø"/>
            </a:pPr>
            <a:r>
              <a:rPr lang="es-MX" dirty="0">
                <a:solidFill>
                  <a:schemeClr val="tx1">
                    <a:lumMod val="75000"/>
                    <a:lumOff val="25000"/>
                  </a:schemeClr>
                </a:solidFill>
              </a:rPr>
              <a:t>Dirección General de Educación Elemental.</a:t>
            </a:r>
          </a:p>
          <a:p>
            <a:pPr marL="285750" indent="-285750">
              <a:buFont typeface="Wingdings" panose="05000000000000000000" pitchFamily="2" charset="2"/>
              <a:buChar char="Ø"/>
            </a:pPr>
            <a:r>
              <a:rPr lang="es-MX" dirty="0">
                <a:solidFill>
                  <a:schemeClr val="tx1">
                    <a:lumMod val="75000"/>
                    <a:lumOff val="25000"/>
                  </a:schemeClr>
                </a:solidFill>
              </a:rPr>
              <a:t>Dirección de Comunicación Social.</a:t>
            </a:r>
          </a:p>
          <a:p>
            <a:pPr marL="285750" indent="-285750">
              <a:buFont typeface="Wingdings" panose="05000000000000000000" pitchFamily="2" charset="2"/>
              <a:buChar char="Ø"/>
            </a:pPr>
            <a:r>
              <a:rPr lang="es-MX" dirty="0">
                <a:solidFill>
                  <a:schemeClr val="tx1">
                    <a:lumMod val="75000"/>
                    <a:lumOff val="25000"/>
                  </a:schemeClr>
                </a:solidFill>
              </a:rPr>
              <a:t>Unidad General de Informática.</a:t>
            </a:r>
          </a:p>
          <a:p>
            <a:pPr marL="285750" indent="-285750">
              <a:buFont typeface="Wingdings" panose="05000000000000000000" pitchFamily="2" charset="2"/>
              <a:buChar char="Ø"/>
            </a:pPr>
            <a:r>
              <a:rPr lang="es-MX" dirty="0">
                <a:solidFill>
                  <a:schemeClr val="tx1">
                    <a:lumMod val="75000"/>
                    <a:lumOff val="25000"/>
                  </a:schemeClr>
                </a:solidFill>
              </a:rPr>
              <a:t>Unidad de Enlace de </a:t>
            </a:r>
            <a:r>
              <a:rPr lang="es-MX" dirty="0" err="1">
                <a:solidFill>
                  <a:schemeClr val="tx1">
                    <a:lumMod val="75000"/>
                    <a:lumOff val="25000"/>
                  </a:schemeClr>
                </a:solidFill>
              </a:rPr>
              <a:t>lgualdad</a:t>
            </a:r>
            <a:r>
              <a:rPr lang="es-MX" dirty="0">
                <a:solidFill>
                  <a:schemeClr val="tx1">
                    <a:lumMod val="75000"/>
                    <a:lumOff val="25000"/>
                  </a:schemeClr>
                </a:solidFill>
              </a:rPr>
              <a:t> de Género.</a:t>
            </a:r>
          </a:p>
          <a:p>
            <a:pPr marL="285750" indent="-285750">
              <a:buFont typeface="Wingdings" panose="05000000000000000000" pitchFamily="2" charset="2"/>
              <a:buChar char="Ø"/>
            </a:pPr>
            <a:r>
              <a:rPr lang="es-MX" dirty="0">
                <a:solidFill>
                  <a:schemeClr val="tx1">
                    <a:lumMod val="75000"/>
                    <a:lumOff val="25000"/>
                  </a:schemeClr>
                </a:solidFill>
              </a:rPr>
              <a:t>Dirección General de Educación Media Superior y Superior.</a:t>
            </a:r>
          </a:p>
          <a:p>
            <a:pPr marL="285750" indent="-285750">
              <a:buFont typeface="Wingdings" panose="05000000000000000000" pitchFamily="2" charset="2"/>
              <a:buChar char="Ø"/>
            </a:pPr>
            <a:r>
              <a:rPr lang="es-MX" dirty="0">
                <a:solidFill>
                  <a:schemeClr val="tx1">
                    <a:lumMod val="75000"/>
                    <a:lumOff val="25000"/>
                  </a:schemeClr>
                </a:solidFill>
              </a:rPr>
              <a:t>Dirección General de Internacionalización e Iniciativas Globales.</a:t>
            </a:r>
          </a:p>
          <a:p>
            <a:pPr marL="285750" indent="-285750">
              <a:buFont typeface="Wingdings" panose="05000000000000000000" pitchFamily="2" charset="2"/>
              <a:buChar char="Ø"/>
            </a:pPr>
            <a:r>
              <a:rPr lang="es-MX" dirty="0">
                <a:solidFill>
                  <a:schemeClr val="tx1">
                    <a:lumMod val="75000"/>
                    <a:lumOff val="25000"/>
                  </a:schemeClr>
                </a:solidFill>
              </a:rPr>
              <a:t>Dirección General de Innovación y Desarrollo Tecnológico.</a:t>
            </a:r>
          </a:p>
          <a:p>
            <a:pPr marL="285750" indent="-285750">
              <a:buFont typeface="Wingdings" panose="05000000000000000000" pitchFamily="2" charset="2"/>
              <a:buChar char="Ø"/>
            </a:pPr>
            <a:r>
              <a:rPr lang="es-MX" dirty="0">
                <a:solidFill>
                  <a:schemeClr val="tx1">
                    <a:lumMod val="75000"/>
                    <a:lumOff val="25000"/>
                  </a:schemeClr>
                </a:solidFill>
              </a:rPr>
              <a:t>Dirección General de Administración y Finanzas.</a:t>
            </a:r>
          </a:p>
          <a:p>
            <a:pPr marL="285750" indent="-285750">
              <a:buFont typeface="Wingdings" panose="05000000000000000000" pitchFamily="2" charset="2"/>
              <a:buChar char="Ø"/>
            </a:pPr>
            <a:r>
              <a:rPr lang="es-MX" dirty="0">
                <a:solidFill>
                  <a:schemeClr val="tx1">
                    <a:lumMod val="75000"/>
                    <a:lumOff val="25000"/>
                  </a:schemeClr>
                </a:solidFill>
              </a:rPr>
              <a:t>Dirección General de Educación Primarias.</a:t>
            </a:r>
          </a:p>
          <a:p>
            <a:pPr marL="285750" indent="-285750">
              <a:buFont typeface="Wingdings" panose="05000000000000000000" pitchFamily="2" charset="2"/>
              <a:buChar char="Ø"/>
            </a:pPr>
            <a:r>
              <a:rPr lang="es-MX" dirty="0">
                <a:solidFill>
                  <a:schemeClr val="tx1">
                    <a:lumMod val="75000"/>
                    <a:lumOff val="25000"/>
                  </a:schemeClr>
                </a:solidFill>
              </a:rPr>
              <a:t>Comisión Estatal de Evaluación Educativa.</a:t>
            </a:r>
          </a:p>
          <a:p>
            <a:pPr marL="285750" indent="-285750">
              <a:buFont typeface="Wingdings" panose="05000000000000000000" pitchFamily="2" charset="2"/>
              <a:buChar char="Ø"/>
            </a:pPr>
            <a:r>
              <a:rPr lang="es-MX" dirty="0">
                <a:solidFill>
                  <a:schemeClr val="tx1">
                    <a:lumMod val="75000"/>
                    <a:lumOff val="25000"/>
                  </a:schemeClr>
                </a:solidFill>
              </a:rPr>
              <a:t>Coordinación General de Servicio Profesional Docente.</a:t>
            </a:r>
          </a:p>
          <a:p>
            <a:pPr marL="285750" indent="-285750">
              <a:buFont typeface="Wingdings" panose="05000000000000000000" pitchFamily="2" charset="2"/>
              <a:buChar char="Ø"/>
            </a:pPr>
            <a:r>
              <a:rPr lang="es-MX" dirty="0">
                <a:solidFill>
                  <a:schemeClr val="tx1">
                    <a:lumMod val="75000"/>
                    <a:lumOff val="25000"/>
                  </a:schemeClr>
                </a:solidFill>
              </a:rPr>
              <a:t>Coordinación General </a:t>
            </a:r>
            <a:r>
              <a:rPr lang="es-MX">
                <a:solidFill>
                  <a:schemeClr val="tx1">
                    <a:lumMod val="75000"/>
                    <a:lumOff val="25000"/>
                  </a:schemeClr>
                </a:solidFill>
              </a:rPr>
              <a:t>de Registro, </a:t>
            </a:r>
            <a:r>
              <a:rPr lang="es-MX" dirty="0">
                <a:solidFill>
                  <a:schemeClr val="tx1">
                    <a:lumMod val="75000"/>
                    <a:lumOff val="25000"/>
                  </a:schemeClr>
                </a:solidFill>
              </a:rPr>
              <a:t>Certificación y Servicios a Profesionistas.</a:t>
            </a:r>
          </a:p>
          <a:p>
            <a:pPr marL="285750" indent="-285750">
              <a:buFont typeface="Wingdings" panose="05000000000000000000" pitchFamily="2" charset="2"/>
              <a:buChar char="Ø"/>
            </a:pPr>
            <a:r>
              <a:rPr lang="es-MX" dirty="0">
                <a:solidFill>
                  <a:schemeClr val="tx1">
                    <a:lumMod val="75000"/>
                    <a:lumOff val="25000"/>
                  </a:schemeClr>
                </a:solidFill>
              </a:rPr>
              <a:t>Unidad de Asuntos Jurídicos</a:t>
            </a:r>
          </a:p>
          <a:p>
            <a:pPr marL="285750" indent="-285750">
              <a:buFont typeface="Wingdings" panose="05000000000000000000" pitchFamily="2" charset="2"/>
              <a:buChar char="Ø"/>
            </a:pPr>
            <a:r>
              <a:rPr lang="es-MX" dirty="0">
                <a:solidFill>
                  <a:schemeClr val="tx1">
                    <a:lumMod val="75000"/>
                    <a:lumOff val="25000"/>
                  </a:schemeClr>
                </a:solidFill>
              </a:rPr>
              <a:t>Dirección General de Vinculación</a:t>
            </a:r>
          </a:p>
          <a:p>
            <a:pPr marL="285750" indent="-285750">
              <a:buFont typeface="Wingdings" panose="05000000000000000000" pitchFamily="2" charset="2"/>
              <a:buChar char="Ø"/>
            </a:pPr>
            <a:r>
              <a:rPr lang="es-MX" dirty="0">
                <a:solidFill>
                  <a:schemeClr val="tx1">
                    <a:lumMod val="75000"/>
                    <a:lumOff val="25000"/>
                  </a:schemeClr>
                </a:solidFill>
              </a:rPr>
              <a:t>Dirección General de Participación Social</a:t>
            </a:r>
          </a:p>
          <a:p>
            <a:endParaRPr lang="es-MX" dirty="0">
              <a:solidFill>
                <a:schemeClr val="tx1">
                  <a:lumMod val="75000"/>
                  <a:lumOff val="25000"/>
                </a:schemeClr>
              </a:solidFill>
            </a:endParaRPr>
          </a:p>
          <a:p>
            <a:pPr marL="285750" indent="-285750"/>
            <a:endParaRPr lang="es-MX" dirty="0">
              <a:solidFill>
                <a:schemeClr val="tx1">
                  <a:lumMod val="75000"/>
                  <a:lumOff val="25000"/>
                </a:schemeClr>
              </a:solidFill>
            </a:endParaRPr>
          </a:p>
          <a:p>
            <a:pPr marL="285750" indent="-285750">
              <a:buFont typeface="Wingdings" panose="05000000000000000000" pitchFamily="2" charset="2"/>
              <a:buChar char="Ø"/>
            </a:pPr>
            <a:endParaRPr lang="es-MX" dirty="0">
              <a:solidFill>
                <a:schemeClr val="tx1">
                  <a:lumMod val="75000"/>
                  <a:lumOff val="25000"/>
                </a:schemeClr>
              </a:solidFill>
            </a:endParaRPr>
          </a:p>
          <a:p>
            <a:pPr marL="285750" indent="-285750">
              <a:buFont typeface="Wingdings" panose="05000000000000000000" pitchFamily="2" charset="2"/>
              <a:buChar char="Ø"/>
            </a:pPr>
            <a:endParaRPr lang="es-MX" dirty="0">
              <a:solidFill>
                <a:schemeClr val="tx1">
                  <a:lumMod val="75000"/>
                  <a:lumOff val="25000"/>
                </a:schemeClr>
              </a:solidFill>
            </a:endParaRPr>
          </a:p>
          <a:p>
            <a:pPr marL="285750" indent="-285750">
              <a:buFont typeface="Wingdings" panose="05000000000000000000" pitchFamily="2" charset="2"/>
              <a:buChar char="Ø"/>
            </a:pPr>
            <a:endParaRPr lang="es-MX" dirty="0">
              <a:solidFill>
                <a:schemeClr val="tx1">
                  <a:lumMod val="85000"/>
                  <a:lumOff val="15000"/>
                </a:schemeClr>
              </a:solidFill>
            </a:endParaRPr>
          </a:p>
          <a:p>
            <a:pPr marL="285750" indent="-285750">
              <a:buFont typeface="Wingdings" panose="05000000000000000000" pitchFamily="2" charset="2"/>
              <a:buChar char="Ø"/>
            </a:pPr>
            <a:endParaRPr lang="es-MX" dirty="0">
              <a:solidFill>
                <a:schemeClr val="tx1">
                  <a:lumMod val="85000"/>
                  <a:lumOff val="15000"/>
                </a:schemeClr>
              </a:solidFill>
            </a:endParaRPr>
          </a:p>
        </p:txBody>
      </p:sp>
    </p:spTree>
    <p:extLst>
      <p:ext uri="{BB962C8B-B14F-4D97-AF65-F5344CB8AC3E}">
        <p14:creationId xmlns:p14="http://schemas.microsoft.com/office/powerpoint/2010/main" xmlns="" val="2851821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BC351A"/>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754401" y="2116074"/>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1" name="Imagen 3"/>
          <p:cNvPicPr>
            <a:picLocks noChangeAspect="1"/>
          </p:cNvPicPr>
          <p:nvPr/>
        </p:nvPicPr>
        <p:blipFill>
          <a:blip r:embed="rId4"/>
          <a:stretch>
            <a:fillRect/>
          </a:stretch>
        </p:blipFill>
        <p:spPr>
          <a:xfrm>
            <a:off x="542884" y="1491528"/>
            <a:ext cx="8334375" cy="4382799"/>
          </a:xfrm>
          <a:prstGeom prst="rect">
            <a:avLst/>
          </a:prstGeom>
        </p:spPr>
      </p:pic>
    </p:spTree>
    <p:extLst>
      <p:ext uri="{BB962C8B-B14F-4D97-AF65-F5344CB8AC3E}">
        <p14:creationId xmlns:p14="http://schemas.microsoft.com/office/powerpoint/2010/main" xmlns="" val="1350722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3" name="Imagen 3"/>
          <p:cNvPicPr>
            <a:picLocks noChangeAspect="1"/>
          </p:cNvPicPr>
          <p:nvPr/>
        </p:nvPicPr>
        <p:blipFill>
          <a:blip r:embed="rId4"/>
          <a:stretch>
            <a:fillRect/>
          </a:stretch>
        </p:blipFill>
        <p:spPr>
          <a:xfrm>
            <a:off x="365092" y="1323542"/>
            <a:ext cx="8291946" cy="4703185"/>
          </a:xfrm>
          <a:prstGeom prst="rect">
            <a:avLst/>
          </a:prstGeom>
        </p:spPr>
      </p:pic>
    </p:spTree>
    <p:extLst>
      <p:ext uri="{BB962C8B-B14F-4D97-AF65-F5344CB8AC3E}">
        <p14:creationId xmlns:p14="http://schemas.microsoft.com/office/powerpoint/2010/main" xmlns="" val="1709972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ángulo 8"/>
          <p:cNvSpPr/>
          <p:nvPr/>
        </p:nvSpPr>
        <p:spPr>
          <a:xfrm>
            <a:off x="1376559" y="1189920"/>
            <a:ext cx="6389937" cy="369332"/>
          </a:xfrm>
          <a:prstGeom prst="rect">
            <a:avLst/>
          </a:prstGeom>
        </p:spPr>
        <p:txBody>
          <a:bodyPr wrap="square">
            <a:spAutoFit/>
          </a:bodyPr>
          <a:lstStyle/>
          <a:p>
            <a:pPr lvl="0" algn="ctr"/>
            <a:r>
              <a:rPr lang="es-MX" b="1" dirty="0">
                <a:solidFill>
                  <a:prstClr val="black">
                    <a:lumMod val="65000"/>
                    <a:lumOff val="35000"/>
                  </a:prstClr>
                </a:solidFill>
                <a:latin typeface="Arial" pitchFamily="34" charset="0"/>
                <a:cs typeface="Arial" pitchFamily="34" charset="0"/>
              </a:rPr>
              <a:t>Avances en Programa de Trabajo de Control Interno:</a:t>
            </a:r>
          </a:p>
        </p:txBody>
      </p:sp>
      <p:pic>
        <p:nvPicPr>
          <p:cNvPr id="14" name="Imagen 4"/>
          <p:cNvPicPr>
            <a:picLocks noChangeAspect="1"/>
          </p:cNvPicPr>
          <p:nvPr/>
        </p:nvPicPr>
        <p:blipFill>
          <a:blip r:embed="rId4"/>
          <a:stretch>
            <a:fillRect/>
          </a:stretch>
        </p:blipFill>
        <p:spPr>
          <a:xfrm>
            <a:off x="720437" y="1551709"/>
            <a:ext cx="7800108" cy="4738255"/>
          </a:xfrm>
          <a:prstGeom prst="rect">
            <a:avLst/>
          </a:prstGeom>
        </p:spPr>
      </p:pic>
    </p:spTree>
    <p:extLst>
      <p:ext uri="{BB962C8B-B14F-4D97-AF65-F5344CB8AC3E}">
        <p14:creationId xmlns:p14="http://schemas.microsoft.com/office/powerpoint/2010/main" xmlns="" val="1709972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ángulo 1"/>
          <p:cNvSpPr/>
          <p:nvPr/>
        </p:nvSpPr>
        <p:spPr>
          <a:xfrm>
            <a:off x="1517072" y="1189920"/>
            <a:ext cx="7491846" cy="369332"/>
          </a:xfrm>
          <a:prstGeom prst="rect">
            <a:avLst/>
          </a:prstGeom>
        </p:spPr>
        <p:txBody>
          <a:bodyPr wrap="square">
            <a:spAutoFit/>
          </a:bodyPr>
          <a:lstStyle/>
          <a:p>
            <a:r>
              <a:rPr lang="es-MX" b="1" dirty="0">
                <a:solidFill>
                  <a:prstClr val="black">
                    <a:lumMod val="65000"/>
                    <a:lumOff val="35000"/>
                  </a:prstClr>
                </a:solidFill>
                <a:latin typeface="Arial" pitchFamily="34" charset="0"/>
                <a:cs typeface="Arial" pitchFamily="34" charset="0"/>
              </a:rPr>
              <a:t>Resumen del Proceso de Encuesta en Autoevaluación:</a:t>
            </a:r>
          </a:p>
        </p:txBody>
      </p:sp>
      <p:sp>
        <p:nvSpPr>
          <p:cNvPr id="14" name="CuadroTexto 8"/>
          <p:cNvSpPr txBox="1"/>
          <p:nvPr/>
        </p:nvSpPr>
        <p:spPr>
          <a:xfrm>
            <a:off x="707669" y="1601627"/>
            <a:ext cx="7676706" cy="3970318"/>
          </a:xfrm>
          <a:prstGeom prst="rect">
            <a:avLst/>
          </a:prstGeom>
          <a:noFill/>
        </p:spPr>
        <p:txBody>
          <a:bodyPr wrap="square" rtlCol="0">
            <a:spAutoFit/>
          </a:bodyPr>
          <a:lstStyle/>
          <a:p>
            <a:r>
              <a:rPr lang="es-MX" dirty="0">
                <a:solidFill>
                  <a:schemeClr val="tx1">
                    <a:lumMod val="75000"/>
                    <a:lumOff val="25000"/>
                  </a:schemeClr>
                </a:solidFill>
              </a:rPr>
              <a:t>*La aplicación de la encuesta de Control Interno se llevó a cabo los días 22,25 y 26 de Noviembre al interior de nuestra Secretaría.</a:t>
            </a:r>
          </a:p>
          <a:p>
            <a:endParaRPr lang="es-MX" dirty="0">
              <a:solidFill>
                <a:schemeClr val="tx1">
                  <a:lumMod val="75000"/>
                  <a:lumOff val="25000"/>
                </a:schemeClr>
              </a:solidFill>
            </a:endParaRPr>
          </a:p>
          <a:p>
            <a:r>
              <a:rPr lang="es-MX" dirty="0">
                <a:solidFill>
                  <a:schemeClr val="tx1">
                    <a:lumMod val="75000"/>
                    <a:lumOff val="25000"/>
                  </a:schemeClr>
                </a:solidFill>
              </a:rPr>
              <a:t>*Participaron:                  Número de citados       %Cumplimiento      Evaluados       </a:t>
            </a:r>
          </a:p>
          <a:p>
            <a:r>
              <a:rPr lang="es-MX" dirty="0">
                <a:solidFill>
                  <a:schemeClr val="tx1">
                    <a:lumMod val="75000"/>
                    <a:lumOff val="25000"/>
                  </a:schemeClr>
                </a:solidFill>
              </a:rPr>
              <a:t>Nivel Estratégico           5 Servidores Públicos              100%                       5</a:t>
            </a:r>
          </a:p>
          <a:p>
            <a:r>
              <a:rPr lang="es-MX" dirty="0">
                <a:solidFill>
                  <a:schemeClr val="tx1">
                    <a:lumMod val="75000"/>
                    <a:lumOff val="25000"/>
                  </a:schemeClr>
                </a:solidFill>
              </a:rPr>
              <a:t>Nivel Directivo            149  Servidores Públicos              79%                    119</a:t>
            </a:r>
          </a:p>
          <a:p>
            <a:r>
              <a:rPr lang="es-MX" dirty="0">
                <a:solidFill>
                  <a:schemeClr val="tx1">
                    <a:lumMod val="75000"/>
                    <a:lumOff val="25000"/>
                  </a:schemeClr>
                </a:solidFill>
              </a:rPr>
              <a:t>Nivel Operativo            92 Servidores Públicos                94%                     87 </a:t>
            </a:r>
          </a:p>
          <a:p>
            <a:endParaRPr lang="es-MX" dirty="0">
              <a:solidFill>
                <a:schemeClr val="tx1">
                  <a:lumMod val="75000"/>
                  <a:lumOff val="25000"/>
                </a:schemeClr>
              </a:solidFill>
            </a:endParaRPr>
          </a:p>
          <a:p>
            <a:r>
              <a:rPr lang="es-MX" dirty="0">
                <a:solidFill>
                  <a:schemeClr val="tx1">
                    <a:lumMod val="75000"/>
                    <a:lumOff val="25000"/>
                  </a:schemeClr>
                </a:solidFill>
              </a:rPr>
              <a:t>*Actualmente estamos en espera de que la Secretaría General de la Contraloría</a:t>
            </a:r>
          </a:p>
          <a:p>
            <a:r>
              <a:rPr lang="es-MX" dirty="0">
                <a:solidFill>
                  <a:schemeClr val="tx1">
                    <a:lumMod val="75000"/>
                    <a:lumOff val="25000"/>
                  </a:schemeClr>
                </a:solidFill>
              </a:rPr>
              <a:t>  nos envíe el informe final con la calificación obtenida, para poder plantear el     </a:t>
            </a:r>
          </a:p>
          <a:p>
            <a:r>
              <a:rPr lang="es-MX" dirty="0">
                <a:solidFill>
                  <a:schemeClr val="tx1">
                    <a:lumMod val="75000"/>
                    <a:lumOff val="25000"/>
                  </a:schemeClr>
                </a:solidFill>
              </a:rPr>
              <a:t>  Programa de Trabajo de Control Interno Institucional  con el que trabajaremos  </a:t>
            </a:r>
          </a:p>
          <a:p>
            <a:r>
              <a:rPr lang="es-MX" dirty="0">
                <a:solidFill>
                  <a:schemeClr val="tx1">
                    <a:lumMod val="75000"/>
                    <a:lumOff val="25000"/>
                  </a:schemeClr>
                </a:solidFill>
              </a:rPr>
              <a:t>  el próximo año.</a:t>
            </a:r>
          </a:p>
          <a:p>
            <a:endParaRPr lang="es-MX" dirty="0">
              <a:solidFill>
                <a:schemeClr val="tx1">
                  <a:lumMod val="75000"/>
                  <a:lumOff val="25000"/>
                </a:schemeClr>
              </a:solidFill>
            </a:endParaRPr>
          </a:p>
          <a:p>
            <a:r>
              <a:rPr lang="es-MX" dirty="0">
                <a:solidFill>
                  <a:schemeClr val="tx1">
                    <a:lumMod val="75000"/>
                    <a:lumOff val="25000"/>
                  </a:schemeClr>
                </a:solidFill>
              </a:rPr>
              <a:t>*Agradecemos la disposición para participar en este proceso.                    </a:t>
            </a:r>
          </a:p>
        </p:txBody>
      </p:sp>
    </p:spTree>
    <p:extLst>
      <p:ext uri="{BB962C8B-B14F-4D97-AF65-F5344CB8AC3E}">
        <p14:creationId xmlns:p14="http://schemas.microsoft.com/office/powerpoint/2010/main" xmlns="" val="1709972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4" name="Rectangle 1"/>
          <p:cNvSpPr>
            <a:spLocks noChangeArrowheads="1"/>
          </p:cNvSpPr>
          <p:nvPr/>
        </p:nvSpPr>
        <p:spPr bwMode="auto">
          <a:xfrm>
            <a:off x="1822134" y="2138652"/>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ángulo 1"/>
          <p:cNvSpPr/>
          <p:nvPr/>
        </p:nvSpPr>
        <p:spPr>
          <a:xfrm>
            <a:off x="497866" y="1244912"/>
            <a:ext cx="8073735" cy="369332"/>
          </a:xfrm>
          <a:prstGeom prst="rect">
            <a:avLst/>
          </a:prstGeom>
        </p:spPr>
        <p:txBody>
          <a:bodyPr wrap="square">
            <a:spAutoFit/>
          </a:bodyPr>
          <a:lstStyle/>
          <a:p>
            <a:pPr algn="ctr"/>
            <a:r>
              <a:rPr lang="es-MX" b="1" dirty="0">
                <a:solidFill>
                  <a:schemeClr val="tx1">
                    <a:lumMod val="65000"/>
                    <a:lumOff val="35000"/>
                  </a:schemeClr>
                </a:solidFill>
                <a:latin typeface="Arial" pitchFamily="34" charset="0"/>
                <a:cs typeface="Arial" pitchFamily="34" charset="0"/>
              </a:rPr>
              <a:t>Avances del Programa de  Trabajo de Control Interno 2019</a:t>
            </a:r>
          </a:p>
        </p:txBody>
      </p:sp>
      <p:pic>
        <p:nvPicPr>
          <p:cNvPr id="13" name="Imagen 4"/>
          <p:cNvPicPr>
            <a:picLocks noChangeAspect="1"/>
          </p:cNvPicPr>
          <p:nvPr/>
        </p:nvPicPr>
        <p:blipFill rotWithShape="1">
          <a:blip r:embed="rId4"/>
          <a:srcRect t="970"/>
          <a:stretch/>
        </p:blipFill>
        <p:spPr>
          <a:xfrm>
            <a:off x="307851" y="1244912"/>
            <a:ext cx="8586767" cy="5613087"/>
          </a:xfrm>
          <a:prstGeom prst="rect">
            <a:avLst/>
          </a:prstGeom>
        </p:spPr>
      </p:pic>
    </p:spTree>
    <p:extLst>
      <p:ext uri="{BB962C8B-B14F-4D97-AF65-F5344CB8AC3E}">
        <p14:creationId xmlns:p14="http://schemas.microsoft.com/office/powerpoint/2010/main" xmlns="" val="1709972190"/>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24335</TotalTime>
  <Words>3721</Words>
  <Application>Microsoft Office PowerPoint</Application>
  <PresentationFormat>Presentación en pantalla (4:3)</PresentationFormat>
  <Paragraphs>592</Paragraphs>
  <Slides>22</Slides>
  <Notes>11</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Tema de Office</vt:lpstr>
      <vt:lpstr>CONTROL INTERNO Comité de Control y Desempeño Institucional (COCODI)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LUIS CARLOS</cp:lastModifiedBy>
  <cp:revision>538</cp:revision>
  <cp:lastPrinted>2019-12-11T03:40:24Z</cp:lastPrinted>
  <dcterms:created xsi:type="dcterms:W3CDTF">2017-06-29T21:17:41Z</dcterms:created>
  <dcterms:modified xsi:type="dcterms:W3CDTF">2020-02-13T15:14:29Z</dcterms:modified>
</cp:coreProperties>
</file>