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7" r:id="rId2"/>
    <p:sldId id="304" r:id="rId3"/>
    <p:sldId id="269" r:id="rId4"/>
    <p:sldId id="360" r:id="rId5"/>
    <p:sldId id="361" r:id="rId6"/>
    <p:sldId id="362" r:id="rId7"/>
    <p:sldId id="366" r:id="rId8"/>
    <p:sldId id="367" r:id="rId9"/>
    <p:sldId id="365" r:id="rId10"/>
    <p:sldId id="363" r:id="rId11"/>
    <p:sldId id="364" r:id="rId12"/>
    <p:sldId id="368" r:id="rId13"/>
    <p:sldId id="369" r:id="rId14"/>
    <p:sldId id="344" r:id="rId15"/>
    <p:sldId id="359" r:id="rId1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6600"/>
    <a:srgbClr val="FF9999"/>
    <a:srgbClr val="00FF00"/>
    <a:srgbClr val="FFDE75"/>
    <a:srgbClr val="CC99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44" autoAdjust="0"/>
    <p:restoredTop sz="94660"/>
  </p:normalViewPr>
  <p:slideViewPr>
    <p:cSldViewPr snapToGrid="0">
      <p:cViewPr varScale="1">
        <p:scale>
          <a:sx n="69" d="100"/>
          <a:sy n="69" d="100"/>
        </p:scale>
        <p:origin x="-1338"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D111E2-FBFA-44BD-8073-08808DAFFE81}" type="doc">
      <dgm:prSet loTypeId="urn:microsoft.com/office/officeart/2005/8/layout/cycle4#1" loCatId="matrix" qsTypeId="urn:microsoft.com/office/officeart/2005/8/quickstyle/simple1" qsCatId="simple" csTypeId="urn:microsoft.com/office/officeart/2005/8/colors/colorful1#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FF820FFB-13DC-4153-B735-1869DB934425}" srcId="{2DC9592F-AA48-48FB-8CE3-FADF15FD4C8C}" destId="{B195F467-C113-4398-B4DE-5766D3B7C493}" srcOrd="0" destOrd="0" parTransId="{8878EA3B-F8EC-4573-8D74-08E09544ECDB}" sibTransId="{5C05965B-AA23-43D4-90BB-8ABB49F7420A}"/>
    <dgm:cxn modelId="{D33170AF-6137-44D9-87A8-77C0BC093533}" srcId="{E0D111E2-FBFA-44BD-8073-08808DAFFE81}" destId="{7BDFC2D9-0CD5-47E0-A279-B8FF5C83F581}" srcOrd="3" destOrd="0" parTransId="{86A3BCE7-7EDE-4CDB-93D4-D331EE868996}" sibTransId="{7B8B8271-D9E6-4A5C-86D5-A4A2B333B667}"/>
    <dgm:cxn modelId="{0F2B77A7-A000-4F35-B4C6-8FF46189EBDC}" type="presOf" srcId="{E0D111E2-FBFA-44BD-8073-08808DAFFE81}" destId="{4503D845-BB64-42F5-931D-857A1CF2F56A}" srcOrd="0" destOrd="0" presId="urn:microsoft.com/office/officeart/2005/8/layout/cycle4#1"/>
    <dgm:cxn modelId="{F29A8427-3044-4FBD-83A4-CCBBD0B2C9C4}" type="presOf" srcId="{09299A7F-6495-4D43-8E0F-287CFBF9A56C}" destId="{B4A32CDA-7C24-4CBD-8508-106957E8C2B3}" srcOrd="0" destOrd="0" presId="urn:microsoft.com/office/officeart/2005/8/layout/cycle4#1"/>
    <dgm:cxn modelId="{44E13217-19EC-4819-B27C-3A6CD494A119}" srcId="{E0D111E2-FBFA-44BD-8073-08808DAFFE81}" destId="{BDDE7C65-0B0D-4EDA-B492-66C1E34D3451}" srcOrd="4" destOrd="0" parTransId="{A9FF3E93-11EF-4CD6-AEDE-6F14D0736DAB}" sibTransId="{FC71B8F2-9788-46C9-BC51-E3EB3BE9B6CB}"/>
    <dgm:cxn modelId="{905E639A-3AE3-4647-84C5-BD80DDBE3F39}" type="presOf" srcId="{67EB7EB9-C354-48F3-A743-2EB82C24E407}" destId="{FAC9DAFD-0754-4169-A452-E137E627F458}" srcOrd="0" destOrd="0" presId="urn:microsoft.com/office/officeart/2005/8/layout/cycle4#1"/>
    <dgm:cxn modelId="{40EC96EF-3F94-4E2B-9249-08AC7B2028B9}" type="presOf" srcId="{135BF026-6343-423D-A83E-97A1AB284BE3}" destId="{58948DFE-5A7C-4317-B2C3-77603CD7CA22}" srcOrd="0" destOrd="0" presId="urn:microsoft.com/office/officeart/2005/8/layout/cycle4#1"/>
    <dgm:cxn modelId="{37E609B2-E546-41C6-BAA0-8596D9787382}" type="presOf" srcId="{7BDFC2D9-0CD5-47E0-A279-B8FF5C83F581}" destId="{3155FBE9-EDC6-40B0-95F8-A2BEBDC5F205}" srcOrd="0" destOrd="0" presId="urn:microsoft.com/office/officeart/2005/8/layout/cycle4#1"/>
    <dgm:cxn modelId="{B2DB8A41-B9EF-4B0A-AD4B-9F42B134A7E9}" srcId="{BDDE7C65-0B0D-4EDA-B492-66C1E34D3451}" destId="{346EAFD8-3F94-4C57-B96A-498E42AF27EB}" srcOrd="0" destOrd="0" parTransId="{BA1B0329-BFF5-48B4-A6D9-8BA581D18EDC}" sibTransId="{4741643F-5C9B-43B3-A44A-3872E897EBF1}"/>
    <dgm:cxn modelId="{FC96EA69-CCF4-4828-95F8-B634D28E330E}" srcId="{E0D111E2-FBFA-44BD-8073-08808DAFFE81}" destId="{09299A7F-6495-4D43-8E0F-287CFBF9A56C}" srcOrd="2" destOrd="0" parTransId="{7BD712F6-7587-4FFC-96E7-778053A11381}" sibTransId="{5E7E5730-9D91-42EA-A3F6-671B7DC30503}"/>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6EEC0DCA-9DD2-4FE5-AD89-95FC6D57ABF2}" srcId="{E0D111E2-FBFA-44BD-8073-08808DAFFE81}" destId="{135BF026-6343-423D-A83E-97A1AB284BE3}" srcOrd="1" destOrd="0" parTransId="{92B99ACB-1780-470E-993E-72ABF865C0F7}" sibTransId="{1597CD26-BC66-4060-953B-3C93716C37DB}"/>
    <dgm:cxn modelId="{CB94F50B-BC37-42D0-8DC5-CC5B8EC80510}" type="presParOf" srcId="{4503D845-BB64-42F5-931D-857A1CF2F56A}" destId="{0AD6C6DA-58AE-439B-B773-C2C21C447B2D}" srcOrd="0" destOrd="0" presId="urn:microsoft.com/office/officeart/2005/8/layout/cycle4#1"/>
    <dgm:cxn modelId="{59F6A77D-F740-43FC-B650-51B3F1C457CB}" type="presParOf" srcId="{0AD6C6DA-58AE-439B-B773-C2C21C447B2D}" destId="{8884FA54-F300-43AB-97E3-83046ECC366E}" srcOrd="0" destOrd="0" presId="urn:microsoft.com/office/officeart/2005/8/layout/cycle4#1"/>
    <dgm:cxn modelId="{5C91DA78-A350-4A4E-BB3C-4D7D2A4F6972}" type="presParOf" srcId="{4503D845-BB64-42F5-931D-857A1CF2F56A}" destId="{297D6071-8BCA-431F-8E04-2DB7F08E6186}" srcOrd="1" destOrd="0" presId="urn:microsoft.com/office/officeart/2005/8/layout/cycle4#1"/>
    <dgm:cxn modelId="{C61903BB-64B0-4F07-ADD0-86A8FB791EFE}" type="presParOf" srcId="{297D6071-8BCA-431F-8E04-2DB7F08E6186}" destId="{FAC9DAFD-0754-4169-A452-E137E627F458}" srcOrd="0" destOrd="0" presId="urn:microsoft.com/office/officeart/2005/8/layout/cycle4#1"/>
    <dgm:cxn modelId="{2814B47A-F2EE-4E2D-9794-E0F532EF9668}" type="presParOf" srcId="{297D6071-8BCA-431F-8E04-2DB7F08E6186}" destId="{58948DFE-5A7C-4317-B2C3-77603CD7CA22}" srcOrd="1" destOrd="0" presId="urn:microsoft.com/office/officeart/2005/8/layout/cycle4#1"/>
    <dgm:cxn modelId="{90FCE4DD-12BA-4A48-99B4-DBB72612A36A}" type="presParOf" srcId="{297D6071-8BCA-431F-8E04-2DB7F08E6186}" destId="{B4A32CDA-7C24-4CBD-8508-106957E8C2B3}" srcOrd="2" destOrd="0" presId="urn:microsoft.com/office/officeart/2005/8/layout/cycle4#1"/>
    <dgm:cxn modelId="{99B40E47-C6D0-4C26-B8E1-9EC8CB3A707B}" type="presParOf" srcId="{297D6071-8BCA-431F-8E04-2DB7F08E6186}" destId="{3155FBE9-EDC6-40B0-95F8-A2BEBDC5F205}" srcOrd="3" destOrd="0" presId="urn:microsoft.com/office/officeart/2005/8/layout/cycle4#1"/>
    <dgm:cxn modelId="{72F98A0B-0A3E-495D-A085-B94F1D070E16}" type="presParOf" srcId="{297D6071-8BCA-431F-8E04-2DB7F08E6186}" destId="{E84F0D66-82DE-4316-A059-223CFCFB8E17}" srcOrd="4" destOrd="0" presId="urn:microsoft.com/office/officeart/2005/8/layout/cycle4#1"/>
    <dgm:cxn modelId="{D7EB230D-B51E-4433-8185-4BAAAB64259F}" type="presParOf" srcId="{4503D845-BB64-42F5-931D-857A1CF2F56A}" destId="{D86658A4-388C-4EF5-A058-A79EED10FBBD}" srcOrd="2" destOrd="0" presId="urn:microsoft.com/office/officeart/2005/8/layout/cycle4#1"/>
    <dgm:cxn modelId="{59DB7F31-5D10-46FF-A31E-86D05C233520}" type="presParOf" srcId="{4503D845-BB64-42F5-931D-857A1CF2F56A}" destId="{96F4A9E4-9928-4CB4-BF28-EFF67EA34BB5}" srcOrd="3" destOrd="0" presId="urn:microsoft.com/office/officeart/2005/8/layout/cycle4#1"/>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b="1" kern="1200" dirty="0"/>
            <a:t>1</a:t>
          </a:r>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3BB6-8FFD-4C1E-B286-D473ACF6ED23}" type="datetimeFigureOut">
              <a:rPr lang="es-MX" smtClean="0"/>
              <a:pPr/>
              <a:t>03/11/2020</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10C45-BDF6-4144-A6BB-1BA0D3B5783B}" type="slidenum">
              <a:rPr lang="es-MX" smtClean="0"/>
              <a:pPr/>
              <a:t>‹Nº›</a:t>
            </a:fld>
            <a:endParaRPr lang="es-MX"/>
          </a:p>
        </p:txBody>
      </p:sp>
    </p:spTree>
    <p:extLst>
      <p:ext uri="{BB962C8B-B14F-4D97-AF65-F5344CB8AC3E}">
        <p14:creationId xmlns="" xmlns:p14="http://schemas.microsoft.com/office/powerpoint/2010/main"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15</a:t>
            </a:fld>
            <a:endParaRPr lang="es-MX"/>
          </a:p>
        </p:txBody>
      </p:sp>
    </p:spTree>
    <p:extLst>
      <p:ext uri="{BB962C8B-B14F-4D97-AF65-F5344CB8AC3E}">
        <p14:creationId xmlns="" xmlns:p14="http://schemas.microsoft.com/office/powerpoint/2010/main" val="2741104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06114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8185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96830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Rectangle 2"/>
          <p:cNvSpPr>
            <a:spLocks noGrp="1" noChangeArrowheads="1"/>
          </p:cNvSpPr>
          <p:nvPr>
            <p:ph type="title"/>
          </p:nvPr>
        </p:nvSpPr>
        <p:spPr bwMode="auto">
          <a:xfrm>
            <a:off x="456413" y="322783"/>
            <a:ext cx="8232775"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a:t>Click to edit Master title style</a:t>
            </a:r>
          </a:p>
        </p:txBody>
      </p:sp>
    </p:spTree>
    <p:extLst>
      <p:ext uri="{BB962C8B-B14F-4D97-AF65-F5344CB8AC3E}">
        <p14:creationId xmlns="" xmlns:p14="http://schemas.microsoft.com/office/powerpoint/2010/main" val="358190383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86283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8"/>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25727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1065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2454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33224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054139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46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30"/>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9899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pPr/>
              <a:t>03/11/2020</a:t>
            </a:fld>
            <a:endParaRPr lang="es-MX"/>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3944524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Marcador de contenido"/>
          <p:cNvSpPr>
            <a:spLocks noGrp="1"/>
          </p:cNvSpPr>
          <p:nvPr>
            <p:ph idx="1"/>
          </p:nvPr>
        </p:nvSpPr>
        <p:spPr>
          <a:xfrm>
            <a:off x="610466" y="3640618"/>
            <a:ext cx="8229600" cy="737418"/>
          </a:xfrm>
          <a:prstGeom prst="rect">
            <a:avLst/>
          </a:prstGeom>
        </p:spPr>
        <p:txBody>
          <a:bodyPr>
            <a:normAutofit/>
          </a:bodyPr>
          <a:lstStyle/>
          <a:p>
            <a:pPr marL="0" indent="0" algn="ctr">
              <a:spcAft>
                <a:spcPts val="0"/>
              </a:spcAft>
              <a:buSzTx/>
              <a:buNone/>
              <a:defRPr/>
            </a:pP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12va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Sesión Ordinaria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2020</a:t>
            </a:r>
            <a: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
            </a:r>
            <a:b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br>
            <a:endPar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ctr">
              <a:spcAft>
                <a:spcPts val="0"/>
              </a:spcAft>
              <a:buSzTx/>
              <a:buNone/>
              <a:defRPr/>
            </a:pPr>
            <a:endParaRPr lang="es-MX" sz="1800" b="1" kern="0" dirty="0">
              <a:solidFill>
                <a:schemeClr val="tx1"/>
              </a:solidFill>
            </a:endParaRPr>
          </a:p>
        </p:txBody>
      </p:sp>
      <p:sp>
        <p:nvSpPr>
          <p:cNvPr id="13" name="1 Título"/>
          <p:cNvSpPr>
            <a:spLocks noGrp="1"/>
          </p:cNvSpPr>
          <p:nvPr>
            <p:ph type="title"/>
          </p:nvPr>
        </p:nvSpPr>
        <p:spPr bwMode="auto">
          <a:xfrm>
            <a:off x="554182" y="1903017"/>
            <a:ext cx="8229600" cy="1508635"/>
          </a:xfrm>
          <a:prstGeom prst="rect">
            <a:avLst/>
          </a:prstGeom>
          <a:noFill/>
          <a:ln w="9525">
            <a:noFill/>
            <a:miter lim="800000"/>
            <a:headEnd/>
            <a:tailEnd/>
          </a:ln>
          <a:effectLst/>
        </p:spPr>
        <p:txBody>
          <a:bodyPr>
            <a:normAutofit/>
          </a:bodyPr>
          <a:lstStyle>
            <a:lvl1pPr algn="l">
              <a:defRPr sz="2800" cap="all" baseline="0">
                <a:solidFill>
                  <a:schemeClr val="tx1">
                    <a:lumMod val="75000"/>
                    <a:lumOff val="25000"/>
                  </a:schemeClr>
                </a:solidFill>
                <a:latin typeface="Century Gothic" pitchFamily="34" charset="0"/>
              </a:defRPr>
            </a:lvl1pPr>
          </a:lstStyle>
          <a:p>
            <a:pPr algn="ctr">
              <a:lnSpc>
                <a:spcPct val="100000"/>
              </a:lnSpc>
              <a:spcBef>
                <a:spcPts val="0"/>
              </a:spcBef>
              <a:defRPr/>
            </a:pP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CONTROL INTERNO</a:t>
            </a:r>
            <a:b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omité</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C</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ontrol y </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esempeño</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I</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nstitucional</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r>
            <a:b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r>
              <a:rPr lang="es-MX" sz="2400" b="1" dirty="0">
                <a:effectLst>
                  <a:outerShdw blurRad="38100" dist="38100" dir="2700000" algn="tl">
                    <a:srgbClr val="000000">
                      <a:alpha val="43137"/>
                    </a:srgbClr>
                  </a:outerShdw>
                </a:effectLst>
                <a:latin typeface="Arial" pitchFamily="34" charset="0"/>
                <a:cs typeface="Arial" pitchFamily="34" charset="0"/>
              </a:rPr>
              <a:t/>
            </a:r>
            <a:br>
              <a:rPr lang="es-MX" sz="2400" b="1" dirty="0">
                <a:effectLst>
                  <a:outerShdw blurRad="38100" dist="38100" dir="2700000" algn="tl">
                    <a:srgbClr val="000000">
                      <a:alpha val="43137"/>
                    </a:srgbClr>
                  </a:outerShdw>
                </a:effectLst>
                <a:latin typeface="Arial" pitchFamily="34" charset="0"/>
                <a:cs typeface="Arial" pitchFamily="34" charset="0"/>
              </a:rPr>
            </a:br>
            <a:endParaRPr lang="es-ES" sz="2400" b="1" kern="0" dirty="0">
              <a:effectLst>
                <a:outerShdw blurRad="38100" dist="38100" dir="2700000" algn="tl">
                  <a:srgbClr val="000000">
                    <a:alpha val="43137"/>
                  </a:srgbClr>
                </a:outerShdw>
              </a:effectLst>
              <a:latin typeface="Arial" pitchFamily="34" charset="0"/>
              <a:cs typeface="Arial" pitchFamily="34" charset="0"/>
            </a:endParaRPr>
          </a:p>
        </p:txBody>
      </p:sp>
      <p:sp>
        <p:nvSpPr>
          <p:cNvPr id="6" name="4 Marcador de contenido"/>
          <p:cNvSpPr txBox="1">
            <a:spLocks/>
          </p:cNvSpPr>
          <p:nvPr/>
        </p:nvSpPr>
        <p:spPr>
          <a:xfrm>
            <a:off x="0" y="5169393"/>
            <a:ext cx="9144000" cy="36807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Hermosillo, Sonora</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28 de julio de 2020</a:t>
            </a:r>
          </a:p>
        </p:txBody>
      </p:sp>
      <p:pic>
        <p:nvPicPr>
          <p:cNvPr id="48129" name="Picture 1" descr="C:\Users\LUIS CARLOS\Pictures\SEC LOGO.png"/>
          <p:cNvPicPr>
            <a:picLocks noChangeAspect="1" noChangeArrowheads="1"/>
          </p:cNvPicPr>
          <p:nvPr/>
        </p:nvPicPr>
        <p:blipFill>
          <a:blip r:embed="rId2"/>
          <a:srcRect/>
          <a:stretch>
            <a:fillRect/>
          </a:stretch>
        </p:blipFill>
        <p:spPr bwMode="auto">
          <a:xfrm>
            <a:off x="2590799" y="0"/>
            <a:ext cx="3962400" cy="1476375"/>
          </a:xfrm>
          <a:prstGeom prst="rect">
            <a:avLst/>
          </a:prstGeom>
          <a:noFill/>
        </p:spPr>
      </p:pic>
      <p:sp>
        <p:nvSpPr>
          <p:cNvPr id="2" name="Rectángulo 1"/>
          <p:cNvSpPr/>
          <p:nvPr/>
        </p:nvSpPr>
        <p:spPr>
          <a:xfrm>
            <a:off x="0" y="5867400"/>
            <a:ext cx="9144000" cy="990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 xmlns:p14="http://schemas.microsoft.com/office/powerpoint/2010/main" val="192341761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4" name="Imagen 3"/>
          <p:cNvPicPr>
            <a:picLocks noChangeAspect="1"/>
          </p:cNvPicPr>
          <p:nvPr/>
        </p:nvPicPr>
        <p:blipFill>
          <a:blip r:embed="rId3"/>
          <a:stretch>
            <a:fillRect/>
          </a:stretch>
        </p:blipFill>
        <p:spPr>
          <a:xfrm>
            <a:off x="323527" y="1371166"/>
            <a:ext cx="4280069" cy="2743634"/>
          </a:xfrm>
          <a:prstGeom prst="rect">
            <a:avLst/>
          </a:prstGeom>
        </p:spPr>
      </p:pic>
      <p:pic>
        <p:nvPicPr>
          <p:cNvPr id="10" name="Imagen 9"/>
          <p:cNvPicPr/>
          <p:nvPr/>
        </p:nvPicPr>
        <p:blipFill rotWithShape="1">
          <a:blip r:embed="rId4"/>
          <a:srcRect l="6374" t="19360" r="10945" b="7635"/>
          <a:stretch/>
        </p:blipFill>
        <p:spPr bwMode="auto">
          <a:xfrm>
            <a:off x="4571528" y="1371166"/>
            <a:ext cx="4401675" cy="2743634"/>
          </a:xfrm>
          <a:prstGeom prst="rect">
            <a:avLst/>
          </a:prstGeom>
          <a:ln>
            <a:noFill/>
          </a:ln>
          <a:extLst>
            <a:ext uri="{53640926-AAD7-44D8-BBD7-CCE9431645EC}">
              <a14:shadowObscured xmlns="" xmlns:a14="http://schemas.microsoft.com/office/drawing/2010/main"/>
            </a:ext>
          </a:extLst>
        </p:spPr>
      </p:pic>
      <p:pic>
        <p:nvPicPr>
          <p:cNvPr id="11" name="Imagen 10"/>
          <p:cNvPicPr/>
          <p:nvPr/>
        </p:nvPicPr>
        <p:blipFill rotWithShape="1">
          <a:blip r:embed="rId5" cstate="print">
            <a:extLst>
              <a:ext uri="{28A0092B-C50C-407E-A947-70E740481C1C}">
                <a14:useLocalDpi xmlns="" xmlns:a14="http://schemas.microsoft.com/office/drawing/2010/main" val="0"/>
              </a:ext>
            </a:extLst>
          </a:blip>
          <a:srcRect l="4974" r="7568"/>
          <a:stretch/>
        </p:blipFill>
        <p:spPr bwMode="auto">
          <a:xfrm>
            <a:off x="2276031" y="4114800"/>
            <a:ext cx="4701464" cy="2628900"/>
          </a:xfrm>
          <a:prstGeom prst="rect">
            <a:avLst/>
          </a:prstGeom>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424576977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7" name="CuadroTexto 6">
            <a:extLst>
              <a:ext uri="{FF2B5EF4-FFF2-40B4-BE49-F238E27FC236}">
                <a16:creationId xmlns="" xmlns:a16="http://schemas.microsoft.com/office/drawing/2014/main" id="{88810AB1-1E5F-4C40-B3BA-866501A48D4B}"/>
              </a:ext>
            </a:extLst>
          </p:cNvPr>
          <p:cNvSpPr txBox="1"/>
          <p:nvPr/>
        </p:nvSpPr>
        <p:spPr>
          <a:xfrm>
            <a:off x="706582" y="1272119"/>
            <a:ext cx="7003472" cy="3693319"/>
          </a:xfrm>
          <a:prstGeom prst="rect">
            <a:avLst/>
          </a:prstGeom>
          <a:noFill/>
        </p:spPr>
        <p:txBody>
          <a:bodyPr wrap="square" rtlCol="0">
            <a:spAutoFit/>
          </a:bodyPr>
          <a:lstStyle/>
          <a:p>
            <a:pPr algn="ctr"/>
            <a:r>
              <a:rPr lang="es-MX" b="1" dirty="0"/>
              <a:t>Calendarización Anual de reuniones de COCODI 2020</a:t>
            </a:r>
          </a:p>
          <a:p>
            <a:pPr algn="ctr"/>
            <a:endParaRPr lang="es-MX" b="1" dirty="0"/>
          </a:p>
          <a:p>
            <a:pPr algn="ctr"/>
            <a:endParaRPr lang="es-MX" b="1" dirty="0"/>
          </a:p>
          <a:p>
            <a:pPr algn="ctr"/>
            <a:endParaRPr lang="es-MX" b="1" dirty="0"/>
          </a:p>
          <a:p>
            <a:pPr algn="ctr"/>
            <a:r>
              <a:rPr lang="es-MX" b="1" dirty="0"/>
              <a:t>Martes 28 de julio de 2020</a:t>
            </a:r>
          </a:p>
          <a:p>
            <a:pPr algn="ctr"/>
            <a:r>
              <a:rPr lang="es-MX" b="1" dirty="0"/>
              <a:t>Miércoles 30 de septiembre de 2020</a:t>
            </a:r>
          </a:p>
          <a:p>
            <a:pPr algn="ctr"/>
            <a:r>
              <a:rPr lang="es-MX" b="1" dirty="0"/>
              <a:t>Miércoles 18 de noviembre de 2020</a:t>
            </a:r>
          </a:p>
          <a:p>
            <a:pPr algn="ctr"/>
            <a:r>
              <a:rPr lang="es-MX" b="1" dirty="0"/>
              <a:t>Miércoles 9 de diciembre de 2020</a:t>
            </a:r>
          </a:p>
          <a:p>
            <a:pPr algn="ctr"/>
            <a:endParaRPr lang="es-MX" b="1" dirty="0"/>
          </a:p>
          <a:p>
            <a:pPr algn="ctr"/>
            <a:endParaRPr lang="es-MX" b="1" dirty="0"/>
          </a:p>
          <a:p>
            <a:pPr algn="ctr"/>
            <a:endParaRPr lang="es-MX" b="1" dirty="0"/>
          </a:p>
          <a:p>
            <a:pPr algn="ctr"/>
            <a:r>
              <a:rPr lang="es-MX" b="1" dirty="0"/>
              <a:t>Lunes 2 al viernes 13 de noviembre de 2020 Auto evaluación del Sistema de Control Interno.</a:t>
            </a:r>
          </a:p>
        </p:txBody>
      </p:sp>
    </p:spTree>
    <p:extLst>
      <p:ext uri="{BB962C8B-B14F-4D97-AF65-F5344CB8AC3E}">
        <p14:creationId xmlns="" xmlns:p14="http://schemas.microsoft.com/office/powerpoint/2010/main" val="1445532147"/>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sp>
        <p:nvSpPr>
          <p:cNvPr id="7" name="CuadroTexto 6">
            <a:extLst>
              <a:ext uri="{FF2B5EF4-FFF2-40B4-BE49-F238E27FC236}">
                <a16:creationId xmlns="" xmlns:a16="http://schemas.microsoft.com/office/drawing/2014/main" id="{88810AB1-1E5F-4C40-B3BA-866501A48D4B}"/>
              </a:ext>
            </a:extLst>
          </p:cNvPr>
          <p:cNvSpPr txBox="1"/>
          <p:nvPr/>
        </p:nvSpPr>
        <p:spPr>
          <a:xfrm>
            <a:off x="706582" y="1272119"/>
            <a:ext cx="7003472" cy="369332"/>
          </a:xfrm>
          <a:prstGeom prst="rect">
            <a:avLst/>
          </a:prstGeom>
          <a:noFill/>
        </p:spPr>
        <p:txBody>
          <a:bodyPr wrap="square" rtlCol="0">
            <a:spAutoFit/>
          </a:bodyPr>
          <a:lstStyle/>
          <a:p>
            <a:pPr algn="ctr"/>
            <a:r>
              <a:rPr lang="es-MX" b="1" dirty="0"/>
              <a:t>Avances en Materia de Administración de Riesgos</a:t>
            </a:r>
          </a:p>
        </p:txBody>
      </p:sp>
    </p:spTree>
    <p:extLst>
      <p:ext uri="{BB962C8B-B14F-4D97-AF65-F5344CB8AC3E}">
        <p14:creationId xmlns="" xmlns:p14="http://schemas.microsoft.com/office/powerpoint/2010/main" val="821825423"/>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sp>
        <p:nvSpPr>
          <p:cNvPr id="7" name="CuadroTexto 6">
            <a:extLst>
              <a:ext uri="{FF2B5EF4-FFF2-40B4-BE49-F238E27FC236}">
                <a16:creationId xmlns="" xmlns:a16="http://schemas.microsoft.com/office/drawing/2014/main" id="{88810AB1-1E5F-4C40-B3BA-866501A48D4B}"/>
              </a:ext>
            </a:extLst>
          </p:cNvPr>
          <p:cNvSpPr txBox="1"/>
          <p:nvPr/>
        </p:nvSpPr>
        <p:spPr>
          <a:xfrm>
            <a:off x="706582" y="1272119"/>
            <a:ext cx="7003472" cy="1754326"/>
          </a:xfrm>
          <a:prstGeom prst="rect">
            <a:avLst/>
          </a:prstGeom>
          <a:noFill/>
        </p:spPr>
        <p:txBody>
          <a:bodyPr wrap="square" rtlCol="0">
            <a:spAutoFit/>
          </a:bodyPr>
          <a:lstStyle/>
          <a:p>
            <a:pPr algn="ctr"/>
            <a:r>
              <a:rPr lang="es-MX" b="1" dirty="0"/>
              <a:t>Calendarización de Auditorías de Calidad y verificaciones</a:t>
            </a:r>
          </a:p>
          <a:p>
            <a:pPr algn="ctr"/>
            <a:endParaRPr lang="es-MX" b="1" dirty="0"/>
          </a:p>
          <a:p>
            <a:pPr algn="ctr"/>
            <a:endParaRPr lang="es-MX" b="1" dirty="0"/>
          </a:p>
          <a:p>
            <a:pPr algn="ctr"/>
            <a:r>
              <a:rPr lang="es-MX" b="1" dirty="0"/>
              <a:t>Auditoría externa</a:t>
            </a:r>
          </a:p>
          <a:p>
            <a:pPr algn="ctr"/>
            <a:endParaRPr lang="es-MX" b="1" dirty="0"/>
          </a:p>
          <a:p>
            <a:pPr algn="ctr"/>
            <a:r>
              <a:rPr lang="es-MX" b="1" dirty="0"/>
              <a:t>Del 23 de noviembre al 4 de diciembre de 2020</a:t>
            </a:r>
          </a:p>
        </p:txBody>
      </p:sp>
    </p:spTree>
    <p:extLst>
      <p:ext uri="{BB962C8B-B14F-4D97-AF65-F5344CB8AC3E}">
        <p14:creationId xmlns="" xmlns:p14="http://schemas.microsoft.com/office/powerpoint/2010/main" val="3940030532"/>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6" name="5 Rectángulo"/>
          <p:cNvSpPr/>
          <p:nvPr/>
        </p:nvSpPr>
        <p:spPr>
          <a:xfrm>
            <a:off x="332509" y="290944"/>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9" name="CuadroTexto 1"/>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CLAUSURA DE LA SESIÓN</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308186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p:cNvSpPr txBox="1"/>
          <p:nvPr/>
        </p:nvSpPr>
        <p:spPr>
          <a:xfrm>
            <a:off x="-472" y="3047999"/>
            <a:ext cx="9144000" cy="1492716"/>
          </a:xfrm>
          <a:prstGeom prst="rect">
            <a:avLst/>
          </a:prstGeom>
          <a:solidFill>
            <a:srgbClr val="FF0000"/>
          </a:solidFill>
        </p:spPr>
        <p:txBody>
          <a:bodyPr wrap="square">
            <a:spAutoFit/>
          </a:bodyPr>
          <a:lstStyle/>
          <a:p>
            <a:pPr algn="ctr">
              <a:defRPr/>
            </a:pPr>
            <a:endParaRPr lang="es-MX" sz="28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ASUNTOS GENERALES:</a:t>
            </a:r>
          </a:p>
          <a:p>
            <a:pPr algn="ctr">
              <a:defRPr/>
            </a:pPr>
            <a:endParaRPr lang="es-MX" sz="35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52309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 xmlns:a14="http://schemas.microsoft.com/office/drawing/2010/main" val="0"/>
              </a:ext>
            </a:extLst>
          </a:blip>
          <a:srcRect r="23747"/>
          <a:stretch/>
        </p:blipFill>
        <p:spPr bwMode="auto">
          <a:xfrm>
            <a:off x="4665257" y="993431"/>
            <a:ext cx="4074484" cy="5629042"/>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5" name="Tabla 4"/>
          <p:cNvGraphicFramePr>
            <a:graphicFrameLocks noGrp="1"/>
          </p:cNvGraphicFramePr>
          <p:nvPr>
            <p:extLst>
              <p:ext uri="{D42A27DB-BD31-4B8C-83A1-F6EECF244321}">
                <p14:modId xmlns="" xmlns:p14="http://schemas.microsoft.com/office/powerpoint/2010/main" val="871041762"/>
              </p:ext>
            </p:extLst>
          </p:nvPr>
        </p:nvGraphicFramePr>
        <p:xfrm>
          <a:off x="323528" y="1849788"/>
          <a:ext cx="5008747" cy="4249676"/>
        </p:xfrm>
        <a:graphic>
          <a:graphicData uri="http://schemas.openxmlformats.org/drawingml/2006/table">
            <a:tbl>
              <a:tblPr firstRow="1" bandRow="1">
                <a:tableStyleId>{5C22544A-7EE6-4342-B048-85BDC9FD1C3A}</a:tableStyleId>
              </a:tblPr>
              <a:tblGrid>
                <a:gridCol w="457503">
                  <a:extLst>
                    <a:ext uri="{9D8B030D-6E8A-4147-A177-3AD203B41FA5}">
                      <a16:colId xmlns="" xmlns:a16="http://schemas.microsoft.com/office/drawing/2014/main" val="20000"/>
                    </a:ext>
                  </a:extLst>
                </a:gridCol>
                <a:gridCol w="4551244">
                  <a:extLst>
                    <a:ext uri="{9D8B030D-6E8A-4147-A177-3AD203B41FA5}">
                      <a16:colId xmlns="" xmlns:a16="http://schemas.microsoft.com/office/drawing/2014/main" val="20001"/>
                    </a:ext>
                  </a:extLst>
                </a:gridCol>
              </a:tblGrid>
              <a:tr h="562533">
                <a:tc gridSpan="2">
                  <a:txBody>
                    <a:bodyPr/>
                    <a:lstStyle/>
                    <a:p>
                      <a:pPr algn="ctr"/>
                      <a:r>
                        <a:rPr lang="es-MX" b="1" dirty="0">
                          <a:latin typeface="Arial" pitchFamily="34" charset="0"/>
                          <a:cs typeface="Arial" pitchFamily="34" charset="0"/>
                        </a:rPr>
                        <a:t>Orden  del Día</a:t>
                      </a:r>
                      <a:endParaRPr lang="es-ES" b="1" dirty="0">
                        <a:latin typeface="Arial" pitchFamily="34" charset="0"/>
                        <a:cs typeface="Arial" pitchFamily="34" charset="0"/>
                      </a:endParaRPr>
                    </a:p>
                  </a:txBody>
                  <a:tcPr>
                    <a:solidFill>
                      <a:srgbClr val="FF0000"/>
                    </a:solidFill>
                  </a:tcPr>
                </a:tc>
                <a:tc hMerge="1">
                  <a:txBody>
                    <a:bodyPr/>
                    <a:lstStyle/>
                    <a:p>
                      <a:endParaRPr lang="es-ES" dirty="0"/>
                    </a:p>
                  </a:txBody>
                  <a:tcPr/>
                </a:tc>
                <a:extLst>
                  <a:ext uri="{0D108BD9-81ED-4DB2-BD59-A6C34878D82A}">
                    <a16:rowId xmlns="" xmlns:a16="http://schemas.microsoft.com/office/drawing/2014/main" val="10000"/>
                  </a:ext>
                </a:extLst>
              </a:tr>
              <a:tr h="326723">
                <a:tc>
                  <a:txBody>
                    <a:bodyPr/>
                    <a:lstStyle/>
                    <a:p>
                      <a:pPr algn="ctr"/>
                      <a:r>
                        <a:rPr lang="es-MX" sz="1200" b="1" dirty="0">
                          <a:solidFill>
                            <a:schemeClr val="tx1">
                              <a:lumMod val="65000"/>
                              <a:lumOff val="35000"/>
                            </a:schemeClr>
                          </a:solidFill>
                          <a:latin typeface="Arial" pitchFamily="34" charset="0"/>
                          <a:cs typeface="Arial" pitchFamily="34" charset="0"/>
                        </a:rPr>
                        <a:t>1</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1" dirty="0">
                          <a:solidFill>
                            <a:schemeClr val="tx1">
                              <a:lumMod val="65000"/>
                              <a:lumOff val="35000"/>
                            </a:schemeClr>
                          </a:solidFill>
                          <a:latin typeface="Arial" pitchFamily="34" charset="0"/>
                          <a:cs typeface="Arial" pitchFamily="34" charset="0"/>
                        </a:rPr>
                        <a:t>Bienvenida</a:t>
                      </a:r>
                      <a:r>
                        <a:rPr lang="es-MX" sz="1200" b="1" baseline="0" dirty="0">
                          <a:solidFill>
                            <a:schemeClr val="tx1">
                              <a:lumMod val="65000"/>
                              <a:lumOff val="35000"/>
                            </a:schemeClr>
                          </a:solidFill>
                          <a:latin typeface="Arial" pitchFamily="34" charset="0"/>
                          <a:cs typeface="Arial" pitchFamily="34" charset="0"/>
                        </a:rPr>
                        <a:t> y apertura de la Sesión</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extLst>
                  <a:ext uri="{0D108BD9-81ED-4DB2-BD59-A6C34878D82A}">
                    <a16:rowId xmlns="" xmlns:a16="http://schemas.microsoft.com/office/drawing/2014/main" val="10001"/>
                  </a:ext>
                </a:extLst>
              </a:tr>
              <a:tr h="278897">
                <a:tc>
                  <a:txBody>
                    <a:bodyPr/>
                    <a:lstStyle/>
                    <a:p>
                      <a:pPr algn="ctr"/>
                      <a:r>
                        <a:rPr lang="es-MX" sz="1200" b="1" dirty="0">
                          <a:solidFill>
                            <a:schemeClr val="tx1">
                              <a:lumMod val="65000"/>
                              <a:lumOff val="35000"/>
                            </a:schemeClr>
                          </a:solidFill>
                          <a:latin typeface="Arial" pitchFamily="34" charset="0"/>
                          <a:cs typeface="Arial" pitchFamily="34" charset="0"/>
                        </a:rPr>
                        <a:t>2</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ES" sz="1200" b="1" baseline="0" dirty="0">
                          <a:solidFill>
                            <a:schemeClr val="tx1">
                              <a:lumMod val="65000"/>
                              <a:lumOff val="35000"/>
                            </a:schemeClr>
                          </a:solidFill>
                          <a:latin typeface="Arial" pitchFamily="34" charset="0"/>
                          <a:cs typeface="Arial" pitchFamily="34" charset="0"/>
                        </a:rPr>
                        <a:t>Lectura de acta anterior</a:t>
                      </a:r>
                    </a:p>
                  </a:txBody>
                  <a:tcPr>
                    <a:solidFill>
                      <a:schemeClr val="accent6">
                        <a:lumMod val="60000"/>
                        <a:lumOff val="40000"/>
                      </a:schemeClr>
                    </a:solidFill>
                  </a:tcPr>
                </a:tc>
                <a:extLst>
                  <a:ext uri="{0D108BD9-81ED-4DB2-BD59-A6C34878D82A}">
                    <a16:rowId xmlns="" xmlns:a16="http://schemas.microsoft.com/office/drawing/2014/main" val="10002"/>
                  </a:ext>
                </a:extLst>
              </a:tr>
              <a:tr h="421899">
                <a:tc>
                  <a:txBody>
                    <a:bodyPr/>
                    <a:lstStyle/>
                    <a:p>
                      <a:pPr algn="ctr"/>
                      <a:r>
                        <a:rPr lang="es-ES" sz="1200" b="1" dirty="0">
                          <a:solidFill>
                            <a:schemeClr val="tx1">
                              <a:lumMod val="65000"/>
                              <a:lumOff val="35000"/>
                            </a:schemeClr>
                          </a:solidFill>
                          <a:latin typeface="Arial" pitchFamily="34" charset="0"/>
                          <a:cs typeface="Arial" pitchFamily="34" charset="0"/>
                        </a:rPr>
                        <a:t>3</a:t>
                      </a: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a:solidFill>
                            <a:schemeClr val="tx1">
                              <a:lumMod val="65000"/>
                              <a:lumOff val="35000"/>
                            </a:schemeClr>
                          </a:solidFill>
                          <a:latin typeface="Arial" pitchFamily="34" charset="0"/>
                          <a:cs typeface="Arial" pitchFamily="34" charset="0"/>
                        </a:rPr>
                        <a:t>Análisis</a:t>
                      </a:r>
                      <a:r>
                        <a:rPr lang="es-ES" sz="1200" b="1" baseline="0" dirty="0">
                          <a:solidFill>
                            <a:schemeClr val="tx1">
                              <a:lumMod val="65000"/>
                              <a:lumOff val="35000"/>
                            </a:schemeClr>
                          </a:solidFill>
                          <a:latin typeface="Arial" pitchFamily="34" charset="0"/>
                          <a:cs typeface="Arial" pitchFamily="34" charset="0"/>
                        </a:rPr>
                        <a:t> de Resultados de Autoevaluación del Sistema de Control Interno</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extLst>
                  <a:ext uri="{0D108BD9-81ED-4DB2-BD59-A6C34878D82A}">
                    <a16:rowId xmlns="" xmlns:a16="http://schemas.microsoft.com/office/drawing/2014/main" val="10003"/>
                  </a:ext>
                </a:extLst>
              </a:tr>
              <a:tr h="421899">
                <a:tc>
                  <a:txBody>
                    <a:bodyPr/>
                    <a:lstStyle/>
                    <a:p>
                      <a:pPr algn="ctr"/>
                      <a:r>
                        <a:rPr lang="es-ES" sz="1200" b="1" dirty="0">
                          <a:solidFill>
                            <a:schemeClr val="tx1">
                              <a:lumMod val="65000"/>
                              <a:lumOff val="35000"/>
                            </a:schemeClr>
                          </a:solidFill>
                          <a:latin typeface="Arial" pitchFamily="34" charset="0"/>
                          <a:cs typeface="Arial" pitchFamily="34" charset="0"/>
                        </a:rPr>
                        <a:t>4</a:t>
                      </a: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a:solidFill>
                            <a:schemeClr val="tx1">
                              <a:lumMod val="65000"/>
                              <a:lumOff val="35000"/>
                            </a:schemeClr>
                          </a:solidFill>
                          <a:latin typeface="Arial" pitchFamily="34" charset="0"/>
                          <a:cs typeface="Arial" pitchFamily="34" charset="0"/>
                        </a:rPr>
                        <a:t>Informe</a:t>
                      </a:r>
                      <a:r>
                        <a:rPr lang="es-ES" sz="1200" b="1" baseline="0" dirty="0">
                          <a:solidFill>
                            <a:schemeClr val="tx1">
                              <a:lumMod val="65000"/>
                              <a:lumOff val="35000"/>
                            </a:schemeClr>
                          </a:solidFill>
                          <a:latin typeface="Arial" pitchFamily="34" charset="0"/>
                          <a:cs typeface="Arial" pitchFamily="34" charset="0"/>
                        </a:rPr>
                        <a:t> Anual del Estado de Guarda el Sistema de Control Interno</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extLst>
                  <a:ext uri="{0D108BD9-81ED-4DB2-BD59-A6C34878D82A}">
                    <a16:rowId xmlns="" xmlns:a16="http://schemas.microsoft.com/office/drawing/2014/main" val="109864427"/>
                  </a:ext>
                </a:extLst>
              </a:tr>
              <a:tr h="251039">
                <a:tc>
                  <a:txBody>
                    <a:bodyPr/>
                    <a:lstStyle/>
                    <a:p>
                      <a:pPr algn="ctr"/>
                      <a:r>
                        <a:rPr lang="es-MX" sz="1200" b="1" dirty="0">
                          <a:solidFill>
                            <a:schemeClr val="tx1">
                              <a:lumMod val="65000"/>
                              <a:lumOff val="35000"/>
                            </a:schemeClr>
                          </a:solidFill>
                          <a:latin typeface="Arial" pitchFamily="34" charset="0"/>
                          <a:cs typeface="Arial" pitchFamily="34" charset="0"/>
                        </a:rPr>
                        <a:t>5</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a:solidFill>
                            <a:schemeClr val="tx1">
                              <a:lumMod val="65000"/>
                              <a:lumOff val="35000"/>
                            </a:schemeClr>
                          </a:solidFill>
                          <a:latin typeface="Arial" pitchFamily="34" charset="0"/>
                          <a:cs typeface="Arial" pitchFamily="34" charset="0"/>
                        </a:rPr>
                        <a:t>Plan de Trabajo del Control Interno para 2020</a:t>
                      </a:r>
                    </a:p>
                  </a:txBody>
                  <a:tcPr>
                    <a:solidFill>
                      <a:schemeClr val="accent6">
                        <a:lumMod val="60000"/>
                        <a:lumOff val="40000"/>
                      </a:schemeClr>
                    </a:solidFill>
                  </a:tcPr>
                </a:tc>
                <a:extLst>
                  <a:ext uri="{0D108BD9-81ED-4DB2-BD59-A6C34878D82A}">
                    <a16:rowId xmlns="" xmlns:a16="http://schemas.microsoft.com/office/drawing/2014/main" val="10004"/>
                  </a:ext>
                </a:extLst>
              </a:tr>
              <a:tr h="298838">
                <a:tc>
                  <a:txBody>
                    <a:bodyPr/>
                    <a:lstStyle/>
                    <a:p>
                      <a:pPr algn="ctr"/>
                      <a:r>
                        <a:rPr lang="es-MX" sz="1200" b="1" dirty="0">
                          <a:solidFill>
                            <a:schemeClr val="tx1">
                              <a:lumMod val="65000"/>
                              <a:lumOff val="35000"/>
                            </a:schemeClr>
                          </a:solidFill>
                          <a:latin typeface="Arial" pitchFamily="34" charset="0"/>
                          <a:cs typeface="Arial" pitchFamily="34" charset="0"/>
                        </a:rPr>
                        <a:t>6</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1" dirty="0">
                          <a:solidFill>
                            <a:schemeClr val="tx1">
                              <a:lumMod val="65000"/>
                              <a:lumOff val="35000"/>
                            </a:schemeClr>
                          </a:solidFill>
                          <a:latin typeface="Arial" pitchFamily="34" charset="0"/>
                          <a:cs typeface="Arial" pitchFamily="34" charset="0"/>
                        </a:rPr>
                        <a:t>Calendarización</a:t>
                      </a:r>
                      <a:r>
                        <a:rPr lang="es-MX" sz="1200" b="1" baseline="0" dirty="0">
                          <a:solidFill>
                            <a:schemeClr val="tx1">
                              <a:lumMod val="65000"/>
                              <a:lumOff val="35000"/>
                            </a:schemeClr>
                          </a:solidFill>
                          <a:latin typeface="Arial" pitchFamily="34" charset="0"/>
                          <a:cs typeface="Arial" pitchFamily="34" charset="0"/>
                        </a:rPr>
                        <a:t> de Reuniones COCODI 2020</a:t>
                      </a:r>
                      <a:endParaRPr lang="es-MX"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extLst>
                  <a:ext uri="{0D108BD9-81ED-4DB2-BD59-A6C34878D82A}">
                    <a16:rowId xmlns="" xmlns:a16="http://schemas.microsoft.com/office/drawing/2014/main" val="10005"/>
                  </a:ext>
                </a:extLst>
              </a:tr>
              <a:tr h="259772">
                <a:tc>
                  <a:txBody>
                    <a:bodyPr/>
                    <a:lstStyle/>
                    <a:p>
                      <a:pPr algn="ctr"/>
                      <a:r>
                        <a:rPr lang="es-ES" sz="1200" b="1" dirty="0">
                          <a:solidFill>
                            <a:schemeClr val="tx1">
                              <a:lumMod val="65000"/>
                              <a:lumOff val="35000"/>
                            </a:schemeClr>
                          </a:solidFill>
                          <a:latin typeface="Arial" pitchFamily="34" charset="0"/>
                          <a:cs typeface="Arial" pitchFamily="34" charset="0"/>
                        </a:rPr>
                        <a:t>7</a:t>
                      </a:r>
                    </a:p>
                  </a:txBody>
                  <a:tcPr>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1" dirty="0">
                          <a:solidFill>
                            <a:schemeClr val="tx1">
                              <a:lumMod val="65000"/>
                              <a:lumOff val="35000"/>
                            </a:schemeClr>
                          </a:solidFill>
                          <a:latin typeface="Arial" pitchFamily="34" charset="0"/>
                          <a:cs typeface="Arial" pitchFamily="34" charset="0"/>
                        </a:rPr>
                        <a:t>Avances</a:t>
                      </a:r>
                      <a:r>
                        <a:rPr lang="es-MX" sz="1200" b="1" baseline="0" dirty="0">
                          <a:solidFill>
                            <a:schemeClr val="tx1">
                              <a:lumMod val="65000"/>
                              <a:lumOff val="35000"/>
                            </a:schemeClr>
                          </a:solidFill>
                          <a:latin typeface="Arial" pitchFamily="34" charset="0"/>
                          <a:cs typeface="Arial" pitchFamily="34" charset="0"/>
                        </a:rPr>
                        <a:t> en Materia de Administración de Riesgos</a:t>
                      </a:r>
                      <a:endParaRPr lang="es-MX"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extLst>
                  <a:ext uri="{0D108BD9-81ED-4DB2-BD59-A6C34878D82A}">
                    <a16:rowId xmlns="" xmlns:a16="http://schemas.microsoft.com/office/drawing/2014/main" val="10008"/>
                  </a:ext>
                </a:extLst>
              </a:tr>
              <a:tr h="259772">
                <a:tc>
                  <a:txBody>
                    <a:bodyPr/>
                    <a:lstStyle/>
                    <a:p>
                      <a:pPr algn="ctr"/>
                      <a:r>
                        <a:rPr lang="es-ES" sz="1200" b="1" dirty="0">
                          <a:solidFill>
                            <a:schemeClr val="tx1">
                              <a:lumMod val="65000"/>
                              <a:lumOff val="35000"/>
                            </a:schemeClr>
                          </a:solidFill>
                          <a:latin typeface="Arial" pitchFamily="34" charset="0"/>
                          <a:cs typeface="Arial" pitchFamily="34" charset="0"/>
                        </a:rPr>
                        <a:t>8</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b="1" dirty="0">
                          <a:solidFill>
                            <a:schemeClr val="tx1">
                              <a:lumMod val="65000"/>
                              <a:lumOff val="35000"/>
                            </a:schemeClr>
                          </a:solidFill>
                          <a:latin typeface="Arial" pitchFamily="34" charset="0"/>
                          <a:cs typeface="Arial" pitchFamily="34" charset="0"/>
                        </a:rPr>
                        <a:t>Calendarización de Auditorías de Calidad y Verificaciones</a:t>
                      </a:r>
                    </a:p>
                  </a:txBody>
                  <a:tcPr>
                    <a:solidFill>
                      <a:schemeClr val="accent6">
                        <a:lumMod val="60000"/>
                        <a:lumOff val="40000"/>
                      </a:schemeClr>
                    </a:solidFill>
                  </a:tcPr>
                </a:tc>
                <a:extLst>
                  <a:ext uri="{0D108BD9-81ED-4DB2-BD59-A6C34878D82A}">
                    <a16:rowId xmlns="" xmlns:a16="http://schemas.microsoft.com/office/drawing/2014/main" val="10009"/>
                  </a:ext>
                </a:extLst>
              </a:tr>
              <a:tr h="411844">
                <a:tc>
                  <a:txBody>
                    <a:bodyPr/>
                    <a:lstStyle/>
                    <a:p>
                      <a:pPr algn="ctr"/>
                      <a:r>
                        <a:rPr lang="es-MX" sz="1200" b="1" dirty="0" smtClean="0">
                          <a:solidFill>
                            <a:schemeClr val="tx1">
                              <a:lumMod val="65000"/>
                              <a:lumOff val="35000"/>
                            </a:schemeClr>
                          </a:solidFill>
                          <a:latin typeface="Arial" pitchFamily="34" charset="0"/>
                          <a:cs typeface="Arial" pitchFamily="34" charset="0"/>
                        </a:rPr>
                        <a:t>9</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b="1" dirty="0">
                          <a:solidFill>
                            <a:schemeClr val="tx1">
                              <a:lumMod val="65000"/>
                              <a:lumOff val="35000"/>
                            </a:schemeClr>
                          </a:solidFill>
                          <a:latin typeface="Arial" pitchFamily="34" charset="0"/>
                          <a:cs typeface="Arial" pitchFamily="34" charset="0"/>
                        </a:rPr>
                        <a:t>Avance de Cumplimiento</a:t>
                      </a:r>
                      <a:r>
                        <a:rPr lang="es-ES" sz="1200" b="1" baseline="0" dirty="0">
                          <a:solidFill>
                            <a:schemeClr val="tx1">
                              <a:lumMod val="65000"/>
                              <a:lumOff val="35000"/>
                            </a:schemeClr>
                          </a:solidFill>
                          <a:latin typeface="Arial" pitchFamily="34" charset="0"/>
                          <a:cs typeface="Arial" pitchFamily="34" charset="0"/>
                        </a:rPr>
                        <a:t> en Observaciones. Órgano Interno de Control.</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extLst>
                  <a:ext uri="{0D108BD9-81ED-4DB2-BD59-A6C34878D82A}">
                    <a16:rowId xmlns="" xmlns:a16="http://schemas.microsoft.com/office/drawing/2014/main" val="10006"/>
                  </a:ext>
                </a:extLst>
              </a:tr>
              <a:tr h="313805">
                <a:tc>
                  <a:txBody>
                    <a:bodyPr/>
                    <a:lstStyle/>
                    <a:p>
                      <a:pPr algn="ctr"/>
                      <a:r>
                        <a:rPr lang="es-MX" sz="1200" b="1" dirty="0" smtClean="0">
                          <a:solidFill>
                            <a:schemeClr val="tx1">
                              <a:lumMod val="65000"/>
                              <a:lumOff val="35000"/>
                            </a:schemeClr>
                          </a:solidFill>
                          <a:latin typeface="Arial" pitchFamily="34" charset="0"/>
                          <a:cs typeface="Arial" pitchFamily="34" charset="0"/>
                        </a:rPr>
                        <a:t>10</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b="1" dirty="0">
                          <a:solidFill>
                            <a:schemeClr val="tx1">
                              <a:lumMod val="65000"/>
                              <a:lumOff val="35000"/>
                            </a:schemeClr>
                          </a:solidFill>
                          <a:latin typeface="Arial" pitchFamily="34" charset="0"/>
                          <a:cs typeface="Arial" pitchFamily="34" charset="0"/>
                        </a:rPr>
                        <a:t>Asuntos</a:t>
                      </a:r>
                      <a:r>
                        <a:rPr lang="es-ES" sz="1200" b="1" baseline="0" dirty="0">
                          <a:solidFill>
                            <a:schemeClr val="tx1">
                              <a:lumMod val="65000"/>
                              <a:lumOff val="35000"/>
                            </a:schemeClr>
                          </a:solidFill>
                          <a:latin typeface="Arial" pitchFamily="34" charset="0"/>
                          <a:cs typeface="Arial" pitchFamily="34" charset="0"/>
                        </a:rPr>
                        <a:t> Generales</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extLst>
                  <a:ext uri="{0D108BD9-81ED-4DB2-BD59-A6C34878D82A}">
                    <a16:rowId xmlns="" xmlns:a16="http://schemas.microsoft.com/office/drawing/2014/main" val="10007"/>
                  </a:ext>
                </a:extLst>
              </a:tr>
              <a:tr h="270164">
                <a:tc>
                  <a:txBody>
                    <a:bodyPr/>
                    <a:lstStyle/>
                    <a:p>
                      <a:pPr algn="ctr"/>
                      <a:r>
                        <a:rPr lang="es-ES" sz="1200" b="1" dirty="0" smtClean="0">
                          <a:solidFill>
                            <a:schemeClr val="tx1">
                              <a:lumMod val="65000"/>
                              <a:lumOff val="35000"/>
                            </a:schemeClr>
                          </a:solidFill>
                          <a:latin typeface="Arial" pitchFamily="34" charset="0"/>
                          <a:cs typeface="Arial" pitchFamily="34" charset="0"/>
                        </a:rPr>
                        <a:t>11 </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ES" sz="1200" b="1" dirty="0">
                          <a:solidFill>
                            <a:schemeClr val="tx1">
                              <a:lumMod val="65000"/>
                              <a:lumOff val="35000"/>
                            </a:schemeClr>
                          </a:solidFill>
                          <a:latin typeface="Arial" pitchFamily="34" charset="0"/>
                          <a:cs typeface="Arial" pitchFamily="34" charset="0"/>
                        </a:rPr>
                        <a:t>Clausura</a:t>
                      </a:r>
                    </a:p>
                  </a:txBody>
                  <a:tcPr>
                    <a:solidFill>
                      <a:schemeClr val="accent6">
                        <a:lumMod val="60000"/>
                        <a:lumOff val="40000"/>
                      </a:schemeClr>
                    </a:solidFill>
                  </a:tcPr>
                </a:tc>
                <a:extLst>
                  <a:ext uri="{0D108BD9-81ED-4DB2-BD59-A6C34878D82A}">
                    <a16:rowId xmlns="" xmlns:a16="http://schemas.microsoft.com/office/drawing/2014/main" val="10011"/>
                  </a:ext>
                </a:extLst>
              </a:tr>
            </a:tbl>
          </a:graphicData>
        </a:graphic>
      </p:graphicFrame>
      <p:sp>
        <p:nvSpPr>
          <p:cNvPr id="6" name="Rectángulo 5"/>
          <p:cNvSpPr/>
          <p:nvPr/>
        </p:nvSpPr>
        <p:spPr>
          <a:xfrm>
            <a:off x="261182" y="1350751"/>
            <a:ext cx="5123134" cy="338554"/>
          </a:xfrm>
          <a:prstGeom prst="rect">
            <a:avLst/>
          </a:prstGeom>
        </p:spPr>
        <p:txBody>
          <a:bodyPr wrap="none">
            <a:spAutoFit/>
          </a:bodyPr>
          <a:lstStyle/>
          <a:p>
            <a:r>
              <a:rPr lang="es-MX" sz="1600" b="1" dirty="0">
                <a:solidFill>
                  <a:schemeClr val="tx1">
                    <a:lumMod val="65000"/>
                    <a:lumOff val="35000"/>
                  </a:schemeClr>
                </a:solidFill>
                <a:latin typeface="Arial" pitchFamily="34" charset="0"/>
                <a:cs typeface="Arial" pitchFamily="34" charset="0"/>
              </a:rPr>
              <a:t>LECTURA Y APROBACIÓN DE LA ORDEN DEL DÍA</a:t>
            </a:r>
            <a:endParaRPr lang="es-ES" sz="1600" b="1" dirty="0">
              <a:solidFill>
                <a:schemeClr val="tx1">
                  <a:lumMod val="65000"/>
                  <a:lumOff val="35000"/>
                </a:schemeClr>
              </a:solidFill>
              <a:latin typeface="Arial" pitchFamily="34" charset="0"/>
              <a:cs typeface="Arial" pitchFamily="34" charset="0"/>
            </a:endParaRPr>
          </a:p>
        </p:txBody>
      </p:sp>
      <p:sp>
        <p:nvSpPr>
          <p:cNvPr id="47106"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710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Tree>
    <p:extLst>
      <p:ext uri="{BB962C8B-B14F-4D97-AF65-F5344CB8AC3E}">
        <p14:creationId xmlns="" xmlns:p14="http://schemas.microsoft.com/office/powerpoint/2010/main" val="160336124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sp>
        <p:nvSpPr>
          <p:cNvPr id="8" name="Rectángulo 7"/>
          <p:cNvSpPr/>
          <p:nvPr/>
        </p:nvSpPr>
        <p:spPr>
          <a:xfrm>
            <a:off x="323527" y="1352551"/>
            <a:ext cx="4162747" cy="5305424"/>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9" name="Picture 2" descr="business, group, team icon"/>
          <p:cNvPicPr>
            <a:picLocks noChangeAspect="1" noChangeArrowheads="1"/>
          </p:cNvPicPr>
          <p:nvPr/>
        </p:nvPicPr>
        <p:blipFill rotWithShape="1">
          <a:blip r:embed="rId3">
            <a:duotone>
              <a:schemeClr val="accent4">
                <a:shade val="45000"/>
                <a:satMod val="135000"/>
              </a:schemeClr>
              <a:prstClr val="white"/>
            </a:duotone>
            <a:extLst>
              <a:ext uri="{28A0092B-C50C-407E-A947-70E740481C1C}">
                <a14:useLocalDpi xmlns="" xmlns:a14="http://schemas.microsoft.com/office/drawing/2010/main" val="0"/>
              </a:ext>
            </a:extLst>
          </a:blip>
          <a:srcRect r="20964"/>
          <a:stretch/>
        </p:blipFill>
        <p:spPr bwMode="auto">
          <a:xfrm>
            <a:off x="4850778" y="1268556"/>
            <a:ext cx="3854450" cy="48768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481684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4" name="CuadroTexto 5"/>
          <p:cNvSpPr txBox="1"/>
          <p:nvPr/>
        </p:nvSpPr>
        <p:spPr>
          <a:xfrm>
            <a:off x="251520" y="1157746"/>
            <a:ext cx="8640960" cy="415498"/>
          </a:xfrm>
          <a:prstGeom prst="rect">
            <a:avLst/>
          </a:prstGeom>
          <a:noFill/>
        </p:spPr>
        <p:txBody>
          <a:bodyPr wrap="square" rtlCol="0">
            <a:spAutoFit/>
          </a:bodyPr>
          <a:lstStyle/>
          <a:p>
            <a:pPr algn="ctr"/>
            <a:r>
              <a:rPr lang="es-MX" sz="2100" b="1" dirty="0">
                <a:solidFill>
                  <a:schemeClr val="tx1">
                    <a:lumMod val="65000"/>
                    <a:lumOff val="35000"/>
                  </a:schemeClr>
                </a:solidFill>
                <a:latin typeface="Arial" pitchFamily="34" charset="0"/>
                <a:cs typeface="Arial" pitchFamily="34" charset="0"/>
              </a:rPr>
              <a:t>Acta anterior</a:t>
            </a:r>
          </a:p>
        </p:txBody>
      </p:sp>
      <p:pic>
        <p:nvPicPr>
          <p:cNvPr id="2" name="Imagen 1"/>
          <p:cNvPicPr>
            <a:picLocks noChangeAspect="1"/>
          </p:cNvPicPr>
          <p:nvPr/>
        </p:nvPicPr>
        <p:blipFill>
          <a:blip r:embed="rId3"/>
          <a:stretch>
            <a:fillRect/>
          </a:stretch>
        </p:blipFill>
        <p:spPr>
          <a:xfrm>
            <a:off x="0" y="1477505"/>
            <a:ext cx="3536175" cy="4644318"/>
          </a:xfrm>
          <a:prstGeom prst="rect">
            <a:avLst/>
          </a:prstGeom>
        </p:spPr>
      </p:pic>
      <p:pic>
        <p:nvPicPr>
          <p:cNvPr id="6" name="Imagen 5"/>
          <p:cNvPicPr>
            <a:picLocks noChangeAspect="1"/>
          </p:cNvPicPr>
          <p:nvPr/>
        </p:nvPicPr>
        <p:blipFill>
          <a:blip r:embed="rId4"/>
          <a:stretch>
            <a:fillRect/>
          </a:stretch>
        </p:blipFill>
        <p:spPr>
          <a:xfrm>
            <a:off x="3063397" y="1614684"/>
            <a:ext cx="2860592" cy="4581092"/>
          </a:xfrm>
          <a:prstGeom prst="rect">
            <a:avLst/>
          </a:prstGeom>
        </p:spPr>
      </p:pic>
      <p:pic>
        <p:nvPicPr>
          <p:cNvPr id="7" name="Imagen 6"/>
          <p:cNvPicPr>
            <a:picLocks noChangeAspect="1"/>
          </p:cNvPicPr>
          <p:nvPr/>
        </p:nvPicPr>
        <p:blipFill>
          <a:blip r:embed="rId5"/>
          <a:stretch>
            <a:fillRect/>
          </a:stretch>
        </p:blipFill>
        <p:spPr>
          <a:xfrm>
            <a:off x="5923989" y="1502631"/>
            <a:ext cx="2991409" cy="4619192"/>
          </a:xfrm>
          <a:prstGeom prst="rect">
            <a:avLst/>
          </a:prstGeom>
        </p:spPr>
      </p:pic>
    </p:spTree>
    <p:extLst>
      <p:ext uri="{BB962C8B-B14F-4D97-AF65-F5344CB8AC3E}">
        <p14:creationId xmlns="" xmlns:p14="http://schemas.microsoft.com/office/powerpoint/2010/main" val="123467868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8" name="Picture 2" descr="remote control, streamline icon"/>
          <p:cNvPicPr>
            <a:picLocks noChangeAspect="1" noChangeArrowheads="1"/>
          </p:cNvPicPr>
          <p:nvPr/>
        </p:nvPicPr>
        <p:blipFill rotWithShape="1">
          <a:blip r:embed="rId3">
            <a:duotone>
              <a:schemeClr val="bg2">
                <a:shade val="45000"/>
                <a:satMod val="135000"/>
              </a:schemeClr>
              <a:prstClr val="white"/>
            </a:duotone>
            <a:extLst>
              <a:ext uri="{28A0092B-C50C-407E-A947-70E740481C1C}">
                <a14:useLocalDpi xmlns="" xmlns:a14="http://schemas.microsoft.com/office/drawing/2010/main" val="0"/>
              </a:ext>
            </a:extLst>
          </a:blip>
          <a:srcRect l="25335"/>
          <a:stretch/>
        </p:blipFill>
        <p:spPr bwMode="auto">
          <a:xfrm>
            <a:off x="346508" y="1227780"/>
            <a:ext cx="4496391" cy="5164116"/>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9" name="Diagrama 8"/>
          <p:cNvGraphicFramePr/>
          <p:nvPr>
            <p:extLst>
              <p:ext uri="{D42A27DB-BD31-4B8C-83A1-F6EECF244321}">
                <p14:modId xmlns="" xmlns:p14="http://schemas.microsoft.com/office/powerpoint/2010/main" val="1306187037"/>
              </p:ext>
            </p:extLst>
          </p:nvPr>
        </p:nvGraphicFramePr>
        <p:xfrm>
          <a:off x="4486274" y="1690158"/>
          <a:ext cx="4002502" cy="12010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4 CuadroTexto"/>
          <p:cNvSpPr txBox="1"/>
          <p:nvPr/>
        </p:nvSpPr>
        <p:spPr>
          <a:xfrm>
            <a:off x="3985499" y="3192532"/>
            <a:ext cx="5958654" cy="1877437"/>
          </a:xfrm>
          <a:prstGeom prst="rect">
            <a:avLst/>
          </a:prstGeom>
          <a:noFill/>
        </p:spPr>
        <p:txBody>
          <a:bodyPr wrap="square" rtlCol="0">
            <a:spAutoFit/>
          </a:bodyPr>
          <a:lstStyle/>
          <a:p>
            <a:r>
              <a:rPr lang="es-MX" sz="4000" dirty="0">
                <a:latin typeface="Century Gothic" panose="020B0502020202020204" pitchFamily="34" charset="0"/>
              </a:rPr>
              <a:t>CONTROL INTERNO</a:t>
            </a:r>
          </a:p>
          <a:p>
            <a:endParaRPr lang="es-MX" sz="4000" dirty="0">
              <a:latin typeface="Century Gothic" panose="020B0502020202020204" pitchFamily="34" charset="0"/>
            </a:endParaRPr>
          </a:p>
          <a:p>
            <a:pPr marL="722313" indent="-269875">
              <a:buFontTx/>
              <a:buChar char="-"/>
            </a:pPr>
            <a:r>
              <a:rPr lang="es-MX" dirty="0">
                <a:latin typeface="Century Gothic" panose="020B0502020202020204" pitchFamily="34" charset="0"/>
              </a:rPr>
              <a:t>EVALUACIÓN DEL CI</a:t>
            </a:r>
          </a:p>
          <a:p>
            <a:pPr marL="722313" indent="-269875">
              <a:buFontTx/>
              <a:buChar char="-"/>
            </a:pPr>
            <a:r>
              <a:rPr lang="es-MX" dirty="0">
                <a:latin typeface="Century Gothic" panose="020B0502020202020204" pitchFamily="34" charset="0"/>
              </a:rPr>
              <a:t>ADMINISTRACIÓN DE RIESGOS</a:t>
            </a:r>
          </a:p>
        </p:txBody>
      </p:sp>
    </p:spTree>
    <p:extLst>
      <p:ext uri="{BB962C8B-B14F-4D97-AF65-F5344CB8AC3E}">
        <p14:creationId xmlns="" xmlns:p14="http://schemas.microsoft.com/office/powerpoint/2010/main" val="85598025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4" name="CuadroTexto 3"/>
          <p:cNvSpPr txBox="1"/>
          <p:nvPr/>
        </p:nvSpPr>
        <p:spPr>
          <a:xfrm>
            <a:off x="706582" y="1272119"/>
            <a:ext cx="7003472" cy="369332"/>
          </a:xfrm>
          <a:prstGeom prst="rect">
            <a:avLst/>
          </a:prstGeom>
          <a:noFill/>
        </p:spPr>
        <p:txBody>
          <a:bodyPr wrap="square" rtlCol="0">
            <a:spAutoFit/>
          </a:bodyPr>
          <a:lstStyle/>
          <a:p>
            <a:pPr algn="ctr"/>
            <a:r>
              <a:rPr lang="es-MX" b="1" dirty="0"/>
              <a:t>Análisis de Resultados de Auto Evaluación:</a:t>
            </a:r>
          </a:p>
        </p:txBody>
      </p:sp>
      <p:pic>
        <p:nvPicPr>
          <p:cNvPr id="2" name="Imagen 1">
            <a:extLst>
              <a:ext uri="{FF2B5EF4-FFF2-40B4-BE49-F238E27FC236}">
                <a16:creationId xmlns="" xmlns:a16="http://schemas.microsoft.com/office/drawing/2014/main" id="{D1859078-B6CD-4DE7-BF3A-924060EE0B30}"/>
              </a:ext>
            </a:extLst>
          </p:cNvPr>
          <p:cNvPicPr>
            <a:picLocks noChangeAspect="1"/>
          </p:cNvPicPr>
          <p:nvPr/>
        </p:nvPicPr>
        <p:blipFill>
          <a:blip r:embed="rId3"/>
          <a:stretch>
            <a:fillRect/>
          </a:stretch>
        </p:blipFill>
        <p:spPr>
          <a:xfrm>
            <a:off x="421052" y="1859242"/>
            <a:ext cx="8301896" cy="4475297"/>
          </a:xfrm>
          <a:prstGeom prst="rect">
            <a:avLst/>
          </a:prstGeom>
        </p:spPr>
      </p:pic>
    </p:spTree>
    <p:extLst>
      <p:ext uri="{BB962C8B-B14F-4D97-AF65-F5344CB8AC3E}">
        <p14:creationId xmlns="" xmlns:p14="http://schemas.microsoft.com/office/powerpoint/2010/main" val="209657453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4" name="CuadroTexto 3"/>
          <p:cNvSpPr txBox="1"/>
          <p:nvPr/>
        </p:nvSpPr>
        <p:spPr>
          <a:xfrm>
            <a:off x="706582" y="1272119"/>
            <a:ext cx="7003472" cy="646331"/>
          </a:xfrm>
          <a:prstGeom prst="rect">
            <a:avLst/>
          </a:prstGeom>
          <a:noFill/>
        </p:spPr>
        <p:txBody>
          <a:bodyPr wrap="square" rtlCol="0">
            <a:spAutoFit/>
          </a:bodyPr>
          <a:lstStyle/>
          <a:p>
            <a:pPr algn="ctr"/>
            <a:r>
              <a:rPr lang="es-MX" b="1" dirty="0"/>
              <a:t>Informe Anual del Estado que guarda el Sistema de Control Interno de SEC- SEES</a:t>
            </a:r>
          </a:p>
        </p:txBody>
      </p:sp>
      <p:pic>
        <p:nvPicPr>
          <p:cNvPr id="5" name="Imagen 4">
            <a:extLst>
              <a:ext uri="{FF2B5EF4-FFF2-40B4-BE49-F238E27FC236}">
                <a16:creationId xmlns="" xmlns:a16="http://schemas.microsoft.com/office/drawing/2014/main" id="{FB67EB54-7F77-4525-B74E-3529D02C4047}"/>
              </a:ext>
            </a:extLst>
          </p:cNvPr>
          <p:cNvPicPr>
            <a:picLocks noChangeAspect="1"/>
          </p:cNvPicPr>
          <p:nvPr/>
        </p:nvPicPr>
        <p:blipFill>
          <a:blip r:embed="rId3"/>
          <a:stretch>
            <a:fillRect/>
          </a:stretch>
        </p:blipFill>
        <p:spPr>
          <a:xfrm>
            <a:off x="456728" y="2016971"/>
            <a:ext cx="4114800" cy="4181475"/>
          </a:xfrm>
          <a:prstGeom prst="rect">
            <a:avLst/>
          </a:prstGeom>
        </p:spPr>
      </p:pic>
      <p:sp>
        <p:nvSpPr>
          <p:cNvPr id="6" name="CuadroTexto 5">
            <a:extLst>
              <a:ext uri="{FF2B5EF4-FFF2-40B4-BE49-F238E27FC236}">
                <a16:creationId xmlns="" xmlns:a16="http://schemas.microsoft.com/office/drawing/2014/main" id="{AEDB8415-BEC2-41CC-B63F-859CD6C3C180}"/>
              </a:ext>
            </a:extLst>
          </p:cNvPr>
          <p:cNvSpPr txBox="1"/>
          <p:nvPr/>
        </p:nvSpPr>
        <p:spPr>
          <a:xfrm>
            <a:off x="4899378" y="2178756"/>
            <a:ext cx="3454400" cy="3539430"/>
          </a:xfrm>
          <a:prstGeom prst="rect">
            <a:avLst/>
          </a:prstGeom>
          <a:noFill/>
        </p:spPr>
        <p:txBody>
          <a:bodyPr wrap="square" rtlCol="0">
            <a:spAutoFit/>
          </a:bodyPr>
          <a:lstStyle/>
          <a:p>
            <a:pPr algn="just"/>
            <a:r>
              <a:rPr lang="es-MX" sz="1600" dirty="0"/>
              <a:t>El presente informe fue integrado con el propósito de informar a la Secretaría de la Contraloría General, la Subsecretaría de Desarrollo Administrativo y Tecnológico de la Secretaría de la Contraloría General, al Órgano Interno de Control, al Comité de Control y Desempeño Institucional (COCODI) y, en su caso, al Órgano de Gobierno sobre los resultados y avances del Comité de Control y Desempeño Institucional, la Administración de Riesgos y la Autoevaluación.</a:t>
            </a:r>
            <a:endParaRPr lang="x-none" sz="1600" dirty="0"/>
          </a:p>
        </p:txBody>
      </p:sp>
    </p:spTree>
    <p:extLst>
      <p:ext uri="{BB962C8B-B14F-4D97-AF65-F5344CB8AC3E}">
        <p14:creationId xmlns="" xmlns:p14="http://schemas.microsoft.com/office/powerpoint/2010/main" val="353604760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4" name="CuadroTexto 3"/>
          <p:cNvSpPr txBox="1"/>
          <p:nvPr/>
        </p:nvSpPr>
        <p:spPr>
          <a:xfrm>
            <a:off x="706582" y="1272119"/>
            <a:ext cx="7003472" cy="369332"/>
          </a:xfrm>
          <a:prstGeom prst="rect">
            <a:avLst/>
          </a:prstGeom>
          <a:noFill/>
        </p:spPr>
        <p:txBody>
          <a:bodyPr wrap="square" rtlCol="0">
            <a:spAutoFit/>
          </a:bodyPr>
          <a:lstStyle/>
          <a:p>
            <a:pPr algn="ctr"/>
            <a:r>
              <a:rPr lang="es-MX" b="1" dirty="0"/>
              <a:t>Plan de Trabajo de Control Interno 2020 SEC-SEES</a:t>
            </a:r>
          </a:p>
        </p:txBody>
      </p:sp>
      <p:pic>
        <p:nvPicPr>
          <p:cNvPr id="2" name="Imagen 1">
            <a:extLst>
              <a:ext uri="{FF2B5EF4-FFF2-40B4-BE49-F238E27FC236}">
                <a16:creationId xmlns="" xmlns:a16="http://schemas.microsoft.com/office/drawing/2014/main" id="{0FB74C31-E27D-45FC-B305-B503B2241062}"/>
              </a:ext>
            </a:extLst>
          </p:cNvPr>
          <p:cNvPicPr>
            <a:picLocks noChangeAspect="1"/>
          </p:cNvPicPr>
          <p:nvPr/>
        </p:nvPicPr>
        <p:blipFill>
          <a:blip r:embed="rId3"/>
          <a:stretch>
            <a:fillRect/>
          </a:stretch>
        </p:blipFill>
        <p:spPr>
          <a:xfrm>
            <a:off x="891576" y="1774954"/>
            <a:ext cx="7157402" cy="4517719"/>
          </a:xfrm>
          <a:prstGeom prst="rect">
            <a:avLst/>
          </a:prstGeom>
        </p:spPr>
      </p:pic>
    </p:spTree>
    <p:extLst>
      <p:ext uri="{BB962C8B-B14F-4D97-AF65-F5344CB8AC3E}">
        <p14:creationId xmlns="" xmlns:p14="http://schemas.microsoft.com/office/powerpoint/2010/main" val="324151952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2" name="Imagen 1"/>
          <p:cNvPicPr>
            <a:picLocks noChangeAspect="1"/>
          </p:cNvPicPr>
          <p:nvPr/>
        </p:nvPicPr>
        <p:blipFill>
          <a:blip r:embed="rId3"/>
          <a:stretch>
            <a:fillRect/>
          </a:stretch>
        </p:blipFill>
        <p:spPr>
          <a:xfrm>
            <a:off x="323527" y="1146747"/>
            <a:ext cx="4330844" cy="5511228"/>
          </a:xfrm>
          <a:prstGeom prst="rect">
            <a:avLst/>
          </a:prstGeom>
        </p:spPr>
      </p:pic>
      <p:sp>
        <p:nvSpPr>
          <p:cNvPr id="5" name="CuadroTexto 4"/>
          <p:cNvSpPr txBox="1"/>
          <p:nvPr/>
        </p:nvSpPr>
        <p:spPr>
          <a:xfrm>
            <a:off x="4998027" y="1600200"/>
            <a:ext cx="3231573" cy="4031873"/>
          </a:xfrm>
          <a:prstGeom prst="rect">
            <a:avLst/>
          </a:prstGeom>
          <a:noFill/>
        </p:spPr>
        <p:txBody>
          <a:bodyPr wrap="square" rtlCol="0">
            <a:spAutoFit/>
          </a:bodyPr>
          <a:lstStyle/>
          <a:p>
            <a:pPr algn="just"/>
            <a:r>
              <a:rPr lang="es-MX" sz="1600" dirty="0"/>
              <a:t>El presente documento establece las actividades y tareas que la Secretaría de Educación y Cultura (SEC), Servicios Educativos del Estado de Sonora (SEES),deberá realizar para fortalecer y actualizar su control interno institucional con el fin de identificar y analizar los riesgos y las acciones preventivas en la ejecución de los programas, presupuesto y procesos institucionales que puedan afectar el cumplimiento de metas y objetivos institucionales, así mismo, mejorar la eficiencia y eficacia de su gestión y prevenir posibles hechos de corrupción.</a:t>
            </a:r>
          </a:p>
        </p:txBody>
      </p:sp>
    </p:spTree>
    <p:extLst>
      <p:ext uri="{BB962C8B-B14F-4D97-AF65-F5344CB8AC3E}">
        <p14:creationId xmlns="" xmlns:p14="http://schemas.microsoft.com/office/powerpoint/2010/main" val="354801931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34706</TotalTime>
  <Words>783</Words>
  <Application>Microsoft Office PowerPoint</Application>
  <PresentationFormat>Presentación en pantalla (4:3)</PresentationFormat>
  <Paragraphs>93</Paragraphs>
  <Slides>15</Slides>
  <Notes>1</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CONTROL INTERNO Comité de Control y Desempeño Institucional (COCODI)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LUIS CARLOS</cp:lastModifiedBy>
  <cp:revision>480</cp:revision>
  <cp:lastPrinted>2019-10-10T06:02:31Z</cp:lastPrinted>
  <dcterms:created xsi:type="dcterms:W3CDTF">2017-06-29T21:17:41Z</dcterms:created>
  <dcterms:modified xsi:type="dcterms:W3CDTF">2020-11-04T02:51:51Z</dcterms:modified>
</cp:coreProperties>
</file>