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304" r:id="rId3"/>
    <p:sldId id="445" r:id="rId4"/>
    <p:sldId id="269" r:id="rId5"/>
    <p:sldId id="439" r:id="rId6"/>
    <p:sldId id="440" r:id="rId7"/>
    <p:sldId id="441" r:id="rId8"/>
    <p:sldId id="442" r:id="rId9"/>
    <p:sldId id="443" r:id="rId10"/>
    <p:sldId id="444" r:id="rId11"/>
    <p:sldId id="359" r:id="rId12"/>
    <p:sldId id="344" r:id="rId1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0000"/>
    <a:srgbClr val="66FF99"/>
    <a:srgbClr val="99FFCC"/>
    <a:srgbClr val="00FF00"/>
    <a:srgbClr val="FF6600"/>
    <a:srgbClr val="BC351A"/>
    <a:srgbClr val="FF9999"/>
    <a:srgbClr val="FFDE75"/>
    <a:srgbClr val="CC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4" autoAdjust="0"/>
    <p:restoredTop sz="94660"/>
  </p:normalViewPr>
  <p:slideViewPr>
    <p:cSldViewPr snapToGrid="0">
      <p:cViewPr>
        <p:scale>
          <a:sx n="90" d="100"/>
          <a:sy n="90" d="100"/>
        </p:scale>
        <p:origin x="-738" y="76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1" loCatId="matrix" qsTypeId="urn:microsoft.com/office/officeart/2005/8/quickstyle/simple1" qsCatId="simple" csTypeId="urn:microsoft.com/office/officeart/2005/8/colors/colorful1#1" csCatId="colorful" phldr="1"/>
      <dgm:spPr/>
      <dgm:t>
        <a:bodyPr/>
        <a:lstStyle/>
        <a:p>
          <a:endParaRPr lang="es-MX"/>
        </a:p>
      </dgm:t>
    </dgm:pt>
    <dgm:pt modelId="{67EB7EB9-C354-48F3-A743-2EB82C24E407}">
      <dgm:prSet phldrT="[Texto]" custT="1"/>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bg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dirty="0"/>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dirty="0"/>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dirty="0"/>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dirty="0"/>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77F2E865-BBEF-4B1C-861A-9C4FEAEBCB94}" type="presOf" srcId="{E0D111E2-FBFA-44BD-8073-08808DAFFE81}" destId="{4503D845-BB64-42F5-931D-857A1CF2F56A}" srcOrd="0" destOrd="0" presId="urn:microsoft.com/office/officeart/2005/8/layout/cycle4#1"/>
    <dgm:cxn modelId="{FF820FFB-13DC-4153-B735-1869DB934425}" srcId="{2DC9592F-AA48-48FB-8CE3-FADF15FD4C8C}" destId="{B195F467-C113-4398-B4DE-5766D3B7C493}" srcOrd="0" destOrd="0" parTransId="{8878EA3B-F8EC-4573-8D74-08E09544ECDB}" sibTransId="{5C05965B-AA23-43D4-90BB-8ABB49F7420A}"/>
    <dgm:cxn modelId="{D33170AF-6137-44D9-87A8-77C0BC093533}" srcId="{E0D111E2-FBFA-44BD-8073-08808DAFFE81}" destId="{7BDFC2D9-0CD5-47E0-A279-B8FF5C83F581}" srcOrd="3" destOrd="0" parTransId="{86A3BCE7-7EDE-4CDB-93D4-D331EE868996}" sibTransId="{7B8B8271-D9E6-4A5C-86D5-A4A2B333B667}"/>
    <dgm:cxn modelId="{44E13217-19EC-4819-B27C-3A6CD494A119}" srcId="{E0D111E2-FBFA-44BD-8073-08808DAFFE81}" destId="{BDDE7C65-0B0D-4EDA-B492-66C1E34D3451}" srcOrd="4" destOrd="0" parTransId="{A9FF3E93-11EF-4CD6-AEDE-6F14D0736DAB}" sibTransId="{FC71B8F2-9788-46C9-BC51-E3EB3BE9B6CB}"/>
    <dgm:cxn modelId="{B2DB8A41-B9EF-4B0A-AD4B-9F42B134A7E9}" srcId="{BDDE7C65-0B0D-4EDA-B492-66C1E34D3451}" destId="{346EAFD8-3F94-4C57-B96A-498E42AF27EB}" srcOrd="0" destOrd="0" parTransId="{BA1B0329-BFF5-48B4-A6D9-8BA581D18EDC}" sibTransId="{4741643F-5C9B-43B3-A44A-3872E897EBF1}"/>
    <dgm:cxn modelId="{F95745BD-67C7-4AD9-AAD8-84A6A9D2051E}" type="presOf" srcId="{7BDFC2D9-0CD5-47E0-A279-B8FF5C83F581}" destId="{3155FBE9-EDC6-40B0-95F8-A2BEBDC5F205}" srcOrd="0" destOrd="0" presId="urn:microsoft.com/office/officeart/2005/8/layout/cycle4#1"/>
    <dgm:cxn modelId="{FC96EA69-CCF4-4828-95F8-B634D28E330E}" srcId="{E0D111E2-FBFA-44BD-8073-08808DAFFE81}" destId="{09299A7F-6495-4D43-8E0F-287CFBF9A56C}" srcOrd="2" destOrd="0" parTransId="{7BD712F6-7587-4FFC-96E7-778053A11381}" sibTransId="{5E7E5730-9D91-42EA-A3F6-671B7DC30503}"/>
    <dgm:cxn modelId="{23955F58-4445-4336-A544-74E6C006B39B}" type="presOf" srcId="{135BF026-6343-423D-A83E-97A1AB284BE3}" destId="{58948DFE-5A7C-4317-B2C3-77603CD7CA22}" srcOrd="0" destOrd="0" presId="urn:microsoft.com/office/officeart/2005/8/layout/cycle4#1"/>
    <dgm:cxn modelId="{6C43A575-1AB6-4BF6-9F38-F4B962F7CC06}" type="presOf" srcId="{09299A7F-6495-4D43-8E0F-287CFBF9A56C}" destId="{B4A32CDA-7C24-4CBD-8508-106957E8C2B3}" srcOrd="0" destOrd="0" presId="urn:microsoft.com/office/officeart/2005/8/layout/cycle4#1"/>
    <dgm:cxn modelId="{62D2955D-76CF-4E39-9A35-367B89832429}" type="presOf" srcId="{67EB7EB9-C354-48F3-A743-2EB82C24E407}" destId="{FAC9DAFD-0754-4169-A452-E137E627F458}" srcOrd="0" destOrd="0" presId="urn:microsoft.com/office/officeart/2005/8/layout/cycle4#1"/>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6EEC0DCA-9DD2-4FE5-AD89-95FC6D57ABF2}" srcId="{E0D111E2-FBFA-44BD-8073-08808DAFFE81}" destId="{135BF026-6343-423D-A83E-97A1AB284BE3}" srcOrd="1" destOrd="0" parTransId="{92B99ACB-1780-470E-993E-72ABF865C0F7}" sibTransId="{1597CD26-BC66-4060-953B-3C93716C37DB}"/>
    <dgm:cxn modelId="{24A85FAF-49E7-4F7A-9BC7-947676332366}" type="presParOf" srcId="{4503D845-BB64-42F5-931D-857A1CF2F56A}" destId="{0AD6C6DA-58AE-439B-B773-C2C21C447B2D}" srcOrd="0" destOrd="0" presId="urn:microsoft.com/office/officeart/2005/8/layout/cycle4#1"/>
    <dgm:cxn modelId="{98428036-D25A-4256-8568-97650FFE1CE9}" type="presParOf" srcId="{0AD6C6DA-58AE-439B-B773-C2C21C447B2D}" destId="{8884FA54-F300-43AB-97E3-83046ECC366E}" srcOrd="0" destOrd="0" presId="urn:microsoft.com/office/officeart/2005/8/layout/cycle4#1"/>
    <dgm:cxn modelId="{1766CA71-B2AB-4404-ADA7-F758CBC5A00D}" type="presParOf" srcId="{4503D845-BB64-42F5-931D-857A1CF2F56A}" destId="{297D6071-8BCA-431F-8E04-2DB7F08E6186}" srcOrd="1" destOrd="0" presId="urn:microsoft.com/office/officeart/2005/8/layout/cycle4#1"/>
    <dgm:cxn modelId="{467CDE8A-40F6-4DC9-BD5D-734F27FFA09B}" type="presParOf" srcId="{297D6071-8BCA-431F-8E04-2DB7F08E6186}" destId="{FAC9DAFD-0754-4169-A452-E137E627F458}" srcOrd="0" destOrd="0" presId="urn:microsoft.com/office/officeart/2005/8/layout/cycle4#1"/>
    <dgm:cxn modelId="{B3650E2B-3978-4586-BC80-667F8CBF62CC}" type="presParOf" srcId="{297D6071-8BCA-431F-8E04-2DB7F08E6186}" destId="{58948DFE-5A7C-4317-B2C3-77603CD7CA22}" srcOrd="1" destOrd="0" presId="urn:microsoft.com/office/officeart/2005/8/layout/cycle4#1"/>
    <dgm:cxn modelId="{A6411925-ACF6-4214-97CD-EE11BECF9F85}" type="presParOf" srcId="{297D6071-8BCA-431F-8E04-2DB7F08E6186}" destId="{B4A32CDA-7C24-4CBD-8508-106957E8C2B3}" srcOrd="2" destOrd="0" presId="urn:microsoft.com/office/officeart/2005/8/layout/cycle4#1"/>
    <dgm:cxn modelId="{011FDF5B-E6A8-4B3C-8D24-1BC29A704458}" type="presParOf" srcId="{297D6071-8BCA-431F-8E04-2DB7F08E6186}" destId="{3155FBE9-EDC6-40B0-95F8-A2BEBDC5F205}" srcOrd="3" destOrd="0" presId="urn:microsoft.com/office/officeart/2005/8/layout/cycle4#1"/>
    <dgm:cxn modelId="{C59F475B-E751-4D22-B20A-ED823FA6649E}" type="presParOf" srcId="{297D6071-8BCA-431F-8E04-2DB7F08E6186}" destId="{E84F0D66-82DE-4316-A059-223CFCFB8E17}" srcOrd="4" destOrd="0" presId="urn:microsoft.com/office/officeart/2005/8/layout/cycle4#1"/>
    <dgm:cxn modelId="{25677DBC-6597-4DC8-BE87-429ED53F0B8C}" type="presParOf" srcId="{4503D845-BB64-42F5-931D-857A1CF2F56A}" destId="{D86658A4-388C-4EF5-A058-A79EED10FBBD}" srcOrd="2" destOrd="0" presId="urn:microsoft.com/office/officeart/2005/8/layout/cycle4#1"/>
    <dgm:cxn modelId="{B91DF8C2-2D1E-41C2-BF2A-A4682C040340}" type="presParOf" srcId="{4503D845-BB64-42F5-931D-857A1CF2F56A}" destId="{96F4A9E4-9928-4CB4-BF28-EFF67EA34BB5}" srcOrd="3" destOrd="0" presId="urn:microsoft.com/office/officeart/2005/8/layout/cycle4#1"/>
  </dgm:cxnLst>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9C125-B44E-4005-8A2A-E5D9947FDBD1}">
      <dsp:nvSpPr>
        <dsp:cNvPr id="0" name=""/>
        <dsp:cNvSpPr/>
      </dsp:nvSpPr>
      <dsp:spPr>
        <a:xfrm>
          <a:off x="3615358" y="777884"/>
          <a:ext cx="2243457" cy="355893"/>
        </a:xfrm>
        <a:custGeom>
          <a:avLst/>
          <a:gdLst/>
          <a:ahLst/>
          <a:cxnLst/>
          <a:rect l="0" t="0" r="0" b="0"/>
          <a:pathLst>
            <a:path>
              <a:moveTo>
                <a:pt x="0" y="0"/>
              </a:moveTo>
              <a:lnTo>
                <a:pt x="0" y="242531"/>
              </a:lnTo>
              <a:lnTo>
                <a:pt x="2243457" y="242531"/>
              </a:lnTo>
              <a:lnTo>
                <a:pt x="2243457"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ABF8592-0075-4559-8238-075F11BB7BDF}">
      <dsp:nvSpPr>
        <dsp:cNvPr id="0" name=""/>
        <dsp:cNvSpPr/>
      </dsp:nvSpPr>
      <dsp:spPr>
        <a:xfrm>
          <a:off x="3615358" y="777884"/>
          <a:ext cx="747819" cy="355893"/>
        </a:xfrm>
        <a:custGeom>
          <a:avLst/>
          <a:gdLst/>
          <a:ahLst/>
          <a:cxnLst/>
          <a:rect l="0" t="0" r="0" b="0"/>
          <a:pathLst>
            <a:path>
              <a:moveTo>
                <a:pt x="0" y="0"/>
              </a:moveTo>
              <a:lnTo>
                <a:pt x="0" y="242531"/>
              </a:lnTo>
              <a:lnTo>
                <a:pt x="747819" y="242531"/>
              </a:lnTo>
              <a:lnTo>
                <a:pt x="747819"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EB69EB6-D394-498F-A135-930A71BF328F}">
      <dsp:nvSpPr>
        <dsp:cNvPr id="0" name=""/>
        <dsp:cNvSpPr/>
      </dsp:nvSpPr>
      <dsp:spPr>
        <a:xfrm>
          <a:off x="2867539" y="777884"/>
          <a:ext cx="747819" cy="355893"/>
        </a:xfrm>
        <a:custGeom>
          <a:avLst/>
          <a:gdLst/>
          <a:ahLst/>
          <a:cxnLst/>
          <a:rect l="0" t="0" r="0" b="0"/>
          <a:pathLst>
            <a:path>
              <a:moveTo>
                <a:pt x="747819" y="0"/>
              </a:moveTo>
              <a:lnTo>
                <a:pt x="747819"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15EF07D-31D2-47D1-9B47-F2E5A96F665B}">
      <dsp:nvSpPr>
        <dsp:cNvPr id="0" name=""/>
        <dsp:cNvSpPr/>
      </dsp:nvSpPr>
      <dsp:spPr>
        <a:xfrm>
          <a:off x="1371901" y="777884"/>
          <a:ext cx="2243457" cy="355893"/>
        </a:xfrm>
        <a:custGeom>
          <a:avLst/>
          <a:gdLst/>
          <a:ahLst/>
          <a:cxnLst/>
          <a:rect l="0" t="0" r="0" b="0"/>
          <a:pathLst>
            <a:path>
              <a:moveTo>
                <a:pt x="2243457" y="0"/>
              </a:moveTo>
              <a:lnTo>
                <a:pt x="2243457" y="242531"/>
              </a:lnTo>
              <a:lnTo>
                <a:pt x="0" y="242531"/>
              </a:lnTo>
              <a:lnTo>
                <a:pt x="0" y="355893"/>
              </a:lnTo>
            </a:path>
          </a:pathLst>
        </a:custGeom>
        <a:noFill/>
        <a:ln w="6350" cap="flat" cmpd="sng" algn="ctr">
          <a:solidFill>
            <a:schemeClr val="dk2">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93E8609-44EC-4A80-AF6B-8294A07E738F}">
      <dsp:nvSpPr>
        <dsp:cNvPr id="0" name=""/>
        <dsp:cNvSpPr/>
      </dsp:nvSpPr>
      <dsp:spPr>
        <a:xfrm>
          <a:off x="3003506" y="832"/>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1396441-CA1F-4458-BE66-9A6BB96F6128}">
      <dsp:nvSpPr>
        <dsp:cNvPr id="0" name=""/>
        <dsp:cNvSpPr/>
      </dsp:nvSpPr>
      <dsp:spPr>
        <a:xfrm>
          <a:off x="3139473" y="130001"/>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Presidente</a:t>
          </a:r>
          <a:endParaRPr lang="es-ES" sz="1500" kern="1200" dirty="0"/>
        </a:p>
      </dsp:txBody>
      <dsp:txXfrm>
        <a:off x="3162232" y="152760"/>
        <a:ext cx="1178186" cy="731534"/>
      </dsp:txXfrm>
    </dsp:sp>
    <dsp:sp modelId="{1F7084C1-11A7-44F2-8F06-E5F0D0ED5ED9}">
      <dsp:nvSpPr>
        <dsp:cNvPr id="0" name=""/>
        <dsp:cNvSpPr/>
      </dsp:nvSpPr>
      <dsp:spPr>
        <a:xfrm>
          <a:off x="760049"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FFEF717-C598-49EA-95CE-89C5ADE34578}">
      <dsp:nvSpPr>
        <dsp:cNvPr id="0" name=""/>
        <dsp:cNvSpPr/>
      </dsp:nvSpPr>
      <dsp:spPr>
        <a:xfrm>
          <a:off x="896016"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 Ejecutivo</a:t>
          </a:r>
          <a:endParaRPr lang="es-ES" sz="1500" kern="1200" dirty="0"/>
        </a:p>
      </dsp:txBody>
      <dsp:txXfrm>
        <a:off x="918775" y="1285706"/>
        <a:ext cx="1178186" cy="731534"/>
      </dsp:txXfrm>
    </dsp:sp>
    <dsp:sp modelId="{5C05CFC2-4B04-426E-8A71-4C634085EA86}">
      <dsp:nvSpPr>
        <dsp:cNvPr id="0" name=""/>
        <dsp:cNvSpPr/>
      </dsp:nvSpPr>
      <dsp:spPr>
        <a:xfrm>
          <a:off x="2255687"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FA2A4E3-6A7E-4311-BD18-956D23148001}">
      <dsp:nvSpPr>
        <dsp:cNvPr id="0" name=""/>
        <dsp:cNvSpPr/>
      </dsp:nvSpPr>
      <dsp:spPr>
        <a:xfrm>
          <a:off x="2391654" y="1262947"/>
          <a:ext cx="1223704" cy="777052"/>
        </a:xfrm>
        <a:prstGeom prst="roundRect">
          <a:avLst>
            <a:gd name="adj" fmla="val 10000"/>
          </a:avLst>
        </a:prstGeom>
        <a:solidFill>
          <a:schemeClr val="accent4">
            <a:alpha val="9000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Vocales</a:t>
          </a:r>
          <a:endParaRPr lang="es-ES" sz="1500" kern="1200" dirty="0"/>
        </a:p>
      </dsp:txBody>
      <dsp:txXfrm>
        <a:off x="2414413" y="1285706"/>
        <a:ext cx="1178186" cy="731534"/>
      </dsp:txXfrm>
    </dsp:sp>
    <dsp:sp modelId="{9C4E2A7D-AC0C-443F-BFE7-999C19236F21}">
      <dsp:nvSpPr>
        <dsp:cNvPr id="0" name=""/>
        <dsp:cNvSpPr/>
      </dsp:nvSpPr>
      <dsp:spPr>
        <a:xfrm>
          <a:off x="3751326"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A08E406-7EA4-4D0C-9C79-28EB04C96490}">
      <dsp:nvSpPr>
        <dsp:cNvPr id="0" name=""/>
        <dsp:cNvSpPr/>
      </dsp:nvSpPr>
      <dsp:spPr>
        <a:xfrm>
          <a:off x="3887293"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Invitados Permanentes</a:t>
          </a:r>
          <a:endParaRPr lang="es-ES" sz="1500" kern="1200" dirty="0"/>
        </a:p>
      </dsp:txBody>
      <dsp:txXfrm>
        <a:off x="3910052" y="1285706"/>
        <a:ext cx="1178186" cy="731534"/>
      </dsp:txXfrm>
    </dsp:sp>
    <dsp:sp modelId="{F2C04478-460E-4BB4-A2B0-3F453A899FEC}">
      <dsp:nvSpPr>
        <dsp:cNvPr id="0" name=""/>
        <dsp:cNvSpPr/>
      </dsp:nvSpPr>
      <dsp:spPr>
        <a:xfrm>
          <a:off x="5246964" y="1133778"/>
          <a:ext cx="1223704" cy="777052"/>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230AF29-01B6-4189-8032-224674C03743}">
      <dsp:nvSpPr>
        <dsp:cNvPr id="0" name=""/>
        <dsp:cNvSpPr/>
      </dsp:nvSpPr>
      <dsp:spPr>
        <a:xfrm>
          <a:off x="5382931" y="1262947"/>
          <a:ext cx="1223704" cy="777052"/>
        </a:xfrm>
        <a:prstGeom prst="roundRect">
          <a:avLst>
            <a:gd name="adj" fmla="val 10000"/>
          </a:avLst>
        </a:prstGeom>
        <a:solidFill>
          <a:schemeClr val="dk2">
            <a:alpha val="90000"/>
            <a:tint val="4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MX" sz="1500" kern="1200" dirty="0" smtClean="0"/>
            <a:t>Otros Invitados</a:t>
          </a:r>
          <a:endParaRPr lang="es-ES" sz="1500" kern="1200" dirty="0"/>
        </a:p>
      </dsp:txBody>
      <dsp:txXfrm>
        <a:off x="5405690" y="1285706"/>
        <a:ext cx="1178186" cy="731534"/>
      </dsp:txXfrm>
    </dsp:sp>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3BB6-8FFD-4C1E-B286-D473ACF6ED23}" type="datetimeFigureOut">
              <a:rPr lang="es-MX" smtClean="0"/>
              <a:pPr/>
              <a:t>03/11/2020</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10C45-BDF6-4144-A6BB-1BA0D3B5783B}" type="slidenum">
              <a:rPr lang="es-MX" smtClean="0"/>
              <a:pPr/>
              <a:t>‹Nº›</a:t>
            </a:fld>
            <a:endParaRPr lang="es-MX"/>
          </a:p>
        </p:txBody>
      </p:sp>
    </p:spTree>
    <p:extLst>
      <p:ext uri="{BB962C8B-B14F-4D97-AF65-F5344CB8AC3E}">
        <p14:creationId xmlns="" xmlns:p14="http://schemas.microsoft.com/office/powerpoint/2010/main" val="333488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371600" y="1143000"/>
            <a:ext cx="4114800" cy="3086100"/>
          </a:xfrm>
        </p:spPr>
      </p:sp>
      <p:sp>
        <p:nvSpPr>
          <p:cNvPr id="3" name="2 Marcador de notas"/>
          <p:cNvSpPr>
            <a:spLocks noGrp="1"/>
          </p:cNvSpPr>
          <p:nvPr>
            <p:ph type="body" idx="1"/>
          </p:nvPr>
        </p:nvSpPr>
        <p:spPr/>
        <p:txBody>
          <a:bodyPr>
            <a:normAutofit/>
          </a:bodyPr>
          <a:lstStyle/>
          <a:p>
            <a:r>
              <a:rPr lang="es-MX" sz="800" dirty="0" smtClean="0"/>
              <a:t>Cuando</a:t>
            </a:r>
            <a:r>
              <a:rPr lang="es-MX" sz="800" baseline="0" dirty="0" smtClean="0"/>
              <a:t> escuchamos por primera vez hablar del tema de CI, se nos viene a la mente muchas ideas, y entre ellas están los paradigmas. </a:t>
            </a:r>
          </a:p>
          <a:p>
            <a:endParaRPr lang="es-MX" sz="800" baseline="0" dirty="0" smtClean="0"/>
          </a:p>
          <a:p>
            <a:r>
              <a:rPr lang="es-MX" sz="200" baseline="0" dirty="0" smtClean="0"/>
              <a:t>Los paradigmas sobre el CI son aquellas ideas erróneas que nos hacemos por desconocimiento del tema y que debemos romper para poder permear la importancia real del tema y mitigar la resistencia al cambio.</a:t>
            </a:r>
          </a:p>
          <a:p>
            <a:endParaRPr lang="es-MX" sz="800" baseline="0" dirty="0" smtClean="0"/>
          </a:p>
          <a:p>
            <a:pPr marL="228600" indent="-228600">
              <a:buAutoNum type="arabicPeriod"/>
            </a:pPr>
            <a:r>
              <a:rPr lang="es-MX" sz="800" baseline="0" dirty="0" smtClean="0"/>
              <a:t>Tema nuevo y especializado. El CI es un tema en el que participamos desde que nos establecemos metas u objetivos en nuestra vida diaria, hasta cuando formamos parte de una institución. </a:t>
            </a:r>
          </a:p>
          <a:p>
            <a:pPr marL="228600" indent="-228600">
              <a:buAutoNum type="arabicPeriod"/>
            </a:pPr>
            <a:r>
              <a:rPr lang="es-MX" sz="800" baseline="0" dirty="0" smtClean="0"/>
              <a:t>No es necesario ser un alto directivo para que el control interno nos sirva, sin embargo como altos directivos debemos ser los mas interesados que se siga una cultura de control interno dentro de la institución ya que nos permite tener un panorama completo de cómo están sucediendo las cosas y podemos estar seguros que las cosas se están mejorando.</a:t>
            </a:r>
          </a:p>
          <a:p>
            <a:pPr marL="228600" indent="-228600">
              <a:buAutoNum type="arabicPeriod"/>
            </a:pPr>
            <a:r>
              <a:rPr lang="es-MX" sz="800" baseline="0" dirty="0" smtClean="0"/>
              <a:t>El CI aplica en cualquier entidad gubernamental siempre y cuando tenga correctamente definido sus objetivos desde su origen en el marco normativo.</a:t>
            </a:r>
          </a:p>
          <a:p>
            <a:pPr marL="228600" indent="-228600">
              <a:buAutoNum type="arabicPeriod"/>
            </a:pPr>
            <a:r>
              <a:rPr lang="es-MX" sz="800" baseline="0" dirty="0" smtClean="0"/>
              <a:t>El CI es una serie de elementos intrínsecos en la operación de una institución gubernamental encaminados a cumplir el mandato normativo que la crea y de los objetivos institucionales así como de los programas públicos.</a:t>
            </a:r>
          </a:p>
          <a:p>
            <a:pPr marL="228600" indent="-228600">
              <a:buAutoNum type="arabicPeriod"/>
            </a:pPr>
            <a:endParaRPr lang="es-MX" baseline="0" dirty="0" smtClean="0"/>
          </a:p>
          <a:p>
            <a:pPr marL="228600" indent="-228600">
              <a:buAutoNum type="arabicPeriod"/>
            </a:pPr>
            <a:endParaRPr lang="es-MX"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98D1F619-8AF0-478A-896A-B096220C8E0D}" type="slidenum">
              <a:rPr lang="es-MX" smtClean="0"/>
              <a:pPr/>
              <a:t>11</a:t>
            </a:fld>
            <a:endParaRPr lang="es-MX"/>
          </a:p>
        </p:txBody>
      </p:sp>
    </p:spTree>
    <p:extLst>
      <p:ext uri="{BB962C8B-B14F-4D97-AF65-F5344CB8AC3E}">
        <p14:creationId xmlns="" xmlns:p14="http://schemas.microsoft.com/office/powerpoint/2010/main" val="2741104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06114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8185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96830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tandard slid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spcBef>
                <a:spcPts val="0"/>
              </a:spcBef>
              <a:spcAft>
                <a:spcPts val="600"/>
              </a:spcAft>
              <a:buSzPct val="100000"/>
              <a:defRPr>
                <a:solidFill>
                  <a:schemeClr val="bg1"/>
                </a:solidFill>
              </a:defRPr>
            </a:lvl1pPr>
            <a:lvl2pPr>
              <a:lnSpc>
                <a:spcPct val="100000"/>
              </a:lnSpc>
              <a:spcBef>
                <a:spcPts val="0"/>
              </a:spcBef>
              <a:spcAft>
                <a:spcPts val="600"/>
              </a:spcAft>
              <a:buSzPct val="100000"/>
              <a:defRPr>
                <a:solidFill>
                  <a:schemeClr val="bg1"/>
                </a:solidFill>
              </a:defRPr>
            </a:lvl2pPr>
            <a:lvl3pPr>
              <a:lnSpc>
                <a:spcPct val="100000"/>
              </a:lnSpc>
              <a:spcBef>
                <a:spcPts val="0"/>
              </a:spcBef>
              <a:spcAft>
                <a:spcPts val="600"/>
              </a:spcAft>
              <a:buSzPct val="100000"/>
              <a:defRPr>
                <a:solidFill>
                  <a:schemeClr val="bg1"/>
                </a:solidFill>
              </a:defRPr>
            </a:lvl3pPr>
            <a:lvl4pPr>
              <a:lnSpc>
                <a:spcPct val="100000"/>
              </a:lnSpc>
              <a:spcBef>
                <a:spcPts val="0"/>
              </a:spcBef>
              <a:spcAft>
                <a:spcPts val="600"/>
              </a:spcAft>
              <a:buSzPct val="100000"/>
              <a:defRPr>
                <a:solidFill>
                  <a:schemeClr val="bg1"/>
                </a:solidFill>
              </a:defRPr>
            </a:lvl4pPr>
            <a:lvl5pPr>
              <a:lnSpc>
                <a:spcPct val="100000"/>
              </a:lnSpc>
              <a:spcBef>
                <a:spcPts val="0"/>
              </a:spcBef>
              <a:spcAft>
                <a:spcPts val="600"/>
              </a:spcAft>
              <a:buSzPct val="100000"/>
              <a:defRPr>
                <a:solidFill>
                  <a:schemeClr val="bg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Rectangle 2"/>
          <p:cNvSpPr>
            <a:spLocks noGrp="1" noChangeArrowheads="1"/>
          </p:cNvSpPr>
          <p:nvPr>
            <p:ph type="title"/>
          </p:nvPr>
        </p:nvSpPr>
        <p:spPr bwMode="auto">
          <a:xfrm>
            <a:off x="456413" y="322783"/>
            <a:ext cx="8232775" cy="564679"/>
          </a:xfrm>
          <a:prstGeom prst="rect">
            <a:avLst/>
          </a:prstGeom>
          <a:noFill/>
          <a:ln w="9525">
            <a:noFill/>
            <a:miter lim="800000"/>
            <a:headEnd/>
            <a:tailEnd/>
          </a:ln>
          <a:effectLst/>
        </p:spPr>
        <p:txBody>
          <a:bodyPr vert="horz" wrap="square" lIns="0" tIns="35972" rIns="0" bIns="0" numCol="1" anchor="ctr" anchorCtr="0" compatLnSpc="1">
            <a:prstTxWarp prst="textNoShape">
              <a:avLst/>
            </a:prstTxWarp>
          </a:bodyPr>
          <a:lstStyle/>
          <a:p>
            <a:pPr lvl="0"/>
            <a:r>
              <a:rPr lang="en-US" noProof="0" dirty="0" smtClean="0"/>
              <a:t>Click to edit Master title style</a:t>
            </a:r>
          </a:p>
        </p:txBody>
      </p:sp>
    </p:spTree>
    <p:extLst>
      <p:ext uri="{BB962C8B-B14F-4D97-AF65-F5344CB8AC3E}">
        <p14:creationId xmlns="" xmlns:p14="http://schemas.microsoft.com/office/powerpoint/2010/main" val="358190383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86283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8"/>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257272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106545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2"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24543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332243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1054139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5460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30"/>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D0CD3E9-648A-4A22-B65A-B947559BDD30}" type="datetimeFigureOut">
              <a:rPr lang="es-MX" smtClean="0"/>
              <a:pPr/>
              <a:t>03/11/2020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298992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0CD3E9-648A-4A22-B65A-B947559BDD30}" type="datetimeFigureOut">
              <a:rPr lang="es-MX" smtClean="0"/>
              <a:pPr/>
              <a:t>03/11/2020</a:t>
            </a:fld>
            <a:endParaRPr lang="es-MX"/>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9F38B-7364-4398-860E-1D268335E1F8}" type="slidenum">
              <a:rPr lang="es-MX" smtClean="0"/>
              <a:pPr/>
              <a:t>‹Nº›</a:t>
            </a:fld>
            <a:endParaRPr lang="es-MX"/>
          </a:p>
        </p:txBody>
      </p:sp>
    </p:spTree>
    <p:extLst>
      <p:ext uri="{BB962C8B-B14F-4D97-AF65-F5344CB8AC3E}">
        <p14:creationId xmlns="" xmlns:p14="http://schemas.microsoft.com/office/powerpoint/2010/main" val="3944524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 Marcador de contenido"/>
          <p:cNvSpPr>
            <a:spLocks noGrp="1"/>
          </p:cNvSpPr>
          <p:nvPr>
            <p:ph idx="1"/>
          </p:nvPr>
        </p:nvSpPr>
        <p:spPr>
          <a:xfrm>
            <a:off x="707448" y="3626764"/>
            <a:ext cx="8229600" cy="737418"/>
          </a:xfrm>
          <a:prstGeom prst="rect">
            <a:avLst/>
          </a:prstGeom>
        </p:spPr>
        <p:txBody>
          <a:bodyPr>
            <a:normAutofit/>
          </a:bodyPr>
          <a:lstStyle/>
          <a:p>
            <a:pPr marL="0" indent="0" algn="ctr">
              <a:spcAft>
                <a:spcPts val="0"/>
              </a:spcAft>
              <a:buSzTx/>
              <a:buNone/>
              <a:defRPr/>
            </a:pP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13va.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S</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esión </a:t>
            </a: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Ordinaria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 2020</a:t>
            </a:r>
            <a: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t/>
            </a:r>
            <a:br>
              <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rPr>
            </a:br>
            <a:endParaRPr lang="es-MX" sz="2000" b="1" kern="0" dirty="0">
              <a:solidFill>
                <a:schemeClr val="tx1">
                  <a:lumMod val="75000"/>
                  <a:lumOff val="25000"/>
                </a:schemeClr>
              </a:solidFill>
              <a:effectLst>
                <a:outerShdw blurRad="38100" dist="38100" dir="2700000" algn="tl">
                  <a:srgbClr val="000000">
                    <a:alpha val="43137"/>
                  </a:srgbClr>
                </a:outerShdw>
              </a:effectLst>
              <a:latin typeface="Arial" pitchFamily="34" charset="0"/>
              <a:cs typeface="Arial" pitchFamily="34" charset="0"/>
            </a:endParaRPr>
          </a:p>
          <a:p>
            <a:pPr marL="0" indent="0" algn="ctr">
              <a:spcAft>
                <a:spcPts val="0"/>
              </a:spcAft>
              <a:buSzTx/>
              <a:buNone/>
              <a:defRPr/>
            </a:pPr>
            <a:endParaRPr lang="es-MX" sz="1800" b="1" kern="0" dirty="0">
              <a:solidFill>
                <a:schemeClr val="tx1"/>
              </a:solidFill>
            </a:endParaRPr>
          </a:p>
        </p:txBody>
      </p:sp>
      <p:sp>
        <p:nvSpPr>
          <p:cNvPr id="13" name="1 Título"/>
          <p:cNvSpPr>
            <a:spLocks noGrp="1"/>
          </p:cNvSpPr>
          <p:nvPr>
            <p:ph type="title"/>
          </p:nvPr>
        </p:nvSpPr>
        <p:spPr bwMode="auto">
          <a:xfrm>
            <a:off x="554182" y="1903017"/>
            <a:ext cx="8229600" cy="1508635"/>
          </a:xfrm>
          <a:prstGeom prst="rect">
            <a:avLst/>
          </a:prstGeom>
          <a:noFill/>
          <a:ln w="9525">
            <a:noFill/>
            <a:miter lim="800000"/>
            <a:headEnd/>
            <a:tailEnd/>
          </a:ln>
          <a:effectLst/>
        </p:spPr>
        <p:txBody>
          <a:bodyPr>
            <a:normAutofit/>
          </a:bodyPr>
          <a:lstStyle>
            <a:lvl1pPr algn="l">
              <a:defRPr sz="2800" cap="all" baseline="0">
                <a:solidFill>
                  <a:schemeClr val="tx1">
                    <a:lumMod val="75000"/>
                    <a:lumOff val="25000"/>
                  </a:schemeClr>
                </a:solidFill>
                <a:latin typeface="Century Gothic" pitchFamily="34" charset="0"/>
              </a:defRPr>
            </a:lvl1pPr>
          </a:lstStyle>
          <a:p>
            <a:pPr algn="ctr">
              <a:lnSpc>
                <a:spcPct val="100000"/>
              </a:lnSpc>
              <a:spcBef>
                <a:spcPts val="0"/>
              </a:spcBef>
              <a:defRPr/>
            </a:pP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CONTROL INTERNO</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omité</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de</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C</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ontrol y </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D</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esempeño</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I</a:t>
            </a:r>
            <a:r>
              <a:rPr lang="es-ES" sz="2400" b="1" kern="0" cap="none"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nstitucional</a:t>
            </a: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
            </a:r>
            <a:b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sz="24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r>
              <a:rPr lang="es-MX" sz="2400" b="1" dirty="0" smtClean="0">
                <a:effectLst>
                  <a:outerShdw blurRad="38100" dist="38100" dir="2700000" algn="tl">
                    <a:srgbClr val="000000">
                      <a:alpha val="43137"/>
                    </a:srgbClr>
                  </a:outerShdw>
                </a:effectLst>
                <a:latin typeface="Arial" pitchFamily="34" charset="0"/>
                <a:cs typeface="Arial" pitchFamily="34" charset="0"/>
              </a:rPr>
              <a:t/>
            </a:r>
            <a:br>
              <a:rPr lang="es-MX" sz="2400" b="1" dirty="0" smtClean="0">
                <a:effectLst>
                  <a:outerShdw blurRad="38100" dist="38100" dir="2700000" algn="tl">
                    <a:srgbClr val="000000">
                      <a:alpha val="43137"/>
                    </a:srgbClr>
                  </a:outerShdw>
                </a:effectLst>
                <a:latin typeface="Arial" pitchFamily="34" charset="0"/>
                <a:cs typeface="Arial" pitchFamily="34" charset="0"/>
              </a:rPr>
            </a:br>
            <a:endParaRPr lang="es-ES" sz="2400" b="1" kern="0" dirty="0">
              <a:effectLst>
                <a:outerShdw blurRad="38100" dist="38100" dir="2700000" algn="tl">
                  <a:srgbClr val="000000">
                    <a:alpha val="43137"/>
                  </a:srgbClr>
                </a:outerShdw>
              </a:effectLst>
              <a:latin typeface="Arial" pitchFamily="34" charset="0"/>
              <a:cs typeface="Arial" pitchFamily="34" charset="0"/>
            </a:endParaRPr>
          </a:p>
        </p:txBody>
      </p:sp>
      <p:sp>
        <p:nvSpPr>
          <p:cNvPr id="6" name="4 Marcador de contenido"/>
          <p:cNvSpPr txBox="1">
            <a:spLocks/>
          </p:cNvSpPr>
          <p:nvPr/>
        </p:nvSpPr>
        <p:spPr>
          <a:xfrm>
            <a:off x="0" y="5210957"/>
            <a:ext cx="9144000" cy="36807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Hermosillo, Sonora, </a:t>
            </a:r>
            <a:r>
              <a:rPr lang="es-MX" sz="2000"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 30 de Septiembre de 2020</a:t>
            </a:r>
            <a:endParaRPr lang="es-MX" sz="2000"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48129" name="Picture 1" descr="C:\Users\LUIS CARLOS\Pictures\SEC LOGO.png"/>
          <p:cNvPicPr>
            <a:picLocks noChangeAspect="1" noChangeArrowheads="1"/>
          </p:cNvPicPr>
          <p:nvPr/>
        </p:nvPicPr>
        <p:blipFill>
          <a:blip r:embed="rId2"/>
          <a:srcRect/>
          <a:stretch>
            <a:fillRect/>
          </a:stretch>
        </p:blipFill>
        <p:spPr bwMode="auto">
          <a:xfrm>
            <a:off x="2590799" y="0"/>
            <a:ext cx="3962400" cy="1476375"/>
          </a:xfrm>
          <a:prstGeom prst="rect">
            <a:avLst/>
          </a:prstGeom>
          <a:noFill/>
        </p:spPr>
      </p:pic>
      <p:sp>
        <p:nvSpPr>
          <p:cNvPr id="7" name="CuadroTexto 1">
            <a:extLst>
              <a:ext uri="{FF2B5EF4-FFF2-40B4-BE49-F238E27FC236}"/>
            </a:extLst>
          </p:cNvPr>
          <p:cNvSpPr txBox="1"/>
          <p:nvPr/>
        </p:nvSpPr>
        <p:spPr>
          <a:xfrm>
            <a:off x="1" y="5688449"/>
            <a:ext cx="9143999" cy="1169551"/>
          </a:xfrm>
          <a:prstGeom prst="rect">
            <a:avLst/>
          </a:prstGeom>
          <a:solidFill>
            <a:srgbClr val="FF0000"/>
          </a:solidFill>
        </p:spPr>
        <p:txBody>
          <a:bodyPr wrap="square">
            <a:spAutoFit/>
          </a:bodyPr>
          <a:lstStyle/>
          <a:p>
            <a:pPr algn="ctr">
              <a:defRPr/>
            </a:pPr>
            <a:endParaRPr lang="es-MX" sz="3500" b="1" dirty="0">
              <a:effectLst>
                <a:outerShdw blurRad="38100" dist="38100" dir="2700000" algn="tl">
                  <a:srgbClr val="000000">
                    <a:alpha val="43137"/>
                  </a:srgbClr>
                </a:outerShdw>
              </a:effectLst>
            </a:endParaRPr>
          </a:p>
          <a:p>
            <a:pPr algn="ctr">
              <a:defRPr/>
            </a:pPr>
            <a:endParaRPr lang="es-MX" sz="35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2341761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5" name="4 Rectángulo"/>
          <p:cNvSpPr/>
          <p:nvPr/>
        </p:nvSpPr>
        <p:spPr>
          <a:xfrm>
            <a:off x="568410" y="1595216"/>
            <a:ext cx="7969533" cy="1077218"/>
          </a:xfrm>
          <a:prstGeom prst="rect">
            <a:avLst/>
          </a:prstGeom>
        </p:spPr>
        <p:txBody>
          <a:bodyPr wrap="square">
            <a:spAutoFit/>
          </a:bodyPr>
          <a:lstStyle/>
          <a:p>
            <a:pPr algn="just"/>
            <a:r>
              <a:rPr lang="es-MX" sz="1600" dirty="0">
                <a:latin typeface="Arial" panose="020B0604020202020204" pitchFamily="34" charset="0"/>
                <a:cs typeface="Arial" panose="020B0604020202020204" pitchFamily="34" charset="0"/>
              </a:rPr>
              <a:t>P</a:t>
            </a:r>
            <a:r>
              <a:rPr lang="es-MX" sz="1600" dirty="0" smtClean="0">
                <a:latin typeface="Arial" panose="020B0604020202020204" pitchFamily="34" charset="0"/>
                <a:cs typeface="Arial" panose="020B0604020202020204" pitchFamily="34" charset="0"/>
              </a:rPr>
              <a:t>roceso </a:t>
            </a:r>
            <a:r>
              <a:rPr lang="es-MX" sz="1600" dirty="0">
                <a:latin typeface="Arial" panose="020B0604020202020204" pitchFamily="34" charset="0"/>
                <a:cs typeface="Arial" panose="020B0604020202020204" pitchFamily="34" charset="0"/>
              </a:rPr>
              <a:t>de auto </a:t>
            </a:r>
            <a:r>
              <a:rPr lang="es-MX" sz="1600" dirty="0" smtClean="0">
                <a:latin typeface="Arial" panose="020B0604020202020204" pitchFamily="34" charset="0"/>
                <a:cs typeface="Arial" panose="020B0604020202020204" pitchFamily="34" charset="0"/>
              </a:rPr>
              <a:t>evaluación, </a:t>
            </a:r>
            <a:r>
              <a:rPr lang="es-MX" sz="1600" dirty="0">
                <a:latin typeface="Arial" panose="020B0604020202020204" pitchFamily="34" charset="0"/>
                <a:cs typeface="Arial" panose="020B0604020202020204" pitchFamily="34" charset="0"/>
              </a:rPr>
              <a:t>mismo que nos encontramos en la primera etapa de </a:t>
            </a:r>
            <a:r>
              <a:rPr lang="es-MX" sz="1600" dirty="0" smtClean="0">
                <a:latin typeface="Arial" panose="020B0604020202020204" pitchFamily="34" charset="0"/>
                <a:cs typeface="Arial" panose="020B0604020202020204" pitchFamily="34" charset="0"/>
              </a:rPr>
              <a:t>selección </a:t>
            </a:r>
            <a:r>
              <a:rPr lang="es-MX" sz="1600" dirty="0">
                <a:latin typeface="Arial" panose="020B0604020202020204" pitchFamily="34" charset="0"/>
                <a:cs typeface="Arial" panose="020B0604020202020204" pitchFamily="34" charset="0"/>
              </a:rPr>
              <a:t>de la muestra de los funcionarios </a:t>
            </a:r>
            <a:r>
              <a:rPr lang="es-MX" sz="1600" dirty="0" smtClean="0">
                <a:latin typeface="Arial" panose="020B0604020202020204" pitchFamily="34" charset="0"/>
                <a:cs typeface="Arial" panose="020B0604020202020204" pitchFamily="34" charset="0"/>
              </a:rPr>
              <a:t>públicos </a:t>
            </a:r>
            <a:r>
              <a:rPr lang="es-MX" sz="1600" dirty="0">
                <a:latin typeface="Arial" panose="020B0604020202020204" pitchFamily="34" charset="0"/>
                <a:cs typeface="Arial" panose="020B0604020202020204" pitchFamily="34" charset="0"/>
              </a:rPr>
              <a:t>que participaran este año </a:t>
            </a:r>
            <a:r>
              <a:rPr lang="es-MX" sz="1600" dirty="0" smtClean="0">
                <a:latin typeface="Arial" panose="020B0604020202020204" pitchFamily="34" charset="0"/>
                <a:cs typeface="Arial" panose="020B0604020202020204" pitchFamily="34" charset="0"/>
              </a:rPr>
              <a:t>en </a:t>
            </a:r>
            <a:r>
              <a:rPr lang="es-MX" sz="1600" dirty="0">
                <a:latin typeface="Arial" panose="020B0604020202020204" pitchFamily="34" charset="0"/>
                <a:cs typeface="Arial" panose="020B0604020202020204" pitchFamily="34" charset="0"/>
              </a:rPr>
              <a:t>el proceso que se llevara a cabo en mes de noviembre como todos los años, pero ahora </a:t>
            </a:r>
            <a:r>
              <a:rPr lang="es-MX" sz="1600" dirty="0" smtClean="0">
                <a:latin typeface="Arial" panose="020B0604020202020204" pitchFamily="34" charset="0"/>
                <a:cs typeface="Arial" panose="020B0604020202020204" pitchFamily="34" charset="0"/>
              </a:rPr>
              <a:t>será </a:t>
            </a:r>
            <a:r>
              <a:rPr lang="es-MX" sz="1600" dirty="0">
                <a:latin typeface="Arial" panose="020B0604020202020204" pitchFamily="34" charset="0"/>
                <a:cs typeface="Arial" panose="020B0604020202020204" pitchFamily="34" charset="0"/>
              </a:rPr>
              <a:t>solo de forma virtual y cada quien </a:t>
            </a:r>
            <a:r>
              <a:rPr lang="es-MX" sz="1600" dirty="0" smtClean="0">
                <a:latin typeface="Arial" panose="020B0604020202020204" pitchFamily="34" charset="0"/>
                <a:cs typeface="Arial" panose="020B0604020202020204" pitchFamily="34" charset="0"/>
              </a:rPr>
              <a:t>desde </a:t>
            </a:r>
            <a:r>
              <a:rPr lang="es-MX" sz="1600" dirty="0">
                <a:latin typeface="Arial" panose="020B0604020202020204" pitchFamily="34" charset="0"/>
                <a:cs typeface="Arial" panose="020B0604020202020204" pitchFamily="34" charset="0"/>
              </a:rPr>
              <a:t>s</a:t>
            </a:r>
            <a:r>
              <a:rPr lang="es-MX" sz="1600" dirty="0" smtClean="0">
                <a:latin typeface="Arial" panose="020B0604020202020204" pitchFamily="34" charset="0"/>
                <a:cs typeface="Arial" panose="020B0604020202020204" pitchFamily="34" charset="0"/>
              </a:rPr>
              <a:t>u </a:t>
            </a:r>
            <a:r>
              <a:rPr lang="es-MX" sz="1600" dirty="0">
                <a:latin typeface="Arial" panose="020B0604020202020204" pitchFamily="34" charset="0"/>
                <a:cs typeface="Arial" panose="020B0604020202020204" pitchFamily="34" charset="0"/>
              </a:rPr>
              <a:t>computadora personal.</a:t>
            </a:r>
          </a:p>
        </p:txBody>
      </p:sp>
    </p:spTree>
    <p:extLst>
      <p:ext uri="{BB962C8B-B14F-4D97-AF65-F5344CB8AC3E}">
        <p14:creationId xmlns:p14="http://schemas.microsoft.com/office/powerpoint/2010/main" xmlns="" val="3241519521"/>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11 Conector recto"/>
          <p:cNvCxnSpPr/>
          <p:nvPr/>
        </p:nvCxnSpPr>
        <p:spPr>
          <a:xfrm>
            <a:off x="323528" y="1052737"/>
            <a:ext cx="8496000" cy="158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Rectángulo 27"/>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MX" dirty="0"/>
              <a:t>LOGOTIPO INSTITUCIONAL</a:t>
            </a:r>
            <a:endParaRPr lang="es-ES" dirty="0"/>
          </a:p>
        </p:txBody>
      </p:sp>
      <p:pic>
        <p:nvPicPr>
          <p:cNvPr id="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sp>
        <p:nvSpPr>
          <p:cNvPr id="6" name="5 Rectángulo"/>
          <p:cNvSpPr/>
          <p:nvPr/>
        </p:nvSpPr>
        <p:spPr>
          <a:xfrm>
            <a:off x="318655" y="277091"/>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ASUNTOS GENERALES:</a:t>
            </a:r>
          </a:p>
          <a:p>
            <a:pPr algn="ctr">
              <a:defRPr/>
            </a:pPr>
            <a:endParaRPr lang="es-MX" sz="35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95230963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6" name="5 Rectángulo"/>
          <p:cNvSpPr/>
          <p:nvPr/>
        </p:nvSpPr>
        <p:spPr>
          <a:xfrm>
            <a:off x="332509" y="290944"/>
            <a:ext cx="6414654" cy="646331"/>
          </a:xfrm>
          <a:prstGeom prst="rect">
            <a:avLst/>
          </a:prstGeom>
        </p:spPr>
        <p:txBody>
          <a:bodyPr wrap="square">
            <a:spAutoFit/>
          </a:bodyPr>
          <a:lstStyle/>
          <a:p>
            <a: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smtClean="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9" name="CuadroTexto 1">
            <a:extLst>
              <a:ext uri="{FF2B5EF4-FFF2-40B4-BE49-F238E27FC236}"/>
            </a:extLst>
          </p:cNvPr>
          <p:cNvSpPr txBox="1"/>
          <p:nvPr/>
        </p:nvSpPr>
        <p:spPr>
          <a:xfrm>
            <a:off x="0" y="3047999"/>
            <a:ext cx="9144000" cy="1492716"/>
          </a:xfrm>
          <a:prstGeom prst="rect">
            <a:avLst/>
          </a:prstGeom>
          <a:solidFill>
            <a:srgbClr val="FF0000"/>
          </a:solidFill>
        </p:spPr>
        <p:txBody>
          <a:bodyPr wrap="square">
            <a:spAutoFit/>
          </a:bodyPr>
          <a:lstStyle/>
          <a:p>
            <a:pPr algn="ctr">
              <a:defRPr/>
            </a:pPr>
            <a:endParaRPr lang="es-MX" sz="2800" b="1"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CLAUSURA</a:t>
            </a:r>
            <a:r>
              <a:rPr lang="es-MX" sz="2800" b="1" dirty="0" smtClean="0">
                <a:effectLst>
                  <a:outerShdw blurRad="38100" dist="38100" dir="2700000" algn="tl">
                    <a:srgbClr val="000000">
                      <a:alpha val="43137"/>
                    </a:srgbClr>
                  </a:outerShdw>
                </a:effectLst>
                <a:latin typeface="Arial" pitchFamily="34" charset="0"/>
                <a:cs typeface="Arial" pitchFamily="34" charset="0"/>
              </a:rPr>
              <a:t> </a:t>
            </a:r>
            <a:r>
              <a:rPr lang="es-MX"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DE LA SESIÓN</a:t>
            </a:r>
          </a:p>
          <a:p>
            <a:pPr algn="ctr">
              <a:defRPr/>
            </a:pPr>
            <a:endParaRPr lang="es-MX" sz="35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308186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3" name="Rombo 2"/>
          <p:cNvSpPr/>
          <p:nvPr/>
        </p:nvSpPr>
        <p:spPr>
          <a:xfrm>
            <a:off x="3985499" y="3541955"/>
            <a:ext cx="936000" cy="93600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p:cNvSpPr/>
          <p:nvPr/>
        </p:nvSpPr>
        <p:spPr>
          <a:xfrm>
            <a:off x="247328" y="264444"/>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pic>
        <p:nvPicPr>
          <p:cNvPr id="2050" name="Picture 2" descr="check list, clipboard, list icon"/>
          <p:cNvPicPr>
            <a:picLocks noChangeAspect="1" noChangeArrowheads="1"/>
          </p:cNvPicPr>
          <p:nvPr/>
        </p:nvPicPr>
        <p:blipFill rotWithShape="1">
          <a:blip r:embed="rId2">
            <a:duotone>
              <a:schemeClr val="bg2">
                <a:shade val="45000"/>
                <a:satMod val="135000"/>
              </a:schemeClr>
              <a:prstClr val="white"/>
            </a:duotone>
            <a:extLst>
              <a:ext uri="{28A0092B-C50C-407E-A947-70E740481C1C}">
                <a14:useLocalDpi xmlns="" xmlns:a14="http://schemas.microsoft.com/office/drawing/2010/main" val="0"/>
              </a:ext>
            </a:extLst>
          </a:blip>
          <a:srcRect r="23747"/>
          <a:stretch/>
        </p:blipFill>
        <p:spPr bwMode="auto">
          <a:xfrm>
            <a:off x="4665257" y="993431"/>
            <a:ext cx="4074484" cy="5629042"/>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ángulo 5"/>
          <p:cNvSpPr/>
          <p:nvPr/>
        </p:nvSpPr>
        <p:spPr>
          <a:xfrm>
            <a:off x="306934" y="1226060"/>
            <a:ext cx="5123134" cy="338554"/>
          </a:xfrm>
          <a:prstGeom prst="rect">
            <a:avLst/>
          </a:prstGeom>
        </p:spPr>
        <p:txBody>
          <a:bodyPr wrap="none">
            <a:spAutoFit/>
          </a:bodyPr>
          <a:lstStyle/>
          <a:p>
            <a:r>
              <a:rPr lang="es-MX" sz="1600" b="1" dirty="0" smtClean="0">
                <a:solidFill>
                  <a:schemeClr val="tx1">
                    <a:lumMod val="65000"/>
                    <a:lumOff val="35000"/>
                  </a:schemeClr>
                </a:solidFill>
                <a:latin typeface="Arial" pitchFamily="34" charset="0"/>
                <a:cs typeface="Arial" pitchFamily="34" charset="0"/>
              </a:rPr>
              <a:t>LECTURA Y APROBACIÓN DE LA ORDEN DEL DÍA</a:t>
            </a:r>
            <a:endParaRPr lang="es-ES" sz="1600" b="1" dirty="0">
              <a:solidFill>
                <a:schemeClr val="tx1">
                  <a:lumMod val="65000"/>
                  <a:lumOff val="35000"/>
                </a:schemeClr>
              </a:solidFill>
              <a:latin typeface="Arial" pitchFamily="34" charset="0"/>
              <a:cs typeface="Arial" pitchFamily="34" charset="0"/>
            </a:endParaRPr>
          </a:p>
        </p:txBody>
      </p:sp>
      <p:sp>
        <p:nvSpPr>
          <p:cNvPr id="47106" name="AutoShape 2"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47108" name="AutoShape 4" descr="Resultado de imagen para logotipo de la sec sonora"/>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47109" name="Picture 5" descr="C:\Users\LUIS CARLOS\Pictures\SEC LOGO.png"/>
          <p:cNvPicPr>
            <a:picLocks noChangeAspect="1" noChangeArrowheads="1"/>
          </p:cNvPicPr>
          <p:nvPr/>
        </p:nvPicPr>
        <p:blipFill>
          <a:blip r:embed="rId3"/>
          <a:srcRect/>
          <a:stretch>
            <a:fillRect/>
          </a:stretch>
        </p:blipFill>
        <p:spPr bwMode="auto">
          <a:xfrm>
            <a:off x="6977495" y="166255"/>
            <a:ext cx="1917123" cy="797502"/>
          </a:xfrm>
          <a:prstGeom prst="rect">
            <a:avLst/>
          </a:prstGeom>
          <a:noFill/>
        </p:spPr>
      </p:pic>
      <p:graphicFrame>
        <p:nvGraphicFramePr>
          <p:cNvPr id="13" name="12 Tabla"/>
          <p:cNvGraphicFramePr>
            <a:graphicFrameLocks noGrp="1"/>
          </p:cNvGraphicFramePr>
          <p:nvPr/>
        </p:nvGraphicFramePr>
        <p:xfrm>
          <a:off x="312382" y="1850062"/>
          <a:ext cx="5080000" cy="4453765"/>
        </p:xfrm>
        <a:graphic>
          <a:graphicData uri="http://schemas.openxmlformats.org/drawingml/2006/table">
            <a:tbl>
              <a:tblPr/>
              <a:tblGrid>
                <a:gridCol w="342711"/>
                <a:gridCol w="4737289"/>
              </a:tblGrid>
              <a:tr h="909966">
                <a:tc gridSpan="2">
                  <a:txBody>
                    <a:bodyPr/>
                    <a:lstStyle/>
                    <a:p>
                      <a:pPr algn="ctr" rtl="0" fontAlgn="ctr"/>
                      <a:r>
                        <a:rPr lang="es-MX" sz="2400" b="1" i="0" u="none" strike="noStrike" dirty="0">
                          <a:solidFill>
                            <a:schemeClr val="bg1"/>
                          </a:solidFill>
                          <a:latin typeface="Arial"/>
                        </a:rPr>
                        <a:t>Orden del </a:t>
                      </a:r>
                      <a:r>
                        <a:rPr lang="es-MX" sz="2400" b="1" i="0" u="none" strike="noStrike" dirty="0" smtClean="0">
                          <a:solidFill>
                            <a:schemeClr val="bg1"/>
                          </a:solidFill>
                          <a:latin typeface="Arial"/>
                        </a:rPr>
                        <a:t>Día</a:t>
                      </a:r>
                      <a:endParaRPr lang="es-MX" sz="2400" b="1" i="0" u="none" strike="noStrike" dirty="0">
                        <a:solidFill>
                          <a:schemeClr val="bg1"/>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s-MX"/>
                    </a:p>
                  </a:txBody>
                  <a:tcPr/>
                </a:tc>
              </a:tr>
              <a:tr h="442996">
                <a:tc>
                  <a:txBody>
                    <a:bodyPr/>
                    <a:lstStyle/>
                    <a:p>
                      <a:pPr algn="ctr" rtl="0" fontAlgn="ctr"/>
                      <a:r>
                        <a:rPr lang="es-MX" sz="1400" b="1" i="0" u="none" strike="noStrike" dirty="0">
                          <a:solidFill>
                            <a:schemeClr val="tx1">
                              <a:lumMod val="75000"/>
                              <a:lumOff val="25000"/>
                            </a:schemeClr>
                          </a:solidFill>
                          <a:latin typeface="Arial"/>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Bienvenida </a:t>
                      </a:r>
                      <a:r>
                        <a:rPr lang="es-MX" sz="1400" b="1" i="0" u="none" strike="noStrike" dirty="0">
                          <a:solidFill>
                            <a:schemeClr val="tx1">
                              <a:lumMod val="75000"/>
                              <a:lumOff val="25000"/>
                            </a:schemeClr>
                          </a:solidFill>
                          <a:latin typeface="Arial"/>
                        </a:rPr>
                        <a:t>y Apertura de la Sesión.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96">
                <a:tc>
                  <a:txBody>
                    <a:bodyPr/>
                    <a:lstStyle/>
                    <a:p>
                      <a:pPr algn="ctr" rtl="0" fontAlgn="ctr"/>
                      <a:r>
                        <a:rPr lang="es-MX" sz="1400" b="1" i="0" u="none" strike="noStrike" dirty="0">
                          <a:solidFill>
                            <a:schemeClr val="tx1">
                              <a:lumMod val="75000"/>
                              <a:lumOff val="25000"/>
                            </a:schemeClr>
                          </a:solidFill>
                          <a:latin typeface="Arial"/>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Lectura </a:t>
                      </a:r>
                      <a:r>
                        <a:rPr lang="es-MX" sz="1400" b="1" i="0" u="none" strike="noStrike" dirty="0">
                          <a:solidFill>
                            <a:schemeClr val="tx1">
                              <a:lumMod val="75000"/>
                              <a:lumOff val="25000"/>
                            </a:schemeClr>
                          </a:solidFill>
                          <a:latin typeface="Arial"/>
                        </a:rPr>
                        <a:t>de  Acta Anterior.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96">
                <a:tc>
                  <a:txBody>
                    <a:bodyPr/>
                    <a:lstStyle/>
                    <a:p>
                      <a:pPr algn="ctr" rtl="0" fontAlgn="ctr"/>
                      <a:r>
                        <a:rPr lang="es-MX" sz="1400" b="1" i="0" u="none" strike="noStrike" dirty="0">
                          <a:solidFill>
                            <a:schemeClr val="tx1">
                              <a:lumMod val="75000"/>
                              <a:lumOff val="25000"/>
                            </a:schemeClr>
                          </a:solidFill>
                          <a:latin typeface="Arial"/>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Avances </a:t>
                      </a:r>
                      <a:r>
                        <a:rPr lang="es-MX" sz="1400" b="1" i="0" u="none" strike="noStrike" dirty="0">
                          <a:solidFill>
                            <a:schemeClr val="tx1">
                              <a:lumMod val="75000"/>
                              <a:lumOff val="25000"/>
                            </a:schemeClr>
                          </a:solidFill>
                          <a:latin typeface="Arial"/>
                        </a:rPr>
                        <a:t>en Materia de Administración de Riesgos.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96">
                <a:tc>
                  <a:txBody>
                    <a:bodyPr/>
                    <a:lstStyle/>
                    <a:p>
                      <a:pPr algn="ctr" rtl="0" fontAlgn="ctr"/>
                      <a:r>
                        <a:rPr lang="es-MX" sz="1400" b="1" i="0" u="none" strike="noStrike" dirty="0">
                          <a:solidFill>
                            <a:schemeClr val="tx1">
                              <a:lumMod val="75000"/>
                              <a:lumOff val="25000"/>
                            </a:schemeClr>
                          </a:solidFill>
                          <a:latin typeface="Arial"/>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Avances </a:t>
                      </a:r>
                      <a:r>
                        <a:rPr lang="es-MX" sz="1400" b="1" i="0" u="none" strike="noStrike" dirty="0">
                          <a:solidFill>
                            <a:schemeClr val="tx1">
                              <a:lumMod val="75000"/>
                              <a:lumOff val="25000"/>
                            </a:schemeClr>
                          </a:solidFill>
                          <a:latin typeface="Arial"/>
                        </a:rPr>
                        <a:t>del Programa de Trabajo de Control Interno.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996">
                <a:tc>
                  <a:txBody>
                    <a:bodyPr/>
                    <a:lstStyle/>
                    <a:p>
                      <a:pPr algn="ctr" rtl="0" fontAlgn="ctr"/>
                      <a:r>
                        <a:rPr lang="es-MX" sz="1400" b="1" i="0" u="none" strike="noStrike" dirty="0">
                          <a:solidFill>
                            <a:schemeClr val="tx1">
                              <a:lumMod val="75000"/>
                              <a:lumOff val="25000"/>
                            </a:schemeClr>
                          </a:solidFill>
                          <a:latin typeface="Arial"/>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s-MX" sz="1400" b="1" i="0" u="none" strike="noStrike" dirty="0" smtClean="0">
                          <a:solidFill>
                            <a:schemeClr val="tx1">
                              <a:lumMod val="75000"/>
                              <a:lumOff val="25000"/>
                            </a:schemeClr>
                          </a:solidFill>
                          <a:latin typeface="Arial"/>
                        </a:rPr>
                        <a:t> Información </a:t>
                      </a:r>
                      <a:r>
                        <a:rPr lang="es-MX" sz="1400" b="1" i="0" u="none" strike="noStrike" dirty="0">
                          <a:solidFill>
                            <a:schemeClr val="tx1">
                              <a:lumMod val="75000"/>
                              <a:lumOff val="25000"/>
                            </a:schemeClr>
                          </a:solidFill>
                          <a:latin typeface="Arial"/>
                        </a:rPr>
                        <a:t>de Autoevaluación.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214">
                <a:tc>
                  <a:txBody>
                    <a:bodyPr/>
                    <a:lstStyle/>
                    <a:p>
                      <a:pPr algn="ctr" rtl="0" fontAlgn="ctr"/>
                      <a:r>
                        <a:rPr lang="es-MX" sz="1400" b="1" i="0" u="none" strike="noStrike" dirty="0">
                          <a:solidFill>
                            <a:schemeClr val="tx1">
                              <a:lumMod val="75000"/>
                              <a:lumOff val="25000"/>
                            </a:schemeClr>
                          </a:solidFill>
                          <a:latin typeface="Arial"/>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400" b="1" i="0" u="none" strike="noStrike" dirty="0" smtClean="0">
                          <a:solidFill>
                            <a:schemeClr val="tx1">
                              <a:lumMod val="75000"/>
                              <a:lumOff val="25000"/>
                            </a:schemeClr>
                          </a:solidFill>
                          <a:latin typeface="Arial"/>
                        </a:rPr>
                        <a:t> </a:t>
                      </a:r>
                      <a:r>
                        <a:rPr lang="es-MX" sz="1400" b="1" i="0" u="none" strike="noStrike" dirty="0" smtClean="0">
                          <a:solidFill>
                            <a:schemeClr val="tx1">
                              <a:lumMod val="75000"/>
                              <a:lumOff val="25000"/>
                            </a:schemeClr>
                          </a:solidFill>
                          <a:latin typeface="Arial"/>
                        </a:rPr>
                        <a:t>                                                                                                           Asuntos </a:t>
                      </a:r>
                      <a:r>
                        <a:rPr lang="es-MX" sz="1400" b="1" i="0" u="none" strike="noStrike" dirty="0" smtClean="0">
                          <a:solidFill>
                            <a:schemeClr val="tx1">
                              <a:lumMod val="75000"/>
                              <a:lumOff val="25000"/>
                            </a:schemeClr>
                          </a:solidFill>
                          <a:latin typeface="Arial"/>
                        </a:rPr>
                        <a:t>Generales. </a:t>
                      </a:r>
                    </a:p>
                    <a:p>
                      <a:pPr algn="l" rtl="0" fontAlgn="ct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1396">
                <a:tc>
                  <a:txBody>
                    <a:bodyPr/>
                    <a:lstStyle/>
                    <a:p>
                      <a:pPr algn="ctr" rtl="0" fontAlgn="ctr"/>
                      <a:r>
                        <a:rPr lang="es-MX" sz="1400" b="1" i="0" u="none" strike="noStrike" dirty="0">
                          <a:solidFill>
                            <a:schemeClr val="tx1">
                              <a:lumMod val="75000"/>
                              <a:lumOff val="25000"/>
                            </a:schemeClr>
                          </a:solidFill>
                          <a:latin typeface="Arial"/>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MX" sz="1400" b="1" i="0" u="none" strike="noStrike" dirty="0" smtClean="0">
                          <a:solidFill>
                            <a:schemeClr val="tx1">
                              <a:lumMod val="75000"/>
                              <a:lumOff val="25000"/>
                            </a:schemeClr>
                          </a:solidFill>
                          <a:latin typeface="Arial"/>
                        </a:rPr>
                        <a:t>  </a:t>
                      </a:r>
                      <a:r>
                        <a:rPr lang="es-MX" sz="1400" b="1" i="0" u="none" strike="noStrike" dirty="0" smtClean="0">
                          <a:solidFill>
                            <a:schemeClr val="tx1">
                              <a:lumMod val="75000"/>
                              <a:lumOff val="25000"/>
                            </a:schemeClr>
                          </a:solidFill>
                          <a:latin typeface="Arial"/>
                        </a:rPr>
                        <a:t>                                                                                                Clausura</a:t>
                      </a:r>
                      <a:r>
                        <a:rPr lang="es-MX" sz="1400" b="1" i="0" u="none" strike="noStrike" dirty="0" smtClean="0">
                          <a:solidFill>
                            <a:schemeClr val="tx1">
                              <a:lumMod val="75000"/>
                              <a:lumOff val="25000"/>
                            </a:schemeClr>
                          </a:solidFill>
                          <a:latin typeface="Arial"/>
                        </a:rPr>
                        <a:t>. </a:t>
                      </a:r>
                      <a:r>
                        <a:rPr lang="es-MX" sz="1400" b="1" i="0" u="none" strike="noStrike" dirty="0" smtClean="0">
                          <a:solidFill>
                            <a:schemeClr val="tx1">
                              <a:lumMod val="75000"/>
                              <a:lumOff val="25000"/>
                            </a:schemeClr>
                          </a:solidFill>
                          <a:latin typeface="Arial"/>
                        </a:rPr>
                        <a:t> </a:t>
                      </a:r>
                    </a:p>
                    <a:p>
                      <a:pPr algn="l" rtl="0" fontAlgn="ctr"/>
                      <a:endParaRPr lang="es-MX" sz="1400" b="1" i="0" u="none" strike="noStrike" dirty="0">
                        <a:solidFill>
                          <a:schemeClr val="tx1">
                            <a:lumMod val="75000"/>
                            <a:lumOff val="25000"/>
                          </a:schemeClr>
                        </a:solidFill>
                        <a:latin typeface="Arial"/>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160336124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sp>
        <p:nvSpPr>
          <p:cNvPr id="8" name="Rectángulo 7"/>
          <p:cNvSpPr/>
          <p:nvPr/>
        </p:nvSpPr>
        <p:spPr>
          <a:xfrm>
            <a:off x="323527" y="1352551"/>
            <a:ext cx="4162747" cy="5305424"/>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9" name="Picture 2" descr="business, group, team icon"/>
          <p:cNvPicPr>
            <a:picLocks noChangeAspect="1" noChangeArrowheads="1"/>
          </p:cNvPicPr>
          <p:nvPr/>
        </p:nvPicPr>
        <p:blipFill rotWithShape="1">
          <a:blip r:embed="rId3">
            <a:duotone>
              <a:schemeClr val="accent4">
                <a:shade val="45000"/>
                <a:satMod val="135000"/>
              </a:schemeClr>
              <a:prstClr val="white"/>
            </a:duotone>
            <a:extLst>
              <a:ext uri="{28A0092B-C50C-407E-A947-70E740481C1C}">
                <a14:useLocalDpi xmlns="" xmlns:a14="http://schemas.microsoft.com/office/drawing/2010/main" val="0"/>
              </a:ext>
            </a:extLst>
          </a:blip>
          <a:srcRect r="20964"/>
          <a:stretch/>
        </p:blipFill>
        <p:spPr bwMode="auto">
          <a:xfrm>
            <a:off x="4850778" y="1268556"/>
            <a:ext cx="3854450" cy="48768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481684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chemeClr val="bg1">
                <a:lumMod val="65000"/>
              </a:schemeClr>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4" name="CuadroTexto 5"/>
          <p:cNvSpPr txBox="1"/>
          <p:nvPr/>
        </p:nvSpPr>
        <p:spPr>
          <a:xfrm>
            <a:off x="251520" y="1157746"/>
            <a:ext cx="8640960" cy="415498"/>
          </a:xfrm>
          <a:prstGeom prst="rect">
            <a:avLst/>
          </a:prstGeom>
          <a:noFill/>
        </p:spPr>
        <p:txBody>
          <a:bodyPr wrap="square" rtlCol="0">
            <a:spAutoFit/>
          </a:bodyPr>
          <a:lstStyle/>
          <a:p>
            <a:pPr algn="ctr"/>
            <a:r>
              <a:rPr lang="es-MX" sz="2100" b="1" dirty="0" smtClean="0">
                <a:solidFill>
                  <a:schemeClr val="tx1">
                    <a:lumMod val="65000"/>
                    <a:lumOff val="35000"/>
                  </a:schemeClr>
                </a:solidFill>
                <a:latin typeface="Arial" pitchFamily="34" charset="0"/>
                <a:cs typeface="Arial" pitchFamily="34" charset="0"/>
              </a:rPr>
              <a:t>Acta Anterior</a:t>
            </a:r>
            <a:endParaRPr lang="es-MX" sz="2100" b="1" dirty="0">
              <a:solidFill>
                <a:schemeClr val="tx1">
                  <a:lumMod val="65000"/>
                  <a:lumOff val="35000"/>
                </a:schemeClr>
              </a:solidFill>
              <a:latin typeface="Arial" pitchFamily="34" charset="0"/>
              <a:cs typeface="Arial" pitchFamily="34" charset="0"/>
            </a:endParaRPr>
          </a:p>
        </p:txBody>
      </p:sp>
      <p:pic>
        <p:nvPicPr>
          <p:cNvPr id="1028" name="Picture 4" descr="C:\Users\LUIS CARLOS\Desktop\Documento (3) (2).jpg"/>
          <p:cNvPicPr>
            <a:picLocks noChangeAspect="1" noChangeArrowheads="1"/>
          </p:cNvPicPr>
          <p:nvPr/>
        </p:nvPicPr>
        <p:blipFill>
          <a:blip r:embed="rId3" cstate="print"/>
          <a:srcRect/>
          <a:stretch>
            <a:fillRect/>
          </a:stretch>
        </p:blipFill>
        <p:spPr bwMode="auto">
          <a:xfrm>
            <a:off x="3522133" y="1761068"/>
            <a:ext cx="2923823" cy="4673600"/>
          </a:xfrm>
          <a:prstGeom prst="rect">
            <a:avLst/>
          </a:prstGeom>
          <a:noFill/>
        </p:spPr>
      </p:pic>
      <p:pic>
        <p:nvPicPr>
          <p:cNvPr id="1029" name="Picture 5" descr="C:\Users\LUIS CARLOS\Desktop\Documento (3) (3).jpg"/>
          <p:cNvPicPr>
            <a:picLocks noChangeAspect="1" noChangeArrowheads="1"/>
          </p:cNvPicPr>
          <p:nvPr/>
        </p:nvPicPr>
        <p:blipFill>
          <a:blip r:embed="rId4" cstate="print"/>
          <a:srcRect/>
          <a:stretch>
            <a:fillRect/>
          </a:stretch>
        </p:blipFill>
        <p:spPr bwMode="auto">
          <a:xfrm>
            <a:off x="6378222" y="1591733"/>
            <a:ext cx="2540000" cy="4876800"/>
          </a:xfrm>
          <a:prstGeom prst="rect">
            <a:avLst/>
          </a:prstGeom>
          <a:noFill/>
        </p:spPr>
      </p:pic>
      <p:pic>
        <p:nvPicPr>
          <p:cNvPr id="10" name="Imagen 1"/>
          <p:cNvPicPr>
            <a:picLocks noChangeAspect="1"/>
          </p:cNvPicPr>
          <p:nvPr/>
        </p:nvPicPr>
        <p:blipFill>
          <a:blip r:embed="rId5"/>
          <a:stretch>
            <a:fillRect/>
          </a:stretch>
        </p:blipFill>
        <p:spPr>
          <a:xfrm>
            <a:off x="148856" y="1765005"/>
            <a:ext cx="3387319" cy="4378082"/>
          </a:xfrm>
          <a:prstGeom prst="rect">
            <a:avLst/>
          </a:prstGeom>
        </p:spPr>
      </p:pic>
    </p:spTree>
    <p:extLst>
      <p:ext uri="{BB962C8B-B14F-4D97-AF65-F5344CB8AC3E}">
        <p14:creationId xmlns="" xmlns:p14="http://schemas.microsoft.com/office/powerpoint/2010/main" val="7481684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sp>
        <p:nvSpPr>
          <p:cNvPr id="25" name="Rectángulo 24"/>
          <p:cNvSpPr/>
          <p:nvPr/>
        </p:nvSpPr>
        <p:spPr>
          <a:xfrm>
            <a:off x="323527" y="2133600"/>
            <a:ext cx="4162747" cy="452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t>VERIFICACIÓN Y DECLARACIÓN DEL QUÓRUM LEGAL POR PARTE DEL VOCAL EJECUTIVO</a:t>
            </a:r>
          </a:p>
        </p:txBody>
      </p:sp>
      <p:pic>
        <p:nvPicPr>
          <p:cNvPr id="8" name="Picture 2" descr="remote control, streamline icon"/>
          <p:cNvPicPr>
            <a:picLocks noChangeAspect="1" noChangeArrowheads="1"/>
          </p:cNvPicPr>
          <p:nvPr/>
        </p:nvPicPr>
        <p:blipFill rotWithShape="1">
          <a:blip r:embed="rId3">
            <a:duotone>
              <a:schemeClr val="bg2">
                <a:shade val="45000"/>
                <a:satMod val="135000"/>
              </a:schemeClr>
              <a:prstClr val="white"/>
            </a:duotone>
            <a:extLst>
              <a:ext uri="{28A0092B-C50C-407E-A947-70E740481C1C}">
                <a14:useLocalDpi xmlns:a14="http://schemas.microsoft.com/office/drawing/2010/main" xmlns="" val="0"/>
              </a:ext>
            </a:extLst>
          </a:blip>
          <a:srcRect l="25335"/>
          <a:stretch/>
        </p:blipFill>
        <p:spPr bwMode="auto">
          <a:xfrm>
            <a:off x="346508" y="1227780"/>
            <a:ext cx="4496391" cy="5164116"/>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9" name="Diagrama 8"/>
          <p:cNvGraphicFramePr/>
          <p:nvPr>
            <p:extLst>
              <p:ext uri="{D42A27DB-BD31-4B8C-83A1-F6EECF244321}">
                <p14:modId xmlns:p14="http://schemas.microsoft.com/office/powerpoint/2010/main" xmlns="" val="1306187037"/>
              </p:ext>
            </p:extLst>
          </p:nvPr>
        </p:nvGraphicFramePr>
        <p:xfrm>
          <a:off x="4486274" y="1690158"/>
          <a:ext cx="4002502" cy="12010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4 CuadroTexto"/>
          <p:cNvSpPr txBox="1"/>
          <p:nvPr/>
        </p:nvSpPr>
        <p:spPr>
          <a:xfrm>
            <a:off x="3985499" y="3192532"/>
            <a:ext cx="5958654" cy="1877437"/>
          </a:xfrm>
          <a:prstGeom prst="rect">
            <a:avLst/>
          </a:prstGeom>
          <a:noFill/>
        </p:spPr>
        <p:txBody>
          <a:bodyPr wrap="square" rtlCol="0">
            <a:spAutoFit/>
          </a:bodyPr>
          <a:lstStyle/>
          <a:p>
            <a:r>
              <a:rPr lang="es-MX" sz="4000" dirty="0">
                <a:latin typeface="Century Gothic" panose="020B0502020202020204" pitchFamily="34" charset="0"/>
              </a:rPr>
              <a:t>CONTROL INTERNO</a:t>
            </a:r>
          </a:p>
          <a:p>
            <a:endParaRPr lang="es-MX" sz="4000" dirty="0">
              <a:latin typeface="Century Gothic" panose="020B0502020202020204" pitchFamily="34" charset="0"/>
            </a:endParaRPr>
          </a:p>
          <a:p>
            <a:pPr marL="722313" indent="-269875">
              <a:buFontTx/>
              <a:buChar char="-"/>
            </a:pPr>
            <a:r>
              <a:rPr lang="es-MX" dirty="0">
                <a:latin typeface="Century Gothic" panose="020B0502020202020204" pitchFamily="34" charset="0"/>
              </a:rPr>
              <a:t>EVALUACIÓN DEL CI</a:t>
            </a:r>
          </a:p>
          <a:p>
            <a:pPr marL="722313" indent="-269875">
              <a:buFontTx/>
              <a:buChar char="-"/>
            </a:pPr>
            <a:r>
              <a:rPr lang="es-MX" dirty="0">
                <a:latin typeface="Century Gothic" panose="020B0502020202020204" pitchFamily="34" charset="0"/>
              </a:rPr>
              <a:t>ADMINISTRACIÓN DE RIESGOS</a:t>
            </a:r>
          </a:p>
        </p:txBody>
      </p:sp>
    </p:spTree>
    <p:extLst>
      <p:ext uri="{BB962C8B-B14F-4D97-AF65-F5344CB8AC3E}">
        <p14:creationId xmlns:p14="http://schemas.microsoft.com/office/powerpoint/2010/main" xmlns="" val="85598025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2657" y="127858"/>
            <a:ext cx="1917123" cy="797502"/>
          </a:xfrm>
          <a:prstGeom prst="rect">
            <a:avLst/>
          </a:prstGeom>
          <a:noFill/>
        </p:spPr>
      </p:pic>
      <p:sp>
        <p:nvSpPr>
          <p:cNvPr id="4" name="CuadroTexto 3"/>
          <p:cNvSpPr txBox="1"/>
          <p:nvPr/>
        </p:nvSpPr>
        <p:spPr>
          <a:xfrm>
            <a:off x="-739158" y="1455473"/>
            <a:ext cx="7003472" cy="369332"/>
          </a:xfrm>
          <a:prstGeom prst="rect">
            <a:avLst/>
          </a:prstGeom>
          <a:noFill/>
        </p:spPr>
        <p:txBody>
          <a:bodyPr wrap="square" rtlCol="0">
            <a:spAutoFit/>
          </a:bodyPr>
          <a:lstStyle/>
          <a:p>
            <a:pPr algn="ctr"/>
            <a:r>
              <a:rPr lang="es-MX" b="1" dirty="0"/>
              <a:t>Análisis de Resultados de Auto </a:t>
            </a:r>
            <a:r>
              <a:rPr lang="es-MX" b="1" dirty="0" err="1" smtClean="0"/>
              <a:t>Evluación</a:t>
            </a:r>
            <a:r>
              <a:rPr lang="es-MX" b="1" dirty="0"/>
              <a:t>:</a:t>
            </a:r>
          </a:p>
        </p:txBody>
      </p:sp>
      <p:pic>
        <p:nvPicPr>
          <p:cNvPr id="8" name="Imagen 3">
            <a:extLst>
              <a:ext uri="{FF2B5EF4-FFF2-40B4-BE49-F238E27FC236}">
                <a16:creationId xmlns="" xmlns:a16="http://schemas.microsoft.com/office/drawing/2014/main" id="{1920B9A9-395C-4D27-95C2-854BE3E438BF}"/>
              </a:ext>
            </a:extLst>
          </p:cNvPr>
          <p:cNvPicPr>
            <a:picLocks noChangeAspect="1"/>
          </p:cNvPicPr>
          <p:nvPr/>
        </p:nvPicPr>
        <p:blipFill>
          <a:blip r:embed="rId3"/>
          <a:stretch>
            <a:fillRect/>
          </a:stretch>
        </p:blipFill>
        <p:spPr>
          <a:xfrm>
            <a:off x="443882" y="1455473"/>
            <a:ext cx="4637392" cy="5262221"/>
          </a:xfrm>
          <a:prstGeom prst="rect">
            <a:avLst/>
          </a:prstGeom>
        </p:spPr>
      </p:pic>
      <p:sp>
        <p:nvSpPr>
          <p:cNvPr id="9" name="CuadroTexto 6">
            <a:extLst>
              <a:ext uri="{FF2B5EF4-FFF2-40B4-BE49-F238E27FC236}">
                <a16:creationId xmlns="" xmlns:a16="http://schemas.microsoft.com/office/drawing/2014/main" id="{88810AB1-1E5F-4C40-B3BA-866501A48D4B}"/>
              </a:ext>
            </a:extLst>
          </p:cNvPr>
          <p:cNvSpPr txBox="1"/>
          <p:nvPr/>
        </p:nvSpPr>
        <p:spPr>
          <a:xfrm>
            <a:off x="1069792" y="1087453"/>
            <a:ext cx="7003472" cy="369332"/>
          </a:xfrm>
          <a:prstGeom prst="rect">
            <a:avLst/>
          </a:prstGeom>
          <a:noFill/>
        </p:spPr>
        <p:txBody>
          <a:bodyPr wrap="square" rtlCol="0">
            <a:spAutoFit/>
          </a:bodyPr>
          <a:lstStyle/>
          <a:p>
            <a:pPr algn="ctr"/>
            <a:r>
              <a:rPr lang="es-MX" b="1" dirty="0"/>
              <a:t>Avances en Materia de Administración de Riesgos</a:t>
            </a:r>
          </a:p>
        </p:txBody>
      </p:sp>
    </p:spTree>
    <p:extLst>
      <p:ext uri="{BB962C8B-B14F-4D97-AF65-F5344CB8AC3E}">
        <p14:creationId xmlns:p14="http://schemas.microsoft.com/office/powerpoint/2010/main" xmlns="" val="2096574535"/>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8279" y="1306399"/>
            <a:ext cx="6444368" cy="501602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53604760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33438" y="1334530"/>
            <a:ext cx="6487992" cy="494244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865569480"/>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hape 135"/>
          <p:cNvCxnSpPr/>
          <p:nvPr/>
        </p:nvCxnSpPr>
        <p:spPr>
          <a:xfrm>
            <a:off x="323528" y="1052741"/>
            <a:ext cx="8496000" cy="1587"/>
          </a:xfrm>
          <a:prstGeom prst="straightConnector1">
            <a:avLst/>
          </a:prstGeom>
          <a:noFill/>
          <a:ln w="19050" cap="flat" cmpd="sng">
            <a:solidFill>
              <a:srgbClr val="FF0000"/>
            </a:solidFill>
            <a:prstDash val="solid"/>
            <a:round/>
            <a:headEnd type="none" w="med" len="med"/>
            <a:tailEnd type="none" w="med" len="med"/>
          </a:ln>
        </p:spPr>
      </p:cxnSp>
      <p:sp>
        <p:nvSpPr>
          <p:cNvPr id="20" name="Rectángulo 19"/>
          <p:cNvSpPr/>
          <p:nvPr/>
        </p:nvSpPr>
        <p:spPr>
          <a:xfrm>
            <a:off x="228279" y="270818"/>
            <a:ext cx="6382072" cy="646331"/>
          </a:xfrm>
          <a:prstGeom prst="rect">
            <a:avLst/>
          </a:prstGeom>
        </p:spPr>
        <p:txBody>
          <a:bodyPr wrap="square">
            <a:spAutoFit/>
          </a:bodyPr>
          <a:lstStyle/>
          <a:p>
            <a: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Comité de control y desempeño institucional</a:t>
            </a:r>
            <a:br>
              <a:rPr lang="es-ES" b="1" kern="0" cap="all"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br>
            <a:r>
              <a:rPr lang="es-ES" b="1" kern="0"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(COCODI)</a:t>
            </a:r>
            <a:endParaRPr lang="es-ES" b="1" dirty="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Rectángulo 2"/>
          <p:cNvSpPr/>
          <p:nvPr/>
        </p:nvSpPr>
        <p:spPr>
          <a:xfrm>
            <a:off x="7124701" y="220442"/>
            <a:ext cx="1694828" cy="64633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dirty="0"/>
          </a:p>
        </p:txBody>
      </p:sp>
      <p:pic>
        <p:nvPicPr>
          <p:cNvPr id="23" name="Picture 5" descr="C:\Users\LUIS CARLOS\Pictures\SEC LOGO.png"/>
          <p:cNvPicPr>
            <a:picLocks noChangeAspect="1" noChangeArrowheads="1"/>
          </p:cNvPicPr>
          <p:nvPr/>
        </p:nvPicPr>
        <p:blipFill>
          <a:blip r:embed="rId2"/>
          <a:srcRect/>
          <a:stretch>
            <a:fillRect/>
          </a:stretch>
        </p:blipFill>
        <p:spPr bwMode="auto">
          <a:xfrm>
            <a:off x="6977495" y="166255"/>
            <a:ext cx="1917123" cy="797502"/>
          </a:xfrm>
          <a:prstGeom prst="rect">
            <a:avLst/>
          </a:prstGeom>
          <a:noFill/>
        </p:spPr>
      </p:pic>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985838" y="1143000"/>
            <a:ext cx="7172325" cy="4572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296581937"/>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23391</TotalTime>
  <Words>490</Words>
  <Application>Microsoft Office PowerPoint</Application>
  <PresentationFormat>Presentación en pantalla (4:3)</PresentationFormat>
  <Paragraphs>57</Paragraphs>
  <Slides>12</Slides>
  <Notes>1</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CONTROL INTERNO Comité de Control y Desempeño Institucional (COCODI)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INTERNO Comité de control y desempeño institucional (COCODI)</dc:title>
  <dc:creator>Enelda G. Ramos Salazar</dc:creator>
  <cp:lastModifiedBy>LUIS CARLOS</cp:lastModifiedBy>
  <cp:revision>498</cp:revision>
  <dcterms:created xsi:type="dcterms:W3CDTF">2017-06-29T21:17:41Z</dcterms:created>
  <dcterms:modified xsi:type="dcterms:W3CDTF">2020-11-04T02:54:55Z</dcterms:modified>
</cp:coreProperties>
</file>