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7" r:id="rId2"/>
    <p:sldId id="304" r:id="rId3"/>
    <p:sldId id="445" r:id="rId4"/>
    <p:sldId id="269" r:id="rId5"/>
    <p:sldId id="439" r:id="rId6"/>
    <p:sldId id="448" r:id="rId7"/>
    <p:sldId id="449" r:id="rId8"/>
    <p:sldId id="450" r:id="rId9"/>
    <p:sldId id="451" r:id="rId10"/>
    <p:sldId id="452" r:id="rId11"/>
    <p:sldId id="453" r:id="rId12"/>
    <p:sldId id="454" r:id="rId13"/>
    <p:sldId id="457" r:id="rId14"/>
    <p:sldId id="458" r:id="rId15"/>
    <p:sldId id="459" r:id="rId16"/>
    <p:sldId id="460" r:id="rId17"/>
    <p:sldId id="461" r:id="rId18"/>
    <p:sldId id="462" r:id="rId19"/>
    <p:sldId id="463" r:id="rId20"/>
    <p:sldId id="464" r:id="rId21"/>
    <p:sldId id="465" r:id="rId22"/>
    <p:sldId id="359" r:id="rId23"/>
    <p:sldId id="344" r:id="rId2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999"/>
    <a:srgbClr val="FF0000"/>
    <a:srgbClr val="66FF99"/>
    <a:srgbClr val="99FFCC"/>
    <a:srgbClr val="00FF00"/>
    <a:srgbClr val="FF6600"/>
    <a:srgbClr val="BC351A"/>
    <a:srgbClr val="FFDE75"/>
    <a:srgbClr val="CC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94" autoAdjust="0"/>
    <p:restoredTop sz="99104" autoAdjust="0"/>
  </p:normalViewPr>
  <p:slideViewPr>
    <p:cSldViewPr snapToGrid="0">
      <p:cViewPr>
        <p:scale>
          <a:sx n="90" d="100"/>
          <a:sy n="90" d="100"/>
        </p:scale>
        <p:origin x="-738" y="63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D111E2-FBFA-44BD-8073-08808DAFFE81}" type="doc">
      <dgm:prSet loTypeId="urn:microsoft.com/office/officeart/2005/8/layout/cycle4#1" loCatId="matrix" qsTypeId="urn:microsoft.com/office/officeart/2005/8/quickstyle/simple1" qsCatId="simple" csTypeId="urn:microsoft.com/office/officeart/2005/8/colors/colorful1#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dirty="0"/>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dirty="0"/>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dirty="0"/>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dirty="0"/>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7F2E865-BBEF-4B1C-861A-9C4FEAEBCB94}" type="presOf" srcId="{E0D111E2-FBFA-44BD-8073-08808DAFFE81}" destId="{4503D845-BB64-42F5-931D-857A1CF2F56A}" srcOrd="0" destOrd="0" presId="urn:microsoft.com/office/officeart/2005/8/layout/cycle4#1"/>
    <dgm:cxn modelId="{FF820FFB-13DC-4153-B735-1869DB934425}" srcId="{2DC9592F-AA48-48FB-8CE3-FADF15FD4C8C}" destId="{B195F467-C113-4398-B4DE-5766D3B7C493}" srcOrd="0" destOrd="0" parTransId="{8878EA3B-F8EC-4573-8D74-08E09544ECDB}" sibTransId="{5C05965B-AA23-43D4-90BB-8ABB49F7420A}"/>
    <dgm:cxn modelId="{D33170AF-6137-44D9-87A8-77C0BC093533}" srcId="{E0D111E2-FBFA-44BD-8073-08808DAFFE81}" destId="{7BDFC2D9-0CD5-47E0-A279-B8FF5C83F581}" srcOrd="3" destOrd="0" parTransId="{86A3BCE7-7EDE-4CDB-93D4-D331EE868996}" sibTransId="{7B8B8271-D9E6-4A5C-86D5-A4A2B333B667}"/>
    <dgm:cxn modelId="{44E13217-19EC-4819-B27C-3A6CD494A119}" srcId="{E0D111E2-FBFA-44BD-8073-08808DAFFE81}" destId="{BDDE7C65-0B0D-4EDA-B492-66C1E34D3451}" srcOrd="4" destOrd="0" parTransId="{A9FF3E93-11EF-4CD6-AEDE-6F14D0736DAB}" sibTransId="{FC71B8F2-9788-46C9-BC51-E3EB3BE9B6CB}"/>
    <dgm:cxn modelId="{B2DB8A41-B9EF-4B0A-AD4B-9F42B134A7E9}" srcId="{BDDE7C65-0B0D-4EDA-B492-66C1E34D3451}" destId="{346EAFD8-3F94-4C57-B96A-498E42AF27EB}" srcOrd="0" destOrd="0" parTransId="{BA1B0329-BFF5-48B4-A6D9-8BA581D18EDC}" sibTransId="{4741643F-5C9B-43B3-A44A-3872E897EBF1}"/>
    <dgm:cxn modelId="{F95745BD-67C7-4AD9-AAD8-84A6A9D2051E}" type="presOf" srcId="{7BDFC2D9-0CD5-47E0-A279-B8FF5C83F581}" destId="{3155FBE9-EDC6-40B0-95F8-A2BEBDC5F205}" srcOrd="0" destOrd="0" presId="urn:microsoft.com/office/officeart/2005/8/layout/cycle4#1"/>
    <dgm:cxn modelId="{FC96EA69-CCF4-4828-95F8-B634D28E330E}" srcId="{E0D111E2-FBFA-44BD-8073-08808DAFFE81}" destId="{09299A7F-6495-4D43-8E0F-287CFBF9A56C}" srcOrd="2" destOrd="0" parTransId="{7BD712F6-7587-4FFC-96E7-778053A11381}" sibTransId="{5E7E5730-9D91-42EA-A3F6-671B7DC30503}"/>
    <dgm:cxn modelId="{6C43A575-1AB6-4BF6-9F38-F4B962F7CC06}" type="presOf" srcId="{09299A7F-6495-4D43-8E0F-287CFBF9A56C}" destId="{B4A32CDA-7C24-4CBD-8508-106957E8C2B3}" srcOrd="0" destOrd="0" presId="urn:microsoft.com/office/officeart/2005/8/layout/cycle4#1"/>
    <dgm:cxn modelId="{23955F58-4445-4336-A544-74E6C006B39B}" type="presOf" srcId="{135BF026-6343-423D-A83E-97A1AB284BE3}" destId="{58948DFE-5A7C-4317-B2C3-77603CD7CA22}" srcOrd="0" destOrd="0" presId="urn:microsoft.com/office/officeart/2005/8/layout/cycle4#1"/>
    <dgm:cxn modelId="{62D2955D-76CF-4E39-9A35-367B89832429}" type="presOf" srcId="{67EB7EB9-C354-48F3-A743-2EB82C24E407}" destId="{FAC9DAFD-0754-4169-A452-E137E627F458}" srcOrd="0" destOrd="0" presId="urn:microsoft.com/office/officeart/2005/8/layout/cycle4#1"/>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6EEC0DCA-9DD2-4FE5-AD89-95FC6D57ABF2}" srcId="{E0D111E2-FBFA-44BD-8073-08808DAFFE81}" destId="{135BF026-6343-423D-A83E-97A1AB284BE3}" srcOrd="1" destOrd="0" parTransId="{92B99ACB-1780-470E-993E-72ABF865C0F7}" sibTransId="{1597CD26-BC66-4060-953B-3C93716C37DB}"/>
    <dgm:cxn modelId="{24A85FAF-49E7-4F7A-9BC7-947676332366}" type="presParOf" srcId="{4503D845-BB64-42F5-931D-857A1CF2F56A}" destId="{0AD6C6DA-58AE-439B-B773-C2C21C447B2D}" srcOrd="0" destOrd="0" presId="urn:microsoft.com/office/officeart/2005/8/layout/cycle4#1"/>
    <dgm:cxn modelId="{98428036-D25A-4256-8568-97650FFE1CE9}" type="presParOf" srcId="{0AD6C6DA-58AE-439B-B773-C2C21C447B2D}" destId="{8884FA54-F300-43AB-97E3-83046ECC366E}" srcOrd="0" destOrd="0" presId="urn:microsoft.com/office/officeart/2005/8/layout/cycle4#1"/>
    <dgm:cxn modelId="{1766CA71-B2AB-4404-ADA7-F758CBC5A00D}" type="presParOf" srcId="{4503D845-BB64-42F5-931D-857A1CF2F56A}" destId="{297D6071-8BCA-431F-8E04-2DB7F08E6186}" srcOrd="1" destOrd="0" presId="urn:microsoft.com/office/officeart/2005/8/layout/cycle4#1"/>
    <dgm:cxn modelId="{467CDE8A-40F6-4DC9-BD5D-734F27FFA09B}" type="presParOf" srcId="{297D6071-8BCA-431F-8E04-2DB7F08E6186}" destId="{FAC9DAFD-0754-4169-A452-E137E627F458}" srcOrd="0" destOrd="0" presId="urn:microsoft.com/office/officeart/2005/8/layout/cycle4#1"/>
    <dgm:cxn modelId="{B3650E2B-3978-4586-BC80-667F8CBF62CC}" type="presParOf" srcId="{297D6071-8BCA-431F-8E04-2DB7F08E6186}" destId="{58948DFE-5A7C-4317-B2C3-77603CD7CA22}" srcOrd="1" destOrd="0" presId="urn:microsoft.com/office/officeart/2005/8/layout/cycle4#1"/>
    <dgm:cxn modelId="{A6411925-ACF6-4214-97CD-EE11BECF9F85}" type="presParOf" srcId="{297D6071-8BCA-431F-8E04-2DB7F08E6186}" destId="{B4A32CDA-7C24-4CBD-8508-106957E8C2B3}" srcOrd="2" destOrd="0" presId="urn:microsoft.com/office/officeart/2005/8/layout/cycle4#1"/>
    <dgm:cxn modelId="{011FDF5B-E6A8-4B3C-8D24-1BC29A704458}" type="presParOf" srcId="{297D6071-8BCA-431F-8E04-2DB7F08E6186}" destId="{3155FBE9-EDC6-40B0-95F8-A2BEBDC5F205}" srcOrd="3" destOrd="0" presId="urn:microsoft.com/office/officeart/2005/8/layout/cycle4#1"/>
    <dgm:cxn modelId="{C59F475B-E751-4D22-B20A-ED823FA6649E}" type="presParOf" srcId="{297D6071-8BCA-431F-8E04-2DB7F08E6186}" destId="{E84F0D66-82DE-4316-A059-223CFCFB8E17}" srcOrd="4" destOrd="0" presId="urn:microsoft.com/office/officeart/2005/8/layout/cycle4#1"/>
    <dgm:cxn modelId="{25677DBC-6597-4DC8-BE87-429ED53F0B8C}" type="presParOf" srcId="{4503D845-BB64-42F5-931D-857A1CF2F56A}" destId="{D86658A4-388C-4EF5-A058-A79EED10FBBD}" srcOrd="2" destOrd="0" presId="urn:microsoft.com/office/officeart/2005/8/layout/cycle4#1"/>
    <dgm:cxn modelId="{B91DF8C2-2D1E-41C2-BF2A-A4682C040340}" type="presParOf" srcId="{4503D845-BB64-42F5-931D-857A1CF2F56A}" destId="{96F4A9E4-9928-4CB4-BF28-EFF67EA34BB5}" srcOrd="3" destOrd="0" presId="urn:microsoft.com/office/officeart/2005/8/layout/cycle4#1"/>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9C125-B44E-4005-8A2A-E5D9947FDBD1}">
      <dsp:nvSpPr>
        <dsp:cNvPr id="0" name=""/>
        <dsp:cNvSpPr/>
      </dsp:nvSpPr>
      <dsp:spPr>
        <a:xfrm>
          <a:off x="3615358" y="777884"/>
          <a:ext cx="2243457" cy="355893"/>
        </a:xfrm>
        <a:custGeom>
          <a:avLst/>
          <a:gdLst/>
          <a:ahLst/>
          <a:cxnLst/>
          <a:rect l="0" t="0" r="0" b="0"/>
          <a:pathLst>
            <a:path>
              <a:moveTo>
                <a:pt x="0" y="0"/>
              </a:moveTo>
              <a:lnTo>
                <a:pt x="0" y="242531"/>
              </a:lnTo>
              <a:lnTo>
                <a:pt x="2243457" y="242531"/>
              </a:lnTo>
              <a:lnTo>
                <a:pt x="2243457"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ABF8592-0075-4559-8238-075F11BB7BDF}">
      <dsp:nvSpPr>
        <dsp:cNvPr id="0" name=""/>
        <dsp:cNvSpPr/>
      </dsp:nvSpPr>
      <dsp:spPr>
        <a:xfrm>
          <a:off x="3615358" y="777884"/>
          <a:ext cx="747819" cy="355893"/>
        </a:xfrm>
        <a:custGeom>
          <a:avLst/>
          <a:gdLst/>
          <a:ahLst/>
          <a:cxnLst/>
          <a:rect l="0" t="0" r="0" b="0"/>
          <a:pathLst>
            <a:path>
              <a:moveTo>
                <a:pt x="0" y="0"/>
              </a:moveTo>
              <a:lnTo>
                <a:pt x="0" y="242531"/>
              </a:lnTo>
              <a:lnTo>
                <a:pt x="747819" y="242531"/>
              </a:lnTo>
              <a:lnTo>
                <a:pt x="747819"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EB69EB6-D394-498F-A135-930A71BF328F}">
      <dsp:nvSpPr>
        <dsp:cNvPr id="0" name=""/>
        <dsp:cNvSpPr/>
      </dsp:nvSpPr>
      <dsp:spPr>
        <a:xfrm>
          <a:off x="2867539" y="777884"/>
          <a:ext cx="747819" cy="355893"/>
        </a:xfrm>
        <a:custGeom>
          <a:avLst/>
          <a:gdLst/>
          <a:ahLst/>
          <a:cxnLst/>
          <a:rect l="0" t="0" r="0" b="0"/>
          <a:pathLst>
            <a:path>
              <a:moveTo>
                <a:pt x="747819" y="0"/>
              </a:moveTo>
              <a:lnTo>
                <a:pt x="747819"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15EF07D-31D2-47D1-9B47-F2E5A96F665B}">
      <dsp:nvSpPr>
        <dsp:cNvPr id="0" name=""/>
        <dsp:cNvSpPr/>
      </dsp:nvSpPr>
      <dsp:spPr>
        <a:xfrm>
          <a:off x="1371901" y="777884"/>
          <a:ext cx="2243457" cy="355893"/>
        </a:xfrm>
        <a:custGeom>
          <a:avLst/>
          <a:gdLst/>
          <a:ahLst/>
          <a:cxnLst/>
          <a:rect l="0" t="0" r="0" b="0"/>
          <a:pathLst>
            <a:path>
              <a:moveTo>
                <a:pt x="2243457" y="0"/>
              </a:moveTo>
              <a:lnTo>
                <a:pt x="2243457"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93E8609-44EC-4A80-AF6B-8294A07E738F}">
      <dsp:nvSpPr>
        <dsp:cNvPr id="0" name=""/>
        <dsp:cNvSpPr/>
      </dsp:nvSpPr>
      <dsp:spPr>
        <a:xfrm>
          <a:off x="3003506" y="832"/>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1396441-CA1F-4458-BE66-9A6BB96F6128}">
      <dsp:nvSpPr>
        <dsp:cNvPr id="0" name=""/>
        <dsp:cNvSpPr/>
      </dsp:nvSpPr>
      <dsp:spPr>
        <a:xfrm>
          <a:off x="3139473" y="130001"/>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Presidente</a:t>
          </a:r>
          <a:endParaRPr lang="es-ES" sz="1500" kern="1200" dirty="0"/>
        </a:p>
      </dsp:txBody>
      <dsp:txXfrm>
        <a:off x="3162232" y="152760"/>
        <a:ext cx="1178186" cy="731534"/>
      </dsp:txXfrm>
    </dsp:sp>
    <dsp:sp modelId="{1F7084C1-11A7-44F2-8F06-E5F0D0ED5ED9}">
      <dsp:nvSpPr>
        <dsp:cNvPr id="0" name=""/>
        <dsp:cNvSpPr/>
      </dsp:nvSpPr>
      <dsp:spPr>
        <a:xfrm>
          <a:off x="760049"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FFEF717-C598-49EA-95CE-89C5ADE34578}">
      <dsp:nvSpPr>
        <dsp:cNvPr id="0" name=""/>
        <dsp:cNvSpPr/>
      </dsp:nvSpPr>
      <dsp:spPr>
        <a:xfrm>
          <a:off x="896016"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 Ejecutivo</a:t>
          </a:r>
          <a:endParaRPr lang="es-ES" sz="1500" kern="1200" dirty="0"/>
        </a:p>
      </dsp:txBody>
      <dsp:txXfrm>
        <a:off x="918775" y="1285706"/>
        <a:ext cx="1178186" cy="731534"/>
      </dsp:txXfrm>
    </dsp:sp>
    <dsp:sp modelId="{5C05CFC2-4B04-426E-8A71-4C634085EA86}">
      <dsp:nvSpPr>
        <dsp:cNvPr id="0" name=""/>
        <dsp:cNvSpPr/>
      </dsp:nvSpPr>
      <dsp:spPr>
        <a:xfrm>
          <a:off x="2255687"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FA2A4E3-6A7E-4311-BD18-956D23148001}">
      <dsp:nvSpPr>
        <dsp:cNvPr id="0" name=""/>
        <dsp:cNvSpPr/>
      </dsp:nvSpPr>
      <dsp:spPr>
        <a:xfrm>
          <a:off x="2391654"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Vocales</a:t>
          </a:r>
          <a:endParaRPr lang="es-ES" sz="1500" kern="1200" dirty="0"/>
        </a:p>
      </dsp:txBody>
      <dsp:txXfrm>
        <a:off x="2414413" y="1285706"/>
        <a:ext cx="1178186" cy="731534"/>
      </dsp:txXfrm>
    </dsp:sp>
    <dsp:sp modelId="{9C4E2A7D-AC0C-443F-BFE7-999C19236F21}">
      <dsp:nvSpPr>
        <dsp:cNvPr id="0" name=""/>
        <dsp:cNvSpPr/>
      </dsp:nvSpPr>
      <dsp:spPr>
        <a:xfrm>
          <a:off x="3751326"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A08E406-7EA4-4D0C-9C79-28EB04C96490}">
      <dsp:nvSpPr>
        <dsp:cNvPr id="0" name=""/>
        <dsp:cNvSpPr/>
      </dsp:nvSpPr>
      <dsp:spPr>
        <a:xfrm>
          <a:off x="3887293"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Invitados Permanentes</a:t>
          </a:r>
          <a:endParaRPr lang="es-ES" sz="1500" kern="1200" dirty="0"/>
        </a:p>
      </dsp:txBody>
      <dsp:txXfrm>
        <a:off x="3910052" y="1285706"/>
        <a:ext cx="1178186" cy="731534"/>
      </dsp:txXfrm>
    </dsp:sp>
    <dsp:sp modelId="{F2C04478-460E-4BB4-A2B0-3F453A899FEC}">
      <dsp:nvSpPr>
        <dsp:cNvPr id="0" name=""/>
        <dsp:cNvSpPr/>
      </dsp:nvSpPr>
      <dsp:spPr>
        <a:xfrm>
          <a:off x="5246964"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230AF29-01B6-4189-8032-224674C03743}">
      <dsp:nvSpPr>
        <dsp:cNvPr id="0" name=""/>
        <dsp:cNvSpPr/>
      </dsp:nvSpPr>
      <dsp:spPr>
        <a:xfrm>
          <a:off x="5382931"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Otros Invitados</a:t>
          </a:r>
          <a:endParaRPr lang="es-ES" sz="1500" kern="1200" dirty="0"/>
        </a:p>
      </dsp:txBody>
      <dsp:txXfrm>
        <a:off x="5405690" y="1285706"/>
        <a:ext cx="1178186" cy="731534"/>
      </dsp:txXfrm>
    </dsp:sp>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3BB6-8FFD-4C1E-B286-D473ACF6ED23}" type="datetimeFigureOut">
              <a:rPr lang="es-MX" smtClean="0"/>
              <a:pPr/>
              <a:t>07/12/2020</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10C45-BDF6-4144-A6BB-1BA0D3B5783B}" type="slidenum">
              <a:rPr lang="es-MX" smtClean="0"/>
              <a:pPr/>
              <a:t>‹Nº›</a:t>
            </a:fld>
            <a:endParaRPr lang="es-MX"/>
          </a:p>
        </p:txBody>
      </p:sp>
    </p:spTree>
    <p:extLst>
      <p:ext uri="{BB962C8B-B14F-4D97-AF65-F5344CB8AC3E}">
        <p14:creationId xmlns:p14="http://schemas.microsoft.com/office/powerpoint/2010/main" xmlns=""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a:t>Cuando</a:t>
            </a:r>
            <a:r>
              <a:rPr lang="es-MX" sz="800" baseline="0" dirty="0"/>
              <a:t> escuchamos por primera vez hablar del tema de CI, se nos viene a la mente muchas ideas, y entre ellas están los paradigmas. </a:t>
            </a:r>
          </a:p>
          <a:p>
            <a:endParaRPr lang="es-MX" sz="800" baseline="0" dirty="0"/>
          </a:p>
          <a:p>
            <a:r>
              <a:rPr lang="es-MX" sz="200" baseline="0" dirty="0"/>
              <a:t>Los paradigmas sobre el CI son aquellas ideas erróneas que nos hacemos por desconocimiento del tema y que debemos romper para poder permear la importancia real del tema y mitigar la resistencia al cambio.</a:t>
            </a:r>
          </a:p>
          <a:p>
            <a:endParaRPr lang="es-MX" sz="800" baseline="0" dirty="0"/>
          </a:p>
          <a:p>
            <a:pPr marL="228600" indent="-228600">
              <a:buAutoNum type="arabicPeriod"/>
            </a:pPr>
            <a:r>
              <a:rPr lang="es-MX" sz="800" baseline="0" dirty="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a:t>El CI aplica en cualquier entidad gubernamental siempre y cuando tenga correctamente definido sus objetivos desde su origen en el marco normativo.</a:t>
            </a:r>
          </a:p>
          <a:p>
            <a:pPr marL="228600" indent="-228600">
              <a:buAutoNum type="arabicPeriod"/>
            </a:pPr>
            <a:r>
              <a:rPr lang="es-MX" sz="800" baseline="0" dirty="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a:p>
          <a:p>
            <a:pPr marL="228600" indent="-228600">
              <a:buAutoNum type="arabicPeriod"/>
            </a:pPr>
            <a:endParaRPr lang="es-MX" baseline="0" dirty="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13</a:t>
            </a:fld>
            <a:endParaRPr lang="es-MX"/>
          </a:p>
        </p:txBody>
      </p:sp>
    </p:spTree>
    <p:extLst>
      <p:ext uri="{BB962C8B-B14F-4D97-AF65-F5344CB8AC3E}">
        <p14:creationId xmlns:p14="http://schemas.microsoft.com/office/powerpoint/2010/main" xmlns="" val="2741104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arcador de imagen de diapositiva 1">
            <a:extLst>
              <a:ext uri="{FF2B5EF4-FFF2-40B4-BE49-F238E27FC236}">
                <a16:creationId xmlns:a16="http://schemas.microsoft.com/office/drawing/2014/main" xmlns="" id="{33B88BBE-E4A9-4F54-A432-9959C1BA21D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6387" name="Marcador de notas 2">
            <a:extLst>
              <a:ext uri="{FF2B5EF4-FFF2-40B4-BE49-F238E27FC236}">
                <a16:creationId xmlns:a16="http://schemas.microsoft.com/office/drawing/2014/main" xmlns="" id="{DDD4EA81-7717-4558-9979-15CB276AC0D1}"/>
              </a:ext>
            </a:extLst>
          </p:cNvPr>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a:p>
            <a:pPr eaLnBrk="1" hangingPunct="1">
              <a:spcBef>
                <a:spcPct val="0"/>
              </a:spcBef>
            </a:pPr>
            <a:endParaRPr lang="es-MX" altLang="es-MX"/>
          </a:p>
        </p:txBody>
      </p:sp>
      <p:sp>
        <p:nvSpPr>
          <p:cNvPr id="16388" name="Marcador de número de diapositiva 3">
            <a:extLst>
              <a:ext uri="{FF2B5EF4-FFF2-40B4-BE49-F238E27FC236}">
                <a16:creationId xmlns:a16="http://schemas.microsoft.com/office/drawing/2014/main" xmlns="" id="{4DD535BA-9627-4753-B507-A42866A91C64}"/>
              </a:ext>
            </a:extLst>
          </p:cNvPr>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949515BB-C5CB-4D82-8CF8-25EE1AECAE8D}" type="slidenum">
              <a:rPr kumimoji="0" lang="es-MX" altLang="es-MX"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s-MX" altLang="es-MX"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22</a:t>
            </a:fld>
            <a:endParaRPr lang="es-MX"/>
          </a:p>
        </p:txBody>
      </p:sp>
    </p:spTree>
    <p:extLst>
      <p:ext uri="{BB962C8B-B14F-4D97-AF65-F5344CB8AC3E}">
        <p14:creationId xmlns:p14="http://schemas.microsoft.com/office/powerpoint/2010/main" xmlns="" val="2741104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506114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8185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96830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Rectangle 2"/>
          <p:cNvSpPr>
            <a:spLocks noGrp="1" noChangeArrowheads="1"/>
          </p:cNvSpPr>
          <p:nvPr>
            <p:ph type="title"/>
          </p:nvPr>
        </p:nvSpPr>
        <p:spPr bwMode="auto">
          <a:xfrm>
            <a:off x="456413" y="322783"/>
            <a:ext cx="8232775"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smtClean="0"/>
              <a:t>Click to edit Master title style</a:t>
            </a:r>
          </a:p>
        </p:txBody>
      </p:sp>
    </p:spTree>
    <p:extLst>
      <p:ext uri="{BB962C8B-B14F-4D97-AF65-F5344CB8AC3E}">
        <p14:creationId xmlns:p14="http://schemas.microsoft.com/office/powerpoint/2010/main" xmlns="" val="358190383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86283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8"/>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pPr/>
              <a:t>07/12/2020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25727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pPr/>
              <a:t>07/12/2020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1065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pPr/>
              <a:t>07/12/2020</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2454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pPr/>
              <a:t>07/12/2020</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33224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pPr/>
              <a:t>07/12/2020</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1054139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07/12/2020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546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30"/>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07/12/2020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29899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pPr/>
              <a:t>07/12/2020</a:t>
            </a:fld>
            <a:endParaRPr lang="es-MX"/>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pPr/>
              <a:t>‹Nº›</a:t>
            </a:fld>
            <a:endParaRPr lang="es-MX"/>
          </a:p>
        </p:txBody>
      </p:sp>
    </p:spTree>
    <p:extLst>
      <p:ext uri="{BB962C8B-B14F-4D97-AF65-F5344CB8AC3E}">
        <p14:creationId xmlns:p14="http://schemas.microsoft.com/office/powerpoint/2010/main" xmlns="" val="3944524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Marcador de contenido"/>
          <p:cNvSpPr>
            <a:spLocks noGrp="1"/>
          </p:cNvSpPr>
          <p:nvPr>
            <p:ph idx="1"/>
          </p:nvPr>
        </p:nvSpPr>
        <p:spPr>
          <a:xfrm>
            <a:off x="707448" y="3626764"/>
            <a:ext cx="8229600" cy="737418"/>
          </a:xfrm>
          <a:prstGeom prst="rect">
            <a:avLst/>
          </a:prstGeom>
        </p:spPr>
        <p:txBody>
          <a:bodyPr>
            <a:normAutofit/>
          </a:bodyPr>
          <a:lstStyle/>
          <a:p>
            <a:pPr marL="0" indent="0" algn="ctr">
              <a:spcAft>
                <a:spcPts val="0"/>
              </a:spcAft>
              <a:buSzTx/>
              <a:buNone/>
              <a:defRPr/>
            </a:pP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14va.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esión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Ordinaria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 2020</a:t>
            </a:r>
            <a: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
            </a:r>
            <a:b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br>
            <a:endPar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ctr">
              <a:spcAft>
                <a:spcPts val="0"/>
              </a:spcAft>
              <a:buSzTx/>
              <a:buNone/>
              <a:defRPr/>
            </a:pPr>
            <a:endParaRPr lang="es-MX" sz="1800" b="1" kern="0" dirty="0">
              <a:solidFill>
                <a:schemeClr val="tx1"/>
              </a:solidFill>
            </a:endParaRPr>
          </a:p>
        </p:txBody>
      </p:sp>
      <p:sp>
        <p:nvSpPr>
          <p:cNvPr id="13" name="1 Título"/>
          <p:cNvSpPr>
            <a:spLocks noGrp="1"/>
          </p:cNvSpPr>
          <p:nvPr>
            <p:ph type="title"/>
          </p:nvPr>
        </p:nvSpPr>
        <p:spPr bwMode="auto">
          <a:xfrm>
            <a:off x="554182" y="1903017"/>
            <a:ext cx="8229600" cy="1508635"/>
          </a:xfrm>
          <a:prstGeom prst="rect">
            <a:avLst/>
          </a:prstGeom>
          <a:noFill/>
          <a:ln w="9525">
            <a:noFill/>
            <a:miter lim="800000"/>
            <a:headEnd/>
            <a:tailEnd/>
          </a:ln>
          <a:effectLst/>
        </p:spPr>
        <p:txBody>
          <a:bodyPr>
            <a:normAutofit/>
          </a:bodyPr>
          <a:lstStyle>
            <a:lvl1pPr algn="l">
              <a:defRPr sz="2800" cap="all" baseline="0">
                <a:solidFill>
                  <a:schemeClr val="tx1">
                    <a:lumMod val="75000"/>
                    <a:lumOff val="25000"/>
                  </a:schemeClr>
                </a:solidFill>
                <a:latin typeface="Century Gothic" pitchFamily="34" charset="0"/>
              </a:defRPr>
            </a:lvl1pPr>
          </a:lstStyle>
          <a:p>
            <a:pPr algn="ctr">
              <a:lnSpc>
                <a:spcPct val="100000"/>
              </a:lnSpc>
              <a:spcBef>
                <a:spcPts val="0"/>
              </a:spcBef>
              <a:defRPr/>
            </a:pP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CONTROL INTERNO</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omité</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ontrol y </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esempeño</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I</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nstitucional</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r>
              <a:rPr lang="es-MX" sz="2400" b="1" dirty="0" smtClean="0">
                <a:effectLst>
                  <a:outerShdw blurRad="38100" dist="38100" dir="2700000" algn="tl">
                    <a:srgbClr val="000000">
                      <a:alpha val="43137"/>
                    </a:srgbClr>
                  </a:outerShdw>
                </a:effectLst>
                <a:latin typeface="Arial" pitchFamily="34" charset="0"/>
                <a:cs typeface="Arial" pitchFamily="34" charset="0"/>
              </a:rPr>
              <a:t/>
            </a:r>
            <a:br>
              <a:rPr lang="es-MX" sz="2400" b="1" dirty="0" smtClean="0">
                <a:effectLst>
                  <a:outerShdw blurRad="38100" dist="38100" dir="2700000" algn="tl">
                    <a:srgbClr val="000000">
                      <a:alpha val="43137"/>
                    </a:srgbClr>
                  </a:outerShdw>
                </a:effectLst>
                <a:latin typeface="Arial" pitchFamily="34" charset="0"/>
                <a:cs typeface="Arial" pitchFamily="34" charset="0"/>
              </a:rPr>
            </a:br>
            <a:endParaRPr lang="es-ES" sz="2400" b="1" kern="0" dirty="0">
              <a:effectLst>
                <a:outerShdw blurRad="38100" dist="38100" dir="2700000" algn="tl">
                  <a:srgbClr val="000000">
                    <a:alpha val="43137"/>
                  </a:srgbClr>
                </a:outerShdw>
              </a:effectLst>
              <a:latin typeface="Arial" pitchFamily="34" charset="0"/>
              <a:cs typeface="Arial" pitchFamily="34" charset="0"/>
            </a:endParaRPr>
          </a:p>
        </p:txBody>
      </p:sp>
      <p:sp>
        <p:nvSpPr>
          <p:cNvPr id="6" name="4 Marcador de contenido"/>
          <p:cNvSpPr txBox="1">
            <a:spLocks/>
          </p:cNvSpPr>
          <p:nvPr/>
        </p:nvSpPr>
        <p:spPr>
          <a:xfrm>
            <a:off x="0" y="5210957"/>
            <a:ext cx="9144000" cy="36807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Hermosillo, Sonora,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 18 de Noviembre de 2020</a:t>
            </a:r>
            <a:endPar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8129" name="Picture 1" descr="C:\Users\LUIS CARLOS\Pictures\SEC LOGO.png"/>
          <p:cNvPicPr>
            <a:picLocks noChangeAspect="1" noChangeArrowheads="1"/>
          </p:cNvPicPr>
          <p:nvPr/>
        </p:nvPicPr>
        <p:blipFill>
          <a:blip r:embed="rId2"/>
          <a:srcRect/>
          <a:stretch>
            <a:fillRect/>
          </a:stretch>
        </p:blipFill>
        <p:spPr bwMode="auto">
          <a:xfrm>
            <a:off x="2590799" y="0"/>
            <a:ext cx="3962400" cy="1476375"/>
          </a:xfrm>
          <a:prstGeom prst="rect">
            <a:avLst/>
          </a:prstGeom>
          <a:noFill/>
        </p:spPr>
      </p:pic>
      <p:sp>
        <p:nvSpPr>
          <p:cNvPr id="7" name="CuadroTexto 1">
            <a:extLst>
              <a:ext uri="{FF2B5EF4-FFF2-40B4-BE49-F238E27FC236}"/>
            </a:extLst>
          </p:cNvPr>
          <p:cNvSpPr txBox="1"/>
          <p:nvPr/>
        </p:nvSpPr>
        <p:spPr>
          <a:xfrm>
            <a:off x="1" y="5688449"/>
            <a:ext cx="9143999" cy="1169551"/>
          </a:xfrm>
          <a:prstGeom prst="rect">
            <a:avLst/>
          </a:prstGeom>
          <a:solidFill>
            <a:srgbClr val="FF0000"/>
          </a:soli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endParaRPr lang="es-MX" sz="35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923417619"/>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4" name="Rectángulo 3">
            <a:extLst>
              <a:ext uri="{FF2B5EF4-FFF2-40B4-BE49-F238E27FC236}">
                <a16:creationId xmlns="" xmlns:a16="http://schemas.microsoft.com/office/drawing/2014/main" id="{64F02152-9106-4065-B790-E7C555F125CF}"/>
              </a:ext>
            </a:extLst>
          </p:cNvPr>
          <p:cNvSpPr/>
          <p:nvPr/>
        </p:nvSpPr>
        <p:spPr>
          <a:xfrm>
            <a:off x="1584326" y="1276470"/>
            <a:ext cx="6146801" cy="646331"/>
          </a:xfrm>
          <a:prstGeom prst="rect">
            <a:avLst/>
          </a:prstGeom>
        </p:spPr>
        <p:txBody>
          <a:bodyPr wrap="square">
            <a:spAutoFit/>
          </a:bodyPr>
          <a:lstStyle/>
          <a:p>
            <a:pPr algn="ctr"/>
            <a:r>
              <a:rPr lang="es-MX" b="1" dirty="0"/>
              <a:t>Autoevaluación del sistema de Control Interno de SEC – SEES</a:t>
            </a:r>
          </a:p>
          <a:p>
            <a:pPr algn="ctr"/>
            <a:r>
              <a:rPr lang="es-MX" b="1" dirty="0"/>
              <a:t>Resultados</a:t>
            </a:r>
            <a:endParaRPr lang="x-none" dirty="0"/>
          </a:p>
        </p:txBody>
      </p:sp>
      <p:grpSp>
        <p:nvGrpSpPr>
          <p:cNvPr id="2" name="Grupo 9">
            <a:extLst>
              <a:ext uri="{FF2B5EF4-FFF2-40B4-BE49-F238E27FC236}">
                <a16:creationId xmlns="" xmlns:a16="http://schemas.microsoft.com/office/drawing/2014/main" id="{1E308B13-0302-4827-BFAB-9247DAD4D791}"/>
              </a:ext>
            </a:extLst>
          </p:cNvPr>
          <p:cNvGrpSpPr/>
          <p:nvPr/>
        </p:nvGrpSpPr>
        <p:grpSpPr>
          <a:xfrm>
            <a:off x="628572" y="2259455"/>
            <a:ext cx="8058307" cy="3754898"/>
            <a:chOff x="584010" y="2832918"/>
            <a:chExt cx="8058307" cy="3754898"/>
          </a:xfrm>
        </p:grpSpPr>
        <p:pic>
          <p:nvPicPr>
            <p:cNvPr id="11" name="Imagen 10">
              <a:extLst>
                <a:ext uri="{FF2B5EF4-FFF2-40B4-BE49-F238E27FC236}">
                  <a16:creationId xmlns="" xmlns:a16="http://schemas.microsoft.com/office/drawing/2014/main" id="{A0E89101-35EE-450D-B06F-BDE42CE7227F}"/>
                </a:ext>
              </a:extLst>
            </p:cNvPr>
            <p:cNvPicPr>
              <a:picLocks noChangeAspect="1"/>
            </p:cNvPicPr>
            <p:nvPr/>
          </p:nvPicPr>
          <p:blipFill rotWithShape="1">
            <a:blip r:embed="rId3"/>
            <a:srcRect l="36111" t="20272" r="33778" b="11580"/>
            <a:stretch/>
          </p:blipFill>
          <p:spPr>
            <a:xfrm>
              <a:off x="602100" y="2832918"/>
              <a:ext cx="2019131" cy="2570480"/>
            </a:xfrm>
            <a:prstGeom prst="rect">
              <a:avLst/>
            </a:prstGeom>
            <a:ln>
              <a:solidFill>
                <a:schemeClr val="bg1">
                  <a:lumMod val="50000"/>
                </a:schemeClr>
              </a:solidFill>
            </a:ln>
          </p:spPr>
        </p:pic>
        <p:pic>
          <p:nvPicPr>
            <p:cNvPr id="12" name="Imagen 11">
              <a:extLst>
                <a:ext uri="{FF2B5EF4-FFF2-40B4-BE49-F238E27FC236}">
                  <a16:creationId xmlns="" xmlns:a16="http://schemas.microsoft.com/office/drawing/2014/main" id="{C2322BA4-EDDD-4B99-98DD-717618F9EC1B}"/>
                </a:ext>
              </a:extLst>
            </p:cNvPr>
            <p:cNvPicPr>
              <a:picLocks noChangeAspect="1"/>
            </p:cNvPicPr>
            <p:nvPr/>
          </p:nvPicPr>
          <p:blipFill rotWithShape="1">
            <a:blip r:embed="rId4"/>
            <a:srcRect l="38222" t="21654" r="34778" b="10593"/>
            <a:stretch/>
          </p:blipFill>
          <p:spPr>
            <a:xfrm>
              <a:off x="3469345" y="2853238"/>
              <a:ext cx="1792277" cy="2529840"/>
            </a:xfrm>
            <a:prstGeom prst="rect">
              <a:avLst/>
            </a:prstGeom>
            <a:ln>
              <a:solidFill>
                <a:schemeClr val="bg1">
                  <a:lumMod val="65000"/>
                </a:schemeClr>
              </a:solidFill>
            </a:ln>
          </p:spPr>
        </p:pic>
        <p:sp>
          <p:nvSpPr>
            <p:cNvPr id="13" name="CuadroTexto 12">
              <a:extLst>
                <a:ext uri="{FF2B5EF4-FFF2-40B4-BE49-F238E27FC236}">
                  <a16:creationId xmlns="" xmlns:a16="http://schemas.microsoft.com/office/drawing/2014/main" id="{88455E74-0B29-4B56-9C98-2DEA48C2DCF9}"/>
                </a:ext>
              </a:extLst>
            </p:cNvPr>
            <p:cNvSpPr txBox="1"/>
            <p:nvPr/>
          </p:nvSpPr>
          <p:spPr>
            <a:xfrm>
              <a:off x="584010" y="5554713"/>
              <a:ext cx="2201198" cy="600164"/>
            </a:xfrm>
            <a:prstGeom prst="rect">
              <a:avLst/>
            </a:prstGeom>
            <a:noFill/>
          </p:spPr>
          <p:txBody>
            <a:bodyPr wrap="square" rtlCol="0">
              <a:spAutoFit/>
            </a:bodyPr>
            <a:lstStyle/>
            <a:p>
              <a:pPr marL="342900" indent="-342900">
                <a:buFont typeface="+mj-lt"/>
                <a:buAutoNum type="arabicPeriod"/>
              </a:pPr>
              <a:r>
                <a:rPr lang="es-MX" sz="1100" b="1" dirty="0"/>
                <a:t>APLICACIÓN DE EVALUACIÓN Y GENERACIÓN DE INFORMES</a:t>
              </a:r>
            </a:p>
          </p:txBody>
        </p:sp>
        <p:pic>
          <p:nvPicPr>
            <p:cNvPr id="14" name="Picture 2" descr="Resultado de imagen para PROGRAMA DE TRABAJO">
              <a:extLst>
                <a:ext uri="{FF2B5EF4-FFF2-40B4-BE49-F238E27FC236}">
                  <a16:creationId xmlns="" xmlns:a16="http://schemas.microsoft.com/office/drawing/2014/main" id="{A163932C-DBC0-46B0-A18E-B8F9DEA00780}"/>
                </a:ext>
              </a:extLst>
            </p:cNvPr>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6208600" y="3355535"/>
              <a:ext cx="2238355" cy="1470689"/>
            </a:xfrm>
            <a:prstGeom prst="rect">
              <a:avLst/>
            </a:prstGeom>
            <a:noFill/>
            <a:ln>
              <a:solidFill>
                <a:schemeClr val="tx1">
                  <a:lumMod val="50000"/>
                  <a:lumOff val="50000"/>
                </a:schemeClr>
              </a:solidFill>
            </a:ln>
            <a:extLst>
              <a:ext uri="{909E8E84-426E-40DD-AFC4-6F175D3DCCD1}">
                <a14:hiddenFill xmlns="" xmlns:a14="http://schemas.microsoft.com/office/drawing/2010/main">
                  <a:solidFill>
                    <a:srgbClr val="FFFFFF"/>
                  </a:solidFill>
                </a14:hiddenFill>
              </a:ext>
            </a:extLst>
          </p:spPr>
        </p:pic>
        <p:sp>
          <p:nvSpPr>
            <p:cNvPr id="15" name="CuadroTexto 14">
              <a:extLst>
                <a:ext uri="{FF2B5EF4-FFF2-40B4-BE49-F238E27FC236}">
                  <a16:creationId xmlns="" xmlns:a16="http://schemas.microsoft.com/office/drawing/2014/main" id="{19A303D4-B7CE-4A62-A829-C9E049D98B0D}"/>
                </a:ext>
              </a:extLst>
            </p:cNvPr>
            <p:cNvSpPr txBox="1"/>
            <p:nvPr/>
          </p:nvSpPr>
          <p:spPr>
            <a:xfrm>
              <a:off x="3631905" y="5568496"/>
              <a:ext cx="2140234" cy="461665"/>
            </a:xfrm>
            <a:prstGeom prst="rect">
              <a:avLst/>
            </a:prstGeom>
            <a:noFill/>
          </p:spPr>
          <p:txBody>
            <a:bodyPr wrap="square" rtlCol="0">
              <a:spAutoFit/>
            </a:bodyPr>
            <a:lstStyle/>
            <a:p>
              <a:pPr marL="342900" indent="-342900">
                <a:buFont typeface="+mj-lt"/>
                <a:buAutoNum type="arabicPeriod" startAt="2"/>
              </a:pPr>
              <a:r>
                <a:rPr lang="es-MX" sz="1200" b="1" dirty="0"/>
                <a:t>ANÁLISIS DE RESULTADOS</a:t>
              </a:r>
            </a:p>
          </p:txBody>
        </p:sp>
        <p:sp>
          <p:nvSpPr>
            <p:cNvPr id="16" name="CuadroTexto 15">
              <a:extLst>
                <a:ext uri="{FF2B5EF4-FFF2-40B4-BE49-F238E27FC236}">
                  <a16:creationId xmlns="" xmlns:a16="http://schemas.microsoft.com/office/drawing/2014/main" id="{D11C0FBD-7061-4AFC-8FF0-E068E42DAA40}"/>
                </a:ext>
              </a:extLst>
            </p:cNvPr>
            <p:cNvSpPr txBox="1"/>
            <p:nvPr/>
          </p:nvSpPr>
          <p:spPr>
            <a:xfrm>
              <a:off x="6402962" y="5559399"/>
              <a:ext cx="1521838" cy="470762"/>
            </a:xfrm>
            <a:prstGeom prst="rect">
              <a:avLst/>
            </a:prstGeom>
            <a:noFill/>
          </p:spPr>
          <p:txBody>
            <a:bodyPr wrap="square" rtlCol="0">
              <a:spAutoFit/>
            </a:bodyPr>
            <a:lstStyle/>
            <a:p>
              <a:pPr marL="342900" indent="-342900">
                <a:buFont typeface="+mj-lt"/>
                <a:buAutoNum type="arabicPeriod" startAt="3"/>
              </a:pPr>
              <a:r>
                <a:rPr lang="es-MX" sz="1200" b="1" dirty="0"/>
                <a:t>PROGRAMA DE TRABAJO</a:t>
              </a:r>
            </a:p>
          </p:txBody>
        </p:sp>
        <p:sp>
          <p:nvSpPr>
            <p:cNvPr id="17" name="Flecha derecha 18">
              <a:extLst>
                <a:ext uri="{FF2B5EF4-FFF2-40B4-BE49-F238E27FC236}">
                  <a16:creationId xmlns="" xmlns:a16="http://schemas.microsoft.com/office/drawing/2014/main" id="{531D5227-0633-43E3-8198-714B40E18B7D}"/>
                </a:ext>
              </a:extLst>
            </p:cNvPr>
            <p:cNvSpPr/>
            <p:nvPr/>
          </p:nvSpPr>
          <p:spPr>
            <a:xfrm>
              <a:off x="616337" y="6130616"/>
              <a:ext cx="8025980" cy="457200"/>
            </a:xfrm>
            <a:prstGeom prst="rightArrow">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SEGUIMIENTO COCODI</a:t>
              </a:r>
            </a:p>
          </p:txBody>
        </p:sp>
        <p:sp>
          <p:nvSpPr>
            <p:cNvPr id="18" name="Flecha derecha 20">
              <a:extLst>
                <a:ext uri="{FF2B5EF4-FFF2-40B4-BE49-F238E27FC236}">
                  <a16:creationId xmlns="" xmlns:a16="http://schemas.microsoft.com/office/drawing/2014/main" id="{F33102D8-C1FC-448F-9AD0-D8C06BF56339}"/>
                </a:ext>
              </a:extLst>
            </p:cNvPr>
            <p:cNvSpPr/>
            <p:nvPr/>
          </p:nvSpPr>
          <p:spPr>
            <a:xfrm>
              <a:off x="2690240" y="3900978"/>
              <a:ext cx="684000" cy="45720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Flecha derecha 21">
              <a:extLst>
                <a:ext uri="{FF2B5EF4-FFF2-40B4-BE49-F238E27FC236}">
                  <a16:creationId xmlns="" xmlns:a16="http://schemas.microsoft.com/office/drawing/2014/main" id="{FEF4F5FB-DA1D-4637-941A-7E07A83BFE7E}"/>
                </a:ext>
              </a:extLst>
            </p:cNvPr>
            <p:cNvSpPr/>
            <p:nvPr/>
          </p:nvSpPr>
          <p:spPr>
            <a:xfrm>
              <a:off x="5345893" y="3942548"/>
              <a:ext cx="684000" cy="45720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Tree>
    <p:extLst>
      <p:ext uri="{BB962C8B-B14F-4D97-AF65-F5344CB8AC3E}">
        <p14:creationId xmlns="" xmlns:p14="http://schemas.microsoft.com/office/powerpoint/2010/main" val="1445532147"/>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4" name="Rectángulo 3">
            <a:extLst>
              <a:ext uri="{FF2B5EF4-FFF2-40B4-BE49-F238E27FC236}">
                <a16:creationId xmlns="" xmlns:a16="http://schemas.microsoft.com/office/drawing/2014/main" id="{64F02152-9106-4065-B790-E7C555F125CF}"/>
              </a:ext>
            </a:extLst>
          </p:cNvPr>
          <p:cNvSpPr/>
          <p:nvPr/>
        </p:nvSpPr>
        <p:spPr>
          <a:xfrm>
            <a:off x="1584326" y="1276470"/>
            <a:ext cx="6146801" cy="369332"/>
          </a:xfrm>
          <a:prstGeom prst="rect">
            <a:avLst/>
          </a:prstGeom>
        </p:spPr>
        <p:txBody>
          <a:bodyPr wrap="square">
            <a:spAutoFit/>
          </a:bodyPr>
          <a:lstStyle/>
          <a:p>
            <a:pPr algn="ctr"/>
            <a:r>
              <a:rPr lang="es-MX" b="1" dirty="0"/>
              <a:t>Avances de Programa de Trabajo de Control Interno 2020</a:t>
            </a:r>
          </a:p>
        </p:txBody>
      </p:sp>
      <p:pic>
        <p:nvPicPr>
          <p:cNvPr id="2" name="Imagen 1">
            <a:extLst>
              <a:ext uri="{FF2B5EF4-FFF2-40B4-BE49-F238E27FC236}">
                <a16:creationId xmlns="" xmlns:a16="http://schemas.microsoft.com/office/drawing/2014/main" id="{6DE0147D-E7F8-489C-BCD7-FCF12A6278F9}"/>
              </a:ext>
            </a:extLst>
          </p:cNvPr>
          <p:cNvPicPr>
            <a:picLocks noChangeAspect="1"/>
          </p:cNvPicPr>
          <p:nvPr/>
        </p:nvPicPr>
        <p:blipFill>
          <a:blip r:embed="rId3"/>
          <a:stretch>
            <a:fillRect/>
          </a:stretch>
        </p:blipFill>
        <p:spPr>
          <a:xfrm>
            <a:off x="920335" y="1645803"/>
            <a:ext cx="7302386" cy="4928683"/>
          </a:xfrm>
          <a:prstGeom prst="rect">
            <a:avLst/>
          </a:prstGeom>
        </p:spPr>
      </p:pic>
    </p:spTree>
    <p:extLst>
      <p:ext uri="{BB962C8B-B14F-4D97-AF65-F5344CB8AC3E}">
        <p14:creationId xmlns="" xmlns:p14="http://schemas.microsoft.com/office/powerpoint/2010/main" val="3502538980"/>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8" y="843647"/>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YECLARACIÓN DEL QUÓRUM LEGAL POR PARTE DEL VOCAL EJECUTIVO</a:t>
            </a:r>
          </a:p>
        </p:txBody>
      </p:sp>
      <p:sp>
        <p:nvSpPr>
          <p:cNvPr id="4" name="Rectángulo 3">
            <a:extLst>
              <a:ext uri="{FF2B5EF4-FFF2-40B4-BE49-F238E27FC236}">
                <a16:creationId xmlns="" xmlns:a16="http://schemas.microsoft.com/office/drawing/2014/main" id="{64F02152-9106-4065-B790-E7C555F125CF}"/>
              </a:ext>
            </a:extLst>
          </p:cNvPr>
          <p:cNvSpPr/>
          <p:nvPr/>
        </p:nvSpPr>
        <p:spPr>
          <a:xfrm>
            <a:off x="1584326" y="1276470"/>
            <a:ext cx="6146801" cy="369332"/>
          </a:xfrm>
          <a:prstGeom prst="rect">
            <a:avLst/>
          </a:prstGeom>
        </p:spPr>
        <p:txBody>
          <a:bodyPr wrap="square">
            <a:spAutoFit/>
          </a:bodyPr>
          <a:lstStyle/>
          <a:p>
            <a:pPr algn="ctr"/>
            <a:r>
              <a:rPr lang="es-MX" b="1" dirty="0"/>
              <a:t>Avances en materia de Administración de Riesgos</a:t>
            </a:r>
          </a:p>
        </p:txBody>
      </p:sp>
      <p:pic>
        <p:nvPicPr>
          <p:cNvPr id="5" name="Imagen 4">
            <a:extLst>
              <a:ext uri="{FF2B5EF4-FFF2-40B4-BE49-F238E27FC236}">
                <a16:creationId xmlns="" xmlns:a16="http://schemas.microsoft.com/office/drawing/2014/main" id="{C6A0F472-2694-4237-958B-BF7D8B5D5A6A}"/>
              </a:ext>
            </a:extLst>
          </p:cNvPr>
          <p:cNvPicPr>
            <a:picLocks noChangeAspect="1"/>
          </p:cNvPicPr>
          <p:nvPr/>
        </p:nvPicPr>
        <p:blipFill>
          <a:blip r:embed="rId3"/>
          <a:stretch>
            <a:fillRect/>
          </a:stretch>
        </p:blipFill>
        <p:spPr>
          <a:xfrm>
            <a:off x="814579" y="1867944"/>
            <a:ext cx="3451576" cy="4420662"/>
          </a:xfrm>
          <a:prstGeom prst="rect">
            <a:avLst/>
          </a:prstGeom>
        </p:spPr>
      </p:pic>
      <p:pic>
        <p:nvPicPr>
          <p:cNvPr id="7" name="Imagen 6">
            <a:extLst>
              <a:ext uri="{FF2B5EF4-FFF2-40B4-BE49-F238E27FC236}">
                <a16:creationId xmlns="" xmlns:a16="http://schemas.microsoft.com/office/drawing/2014/main" id="{67FB6124-5180-4407-B992-36641B463CEC}"/>
              </a:ext>
            </a:extLst>
          </p:cNvPr>
          <p:cNvPicPr>
            <a:picLocks noChangeAspect="1"/>
          </p:cNvPicPr>
          <p:nvPr/>
        </p:nvPicPr>
        <p:blipFill>
          <a:blip r:embed="rId4"/>
          <a:stretch>
            <a:fillRect/>
          </a:stretch>
        </p:blipFill>
        <p:spPr>
          <a:xfrm>
            <a:off x="4757206" y="2001920"/>
            <a:ext cx="3317009" cy="1827036"/>
          </a:xfrm>
          <a:prstGeom prst="rect">
            <a:avLst/>
          </a:prstGeom>
        </p:spPr>
      </p:pic>
      <p:pic>
        <p:nvPicPr>
          <p:cNvPr id="8" name="Imagen 7">
            <a:extLst>
              <a:ext uri="{FF2B5EF4-FFF2-40B4-BE49-F238E27FC236}">
                <a16:creationId xmlns="" xmlns:a16="http://schemas.microsoft.com/office/drawing/2014/main" id="{EEAEDC0E-5093-4D2C-9516-A7D02A6FE851}"/>
              </a:ext>
            </a:extLst>
          </p:cNvPr>
          <p:cNvPicPr>
            <a:picLocks noChangeAspect="1"/>
          </p:cNvPicPr>
          <p:nvPr/>
        </p:nvPicPr>
        <p:blipFill>
          <a:blip r:embed="rId5"/>
          <a:stretch>
            <a:fillRect/>
          </a:stretch>
        </p:blipFill>
        <p:spPr>
          <a:xfrm>
            <a:off x="4708085" y="3924390"/>
            <a:ext cx="3804531" cy="2087295"/>
          </a:xfrm>
          <a:prstGeom prst="rect">
            <a:avLst/>
          </a:prstGeom>
        </p:spPr>
      </p:pic>
    </p:spTree>
    <p:extLst>
      <p:ext uri="{BB962C8B-B14F-4D97-AF65-F5344CB8AC3E}">
        <p14:creationId xmlns="" xmlns:p14="http://schemas.microsoft.com/office/powerpoint/2010/main" val="259824389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a:t>
            </a:r>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desempeño </a:t>
            </a:r>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institucional   </a:t>
            </a: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CuadroTexto 2"/>
          <p:cNvSpPr txBox="1"/>
          <p:nvPr/>
        </p:nvSpPr>
        <p:spPr>
          <a:xfrm>
            <a:off x="6268279" y="6229204"/>
            <a:ext cx="2668482" cy="369332"/>
          </a:xfrm>
          <a:prstGeom prst="rect">
            <a:avLst/>
          </a:prstGeom>
          <a:noFill/>
        </p:spPr>
        <p:txBody>
          <a:bodyPr wrap="square">
            <a:spAutoFit/>
          </a:bodyPr>
          <a:lstStyle/>
          <a:p>
            <a:pPr>
              <a:defRPr/>
            </a:pPr>
            <a:r>
              <a:rPr lang="es-MX"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Septiembre 2020</a:t>
            </a:r>
          </a:p>
        </p:txBody>
      </p:sp>
      <p:pic>
        <p:nvPicPr>
          <p:cNvPr id="1030" name="Picture 6" descr="Noticias del Congreso - Publican convocatoria para designar titulares de  órganos de control del INAI, Cofece e IFT">
            <a:extLst>
              <a:ext uri="{FF2B5EF4-FFF2-40B4-BE49-F238E27FC236}">
                <a16:creationId xmlns:a16="http://schemas.microsoft.com/office/drawing/2014/main" xmlns="" id="{FD57960A-E41C-4A81-AC8A-E377C93F109A}"/>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76275" y="1281113"/>
            <a:ext cx="7791450" cy="4295775"/>
          </a:xfrm>
          <a:prstGeom prst="rect">
            <a:avLst/>
          </a:prstGeom>
          <a:noFill/>
          <a:extLst>
            <a:ext uri="{909E8E84-426E-40DD-AFC4-6F175D3DCCD1}">
              <a14:hiddenFill xmlns:a14="http://schemas.microsoft.com/office/drawing/2010/main" xmlns="">
                <a:solidFill>
                  <a:srgbClr val="FFFFFF"/>
                </a:solidFill>
              </a14:hiddenFill>
            </a:ext>
          </a:extLst>
        </p:spPr>
      </p:pic>
      <p:sp>
        <p:nvSpPr>
          <p:cNvPr id="8" name="CuadroTexto 1"/>
          <p:cNvSpPr txBox="1"/>
          <p:nvPr/>
        </p:nvSpPr>
        <p:spPr>
          <a:xfrm>
            <a:off x="0" y="4266077"/>
            <a:ext cx="9144000" cy="1815882"/>
          </a:xfrm>
          <a:prstGeom prst="rect">
            <a:avLst/>
          </a:prstGeom>
          <a:solidFill>
            <a:srgbClr val="FF0000"/>
          </a:solidFill>
        </p:spPr>
        <p:txBody>
          <a:bodyPr wrap="square">
            <a:spAutoFit/>
          </a:bodyPr>
          <a:lstStyle/>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ÓRGANO INTERNO DE CONTROL DE LA</a:t>
            </a: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SECRETARÍA DE EDUCACIÓN Y CULTURA </a:t>
            </a: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Y  SERVICIOS EDUCATIVOS DEL </a:t>
            </a: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ESTADO DE SONORA</a:t>
            </a:r>
            <a:endParaRPr lang="es-MX" sz="35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952309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uadroTexto 1">
            <a:extLst>
              <a:ext uri="{FF2B5EF4-FFF2-40B4-BE49-F238E27FC236}">
                <a16:creationId xmlns:a16="http://schemas.microsoft.com/office/drawing/2014/main" xmlns="" id="{370CBBDB-A0FE-4D60-8BE8-20C979AB421B}"/>
              </a:ext>
            </a:extLst>
          </p:cNvPr>
          <p:cNvSpPr txBox="1">
            <a:spLocks noChangeArrowheads="1"/>
          </p:cNvSpPr>
          <p:nvPr/>
        </p:nvSpPr>
        <p:spPr bwMode="auto">
          <a:xfrm>
            <a:off x="1187450" y="3244850"/>
            <a:ext cx="6624638" cy="433388"/>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MX" altLang="es-MX" sz="18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15363" name="CuadroTexto 6">
            <a:extLst>
              <a:ext uri="{FF2B5EF4-FFF2-40B4-BE49-F238E27FC236}">
                <a16:creationId xmlns:a16="http://schemas.microsoft.com/office/drawing/2014/main" xmlns="" id="{E0924A8C-3325-465D-A8B0-D4215B028714}"/>
              </a:ext>
            </a:extLst>
          </p:cNvPr>
          <p:cNvSpPr txBox="1">
            <a:spLocks noChangeArrowheads="1"/>
          </p:cNvSpPr>
          <p:nvPr/>
        </p:nvSpPr>
        <p:spPr bwMode="auto">
          <a:xfrm>
            <a:off x="1022350" y="1181802"/>
            <a:ext cx="70993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OBSERVACIONES DE UNIDADES ADMINISTRATIVAS DETERMINADAS                                   Y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PENDIENTES DE SOLVENTAR</a:t>
            </a: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  (Ejercicio 2015-2020)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al 30 de septiembre de 2020</a:t>
            </a:r>
          </a:p>
        </p:txBody>
      </p:sp>
      <p:sp>
        <p:nvSpPr>
          <p:cNvPr id="9" name="CuadroTexto 8">
            <a:extLst>
              <a:ext uri="{FF2B5EF4-FFF2-40B4-BE49-F238E27FC236}">
                <a16:creationId xmlns:a16="http://schemas.microsoft.com/office/drawing/2014/main" xmlns="" id="{3DEEFE5D-AE7C-4B0B-A306-A69082C4385A}"/>
              </a:ext>
            </a:extLst>
          </p:cNvPr>
          <p:cNvSpPr txBox="1"/>
          <p:nvPr/>
        </p:nvSpPr>
        <p:spPr>
          <a:xfrm>
            <a:off x="6048375" y="97151"/>
            <a:ext cx="3095625" cy="92333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UNIDADES </a:t>
            </a:r>
            <a:r>
              <a:rPr kumimoji="0" lang="es-MX" b="1" i="0" u="none" strike="noStrike" kern="1200" cap="none" spc="0" normalizeH="0" baseline="0" noProof="0" dirty="0" smtClean="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    ADMINISTRATIVAS </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graphicFrame>
        <p:nvGraphicFramePr>
          <p:cNvPr id="4" name="Tabla 3">
            <a:extLst>
              <a:ext uri="{FF2B5EF4-FFF2-40B4-BE49-F238E27FC236}">
                <a16:creationId xmlns:a16="http://schemas.microsoft.com/office/drawing/2014/main" xmlns="" id="{B3143758-0B2A-4642-81A6-9534E33023BF}"/>
              </a:ext>
            </a:extLst>
          </p:cNvPr>
          <p:cNvGraphicFramePr>
            <a:graphicFrameLocks noGrp="1"/>
          </p:cNvGraphicFramePr>
          <p:nvPr>
            <p:extLst>
              <p:ext uri="{D42A27DB-BD31-4B8C-83A1-F6EECF244321}">
                <p14:modId xmlns:p14="http://schemas.microsoft.com/office/powerpoint/2010/main" xmlns="" val="820750684"/>
              </p:ext>
            </p:extLst>
          </p:nvPr>
        </p:nvGraphicFramePr>
        <p:xfrm>
          <a:off x="583728" y="2247558"/>
          <a:ext cx="7975600" cy="3896568"/>
        </p:xfrm>
        <a:graphic>
          <a:graphicData uri="http://schemas.openxmlformats.org/drawingml/2006/table">
            <a:tbl>
              <a:tblPr/>
              <a:tblGrid>
                <a:gridCol w="3490984">
                  <a:extLst>
                    <a:ext uri="{9D8B030D-6E8A-4147-A177-3AD203B41FA5}">
                      <a16:colId xmlns:a16="http://schemas.microsoft.com/office/drawing/2014/main" xmlns="" val="20000"/>
                    </a:ext>
                  </a:extLst>
                </a:gridCol>
                <a:gridCol w="1085035">
                  <a:extLst>
                    <a:ext uri="{9D8B030D-6E8A-4147-A177-3AD203B41FA5}">
                      <a16:colId xmlns:a16="http://schemas.microsoft.com/office/drawing/2014/main" xmlns="" val="20001"/>
                    </a:ext>
                  </a:extLst>
                </a:gridCol>
                <a:gridCol w="1085035">
                  <a:extLst>
                    <a:ext uri="{9D8B030D-6E8A-4147-A177-3AD203B41FA5}">
                      <a16:colId xmlns:a16="http://schemas.microsoft.com/office/drawing/2014/main" xmlns="" val="20002"/>
                    </a:ext>
                  </a:extLst>
                </a:gridCol>
                <a:gridCol w="978891">
                  <a:extLst>
                    <a:ext uri="{9D8B030D-6E8A-4147-A177-3AD203B41FA5}">
                      <a16:colId xmlns:a16="http://schemas.microsoft.com/office/drawing/2014/main" xmlns="" val="20003"/>
                    </a:ext>
                  </a:extLst>
                </a:gridCol>
                <a:gridCol w="1335655">
                  <a:extLst>
                    <a:ext uri="{9D8B030D-6E8A-4147-A177-3AD203B41FA5}">
                      <a16:colId xmlns:a16="http://schemas.microsoft.com/office/drawing/2014/main" xmlns="" val="20004"/>
                    </a:ext>
                  </a:extLst>
                </a:gridCol>
              </a:tblGrid>
              <a:tr h="299339">
                <a:tc rowSpan="2">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gridSpan="3">
                  <a:txBody>
                    <a:bodyPr/>
                    <a:lstStyle/>
                    <a:p>
                      <a:pPr algn="ctr" rtl="0" fontAlgn="ctr"/>
                      <a:r>
                        <a:rPr lang="es-MX" sz="1200" b="1" i="0" u="none" strike="noStrike">
                          <a:solidFill>
                            <a:srgbClr val="FFFFFF"/>
                          </a:solidFill>
                          <a:effectLst/>
                          <a:latin typeface="Arial" pitchFamily="34" charset="0"/>
                          <a:cs typeface="Arial" pitchFamily="34" charset="0"/>
                        </a:rPr>
                        <a:t>Totales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hMerge="1">
                  <a:txBody>
                    <a:bodyPr/>
                    <a:lstStyle/>
                    <a:p>
                      <a:endParaRPr lang="es-MX"/>
                    </a:p>
                  </a:txBody>
                  <a:tcPr/>
                </a:tc>
                <a:tc hMerge="1">
                  <a:txBody>
                    <a:bodyPr/>
                    <a:lstStyle/>
                    <a:p>
                      <a:endParaRPr lang="es-MX"/>
                    </a:p>
                  </a:txBody>
                  <a:tcPr/>
                </a:tc>
                <a:tc rowSpan="2">
                  <a:txBody>
                    <a:bodyPr/>
                    <a:lstStyle/>
                    <a:p>
                      <a:pPr algn="ctr" rtl="0" fontAlgn="b"/>
                      <a:r>
                        <a:rPr lang="es-MX" sz="1200" b="1" i="0" u="none" strike="noStrike" dirty="0">
                          <a:solidFill>
                            <a:srgbClr val="FFFFFF"/>
                          </a:solidFill>
                          <a:effectLst/>
                          <a:latin typeface="Arial" pitchFamily="34" charset="0"/>
                          <a:cs typeface="Arial" pitchFamily="34" charset="0"/>
                        </a:rPr>
                        <a:t>%  de </a:t>
                      </a:r>
                      <a:r>
                        <a:rPr lang="es-MX" sz="1200" b="1" i="0" u="none" strike="noStrike" dirty="0" err="1">
                          <a:solidFill>
                            <a:srgbClr val="FFFFFF"/>
                          </a:solidFill>
                          <a:effectLst/>
                          <a:latin typeface="Arial" pitchFamily="34" charset="0"/>
                          <a:cs typeface="Arial" pitchFamily="34" charset="0"/>
                        </a:rPr>
                        <a:t>Solventación</a:t>
                      </a:r>
                      <a:endParaRPr lang="es-MX" sz="1200" b="1" i="0" u="none" strike="noStrike" dirty="0">
                        <a:solidFill>
                          <a:srgbClr val="FFFFFF"/>
                        </a:solidFill>
                        <a:effectLst/>
                        <a:latin typeface="Arial" pitchFamily="34" charset="0"/>
                        <a:cs typeface="Arial" pitchFamily="34" charset="0"/>
                      </a:endParaRPr>
                    </a:p>
                  </a:txBody>
                  <a:tcPr marL="8962" marR="8962" marT="896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271277">
                <a:tc vMerge="1">
                  <a:txBody>
                    <a:bodyPr/>
                    <a:lstStyle/>
                    <a:p>
                      <a:endParaRPr lang="es-MX"/>
                    </a:p>
                  </a:txBody>
                  <a:tcPr/>
                </a:tc>
                <a:tc>
                  <a:txBody>
                    <a:bodyPr/>
                    <a:lstStyle/>
                    <a:p>
                      <a:pPr algn="ctr" rtl="0" fontAlgn="ctr"/>
                      <a:r>
                        <a:rPr lang="es-MX" sz="1200" b="1" i="0" u="none" strike="noStrike" dirty="0">
                          <a:solidFill>
                            <a:srgbClr val="FFFFFF"/>
                          </a:solidFill>
                          <a:effectLst/>
                          <a:latin typeface="Arial" pitchFamily="34" charset="0"/>
                          <a:cs typeface="Arial" pitchFamily="34" charset="0"/>
                        </a:rPr>
                        <a:t>Generadas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Solventadas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Pendientes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vMerge="1">
                  <a:txBody>
                    <a:bodyPr/>
                    <a:lstStyle/>
                    <a:p>
                      <a:endParaRPr lang="es-MX"/>
                    </a:p>
                  </a:txBody>
                  <a:tcPr/>
                </a:tc>
                <a:extLst>
                  <a:ext uri="{0D108BD9-81ED-4DB2-BD59-A6C34878D82A}">
                    <a16:rowId xmlns:a16="http://schemas.microsoft.com/office/drawing/2014/main" xmlns="" val="10001"/>
                  </a:ext>
                </a:extLst>
              </a:tr>
              <a:tr h="557929">
                <a:tc>
                  <a:txBody>
                    <a:bodyPr/>
                    <a:lstStyle/>
                    <a:p>
                      <a:pPr algn="l" rtl="0" fontAlgn="ctr"/>
                      <a:r>
                        <a:rPr lang="es-MX" sz="1200" b="0" i="0" u="none" strike="noStrike" dirty="0">
                          <a:solidFill>
                            <a:srgbClr val="000000"/>
                          </a:solidFill>
                          <a:effectLst/>
                          <a:latin typeface="Arial" pitchFamily="34" charset="0"/>
                          <a:cs typeface="Arial" pitchFamily="34" charset="0"/>
                        </a:rPr>
                        <a:t>Coordinación General de Salud y Seguridad Escolar </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20</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9</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45%</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2"/>
                  </a:ext>
                </a:extLst>
              </a:tr>
              <a:tr h="352926">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Administración y Finanzas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254</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167</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87</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66%</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3"/>
                  </a:ext>
                </a:extLst>
              </a:tr>
              <a:tr h="336884">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Secundaria</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3</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67%</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6"/>
                  </a:ext>
                </a:extLst>
              </a:tr>
              <a:tr h="352927">
                <a:tc>
                  <a:txBody>
                    <a:bodyPr/>
                    <a:lstStyle/>
                    <a:p>
                      <a:pPr algn="l" rtl="0" fontAlgn="ctr"/>
                      <a:r>
                        <a:rPr lang="es-MX" sz="1200" b="0" i="0" u="none" strike="noStrike">
                          <a:solidFill>
                            <a:srgbClr val="000000"/>
                          </a:solidFill>
                          <a:effectLst/>
                          <a:latin typeface="Arial" pitchFamily="34" charset="0"/>
                          <a:cs typeface="Arial" pitchFamily="34" charset="0"/>
                        </a:rPr>
                        <a:t>Dirección General de Planeación</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40</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98%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8"/>
                  </a:ext>
                </a:extLst>
              </a:tr>
              <a:tr h="385010">
                <a:tc>
                  <a:txBody>
                    <a:bodyPr/>
                    <a:lstStyle/>
                    <a:p>
                      <a:pPr algn="l" rtl="0" fontAlgn="ctr"/>
                      <a:r>
                        <a:rPr lang="es-MX" sz="1200" b="0" i="0" u="none" strike="noStrike">
                          <a:solidFill>
                            <a:srgbClr val="000000"/>
                          </a:solidFill>
                          <a:effectLst/>
                          <a:latin typeface="Arial" pitchFamily="34" charset="0"/>
                          <a:cs typeface="Arial" pitchFamily="34" charset="0"/>
                        </a:rPr>
                        <a:t>Dirección General de Recursos Humanos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37</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34</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3</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92%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9"/>
                  </a:ext>
                </a:extLst>
              </a:tr>
              <a:tr h="385011">
                <a:tc>
                  <a:txBody>
                    <a:bodyPr/>
                    <a:lstStyle/>
                    <a:p>
                      <a:pPr algn="l" rtl="0" fontAlgn="ctr"/>
                      <a:r>
                        <a:rPr lang="es-MX" sz="1200" b="0" i="0" u="none" strike="noStrike">
                          <a:solidFill>
                            <a:srgbClr val="000000"/>
                          </a:solidFill>
                          <a:effectLst/>
                          <a:latin typeface="Arial" pitchFamily="34" charset="0"/>
                          <a:cs typeface="Arial" pitchFamily="34" charset="0"/>
                        </a:rPr>
                        <a:t>Dirección General de Servicios Regionales</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112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83</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29</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74%</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10"/>
                  </a:ext>
                </a:extLst>
              </a:tr>
              <a:tr h="477071">
                <a:tc>
                  <a:txBody>
                    <a:bodyPr/>
                    <a:lstStyle/>
                    <a:p>
                      <a:pPr algn="l" rtl="0" fontAlgn="ctr"/>
                      <a:r>
                        <a:rPr lang="es-MX" sz="1200" b="0" i="0" u="none" strike="noStrike">
                          <a:solidFill>
                            <a:srgbClr val="000000"/>
                          </a:solidFill>
                          <a:effectLst/>
                          <a:latin typeface="Arial" pitchFamily="34" charset="0"/>
                          <a:cs typeface="Arial" pitchFamily="34" charset="0"/>
                        </a:rPr>
                        <a:t>Coordinación General de Programas Federales (PETC, PEC, PEARE, P)</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16</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28%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11"/>
                  </a:ext>
                </a:extLst>
              </a:tr>
              <a:tr h="478194">
                <a:tc>
                  <a:txBody>
                    <a:bodyPr/>
                    <a:lstStyle/>
                    <a:p>
                      <a:pPr algn="ctr" rtl="0" fontAlgn="ctr"/>
                      <a:r>
                        <a:rPr lang="es-MX" sz="1400" b="1" i="0" u="none" strike="noStrike" dirty="0">
                          <a:solidFill>
                            <a:srgbClr val="FFFFFF"/>
                          </a:solidFill>
                          <a:effectLst/>
                          <a:latin typeface="Arial" pitchFamily="34" charset="0"/>
                          <a:cs typeface="Arial" pitchFamily="34" charset="0"/>
                        </a:rPr>
                        <a:t>Total General</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542</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368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174</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68%</a:t>
                      </a:r>
                    </a:p>
                  </a:txBody>
                  <a:tcPr marL="8962" marR="8962" marT="896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a16="http://schemas.microsoft.com/office/drawing/2014/main" xmlns="" val="10012"/>
                  </a:ext>
                </a:extLst>
              </a:tr>
            </a:tbl>
          </a:graphicData>
        </a:graphic>
      </p:graphicFrame>
      <p:sp>
        <p:nvSpPr>
          <p:cNvPr id="7" name="4 Rectángulo">
            <a:extLst>
              <a:ext uri="{FF2B5EF4-FFF2-40B4-BE49-F238E27FC236}">
                <a16:creationId xmlns:a16="http://schemas.microsoft.com/office/drawing/2014/main" xmlns="" id="{356017A6-2714-414C-8E60-76F95670685F}"/>
              </a:ext>
            </a:extLst>
          </p:cNvPr>
          <p:cNvSpPr/>
          <p:nvPr/>
        </p:nvSpPr>
        <p:spPr>
          <a:xfrm>
            <a:off x="0" y="1"/>
            <a:ext cx="6485859"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                                                                                         Comité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8" name="7 Conector recto">
            <a:extLst>
              <a:ext uri="{FF2B5EF4-FFF2-40B4-BE49-F238E27FC236}">
                <a16:creationId xmlns:a16="http://schemas.microsoft.com/office/drawing/2014/main" xmlns="" id="{9B8A4A79-4F89-4A79-A632-6330C71364F8}"/>
              </a:ext>
            </a:extLst>
          </p:cNvPr>
          <p:cNvCxnSpPr/>
          <p:nvPr/>
        </p:nvCxnSpPr>
        <p:spPr>
          <a:xfrm>
            <a:off x="323528" y="1006968"/>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uadroTexto 6">
            <a:extLst>
              <a:ext uri="{FF2B5EF4-FFF2-40B4-BE49-F238E27FC236}">
                <a16:creationId xmlns:a16="http://schemas.microsoft.com/office/drawing/2014/main" xmlns="" id="{8281C3E4-8BB9-4F26-99BC-6649995C865D}"/>
              </a:ext>
            </a:extLst>
          </p:cNvPr>
          <p:cNvSpPr txBox="1">
            <a:spLocks noChangeArrowheads="1"/>
          </p:cNvSpPr>
          <p:nvPr/>
        </p:nvSpPr>
        <p:spPr bwMode="auto">
          <a:xfrm>
            <a:off x="1022350" y="1373188"/>
            <a:ext cx="70993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OBSERVACIONES DE UNIDADES ADMINISTRATIVAS PENDIENTES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DE SOLVENTAR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POR EJERCICIO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al 30 de septiembre de 2020</a:t>
            </a:r>
          </a:p>
        </p:txBody>
      </p:sp>
      <p:sp>
        <p:nvSpPr>
          <p:cNvPr id="10" name="CuadroTexto 9">
            <a:extLst>
              <a:ext uri="{FF2B5EF4-FFF2-40B4-BE49-F238E27FC236}">
                <a16:creationId xmlns:a16="http://schemas.microsoft.com/office/drawing/2014/main" xmlns="" id="{038C1638-5F22-4157-8D05-00E849C1DC7D}"/>
              </a:ext>
            </a:extLst>
          </p:cNvPr>
          <p:cNvSpPr txBox="1"/>
          <p:nvPr/>
        </p:nvSpPr>
        <p:spPr>
          <a:xfrm>
            <a:off x="6013450" y="98425"/>
            <a:ext cx="3095625" cy="92333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UNIDADES </a:t>
            </a:r>
            <a:r>
              <a:rPr kumimoji="0" lang="es-MX" b="1" i="0" u="none" strike="noStrike" kern="1200" cap="none" spc="0" normalizeH="0" baseline="0" noProof="0" dirty="0" smtClean="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    ADMINISTRATIVAS </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graphicFrame>
        <p:nvGraphicFramePr>
          <p:cNvPr id="3" name="Tabla 2">
            <a:extLst>
              <a:ext uri="{FF2B5EF4-FFF2-40B4-BE49-F238E27FC236}">
                <a16:creationId xmlns:a16="http://schemas.microsoft.com/office/drawing/2014/main" xmlns="" id="{01AEFFB7-5163-4D07-A954-016AD7695D96}"/>
              </a:ext>
            </a:extLst>
          </p:cNvPr>
          <p:cNvGraphicFramePr>
            <a:graphicFrameLocks noGrp="1"/>
          </p:cNvGraphicFramePr>
          <p:nvPr>
            <p:extLst>
              <p:ext uri="{D42A27DB-BD31-4B8C-83A1-F6EECF244321}">
                <p14:modId xmlns:p14="http://schemas.microsoft.com/office/powerpoint/2010/main" xmlns="" val="565946931"/>
              </p:ext>
            </p:extLst>
          </p:nvPr>
        </p:nvGraphicFramePr>
        <p:xfrm>
          <a:off x="487430" y="2296532"/>
          <a:ext cx="8209522" cy="3395735"/>
        </p:xfrm>
        <a:graphic>
          <a:graphicData uri="http://schemas.openxmlformats.org/drawingml/2006/table">
            <a:tbl>
              <a:tblPr/>
              <a:tblGrid>
                <a:gridCol w="3170170">
                  <a:extLst>
                    <a:ext uri="{9D8B030D-6E8A-4147-A177-3AD203B41FA5}">
                      <a16:colId xmlns:a16="http://schemas.microsoft.com/office/drawing/2014/main" xmlns="" val="20000"/>
                    </a:ext>
                  </a:extLst>
                </a:gridCol>
                <a:gridCol w="520995">
                  <a:extLst>
                    <a:ext uri="{9D8B030D-6E8A-4147-A177-3AD203B41FA5}">
                      <a16:colId xmlns:a16="http://schemas.microsoft.com/office/drawing/2014/main" xmlns="" val="20001"/>
                    </a:ext>
                  </a:extLst>
                </a:gridCol>
                <a:gridCol w="712382">
                  <a:extLst>
                    <a:ext uri="{9D8B030D-6E8A-4147-A177-3AD203B41FA5}">
                      <a16:colId xmlns:a16="http://schemas.microsoft.com/office/drawing/2014/main" xmlns="" val="20002"/>
                    </a:ext>
                  </a:extLst>
                </a:gridCol>
                <a:gridCol w="648586">
                  <a:extLst>
                    <a:ext uri="{9D8B030D-6E8A-4147-A177-3AD203B41FA5}">
                      <a16:colId xmlns:a16="http://schemas.microsoft.com/office/drawing/2014/main" xmlns="" val="20003"/>
                    </a:ext>
                  </a:extLst>
                </a:gridCol>
                <a:gridCol w="712381">
                  <a:extLst>
                    <a:ext uri="{9D8B030D-6E8A-4147-A177-3AD203B41FA5}">
                      <a16:colId xmlns:a16="http://schemas.microsoft.com/office/drawing/2014/main" xmlns="" val="20004"/>
                    </a:ext>
                  </a:extLst>
                </a:gridCol>
                <a:gridCol w="754912">
                  <a:extLst>
                    <a:ext uri="{9D8B030D-6E8A-4147-A177-3AD203B41FA5}">
                      <a16:colId xmlns:a16="http://schemas.microsoft.com/office/drawing/2014/main" xmlns="" val="360424694"/>
                    </a:ext>
                  </a:extLst>
                </a:gridCol>
                <a:gridCol w="598550">
                  <a:extLst>
                    <a:ext uri="{9D8B030D-6E8A-4147-A177-3AD203B41FA5}">
                      <a16:colId xmlns:a16="http://schemas.microsoft.com/office/drawing/2014/main" xmlns="" val="20005"/>
                    </a:ext>
                  </a:extLst>
                </a:gridCol>
                <a:gridCol w="1091546">
                  <a:extLst>
                    <a:ext uri="{9D8B030D-6E8A-4147-A177-3AD203B41FA5}">
                      <a16:colId xmlns:a16="http://schemas.microsoft.com/office/drawing/2014/main" xmlns="" val="20006"/>
                    </a:ext>
                  </a:extLst>
                </a:gridCol>
              </a:tblGrid>
              <a:tr h="587341">
                <a:tc>
                  <a:txBody>
                    <a:bodyPr/>
                    <a:lstStyle/>
                    <a:p>
                      <a:pPr algn="ctr" rtl="0" fontAlgn="ctr"/>
                      <a:r>
                        <a:rPr lang="es-MX" sz="1200" b="1" i="0" u="none" strike="noStrike" dirty="0">
                          <a:solidFill>
                            <a:srgbClr val="FFFFFF"/>
                          </a:solidFill>
                          <a:effectLst/>
                          <a:latin typeface="Calibri" panose="020F0502020204030204" pitchFamily="34" charset="0"/>
                        </a:rPr>
                        <a:t>Unidad Administrativa</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2015</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a:solidFill>
                            <a:srgbClr val="FFFFFF"/>
                          </a:solidFill>
                          <a:effectLst/>
                          <a:latin typeface="Calibri" panose="020F0502020204030204" pitchFamily="34" charset="0"/>
                        </a:rPr>
                        <a:t>2017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2018</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2019</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2020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Calibri" panose="020F0502020204030204" pitchFamily="34" charset="0"/>
                        </a:rPr>
                        <a:t>Total General</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475467">
                <a:tc>
                  <a:txBody>
                    <a:bodyPr/>
                    <a:lstStyle/>
                    <a:p>
                      <a:pPr algn="l" rtl="0" fontAlgn="ctr"/>
                      <a:r>
                        <a:rPr lang="es-MX" sz="1200" b="0" i="0" u="none" strike="noStrike" dirty="0">
                          <a:solidFill>
                            <a:srgbClr val="000000"/>
                          </a:solidFill>
                          <a:effectLst/>
                          <a:latin typeface="Arial" pitchFamily="34" charset="0"/>
                          <a:cs typeface="Arial" pitchFamily="34" charset="0"/>
                        </a:rPr>
                        <a:t>Coordinación General de Programas Federales (PETC, PEC, PEARE, PRONI)</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3</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42</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1"/>
                  </a:ext>
                </a:extLst>
              </a:tr>
              <a:tr h="475467">
                <a:tc>
                  <a:txBody>
                    <a:bodyPr/>
                    <a:lstStyle/>
                    <a:p>
                      <a:pPr algn="l" rtl="0" fontAlgn="ctr"/>
                      <a:r>
                        <a:rPr lang="es-MX" sz="1200" b="0" i="0" u="none" strike="noStrike">
                          <a:solidFill>
                            <a:srgbClr val="000000"/>
                          </a:solidFill>
                          <a:effectLst/>
                          <a:latin typeface="Arial" pitchFamily="34" charset="0"/>
                          <a:cs typeface="Arial" pitchFamily="34" charset="0"/>
                        </a:rPr>
                        <a:t>Coordinación General de Salud y Seguridad Escolar.</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2"/>
                  </a:ext>
                </a:extLst>
              </a:tr>
              <a:tr h="475467">
                <a:tc>
                  <a:txBody>
                    <a:bodyPr/>
                    <a:lstStyle/>
                    <a:p>
                      <a:pPr algn="l" rtl="0" fontAlgn="ctr"/>
                      <a:r>
                        <a:rPr lang="es-MX" sz="1200" b="0" i="0" u="none" strike="noStrike">
                          <a:solidFill>
                            <a:srgbClr val="000000"/>
                          </a:solidFill>
                          <a:effectLst/>
                          <a:latin typeface="Arial" pitchFamily="34" charset="0"/>
                          <a:cs typeface="Arial" pitchFamily="34" charset="0"/>
                        </a:rPr>
                        <a:t>Dirección General de Administración y Finanzas</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8</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14</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27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19</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87</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3"/>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5"/>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Planeación</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6"/>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Recursos Humanos</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3</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7"/>
                  </a:ext>
                </a:extLst>
              </a:tr>
              <a:tr h="242395">
                <a:tc>
                  <a:txBody>
                    <a:bodyPr/>
                    <a:lstStyle/>
                    <a:p>
                      <a:pPr algn="l" rtl="0" fontAlgn="ctr"/>
                      <a:r>
                        <a:rPr lang="es-MX" sz="1200" b="0" i="0" u="none" strike="noStrike">
                          <a:solidFill>
                            <a:srgbClr val="000000"/>
                          </a:solidFill>
                          <a:effectLst/>
                          <a:latin typeface="Arial" pitchFamily="34" charset="0"/>
                          <a:cs typeface="Arial" pitchFamily="34" charset="0"/>
                        </a:rPr>
                        <a:t>Dirección General de Servicios Regionales</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16</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9</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29</a:t>
                      </a:r>
                    </a:p>
                  </a:txBody>
                  <a:tcPr marL="8698" marR="8698" marT="869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8"/>
                  </a:ext>
                </a:extLst>
              </a:tr>
              <a:tr h="412413">
                <a:tc>
                  <a:txBody>
                    <a:bodyPr/>
                    <a:lstStyle/>
                    <a:p>
                      <a:pPr algn="ctr" rtl="0" fontAlgn="ctr"/>
                      <a:r>
                        <a:rPr lang="es-MX" sz="1400" b="1" i="0" u="none" strike="noStrike" dirty="0">
                          <a:solidFill>
                            <a:srgbClr val="FFFFFF"/>
                          </a:solidFill>
                          <a:effectLst/>
                          <a:latin typeface="Arial" pitchFamily="34" charset="0"/>
                          <a:cs typeface="Arial" pitchFamily="34" charset="0"/>
                        </a:rPr>
                        <a:t>Total general</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33</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36</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27</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36</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22</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20</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174</a:t>
                      </a:r>
                    </a:p>
                  </a:txBody>
                  <a:tcPr marL="8698" marR="8698" marT="86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xmlns="" val="10009"/>
                  </a:ext>
                </a:extLst>
              </a:tr>
            </a:tbl>
          </a:graphicData>
        </a:graphic>
      </p:graphicFrame>
      <p:sp>
        <p:nvSpPr>
          <p:cNvPr id="5" name="CuadroTexto 4">
            <a:extLst>
              <a:ext uri="{FF2B5EF4-FFF2-40B4-BE49-F238E27FC236}">
                <a16:creationId xmlns:a16="http://schemas.microsoft.com/office/drawing/2014/main" xmlns="" id="{0F915C13-F3D3-4B6D-99B2-89A2E3AE7B8C}"/>
              </a:ext>
            </a:extLst>
          </p:cNvPr>
          <p:cNvSpPr txBox="1"/>
          <p:nvPr/>
        </p:nvSpPr>
        <p:spPr>
          <a:xfrm>
            <a:off x="119269" y="5989984"/>
            <a:ext cx="2451652" cy="788504"/>
          </a:xfrm>
          <a:prstGeom prst="rect">
            <a:avLst/>
          </a:prstGeom>
          <a:solidFill>
            <a:schemeClr val="bg1"/>
          </a:solidFill>
        </p:spPr>
        <p:txBody>
          <a:bodyPr wrap="square" rtlCol="0">
            <a:spAutoFit/>
          </a:bodyPr>
          <a:lstStyle/>
          <a:p>
            <a:endParaRPr lang="es-MX" dirty="0"/>
          </a:p>
        </p:txBody>
      </p:sp>
      <p:sp>
        <p:nvSpPr>
          <p:cNvPr id="6" name="4 Rectángulo">
            <a:extLst>
              <a:ext uri="{FF2B5EF4-FFF2-40B4-BE49-F238E27FC236}">
                <a16:creationId xmlns:a16="http://schemas.microsoft.com/office/drawing/2014/main" xmlns="" id="{5CFE94B4-B983-4EDF-B101-6A7AD15CCA58}"/>
              </a:ext>
            </a:extLst>
          </p:cNvPr>
          <p:cNvSpPr/>
          <p:nvPr/>
        </p:nvSpPr>
        <p:spPr>
          <a:xfrm>
            <a:off x="0" y="1"/>
            <a:ext cx="6337005"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7" name="7 Conector recto">
            <a:extLst>
              <a:ext uri="{FF2B5EF4-FFF2-40B4-BE49-F238E27FC236}">
                <a16:creationId xmlns:a16="http://schemas.microsoft.com/office/drawing/2014/main" xmlns="" id="{DFFA051C-8328-402A-BA6A-76D5204202EA}"/>
              </a:ext>
            </a:extLst>
          </p:cNvPr>
          <p:cNvCxnSpPr/>
          <p:nvPr/>
        </p:nvCxnSpPr>
        <p:spPr>
          <a:xfrm>
            <a:off x="323528" y="125151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xmlns="" id="{A30C8D37-C725-482D-8BE6-0DF0EA47CFDE}"/>
              </a:ext>
            </a:extLst>
          </p:cNvPr>
          <p:cNvSpPr txBox="1"/>
          <p:nvPr/>
        </p:nvSpPr>
        <p:spPr>
          <a:xfrm>
            <a:off x="6815470" y="0"/>
            <a:ext cx="2328530" cy="923330"/>
          </a:xfrm>
          <a:prstGeom prst="rect">
            <a:avLst/>
          </a:prstGeom>
          <a:solidFill>
            <a:schemeClr val="bg1"/>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CENTROS </a:t>
            </a:r>
            <a:r>
              <a:rPr kumimoji="0" lang="es-MX" b="1" i="0" u="none" strike="noStrike" kern="1200" cap="none" spc="0" normalizeH="0" baseline="0" noProof="0" dirty="0" smtClean="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    ESCOLARES </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sp>
        <p:nvSpPr>
          <p:cNvPr id="18435" name="CuadroTexto 6">
            <a:extLst>
              <a:ext uri="{FF2B5EF4-FFF2-40B4-BE49-F238E27FC236}">
                <a16:creationId xmlns:a16="http://schemas.microsoft.com/office/drawing/2014/main" xmlns="" id="{1B4E0AC0-2EAA-43EC-B22D-C3F6097ECAB8}"/>
              </a:ext>
            </a:extLst>
          </p:cNvPr>
          <p:cNvSpPr txBox="1">
            <a:spLocks noChangeArrowheads="1"/>
          </p:cNvSpPr>
          <p:nvPr/>
        </p:nvSpPr>
        <p:spPr bwMode="auto">
          <a:xfrm>
            <a:off x="0" y="1163202"/>
            <a:ext cx="9144000" cy="877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OBSERVACIONES DE CENTROS ESCOLARES DETERMINADAS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Y </a:t>
            </a:r>
            <a:r>
              <a:rPr kumimoji="0" lang="es-MX" altLang="es-MX" sz="1700" b="1" i="0" u="sng"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PENDIENTES DE SOLVENTAR</a:t>
            </a: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  </a:t>
            </a:r>
            <a:r>
              <a:rPr kumimoji="0" lang="es-MX" altLang="es-MX" sz="1700" b="1" i="0" u="none" strike="noStrike" kern="1200" cap="none" spc="0" normalizeH="0" baseline="0" noProof="0" dirty="0" smtClean="0">
                <a:ln>
                  <a:noFill/>
                </a:ln>
                <a:solidFill>
                  <a:schemeClr val="tx1">
                    <a:lumMod val="75000"/>
                    <a:lumOff val="25000"/>
                  </a:schemeClr>
                </a:solidFill>
                <a:effectLst/>
                <a:uLnTx/>
                <a:uFillTx/>
                <a:latin typeface="Calibri" panose="020F0502020204030204" pitchFamily="34" charset="0"/>
                <a:ea typeface="+mn-ea"/>
                <a:cs typeface="+mn-cs"/>
              </a:rPr>
              <a:t>(</a:t>
            </a: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Ejercicio 2015-2020)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700" b="1" i="0" u="none" strike="noStrike" kern="1200" cap="none" spc="0" normalizeH="0" baseline="0" noProof="0" dirty="0">
                <a:ln>
                  <a:noFill/>
                </a:ln>
                <a:solidFill>
                  <a:schemeClr val="tx1">
                    <a:lumMod val="75000"/>
                    <a:lumOff val="25000"/>
                  </a:schemeClr>
                </a:solidFill>
                <a:effectLst/>
                <a:uLnTx/>
                <a:uFillTx/>
                <a:latin typeface="Calibri" panose="020F0502020204030204" pitchFamily="34" charset="0"/>
                <a:ea typeface="+mn-ea"/>
                <a:cs typeface="+mn-cs"/>
              </a:rPr>
              <a:t>al 30 de septiembre de 2020</a:t>
            </a:r>
          </a:p>
        </p:txBody>
      </p:sp>
      <p:graphicFrame>
        <p:nvGraphicFramePr>
          <p:cNvPr id="6" name="1 Tabla">
            <a:extLst>
              <a:ext uri="{FF2B5EF4-FFF2-40B4-BE49-F238E27FC236}">
                <a16:creationId xmlns:a16="http://schemas.microsoft.com/office/drawing/2014/main" xmlns="" id="{6BD97D33-7548-4C74-8E80-2658FF3BDA88}"/>
              </a:ext>
            </a:extLst>
          </p:cNvPr>
          <p:cNvGraphicFramePr>
            <a:graphicFrameLocks noGrp="1"/>
          </p:cNvGraphicFramePr>
          <p:nvPr>
            <p:extLst>
              <p:ext uri="{D42A27DB-BD31-4B8C-83A1-F6EECF244321}">
                <p14:modId xmlns:p14="http://schemas.microsoft.com/office/powerpoint/2010/main" xmlns="" val="1661863038"/>
              </p:ext>
            </p:extLst>
          </p:nvPr>
        </p:nvGraphicFramePr>
        <p:xfrm>
          <a:off x="595423" y="2293606"/>
          <a:ext cx="7750398" cy="3179178"/>
        </p:xfrm>
        <a:graphic>
          <a:graphicData uri="http://schemas.openxmlformats.org/drawingml/2006/table">
            <a:tbl>
              <a:tblPr/>
              <a:tblGrid>
                <a:gridCol w="2371061">
                  <a:extLst>
                    <a:ext uri="{9D8B030D-6E8A-4147-A177-3AD203B41FA5}">
                      <a16:colId xmlns:a16="http://schemas.microsoft.com/office/drawing/2014/main" xmlns="" val="20000"/>
                    </a:ext>
                  </a:extLst>
                </a:gridCol>
                <a:gridCol w="1010093">
                  <a:extLst>
                    <a:ext uri="{9D8B030D-6E8A-4147-A177-3AD203B41FA5}">
                      <a16:colId xmlns:a16="http://schemas.microsoft.com/office/drawing/2014/main" xmlns="" val="20001"/>
                    </a:ext>
                  </a:extLst>
                </a:gridCol>
                <a:gridCol w="1828800">
                  <a:extLst>
                    <a:ext uri="{9D8B030D-6E8A-4147-A177-3AD203B41FA5}">
                      <a16:colId xmlns:a16="http://schemas.microsoft.com/office/drawing/2014/main" xmlns="" val="20002"/>
                    </a:ext>
                  </a:extLst>
                </a:gridCol>
                <a:gridCol w="1006291">
                  <a:extLst>
                    <a:ext uri="{9D8B030D-6E8A-4147-A177-3AD203B41FA5}">
                      <a16:colId xmlns:a16="http://schemas.microsoft.com/office/drawing/2014/main" xmlns="" val="20003"/>
                    </a:ext>
                  </a:extLst>
                </a:gridCol>
                <a:gridCol w="1534153">
                  <a:extLst>
                    <a:ext uri="{9D8B030D-6E8A-4147-A177-3AD203B41FA5}">
                      <a16:colId xmlns:a16="http://schemas.microsoft.com/office/drawing/2014/main" xmlns="" val="20004"/>
                    </a:ext>
                  </a:extLst>
                </a:gridCol>
              </a:tblGrid>
              <a:tr h="325748">
                <a:tc rowSpan="2">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gridSpan="3">
                  <a:txBody>
                    <a:bodyPr/>
                    <a:lstStyle/>
                    <a:p>
                      <a:pPr algn="ctr" rtl="0" fontAlgn="ctr"/>
                      <a:r>
                        <a:rPr lang="es-MX" sz="1200" b="1" i="0" u="none" strike="noStrike" dirty="0">
                          <a:solidFill>
                            <a:srgbClr val="FFFFFF"/>
                          </a:solidFill>
                          <a:effectLst/>
                          <a:latin typeface="Arial" pitchFamily="34" charset="0"/>
                          <a:cs typeface="Arial" pitchFamily="34" charset="0"/>
                        </a:rPr>
                        <a:t>TOTAL </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200" b="1" i="0" u="none" strike="noStrike" dirty="0">
                          <a:solidFill>
                            <a:srgbClr val="FFFFFF"/>
                          </a:solidFill>
                          <a:effectLst/>
                          <a:latin typeface="Arial" pitchFamily="34" charset="0"/>
                          <a:cs typeface="Arial" pitchFamily="34" charset="0"/>
                        </a:rPr>
                        <a:t>%  de </a:t>
                      </a:r>
                      <a:r>
                        <a:rPr lang="es-MX" sz="1200" b="1" i="0" u="none" strike="noStrike" dirty="0" err="1">
                          <a:solidFill>
                            <a:srgbClr val="FFFFFF"/>
                          </a:solidFill>
                          <a:effectLst/>
                          <a:latin typeface="Arial" pitchFamily="34" charset="0"/>
                          <a:cs typeface="Arial" pitchFamily="34" charset="0"/>
                        </a:rPr>
                        <a:t>Solventación</a:t>
                      </a:r>
                      <a:endParaRPr lang="es-MX" sz="1200" b="1" i="0" u="none" strike="noStrike" dirty="0">
                        <a:solidFill>
                          <a:srgbClr val="FFFFFF"/>
                        </a:solidFill>
                        <a:effectLst/>
                        <a:latin typeface="Arial" pitchFamily="34" charset="0"/>
                        <a:cs typeface="Arial" pitchFamily="34" charset="0"/>
                      </a:endParaRP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589436">
                <a:tc vMerge="1">
                  <a:txBody>
                    <a:bodyPr/>
                    <a:lstStyle/>
                    <a:p>
                      <a:endParaRPr lang="es-MX"/>
                    </a:p>
                  </a:txBody>
                  <a:tcPr/>
                </a:tc>
                <a:tc>
                  <a:txBody>
                    <a:bodyPr/>
                    <a:lstStyle/>
                    <a:p>
                      <a:pPr algn="ctr" rtl="0" fontAlgn="ctr"/>
                      <a:r>
                        <a:rPr lang="es-MX" sz="1200" b="1" i="0" u="none" strike="noStrike" dirty="0">
                          <a:solidFill>
                            <a:srgbClr val="FFFFFF"/>
                          </a:solidFill>
                          <a:effectLst/>
                          <a:latin typeface="Arial" pitchFamily="34" charset="0"/>
                          <a:cs typeface="Arial" pitchFamily="34" charset="0"/>
                        </a:rPr>
                        <a:t>Generadas</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Solventadas</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Pendientes</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vMerge="1">
                  <a:txBody>
                    <a:bodyPr/>
                    <a:lstStyle/>
                    <a:p>
                      <a:endParaRPr lang="es-MX"/>
                    </a:p>
                  </a:txBody>
                  <a:tcPr/>
                </a:tc>
                <a:extLst>
                  <a:ext uri="{0D108BD9-81ED-4DB2-BD59-A6C34878D82A}">
                    <a16:rowId xmlns:a16="http://schemas.microsoft.com/office/drawing/2014/main" xmlns="" val="10001"/>
                  </a:ext>
                </a:extLst>
              </a:tr>
              <a:tr h="570606">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Elemental</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86</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71</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15</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a:rPr>
                        <a:t>83%</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2"/>
                  </a:ext>
                </a:extLst>
              </a:tr>
              <a:tr h="570606">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Primaria</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453</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226</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227</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a:rPr>
                        <a:t>50%</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3"/>
                  </a:ext>
                </a:extLst>
              </a:tr>
              <a:tr h="570606">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264</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164</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100</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a:rPr>
                        <a:t>68%</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4"/>
                  </a:ext>
                </a:extLst>
              </a:tr>
              <a:tr h="552176">
                <a:tc>
                  <a:txBody>
                    <a:bodyPr/>
                    <a:lstStyle/>
                    <a:p>
                      <a:pPr algn="ctr" rtl="0" fontAlgn="ctr"/>
                      <a:r>
                        <a:rPr lang="es-MX" sz="1400" b="1" i="0" u="none" strike="noStrike" dirty="0">
                          <a:solidFill>
                            <a:srgbClr val="FFFFFF"/>
                          </a:solidFill>
                          <a:effectLst/>
                          <a:latin typeface="Calibri"/>
                        </a:rPr>
                        <a:t>Total General</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a:rPr>
                        <a:t>803</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a:rPr>
                        <a:t>461</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a:rPr>
                        <a:t>342</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a:rPr>
                        <a:t>57%</a:t>
                      </a:r>
                    </a:p>
                  </a:txBody>
                  <a:tcPr marL="9525" marR="9525"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a16="http://schemas.microsoft.com/office/drawing/2014/main" xmlns="" val="10005"/>
                  </a:ext>
                </a:extLst>
              </a:tr>
            </a:tbl>
          </a:graphicData>
        </a:graphic>
      </p:graphicFrame>
      <p:sp>
        <p:nvSpPr>
          <p:cNvPr id="7" name="CuadroTexto 6">
            <a:extLst>
              <a:ext uri="{FF2B5EF4-FFF2-40B4-BE49-F238E27FC236}">
                <a16:creationId xmlns:a16="http://schemas.microsoft.com/office/drawing/2014/main" xmlns="" id="{6690CF3D-4ADC-43E4-85DD-21F588391FA8}"/>
              </a:ext>
            </a:extLst>
          </p:cNvPr>
          <p:cNvSpPr txBox="1"/>
          <p:nvPr/>
        </p:nvSpPr>
        <p:spPr>
          <a:xfrm>
            <a:off x="106017" y="5844209"/>
            <a:ext cx="2557670" cy="1013791"/>
          </a:xfrm>
          <a:prstGeom prst="rect">
            <a:avLst/>
          </a:prstGeom>
          <a:solidFill>
            <a:schemeClr val="bg1"/>
          </a:solidFill>
        </p:spPr>
        <p:txBody>
          <a:bodyPr wrap="square" rtlCol="0">
            <a:spAutoFit/>
          </a:bodyPr>
          <a:lstStyle/>
          <a:p>
            <a:endParaRPr lang="es-MX" dirty="0"/>
          </a:p>
        </p:txBody>
      </p:sp>
      <p:sp>
        <p:nvSpPr>
          <p:cNvPr id="8" name="4 Rectángulo">
            <a:extLst>
              <a:ext uri="{FF2B5EF4-FFF2-40B4-BE49-F238E27FC236}">
                <a16:creationId xmlns:a16="http://schemas.microsoft.com/office/drawing/2014/main" xmlns="" id="{3D177C4E-7231-4765-B6DF-13BA4C33394B}"/>
              </a:ext>
            </a:extLst>
          </p:cNvPr>
          <p:cNvSpPr/>
          <p:nvPr/>
        </p:nvSpPr>
        <p:spPr>
          <a:xfrm>
            <a:off x="0" y="1"/>
            <a:ext cx="7091916"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9" name="7 Conector recto">
            <a:extLst>
              <a:ext uri="{FF2B5EF4-FFF2-40B4-BE49-F238E27FC236}">
                <a16:creationId xmlns:a16="http://schemas.microsoft.com/office/drawing/2014/main" xmlns="" id="{1880A5B9-BEF8-47B9-BD81-0E6E43ACBB65}"/>
              </a:ext>
            </a:extLst>
          </p:cNvPr>
          <p:cNvCxnSpPr/>
          <p:nvPr/>
        </p:nvCxnSpPr>
        <p:spPr>
          <a:xfrm>
            <a:off x="366059" y="1060131"/>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xmlns="" id="{03EDA2F0-B0A2-4017-BB78-6B68F7E24B05}"/>
              </a:ext>
            </a:extLst>
          </p:cNvPr>
          <p:cNvSpPr txBox="1"/>
          <p:nvPr/>
        </p:nvSpPr>
        <p:spPr>
          <a:xfrm>
            <a:off x="6762307" y="0"/>
            <a:ext cx="2160341" cy="923330"/>
          </a:xfrm>
          <a:prstGeom prst="rect">
            <a:avLst/>
          </a:prstGeom>
          <a:solidFill>
            <a:schemeClr val="bg1"/>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CENTROS </a:t>
            </a:r>
            <a:r>
              <a:rPr kumimoji="0" lang="es-MX" b="1" i="0" u="none" strike="noStrike" kern="1200" cap="none" spc="0" normalizeH="0" baseline="0" noProof="0" dirty="0" smtClean="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 ESCOLARES </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Calibri" panose="020F0502020204030204" pitchFamily="34" charset="0"/>
                <a:ea typeface="+mn-ea"/>
                <a:cs typeface="+mn-cs"/>
              </a:rPr>
              <a:t>SEES</a:t>
            </a:r>
          </a:p>
        </p:txBody>
      </p:sp>
      <p:sp>
        <p:nvSpPr>
          <p:cNvPr id="19459" name="CuadroTexto 6">
            <a:extLst>
              <a:ext uri="{FF2B5EF4-FFF2-40B4-BE49-F238E27FC236}">
                <a16:creationId xmlns:a16="http://schemas.microsoft.com/office/drawing/2014/main" xmlns="" id="{F174421E-416A-4E78-9F5D-EC2D6265A37E}"/>
              </a:ext>
            </a:extLst>
          </p:cNvPr>
          <p:cNvSpPr txBox="1">
            <a:spLocks noChangeArrowheads="1"/>
          </p:cNvSpPr>
          <p:nvPr/>
        </p:nvSpPr>
        <p:spPr bwMode="auto">
          <a:xfrm>
            <a:off x="0" y="1189316"/>
            <a:ext cx="91440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OBSERVACIONES DE CENTROS ESCOLARES PENDIENTES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DE SOLVENTAR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POR EJERCICIO</a:t>
            </a: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  2015-2020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cs typeface="Arial" pitchFamily="34" charset="0"/>
              </a:rPr>
              <a:t>al 30 de septiembre de 2020</a:t>
            </a:r>
          </a:p>
        </p:txBody>
      </p:sp>
      <p:graphicFrame>
        <p:nvGraphicFramePr>
          <p:cNvPr id="6" name="3 Tabla">
            <a:extLst>
              <a:ext uri="{FF2B5EF4-FFF2-40B4-BE49-F238E27FC236}">
                <a16:creationId xmlns:a16="http://schemas.microsoft.com/office/drawing/2014/main" xmlns="" id="{164E61C3-5D89-4EB9-A281-D574E3FA323B}"/>
              </a:ext>
            </a:extLst>
          </p:cNvPr>
          <p:cNvGraphicFramePr>
            <a:graphicFrameLocks noGrp="1"/>
          </p:cNvGraphicFramePr>
          <p:nvPr>
            <p:extLst>
              <p:ext uri="{D42A27DB-BD31-4B8C-83A1-F6EECF244321}">
                <p14:modId xmlns:p14="http://schemas.microsoft.com/office/powerpoint/2010/main" xmlns="" val="2043111090"/>
              </p:ext>
            </p:extLst>
          </p:nvPr>
        </p:nvGraphicFramePr>
        <p:xfrm>
          <a:off x="678991" y="2160736"/>
          <a:ext cx="7875086" cy="3210107"/>
        </p:xfrm>
        <a:graphic>
          <a:graphicData uri="http://schemas.openxmlformats.org/drawingml/2006/table">
            <a:tbl>
              <a:tblPr/>
              <a:tblGrid>
                <a:gridCol w="2218517">
                  <a:extLst>
                    <a:ext uri="{9D8B030D-6E8A-4147-A177-3AD203B41FA5}">
                      <a16:colId xmlns:a16="http://schemas.microsoft.com/office/drawing/2014/main" xmlns="" val="20000"/>
                    </a:ext>
                  </a:extLst>
                </a:gridCol>
                <a:gridCol w="778427">
                  <a:extLst>
                    <a:ext uri="{9D8B030D-6E8A-4147-A177-3AD203B41FA5}">
                      <a16:colId xmlns:a16="http://schemas.microsoft.com/office/drawing/2014/main" xmlns="" val="20001"/>
                    </a:ext>
                  </a:extLst>
                </a:gridCol>
                <a:gridCol w="800372">
                  <a:extLst>
                    <a:ext uri="{9D8B030D-6E8A-4147-A177-3AD203B41FA5}">
                      <a16:colId xmlns:a16="http://schemas.microsoft.com/office/drawing/2014/main" xmlns="" val="20002"/>
                    </a:ext>
                  </a:extLst>
                </a:gridCol>
                <a:gridCol w="756482">
                  <a:extLst>
                    <a:ext uri="{9D8B030D-6E8A-4147-A177-3AD203B41FA5}">
                      <a16:colId xmlns:a16="http://schemas.microsoft.com/office/drawing/2014/main" xmlns="" val="20003"/>
                    </a:ext>
                  </a:extLst>
                </a:gridCol>
                <a:gridCol w="778427">
                  <a:extLst>
                    <a:ext uri="{9D8B030D-6E8A-4147-A177-3AD203B41FA5}">
                      <a16:colId xmlns:a16="http://schemas.microsoft.com/office/drawing/2014/main" xmlns="" val="20004"/>
                    </a:ext>
                  </a:extLst>
                </a:gridCol>
                <a:gridCol w="778427">
                  <a:extLst>
                    <a:ext uri="{9D8B030D-6E8A-4147-A177-3AD203B41FA5}">
                      <a16:colId xmlns:a16="http://schemas.microsoft.com/office/drawing/2014/main" xmlns="" val="20005"/>
                    </a:ext>
                  </a:extLst>
                </a:gridCol>
                <a:gridCol w="778427">
                  <a:extLst>
                    <a:ext uri="{9D8B030D-6E8A-4147-A177-3AD203B41FA5}">
                      <a16:colId xmlns:a16="http://schemas.microsoft.com/office/drawing/2014/main" xmlns="" val="20006"/>
                    </a:ext>
                  </a:extLst>
                </a:gridCol>
                <a:gridCol w="986007">
                  <a:extLst>
                    <a:ext uri="{9D8B030D-6E8A-4147-A177-3AD203B41FA5}">
                      <a16:colId xmlns:a16="http://schemas.microsoft.com/office/drawing/2014/main" xmlns="" val="20007"/>
                    </a:ext>
                  </a:extLst>
                </a:gridCol>
              </a:tblGrid>
              <a:tr h="516903">
                <a:tc>
                  <a:txBody>
                    <a:bodyPr/>
                    <a:lstStyle/>
                    <a:p>
                      <a:pPr algn="ctr" rtl="0" fontAlgn="ctr"/>
                      <a:r>
                        <a:rPr lang="es-MX" sz="1200" b="1" i="0" u="none" strike="noStrike" dirty="0">
                          <a:solidFill>
                            <a:srgbClr val="FFFFFF"/>
                          </a:solidFill>
                          <a:effectLst/>
                          <a:latin typeface="Arial" pitchFamily="34" charset="0"/>
                          <a:cs typeface="Arial" pitchFamily="34" charset="0"/>
                        </a:rPr>
                        <a:t>Unidad Administrativa</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2016</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2017</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a:solidFill>
                            <a:srgbClr val="FFFFFF"/>
                          </a:solidFill>
                          <a:effectLst/>
                          <a:latin typeface="Arial" pitchFamily="34" charset="0"/>
                          <a:cs typeface="Arial" pitchFamily="34" charset="0"/>
                        </a:rPr>
                        <a:t>2018</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a:solidFill>
                            <a:srgbClr val="FFFFFF"/>
                          </a:solidFill>
                          <a:effectLst/>
                          <a:latin typeface="Arial" pitchFamily="34" charset="0"/>
                          <a:cs typeface="Arial" pitchFamily="34" charset="0"/>
                        </a:rPr>
                        <a:t>2019</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2020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rgbClr val="FFFFFF"/>
                          </a:solidFill>
                          <a:effectLst/>
                          <a:latin typeface="Arial" pitchFamily="34" charset="0"/>
                          <a:cs typeface="Arial" pitchFamily="34" charset="0"/>
                        </a:rPr>
                        <a:t>Total</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706461">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Elemental</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4</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15</a:t>
                      </a:r>
                    </a:p>
                  </a:txBody>
                  <a:tcPr marL="9524" marR="9524" marT="9526"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1"/>
                  </a:ext>
                </a:extLst>
              </a:tr>
              <a:tr h="706461">
                <a:tc>
                  <a:txBody>
                    <a:bodyPr/>
                    <a:lstStyle/>
                    <a:p>
                      <a:pPr algn="l" rtl="0" fontAlgn="ctr"/>
                      <a:r>
                        <a:rPr lang="es-MX" sz="1200" b="0" i="0" u="none" strike="noStrike" dirty="0">
                          <a:solidFill>
                            <a:srgbClr val="000000"/>
                          </a:solidFill>
                          <a:effectLst/>
                          <a:latin typeface="Arial" pitchFamily="34" charset="0"/>
                          <a:cs typeface="Arial" pitchFamily="34" charset="0"/>
                        </a:rPr>
                        <a:t>Dirección General de Educación Primaria</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33</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47</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20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37</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45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227</a:t>
                      </a:r>
                    </a:p>
                  </a:txBody>
                  <a:tcPr marL="9524" marR="9524" marT="9526"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2"/>
                  </a:ext>
                </a:extLst>
              </a:tr>
              <a:tr h="706461">
                <a:tc>
                  <a:txBody>
                    <a:bodyPr/>
                    <a:lstStyle/>
                    <a:p>
                      <a:pPr algn="l" rtl="0" fontAlgn="ctr"/>
                      <a:r>
                        <a:rPr lang="es-MX" sz="1200" b="0" i="0" u="none" strike="noStrike">
                          <a:solidFill>
                            <a:srgbClr val="000000"/>
                          </a:solidFill>
                          <a:effectLst/>
                          <a:latin typeface="Arial" pitchFamily="34" charset="0"/>
                          <a:cs typeface="Arial" pitchFamily="34" charset="0"/>
                        </a:rPr>
                        <a:t>Dirección General de Educación Secundaria</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18</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10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9</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a:solidFill>
                            <a:srgbClr val="000000"/>
                          </a:solidFill>
                          <a:effectLst/>
                          <a:latin typeface="Arial" pitchFamily="34" charset="0"/>
                          <a:cs typeface="Arial" pitchFamily="34" charset="0"/>
                        </a:rPr>
                        <a:t>39</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200" b="0" i="0" u="none" strike="noStrike" dirty="0">
                          <a:solidFill>
                            <a:srgbClr val="000000"/>
                          </a:solidFill>
                          <a:effectLst/>
                          <a:latin typeface="Arial" pitchFamily="34" charset="0"/>
                          <a:cs typeface="Arial" pitchFamily="34" charset="0"/>
                        </a:rPr>
                        <a:t>14</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ctr" rtl="0" fontAlgn="ctr"/>
                      <a:r>
                        <a:rPr lang="es-MX" sz="1400" b="1" i="0" u="none" strike="noStrike" dirty="0">
                          <a:solidFill>
                            <a:schemeClr val="tx1">
                              <a:lumMod val="75000"/>
                              <a:lumOff val="25000"/>
                            </a:schemeClr>
                          </a:solidFill>
                          <a:effectLst/>
                          <a:latin typeface="Arial" pitchFamily="34" charset="0"/>
                          <a:cs typeface="Arial" pitchFamily="34" charset="0"/>
                        </a:rPr>
                        <a:t>100</a:t>
                      </a:r>
                    </a:p>
                  </a:txBody>
                  <a:tcPr marL="9524" marR="9524" marT="9526"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xmlns="" val="10003"/>
                  </a:ext>
                </a:extLst>
              </a:tr>
              <a:tr h="573821">
                <a:tc>
                  <a:txBody>
                    <a:bodyPr/>
                    <a:lstStyle/>
                    <a:p>
                      <a:pPr algn="ctr" rtl="0" fontAlgn="ctr"/>
                      <a:r>
                        <a:rPr lang="es-MX" sz="1400" b="1" i="0" u="none" strike="noStrike" dirty="0">
                          <a:solidFill>
                            <a:srgbClr val="FFFFFF"/>
                          </a:solidFill>
                          <a:effectLst/>
                          <a:latin typeface="Arial" pitchFamily="34" charset="0"/>
                          <a:cs typeface="Arial" pitchFamily="34" charset="0"/>
                        </a:rPr>
                        <a:t>Total General</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58</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55</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80</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64</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rgbClr val="FFFFFF"/>
                          </a:solidFill>
                          <a:effectLst/>
                          <a:latin typeface="Arial" pitchFamily="34" charset="0"/>
                          <a:cs typeface="Arial" pitchFamily="34" charset="0"/>
                        </a:rPr>
                        <a:t>342</a:t>
                      </a:r>
                    </a:p>
                  </a:txBody>
                  <a:tcPr marL="9524" marR="9524" marT="952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0000"/>
                    </a:solidFill>
                  </a:tcPr>
                </a:tc>
                <a:extLst>
                  <a:ext uri="{0D108BD9-81ED-4DB2-BD59-A6C34878D82A}">
                    <a16:rowId xmlns:a16="http://schemas.microsoft.com/office/drawing/2014/main" xmlns="" val="10004"/>
                  </a:ext>
                </a:extLst>
              </a:tr>
            </a:tbl>
          </a:graphicData>
        </a:graphic>
      </p:graphicFrame>
      <p:sp>
        <p:nvSpPr>
          <p:cNvPr id="2" name="CuadroTexto 1">
            <a:extLst>
              <a:ext uri="{FF2B5EF4-FFF2-40B4-BE49-F238E27FC236}">
                <a16:creationId xmlns:a16="http://schemas.microsoft.com/office/drawing/2014/main" xmlns="" id="{A67BA270-70AF-448C-A8EE-17C2466312D5}"/>
              </a:ext>
            </a:extLst>
          </p:cNvPr>
          <p:cNvSpPr txBox="1"/>
          <p:nvPr/>
        </p:nvSpPr>
        <p:spPr>
          <a:xfrm>
            <a:off x="106017" y="6027738"/>
            <a:ext cx="2316341" cy="830262"/>
          </a:xfrm>
          <a:prstGeom prst="rect">
            <a:avLst/>
          </a:prstGeom>
          <a:solidFill>
            <a:schemeClr val="bg1"/>
          </a:solidFill>
        </p:spPr>
        <p:txBody>
          <a:bodyPr wrap="square" rtlCol="0">
            <a:spAutoFit/>
          </a:bodyPr>
          <a:lstStyle/>
          <a:p>
            <a:endParaRPr lang="es-MX" dirty="0"/>
          </a:p>
        </p:txBody>
      </p:sp>
      <p:sp>
        <p:nvSpPr>
          <p:cNvPr id="7" name="4 Rectángulo">
            <a:extLst>
              <a:ext uri="{FF2B5EF4-FFF2-40B4-BE49-F238E27FC236}">
                <a16:creationId xmlns:a16="http://schemas.microsoft.com/office/drawing/2014/main" xmlns="" id="{4D7CDC19-39DE-46A0-A838-8AB65FFAE0A9}"/>
              </a:ext>
            </a:extLst>
          </p:cNvPr>
          <p:cNvSpPr/>
          <p:nvPr/>
        </p:nvSpPr>
        <p:spPr>
          <a:xfrm>
            <a:off x="0" y="0"/>
            <a:ext cx="7315200" cy="1200329"/>
          </a:xfrm>
          <a:prstGeom prst="rect">
            <a:avLst/>
          </a:prstGeom>
          <a:solidFill>
            <a:schemeClr val="bg1"/>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y 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8" name="7 Conector recto">
            <a:extLst>
              <a:ext uri="{FF2B5EF4-FFF2-40B4-BE49-F238E27FC236}">
                <a16:creationId xmlns:a16="http://schemas.microsoft.com/office/drawing/2014/main" xmlns="" id="{9CF7D2B8-3BDD-4ACF-9942-07A42D225AF3}"/>
              </a:ext>
            </a:extLst>
          </p:cNvPr>
          <p:cNvCxnSpPr/>
          <p:nvPr/>
        </p:nvCxnSpPr>
        <p:spPr>
          <a:xfrm flipV="1">
            <a:off x="255181" y="1026892"/>
            <a:ext cx="8543082" cy="36364"/>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uadroTexto 6"/>
          <p:cNvSpPr txBox="1">
            <a:spLocks noChangeArrowheads="1"/>
          </p:cNvSpPr>
          <p:nvPr/>
        </p:nvSpPr>
        <p:spPr bwMode="auto">
          <a:xfrm>
            <a:off x="1313725" y="1190201"/>
            <a:ext cx="7099300" cy="1077218"/>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DE UNIDADES ADMINISTRATIVAS DETERMINADAS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Y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PENDIENTES DE SOLVENTAR</a:t>
            </a:r>
            <a:endPar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30 de Septiembre de 2020</a:t>
            </a:r>
          </a:p>
        </p:txBody>
      </p:sp>
      <p:sp>
        <p:nvSpPr>
          <p:cNvPr id="6" name="CuadroTexto 5">
            <a:extLst>
              <a:ext uri="{FF2B5EF4-FFF2-40B4-BE49-F238E27FC236}">
                <a16:creationId xmlns:a16="http://schemas.microsoft.com/office/drawing/2014/main" xmlns="" id="{E86C7DC1-3335-4B55-A84F-0637C34122E4}"/>
              </a:ext>
            </a:extLst>
          </p:cNvPr>
          <p:cNvSpPr txBox="1"/>
          <p:nvPr/>
        </p:nvSpPr>
        <p:spPr>
          <a:xfrm>
            <a:off x="6751674" y="18297"/>
            <a:ext cx="2406180"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UNIDADES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ADMINISTRATIVAS</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b="1"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SEC</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sp>
        <p:nvSpPr>
          <p:cNvPr id="5" name="4 Rectángulo"/>
          <p:cNvSpPr/>
          <p:nvPr/>
        </p:nvSpPr>
        <p:spPr>
          <a:xfrm>
            <a:off x="318655" y="148857"/>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8" name="7 Conector recto"/>
          <p:cNvCxnSpPr/>
          <p:nvPr/>
        </p:nvCxnSpPr>
        <p:spPr>
          <a:xfrm>
            <a:off x="323528" y="1079241"/>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 name="9 Tabla"/>
          <p:cNvGraphicFramePr>
            <a:graphicFrameLocks noGrp="1"/>
          </p:cNvGraphicFramePr>
          <p:nvPr>
            <p:extLst>
              <p:ext uri="{D42A27DB-BD31-4B8C-83A1-F6EECF244321}">
                <p14:modId xmlns:p14="http://schemas.microsoft.com/office/powerpoint/2010/main" xmlns="" val="2599719569"/>
              </p:ext>
            </p:extLst>
          </p:nvPr>
        </p:nvGraphicFramePr>
        <p:xfrm>
          <a:off x="706366" y="2525646"/>
          <a:ext cx="8055934" cy="3260735"/>
        </p:xfrm>
        <a:graphic>
          <a:graphicData uri="http://schemas.openxmlformats.org/drawingml/2006/table">
            <a:tbl>
              <a:tblPr/>
              <a:tblGrid>
                <a:gridCol w="4102102">
                  <a:extLst>
                    <a:ext uri="{9D8B030D-6E8A-4147-A177-3AD203B41FA5}">
                      <a16:colId xmlns:a16="http://schemas.microsoft.com/office/drawing/2014/main" xmlns="" val="20000"/>
                    </a:ext>
                  </a:extLst>
                </a:gridCol>
                <a:gridCol w="988458">
                  <a:extLst>
                    <a:ext uri="{9D8B030D-6E8A-4147-A177-3AD203B41FA5}">
                      <a16:colId xmlns:a16="http://schemas.microsoft.com/office/drawing/2014/main" xmlns="" val="20001"/>
                    </a:ext>
                  </a:extLst>
                </a:gridCol>
                <a:gridCol w="988458">
                  <a:extLst>
                    <a:ext uri="{9D8B030D-6E8A-4147-A177-3AD203B41FA5}">
                      <a16:colId xmlns:a16="http://schemas.microsoft.com/office/drawing/2014/main" xmlns="" val="20002"/>
                    </a:ext>
                  </a:extLst>
                </a:gridCol>
                <a:gridCol w="988458">
                  <a:extLst>
                    <a:ext uri="{9D8B030D-6E8A-4147-A177-3AD203B41FA5}">
                      <a16:colId xmlns:a16="http://schemas.microsoft.com/office/drawing/2014/main" xmlns="" val="20003"/>
                    </a:ext>
                  </a:extLst>
                </a:gridCol>
                <a:gridCol w="988458">
                  <a:extLst>
                    <a:ext uri="{9D8B030D-6E8A-4147-A177-3AD203B41FA5}">
                      <a16:colId xmlns:a16="http://schemas.microsoft.com/office/drawing/2014/main" xmlns="" val="20004"/>
                    </a:ext>
                  </a:extLst>
                </a:gridCol>
              </a:tblGrid>
              <a:tr h="284185">
                <a:tc rowSpan="2">
                  <a:txBody>
                    <a:bodyPr/>
                    <a:lstStyle/>
                    <a:p>
                      <a:pPr algn="ctr" rtl="0" fontAlgn="ctr"/>
                      <a:r>
                        <a:rPr lang="es-MX" sz="1200" b="1" i="0" u="none" strike="noStrike" dirty="0">
                          <a:solidFill>
                            <a:schemeClr val="bg1">
                              <a:lumMod val="95000"/>
                            </a:schemeClr>
                          </a:solidFill>
                          <a:latin typeface="Arial"/>
                        </a:rPr>
                        <a:t>Unidad Administrativa</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gridSpan="3">
                  <a:txBody>
                    <a:bodyPr/>
                    <a:lstStyle/>
                    <a:p>
                      <a:pPr algn="ctr" rtl="0" fontAlgn="ctr"/>
                      <a:r>
                        <a:rPr lang="es-MX" sz="1200" b="1" i="0" u="none" strike="noStrike" dirty="0">
                          <a:solidFill>
                            <a:schemeClr val="bg1">
                              <a:lumMod val="95000"/>
                            </a:schemeClr>
                          </a:solidFill>
                          <a:latin typeface="Arial"/>
                        </a:rPr>
                        <a:t>TOTAL</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hMerge="1">
                  <a:txBody>
                    <a:bodyPr/>
                    <a:lstStyle/>
                    <a:p>
                      <a:endParaRPr lang="es-MX"/>
                    </a:p>
                  </a:txBody>
                  <a:tcPr/>
                </a:tc>
                <a:tc h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Calibri"/>
                        </a:rPr>
                        <a:t> </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591841">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Solventadas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Pendientes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  de   </a:t>
                      </a:r>
                      <a:r>
                        <a:rPr lang="es-MX" sz="1200" b="1" i="0" u="none" strike="noStrike" dirty="0" err="1">
                          <a:solidFill>
                            <a:schemeClr val="bg1">
                              <a:lumMod val="95000"/>
                            </a:schemeClr>
                          </a:solidFill>
                          <a:latin typeface="Arial"/>
                        </a:rPr>
                        <a:t>Solventación</a:t>
                      </a:r>
                      <a:r>
                        <a:rPr lang="es-MX" sz="1200" b="1" i="0" u="none" strike="noStrike" dirty="0">
                          <a:solidFill>
                            <a:schemeClr val="bg1">
                              <a:lumMod val="95000"/>
                            </a:schemeClr>
                          </a:solidFill>
                          <a:latin typeface="Arial"/>
                        </a:rPr>
                        <a:t> </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xmlns="" val="10001"/>
                  </a:ext>
                </a:extLst>
              </a:tr>
              <a:tr h="620075">
                <a:tc>
                  <a:txBody>
                    <a:bodyPr/>
                    <a:lstStyle/>
                    <a:p>
                      <a:pPr algn="l" rtl="0" fontAlgn="ctr"/>
                      <a:r>
                        <a:rPr lang="es-MX" sz="1200" b="0" i="0" u="none" strike="noStrike" dirty="0">
                          <a:solidFill>
                            <a:srgbClr val="000000"/>
                          </a:solidFill>
                          <a:latin typeface="Arial"/>
                        </a:rPr>
                        <a:t>Dirección General de Administración y Finanzas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8</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20%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3"/>
                  </a:ext>
                </a:extLst>
              </a:tr>
              <a:tr h="439392">
                <a:tc>
                  <a:txBody>
                    <a:bodyPr/>
                    <a:lstStyle/>
                    <a:p>
                      <a:pPr algn="l" rtl="0" fontAlgn="ctr"/>
                      <a:r>
                        <a:rPr lang="es-MX" sz="1200" b="0" i="0" u="none" strike="noStrike" dirty="0">
                          <a:solidFill>
                            <a:srgbClr val="000000"/>
                          </a:solidFill>
                          <a:latin typeface="Arial"/>
                        </a:rPr>
                        <a:t>Dirección General de Recursos Humanos</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33%</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5"/>
                  </a:ext>
                </a:extLst>
              </a:tr>
              <a:tr h="721895">
                <a:tc>
                  <a:txBody>
                    <a:bodyPr/>
                    <a:lstStyle/>
                    <a:p>
                      <a:pPr algn="l" rtl="0" fontAlgn="ctr"/>
                      <a:r>
                        <a:rPr lang="es-MX" sz="1200" b="0" i="0" u="none" strike="noStrike">
                          <a:solidFill>
                            <a:srgbClr val="000000"/>
                          </a:solidFill>
                          <a:latin typeface="Arial"/>
                        </a:rPr>
                        <a:t>Dirección General de Innovación y Desarrollo Tecnológico</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50%</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6"/>
                  </a:ext>
                </a:extLst>
              </a:tr>
              <a:tr h="603347">
                <a:tc>
                  <a:txBody>
                    <a:bodyPr/>
                    <a:lstStyle/>
                    <a:p>
                      <a:pPr algn="ctr" rtl="0" fontAlgn="ctr"/>
                      <a:r>
                        <a:rPr lang="es-MX" sz="1400" b="1" i="0" u="none" strike="noStrike" dirty="0">
                          <a:solidFill>
                            <a:schemeClr val="bg1">
                              <a:lumMod val="95000"/>
                            </a:schemeClr>
                          </a:solidFill>
                          <a:latin typeface="Arial"/>
                        </a:rPr>
                        <a:t>Total General</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smtClean="0">
                          <a:solidFill>
                            <a:schemeClr val="bg1">
                              <a:lumMod val="95000"/>
                            </a:schemeClr>
                          </a:solidFill>
                          <a:latin typeface="Arial"/>
                        </a:rPr>
                        <a:t>18</a:t>
                      </a:r>
                      <a:endParaRPr lang="es-MX" sz="1400" b="1" i="0" u="none" strike="noStrike" dirty="0">
                        <a:solidFill>
                          <a:schemeClr val="bg1">
                            <a:lumMod val="95000"/>
                          </a:schemeClr>
                        </a:solidFill>
                        <a:latin typeface="Arial"/>
                      </a:endParaRP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smtClean="0">
                          <a:solidFill>
                            <a:schemeClr val="bg1">
                              <a:lumMod val="95000"/>
                            </a:schemeClr>
                          </a:solidFill>
                          <a:latin typeface="Arial"/>
                        </a:rPr>
                        <a:t>5</a:t>
                      </a:r>
                      <a:endParaRPr lang="es-MX" sz="1400" b="1" i="0" u="none" strike="noStrike" dirty="0">
                        <a:solidFill>
                          <a:schemeClr val="bg1">
                            <a:lumMod val="95000"/>
                          </a:schemeClr>
                        </a:solidFill>
                        <a:latin typeface="Arial"/>
                      </a:endParaRP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13</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68%</a:t>
                      </a:r>
                    </a:p>
                  </a:txBody>
                  <a:tcPr marL="9350" marR="9350" marT="93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xmlns="" val="10007"/>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uadroTexto 6"/>
          <p:cNvSpPr txBox="1">
            <a:spLocks noChangeArrowheads="1"/>
          </p:cNvSpPr>
          <p:nvPr/>
        </p:nvSpPr>
        <p:spPr bwMode="auto">
          <a:xfrm>
            <a:off x="858942" y="1294493"/>
            <a:ext cx="7099300" cy="1077218"/>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POR UNIDADES ADMINISTRATIVAS PENDIENTES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DE SOLVENTAR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POR EJERCICIO</a:t>
            </a:r>
            <a:endPar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30 de Septiembre de 2020</a:t>
            </a:r>
          </a:p>
        </p:txBody>
      </p:sp>
      <p:sp>
        <p:nvSpPr>
          <p:cNvPr id="5" name="4 Rectángulo"/>
          <p:cNvSpPr/>
          <p:nvPr/>
        </p:nvSpPr>
        <p:spPr>
          <a:xfrm>
            <a:off x="78911" y="145873"/>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6" name="5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7 Tabla"/>
          <p:cNvGraphicFramePr>
            <a:graphicFrameLocks noGrp="1"/>
          </p:cNvGraphicFramePr>
          <p:nvPr>
            <p:extLst>
              <p:ext uri="{D42A27DB-BD31-4B8C-83A1-F6EECF244321}">
                <p14:modId xmlns:p14="http://schemas.microsoft.com/office/powerpoint/2010/main" xmlns="" val="666191364"/>
              </p:ext>
            </p:extLst>
          </p:nvPr>
        </p:nvGraphicFramePr>
        <p:xfrm>
          <a:off x="333526" y="2457240"/>
          <a:ext cx="8406807" cy="3333959"/>
        </p:xfrm>
        <a:graphic>
          <a:graphicData uri="http://schemas.openxmlformats.org/drawingml/2006/table">
            <a:tbl>
              <a:tblPr/>
              <a:tblGrid>
                <a:gridCol w="3429527">
                  <a:extLst>
                    <a:ext uri="{9D8B030D-6E8A-4147-A177-3AD203B41FA5}">
                      <a16:colId xmlns:a16="http://schemas.microsoft.com/office/drawing/2014/main" xmlns="" val="20000"/>
                    </a:ext>
                  </a:extLst>
                </a:gridCol>
                <a:gridCol w="793602">
                  <a:extLst>
                    <a:ext uri="{9D8B030D-6E8A-4147-A177-3AD203B41FA5}">
                      <a16:colId xmlns:a16="http://schemas.microsoft.com/office/drawing/2014/main" xmlns="" val="20001"/>
                    </a:ext>
                  </a:extLst>
                </a:gridCol>
                <a:gridCol w="728870">
                  <a:extLst>
                    <a:ext uri="{9D8B030D-6E8A-4147-A177-3AD203B41FA5}">
                      <a16:colId xmlns:a16="http://schemas.microsoft.com/office/drawing/2014/main" xmlns="" val="20002"/>
                    </a:ext>
                  </a:extLst>
                </a:gridCol>
                <a:gridCol w="781878">
                  <a:extLst>
                    <a:ext uri="{9D8B030D-6E8A-4147-A177-3AD203B41FA5}">
                      <a16:colId xmlns:a16="http://schemas.microsoft.com/office/drawing/2014/main" xmlns="" val="20003"/>
                    </a:ext>
                  </a:extLst>
                </a:gridCol>
                <a:gridCol w="808382">
                  <a:extLst>
                    <a:ext uri="{9D8B030D-6E8A-4147-A177-3AD203B41FA5}">
                      <a16:colId xmlns:a16="http://schemas.microsoft.com/office/drawing/2014/main" xmlns="" val="20004"/>
                    </a:ext>
                  </a:extLst>
                </a:gridCol>
                <a:gridCol w="821635">
                  <a:extLst>
                    <a:ext uri="{9D8B030D-6E8A-4147-A177-3AD203B41FA5}">
                      <a16:colId xmlns:a16="http://schemas.microsoft.com/office/drawing/2014/main" xmlns="" val="3312124909"/>
                    </a:ext>
                  </a:extLst>
                </a:gridCol>
                <a:gridCol w="1042913">
                  <a:extLst>
                    <a:ext uri="{9D8B030D-6E8A-4147-A177-3AD203B41FA5}">
                      <a16:colId xmlns:a16="http://schemas.microsoft.com/office/drawing/2014/main" xmlns="" val="20005"/>
                    </a:ext>
                  </a:extLst>
                </a:gridCol>
              </a:tblGrid>
              <a:tr h="681958">
                <a:tc>
                  <a:txBody>
                    <a:bodyPr/>
                    <a:lstStyle/>
                    <a:p>
                      <a:pPr algn="ctr" rtl="0" fontAlgn="ctr"/>
                      <a:r>
                        <a:rPr lang="es-MX" sz="1200" b="1" i="0" u="none" strike="noStrike" dirty="0">
                          <a:solidFill>
                            <a:schemeClr val="bg1">
                              <a:lumMod val="95000"/>
                            </a:schemeClr>
                          </a:solidFill>
                          <a:latin typeface="Arial"/>
                        </a:rPr>
                        <a:t>Unidad Administrativa</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2016</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2017</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2018</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2019</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2020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Total    General</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662780">
                <a:tc>
                  <a:txBody>
                    <a:bodyPr/>
                    <a:lstStyle/>
                    <a:p>
                      <a:pPr algn="l" rtl="0" fontAlgn="ctr"/>
                      <a:r>
                        <a:rPr lang="es-MX" sz="1200" b="0" i="0" u="none" strike="noStrike" dirty="0">
                          <a:solidFill>
                            <a:srgbClr val="000000"/>
                          </a:solidFill>
                          <a:latin typeface="Arial"/>
                        </a:rPr>
                        <a:t>Dirección General de Administración y Finanzas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8</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2"/>
                  </a:ext>
                </a:extLst>
              </a:tr>
              <a:tr h="705852">
                <a:tc>
                  <a:txBody>
                    <a:bodyPr/>
                    <a:lstStyle/>
                    <a:p>
                      <a:pPr algn="l" rtl="0" fontAlgn="ctr"/>
                      <a:r>
                        <a:rPr lang="es-MX" sz="1200" b="0" i="0" u="none" strike="noStrike" dirty="0">
                          <a:solidFill>
                            <a:srgbClr val="000000"/>
                          </a:solidFill>
                          <a:latin typeface="Arial"/>
                        </a:rPr>
                        <a:t>Dirección General de Recursos Humanos</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4</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4"/>
                  </a:ext>
                </a:extLst>
              </a:tr>
              <a:tr h="681958">
                <a:tc>
                  <a:txBody>
                    <a:bodyPr/>
                    <a:lstStyle/>
                    <a:p>
                      <a:pPr algn="l" rtl="0" fontAlgn="ctr"/>
                      <a:r>
                        <a:rPr lang="es-MX" sz="1200" b="0" i="0" u="none" strike="noStrike" dirty="0">
                          <a:solidFill>
                            <a:srgbClr val="000000"/>
                          </a:solidFill>
                          <a:latin typeface="Arial"/>
                        </a:rPr>
                        <a:t>Dirección General de Innovación y Desarrollo Tecnológico</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1</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5"/>
                  </a:ext>
                </a:extLst>
              </a:tr>
              <a:tr h="601411">
                <a:tc>
                  <a:txBody>
                    <a:bodyPr/>
                    <a:lstStyle/>
                    <a:p>
                      <a:pPr algn="ctr" rtl="0" fontAlgn="ctr"/>
                      <a:r>
                        <a:rPr lang="es-MX" sz="1400" b="1" i="0" u="none" strike="noStrike" dirty="0">
                          <a:solidFill>
                            <a:schemeClr val="bg1">
                              <a:lumMod val="95000"/>
                            </a:schemeClr>
                          </a:solidFill>
                          <a:latin typeface="Arial"/>
                        </a:rPr>
                        <a:t>Total  General </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2</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6</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0</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solidFill>
                          <a:latin typeface="Arial"/>
                        </a:rPr>
                        <a:t>13</a:t>
                      </a:r>
                    </a:p>
                  </a:txBody>
                  <a:tcPr marL="7595" marR="7595" marT="759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xmlns="" val="10006"/>
                  </a:ext>
                </a:extLst>
              </a:tr>
            </a:tbl>
          </a:graphicData>
        </a:graphic>
      </p:graphicFrame>
      <p:sp>
        <p:nvSpPr>
          <p:cNvPr id="9" name="CuadroTexto 8">
            <a:extLst>
              <a:ext uri="{FF2B5EF4-FFF2-40B4-BE49-F238E27FC236}">
                <a16:creationId xmlns:a16="http://schemas.microsoft.com/office/drawing/2014/main" xmlns="" id="{B096212C-FFD0-49DD-A7FB-41432996194E}"/>
              </a:ext>
            </a:extLst>
          </p:cNvPr>
          <p:cNvSpPr txBox="1"/>
          <p:nvPr/>
        </p:nvSpPr>
        <p:spPr>
          <a:xfrm>
            <a:off x="6762307" y="18297"/>
            <a:ext cx="2395547"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UNIDADES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ADMINISTRATIVAS</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b="1"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SEC</a:t>
            </a:r>
            <a:endPar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a14="http://schemas.microsoft.com/office/drawing/2010/main" xmlns="" val="0"/>
              </a:ext>
            </a:extLst>
          </a:blip>
          <a:srcRect r="23747"/>
          <a:stretch/>
        </p:blipFill>
        <p:spPr bwMode="auto">
          <a:xfrm>
            <a:off x="4665257" y="993431"/>
            <a:ext cx="4074484" cy="5629042"/>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ángulo 5"/>
          <p:cNvSpPr/>
          <p:nvPr/>
        </p:nvSpPr>
        <p:spPr>
          <a:xfrm>
            <a:off x="306934" y="1226060"/>
            <a:ext cx="5123134" cy="338554"/>
          </a:xfrm>
          <a:prstGeom prst="rect">
            <a:avLst/>
          </a:prstGeom>
        </p:spPr>
        <p:txBody>
          <a:bodyPr wrap="none">
            <a:spAutoFit/>
          </a:bodyPr>
          <a:lstStyle/>
          <a:p>
            <a:r>
              <a:rPr lang="es-MX" sz="1600" b="1" dirty="0" smtClean="0">
                <a:solidFill>
                  <a:schemeClr val="tx1">
                    <a:lumMod val="65000"/>
                    <a:lumOff val="35000"/>
                  </a:schemeClr>
                </a:solidFill>
                <a:latin typeface="Arial" pitchFamily="34" charset="0"/>
                <a:cs typeface="Arial" pitchFamily="34" charset="0"/>
              </a:rPr>
              <a:t>LECTURA Y APROBACIÓN DE LA ORDEN DEL DÍA</a:t>
            </a:r>
            <a:endParaRPr lang="es-ES" sz="1600" b="1" dirty="0">
              <a:solidFill>
                <a:schemeClr val="tx1">
                  <a:lumMod val="65000"/>
                  <a:lumOff val="35000"/>
                </a:schemeClr>
              </a:solidFill>
              <a:latin typeface="Arial" pitchFamily="34" charset="0"/>
              <a:cs typeface="Arial" pitchFamily="34" charset="0"/>
            </a:endParaRPr>
          </a:p>
        </p:txBody>
      </p:sp>
      <p:sp>
        <p:nvSpPr>
          <p:cNvPr id="47106"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710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graphicFrame>
        <p:nvGraphicFramePr>
          <p:cNvPr id="13" name="12 Tabla"/>
          <p:cNvGraphicFramePr>
            <a:graphicFrameLocks noGrp="1"/>
          </p:cNvGraphicFramePr>
          <p:nvPr/>
        </p:nvGraphicFramePr>
        <p:xfrm>
          <a:off x="312382" y="1850062"/>
          <a:ext cx="5080000" cy="4688960"/>
        </p:xfrm>
        <a:graphic>
          <a:graphicData uri="http://schemas.openxmlformats.org/drawingml/2006/table">
            <a:tbl>
              <a:tblPr/>
              <a:tblGrid>
                <a:gridCol w="342711"/>
                <a:gridCol w="4737289"/>
              </a:tblGrid>
              <a:tr h="914960">
                <a:tc gridSpan="2">
                  <a:txBody>
                    <a:bodyPr/>
                    <a:lstStyle/>
                    <a:p>
                      <a:pPr algn="ctr" rtl="0" fontAlgn="ctr"/>
                      <a:r>
                        <a:rPr lang="es-MX" sz="2400" b="1" i="0" u="none" strike="noStrike" dirty="0">
                          <a:solidFill>
                            <a:schemeClr val="bg1"/>
                          </a:solidFill>
                          <a:latin typeface="Arial"/>
                        </a:rPr>
                        <a:t>Orden del </a:t>
                      </a:r>
                      <a:r>
                        <a:rPr lang="es-MX" sz="2400" b="1" i="0" u="none" strike="noStrike" dirty="0" smtClean="0">
                          <a:solidFill>
                            <a:schemeClr val="bg1"/>
                          </a:solidFill>
                          <a:latin typeface="Arial"/>
                        </a:rPr>
                        <a:t>Día</a:t>
                      </a:r>
                      <a:endParaRPr lang="es-MX" sz="2400" b="1" i="0" u="none" strike="noStrike" dirty="0">
                        <a:solidFill>
                          <a:schemeClr val="bg1"/>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es-MX"/>
                    </a:p>
                  </a:txBody>
                  <a:tcPr/>
                </a:tc>
              </a:tr>
              <a:tr h="492286">
                <a:tc>
                  <a:txBody>
                    <a:bodyPr/>
                    <a:lstStyle/>
                    <a:p>
                      <a:pPr algn="ctr" rtl="0" fontAlgn="ctr"/>
                      <a:r>
                        <a:rPr lang="es-MX" sz="1400" b="1" i="0" u="none" strike="noStrike" dirty="0">
                          <a:solidFill>
                            <a:schemeClr val="tx1">
                              <a:lumMod val="75000"/>
                              <a:lumOff val="25000"/>
                            </a:schemeClr>
                          </a:solidFill>
                          <a:latin typeface="Arial"/>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Bienvenida </a:t>
                      </a:r>
                      <a:r>
                        <a:rPr lang="es-MX" sz="1400" b="1" i="0" u="none" strike="noStrike" dirty="0">
                          <a:solidFill>
                            <a:schemeClr val="tx1">
                              <a:lumMod val="75000"/>
                              <a:lumOff val="25000"/>
                            </a:schemeClr>
                          </a:solidFill>
                          <a:latin typeface="Arial"/>
                        </a:rPr>
                        <a:t>y Apertura de la Sesión.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100">
                <a:tc>
                  <a:txBody>
                    <a:bodyPr/>
                    <a:lstStyle/>
                    <a:p>
                      <a:pPr algn="ctr" rtl="0" fontAlgn="ctr"/>
                      <a:r>
                        <a:rPr lang="es-MX" sz="1400" b="1" i="0" u="none" strike="noStrike" dirty="0">
                          <a:solidFill>
                            <a:schemeClr val="tx1">
                              <a:lumMod val="75000"/>
                              <a:lumOff val="25000"/>
                            </a:schemeClr>
                          </a:solidFill>
                          <a:latin typeface="Arial"/>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Lectura </a:t>
                      </a:r>
                      <a:r>
                        <a:rPr lang="es-MX" sz="1400" b="1" i="0" u="none" strike="noStrike" dirty="0">
                          <a:solidFill>
                            <a:schemeClr val="tx1">
                              <a:lumMod val="75000"/>
                              <a:lumOff val="25000"/>
                            </a:schemeClr>
                          </a:solidFill>
                          <a:latin typeface="Arial"/>
                        </a:rPr>
                        <a:t>de  Acta Anterior.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6604">
                <a:tc>
                  <a:txBody>
                    <a:bodyPr/>
                    <a:lstStyle/>
                    <a:p>
                      <a:pPr algn="ctr" rtl="0" fontAlgn="ctr"/>
                      <a:r>
                        <a:rPr lang="es-MX" sz="1400" b="1" i="0" u="none" strike="noStrike" dirty="0">
                          <a:solidFill>
                            <a:schemeClr val="tx1">
                              <a:lumMod val="75000"/>
                              <a:lumOff val="25000"/>
                            </a:schemeClr>
                          </a:solidFill>
                          <a:latin typeface="Arial"/>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Información</a:t>
                      </a:r>
                      <a:r>
                        <a:rPr lang="es-MX" sz="1400" b="1" i="0" u="none" strike="noStrike" baseline="0" dirty="0" smtClean="0">
                          <a:solidFill>
                            <a:schemeClr val="tx1">
                              <a:lumMod val="75000"/>
                              <a:lumOff val="25000"/>
                            </a:schemeClr>
                          </a:solidFill>
                          <a:latin typeface="Arial"/>
                        </a:rPr>
                        <a:t> del Proceso de Autoevaluación del  Sistema de Control Interno</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630">
                <a:tc>
                  <a:txBody>
                    <a:bodyPr/>
                    <a:lstStyle/>
                    <a:p>
                      <a:pPr algn="ctr" rtl="0" fontAlgn="ctr"/>
                      <a:r>
                        <a:rPr lang="es-MX" sz="1400" b="1" i="0" u="none" strike="noStrike" dirty="0">
                          <a:solidFill>
                            <a:schemeClr val="tx1">
                              <a:lumMod val="75000"/>
                              <a:lumOff val="25000"/>
                            </a:schemeClr>
                          </a:solidFill>
                          <a:latin typeface="Arial"/>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kern="1200" dirty="0" smtClean="0">
                          <a:solidFill>
                            <a:schemeClr val="tx1">
                              <a:lumMod val="75000"/>
                              <a:lumOff val="25000"/>
                            </a:schemeClr>
                          </a:solidFill>
                          <a:latin typeface="Arial" pitchFamily="34" charset="0"/>
                          <a:ea typeface="+mn-ea"/>
                          <a:cs typeface="Arial" pitchFamily="34" charset="0"/>
                        </a:rPr>
                        <a:t> Avances del Programa de Trabajo de Control Interno</a:t>
                      </a:r>
                      <a:endParaRPr lang="es-MX" sz="1400" b="1" i="0" u="none" strike="noStrike" dirty="0">
                        <a:solidFill>
                          <a:schemeClr val="tx1">
                            <a:lumMod val="75000"/>
                            <a:lumOff val="25000"/>
                          </a:schemeClr>
                        </a:solidFill>
                        <a:latin typeface="Arial" pitchFamily="34" charset="0"/>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798">
                <a:tc>
                  <a:txBody>
                    <a:bodyPr/>
                    <a:lstStyle/>
                    <a:p>
                      <a:pPr algn="ctr" rtl="0" fontAlgn="ctr"/>
                      <a:r>
                        <a:rPr lang="es-MX" sz="1400" b="1" i="0" u="none" strike="noStrike" dirty="0">
                          <a:solidFill>
                            <a:schemeClr val="tx1">
                              <a:lumMod val="75000"/>
                              <a:lumOff val="25000"/>
                            </a:schemeClr>
                          </a:solidFill>
                          <a:latin typeface="Arial"/>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kern="1200" dirty="0" smtClean="0">
                          <a:solidFill>
                            <a:schemeClr val="tx1">
                              <a:lumMod val="75000"/>
                              <a:lumOff val="25000"/>
                            </a:schemeClr>
                          </a:solidFill>
                          <a:latin typeface="Arial" pitchFamily="34" charset="0"/>
                          <a:ea typeface="+mn-ea"/>
                          <a:cs typeface="Arial" pitchFamily="34" charset="0"/>
                        </a:rPr>
                        <a:t> Avances en Materia de Administración de Riesgos</a:t>
                      </a:r>
                      <a:endParaRPr lang="es-MX" sz="1400" b="1" i="0" u="none" strike="noStrike" dirty="0">
                        <a:solidFill>
                          <a:schemeClr val="tx1">
                            <a:lumMod val="75000"/>
                            <a:lumOff val="25000"/>
                          </a:schemeClr>
                        </a:solidFill>
                        <a:latin typeface="Arial" pitchFamily="34" charset="0"/>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194">
                <a:tc>
                  <a:txBody>
                    <a:bodyPr/>
                    <a:lstStyle/>
                    <a:p>
                      <a:pPr algn="ctr" rtl="0" fontAlgn="ctr"/>
                      <a:r>
                        <a:rPr lang="es-MX" sz="1400" b="1" i="0" u="none" strike="noStrike" dirty="0" smtClean="0">
                          <a:solidFill>
                            <a:schemeClr val="tx1">
                              <a:lumMod val="75000"/>
                              <a:lumOff val="25000"/>
                            </a:schemeClr>
                          </a:solidFill>
                          <a:latin typeface="Arial"/>
                        </a:rPr>
                        <a:t>6</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800" kern="1200" dirty="0" smtClean="0">
                          <a:solidFill>
                            <a:schemeClr val="tx1"/>
                          </a:solidFill>
                          <a:latin typeface="+mn-lt"/>
                          <a:ea typeface="+mn-ea"/>
                          <a:cs typeface="+mn-cs"/>
                        </a:rPr>
                        <a:t> </a:t>
                      </a:r>
                      <a:r>
                        <a:rPr lang="es-MX" sz="1400" b="1" kern="1200" dirty="0" smtClean="0">
                          <a:solidFill>
                            <a:schemeClr val="tx1">
                              <a:lumMod val="75000"/>
                              <a:lumOff val="25000"/>
                            </a:schemeClr>
                          </a:solidFill>
                          <a:latin typeface="Arial" pitchFamily="34" charset="0"/>
                          <a:ea typeface="+mn-ea"/>
                          <a:cs typeface="Arial" pitchFamily="34" charset="0"/>
                        </a:rPr>
                        <a:t>Estado de las observaciones que guarda SEC y SEES</a:t>
                      </a:r>
                      <a:endParaRPr lang="es-MX" sz="1400" b="1" i="0" u="none" strike="noStrike" dirty="0">
                        <a:solidFill>
                          <a:schemeClr val="tx1">
                            <a:lumMod val="75000"/>
                            <a:lumOff val="25000"/>
                          </a:schemeClr>
                        </a:solidFill>
                        <a:latin typeface="Arial" pitchFamily="34" charset="0"/>
                        <a:cs typeface="Arial"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194">
                <a:tc>
                  <a:txBody>
                    <a:bodyPr/>
                    <a:lstStyle/>
                    <a:p>
                      <a:pPr algn="ctr" rtl="0" fontAlgn="ctr"/>
                      <a:r>
                        <a:rPr lang="es-MX" sz="1400" b="1" i="0" u="none" strike="noStrike" dirty="0" smtClean="0">
                          <a:solidFill>
                            <a:schemeClr val="tx1">
                              <a:lumMod val="75000"/>
                              <a:lumOff val="25000"/>
                            </a:schemeClr>
                          </a:solidFill>
                          <a:latin typeface="Arial"/>
                        </a:rPr>
                        <a:t>7</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kern="1200" dirty="0" smtClean="0">
                          <a:solidFill>
                            <a:schemeClr val="tx1">
                              <a:lumMod val="75000"/>
                              <a:lumOff val="25000"/>
                            </a:schemeClr>
                          </a:solidFill>
                          <a:latin typeface="Arial" pitchFamily="34" charset="0"/>
                          <a:ea typeface="+mn-ea"/>
                          <a:cs typeface="Arial" pitchFamily="34" charset="0"/>
                        </a:rPr>
                        <a:t> </a:t>
                      </a:r>
                      <a:r>
                        <a:rPr lang="es-MX" sz="1400" b="1" i="0" u="none" strike="noStrike" dirty="0" smtClean="0">
                          <a:solidFill>
                            <a:schemeClr val="tx1">
                              <a:lumMod val="75000"/>
                              <a:lumOff val="25000"/>
                            </a:schemeClr>
                          </a:solidFill>
                          <a:latin typeface="Arial"/>
                        </a:rPr>
                        <a:t>Asuntos</a:t>
                      </a:r>
                      <a:r>
                        <a:rPr lang="es-MX" sz="1400" b="1" i="0" u="none" strike="noStrike" baseline="0" dirty="0" smtClean="0">
                          <a:solidFill>
                            <a:schemeClr val="tx1">
                              <a:lumMod val="75000"/>
                              <a:lumOff val="25000"/>
                            </a:schemeClr>
                          </a:solidFill>
                          <a:latin typeface="Arial"/>
                        </a:rPr>
                        <a:t> Generales</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194">
                <a:tc>
                  <a:txBody>
                    <a:bodyPr/>
                    <a:lstStyle/>
                    <a:p>
                      <a:pPr algn="ctr" rtl="0" fontAlgn="ctr"/>
                      <a:r>
                        <a:rPr lang="es-MX" sz="1400" b="1" i="0" u="none" strike="noStrike" dirty="0" smtClean="0">
                          <a:solidFill>
                            <a:schemeClr val="tx1">
                              <a:lumMod val="75000"/>
                              <a:lumOff val="25000"/>
                            </a:schemeClr>
                          </a:solidFill>
                          <a:latin typeface="Arial"/>
                        </a:rPr>
                        <a:t>8</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Clausura</a:t>
                      </a: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60336124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uadroTexto 6"/>
          <p:cNvSpPr txBox="1">
            <a:spLocks noChangeArrowheads="1"/>
          </p:cNvSpPr>
          <p:nvPr/>
        </p:nvSpPr>
        <p:spPr bwMode="auto">
          <a:xfrm>
            <a:off x="943418" y="1452304"/>
            <a:ext cx="7099300" cy="1077218"/>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DE CENTROS ESCOLARES DETERMINADAS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Y </a:t>
            </a:r>
            <a:r>
              <a:rPr kumimoji="0" lang="es-MX" altLang="es-MX" sz="16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PENDIENTES DE SOLVENTAR</a:t>
            </a:r>
            <a:endPar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6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30 de Septiembre de 2020</a:t>
            </a:r>
          </a:p>
        </p:txBody>
      </p:sp>
      <p:sp>
        <p:nvSpPr>
          <p:cNvPr id="7" name="CuadroTexto 6">
            <a:extLst>
              <a:ext uri="{FF2B5EF4-FFF2-40B4-BE49-F238E27FC236}">
                <a16:creationId xmlns:a16="http://schemas.microsoft.com/office/drawing/2014/main" xmlns="" id="{C44CF096-4D13-4A4D-B9D9-AFA7AE53945E}"/>
              </a:ext>
            </a:extLst>
          </p:cNvPr>
          <p:cNvSpPr txBox="1"/>
          <p:nvPr/>
        </p:nvSpPr>
        <p:spPr>
          <a:xfrm>
            <a:off x="7060706" y="0"/>
            <a:ext cx="1964025" cy="923330"/>
          </a:xfrm>
          <a:prstGeom prst="rect">
            <a:avLst/>
          </a:prstGeom>
          <a:solidFill>
            <a:schemeClr val="bg1"/>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CENTROS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ESCOLARES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SEC</a:t>
            </a:r>
          </a:p>
        </p:txBody>
      </p:sp>
      <p:sp>
        <p:nvSpPr>
          <p:cNvPr id="8" name="7 Rectángulo"/>
          <p:cNvSpPr/>
          <p:nvPr/>
        </p:nvSpPr>
        <p:spPr>
          <a:xfrm>
            <a:off x="318655" y="277091"/>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a:t>
            </a:r>
            <a:r>
              <a:rPr kumimoji="0" lang="es-ES" sz="1800" b="1" i="0" u="none" strike="noStrike" kern="0" cap="all" spc="0" normalizeH="0" baseline="0" noProof="0" dirty="0" smtClean="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desempeño </a:t>
            </a: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institucional  </a:t>
            </a: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9" name="8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2" name="11 Tabla"/>
          <p:cNvGraphicFramePr>
            <a:graphicFrameLocks noGrp="1"/>
          </p:cNvGraphicFramePr>
          <p:nvPr>
            <p:extLst>
              <p:ext uri="{D42A27DB-BD31-4B8C-83A1-F6EECF244321}">
                <p14:modId xmlns:p14="http://schemas.microsoft.com/office/powerpoint/2010/main" xmlns="" val="3252190039"/>
              </p:ext>
            </p:extLst>
          </p:nvPr>
        </p:nvGraphicFramePr>
        <p:xfrm>
          <a:off x="765544" y="2693586"/>
          <a:ext cx="7804298" cy="2719319"/>
        </p:xfrm>
        <a:graphic>
          <a:graphicData uri="http://schemas.openxmlformats.org/drawingml/2006/table">
            <a:tbl>
              <a:tblPr/>
              <a:tblGrid>
                <a:gridCol w="3189768">
                  <a:extLst>
                    <a:ext uri="{9D8B030D-6E8A-4147-A177-3AD203B41FA5}">
                      <a16:colId xmlns:a16="http://schemas.microsoft.com/office/drawing/2014/main" xmlns="" val="20000"/>
                    </a:ext>
                  </a:extLst>
                </a:gridCol>
                <a:gridCol w="1116418">
                  <a:extLst>
                    <a:ext uri="{9D8B030D-6E8A-4147-A177-3AD203B41FA5}">
                      <a16:colId xmlns:a16="http://schemas.microsoft.com/office/drawing/2014/main" xmlns="" val="20001"/>
                    </a:ext>
                  </a:extLst>
                </a:gridCol>
                <a:gridCol w="1116419">
                  <a:extLst>
                    <a:ext uri="{9D8B030D-6E8A-4147-A177-3AD203B41FA5}">
                      <a16:colId xmlns:a16="http://schemas.microsoft.com/office/drawing/2014/main" xmlns="" val="20002"/>
                    </a:ext>
                  </a:extLst>
                </a:gridCol>
                <a:gridCol w="1116419">
                  <a:extLst>
                    <a:ext uri="{9D8B030D-6E8A-4147-A177-3AD203B41FA5}">
                      <a16:colId xmlns:a16="http://schemas.microsoft.com/office/drawing/2014/main" xmlns="" val="20003"/>
                    </a:ext>
                  </a:extLst>
                </a:gridCol>
                <a:gridCol w="1265274">
                  <a:extLst>
                    <a:ext uri="{9D8B030D-6E8A-4147-A177-3AD203B41FA5}">
                      <a16:colId xmlns:a16="http://schemas.microsoft.com/office/drawing/2014/main" xmlns="" val="20004"/>
                    </a:ext>
                  </a:extLst>
                </a:gridCol>
              </a:tblGrid>
              <a:tr h="349791">
                <a:tc rowSpan="2">
                  <a:txBody>
                    <a:bodyPr/>
                    <a:lstStyle/>
                    <a:p>
                      <a:pPr algn="ctr" rtl="0" fontAlgn="ctr"/>
                      <a:r>
                        <a:rPr lang="es-MX" sz="1200" b="1" i="0" u="none" strike="noStrike" dirty="0">
                          <a:solidFill>
                            <a:schemeClr val="bg1">
                              <a:lumMod val="95000"/>
                            </a:schemeClr>
                          </a:solidFill>
                          <a:latin typeface="Arial"/>
                        </a:rPr>
                        <a:t>Unidad Administrativa</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gridSpan="3">
                  <a:txBody>
                    <a:bodyPr/>
                    <a:lstStyle/>
                    <a:p>
                      <a:pPr algn="ctr" rtl="0" fontAlgn="ctr"/>
                      <a:r>
                        <a:rPr lang="fr-FR" sz="1200" b="1" i="0" u="none" strike="noStrike" dirty="0">
                          <a:solidFill>
                            <a:schemeClr val="bg1">
                              <a:lumMod val="95000"/>
                            </a:schemeClr>
                          </a:solidFill>
                          <a:latin typeface="Arial"/>
                        </a:rPr>
                        <a:t> T O T A 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200" b="1" i="0" u="none" strike="noStrike" dirty="0">
                          <a:solidFill>
                            <a:schemeClr val="bg1">
                              <a:lumMod val="95000"/>
                            </a:schemeClr>
                          </a:solidFill>
                          <a:latin typeface="Arial"/>
                        </a:rPr>
                        <a:t>% de Solventación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49791">
                <a:tc vMerge="1">
                  <a:txBody>
                    <a:bodyPr/>
                    <a:lstStyle/>
                    <a:p>
                      <a:endParaRPr lang="es-MX"/>
                    </a:p>
                  </a:txBody>
                  <a:tcPr/>
                </a:tc>
                <a:tc>
                  <a:txBody>
                    <a:bodyPr/>
                    <a:lstStyle/>
                    <a:p>
                      <a:pPr algn="ctr" rtl="0" fontAlgn="ctr"/>
                      <a:r>
                        <a:rPr lang="es-MX" sz="1200" b="1" i="0" u="none" strike="noStrike" dirty="0">
                          <a:solidFill>
                            <a:schemeClr val="bg1">
                              <a:lumMod val="95000"/>
                            </a:schemeClr>
                          </a:solidFill>
                          <a:latin typeface="Arial"/>
                        </a:rPr>
                        <a:t>Generadas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Solventadas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Pendientes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vMerge="1">
                  <a:txBody>
                    <a:bodyPr/>
                    <a:lstStyle/>
                    <a:p>
                      <a:endParaRPr lang="es-MX"/>
                    </a:p>
                  </a:txBody>
                  <a:tcPr/>
                </a:tc>
                <a:extLst>
                  <a:ext uri="{0D108BD9-81ED-4DB2-BD59-A6C34878D82A}">
                    <a16:rowId xmlns:a16="http://schemas.microsoft.com/office/drawing/2014/main" xmlns="" val="10001"/>
                  </a:ext>
                </a:extLst>
              </a:tr>
              <a:tr h="427469">
                <a:tc>
                  <a:txBody>
                    <a:bodyPr/>
                    <a:lstStyle/>
                    <a:p>
                      <a:pPr algn="l" rtl="0" fontAlgn="ctr"/>
                      <a:r>
                        <a:rPr lang="es-MX" sz="1200" b="0" i="0" u="none" strike="noStrike" dirty="0">
                          <a:solidFill>
                            <a:srgbClr val="000000"/>
                          </a:solidFill>
                          <a:latin typeface="Arial"/>
                        </a:rPr>
                        <a:t>Dirección General de Educación Elemental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12</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7</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58%</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2"/>
                  </a:ext>
                </a:extLst>
              </a:tr>
              <a:tr h="499730">
                <a:tc>
                  <a:txBody>
                    <a:bodyPr/>
                    <a:lstStyle/>
                    <a:p>
                      <a:pPr algn="l" rtl="0" fontAlgn="ctr"/>
                      <a:r>
                        <a:rPr lang="es-MX" sz="1200" b="0" i="0" u="none" strike="noStrike" dirty="0">
                          <a:solidFill>
                            <a:srgbClr val="000000"/>
                          </a:solidFill>
                          <a:latin typeface="Arial"/>
                        </a:rPr>
                        <a:t>Dirección General de Educación Primaria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97</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66</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31</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68%</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3"/>
                  </a:ext>
                </a:extLst>
              </a:tr>
              <a:tr h="457200">
                <a:tc>
                  <a:txBody>
                    <a:bodyPr/>
                    <a:lstStyle/>
                    <a:p>
                      <a:pPr algn="l" rtl="0" fontAlgn="ctr"/>
                      <a:r>
                        <a:rPr lang="es-MX" sz="1200" b="0" i="0" u="none" strike="noStrike" dirty="0">
                          <a:solidFill>
                            <a:srgbClr val="000000"/>
                          </a:solidFill>
                          <a:latin typeface="Arial"/>
                        </a:rPr>
                        <a:t>Dirección General de Educación Secundaria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80</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43</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37</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54%</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4"/>
                  </a:ext>
                </a:extLst>
              </a:tr>
              <a:tr h="635338">
                <a:tc>
                  <a:txBody>
                    <a:bodyPr/>
                    <a:lstStyle/>
                    <a:p>
                      <a:pPr algn="ctr" rtl="0" fontAlgn="ctr"/>
                      <a:r>
                        <a:rPr lang="es-MX" sz="1400" b="1" i="0" u="none" strike="noStrike" dirty="0">
                          <a:solidFill>
                            <a:schemeClr val="bg1">
                              <a:lumMod val="95000"/>
                            </a:schemeClr>
                          </a:solidFill>
                          <a:latin typeface="Arial"/>
                        </a:rPr>
                        <a:t>Total General </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189</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116</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73</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61%</a:t>
                      </a:r>
                    </a:p>
                  </a:txBody>
                  <a:tcPr marL="8343" marR="8343" marT="834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xmlns="" val="10005"/>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uadroTexto 6"/>
          <p:cNvSpPr txBox="1">
            <a:spLocks noChangeArrowheads="1"/>
          </p:cNvSpPr>
          <p:nvPr/>
        </p:nvSpPr>
        <p:spPr bwMode="auto">
          <a:xfrm>
            <a:off x="1156541" y="1339561"/>
            <a:ext cx="7099300" cy="954107"/>
          </a:xfrm>
          <a:prstGeom prst="rect">
            <a:avLst/>
          </a:prstGeom>
          <a:noFill/>
          <a:ln w="9525">
            <a:noFill/>
            <a:miter lim="800000"/>
            <a:headEnd/>
            <a:tailEnd/>
          </a:ln>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OBSERVACIONES DE CENTROS ESCOLARES DETERMINADAS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Y PENDIENTES DE SOLVENTAR </a:t>
            </a:r>
            <a:r>
              <a:rPr kumimoji="0" lang="es-MX" altLang="es-MX" sz="1400" b="1" i="0" u="sng"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POR EJERCICIO</a:t>
            </a:r>
            <a:endPar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(Ejercicio 2016-2020)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altLang="es-MX" sz="1400" b="1" i="0" u="none" strike="noStrike" kern="1200" cap="none" spc="0" normalizeH="0" baseline="0" noProof="0" dirty="0">
                <a:ln>
                  <a:noFill/>
                </a:ln>
                <a:solidFill>
                  <a:schemeClr val="tx1">
                    <a:lumMod val="75000"/>
                    <a:lumOff val="25000"/>
                  </a:schemeClr>
                </a:solidFill>
                <a:effectLst/>
                <a:uLnTx/>
                <a:uFillTx/>
                <a:latin typeface="Arial" pitchFamily="34" charset="0"/>
                <a:ea typeface="+mn-ea"/>
                <a:cs typeface="Arial" pitchFamily="34" charset="0"/>
              </a:rPr>
              <a:t>Al 30 de Septiembre de 2020</a:t>
            </a:r>
          </a:p>
        </p:txBody>
      </p:sp>
      <p:sp>
        <p:nvSpPr>
          <p:cNvPr id="5" name="4 Rectángulo"/>
          <p:cNvSpPr/>
          <p:nvPr/>
        </p:nvSpPr>
        <p:spPr>
          <a:xfrm>
            <a:off x="318655" y="277091"/>
            <a:ext cx="641465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Comité de control y desempeño institucional</a:t>
            </a:r>
            <a:br>
              <a:rPr kumimoji="0" lang="es-ES" sz="1800" b="1" i="0" u="none" strike="noStrike" kern="0" cap="all"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br>
            <a:r>
              <a:rPr kumimoji="0" lang="es-ES" sz="1800" b="1" i="0" u="none" strike="noStrike" kern="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rPr>
              <a:t>(COCODI)</a:t>
            </a:r>
            <a:endParaRPr kumimoji="0" lang="es-ES" sz="1800"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Arial" pitchFamily="34" charset="0"/>
              <a:ea typeface="+mn-ea"/>
              <a:cs typeface="Arial" pitchFamily="34" charset="0"/>
            </a:endParaRPr>
          </a:p>
        </p:txBody>
      </p:sp>
      <p:cxnSp>
        <p:nvCxnSpPr>
          <p:cNvPr id="7" name="6 Conector recto"/>
          <p:cNvCxnSpPr/>
          <p:nvPr/>
        </p:nvCxnSpPr>
        <p:spPr>
          <a:xfrm>
            <a:off x="323528" y="1158753"/>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9" name="8 Tabla"/>
          <p:cNvGraphicFramePr>
            <a:graphicFrameLocks noGrp="1"/>
          </p:cNvGraphicFramePr>
          <p:nvPr>
            <p:extLst>
              <p:ext uri="{D42A27DB-BD31-4B8C-83A1-F6EECF244321}">
                <p14:modId xmlns:p14="http://schemas.microsoft.com/office/powerpoint/2010/main" xmlns="" val="56399548"/>
              </p:ext>
            </p:extLst>
          </p:nvPr>
        </p:nvGraphicFramePr>
        <p:xfrm>
          <a:off x="428847" y="2366595"/>
          <a:ext cx="8151628" cy="2785730"/>
        </p:xfrm>
        <a:graphic>
          <a:graphicData uri="http://schemas.openxmlformats.org/drawingml/2006/table">
            <a:tbl>
              <a:tblPr/>
              <a:tblGrid>
                <a:gridCol w="2983038">
                  <a:extLst>
                    <a:ext uri="{9D8B030D-6E8A-4147-A177-3AD203B41FA5}">
                      <a16:colId xmlns:a16="http://schemas.microsoft.com/office/drawing/2014/main" xmlns="" val="20000"/>
                    </a:ext>
                  </a:extLst>
                </a:gridCol>
                <a:gridCol w="896287">
                  <a:extLst>
                    <a:ext uri="{9D8B030D-6E8A-4147-A177-3AD203B41FA5}">
                      <a16:colId xmlns:a16="http://schemas.microsoft.com/office/drawing/2014/main" xmlns="" val="20001"/>
                    </a:ext>
                  </a:extLst>
                </a:gridCol>
                <a:gridCol w="824584">
                  <a:extLst>
                    <a:ext uri="{9D8B030D-6E8A-4147-A177-3AD203B41FA5}">
                      <a16:colId xmlns:a16="http://schemas.microsoft.com/office/drawing/2014/main" xmlns="" val="20002"/>
                    </a:ext>
                  </a:extLst>
                </a:gridCol>
                <a:gridCol w="776783">
                  <a:extLst>
                    <a:ext uri="{9D8B030D-6E8A-4147-A177-3AD203B41FA5}">
                      <a16:colId xmlns:a16="http://schemas.microsoft.com/office/drawing/2014/main" xmlns="" val="20003"/>
                    </a:ext>
                  </a:extLst>
                </a:gridCol>
                <a:gridCol w="800683">
                  <a:extLst>
                    <a:ext uri="{9D8B030D-6E8A-4147-A177-3AD203B41FA5}">
                      <a16:colId xmlns:a16="http://schemas.microsoft.com/office/drawing/2014/main" xmlns="" val="20004"/>
                    </a:ext>
                  </a:extLst>
                </a:gridCol>
                <a:gridCol w="800683">
                  <a:extLst>
                    <a:ext uri="{9D8B030D-6E8A-4147-A177-3AD203B41FA5}">
                      <a16:colId xmlns:a16="http://schemas.microsoft.com/office/drawing/2014/main" xmlns="" val="4212183999"/>
                    </a:ext>
                  </a:extLst>
                </a:gridCol>
                <a:gridCol w="1069570">
                  <a:extLst>
                    <a:ext uri="{9D8B030D-6E8A-4147-A177-3AD203B41FA5}">
                      <a16:colId xmlns:a16="http://schemas.microsoft.com/office/drawing/2014/main" xmlns="" val="20005"/>
                    </a:ext>
                  </a:extLst>
                </a:gridCol>
              </a:tblGrid>
              <a:tr h="557146">
                <a:tc>
                  <a:txBody>
                    <a:bodyPr/>
                    <a:lstStyle/>
                    <a:p>
                      <a:pPr algn="ctr" rtl="0" fontAlgn="ctr"/>
                      <a:r>
                        <a:rPr lang="es-MX" sz="1200" b="1" i="0" u="none" strike="noStrike" dirty="0">
                          <a:solidFill>
                            <a:schemeClr val="bg1">
                              <a:lumMod val="95000"/>
                            </a:schemeClr>
                          </a:solidFill>
                          <a:latin typeface="Arial"/>
                        </a:rPr>
                        <a:t>Unidad Administrativa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2016</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2018</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2019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2020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200" b="1" i="0" u="none" strike="noStrike" dirty="0">
                          <a:solidFill>
                            <a:schemeClr val="bg1">
                              <a:lumMod val="95000"/>
                            </a:schemeClr>
                          </a:solidFill>
                          <a:latin typeface="Arial"/>
                        </a:rPr>
                        <a:t>Total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557146">
                <a:tc>
                  <a:txBody>
                    <a:bodyPr/>
                    <a:lstStyle/>
                    <a:p>
                      <a:pPr algn="l" rtl="0" fontAlgn="ctr"/>
                      <a:r>
                        <a:rPr lang="es-MX" sz="1200" b="0" i="0" u="none" strike="noStrike" dirty="0">
                          <a:solidFill>
                            <a:srgbClr val="000000"/>
                          </a:solidFill>
                          <a:latin typeface="Arial"/>
                        </a:rPr>
                        <a:t>Dirección General de Educación Elemental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3</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1"/>
                  </a:ext>
                </a:extLst>
              </a:tr>
              <a:tr h="557146">
                <a:tc>
                  <a:txBody>
                    <a:bodyPr/>
                    <a:lstStyle/>
                    <a:p>
                      <a:pPr algn="l" rtl="0" fontAlgn="ctr"/>
                      <a:r>
                        <a:rPr lang="es-MX" sz="1200" b="0" i="0" u="none" strike="noStrike" dirty="0">
                          <a:solidFill>
                            <a:srgbClr val="000000"/>
                          </a:solidFill>
                          <a:latin typeface="Arial"/>
                        </a:rPr>
                        <a:t>Dirección General de Educación Primaria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31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2"/>
                  </a:ext>
                </a:extLst>
              </a:tr>
              <a:tr h="557146">
                <a:tc>
                  <a:txBody>
                    <a:bodyPr/>
                    <a:lstStyle/>
                    <a:p>
                      <a:pPr algn="l" rtl="0" fontAlgn="ctr"/>
                      <a:r>
                        <a:rPr lang="es-MX" sz="1200" b="0" i="0" u="none" strike="noStrike" dirty="0">
                          <a:solidFill>
                            <a:srgbClr val="000000"/>
                          </a:solidFill>
                          <a:latin typeface="Arial"/>
                        </a:rPr>
                        <a:t>Dirección General de Educación Secundaria</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0</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5</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200" b="0" i="0" u="none" strike="noStrike" dirty="0">
                          <a:solidFill>
                            <a:srgbClr val="000000"/>
                          </a:solidFill>
                          <a:latin typeface="Arial"/>
                        </a:rPr>
                        <a:t>12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tc>
                  <a:txBody>
                    <a:bodyPr/>
                    <a:lstStyle/>
                    <a:p>
                      <a:pPr algn="ctr" rtl="0" fontAlgn="ctr"/>
                      <a:r>
                        <a:rPr lang="es-MX" sz="1400" b="1" i="0" u="none" strike="noStrike" dirty="0">
                          <a:solidFill>
                            <a:schemeClr val="tx1">
                              <a:lumMod val="75000"/>
                              <a:lumOff val="25000"/>
                            </a:schemeClr>
                          </a:solidFill>
                          <a:latin typeface="Arial"/>
                        </a:rPr>
                        <a:t>37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3"/>
                  </a:ext>
                </a:extLst>
              </a:tr>
              <a:tr h="557146">
                <a:tc>
                  <a:txBody>
                    <a:bodyPr/>
                    <a:lstStyle/>
                    <a:p>
                      <a:pPr algn="ctr" rtl="0" fontAlgn="ctr"/>
                      <a:r>
                        <a:rPr lang="es-MX" sz="1400" b="1" i="0" u="none" strike="noStrike" dirty="0">
                          <a:solidFill>
                            <a:schemeClr val="bg1">
                              <a:lumMod val="95000"/>
                            </a:schemeClr>
                          </a:solidFill>
                          <a:latin typeface="Arial"/>
                        </a:rPr>
                        <a:t>Total General</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9</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2</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38</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17</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tc>
                  <a:txBody>
                    <a:bodyPr/>
                    <a:lstStyle/>
                    <a:p>
                      <a:pPr algn="ctr" rtl="0" fontAlgn="ctr"/>
                      <a:r>
                        <a:rPr lang="es-MX" sz="1400" b="1" i="0" u="none" strike="noStrike" dirty="0">
                          <a:solidFill>
                            <a:schemeClr val="bg1">
                              <a:lumMod val="95000"/>
                            </a:schemeClr>
                          </a:solidFill>
                          <a:latin typeface="Arial"/>
                        </a:rPr>
                        <a:t>73</a:t>
                      </a:r>
                    </a:p>
                  </a:txBody>
                  <a:tcPr marL="7507" marR="7507" marT="7507"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0000"/>
                    </a:solidFill>
                  </a:tcPr>
                </a:tc>
                <a:extLst>
                  <a:ext uri="{0D108BD9-81ED-4DB2-BD59-A6C34878D82A}">
                    <a16:rowId xmlns:a16="http://schemas.microsoft.com/office/drawing/2014/main" xmlns="" val="10004"/>
                  </a:ext>
                </a:extLst>
              </a:tr>
            </a:tbl>
          </a:graphicData>
        </a:graphic>
      </p:graphicFrame>
      <p:sp>
        <p:nvSpPr>
          <p:cNvPr id="10" name="CuadroTexto 9">
            <a:extLst>
              <a:ext uri="{FF2B5EF4-FFF2-40B4-BE49-F238E27FC236}">
                <a16:creationId xmlns:a16="http://schemas.microsoft.com/office/drawing/2014/main" xmlns="" id="{D0F145A7-5AFD-44AD-B147-B166D1D9AA69}"/>
              </a:ext>
            </a:extLst>
          </p:cNvPr>
          <p:cNvSpPr txBox="1"/>
          <p:nvPr/>
        </p:nvSpPr>
        <p:spPr>
          <a:xfrm>
            <a:off x="7060706" y="0"/>
            <a:ext cx="1964025" cy="923330"/>
          </a:xfrm>
          <a:prstGeom prst="rect">
            <a:avLst/>
          </a:prstGeom>
          <a:solidFill>
            <a:schemeClr val="bg1"/>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CENTROS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ESCOLARES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b="1" i="0" u="none" strike="noStrike" kern="1200" cap="none" spc="0" normalizeH="0" baseline="0" noProof="0" dirty="0">
                <a:ln>
                  <a:noFill/>
                </a:ln>
                <a:solidFill>
                  <a:schemeClr val="tx1">
                    <a:lumMod val="75000"/>
                    <a:lumOff val="2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SEC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ASUNTOS GENERALES:</a:t>
            </a:r>
          </a:p>
          <a:p>
            <a:pPr algn="ctr">
              <a:defRPr/>
            </a:pPr>
            <a:endParaRPr lang="es-MX" sz="35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952309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6" name="5 Rectángulo"/>
          <p:cNvSpPr/>
          <p:nvPr/>
        </p:nvSpPr>
        <p:spPr>
          <a:xfrm>
            <a:off x="332509" y="290944"/>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9"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CLAUSURA</a:t>
            </a:r>
            <a:r>
              <a:rPr lang="es-MX" sz="2800" b="1" dirty="0" smtClean="0">
                <a:effectLst>
                  <a:outerShdw blurRad="38100" dist="38100" dir="2700000" algn="tl">
                    <a:srgbClr val="000000">
                      <a:alpha val="43137"/>
                    </a:srgbClr>
                  </a:outerShdw>
                </a:effectLst>
                <a:latin typeface="Arial" pitchFamily="34" charset="0"/>
                <a:cs typeface="Arial" pitchFamily="34" charset="0"/>
              </a:rPr>
              <a:t> </a:t>
            </a: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DE LA SESIÓN</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308186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472384" y="840090"/>
            <a:ext cx="8496000" cy="1587"/>
          </a:xfrm>
          <a:prstGeom prst="straightConnector1">
            <a:avLst/>
          </a:prstGeom>
          <a:noFill/>
          <a:ln w="19050" cap="flat" cmpd="sng">
            <a:gradFill>
              <a:gsLst>
                <a:gs pos="0">
                  <a:schemeClr val="bg1">
                    <a:lumMod val="65000"/>
                  </a:schemeClr>
                </a:gs>
                <a:gs pos="50000">
                  <a:schemeClr val="accent1">
                    <a:tint val="44500"/>
                    <a:satMod val="160000"/>
                  </a:schemeClr>
                </a:gs>
                <a:gs pos="100000">
                  <a:schemeClr val="accent1">
                    <a:tint val="23500"/>
                    <a:satMod val="160000"/>
                  </a:schemeClr>
                </a:gs>
              </a:gsLst>
              <a:lin ang="5400000" scaled="0"/>
            </a:gradFill>
            <a:prstDash val="solid"/>
            <a:round/>
            <a:headEnd type="none" w="med" len="med"/>
            <a:tailEnd type="none" w="med" len="med"/>
          </a:ln>
        </p:spPr>
      </p:cxnSp>
      <p:sp>
        <p:nvSpPr>
          <p:cNvPr id="20" name="Rectángulo 19"/>
          <p:cNvSpPr/>
          <p:nvPr/>
        </p:nvSpPr>
        <p:spPr>
          <a:xfrm>
            <a:off x="260177" y="0"/>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0"/>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sp>
        <p:nvSpPr>
          <p:cNvPr id="8" name="Rectángulo 7"/>
          <p:cNvSpPr/>
          <p:nvPr/>
        </p:nvSpPr>
        <p:spPr>
          <a:xfrm>
            <a:off x="323527" y="1352551"/>
            <a:ext cx="4162747" cy="5305424"/>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9" name="Picture 2" descr="business, group, team icon"/>
          <p:cNvPicPr>
            <a:picLocks noChangeAspect="1" noChangeArrowheads="1"/>
          </p:cNvPicPr>
          <p:nvPr/>
        </p:nvPicPr>
        <p:blipFill rotWithShape="1">
          <a:blip r:embed="rId3">
            <a:duotone>
              <a:schemeClr val="accent4">
                <a:shade val="45000"/>
                <a:satMod val="135000"/>
              </a:schemeClr>
              <a:prstClr val="white"/>
            </a:duotone>
            <a:extLst>
              <a:ext uri="{28A0092B-C50C-407E-A947-70E740481C1C}">
                <a14:useLocalDpi xmlns:a14="http://schemas.microsoft.com/office/drawing/2010/main" xmlns="" val="0"/>
              </a:ext>
            </a:extLst>
          </a:blip>
          <a:srcRect r="20964"/>
          <a:stretch/>
        </p:blipFill>
        <p:spPr bwMode="auto">
          <a:xfrm>
            <a:off x="4776350" y="1289821"/>
            <a:ext cx="3854450" cy="48768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481684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4" name="CuadroTexto 5"/>
          <p:cNvSpPr txBox="1"/>
          <p:nvPr/>
        </p:nvSpPr>
        <p:spPr>
          <a:xfrm>
            <a:off x="251520" y="1157746"/>
            <a:ext cx="8640960"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Acta Anterior</a:t>
            </a:r>
            <a:endParaRPr lang="es-MX" sz="2100" b="1" dirty="0">
              <a:solidFill>
                <a:schemeClr val="tx1">
                  <a:lumMod val="65000"/>
                  <a:lumOff val="35000"/>
                </a:schemeClr>
              </a:solidFill>
              <a:latin typeface="Arial" pitchFamily="34" charset="0"/>
              <a:cs typeface="Arial"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684214" y="1616148"/>
            <a:ext cx="2771368" cy="4816549"/>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a:stretch>
            <a:fillRect/>
          </a:stretch>
        </p:blipFill>
        <p:spPr bwMode="auto">
          <a:xfrm>
            <a:off x="3338623" y="1626780"/>
            <a:ext cx="2498651" cy="4880345"/>
          </a:xfrm>
          <a:prstGeom prst="rect">
            <a:avLst/>
          </a:prstGeom>
          <a:noFill/>
          <a:ln w="9525">
            <a:noFill/>
            <a:miter lim="800000"/>
            <a:headEnd/>
            <a:tailEnd/>
          </a:ln>
          <a:effectLst/>
        </p:spPr>
      </p:pic>
      <p:pic>
        <p:nvPicPr>
          <p:cNvPr id="2" name="Picture 4"/>
          <p:cNvPicPr>
            <a:picLocks noChangeAspect="1" noChangeArrowheads="1"/>
          </p:cNvPicPr>
          <p:nvPr/>
        </p:nvPicPr>
        <p:blipFill>
          <a:blip r:embed="rId5" cstate="print"/>
          <a:srcRect/>
          <a:stretch>
            <a:fillRect/>
          </a:stretch>
        </p:blipFill>
        <p:spPr bwMode="auto">
          <a:xfrm>
            <a:off x="6007395" y="1616149"/>
            <a:ext cx="2760737" cy="4912242"/>
          </a:xfrm>
          <a:prstGeom prst="rect">
            <a:avLst/>
          </a:prstGeom>
          <a:noFill/>
          <a:ln w="9525">
            <a:noFill/>
            <a:miter lim="800000"/>
            <a:headEnd/>
            <a:tailEnd/>
          </a:ln>
          <a:effectLst/>
        </p:spPr>
      </p:pic>
    </p:spTree>
    <p:extLst>
      <p:ext uri="{BB962C8B-B14F-4D97-AF65-F5344CB8AC3E}">
        <p14:creationId xmlns:p14="http://schemas.microsoft.com/office/powerpoint/2010/main" xmlns="" val="7481684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8" name="Picture 2" descr="remote control, streamline icon"/>
          <p:cNvPicPr>
            <a:picLocks noChangeAspect="1" noChangeArrowheads="1"/>
          </p:cNvPicPr>
          <p:nvPr/>
        </p:nvPicPr>
        <p:blipFill rotWithShape="1">
          <a:blip r:embed="rId3">
            <a:duotone>
              <a:schemeClr val="bg2">
                <a:shade val="45000"/>
                <a:satMod val="135000"/>
              </a:schemeClr>
              <a:prstClr val="white"/>
            </a:duotone>
            <a:extLst>
              <a:ext uri="{28A0092B-C50C-407E-A947-70E740481C1C}">
                <a14:useLocalDpi xmlns="" xmlns:a14="http://schemas.microsoft.com/office/drawing/2010/main" val="0"/>
              </a:ext>
            </a:extLst>
          </a:blip>
          <a:srcRect l="25335"/>
          <a:stretch/>
        </p:blipFill>
        <p:spPr bwMode="auto">
          <a:xfrm>
            <a:off x="346508" y="1227780"/>
            <a:ext cx="4496391" cy="5164116"/>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9" name="Diagrama 8"/>
          <p:cNvGraphicFramePr/>
          <p:nvPr>
            <p:extLst>
              <p:ext uri="{D42A27DB-BD31-4B8C-83A1-F6EECF244321}">
                <p14:modId xmlns="" xmlns:p14="http://schemas.microsoft.com/office/powerpoint/2010/main" val="1306187037"/>
              </p:ext>
            </p:extLst>
          </p:nvPr>
        </p:nvGraphicFramePr>
        <p:xfrm>
          <a:off x="4486274" y="1690158"/>
          <a:ext cx="4002502" cy="12010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4 CuadroTexto"/>
          <p:cNvSpPr txBox="1"/>
          <p:nvPr/>
        </p:nvSpPr>
        <p:spPr>
          <a:xfrm>
            <a:off x="3985499" y="3192532"/>
            <a:ext cx="5958654" cy="1877437"/>
          </a:xfrm>
          <a:prstGeom prst="rect">
            <a:avLst/>
          </a:prstGeom>
          <a:noFill/>
        </p:spPr>
        <p:txBody>
          <a:bodyPr wrap="square" rtlCol="0">
            <a:spAutoFit/>
          </a:bodyPr>
          <a:lstStyle/>
          <a:p>
            <a:r>
              <a:rPr lang="es-MX" sz="4000" dirty="0">
                <a:latin typeface="Century Gothic" panose="020B0502020202020204" pitchFamily="34" charset="0"/>
              </a:rPr>
              <a:t>CONTROL INTERNO</a:t>
            </a:r>
          </a:p>
          <a:p>
            <a:endParaRPr lang="es-MX" sz="4000" dirty="0">
              <a:latin typeface="Century Gothic" panose="020B0502020202020204" pitchFamily="34" charset="0"/>
            </a:endParaRPr>
          </a:p>
          <a:p>
            <a:pPr marL="722313" indent="-269875">
              <a:buFontTx/>
              <a:buChar char="-"/>
            </a:pPr>
            <a:r>
              <a:rPr lang="es-MX" dirty="0">
                <a:latin typeface="Century Gothic" panose="020B0502020202020204" pitchFamily="34" charset="0"/>
              </a:rPr>
              <a:t>EVALUACIÓN DEL CI</a:t>
            </a:r>
          </a:p>
          <a:p>
            <a:pPr marL="722313" indent="-269875">
              <a:buFontTx/>
              <a:buChar char="-"/>
            </a:pPr>
            <a:r>
              <a:rPr lang="es-MX" dirty="0">
                <a:latin typeface="Century Gothic" panose="020B0502020202020204" pitchFamily="34" charset="0"/>
              </a:rPr>
              <a:t>ADMINISTRACIÓN DE RIESGOS</a:t>
            </a:r>
          </a:p>
        </p:txBody>
      </p:sp>
    </p:spTree>
    <p:extLst>
      <p:ext uri="{BB962C8B-B14F-4D97-AF65-F5344CB8AC3E}">
        <p14:creationId xmlns="" xmlns:p14="http://schemas.microsoft.com/office/powerpoint/2010/main" val="85598025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4" name="CuadroTexto 3"/>
          <p:cNvSpPr txBox="1"/>
          <p:nvPr/>
        </p:nvSpPr>
        <p:spPr>
          <a:xfrm>
            <a:off x="706582" y="1272119"/>
            <a:ext cx="7003472" cy="646331"/>
          </a:xfrm>
          <a:prstGeom prst="rect">
            <a:avLst/>
          </a:prstGeom>
          <a:noFill/>
        </p:spPr>
        <p:txBody>
          <a:bodyPr wrap="square" rtlCol="0">
            <a:spAutoFit/>
          </a:bodyPr>
          <a:lstStyle/>
          <a:p>
            <a:pPr algn="ctr"/>
            <a:r>
              <a:rPr lang="es-MX" b="1" dirty="0"/>
              <a:t>Información sobre el proceso de Autoevaluación del sistema de Control Interno de SEC - SEES</a:t>
            </a:r>
            <a:endParaRPr lang="x-none" b="1" dirty="0">
              <a:effectLst/>
            </a:endParaRPr>
          </a:p>
        </p:txBody>
      </p:sp>
      <p:sp>
        <p:nvSpPr>
          <p:cNvPr id="6" name="CuadroTexto 5">
            <a:extLst>
              <a:ext uri="{FF2B5EF4-FFF2-40B4-BE49-F238E27FC236}">
                <a16:creationId xmlns="" xmlns:a16="http://schemas.microsoft.com/office/drawing/2014/main" id="{AEDB8415-BEC2-41CC-B63F-859CD6C3C180}"/>
              </a:ext>
            </a:extLst>
          </p:cNvPr>
          <p:cNvSpPr txBox="1"/>
          <p:nvPr/>
        </p:nvSpPr>
        <p:spPr>
          <a:xfrm>
            <a:off x="4899378" y="2178756"/>
            <a:ext cx="3454400" cy="338554"/>
          </a:xfrm>
          <a:prstGeom prst="rect">
            <a:avLst/>
          </a:prstGeom>
          <a:noFill/>
        </p:spPr>
        <p:txBody>
          <a:bodyPr wrap="square" rtlCol="0">
            <a:spAutoFit/>
          </a:bodyPr>
          <a:lstStyle/>
          <a:p>
            <a:pPr algn="just"/>
            <a:endParaRPr lang="x-none" sz="1600" dirty="0"/>
          </a:p>
        </p:txBody>
      </p:sp>
      <p:grpSp>
        <p:nvGrpSpPr>
          <p:cNvPr id="5" name="Grupo 8">
            <a:extLst>
              <a:ext uri="{FF2B5EF4-FFF2-40B4-BE49-F238E27FC236}">
                <a16:creationId xmlns="" xmlns:a16="http://schemas.microsoft.com/office/drawing/2014/main" id="{C6632A7A-F1E7-4769-A3EE-CEAAF341B2DE}"/>
              </a:ext>
            </a:extLst>
          </p:cNvPr>
          <p:cNvGrpSpPr/>
          <p:nvPr/>
        </p:nvGrpSpPr>
        <p:grpSpPr>
          <a:xfrm>
            <a:off x="519289" y="2136241"/>
            <a:ext cx="8300239" cy="3388252"/>
            <a:chOff x="831943" y="1316167"/>
            <a:chExt cx="10865188" cy="4498069"/>
          </a:xfrm>
        </p:grpSpPr>
        <p:grpSp>
          <p:nvGrpSpPr>
            <p:cNvPr id="7" name="Grupo 9">
              <a:extLst>
                <a:ext uri="{FF2B5EF4-FFF2-40B4-BE49-F238E27FC236}">
                  <a16:creationId xmlns="" xmlns:a16="http://schemas.microsoft.com/office/drawing/2014/main" id="{A47A7B54-C7A9-44C5-9ADE-58A0FD9D3DF0}"/>
                </a:ext>
              </a:extLst>
            </p:cNvPr>
            <p:cNvGrpSpPr/>
            <p:nvPr/>
          </p:nvGrpSpPr>
          <p:grpSpPr>
            <a:xfrm>
              <a:off x="831943" y="1316167"/>
              <a:ext cx="10865188" cy="4498069"/>
              <a:chOff x="831943" y="1316167"/>
              <a:chExt cx="10865188" cy="4498069"/>
            </a:xfrm>
          </p:grpSpPr>
          <p:grpSp>
            <p:nvGrpSpPr>
              <p:cNvPr id="8" name="Group 29">
                <a:extLst>
                  <a:ext uri="{FF2B5EF4-FFF2-40B4-BE49-F238E27FC236}">
                    <a16:creationId xmlns="" xmlns:a16="http://schemas.microsoft.com/office/drawing/2014/main" id="{3CA577E4-6458-4CBF-9804-E7F197A80B17}"/>
                  </a:ext>
                </a:extLst>
              </p:cNvPr>
              <p:cNvGrpSpPr/>
              <p:nvPr/>
            </p:nvGrpSpPr>
            <p:grpSpPr>
              <a:xfrm>
                <a:off x="2027057" y="1317548"/>
                <a:ext cx="2664257" cy="1868660"/>
                <a:chOff x="1867748" y="1711429"/>
                <a:chExt cx="2664257" cy="1868660"/>
              </a:xfrm>
            </p:grpSpPr>
            <p:sp>
              <p:nvSpPr>
                <p:cNvPr id="45" name="Rectangle 22">
                  <a:extLst>
                    <a:ext uri="{FF2B5EF4-FFF2-40B4-BE49-F238E27FC236}">
                      <a16:creationId xmlns="" xmlns:a16="http://schemas.microsoft.com/office/drawing/2014/main" id="{2EB29880-9B99-4F13-8307-96E8ED6CE97D}"/>
                    </a:ext>
                  </a:extLst>
                </p:cNvPr>
                <p:cNvSpPr/>
                <p:nvPr/>
              </p:nvSpPr>
              <p:spPr>
                <a:xfrm>
                  <a:off x="1867748" y="2170904"/>
                  <a:ext cx="2664257" cy="1409185"/>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prstClr val="black">
                          <a:lumMod val="65000"/>
                          <a:lumOff val="35000"/>
                        </a:prstClr>
                      </a:solidFill>
                      <a:effectLst/>
                      <a:uLnTx/>
                      <a:uFillTx/>
                      <a:latin typeface="Arial" panose="020B0604020202020204" pitchFamily="34" charset="0"/>
                      <a:cs typeface="Arial" panose="020B0604020202020204" pitchFamily="34" charset="0"/>
                    </a:rPr>
                    <a:t>Organismo colegiado de la institución para identificar y monitorear los aspectos relevantes preventivamente</a:t>
                  </a:r>
                  <a:r>
                    <a:rPr kumimoji="0" lang="es-ES" sz="1200" b="0" i="0" u="none" strike="noStrike" kern="0" cap="none" spc="0" normalizeH="0" baseline="0" noProof="0" dirty="0">
                      <a:ln>
                        <a:noFill/>
                      </a:ln>
                      <a:solidFill>
                        <a:prstClr val="black">
                          <a:lumMod val="65000"/>
                          <a:lumOff val="35000"/>
                        </a:prstClr>
                      </a:solidFill>
                      <a:effectLst/>
                      <a:uLnTx/>
                      <a:uFillTx/>
                      <a:latin typeface="Calibri" panose="020F0502020204030204"/>
                    </a:rPr>
                    <a:t>.</a:t>
                  </a:r>
                </a:p>
                <a:p>
                  <a:pPr marL="0" marR="0" lvl="0" indent="0" algn="r" defTabSz="914400" eaLnBrk="1" fontAlgn="auto" latinLnBrk="0" hangingPunct="1">
                    <a:lnSpc>
                      <a:spcPct val="100000"/>
                    </a:lnSpc>
                    <a:spcBef>
                      <a:spcPts val="0"/>
                    </a:spcBef>
                    <a:spcAft>
                      <a:spcPts val="0"/>
                    </a:spcAft>
                    <a:buClrTx/>
                    <a:buSzTx/>
                    <a:buFontTx/>
                    <a:buNone/>
                    <a:tabLst/>
                    <a:defRPr/>
                  </a:pPr>
                  <a:r>
                    <a:rPr kumimoji="0" lang="es-ES" sz="1800" b="1" i="0" u="none" strike="noStrike" kern="0" cap="none" spc="0" normalizeH="0" baseline="0" noProof="0" dirty="0">
                      <a:ln>
                        <a:noFill/>
                      </a:ln>
                      <a:solidFill>
                        <a:srgbClr val="FFC000"/>
                      </a:solidFill>
                      <a:effectLst/>
                      <a:uLnTx/>
                      <a:uFillTx/>
                      <a:latin typeface="Arial" panose="020B0604020202020204" pitchFamily="34" charset="0"/>
                      <a:cs typeface="Arial" panose="020B0604020202020204" pitchFamily="34" charset="0"/>
                    </a:rPr>
                    <a:t>TRIMESTRAL</a:t>
                  </a:r>
                </a:p>
              </p:txBody>
            </p:sp>
            <p:sp>
              <p:nvSpPr>
                <p:cNvPr id="46" name="Rectangle 26">
                  <a:extLst>
                    <a:ext uri="{FF2B5EF4-FFF2-40B4-BE49-F238E27FC236}">
                      <a16:creationId xmlns="" xmlns:a16="http://schemas.microsoft.com/office/drawing/2014/main" id="{54EDB6C6-7508-4108-8609-FDA3E5BFEA96}"/>
                    </a:ext>
                  </a:extLst>
                </p:cNvPr>
                <p:cNvSpPr/>
                <p:nvPr/>
              </p:nvSpPr>
              <p:spPr>
                <a:xfrm>
                  <a:off x="2901613" y="1711429"/>
                  <a:ext cx="1513556" cy="4001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all" spc="0" normalizeH="0" baseline="0" noProof="0" dirty="0">
                      <a:ln>
                        <a:noFill/>
                      </a:ln>
                      <a:solidFill>
                        <a:srgbClr val="FCC000"/>
                      </a:solidFill>
                      <a:effectLst/>
                      <a:uLnTx/>
                      <a:uFillTx/>
                      <a:latin typeface="Arial" pitchFamily="34" charset="0"/>
                      <a:cs typeface="Arial" pitchFamily="34" charset="0"/>
                    </a:rPr>
                    <a:t>Cocodi  .</a:t>
                  </a:r>
                  <a:r>
                    <a:rPr kumimoji="0" lang="en-US" sz="2000" b="1" i="0" u="none" strike="noStrike" kern="0" cap="all" spc="0" normalizeH="0" baseline="0" noProof="0" dirty="0">
                      <a:ln>
                        <a:noFill/>
                      </a:ln>
                      <a:solidFill>
                        <a:srgbClr val="FCC000"/>
                      </a:solidFill>
                      <a:effectLst/>
                      <a:uLnTx/>
                      <a:uFillTx/>
                      <a:latin typeface="Arial" pitchFamily="34" charset="0"/>
                      <a:cs typeface="Arial" pitchFamily="34" charset="0"/>
                    </a:rPr>
                    <a:t>1 </a:t>
                  </a:r>
                  <a:endParaRPr kumimoji="0" lang="en-US" sz="2000" b="1" i="0" u="none" strike="noStrike" kern="0" cap="all" spc="0" normalizeH="0" baseline="0" noProof="0" dirty="0">
                    <a:ln>
                      <a:noFill/>
                    </a:ln>
                    <a:solidFill>
                      <a:srgbClr val="FCC000"/>
                    </a:solidFill>
                    <a:effectLst/>
                    <a:uLnTx/>
                    <a:uFillTx/>
                    <a:latin typeface="Calibri" panose="020F0502020204030204"/>
                  </a:endParaRPr>
                </a:p>
              </p:txBody>
            </p:sp>
          </p:grpSp>
          <p:grpSp>
            <p:nvGrpSpPr>
              <p:cNvPr id="9" name="Group 30">
                <a:extLst>
                  <a:ext uri="{FF2B5EF4-FFF2-40B4-BE49-F238E27FC236}">
                    <a16:creationId xmlns="" xmlns:a16="http://schemas.microsoft.com/office/drawing/2014/main" id="{0ECEB857-752D-4783-BAA3-71D67C060108}"/>
                  </a:ext>
                </a:extLst>
              </p:cNvPr>
              <p:cNvGrpSpPr/>
              <p:nvPr/>
            </p:nvGrpSpPr>
            <p:grpSpPr>
              <a:xfrm>
                <a:off x="831943" y="3865703"/>
                <a:ext cx="2811962" cy="1948533"/>
                <a:chOff x="1867748" y="1693289"/>
                <a:chExt cx="2811962" cy="1948533"/>
              </a:xfrm>
            </p:grpSpPr>
            <p:sp>
              <p:nvSpPr>
                <p:cNvPr id="43" name="Rectangle 31">
                  <a:extLst>
                    <a:ext uri="{FF2B5EF4-FFF2-40B4-BE49-F238E27FC236}">
                      <a16:creationId xmlns="" xmlns:a16="http://schemas.microsoft.com/office/drawing/2014/main" id="{919112E9-7315-405B-AE28-C646595095B5}"/>
                    </a:ext>
                  </a:extLst>
                </p:cNvPr>
                <p:cNvSpPr/>
                <p:nvPr/>
              </p:nvSpPr>
              <p:spPr>
                <a:xfrm>
                  <a:off x="1867748" y="2170904"/>
                  <a:ext cx="2664257" cy="1470918"/>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prstClr val="black">
                          <a:lumMod val="65000"/>
                          <a:lumOff val="35000"/>
                        </a:prstClr>
                      </a:solidFill>
                      <a:effectLst/>
                      <a:uLnTx/>
                      <a:uFillTx/>
                      <a:latin typeface="Arial" panose="020B0604020202020204" pitchFamily="34" charset="0"/>
                      <a:cs typeface="Arial" panose="020B0604020202020204" pitchFamily="34" charset="0"/>
                    </a:rPr>
                    <a:t>Evaluación anual que la institución debe realizar a su sistema de control interno.</a:t>
                  </a: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B0F0"/>
                      </a:solidFill>
                      <a:effectLst/>
                      <a:uLnTx/>
                      <a:uFillTx/>
                      <a:latin typeface="Arial" pitchFamily="34" charset="0"/>
                      <a:cs typeface="Arial" pitchFamily="34" charset="0"/>
                    </a:rPr>
                    <a:t>ANUAL</a:t>
                  </a:r>
                  <a:r>
                    <a:rPr kumimoji="0" lang="en-US" sz="1800" b="0" i="0" u="none" strike="noStrike" kern="0" cap="none" spc="0" normalizeH="0" baseline="0" noProof="0" dirty="0">
                      <a:ln>
                        <a:noFill/>
                      </a:ln>
                      <a:solidFill>
                        <a:prstClr val="black">
                          <a:lumMod val="75000"/>
                          <a:lumOff val="25000"/>
                        </a:prstClr>
                      </a:solidFill>
                      <a:effectLst/>
                      <a:uLnTx/>
                      <a:uFillTx/>
                      <a:latin typeface="Arial" pitchFamily="34" charset="0"/>
                      <a:cs typeface="Arial" pitchFamily="34" charset="0"/>
                    </a:rPr>
                    <a:t> </a:t>
                  </a:r>
                  <a:endParaRPr kumimoji="0" lang="en-US" sz="1800" b="0" i="0" u="none" strike="noStrike" kern="0" cap="none" spc="0" normalizeH="0" baseline="0" noProof="0" dirty="0">
                    <a:ln>
                      <a:noFill/>
                    </a:ln>
                    <a:solidFill>
                      <a:prstClr val="black">
                        <a:lumMod val="75000"/>
                        <a:lumOff val="25000"/>
                      </a:prstClr>
                    </a:solidFill>
                    <a:effectLst/>
                    <a:uLnTx/>
                    <a:uFillTx/>
                    <a:latin typeface="Calibri" panose="020F0502020204030204"/>
                  </a:endParaRPr>
                </a:p>
              </p:txBody>
            </p:sp>
            <p:sp>
              <p:nvSpPr>
                <p:cNvPr id="44" name="Rectangle 32">
                  <a:extLst>
                    <a:ext uri="{FF2B5EF4-FFF2-40B4-BE49-F238E27FC236}">
                      <a16:creationId xmlns="" xmlns:a16="http://schemas.microsoft.com/office/drawing/2014/main" id="{A413DF9C-58CE-406E-833A-CDA99C3FF2C9}"/>
                    </a:ext>
                  </a:extLst>
                </p:cNvPr>
                <p:cNvSpPr/>
                <p:nvPr/>
              </p:nvSpPr>
              <p:spPr>
                <a:xfrm>
                  <a:off x="2069700" y="1693289"/>
                  <a:ext cx="2610010" cy="400110"/>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all" spc="0" normalizeH="0" baseline="0" noProof="0" dirty="0">
                      <a:ln>
                        <a:noFill/>
                      </a:ln>
                      <a:solidFill>
                        <a:srgbClr val="09AEF2"/>
                      </a:solidFill>
                      <a:effectLst/>
                      <a:uLnTx/>
                      <a:uFillTx/>
                      <a:latin typeface="Arial" pitchFamily="34" charset="0"/>
                      <a:cs typeface="Arial" pitchFamily="34" charset="0"/>
                    </a:rPr>
                    <a:t>Autoevalución  </a:t>
                  </a:r>
                  <a:r>
                    <a:rPr kumimoji="0" lang="en-US" sz="2000" b="1" i="0" u="none" strike="noStrike" kern="0" cap="all" spc="0" normalizeH="0" baseline="0" noProof="0" dirty="0">
                      <a:ln>
                        <a:noFill/>
                      </a:ln>
                      <a:solidFill>
                        <a:srgbClr val="09AEF2"/>
                      </a:solidFill>
                      <a:effectLst/>
                      <a:uLnTx/>
                      <a:uFillTx/>
                      <a:latin typeface="Arial" pitchFamily="34" charset="0"/>
                      <a:cs typeface="Arial" pitchFamily="34" charset="0"/>
                    </a:rPr>
                    <a:t>.3 </a:t>
                  </a:r>
                  <a:endParaRPr kumimoji="0" lang="en-US" sz="1800" b="1" i="0" u="none" strike="noStrike" kern="0" cap="all" spc="0" normalizeH="0" baseline="0" noProof="0" dirty="0">
                    <a:ln>
                      <a:noFill/>
                    </a:ln>
                    <a:solidFill>
                      <a:srgbClr val="09AEF2"/>
                    </a:solidFill>
                    <a:effectLst/>
                    <a:uLnTx/>
                    <a:uFillTx/>
                    <a:latin typeface="Calibri" panose="020F0502020204030204"/>
                  </a:endParaRPr>
                </a:p>
              </p:txBody>
            </p:sp>
          </p:grpSp>
          <p:grpSp>
            <p:nvGrpSpPr>
              <p:cNvPr id="10" name="Group 37">
                <a:extLst>
                  <a:ext uri="{FF2B5EF4-FFF2-40B4-BE49-F238E27FC236}">
                    <a16:creationId xmlns="" xmlns:a16="http://schemas.microsoft.com/office/drawing/2014/main" id="{2144927A-139D-4426-8078-827888A8FDF7}"/>
                  </a:ext>
                </a:extLst>
              </p:cNvPr>
              <p:cNvGrpSpPr/>
              <p:nvPr/>
            </p:nvGrpSpPr>
            <p:grpSpPr>
              <a:xfrm>
                <a:off x="8464758" y="3174768"/>
                <a:ext cx="3232373" cy="2623302"/>
                <a:chOff x="8664636" y="3803607"/>
                <a:chExt cx="2875758" cy="2623302"/>
              </a:xfrm>
            </p:grpSpPr>
            <p:sp>
              <p:nvSpPr>
                <p:cNvPr id="41" name="Rectangle 34">
                  <a:extLst>
                    <a:ext uri="{FF2B5EF4-FFF2-40B4-BE49-F238E27FC236}">
                      <a16:creationId xmlns="" xmlns:a16="http://schemas.microsoft.com/office/drawing/2014/main" id="{615FFAC4-A2BA-49F0-8981-1292C8B435A9}"/>
                    </a:ext>
                  </a:extLst>
                </p:cNvPr>
                <p:cNvSpPr/>
                <p:nvPr/>
              </p:nvSpPr>
              <p:spPr>
                <a:xfrm>
                  <a:off x="8664636" y="5017724"/>
                  <a:ext cx="2664257" cy="1409185"/>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noProof="0" dirty="0">
                      <a:ln>
                        <a:noFill/>
                      </a:ln>
                      <a:solidFill>
                        <a:prstClr val="black">
                          <a:lumMod val="65000"/>
                          <a:lumOff val="35000"/>
                        </a:prstClr>
                      </a:solidFill>
                      <a:effectLst/>
                      <a:uLnTx/>
                      <a:uFillTx/>
                      <a:latin typeface="Arial" panose="020B0604020202020204" pitchFamily="34" charset="0"/>
                      <a:cs typeface="Arial" panose="020B0604020202020204" pitchFamily="34" charset="0"/>
                    </a:rPr>
                    <a:t>Identificación y tratamiento de los aspectos negativos que pudieran afectar o que están afectando a la Institución </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es-ES" sz="18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CONTINUO</a:t>
                  </a:r>
                </a:p>
              </p:txBody>
            </p:sp>
            <p:sp>
              <p:nvSpPr>
                <p:cNvPr id="42" name="Rectangle 35">
                  <a:extLst>
                    <a:ext uri="{FF2B5EF4-FFF2-40B4-BE49-F238E27FC236}">
                      <a16:creationId xmlns="" xmlns:a16="http://schemas.microsoft.com/office/drawing/2014/main" id="{80ACFB42-EA66-412B-9813-F975A5870EA6}"/>
                    </a:ext>
                  </a:extLst>
                </p:cNvPr>
                <p:cNvSpPr/>
                <p:nvPr/>
              </p:nvSpPr>
              <p:spPr>
                <a:xfrm>
                  <a:off x="8664636" y="3803607"/>
                  <a:ext cx="2875758" cy="67710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all" spc="0" normalizeH="0" baseline="0" noProof="0" dirty="0">
                      <a:ln>
                        <a:noFill/>
                      </a:ln>
                      <a:solidFill>
                        <a:srgbClr val="FE1101"/>
                      </a:solidFill>
                      <a:effectLst/>
                      <a:uLnTx/>
                      <a:uFillTx/>
                      <a:latin typeface="Arial" pitchFamily="34" charset="0"/>
                      <a:cs typeface="Arial" pitchFamily="34" charset="0"/>
                    </a:rPr>
                    <a:t>2.</a:t>
                  </a:r>
                  <a:r>
                    <a:rPr kumimoji="0" lang="en-US" sz="1800" b="1" i="0" u="none" strike="noStrike" kern="0" cap="all" spc="0" normalizeH="0" baseline="0" noProof="0" dirty="0">
                      <a:ln>
                        <a:noFill/>
                      </a:ln>
                      <a:solidFill>
                        <a:srgbClr val="FE1101"/>
                      </a:solidFill>
                      <a:effectLst/>
                      <a:uLnTx/>
                      <a:uFillTx/>
                      <a:latin typeface="Arial" pitchFamily="34" charset="0"/>
                      <a:cs typeface="Arial" pitchFamily="34" charset="0"/>
                    </a:rPr>
                    <a:t>  ADMINISTRACIÓN DE RIESGOS</a:t>
                  </a:r>
                  <a:endParaRPr kumimoji="0" lang="en-US" sz="1800" b="1" i="0" u="none" strike="noStrike" kern="0" cap="all" spc="0" normalizeH="0" baseline="0" noProof="0" dirty="0">
                    <a:ln>
                      <a:noFill/>
                    </a:ln>
                    <a:solidFill>
                      <a:srgbClr val="FE1101"/>
                    </a:solidFill>
                    <a:effectLst/>
                    <a:uLnTx/>
                    <a:uFillTx/>
                    <a:latin typeface="Calibri" panose="020F0502020204030204"/>
                  </a:endParaRPr>
                </a:p>
              </p:txBody>
            </p:sp>
          </p:grpSp>
          <p:sp>
            <p:nvSpPr>
              <p:cNvPr id="17" name="Pentagon 6">
                <a:extLst>
                  <a:ext uri="{FF2B5EF4-FFF2-40B4-BE49-F238E27FC236}">
                    <a16:creationId xmlns="" xmlns:a16="http://schemas.microsoft.com/office/drawing/2014/main" id="{F7101FDF-2AD3-44F9-94C6-D9261C2CA3FC}"/>
                  </a:ext>
                </a:extLst>
              </p:cNvPr>
              <p:cNvSpPr/>
              <p:nvPr/>
            </p:nvSpPr>
            <p:spPr>
              <a:xfrm rot="7349750">
                <a:off x="4658550" y="2841877"/>
                <a:ext cx="1498571" cy="738190"/>
              </a:xfrm>
              <a:prstGeom prst="homePlate">
                <a:avLst>
                  <a:gd name="adj" fmla="val 44193"/>
                </a:avLst>
              </a:prstGeom>
              <a:gradFill flip="none" rotWithShape="1">
                <a:gsLst>
                  <a:gs pos="0">
                    <a:srgbClr val="FCC000">
                      <a:lumMod val="40000"/>
                      <a:lumOff val="60000"/>
                    </a:srgbClr>
                  </a:gs>
                  <a:gs pos="46000">
                    <a:srgbClr val="FCC000">
                      <a:lumMod val="95000"/>
                      <a:lumOff val="5000"/>
                    </a:srgbClr>
                  </a:gs>
                  <a:gs pos="100000">
                    <a:srgbClr val="FCC000">
                      <a:lumMod val="60000"/>
                    </a:srgbClr>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4" name="Group 44">
                <a:extLst>
                  <a:ext uri="{FF2B5EF4-FFF2-40B4-BE49-F238E27FC236}">
                    <a16:creationId xmlns="" xmlns:a16="http://schemas.microsoft.com/office/drawing/2014/main" id="{EF86CF2E-9D10-49D7-8258-B378E61B0C33}"/>
                  </a:ext>
                </a:extLst>
              </p:cNvPr>
              <p:cNvGrpSpPr/>
              <p:nvPr/>
            </p:nvGrpSpPr>
            <p:grpSpPr>
              <a:xfrm>
                <a:off x="5370997" y="1316167"/>
                <a:ext cx="1499616" cy="1496291"/>
                <a:chOff x="5370997" y="1650671"/>
                <a:chExt cx="1499616" cy="1496291"/>
              </a:xfrm>
            </p:grpSpPr>
            <p:sp>
              <p:nvSpPr>
                <p:cNvPr id="37" name="Oval 4">
                  <a:extLst>
                    <a:ext uri="{FF2B5EF4-FFF2-40B4-BE49-F238E27FC236}">
                      <a16:creationId xmlns="" xmlns:a16="http://schemas.microsoft.com/office/drawing/2014/main" id="{E79E0BE9-B051-4009-8B12-127B18A46860}"/>
                    </a:ext>
                  </a:extLst>
                </p:cNvPr>
                <p:cNvSpPr/>
                <p:nvPr/>
              </p:nvSpPr>
              <p:spPr>
                <a:xfrm>
                  <a:off x="5370997" y="1650671"/>
                  <a:ext cx="1499616" cy="1496291"/>
                </a:xfrm>
                <a:prstGeom prst="ellipse">
                  <a:avLst/>
                </a:prstGeom>
                <a:solidFill>
                  <a:srgbClr val="FCC000"/>
                </a:solidFill>
                <a:ln w="12700" cap="flat" cmpd="sng" algn="ctr">
                  <a:noFill/>
                  <a:prstDash val="solid"/>
                  <a:miter lim="800000"/>
                </a:ln>
                <a:effectLst>
                  <a:outerShdw blurRad="88900" sx="105000" sy="105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5" name="Group 43">
                  <a:extLst>
                    <a:ext uri="{FF2B5EF4-FFF2-40B4-BE49-F238E27FC236}">
                      <a16:creationId xmlns="" xmlns:a16="http://schemas.microsoft.com/office/drawing/2014/main" id="{0CBA701A-ED8B-4B51-AE55-795BD1EA769C}"/>
                    </a:ext>
                  </a:extLst>
                </p:cNvPr>
                <p:cNvGrpSpPr/>
                <p:nvPr/>
              </p:nvGrpSpPr>
              <p:grpSpPr>
                <a:xfrm>
                  <a:off x="5532977" y="1809028"/>
                  <a:ext cx="1175657" cy="1179576"/>
                  <a:chOff x="5532977" y="1809028"/>
                  <a:chExt cx="1175657" cy="1179576"/>
                </a:xfrm>
              </p:grpSpPr>
              <p:sp>
                <p:nvSpPr>
                  <p:cNvPr id="39" name="Oval 5">
                    <a:extLst>
                      <a:ext uri="{FF2B5EF4-FFF2-40B4-BE49-F238E27FC236}">
                        <a16:creationId xmlns="" xmlns:a16="http://schemas.microsoft.com/office/drawing/2014/main" id="{DB0FFDC8-D0F1-48B7-B386-1C74BD9D7826}"/>
                      </a:ext>
                    </a:extLst>
                  </p:cNvPr>
                  <p:cNvSpPr/>
                  <p:nvPr/>
                </p:nvSpPr>
                <p:spPr>
                  <a:xfrm>
                    <a:off x="5532977" y="1809028"/>
                    <a:ext cx="1175657" cy="1179576"/>
                  </a:xfrm>
                  <a:prstGeom prst="ellipse">
                    <a:avLst/>
                  </a:prstGeom>
                  <a:solidFill>
                    <a:srgbClr val="FCC000">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0" name="Freeform 6">
                    <a:extLst>
                      <a:ext uri="{FF2B5EF4-FFF2-40B4-BE49-F238E27FC236}">
                        <a16:creationId xmlns="" xmlns:a16="http://schemas.microsoft.com/office/drawing/2014/main" id="{9CE7CA26-840B-4903-96C6-24EF2E611202}"/>
                      </a:ext>
                    </a:extLst>
                  </p:cNvPr>
                  <p:cNvSpPr>
                    <a:spLocks noEditPoints="1"/>
                  </p:cNvSpPr>
                  <p:nvPr/>
                </p:nvSpPr>
                <p:spPr bwMode="auto">
                  <a:xfrm>
                    <a:off x="5814084" y="2123042"/>
                    <a:ext cx="613442" cy="551549"/>
                  </a:xfrm>
                  <a:custGeom>
                    <a:avLst/>
                    <a:gdLst>
                      <a:gd name="T0" fmla="*/ 3043 w 4922"/>
                      <a:gd name="T1" fmla="*/ 404 h 4602"/>
                      <a:gd name="T2" fmla="*/ 2987 w 4922"/>
                      <a:gd name="T3" fmla="*/ 547 h 4602"/>
                      <a:gd name="T4" fmla="*/ 2928 w 4922"/>
                      <a:gd name="T5" fmla="*/ 702 h 4602"/>
                      <a:gd name="T6" fmla="*/ 2692 w 4922"/>
                      <a:gd name="T7" fmla="*/ 1277 h 4602"/>
                      <a:gd name="T8" fmla="*/ 2380 w 4922"/>
                      <a:gd name="T9" fmla="*/ 1782 h 4602"/>
                      <a:gd name="T10" fmla="*/ 2026 w 4922"/>
                      <a:gd name="T11" fmla="*/ 2086 h 4602"/>
                      <a:gd name="T12" fmla="*/ 1670 w 4922"/>
                      <a:gd name="T13" fmla="*/ 2282 h 4602"/>
                      <a:gd name="T14" fmla="*/ 1841 w 4922"/>
                      <a:gd name="T15" fmla="*/ 3876 h 4602"/>
                      <a:gd name="T16" fmla="*/ 2107 w 4922"/>
                      <a:gd name="T17" fmla="*/ 3892 h 4602"/>
                      <a:gd name="T18" fmla="*/ 2526 w 4922"/>
                      <a:gd name="T19" fmla="*/ 4120 h 4602"/>
                      <a:gd name="T20" fmla="*/ 2628 w 4922"/>
                      <a:gd name="T21" fmla="*/ 4186 h 4602"/>
                      <a:gd name="T22" fmla="*/ 2690 w 4922"/>
                      <a:gd name="T23" fmla="*/ 4224 h 4602"/>
                      <a:gd name="T24" fmla="*/ 2902 w 4922"/>
                      <a:gd name="T25" fmla="*/ 4263 h 4602"/>
                      <a:gd name="T26" fmla="*/ 3277 w 4922"/>
                      <a:gd name="T27" fmla="*/ 4285 h 4602"/>
                      <a:gd name="T28" fmla="*/ 3704 w 4922"/>
                      <a:gd name="T29" fmla="*/ 4282 h 4602"/>
                      <a:gd name="T30" fmla="*/ 4066 w 4922"/>
                      <a:gd name="T31" fmla="*/ 4244 h 4602"/>
                      <a:gd name="T32" fmla="*/ 4268 w 4922"/>
                      <a:gd name="T33" fmla="*/ 4142 h 4602"/>
                      <a:gd name="T34" fmla="*/ 4362 w 4922"/>
                      <a:gd name="T35" fmla="*/ 4023 h 4602"/>
                      <a:gd name="T36" fmla="*/ 4396 w 4922"/>
                      <a:gd name="T37" fmla="*/ 3929 h 4602"/>
                      <a:gd name="T38" fmla="*/ 4478 w 4922"/>
                      <a:gd name="T39" fmla="*/ 3599 h 4602"/>
                      <a:gd name="T40" fmla="*/ 4557 w 4922"/>
                      <a:gd name="T41" fmla="*/ 3179 h 4602"/>
                      <a:gd name="T42" fmla="*/ 4604 w 4922"/>
                      <a:gd name="T43" fmla="*/ 2747 h 4602"/>
                      <a:gd name="T44" fmla="*/ 4586 w 4922"/>
                      <a:gd name="T45" fmla="*/ 2379 h 4602"/>
                      <a:gd name="T46" fmla="*/ 4455 w 4922"/>
                      <a:gd name="T47" fmla="*/ 2098 h 4602"/>
                      <a:gd name="T48" fmla="*/ 4212 w 4922"/>
                      <a:gd name="T49" fmla="*/ 1941 h 4602"/>
                      <a:gd name="T50" fmla="*/ 3131 w 4922"/>
                      <a:gd name="T51" fmla="*/ 1672 h 4602"/>
                      <a:gd name="T52" fmla="*/ 3180 w 4922"/>
                      <a:gd name="T53" fmla="*/ 1587 h 4602"/>
                      <a:gd name="T54" fmla="*/ 3277 w 4922"/>
                      <a:gd name="T55" fmla="*/ 1367 h 4602"/>
                      <a:gd name="T56" fmla="*/ 3361 w 4922"/>
                      <a:gd name="T57" fmla="*/ 1044 h 4602"/>
                      <a:gd name="T58" fmla="*/ 3371 w 4922"/>
                      <a:gd name="T59" fmla="*/ 670 h 4602"/>
                      <a:gd name="T60" fmla="*/ 3283 w 4922"/>
                      <a:gd name="T61" fmla="*/ 401 h 4602"/>
                      <a:gd name="T62" fmla="*/ 3080 w 4922"/>
                      <a:gd name="T63" fmla="*/ 316 h 4602"/>
                      <a:gd name="T64" fmla="*/ 3330 w 4922"/>
                      <a:gd name="T65" fmla="*/ 51 h 4602"/>
                      <a:gd name="T66" fmla="*/ 3570 w 4922"/>
                      <a:gd name="T67" fmla="*/ 264 h 4602"/>
                      <a:gd name="T68" fmla="*/ 3684 w 4922"/>
                      <a:gd name="T69" fmla="*/ 637 h 4602"/>
                      <a:gd name="T70" fmla="*/ 3668 w 4922"/>
                      <a:gd name="T71" fmla="*/ 1125 h 4602"/>
                      <a:gd name="T72" fmla="*/ 3548 w 4922"/>
                      <a:gd name="T73" fmla="*/ 1535 h 4602"/>
                      <a:gd name="T74" fmla="*/ 4270 w 4922"/>
                      <a:gd name="T75" fmla="*/ 1630 h 4602"/>
                      <a:gd name="T76" fmla="*/ 4615 w 4922"/>
                      <a:gd name="T77" fmla="*/ 1808 h 4602"/>
                      <a:gd name="T78" fmla="*/ 4844 w 4922"/>
                      <a:gd name="T79" fmla="*/ 2147 h 4602"/>
                      <a:gd name="T80" fmla="*/ 4917 w 4922"/>
                      <a:gd name="T81" fmla="*/ 2512 h 4602"/>
                      <a:gd name="T82" fmla="*/ 4905 w 4922"/>
                      <a:gd name="T83" fmla="*/ 2948 h 4602"/>
                      <a:gd name="T84" fmla="*/ 4843 w 4922"/>
                      <a:gd name="T85" fmla="*/ 3389 h 4602"/>
                      <a:gd name="T86" fmla="*/ 4764 w 4922"/>
                      <a:gd name="T87" fmla="*/ 3768 h 4602"/>
                      <a:gd name="T88" fmla="*/ 4700 w 4922"/>
                      <a:gd name="T89" fmla="*/ 4017 h 4602"/>
                      <a:gd name="T90" fmla="*/ 4674 w 4922"/>
                      <a:gd name="T91" fmla="*/ 4099 h 4602"/>
                      <a:gd name="T92" fmla="*/ 4598 w 4922"/>
                      <a:gd name="T93" fmla="*/ 4242 h 4602"/>
                      <a:gd name="T94" fmla="*/ 4426 w 4922"/>
                      <a:gd name="T95" fmla="*/ 4420 h 4602"/>
                      <a:gd name="T96" fmla="*/ 4131 w 4922"/>
                      <a:gd name="T97" fmla="*/ 4554 h 4602"/>
                      <a:gd name="T98" fmla="*/ 3767 w 4922"/>
                      <a:gd name="T99" fmla="*/ 4595 h 4602"/>
                      <a:gd name="T100" fmla="*/ 3321 w 4922"/>
                      <a:gd name="T101" fmla="*/ 4602 h 4602"/>
                      <a:gd name="T102" fmla="*/ 2886 w 4922"/>
                      <a:gd name="T103" fmla="*/ 4578 h 4602"/>
                      <a:gd name="T104" fmla="*/ 2578 w 4922"/>
                      <a:gd name="T105" fmla="*/ 4519 h 4602"/>
                      <a:gd name="T106" fmla="*/ 1993 w 4922"/>
                      <a:gd name="T107" fmla="*/ 4195 h 4602"/>
                      <a:gd name="T108" fmla="*/ 1698 w 4922"/>
                      <a:gd name="T109" fmla="*/ 4192 h 4602"/>
                      <a:gd name="T110" fmla="*/ 1608 w 4922"/>
                      <a:gd name="T111" fmla="*/ 1938 h 4602"/>
                      <a:gd name="T112" fmla="*/ 1909 w 4922"/>
                      <a:gd name="T113" fmla="*/ 1783 h 4602"/>
                      <a:gd name="T114" fmla="*/ 2231 w 4922"/>
                      <a:gd name="T115" fmla="*/ 1456 h 4602"/>
                      <a:gd name="T116" fmla="*/ 2510 w 4922"/>
                      <a:gd name="T117" fmla="*/ 909 h 4602"/>
                      <a:gd name="T118" fmla="*/ 2695 w 4922"/>
                      <a:gd name="T119" fmla="*/ 415 h 4602"/>
                      <a:gd name="T120" fmla="*/ 2815 w 4922"/>
                      <a:gd name="T121" fmla="*/ 130 h 4602"/>
                      <a:gd name="T122" fmla="*/ 2947 w 4922"/>
                      <a:gd name="T123" fmla="*/ 12 h 4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22" h="4602">
                        <a:moveTo>
                          <a:pt x="3080" y="316"/>
                        </a:moveTo>
                        <a:lnTo>
                          <a:pt x="3073" y="331"/>
                        </a:lnTo>
                        <a:lnTo>
                          <a:pt x="3064" y="352"/>
                        </a:lnTo>
                        <a:lnTo>
                          <a:pt x="3055" y="377"/>
                        </a:lnTo>
                        <a:lnTo>
                          <a:pt x="3043" y="404"/>
                        </a:lnTo>
                        <a:lnTo>
                          <a:pt x="3031" y="433"/>
                        </a:lnTo>
                        <a:lnTo>
                          <a:pt x="3020" y="463"/>
                        </a:lnTo>
                        <a:lnTo>
                          <a:pt x="3008" y="494"/>
                        </a:lnTo>
                        <a:lnTo>
                          <a:pt x="2996" y="521"/>
                        </a:lnTo>
                        <a:lnTo>
                          <a:pt x="2987" y="547"/>
                        </a:lnTo>
                        <a:lnTo>
                          <a:pt x="2978" y="570"/>
                        </a:lnTo>
                        <a:lnTo>
                          <a:pt x="2970" y="586"/>
                        </a:lnTo>
                        <a:lnTo>
                          <a:pt x="2966" y="597"/>
                        </a:lnTo>
                        <a:lnTo>
                          <a:pt x="2964" y="600"/>
                        </a:lnTo>
                        <a:lnTo>
                          <a:pt x="2928" y="702"/>
                        </a:lnTo>
                        <a:lnTo>
                          <a:pt x="2888" y="810"/>
                        </a:lnTo>
                        <a:lnTo>
                          <a:pt x="2845" y="923"/>
                        </a:lnTo>
                        <a:lnTo>
                          <a:pt x="2798" y="1040"/>
                        </a:lnTo>
                        <a:lnTo>
                          <a:pt x="2747" y="1158"/>
                        </a:lnTo>
                        <a:lnTo>
                          <a:pt x="2692" y="1277"/>
                        </a:lnTo>
                        <a:lnTo>
                          <a:pt x="2631" y="1397"/>
                        </a:lnTo>
                        <a:lnTo>
                          <a:pt x="2567" y="1514"/>
                        </a:lnTo>
                        <a:lnTo>
                          <a:pt x="2497" y="1628"/>
                        </a:lnTo>
                        <a:lnTo>
                          <a:pt x="2441" y="1707"/>
                        </a:lnTo>
                        <a:lnTo>
                          <a:pt x="2380" y="1782"/>
                        </a:lnTo>
                        <a:lnTo>
                          <a:pt x="2315" y="1850"/>
                        </a:lnTo>
                        <a:lnTo>
                          <a:pt x="2245" y="1916"/>
                        </a:lnTo>
                        <a:lnTo>
                          <a:pt x="2174" y="1976"/>
                        </a:lnTo>
                        <a:lnTo>
                          <a:pt x="2101" y="2034"/>
                        </a:lnTo>
                        <a:lnTo>
                          <a:pt x="2026" y="2086"/>
                        </a:lnTo>
                        <a:lnTo>
                          <a:pt x="1952" y="2133"/>
                        </a:lnTo>
                        <a:lnTo>
                          <a:pt x="1877" y="2177"/>
                        </a:lnTo>
                        <a:lnTo>
                          <a:pt x="1806" y="2217"/>
                        </a:lnTo>
                        <a:lnTo>
                          <a:pt x="1736" y="2252"/>
                        </a:lnTo>
                        <a:lnTo>
                          <a:pt x="1670" y="2282"/>
                        </a:lnTo>
                        <a:lnTo>
                          <a:pt x="1608" y="2308"/>
                        </a:lnTo>
                        <a:lnTo>
                          <a:pt x="1608" y="3882"/>
                        </a:lnTo>
                        <a:lnTo>
                          <a:pt x="1690" y="3879"/>
                        </a:lnTo>
                        <a:lnTo>
                          <a:pt x="1768" y="3876"/>
                        </a:lnTo>
                        <a:lnTo>
                          <a:pt x="1841" y="3876"/>
                        </a:lnTo>
                        <a:lnTo>
                          <a:pt x="1908" y="3876"/>
                        </a:lnTo>
                        <a:lnTo>
                          <a:pt x="1967" y="3879"/>
                        </a:lnTo>
                        <a:lnTo>
                          <a:pt x="2020" y="3882"/>
                        </a:lnTo>
                        <a:lnTo>
                          <a:pt x="2067" y="3886"/>
                        </a:lnTo>
                        <a:lnTo>
                          <a:pt x="2107" y="3892"/>
                        </a:lnTo>
                        <a:lnTo>
                          <a:pt x="2137" y="3901"/>
                        </a:lnTo>
                        <a:lnTo>
                          <a:pt x="2500" y="4105"/>
                        </a:lnTo>
                        <a:lnTo>
                          <a:pt x="2503" y="4107"/>
                        </a:lnTo>
                        <a:lnTo>
                          <a:pt x="2513" y="4113"/>
                        </a:lnTo>
                        <a:lnTo>
                          <a:pt x="2526" y="4120"/>
                        </a:lnTo>
                        <a:lnTo>
                          <a:pt x="2543" y="4131"/>
                        </a:lnTo>
                        <a:lnTo>
                          <a:pt x="2563" y="4145"/>
                        </a:lnTo>
                        <a:lnTo>
                          <a:pt x="2584" y="4158"/>
                        </a:lnTo>
                        <a:lnTo>
                          <a:pt x="2607" y="4172"/>
                        </a:lnTo>
                        <a:lnTo>
                          <a:pt x="2628" y="4186"/>
                        </a:lnTo>
                        <a:lnTo>
                          <a:pt x="2648" y="4198"/>
                        </a:lnTo>
                        <a:lnTo>
                          <a:pt x="2665" y="4209"/>
                        </a:lnTo>
                        <a:lnTo>
                          <a:pt x="2678" y="4216"/>
                        </a:lnTo>
                        <a:lnTo>
                          <a:pt x="2687" y="4222"/>
                        </a:lnTo>
                        <a:lnTo>
                          <a:pt x="2690" y="4224"/>
                        </a:lnTo>
                        <a:lnTo>
                          <a:pt x="2715" y="4233"/>
                        </a:lnTo>
                        <a:lnTo>
                          <a:pt x="2748" y="4241"/>
                        </a:lnTo>
                        <a:lnTo>
                          <a:pt x="2791" y="4250"/>
                        </a:lnTo>
                        <a:lnTo>
                          <a:pt x="2842" y="4256"/>
                        </a:lnTo>
                        <a:lnTo>
                          <a:pt x="2902" y="4263"/>
                        </a:lnTo>
                        <a:lnTo>
                          <a:pt x="2967" y="4269"/>
                        </a:lnTo>
                        <a:lnTo>
                          <a:pt x="3038" y="4274"/>
                        </a:lnTo>
                        <a:lnTo>
                          <a:pt x="3114" y="4279"/>
                        </a:lnTo>
                        <a:lnTo>
                          <a:pt x="3194" y="4283"/>
                        </a:lnTo>
                        <a:lnTo>
                          <a:pt x="3277" y="4285"/>
                        </a:lnTo>
                        <a:lnTo>
                          <a:pt x="3362" y="4288"/>
                        </a:lnTo>
                        <a:lnTo>
                          <a:pt x="3449" y="4288"/>
                        </a:lnTo>
                        <a:lnTo>
                          <a:pt x="3534" y="4288"/>
                        </a:lnTo>
                        <a:lnTo>
                          <a:pt x="3621" y="4285"/>
                        </a:lnTo>
                        <a:lnTo>
                          <a:pt x="3704" y="4282"/>
                        </a:lnTo>
                        <a:lnTo>
                          <a:pt x="3786" y="4277"/>
                        </a:lnTo>
                        <a:lnTo>
                          <a:pt x="3865" y="4271"/>
                        </a:lnTo>
                        <a:lnTo>
                          <a:pt x="3940" y="4265"/>
                        </a:lnTo>
                        <a:lnTo>
                          <a:pt x="4010" y="4256"/>
                        </a:lnTo>
                        <a:lnTo>
                          <a:pt x="4066" y="4244"/>
                        </a:lnTo>
                        <a:lnTo>
                          <a:pt x="4116" y="4230"/>
                        </a:lnTo>
                        <a:lnTo>
                          <a:pt x="4162" y="4210"/>
                        </a:lnTo>
                        <a:lnTo>
                          <a:pt x="4201" y="4189"/>
                        </a:lnTo>
                        <a:lnTo>
                          <a:pt x="4238" y="4166"/>
                        </a:lnTo>
                        <a:lnTo>
                          <a:pt x="4268" y="4142"/>
                        </a:lnTo>
                        <a:lnTo>
                          <a:pt x="4294" y="4116"/>
                        </a:lnTo>
                        <a:lnTo>
                          <a:pt x="4317" y="4091"/>
                        </a:lnTo>
                        <a:lnTo>
                          <a:pt x="4335" y="4067"/>
                        </a:lnTo>
                        <a:lnTo>
                          <a:pt x="4350" y="4044"/>
                        </a:lnTo>
                        <a:lnTo>
                          <a:pt x="4362" y="4023"/>
                        </a:lnTo>
                        <a:lnTo>
                          <a:pt x="4370" y="4005"/>
                        </a:lnTo>
                        <a:lnTo>
                          <a:pt x="4376" y="3991"/>
                        </a:lnTo>
                        <a:lnTo>
                          <a:pt x="4381" y="3982"/>
                        </a:lnTo>
                        <a:lnTo>
                          <a:pt x="4382" y="3977"/>
                        </a:lnTo>
                        <a:lnTo>
                          <a:pt x="4396" y="3929"/>
                        </a:lnTo>
                        <a:lnTo>
                          <a:pt x="4411" y="3874"/>
                        </a:lnTo>
                        <a:lnTo>
                          <a:pt x="4426" y="3812"/>
                        </a:lnTo>
                        <a:lnTo>
                          <a:pt x="4443" y="3745"/>
                        </a:lnTo>
                        <a:lnTo>
                          <a:pt x="4460" y="3673"/>
                        </a:lnTo>
                        <a:lnTo>
                          <a:pt x="4478" y="3599"/>
                        </a:lnTo>
                        <a:lnTo>
                          <a:pt x="4495" y="3520"/>
                        </a:lnTo>
                        <a:lnTo>
                          <a:pt x="4511" y="3438"/>
                        </a:lnTo>
                        <a:lnTo>
                          <a:pt x="4528" y="3352"/>
                        </a:lnTo>
                        <a:lnTo>
                          <a:pt x="4543" y="3266"/>
                        </a:lnTo>
                        <a:lnTo>
                          <a:pt x="4557" y="3179"/>
                        </a:lnTo>
                        <a:lnTo>
                          <a:pt x="4571" y="3091"/>
                        </a:lnTo>
                        <a:lnTo>
                          <a:pt x="4581" y="3003"/>
                        </a:lnTo>
                        <a:lnTo>
                          <a:pt x="4590" y="2916"/>
                        </a:lnTo>
                        <a:lnTo>
                          <a:pt x="4598" y="2831"/>
                        </a:lnTo>
                        <a:lnTo>
                          <a:pt x="4604" y="2747"/>
                        </a:lnTo>
                        <a:lnTo>
                          <a:pt x="4606" y="2667"/>
                        </a:lnTo>
                        <a:lnTo>
                          <a:pt x="4606" y="2588"/>
                        </a:lnTo>
                        <a:lnTo>
                          <a:pt x="4603" y="2515"/>
                        </a:lnTo>
                        <a:lnTo>
                          <a:pt x="4596" y="2445"/>
                        </a:lnTo>
                        <a:lnTo>
                          <a:pt x="4586" y="2379"/>
                        </a:lnTo>
                        <a:lnTo>
                          <a:pt x="4571" y="2320"/>
                        </a:lnTo>
                        <a:lnTo>
                          <a:pt x="4552" y="2267"/>
                        </a:lnTo>
                        <a:lnTo>
                          <a:pt x="4524" y="2204"/>
                        </a:lnTo>
                        <a:lnTo>
                          <a:pt x="4492" y="2148"/>
                        </a:lnTo>
                        <a:lnTo>
                          <a:pt x="4455" y="2098"/>
                        </a:lnTo>
                        <a:lnTo>
                          <a:pt x="4416" y="2054"/>
                        </a:lnTo>
                        <a:lnTo>
                          <a:pt x="4370" y="2017"/>
                        </a:lnTo>
                        <a:lnTo>
                          <a:pt x="4321" y="1985"/>
                        </a:lnTo>
                        <a:lnTo>
                          <a:pt x="4268" y="1961"/>
                        </a:lnTo>
                        <a:lnTo>
                          <a:pt x="4212" y="1941"/>
                        </a:lnTo>
                        <a:lnTo>
                          <a:pt x="4148" y="1928"/>
                        </a:lnTo>
                        <a:lnTo>
                          <a:pt x="4081" y="1919"/>
                        </a:lnTo>
                        <a:lnTo>
                          <a:pt x="4008" y="1917"/>
                        </a:lnTo>
                        <a:lnTo>
                          <a:pt x="2972" y="1917"/>
                        </a:lnTo>
                        <a:lnTo>
                          <a:pt x="3131" y="1672"/>
                        </a:lnTo>
                        <a:lnTo>
                          <a:pt x="3134" y="1668"/>
                        </a:lnTo>
                        <a:lnTo>
                          <a:pt x="3142" y="1657"/>
                        </a:lnTo>
                        <a:lnTo>
                          <a:pt x="3151" y="1640"/>
                        </a:lnTo>
                        <a:lnTo>
                          <a:pt x="3165" y="1616"/>
                        </a:lnTo>
                        <a:lnTo>
                          <a:pt x="3180" y="1587"/>
                        </a:lnTo>
                        <a:lnTo>
                          <a:pt x="3198" y="1554"/>
                        </a:lnTo>
                        <a:lnTo>
                          <a:pt x="3216" y="1514"/>
                        </a:lnTo>
                        <a:lnTo>
                          <a:pt x="3236" y="1468"/>
                        </a:lnTo>
                        <a:lnTo>
                          <a:pt x="3257" y="1420"/>
                        </a:lnTo>
                        <a:lnTo>
                          <a:pt x="3277" y="1367"/>
                        </a:lnTo>
                        <a:lnTo>
                          <a:pt x="3297" y="1309"/>
                        </a:lnTo>
                        <a:lnTo>
                          <a:pt x="3317" y="1248"/>
                        </a:lnTo>
                        <a:lnTo>
                          <a:pt x="3333" y="1183"/>
                        </a:lnTo>
                        <a:lnTo>
                          <a:pt x="3349" y="1114"/>
                        </a:lnTo>
                        <a:lnTo>
                          <a:pt x="3361" y="1044"/>
                        </a:lnTo>
                        <a:lnTo>
                          <a:pt x="3371" y="970"/>
                        </a:lnTo>
                        <a:lnTo>
                          <a:pt x="3377" y="894"/>
                        </a:lnTo>
                        <a:lnTo>
                          <a:pt x="3379" y="816"/>
                        </a:lnTo>
                        <a:lnTo>
                          <a:pt x="3377" y="745"/>
                        </a:lnTo>
                        <a:lnTo>
                          <a:pt x="3371" y="670"/>
                        </a:lnTo>
                        <a:lnTo>
                          <a:pt x="3361" y="596"/>
                        </a:lnTo>
                        <a:lnTo>
                          <a:pt x="3347" y="536"/>
                        </a:lnTo>
                        <a:lnTo>
                          <a:pt x="3330" y="483"/>
                        </a:lnTo>
                        <a:lnTo>
                          <a:pt x="3309" y="439"/>
                        </a:lnTo>
                        <a:lnTo>
                          <a:pt x="3283" y="401"/>
                        </a:lnTo>
                        <a:lnTo>
                          <a:pt x="3251" y="371"/>
                        </a:lnTo>
                        <a:lnTo>
                          <a:pt x="3216" y="346"/>
                        </a:lnTo>
                        <a:lnTo>
                          <a:pt x="3175" y="330"/>
                        </a:lnTo>
                        <a:lnTo>
                          <a:pt x="3130" y="320"/>
                        </a:lnTo>
                        <a:lnTo>
                          <a:pt x="3080" y="316"/>
                        </a:lnTo>
                        <a:close/>
                        <a:moveTo>
                          <a:pt x="3060" y="0"/>
                        </a:moveTo>
                        <a:lnTo>
                          <a:pt x="3133" y="3"/>
                        </a:lnTo>
                        <a:lnTo>
                          <a:pt x="3203" y="12"/>
                        </a:lnTo>
                        <a:lnTo>
                          <a:pt x="3268" y="28"/>
                        </a:lnTo>
                        <a:lnTo>
                          <a:pt x="3330" y="51"/>
                        </a:lnTo>
                        <a:lnTo>
                          <a:pt x="3388" y="80"/>
                        </a:lnTo>
                        <a:lnTo>
                          <a:pt x="3441" y="117"/>
                        </a:lnTo>
                        <a:lnTo>
                          <a:pt x="3488" y="161"/>
                        </a:lnTo>
                        <a:lnTo>
                          <a:pt x="3532" y="209"/>
                        </a:lnTo>
                        <a:lnTo>
                          <a:pt x="3570" y="264"/>
                        </a:lnTo>
                        <a:lnTo>
                          <a:pt x="3604" y="325"/>
                        </a:lnTo>
                        <a:lnTo>
                          <a:pt x="3633" y="392"/>
                        </a:lnTo>
                        <a:lnTo>
                          <a:pt x="3654" y="465"/>
                        </a:lnTo>
                        <a:lnTo>
                          <a:pt x="3671" y="542"/>
                        </a:lnTo>
                        <a:lnTo>
                          <a:pt x="3684" y="637"/>
                        </a:lnTo>
                        <a:lnTo>
                          <a:pt x="3692" y="729"/>
                        </a:lnTo>
                        <a:lnTo>
                          <a:pt x="3695" y="819"/>
                        </a:lnTo>
                        <a:lnTo>
                          <a:pt x="3692" y="926"/>
                        </a:lnTo>
                        <a:lnTo>
                          <a:pt x="3683" y="1027"/>
                        </a:lnTo>
                        <a:lnTo>
                          <a:pt x="3668" y="1125"/>
                        </a:lnTo>
                        <a:lnTo>
                          <a:pt x="3650" y="1218"/>
                        </a:lnTo>
                        <a:lnTo>
                          <a:pt x="3627" y="1306"/>
                        </a:lnTo>
                        <a:lnTo>
                          <a:pt x="3602" y="1388"/>
                        </a:lnTo>
                        <a:lnTo>
                          <a:pt x="3577" y="1464"/>
                        </a:lnTo>
                        <a:lnTo>
                          <a:pt x="3548" y="1535"/>
                        </a:lnTo>
                        <a:lnTo>
                          <a:pt x="3520" y="1601"/>
                        </a:lnTo>
                        <a:lnTo>
                          <a:pt x="4008" y="1601"/>
                        </a:lnTo>
                        <a:lnTo>
                          <a:pt x="4099" y="1604"/>
                        </a:lnTo>
                        <a:lnTo>
                          <a:pt x="4188" y="1613"/>
                        </a:lnTo>
                        <a:lnTo>
                          <a:pt x="4270" y="1630"/>
                        </a:lnTo>
                        <a:lnTo>
                          <a:pt x="4347" y="1652"/>
                        </a:lnTo>
                        <a:lnTo>
                          <a:pt x="4422" y="1681"/>
                        </a:lnTo>
                        <a:lnTo>
                          <a:pt x="4490" y="1718"/>
                        </a:lnTo>
                        <a:lnTo>
                          <a:pt x="4555" y="1759"/>
                        </a:lnTo>
                        <a:lnTo>
                          <a:pt x="4615" y="1808"/>
                        </a:lnTo>
                        <a:lnTo>
                          <a:pt x="4671" y="1862"/>
                        </a:lnTo>
                        <a:lnTo>
                          <a:pt x="4721" y="1925"/>
                        </a:lnTo>
                        <a:lnTo>
                          <a:pt x="4767" y="1992"/>
                        </a:lnTo>
                        <a:lnTo>
                          <a:pt x="4808" y="2066"/>
                        </a:lnTo>
                        <a:lnTo>
                          <a:pt x="4844" y="2147"/>
                        </a:lnTo>
                        <a:lnTo>
                          <a:pt x="4869" y="2211"/>
                        </a:lnTo>
                        <a:lnTo>
                          <a:pt x="4887" y="2279"/>
                        </a:lnTo>
                        <a:lnTo>
                          <a:pt x="4900" y="2353"/>
                        </a:lnTo>
                        <a:lnTo>
                          <a:pt x="4911" y="2431"/>
                        </a:lnTo>
                        <a:lnTo>
                          <a:pt x="4917" y="2512"/>
                        </a:lnTo>
                        <a:lnTo>
                          <a:pt x="4920" y="2595"/>
                        </a:lnTo>
                        <a:lnTo>
                          <a:pt x="4922" y="2682"/>
                        </a:lnTo>
                        <a:lnTo>
                          <a:pt x="4919" y="2769"/>
                        </a:lnTo>
                        <a:lnTo>
                          <a:pt x="4913" y="2858"/>
                        </a:lnTo>
                        <a:lnTo>
                          <a:pt x="4905" y="2948"/>
                        </a:lnTo>
                        <a:lnTo>
                          <a:pt x="4896" y="3038"/>
                        </a:lnTo>
                        <a:lnTo>
                          <a:pt x="4885" y="3127"/>
                        </a:lnTo>
                        <a:lnTo>
                          <a:pt x="4872" y="3217"/>
                        </a:lnTo>
                        <a:lnTo>
                          <a:pt x="4858" y="3304"/>
                        </a:lnTo>
                        <a:lnTo>
                          <a:pt x="4843" y="3389"/>
                        </a:lnTo>
                        <a:lnTo>
                          <a:pt x="4828" y="3473"/>
                        </a:lnTo>
                        <a:lnTo>
                          <a:pt x="4811" y="3552"/>
                        </a:lnTo>
                        <a:lnTo>
                          <a:pt x="4796" y="3629"/>
                        </a:lnTo>
                        <a:lnTo>
                          <a:pt x="4779" y="3701"/>
                        </a:lnTo>
                        <a:lnTo>
                          <a:pt x="4764" y="3768"/>
                        </a:lnTo>
                        <a:lnTo>
                          <a:pt x="4748" y="3830"/>
                        </a:lnTo>
                        <a:lnTo>
                          <a:pt x="4733" y="3886"/>
                        </a:lnTo>
                        <a:lnTo>
                          <a:pt x="4721" y="3936"/>
                        </a:lnTo>
                        <a:lnTo>
                          <a:pt x="4709" y="3980"/>
                        </a:lnTo>
                        <a:lnTo>
                          <a:pt x="4700" y="4017"/>
                        </a:lnTo>
                        <a:lnTo>
                          <a:pt x="4692" y="4044"/>
                        </a:lnTo>
                        <a:lnTo>
                          <a:pt x="4686" y="4064"/>
                        </a:lnTo>
                        <a:lnTo>
                          <a:pt x="4685" y="4070"/>
                        </a:lnTo>
                        <a:lnTo>
                          <a:pt x="4680" y="4082"/>
                        </a:lnTo>
                        <a:lnTo>
                          <a:pt x="4674" y="4099"/>
                        </a:lnTo>
                        <a:lnTo>
                          <a:pt x="4665" y="4120"/>
                        </a:lnTo>
                        <a:lnTo>
                          <a:pt x="4653" y="4146"/>
                        </a:lnTo>
                        <a:lnTo>
                          <a:pt x="4638" y="4177"/>
                        </a:lnTo>
                        <a:lnTo>
                          <a:pt x="4619" y="4207"/>
                        </a:lnTo>
                        <a:lnTo>
                          <a:pt x="4598" y="4242"/>
                        </a:lnTo>
                        <a:lnTo>
                          <a:pt x="4572" y="4277"/>
                        </a:lnTo>
                        <a:lnTo>
                          <a:pt x="4542" y="4313"/>
                        </a:lnTo>
                        <a:lnTo>
                          <a:pt x="4508" y="4350"/>
                        </a:lnTo>
                        <a:lnTo>
                          <a:pt x="4470" y="4385"/>
                        </a:lnTo>
                        <a:lnTo>
                          <a:pt x="4426" y="4420"/>
                        </a:lnTo>
                        <a:lnTo>
                          <a:pt x="4378" y="4453"/>
                        </a:lnTo>
                        <a:lnTo>
                          <a:pt x="4324" y="4484"/>
                        </a:lnTo>
                        <a:lnTo>
                          <a:pt x="4267" y="4511"/>
                        </a:lnTo>
                        <a:lnTo>
                          <a:pt x="4201" y="4534"/>
                        </a:lnTo>
                        <a:lnTo>
                          <a:pt x="4131" y="4554"/>
                        </a:lnTo>
                        <a:lnTo>
                          <a:pt x="4055" y="4569"/>
                        </a:lnTo>
                        <a:lnTo>
                          <a:pt x="3992" y="4577"/>
                        </a:lnTo>
                        <a:lnTo>
                          <a:pt x="3923" y="4584"/>
                        </a:lnTo>
                        <a:lnTo>
                          <a:pt x="3847" y="4590"/>
                        </a:lnTo>
                        <a:lnTo>
                          <a:pt x="3767" y="4595"/>
                        </a:lnTo>
                        <a:lnTo>
                          <a:pt x="3683" y="4598"/>
                        </a:lnTo>
                        <a:lnTo>
                          <a:pt x="3595" y="4601"/>
                        </a:lnTo>
                        <a:lnTo>
                          <a:pt x="3504" y="4602"/>
                        </a:lnTo>
                        <a:lnTo>
                          <a:pt x="3412" y="4602"/>
                        </a:lnTo>
                        <a:lnTo>
                          <a:pt x="3321" y="4602"/>
                        </a:lnTo>
                        <a:lnTo>
                          <a:pt x="3228" y="4599"/>
                        </a:lnTo>
                        <a:lnTo>
                          <a:pt x="3139" y="4596"/>
                        </a:lnTo>
                        <a:lnTo>
                          <a:pt x="3051" y="4592"/>
                        </a:lnTo>
                        <a:lnTo>
                          <a:pt x="2967" y="4584"/>
                        </a:lnTo>
                        <a:lnTo>
                          <a:pt x="2886" y="4578"/>
                        </a:lnTo>
                        <a:lnTo>
                          <a:pt x="2810" y="4569"/>
                        </a:lnTo>
                        <a:lnTo>
                          <a:pt x="2741" y="4558"/>
                        </a:lnTo>
                        <a:lnTo>
                          <a:pt x="2678" y="4546"/>
                        </a:lnTo>
                        <a:lnTo>
                          <a:pt x="2624" y="4534"/>
                        </a:lnTo>
                        <a:lnTo>
                          <a:pt x="2578" y="4519"/>
                        </a:lnTo>
                        <a:lnTo>
                          <a:pt x="2541" y="4502"/>
                        </a:lnTo>
                        <a:lnTo>
                          <a:pt x="2326" y="4368"/>
                        </a:lnTo>
                        <a:lnTo>
                          <a:pt x="2038" y="4201"/>
                        </a:lnTo>
                        <a:lnTo>
                          <a:pt x="2022" y="4198"/>
                        </a:lnTo>
                        <a:lnTo>
                          <a:pt x="1993" y="4195"/>
                        </a:lnTo>
                        <a:lnTo>
                          <a:pt x="1955" y="4192"/>
                        </a:lnTo>
                        <a:lnTo>
                          <a:pt x="1905" y="4190"/>
                        </a:lnTo>
                        <a:lnTo>
                          <a:pt x="1847" y="4190"/>
                        </a:lnTo>
                        <a:lnTo>
                          <a:pt x="1777" y="4190"/>
                        </a:lnTo>
                        <a:lnTo>
                          <a:pt x="1698" y="4192"/>
                        </a:lnTo>
                        <a:lnTo>
                          <a:pt x="1608" y="4196"/>
                        </a:lnTo>
                        <a:lnTo>
                          <a:pt x="1608" y="4327"/>
                        </a:lnTo>
                        <a:lnTo>
                          <a:pt x="0" y="4327"/>
                        </a:lnTo>
                        <a:lnTo>
                          <a:pt x="0" y="1938"/>
                        </a:lnTo>
                        <a:lnTo>
                          <a:pt x="1608" y="1938"/>
                        </a:lnTo>
                        <a:lnTo>
                          <a:pt x="1608" y="1967"/>
                        </a:lnTo>
                        <a:lnTo>
                          <a:pt x="1681" y="1928"/>
                        </a:lnTo>
                        <a:lnTo>
                          <a:pt x="1757" y="1884"/>
                        </a:lnTo>
                        <a:lnTo>
                          <a:pt x="1833" y="1835"/>
                        </a:lnTo>
                        <a:lnTo>
                          <a:pt x="1909" y="1783"/>
                        </a:lnTo>
                        <a:lnTo>
                          <a:pt x="1982" y="1725"/>
                        </a:lnTo>
                        <a:lnTo>
                          <a:pt x="2054" y="1663"/>
                        </a:lnTo>
                        <a:lnTo>
                          <a:pt x="2119" y="1598"/>
                        </a:lnTo>
                        <a:lnTo>
                          <a:pt x="2178" y="1529"/>
                        </a:lnTo>
                        <a:lnTo>
                          <a:pt x="2231" y="1456"/>
                        </a:lnTo>
                        <a:lnTo>
                          <a:pt x="2295" y="1351"/>
                        </a:lnTo>
                        <a:lnTo>
                          <a:pt x="2354" y="1243"/>
                        </a:lnTo>
                        <a:lnTo>
                          <a:pt x="2411" y="1132"/>
                        </a:lnTo>
                        <a:lnTo>
                          <a:pt x="2462" y="1020"/>
                        </a:lnTo>
                        <a:lnTo>
                          <a:pt x="2510" y="909"/>
                        </a:lnTo>
                        <a:lnTo>
                          <a:pt x="2554" y="799"/>
                        </a:lnTo>
                        <a:lnTo>
                          <a:pt x="2595" y="691"/>
                        </a:lnTo>
                        <a:lnTo>
                          <a:pt x="2633" y="590"/>
                        </a:lnTo>
                        <a:lnTo>
                          <a:pt x="2668" y="494"/>
                        </a:lnTo>
                        <a:lnTo>
                          <a:pt x="2695" y="415"/>
                        </a:lnTo>
                        <a:lnTo>
                          <a:pt x="2722" y="343"/>
                        </a:lnTo>
                        <a:lnTo>
                          <a:pt x="2747" y="278"/>
                        </a:lnTo>
                        <a:lnTo>
                          <a:pt x="2769" y="222"/>
                        </a:lnTo>
                        <a:lnTo>
                          <a:pt x="2792" y="173"/>
                        </a:lnTo>
                        <a:lnTo>
                          <a:pt x="2815" y="130"/>
                        </a:lnTo>
                        <a:lnTo>
                          <a:pt x="2838" y="94"/>
                        </a:lnTo>
                        <a:lnTo>
                          <a:pt x="2862" y="65"/>
                        </a:lnTo>
                        <a:lnTo>
                          <a:pt x="2888" y="41"/>
                        </a:lnTo>
                        <a:lnTo>
                          <a:pt x="2917" y="24"/>
                        </a:lnTo>
                        <a:lnTo>
                          <a:pt x="2947" y="12"/>
                        </a:lnTo>
                        <a:lnTo>
                          <a:pt x="2982" y="4"/>
                        </a:lnTo>
                        <a:lnTo>
                          <a:pt x="3060"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ndParaRPr>
                  </a:p>
                </p:txBody>
              </p:sp>
            </p:grpSp>
          </p:grpSp>
          <p:sp>
            <p:nvSpPr>
              <p:cNvPr id="21" name="Pentagon 10">
                <a:extLst>
                  <a:ext uri="{FF2B5EF4-FFF2-40B4-BE49-F238E27FC236}">
                    <a16:creationId xmlns="" xmlns:a16="http://schemas.microsoft.com/office/drawing/2014/main" id="{370A1970-6C80-435D-AA9E-B880261CF709}"/>
                  </a:ext>
                </a:extLst>
              </p:cNvPr>
              <p:cNvSpPr/>
              <p:nvPr/>
            </p:nvSpPr>
            <p:spPr>
              <a:xfrm>
                <a:off x="5125451" y="4427644"/>
                <a:ext cx="1498571" cy="738190"/>
              </a:xfrm>
              <a:prstGeom prst="homePlate">
                <a:avLst>
                  <a:gd name="adj" fmla="val 44193"/>
                </a:avLst>
              </a:prstGeom>
              <a:gradFill flip="none" rotWithShape="1">
                <a:gsLst>
                  <a:gs pos="0">
                    <a:srgbClr val="09AEF2">
                      <a:lumMod val="40000"/>
                      <a:lumOff val="60000"/>
                    </a:srgbClr>
                  </a:gs>
                  <a:gs pos="46000">
                    <a:srgbClr val="09AEF2">
                      <a:lumMod val="95000"/>
                      <a:lumOff val="5000"/>
                    </a:srgbClr>
                  </a:gs>
                  <a:gs pos="100000">
                    <a:srgbClr val="09AEF2">
                      <a:lumMod val="60000"/>
                    </a:srgbClr>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6" name="Group 57">
                <a:extLst>
                  <a:ext uri="{FF2B5EF4-FFF2-40B4-BE49-F238E27FC236}">
                    <a16:creationId xmlns="" xmlns:a16="http://schemas.microsoft.com/office/drawing/2014/main" id="{7475E1FD-BF5F-4728-A685-C91188ED0A97}"/>
                  </a:ext>
                </a:extLst>
              </p:cNvPr>
              <p:cNvGrpSpPr/>
              <p:nvPr/>
            </p:nvGrpSpPr>
            <p:grpSpPr>
              <a:xfrm>
                <a:off x="3776532" y="4024678"/>
                <a:ext cx="1496291" cy="1499616"/>
                <a:chOff x="3776532" y="4359182"/>
                <a:chExt cx="1496291" cy="1499616"/>
              </a:xfrm>
            </p:grpSpPr>
            <p:sp>
              <p:nvSpPr>
                <p:cNvPr id="30" name="Oval 12">
                  <a:extLst>
                    <a:ext uri="{FF2B5EF4-FFF2-40B4-BE49-F238E27FC236}">
                      <a16:creationId xmlns="" xmlns:a16="http://schemas.microsoft.com/office/drawing/2014/main" id="{09F74021-A479-497A-B001-170D6314FC58}"/>
                    </a:ext>
                  </a:extLst>
                </p:cNvPr>
                <p:cNvSpPr/>
                <p:nvPr/>
              </p:nvSpPr>
              <p:spPr>
                <a:xfrm rot="14344310">
                  <a:off x="3774870" y="4360844"/>
                  <a:ext cx="1499616" cy="1496291"/>
                </a:xfrm>
                <a:prstGeom prst="ellipse">
                  <a:avLst/>
                </a:prstGeom>
                <a:solidFill>
                  <a:srgbClr val="09AEF2"/>
                </a:solidFill>
                <a:ln w="12700" cap="flat" cmpd="sng" algn="ctr">
                  <a:noFill/>
                  <a:prstDash val="solid"/>
                  <a:miter lim="800000"/>
                </a:ln>
                <a:effectLst>
                  <a:outerShdw blurRad="88900" sx="105000" sy="105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8" name="Group 56">
                  <a:extLst>
                    <a:ext uri="{FF2B5EF4-FFF2-40B4-BE49-F238E27FC236}">
                      <a16:creationId xmlns="" xmlns:a16="http://schemas.microsoft.com/office/drawing/2014/main" id="{F7CABF18-412F-4A0A-AA59-98D5225B3FC1}"/>
                    </a:ext>
                  </a:extLst>
                </p:cNvPr>
                <p:cNvGrpSpPr/>
                <p:nvPr/>
              </p:nvGrpSpPr>
              <p:grpSpPr>
                <a:xfrm>
                  <a:off x="3934890" y="4521161"/>
                  <a:ext cx="1179576" cy="1175657"/>
                  <a:chOff x="3934890" y="4521160"/>
                  <a:chExt cx="1179576" cy="1175657"/>
                </a:xfrm>
              </p:grpSpPr>
              <p:sp>
                <p:nvSpPr>
                  <p:cNvPr id="32" name="Oval 13">
                    <a:extLst>
                      <a:ext uri="{FF2B5EF4-FFF2-40B4-BE49-F238E27FC236}">
                        <a16:creationId xmlns="" xmlns:a16="http://schemas.microsoft.com/office/drawing/2014/main" id="{37A10E5F-D11A-4E82-A4E3-258ECBA8966B}"/>
                      </a:ext>
                    </a:extLst>
                  </p:cNvPr>
                  <p:cNvSpPr/>
                  <p:nvPr/>
                </p:nvSpPr>
                <p:spPr>
                  <a:xfrm rot="14344310">
                    <a:off x="3936849" y="4519201"/>
                    <a:ext cx="1175657" cy="1179576"/>
                  </a:xfrm>
                  <a:prstGeom prst="ellipse">
                    <a:avLst/>
                  </a:prstGeom>
                  <a:solidFill>
                    <a:srgbClr val="09AEF2">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22" name="Group 9">
                    <a:extLst>
                      <a:ext uri="{FF2B5EF4-FFF2-40B4-BE49-F238E27FC236}">
                        <a16:creationId xmlns="" xmlns:a16="http://schemas.microsoft.com/office/drawing/2014/main" id="{0F0BFEAE-4551-480D-885E-FB6D27331D11}"/>
                      </a:ext>
                    </a:extLst>
                  </p:cNvPr>
                  <p:cNvGrpSpPr>
                    <a:grpSpLocks noChangeAspect="1"/>
                  </p:cNvGrpSpPr>
                  <p:nvPr/>
                </p:nvGrpSpPr>
                <p:grpSpPr bwMode="auto">
                  <a:xfrm>
                    <a:off x="4216487" y="4803985"/>
                    <a:ext cx="616380" cy="610009"/>
                    <a:chOff x="524" y="441"/>
                    <a:chExt cx="4354" cy="4309"/>
                  </a:xfrm>
                  <a:solidFill>
                    <a:sysClr val="window" lastClr="FFFFFF"/>
                  </a:solidFill>
                </p:grpSpPr>
                <p:sp>
                  <p:nvSpPr>
                    <p:cNvPr id="34" name="Freeform 11">
                      <a:extLst>
                        <a:ext uri="{FF2B5EF4-FFF2-40B4-BE49-F238E27FC236}">
                          <a16:creationId xmlns="" xmlns:a16="http://schemas.microsoft.com/office/drawing/2014/main" id="{DB933EE2-4A97-4F5F-90FD-2DC6C791B1A6}"/>
                        </a:ext>
                      </a:extLst>
                    </p:cNvPr>
                    <p:cNvSpPr>
                      <a:spLocks noEditPoints="1"/>
                    </p:cNvSpPr>
                    <p:nvPr/>
                  </p:nvSpPr>
                  <p:spPr bwMode="auto">
                    <a:xfrm>
                      <a:off x="524" y="441"/>
                      <a:ext cx="2580" cy="2580"/>
                    </a:xfrm>
                    <a:custGeom>
                      <a:avLst/>
                      <a:gdLst>
                        <a:gd name="T0" fmla="*/ 1130 w 2580"/>
                        <a:gd name="T1" fmla="*/ 850 h 2580"/>
                        <a:gd name="T2" fmla="*/ 952 w 2580"/>
                        <a:gd name="T3" fmla="*/ 974 h 2580"/>
                        <a:gd name="T4" fmla="*/ 849 w 2580"/>
                        <a:gd name="T5" fmla="*/ 1167 h 2580"/>
                        <a:gd name="T6" fmla="*/ 849 w 2580"/>
                        <a:gd name="T7" fmla="*/ 1392 h 2580"/>
                        <a:gd name="T8" fmla="*/ 952 w 2580"/>
                        <a:gd name="T9" fmla="*/ 1585 h 2580"/>
                        <a:gd name="T10" fmla="*/ 1130 w 2580"/>
                        <a:gd name="T11" fmla="*/ 1709 h 2580"/>
                        <a:gd name="T12" fmla="*/ 1354 w 2580"/>
                        <a:gd name="T13" fmla="*/ 1737 h 2580"/>
                        <a:gd name="T14" fmla="*/ 1559 w 2580"/>
                        <a:gd name="T15" fmla="*/ 1658 h 2580"/>
                        <a:gd name="T16" fmla="*/ 1702 w 2580"/>
                        <a:gd name="T17" fmla="*/ 1497 h 2580"/>
                        <a:gd name="T18" fmla="*/ 1757 w 2580"/>
                        <a:gd name="T19" fmla="*/ 1280 h 2580"/>
                        <a:gd name="T20" fmla="*/ 1702 w 2580"/>
                        <a:gd name="T21" fmla="*/ 1064 h 2580"/>
                        <a:gd name="T22" fmla="*/ 1559 w 2580"/>
                        <a:gd name="T23" fmla="*/ 901 h 2580"/>
                        <a:gd name="T24" fmla="*/ 1354 w 2580"/>
                        <a:gd name="T25" fmla="*/ 822 h 2580"/>
                        <a:gd name="T26" fmla="*/ 1464 w 2580"/>
                        <a:gd name="T27" fmla="*/ 4 h 2580"/>
                        <a:gd name="T28" fmla="*/ 1545 w 2580"/>
                        <a:gd name="T29" fmla="*/ 77 h 2580"/>
                        <a:gd name="T30" fmla="*/ 1702 w 2580"/>
                        <a:gd name="T31" fmla="*/ 310 h 2580"/>
                        <a:gd name="T32" fmla="*/ 1973 w 2580"/>
                        <a:gd name="T33" fmla="*/ 260 h 2580"/>
                        <a:gd name="T34" fmla="*/ 2067 w 2580"/>
                        <a:gd name="T35" fmla="*/ 256 h 2580"/>
                        <a:gd name="T36" fmla="*/ 2323 w 2580"/>
                        <a:gd name="T37" fmla="*/ 503 h 2580"/>
                        <a:gd name="T38" fmla="*/ 2329 w 2580"/>
                        <a:gd name="T39" fmla="*/ 611 h 2580"/>
                        <a:gd name="T40" fmla="*/ 2286 w 2580"/>
                        <a:gd name="T41" fmla="*/ 924 h 2580"/>
                        <a:gd name="T42" fmla="*/ 2530 w 2580"/>
                        <a:gd name="T43" fmla="*/ 1048 h 2580"/>
                        <a:gd name="T44" fmla="*/ 2580 w 2580"/>
                        <a:gd name="T45" fmla="*/ 1144 h 2580"/>
                        <a:gd name="T46" fmla="*/ 2551 w 2580"/>
                        <a:gd name="T47" fmla="*/ 1502 h 2580"/>
                        <a:gd name="T48" fmla="*/ 2309 w 2580"/>
                        <a:gd name="T49" fmla="*/ 1560 h 2580"/>
                        <a:gd name="T50" fmla="*/ 2315 w 2580"/>
                        <a:gd name="T51" fmla="*/ 1943 h 2580"/>
                        <a:gd name="T52" fmla="*/ 2339 w 2580"/>
                        <a:gd name="T53" fmla="*/ 2035 h 2580"/>
                        <a:gd name="T54" fmla="*/ 2108 w 2580"/>
                        <a:gd name="T55" fmla="*/ 2297 h 2580"/>
                        <a:gd name="T56" fmla="*/ 2003 w 2580"/>
                        <a:gd name="T57" fmla="*/ 2330 h 2580"/>
                        <a:gd name="T58" fmla="*/ 1731 w 2580"/>
                        <a:gd name="T59" fmla="*/ 2237 h 2580"/>
                        <a:gd name="T60" fmla="*/ 1535 w 2580"/>
                        <a:gd name="T61" fmla="*/ 2504 h 2580"/>
                        <a:gd name="T62" fmla="*/ 1453 w 2580"/>
                        <a:gd name="T63" fmla="*/ 2576 h 2580"/>
                        <a:gd name="T64" fmla="*/ 1090 w 2580"/>
                        <a:gd name="T65" fmla="*/ 2566 h 2580"/>
                        <a:gd name="T66" fmla="*/ 1028 w 2580"/>
                        <a:gd name="T67" fmla="*/ 2476 h 2580"/>
                        <a:gd name="T68" fmla="*/ 772 w 2580"/>
                        <a:gd name="T69" fmla="*/ 2192 h 2580"/>
                        <a:gd name="T70" fmla="*/ 561 w 2580"/>
                        <a:gd name="T71" fmla="*/ 2331 h 2580"/>
                        <a:gd name="T72" fmla="*/ 472 w 2580"/>
                        <a:gd name="T73" fmla="*/ 2297 h 2580"/>
                        <a:gd name="T74" fmla="*/ 242 w 2580"/>
                        <a:gd name="T75" fmla="*/ 2023 h 2580"/>
                        <a:gd name="T76" fmla="*/ 380 w 2580"/>
                        <a:gd name="T77" fmla="*/ 1798 h 2580"/>
                        <a:gd name="T78" fmla="*/ 104 w 2580"/>
                        <a:gd name="T79" fmla="*/ 1552 h 2580"/>
                        <a:gd name="T80" fmla="*/ 13 w 2580"/>
                        <a:gd name="T81" fmla="*/ 1490 h 2580"/>
                        <a:gd name="T82" fmla="*/ 4 w 2580"/>
                        <a:gd name="T83" fmla="*/ 1127 h 2580"/>
                        <a:gd name="T84" fmla="*/ 77 w 2580"/>
                        <a:gd name="T85" fmla="*/ 1045 h 2580"/>
                        <a:gd name="T86" fmla="*/ 334 w 2580"/>
                        <a:gd name="T87" fmla="*/ 853 h 2580"/>
                        <a:gd name="T88" fmla="*/ 244 w 2580"/>
                        <a:gd name="T89" fmla="*/ 593 h 2580"/>
                        <a:gd name="T90" fmla="*/ 259 w 2580"/>
                        <a:gd name="T91" fmla="*/ 500 h 2580"/>
                        <a:gd name="T92" fmla="*/ 521 w 2580"/>
                        <a:gd name="T93" fmla="*/ 253 h 2580"/>
                        <a:gd name="T94" fmla="*/ 629 w 2580"/>
                        <a:gd name="T95" fmla="*/ 274 h 2580"/>
                        <a:gd name="T96" fmla="*/ 952 w 2580"/>
                        <a:gd name="T97" fmla="*/ 285 h 2580"/>
                        <a:gd name="T98" fmla="*/ 1060 w 2580"/>
                        <a:gd name="T99" fmla="*/ 51 h 2580"/>
                        <a:gd name="T100" fmla="*/ 1156 w 2580"/>
                        <a:gd name="T101" fmla="*/ 0 h 2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80" h="2580">
                          <a:moveTo>
                            <a:pt x="1296" y="818"/>
                          </a:moveTo>
                          <a:lnTo>
                            <a:pt x="1238" y="822"/>
                          </a:lnTo>
                          <a:lnTo>
                            <a:pt x="1182" y="833"/>
                          </a:lnTo>
                          <a:lnTo>
                            <a:pt x="1130" y="850"/>
                          </a:lnTo>
                          <a:lnTo>
                            <a:pt x="1080" y="872"/>
                          </a:lnTo>
                          <a:lnTo>
                            <a:pt x="1033" y="901"/>
                          </a:lnTo>
                          <a:lnTo>
                            <a:pt x="990" y="936"/>
                          </a:lnTo>
                          <a:lnTo>
                            <a:pt x="952" y="974"/>
                          </a:lnTo>
                          <a:lnTo>
                            <a:pt x="917" y="1016"/>
                          </a:lnTo>
                          <a:lnTo>
                            <a:pt x="889" y="1064"/>
                          </a:lnTo>
                          <a:lnTo>
                            <a:pt x="866" y="1114"/>
                          </a:lnTo>
                          <a:lnTo>
                            <a:pt x="849" y="1167"/>
                          </a:lnTo>
                          <a:lnTo>
                            <a:pt x="838" y="1222"/>
                          </a:lnTo>
                          <a:lnTo>
                            <a:pt x="835" y="1280"/>
                          </a:lnTo>
                          <a:lnTo>
                            <a:pt x="838" y="1337"/>
                          </a:lnTo>
                          <a:lnTo>
                            <a:pt x="849" y="1392"/>
                          </a:lnTo>
                          <a:lnTo>
                            <a:pt x="866" y="1447"/>
                          </a:lnTo>
                          <a:lnTo>
                            <a:pt x="889" y="1497"/>
                          </a:lnTo>
                          <a:lnTo>
                            <a:pt x="917" y="1543"/>
                          </a:lnTo>
                          <a:lnTo>
                            <a:pt x="952" y="1585"/>
                          </a:lnTo>
                          <a:lnTo>
                            <a:pt x="990" y="1625"/>
                          </a:lnTo>
                          <a:lnTo>
                            <a:pt x="1033" y="1658"/>
                          </a:lnTo>
                          <a:lnTo>
                            <a:pt x="1080" y="1687"/>
                          </a:lnTo>
                          <a:lnTo>
                            <a:pt x="1130" y="1709"/>
                          </a:lnTo>
                          <a:lnTo>
                            <a:pt x="1182" y="1726"/>
                          </a:lnTo>
                          <a:lnTo>
                            <a:pt x="1238" y="1737"/>
                          </a:lnTo>
                          <a:lnTo>
                            <a:pt x="1296" y="1741"/>
                          </a:lnTo>
                          <a:lnTo>
                            <a:pt x="1354" y="1737"/>
                          </a:lnTo>
                          <a:lnTo>
                            <a:pt x="1409" y="1726"/>
                          </a:lnTo>
                          <a:lnTo>
                            <a:pt x="1462" y="1709"/>
                          </a:lnTo>
                          <a:lnTo>
                            <a:pt x="1512" y="1687"/>
                          </a:lnTo>
                          <a:lnTo>
                            <a:pt x="1559" y="1658"/>
                          </a:lnTo>
                          <a:lnTo>
                            <a:pt x="1602" y="1625"/>
                          </a:lnTo>
                          <a:lnTo>
                            <a:pt x="1640" y="1585"/>
                          </a:lnTo>
                          <a:lnTo>
                            <a:pt x="1675" y="1543"/>
                          </a:lnTo>
                          <a:lnTo>
                            <a:pt x="1702" y="1497"/>
                          </a:lnTo>
                          <a:lnTo>
                            <a:pt x="1726" y="1447"/>
                          </a:lnTo>
                          <a:lnTo>
                            <a:pt x="1743" y="1392"/>
                          </a:lnTo>
                          <a:lnTo>
                            <a:pt x="1754" y="1337"/>
                          </a:lnTo>
                          <a:lnTo>
                            <a:pt x="1757" y="1280"/>
                          </a:lnTo>
                          <a:lnTo>
                            <a:pt x="1754" y="1222"/>
                          </a:lnTo>
                          <a:lnTo>
                            <a:pt x="1743" y="1167"/>
                          </a:lnTo>
                          <a:lnTo>
                            <a:pt x="1726" y="1114"/>
                          </a:lnTo>
                          <a:lnTo>
                            <a:pt x="1702" y="1064"/>
                          </a:lnTo>
                          <a:lnTo>
                            <a:pt x="1675" y="1016"/>
                          </a:lnTo>
                          <a:lnTo>
                            <a:pt x="1640" y="974"/>
                          </a:lnTo>
                          <a:lnTo>
                            <a:pt x="1602" y="936"/>
                          </a:lnTo>
                          <a:lnTo>
                            <a:pt x="1559" y="901"/>
                          </a:lnTo>
                          <a:lnTo>
                            <a:pt x="1512" y="872"/>
                          </a:lnTo>
                          <a:lnTo>
                            <a:pt x="1462" y="850"/>
                          </a:lnTo>
                          <a:lnTo>
                            <a:pt x="1409" y="833"/>
                          </a:lnTo>
                          <a:lnTo>
                            <a:pt x="1354" y="822"/>
                          </a:lnTo>
                          <a:lnTo>
                            <a:pt x="1296" y="818"/>
                          </a:lnTo>
                          <a:close/>
                          <a:moveTo>
                            <a:pt x="1156" y="0"/>
                          </a:moveTo>
                          <a:lnTo>
                            <a:pt x="1435" y="0"/>
                          </a:lnTo>
                          <a:lnTo>
                            <a:pt x="1464" y="4"/>
                          </a:lnTo>
                          <a:lnTo>
                            <a:pt x="1490" y="13"/>
                          </a:lnTo>
                          <a:lnTo>
                            <a:pt x="1514" y="30"/>
                          </a:lnTo>
                          <a:lnTo>
                            <a:pt x="1532" y="51"/>
                          </a:lnTo>
                          <a:lnTo>
                            <a:pt x="1545" y="77"/>
                          </a:lnTo>
                          <a:lnTo>
                            <a:pt x="1552" y="104"/>
                          </a:lnTo>
                          <a:lnTo>
                            <a:pt x="1570" y="265"/>
                          </a:lnTo>
                          <a:lnTo>
                            <a:pt x="1638" y="285"/>
                          </a:lnTo>
                          <a:lnTo>
                            <a:pt x="1702" y="310"/>
                          </a:lnTo>
                          <a:lnTo>
                            <a:pt x="1766" y="339"/>
                          </a:lnTo>
                          <a:lnTo>
                            <a:pt x="1828" y="372"/>
                          </a:lnTo>
                          <a:lnTo>
                            <a:pt x="1952" y="274"/>
                          </a:lnTo>
                          <a:lnTo>
                            <a:pt x="1973" y="260"/>
                          </a:lnTo>
                          <a:lnTo>
                            <a:pt x="1995" y="252"/>
                          </a:lnTo>
                          <a:lnTo>
                            <a:pt x="2019" y="248"/>
                          </a:lnTo>
                          <a:lnTo>
                            <a:pt x="2043" y="249"/>
                          </a:lnTo>
                          <a:lnTo>
                            <a:pt x="2067" y="256"/>
                          </a:lnTo>
                          <a:lnTo>
                            <a:pt x="2089" y="267"/>
                          </a:lnTo>
                          <a:lnTo>
                            <a:pt x="2108" y="282"/>
                          </a:lnTo>
                          <a:lnTo>
                            <a:pt x="2304" y="479"/>
                          </a:lnTo>
                          <a:lnTo>
                            <a:pt x="2323" y="503"/>
                          </a:lnTo>
                          <a:lnTo>
                            <a:pt x="2335" y="529"/>
                          </a:lnTo>
                          <a:lnTo>
                            <a:pt x="2339" y="557"/>
                          </a:lnTo>
                          <a:lnTo>
                            <a:pt x="2337" y="585"/>
                          </a:lnTo>
                          <a:lnTo>
                            <a:pt x="2329" y="611"/>
                          </a:lnTo>
                          <a:lnTo>
                            <a:pt x="2313" y="636"/>
                          </a:lnTo>
                          <a:lnTo>
                            <a:pt x="2213" y="764"/>
                          </a:lnTo>
                          <a:lnTo>
                            <a:pt x="2253" y="842"/>
                          </a:lnTo>
                          <a:lnTo>
                            <a:pt x="2286" y="924"/>
                          </a:lnTo>
                          <a:lnTo>
                            <a:pt x="2312" y="1008"/>
                          </a:lnTo>
                          <a:lnTo>
                            <a:pt x="2476" y="1027"/>
                          </a:lnTo>
                          <a:lnTo>
                            <a:pt x="2505" y="1033"/>
                          </a:lnTo>
                          <a:lnTo>
                            <a:pt x="2530" y="1048"/>
                          </a:lnTo>
                          <a:lnTo>
                            <a:pt x="2551" y="1066"/>
                          </a:lnTo>
                          <a:lnTo>
                            <a:pt x="2567" y="1089"/>
                          </a:lnTo>
                          <a:lnTo>
                            <a:pt x="2577" y="1115"/>
                          </a:lnTo>
                          <a:lnTo>
                            <a:pt x="2580" y="1144"/>
                          </a:lnTo>
                          <a:lnTo>
                            <a:pt x="2580" y="1423"/>
                          </a:lnTo>
                          <a:lnTo>
                            <a:pt x="2577" y="1452"/>
                          </a:lnTo>
                          <a:lnTo>
                            <a:pt x="2567" y="1478"/>
                          </a:lnTo>
                          <a:lnTo>
                            <a:pt x="2551" y="1502"/>
                          </a:lnTo>
                          <a:lnTo>
                            <a:pt x="2530" y="1520"/>
                          </a:lnTo>
                          <a:lnTo>
                            <a:pt x="2505" y="1534"/>
                          </a:lnTo>
                          <a:lnTo>
                            <a:pt x="2476" y="1540"/>
                          </a:lnTo>
                          <a:lnTo>
                            <a:pt x="2309" y="1560"/>
                          </a:lnTo>
                          <a:lnTo>
                            <a:pt x="2282" y="1645"/>
                          </a:lnTo>
                          <a:lnTo>
                            <a:pt x="2247" y="1726"/>
                          </a:lnTo>
                          <a:lnTo>
                            <a:pt x="2207" y="1806"/>
                          </a:lnTo>
                          <a:lnTo>
                            <a:pt x="2315" y="1943"/>
                          </a:lnTo>
                          <a:lnTo>
                            <a:pt x="2328" y="1964"/>
                          </a:lnTo>
                          <a:lnTo>
                            <a:pt x="2336" y="1988"/>
                          </a:lnTo>
                          <a:lnTo>
                            <a:pt x="2340" y="2011"/>
                          </a:lnTo>
                          <a:lnTo>
                            <a:pt x="2339" y="2035"/>
                          </a:lnTo>
                          <a:lnTo>
                            <a:pt x="2332" y="2059"/>
                          </a:lnTo>
                          <a:lnTo>
                            <a:pt x="2321" y="2080"/>
                          </a:lnTo>
                          <a:lnTo>
                            <a:pt x="2306" y="2100"/>
                          </a:lnTo>
                          <a:lnTo>
                            <a:pt x="2108" y="2297"/>
                          </a:lnTo>
                          <a:lnTo>
                            <a:pt x="2085" y="2315"/>
                          </a:lnTo>
                          <a:lnTo>
                            <a:pt x="2059" y="2327"/>
                          </a:lnTo>
                          <a:lnTo>
                            <a:pt x="2031" y="2331"/>
                          </a:lnTo>
                          <a:lnTo>
                            <a:pt x="2003" y="2330"/>
                          </a:lnTo>
                          <a:lnTo>
                            <a:pt x="1977" y="2322"/>
                          </a:lnTo>
                          <a:lnTo>
                            <a:pt x="1952" y="2306"/>
                          </a:lnTo>
                          <a:lnTo>
                            <a:pt x="1812" y="2196"/>
                          </a:lnTo>
                          <a:lnTo>
                            <a:pt x="1731" y="2237"/>
                          </a:lnTo>
                          <a:lnTo>
                            <a:pt x="1648" y="2271"/>
                          </a:lnTo>
                          <a:lnTo>
                            <a:pt x="1561" y="2298"/>
                          </a:lnTo>
                          <a:lnTo>
                            <a:pt x="1541" y="2476"/>
                          </a:lnTo>
                          <a:lnTo>
                            <a:pt x="1535" y="2504"/>
                          </a:lnTo>
                          <a:lnTo>
                            <a:pt x="1522" y="2529"/>
                          </a:lnTo>
                          <a:lnTo>
                            <a:pt x="1502" y="2550"/>
                          </a:lnTo>
                          <a:lnTo>
                            <a:pt x="1479" y="2566"/>
                          </a:lnTo>
                          <a:lnTo>
                            <a:pt x="1453" y="2576"/>
                          </a:lnTo>
                          <a:lnTo>
                            <a:pt x="1424" y="2580"/>
                          </a:lnTo>
                          <a:lnTo>
                            <a:pt x="1145" y="2580"/>
                          </a:lnTo>
                          <a:lnTo>
                            <a:pt x="1116" y="2576"/>
                          </a:lnTo>
                          <a:lnTo>
                            <a:pt x="1090" y="2566"/>
                          </a:lnTo>
                          <a:lnTo>
                            <a:pt x="1066" y="2550"/>
                          </a:lnTo>
                          <a:lnTo>
                            <a:pt x="1048" y="2529"/>
                          </a:lnTo>
                          <a:lnTo>
                            <a:pt x="1035" y="2504"/>
                          </a:lnTo>
                          <a:lnTo>
                            <a:pt x="1028" y="2476"/>
                          </a:lnTo>
                          <a:lnTo>
                            <a:pt x="1007" y="2291"/>
                          </a:lnTo>
                          <a:lnTo>
                            <a:pt x="926" y="2265"/>
                          </a:lnTo>
                          <a:lnTo>
                            <a:pt x="847" y="2232"/>
                          </a:lnTo>
                          <a:lnTo>
                            <a:pt x="772" y="2192"/>
                          </a:lnTo>
                          <a:lnTo>
                            <a:pt x="629" y="2306"/>
                          </a:lnTo>
                          <a:lnTo>
                            <a:pt x="608" y="2319"/>
                          </a:lnTo>
                          <a:lnTo>
                            <a:pt x="585" y="2327"/>
                          </a:lnTo>
                          <a:lnTo>
                            <a:pt x="561" y="2331"/>
                          </a:lnTo>
                          <a:lnTo>
                            <a:pt x="537" y="2330"/>
                          </a:lnTo>
                          <a:lnTo>
                            <a:pt x="513" y="2323"/>
                          </a:lnTo>
                          <a:lnTo>
                            <a:pt x="492" y="2312"/>
                          </a:lnTo>
                          <a:lnTo>
                            <a:pt x="472" y="2297"/>
                          </a:lnTo>
                          <a:lnTo>
                            <a:pt x="274" y="2100"/>
                          </a:lnTo>
                          <a:lnTo>
                            <a:pt x="257" y="2076"/>
                          </a:lnTo>
                          <a:lnTo>
                            <a:pt x="245" y="2051"/>
                          </a:lnTo>
                          <a:lnTo>
                            <a:pt x="242" y="2023"/>
                          </a:lnTo>
                          <a:lnTo>
                            <a:pt x="243" y="1994"/>
                          </a:lnTo>
                          <a:lnTo>
                            <a:pt x="251" y="1968"/>
                          </a:lnTo>
                          <a:lnTo>
                            <a:pt x="267" y="1943"/>
                          </a:lnTo>
                          <a:lnTo>
                            <a:pt x="380" y="1798"/>
                          </a:lnTo>
                          <a:lnTo>
                            <a:pt x="343" y="1726"/>
                          </a:lnTo>
                          <a:lnTo>
                            <a:pt x="311" y="1651"/>
                          </a:lnTo>
                          <a:lnTo>
                            <a:pt x="286" y="1573"/>
                          </a:lnTo>
                          <a:lnTo>
                            <a:pt x="104" y="1552"/>
                          </a:lnTo>
                          <a:lnTo>
                            <a:pt x="77" y="1546"/>
                          </a:lnTo>
                          <a:lnTo>
                            <a:pt x="51" y="1532"/>
                          </a:lnTo>
                          <a:lnTo>
                            <a:pt x="30" y="1514"/>
                          </a:lnTo>
                          <a:lnTo>
                            <a:pt x="13" y="1490"/>
                          </a:lnTo>
                          <a:lnTo>
                            <a:pt x="4" y="1464"/>
                          </a:lnTo>
                          <a:lnTo>
                            <a:pt x="0" y="1435"/>
                          </a:lnTo>
                          <a:lnTo>
                            <a:pt x="0" y="1156"/>
                          </a:lnTo>
                          <a:lnTo>
                            <a:pt x="4" y="1127"/>
                          </a:lnTo>
                          <a:lnTo>
                            <a:pt x="13" y="1101"/>
                          </a:lnTo>
                          <a:lnTo>
                            <a:pt x="30" y="1077"/>
                          </a:lnTo>
                          <a:lnTo>
                            <a:pt x="51" y="1059"/>
                          </a:lnTo>
                          <a:lnTo>
                            <a:pt x="77" y="1045"/>
                          </a:lnTo>
                          <a:lnTo>
                            <a:pt x="104" y="1039"/>
                          </a:lnTo>
                          <a:lnTo>
                            <a:pt x="276" y="1019"/>
                          </a:lnTo>
                          <a:lnTo>
                            <a:pt x="302" y="934"/>
                          </a:lnTo>
                          <a:lnTo>
                            <a:pt x="334" y="853"/>
                          </a:lnTo>
                          <a:lnTo>
                            <a:pt x="373" y="773"/>
                          </a:lnTo>
                          <a:lnTo>
                            <a:pt x="267" y="637"/>
                          </a:lnTo>
                          <a:lnTo>
                            <a:pt x="252" y="616"/>
                          </a:lnTo>
                          <a:lnTo>
                            <a:pt x="244" y="593"/>
                          </a:lnTo>
                          <a:lnTo>
                            <a:pt x="240" y="569"/>
                          </a:lnTo>
                          <a:lnTo>
                            <a:pt x="242" y="545"/>
                          </a:lnTo>
                          <a:lnTo>
                            <a:pt x="248" y="521"/>
                          </a:lnTo>
                          <a:lnTo>
                            <a:pt x="259" y="500"/>
                          </a:lnTo>
                          <a:lnTo>
                            <a:pt x="274" y="480"/>
                          </a:lnTo>
                          <a:lnTo>
                            <a:pt x="472" y="282"/>
                          </a:lnTo>
                          <a:lnTo>
                            <a:pt x="495" y="265"/>
                          </a:lnTo>
                          <a:lnTo>
                            <a:pt x="521" y="253"/>
                          </a:lnTo>
                          <a:lnTo>
                            <a:pt x="549" y="249"/>
                          </a:lnTo>
                          <a:lnTo>
                            <a:pt x="577" y="251"/>
                          </a:lnTo>
                          <a:lnTo>
                            <a:pt x="604" y="259"/>
                          </a:lnTo>
                          <a:lnTo>
                            <a:pt x="629" y="274"/>
                          </a:lnTo>
                          <a:lnTo>
                            <a:pt x="758" y="376"/>
                          </a:lnTo>
                          <a:lnTo>
                            <a:pt x="821" y="342"/>
                          </a:lnTo>
                          <a:lnTo>
                            <a:pt x="886" y="311"/>
                          </a:lnTo>
                          <a:lnTo>
                            <a:pt x="952" y="285"/>
                          </a:lnTo>
                          <a:lnTo>
                            <a:pt x="1020" y="265"/>
                          </a:lnTo>
                          <a:lnTo>
                            <a:pt x="1039" y="104"/>
                          </a:lnTo>
                          <a:lnTo>
                            <a:pt x="1047" y="77"/>
                          </a:lnTo>
                          <a:lnTo>
                            <a:pt x="1060" y="51"/>
                          </a:lnTo>
                          <a:lnTo>
                            <a:pt x="1078" y="30"/>
                          </a:lnTo>
                          <a:lnTo>
                            <a:pt x="1101" y="13"/>
                          </a:lnTo>
                          <a:lnTo>
                            <a:pt x="1127" y="4"/>
                          </a:lnTo>
                          <a:lnTo>
                            <a:pt x="11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ndParaRPr>
                    </a:p>
                  </p:txBody>
                </p:sp>
                <p:sp>
                  <p:nvSpPr>
                    <p:cNvPr id="35" name="Freeform 12">
                      <a:extLst>
                        <a:ext uri="{FF2B5EF4-FFF2-40B4-BE49-F238E27FC236}">
                          <a16:creationId xmlns="" xmlns:a16="http://schemas.microsoft.com/office/drawing/2014/main" id="{CFFAC7DA-B573-457D-971E-8EAFF20F4C30}"/>
                        </a:ext>
                      </a:extLst>
                    </p:cNvPr>
                    <p:cNvSpPr>
                      <a:spLocks noEditPoints="1"/>
                    </p:cNvSpPr>
                    <p:nvPr/>
                  </p:nvSpPr>
                  <p:spPr bwMode="auto">
                    <a:xfrm>
                      <a:off x="2757" y="1763"/>
                      <a:ext cx="2121" cy="2124"/>
                    </a:xfrm>
                    <a:custGeom>
                      <a:avLst/>
                      <a:gdLst>
                        <a:gd name="T0" fmla="*/ 934 w 2121"/>
                        <a:gd name="T1" fmla="*/ 699 h 2124"/>
                        <a:gd name="T2" fmla="*/ 776 w 2121"/>
                        <a:gd name="T3" fmla="*/ 810 h 2124"/>
                        <a:gd name="T4" fmla="*/ 693 w 2121"/>
                        <a:gd name="T5" fmla="*/ 984 h 2124"/>
                        <a:gd name="T6" fmla="*/ 710 w 2121"/>
                        <a:gd name="T7" fmla="*/ 1184 h 2124"/>
                        <a:gd name="T8" fmla="*/ 821 w 2121"/>
                        <a:gd name="T9" fmla="*/ 1341 h 2124"/>
                        <a:gd name="T10" fmla="*/ 995 w 2121"/>
                        <a:gd name="T11" fmla="*/ 1425 h 2124"/>
                        <a:gd name="T12" fmla="*/ 1194 w 2121"/>
                        <a:gd name="T13" fmla="*/ 1407 h 2124"/>
                        <a:gd name="T14" fmla="*/ 1353 w 2121"/>
                        <a:gd name="T15" fmla="*/ 1297 h 2124"/>
                        <a:gd name="T16" fmla="*/ 1436 w 2121"/>
                        <a:gd name="T17" fmla="*/ 1122 h 2124"/>
                        <a:gd name="T18" fmla="*/ 1419 w 2121"/>
                        <a:gd name="T19" fmla="*/ 923 h 2124"/>
                        <a:gd name="T20" fmla="*/ 1308 w 2121"/>
                        <a:gd name="T21" fmla="*/ 765 h 2124"/>
                        <a:gd name="T22" fmla="*/ 1134 w 2121"/>
                        <a:gd name="T23" fmla="*/ 683 h 2124"/>
                        <a:gd name="T24" fmla="*/ 1128 w 2121"/>
                        <a:gd name="T25" fmla="*/ 10 h 2124"/>
                        <a:gd name="T26" fmla="*/ 1197 w 2121"/>
                        <a:gd name="T27" fmla="*/ 94 h 2124"/>
                        <a:gd name="T28" fmla="*/ 1436 w 2121"/>
                        <a:gd name="T29" fmla="*/ 276 h 2124"/>
                        <a:gd name="T30" fmla="*/ 1594 w 2121"/>
                        <a:gd name="T31" fmla="*/ 168 h 2124"/>
                        <a:gd name="T32" fmla="*/ 1820 w 2121"/>
                        <a:gd name="T33" fmla="*/ 320 h 2124"/>
                        <a:gd name="T34" fmla="*/ 1861 w 2121"/>
                        <a:gd name="T35" fmla="*/ 404 h 2124"/>
                        <a:gd name="T36" fmla="*/ 1776 w 2121"/>
                        <a:gd name="T37" fmla="*/ 571 h 2124"/>
                        <a:gd name="T38" fmla="*/ 1991 w 2121"/>
                        <a:gd name="T39" fmla="*/ 766 h 2124"/>
                        <a:gd name="T40" fmla="*/ 2085 w 2121"/>
                        <a:gd name="T41" fmla="*/ 820 h 2124"/>
                        <a:gd name="T42" fmla="*/ 2119 w 2121"/>
                        <a:gd name="T43" fmla="*/ 1095 h 2124"/>
                        <a:gd name="T44" fmla="*/ 2055 w 2121"/>
                        <a:gd name="T45" fmla="*/ 1180 h 2124"/>
                        <a:gd name="T46" fmla="*/ 1871 w 2121"/>
                        <a:gd name="T47" fmla="*/ 1355 h 2124"/>
                        <a:gd name="T48" fmla="*/ 1956 w 2121"/>
                        <a:gd name="T49" fmla="*/ 1562 h 2124"/>
                        <a:gd name="T50" fmla="*/ 1932 w 2121"/>
                        <a:gd name="T51" fmla="*/ 1668 h 2124"/>
                        <a:gd name="T52" fmla="*/ 1747 w 2121"/>
                        <a:gd name="T53" fmla="*/ 1852 h 2124"/>
                        <a:gd name="T54" fmla="*/ 1655 w 2121"/>
                        <a:gd name="T55" fmla="*/ 1836 h 2124"/>
                        <a:gd name="T56" fmla="*/ 1351 w 2121"/>
                        <a:gd name="T57" fmla="*/ 1867 h 2124"/>
                        <a:gd name="T58" fmla="*/ 1314 w 2121"/>
                        <a:gd name="T59" fmla="*/ 2071 h 2124"/>
                        <a:gd name="T60" fmla="*/ 1048 w 2121"/>
                        <a:gd name="T61" fmla="*/ 2124 h 2124"/>
                        <a:gd name="T62" fmla="*/ 947 w 2121"/>
                        <a:gd name="T63" fmla="*/ 2082 h 2124"/>
                        <a:gd name="T64" fmla="*/ 830 w 2121"/>
                        <a:gd name="T65" fmla="*/ 1883 h 2124"/>
                        <a:gd name="T66" fmla="*/ 581 w 2121"/>
                        <a:gd name="T67" fmla="*/ 1942 h 2124"/>
                        <a:gd name="T68" fmla="*/ 472 w 2121"/>
                        <a:gd name="T69" fmla="*/ 1945 h 2124"/>
                        <a:gd name="T70" fmla="*/ 272 w 2121"/>
                        <a:gd name="T71" fmla="*/ 1767 h 2124"/>
                        <a:gd name="T72" fmla="*/ 268 w 2121"/>
                        <a:gd name="T73" fmla="*/ 1673 h 2124"/>
                        <a:gd name="T74" fmla="*/ 286 w 2121"/>
                        <a:gd name="T75" fmla="*/ 1425 h 2124"/>
                        <a:gd name="T76" fmla="*/ 74 w 2121"/>
                        <a:gd name="T77" fmla="*/ 1343 h 2124"/>
                        <a:gd name="T78" fmla="*/ 16 w 2121"/>
                        <a:gd name="T79" fmla="*/ 1252 h 2124"/>
                        <a:gd name="T80" fmla="*/ 22 w 2121"/>
                        <a:gd name="T81" fmla="*/ 980 h 2124"/>
                        <a:gd name="T82" fmla="*/ 214 w 2121"/>
                        <a:gd name="T83" fmla="*/ 911 h 2124"/>
                        <a:gd name="T84" fmla="*/ 191 w 2121"/>
                        <a:gd name="T85" fmla="*/ 613 h 2124"/>
                        <a:gd name="T86" fmla="*/ 162 w 2121"/>
                        <a:gd name="T87" fmla="*/ 509 h 2124"/>
                        <a:gd name="T88" fmla="*/ 330 w 2121"/>
                        <a:gd name="T89" fmla="*/ 292 h 2124"/>
                        <a:gd name="T90" fmla="*/ 420 w 2121"/>
                        <a:gd name="T91" fmla="*/ 270 h 2124"/>
                        <a:gd name="T92" fmla="*/ 628 w 2121"/>
                        <a:gd name="T93" fmla="*/ 309 h 2124"/>
                        <a:gd name="T94" fmla="*/ 777 w 2121"/>
                        <a:gd name="T95" fmla="*/ 101 h 2124"/>
                        <a:gd name="T96" fmla="*/ 852 w 2121"/>
                        <a:gd name="T97" fmla="*/ 23 h 2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21" h="2124">
                          <a:moveTo>
                            <a:pt x="1083" y="676"/>
                          </a:moveTo>
                          <a:lnTo>
                            <a:pt x="1032" y="678"/>
                          </a:lnTo>
                          <a:lnTo>
                            <a:pt x="982" y="686"/>
                          </a:lnTo>
                          <a:lnTo>
                            <a:pt x="934" y="699"/>
                          </a:lnTo>
                          <a:lnTo>
                            <a:pt x="888" y="720"/>
                          </a:lnTo>
                          <a:lnTo>
                            <a:pt x="847" y="745"/>
                          </a:lnTo>
                          <a:lnTo>
                            <a:pt x="809" y="775"/>
                          </a:lnTo>
                          <a:lnTo>
                            <a:pt x="776" y="810"/>
                          </a:lnTo>
                          <a:lnTo>
                            <a:pt x="747" y="849"/>
                          </a:lnTo>
                          <a:lnTo>
                            <a:pt x="723" y="891"/>
                          </a:lnTo>
                          <a:lnTo>
                            <a:pt x="706" y="936"/>
                          </a:lnTo>
                          <a:lnTo>
                            <a:pt x="693" y="984"/>
                          </a:lnTo>
                          <a:lnTo>
                            <a:pt x="687" y="1034"/>
                          </a:lnTo>
                          <a:lnTo>
                            <a:pt x="689" y="1085"/>
                          </a:lnTo>
                          <a:lnTo>
                            <a:pt x="695" y="1136"/>
                          </a:lnTo>
                          <a:lnTo>
                            <a:pt x="710" y="1184"/>
                          </a:lnTo>
                          <a:lnTo>
                            <a:pt x="730" y="1229"/>
                          </a:lnTo>
                          <a:lnTo>
                            <a:pt x="756" y="1270"/>
                          </a:lnTo>
                          <a:lnTo>
                            <a:pt x="786" y="1309"/>
                          </a:lnTo>
                          <a:lnTo>
                            <a:pt x="821" y="1341"/>
                          </a:lnTo>
                          <a:lnTo>
                            <a:pt x="859" y="1371"/>
                          </a:lnTo>
                          <a:lnTo>
                            <a:pt x="901" y="1394"/>
                          </a:lnTo>
                          <a:lnTo>
                            <a:pt x="947" y="1413"/>
                          </a:lnTo>
                          <a:lnTo>
                            <a:pt x="995" y="1425"/>
                          </a:lnTo>
                          <a:lnTo>
                            <a:pt x="1045" y="1430"/>
                          </a:lnTo>
                          <a:lnTo>
                            <a:pt x="1097" y="1430"/>
                          </a:lnTo>
                          <a:lnTo>
                            <a:pt x="1147" y="1422"/>
                          </a:lnTo>
                          <a:lnTo>
                            <a:pt x="1194" y="1407"/>
                          </a:lnTo>
                          <a:lnTo>
                            <a:pt x="1239" y="1388"/>
                          </a:lnTo>
                          <a:lnTo>
                            <a:pt x="1281" y="1363"/>
                          </a:lnTo>
                          <a:lnTo>
                            <a:pt x="1320" y="1332"/>
                          </a:lnTo>
                          <a:lnTo>
                            <a:pt x="1353" y="1297"/>
                          </a:lnTo>
                          <a:lnTo>
                            <a:pt x="1382" y="1258"/>
                          </a:lnTo>
                          <a:lnTo>
                            <a:pt x="1405" y="1216"/>
                          </a:lnTo>
                          <a:lnTo>
                            <a:pt x="1423" y="1171"/>
                          </a:lnTo>
                          <a:lnTo>
                            <a:pt x="1436" y="1122"/>
                          </a:lnTo>
                          <a:lnTo>
                            <a:pt x="1441" y="1074"/>
                          </a:lnTo>
                          <a:lnTo>
                            <a:pt x="1440" y="1022"/>
                          </a:lnTo>
                          <a:lnTo>
                            <a:pt x="1432" y="971"/>
                          </a:lnTo>
                          <a:lnTo>
                            <a:pt x="1419" y="923"/>
                          </a:lnTo>
                          <a:lnTo>
                            <a:pt x="1399" y="878"/>
                          </a:lnTo>
                          <a:lnTo>
                            <a:pt x="1372" y="836"/>
                          </a:lnTo>
                          <a:lnTo>
                            <a:pt x="1342" y="799"/>
                          </a:lnTo>
                          <a:lnTo>
                            <a:pt x="1308" y="765"/>
                          </a:lnTo>
                          <a:lnTo>
                            <a:pt x="1268" y="737"/>
                          </a:lnTo>
                          <a:lnTo>
                            <a:pt x="1226" y="713"/>
                          </a:lnTo>
                          <a:lnTo>
                            <a:pt x="1181" y="695"/>
                          </a:lnTo>
                          <a:lnTo>
                            <a:pt x="1134" y="683"/>
                          </a:lnTo>
                          <a:lnTo>
                            <a:pt x="1083" y="676"/>
                          </a:lnTo>
                          <a:close/>
                          <a:moveTo>
                            <a:pt x="1072" y="0"/>
                          </a:moveTo>
                          <a:lnTo>
                            <a:pt x="1101" y="2"/>
                          </a:lnTo>
                          <a:lnTo>
                            <a:pt x="1128" y="10"/>
                          </a:lnTo>
                          <a:lnTo>
                            <a:pt x="1152" y="23"/>
                          </a:lnTo>
                          <a:lnTo>
                            <a:pt x="1172" y="43"/>
                          </a:lnTo>
                          <a:lnTo>
                            <a:pt x="1188" y="66"/>
                          </a:lnTo>
                          <a:lnTo>
                            <a:pt x="1197" y="94"/>
                          </a:lnTo>
                          <a:lnTo>
                            <a:pt x="1219" y="206"/>
                          </a:lnTo>
                          <a:lnTo>
                            <a:pt x="1293" y="222"/>
                          </a:lnTo>
                          <a:lnTo>
                            <a:pt x="1366" y="246"/>
                          </a:lnTo>
                          <a:lnTo>
                            <a:pt x="1436" y="276"/>
                          </a:lnTo>
                          <a:lnTo>
                            <a:pt x="1518" y="200"/>
                          </a:lnTo>
                          <a:lnTo>
                            <a:pt x="1540" y="183"/>
                          </a:lnTo>
                          <a:lnTo>
                            <a:pt x="1566" y="172"/>
                          </a:lnTo>
                          <a:lnTo>
                            <a:pt x="1594" y="168"/>
                          </a:lnTo>
                          <a:lnTo>
                            <a:pt x="1622" y="171"/>
                          </a:lnTo>
                          <a:lnTo>
                            <a:pt x="1648" y="180"/>
                          </a:lnTo>
                          <a:lnTo>
                            <a:pt x="1672" y="196"/>
                          </a:lnTo>
                          <a:lnTo>
                            <a:pt x="1820" y="320"/>
                          </a:lnTo>
                          <a:lnTo>
                            <a:pt x="1837" y="338"/>
                          </a:lnTo>
                          <a:lnTo>
                            <a:pt x="1849" y="358"/>
                          </a:lnTo>
                          <a:lnTo>
                            <a:pt x="1857" y="381"/>
                          </a:lnTo>
                          <a:lnTo>
                            <a:pt x="1861" y="404"/>
                          </a:lnTo>
                          <a:lnTo>
                            <a:pt x="1859" y="428"/>
                          </a:lnTo>
                          <a:lnTo>
                            <a:pt x="1853" y="452"/>
                          </a:lnTo>
                          <a:lnTo>
                            <a:pt x="1841" y="474"/>
                          </a:lnTo>
                          <a:lnTo>
                            <a:pt x="1776" y="571"/>
                          </a:lnTo>
                          <a:lnTo>
                            <a:pt x="1815" y="631"/>
                          </a:lnTo>
                          <a:lnTo>
                            <a:pt x="1848" y="696"/>
                          </a:lnTo>
                          <a:lnTo>
                            <a:pt x="1874" y="762"/>
                          </a:lnTo>
                          <a:lnTo>
                            <a:pt x="1991" y="766"/>
                          </a:lnTo>
                          <a:lnTo>
                            <a:pt x="2020" y="771"/>
                          </a:lnTo>
                          <a:lnTo>
                            <a:pt x="2045" y="782"/>
                          </a:lnTo>
                          <a:lnTo>
                            <a:pt x="2068" y="799"/>
                          </a:lnTo>
                          <a:lnTo>
                            <a:pt x="2085" y="820"/>
                          </a:lnTo>
                          <a:lnTo>
                            <a:pt x="2098" y="845"/>
                          </a:lnTo>
                          <a:lnTo>
                            <a:pt x="2104" y="873"/>
                          </a:lnTo>
                          <a:lnTo>
                            <a:pt x="2121" y="1066"/>
                          </a:lnTo>
                          <a:lnTo>
                            <a:pt x="2119" y="1095"/>
                          </a:lnTo>
                          <a:lnTo>
                            <a:pt x="2111" y="1121"/>
                          </a:lnTo>
                          <a:lnTo>
                            <a:pt x="2097" y="1145"/>
                          </a:lnTo>
                          <a:lnTo>
                            <a:pt x="2077" y="1165"/>
                          </a:lnTo>
                          <a:lnTo>
                            <a:pt x="2055" y="1180"/>
                          </a:lnTo>
                          <a:lnTo>
                            <a:pt x="2027" y="1190"/>
                          </a:lnTo>
                          <a:lnTo>
                            <a:pt x="1910" y="1213"/>
                          </a:lnTo>
                          <a:lnTo>
                            <a:pt x="1894" y="1285"/>
                          </a:lnTo>
                          <a:lnTo>
                            <a:pt x="1871" y="1355"/>
                          </a:lnTo>
                          <a:lnTo>
                            <a:pt x="1842" y="1422"/>
                          </a:lnTo>
                          <a:lnTo>
                            <a:pt x="1928" y="1512"/>
                          </a:lnTo>
                          <a:lnTo>
                            <a:pt x="1945" y="1536"/>
                          </a:lnTo>
                          <a:lnTo>
                            <a:pt x="1956" y="1562"/>
                          </a:lnTo>
                          <a:lnTo>
                            <a:pt x="1960" y="1588"/>
                          </a:lnTo>
                          <a:lnTo>
                            <a:pt x="1957" y="1616"/>
                          </a:lnTo>
                          <a:lnTo>
                            <a:pt x="1948" y="1642"/>
                          </a:lnTo>
                          <a:lnTo>
                            <a:pt x="1932" y="1668"/>
                          </a:lnTo>
                          <a:lnTo>
                            <a:pt x="1808" y="1814"/>
                          </a:lnTo>
                          <a:lnTo>
                            <a:pt x="1791" y="1831"/>
                          </a:lnTo>
                          <a:lnTo>
                            <a:pt x="1770" y="1844"/>
                          </a:lnTo>
                          <a:lnTo>
                            <a:pt x="1747" y="1852"/>
                          </a:lnTo>
                          <a:lnTo>
                            <a:pt x="1723" y="1856"/>
                          </a:lnTo>
                          <a:lnTo>
                            <a:pt x="1700" y="1855"/>
                          </a:lnTo>
                          <a:lnTo>
                            <a:pt x="1676" y="1848"/>
                          </a:lnTo>
                          <a:lnTo>
                            <a:pt x="1655" y="1836"/>
                          </a:lnTo>
                          <a:lnTo>
                            <a:pt x="1548" y="1767"/>
                          </a:lnTo>
                          <a:lnTo>
                            <a:pt x="1486" y="1805"/>
                          </a:lnTo>
                          <a:lnTo>
                            <a:pt x="1420" y="1839"/>
                          </a:lnTo>
                          <a:lnTo>
                            <a:pt x="1351" y="1867"/>
                          </a:lnTo>
                          <a:lnTo>
                            <a:pt x="1347" y="1995"/>
                          </a:lnTo>
                          <a:lnTo>
                            <a:pt x="1342" y="2024"/>
                          </a:lnTo>
                          <a:lnTo>
                            <a:pt x="1332" y="2050"/>
                          </a:lnTo>
                          <a:lnTo>
                            <a:pt x="1314" y="2071"/>
                          </a:lnTo>
                          <a:lnTo>
                            <a:pt x="1293" y="2090"/>
                          </a:lnTo>
                          <a:lnTo>
                            <a:pt x="1268" y="2102"/>
                          </a:lnTo>
                          <a:lnTo>
                            <a:pt x="1240" y="2108"/>
                          </a:lnTo>
                          <a:lnTo>
                            <a:pt x="1048" y="2124"/>
                          </a:lnTo>
                          <a:lnTo>
                            <a:pt x="1019" y="2123"/>
                          </a:lnTo>
                          <a:lnTo>
                            <a:pt x="992" y="2115"/>
                          </a:lnTo>
                          <a:lnTo>
                            <a:pt x="969" y="2100"/>
                          </a:lnTo>
                          <a:lnTo>
                            <a:pt x="947" y="2082"/>
                          </a:lnTo>
                          <a:lnTo>
                            <a:pt x="933" y="2058"/>
                          </a:lnTo>
                          <a:lnTo>
                            <a:pt x="924" y="2030"/>
                          </a:lnTo>
                          <a:lnTo>
                            <a:pt x="897" y="1898"/>
                          </a:lnTo>
                          <a:lnTo>
                            <a:pt x="830" y="1883"/>
                          </a:lnTo>
                          <a:lnTo>
                            <a:pt x="764" y="1862"/>
                          </a:lnTo>
                          <a:lnTo>
                            <a:pt x="699" y="1835"/>
                          </a:lnTo>
                          <a:lnTo>
                            <a:pt x="603" y="1925"/>
                          </a:lnTo>
                          <a:lnTo>
                            <a:pt x="581" y="1942"/>
                          </a:lnTo>
                          <a:lnTo>
                            <a:pt x="554" y="1953"/>
                          </a:lnTo>
                          <a:lnTo>
                            <a:pt x="526" y="1957"/>
                          </a:lnTo>
                          <a:lnTo>
                            <a:pt x="499" y="1954"/>
                          </a:lnTo>
                          <a:lnTo>
                            <a:pt x="472" y="1945"/>
                          </a:lnTo>
                          <a:lnTo>
                            <a:pt x="449" y="1929"/>
                          </a:lnTo>
                          <a:lnTo>
                            <a:pt x="301" y="1805"/>
                          </a:lnTo>
                          <a:lnTo>
                            <a:pt x="284" y="1786"/>
                          </a:lnTo>
                          <a:lnTo>
                            <a:pt x="272" y="1767"/>
                          </a:lnTo>
                          <a:lnTo>
                            <a:pt x="263" y="1744"/>
                          </a:lnTo>
                          <a:lnTo>
                            <a:pt x="260" y="1720"/>
                          </a:lnTo>
                          <a:lnTo>
                            <a:pt x="261" y="1697"/>
                          </a:lnTo>
                          <a:lnTo>
                            <a:pt x="268" y="1673"/>
                          </a:lnTo>
                          <a:lnTo>
                            <a:pt x="280" y="1650"/>
                          </a:lnTo>
                          <a:lnTo>
                            <a:pt x="352" y="1541"/>
                          </a:lnTo>
                          <a:lnTo>
                            <a:pt x="317" y="1484"/>
                          </a:lnTo>
                          <a:lnTo>
                            <a:pt x="286" y="1425"/>
                          </a:lnTo>
                          <a:lnTo>
                            <a:pt x="260" y="1363"/>
                          </a:lnTo>
                          <a:lnTo>
                            <a:pt x="128" y="1359"/>
                          </a:lnTo>
                          <a:lnTo>
                            <a:pt x="100" y="1355"/>
                          </a:lnTo>
                          <a:lnTo>
                            <a:pt x="74" y="1343"/>
                          </a:lnTo>
                          <a:lnTo>
                            <a:pt x="51" y="1327"/>
                          </a:lnTo>
                          <a:lnTo>
                            <a:pt x="34" y="1305"/>
                          </a:lnTo>
                          <a:lnTo>
                            <a:pt x="22" y="1279"/>
                          </a:lnTo>
                          <a:lnTo>
                            <a:pt x="16" y="1252"/>
                          </a:lnTo>
                          <a:lnTo>
                            <a:pt x="0" y="1059"/>
                          </a:lnTo>
                          <a:lnTo>
                            <a:pt x="1" y="1031"/>
                          </a:lnTo>
                          <a:lnTo>
                            <a:pt x="9" y="1004"/>
                          </a:lnTo>
                          <a:lnTo>
                            <a:pt x="22" y="980"/>
                          </a:lnTo>
                          <a:lnTo>
                            <a:pt x="42" y="960"/>
                          </a:lnTo>
                          <a:lnTo>
                            <a:pt x="66" y="944"/>
                          </a:lnTo>
                          <a:lnTo>
                            <a:pt x="92" y="935"/>
                          </a:lnTo>
                          <a:lnTo>
                            <a:pt x="214" y="911"/>
                          </a:lnTo>
                          <a:lnTo>
                            <a:pt x="230" y="840"/>
                          </a:lnTo>
                          <a:lnTo>
                            <a:pt x="251" y="770"/>
                          </a:lnTo>
                          <a:lnTo>
                            <a:pt x="277" y="703"/>
                          </a:lnTo>
                          <a:lnTo>
                            <a:pt x="191" y="613"/>
                          </a:lnTo>
                          <a:lnTo>
                            <a:pt x="174" y="589"/>
                          </a:lnTo>
                          <a:lnTo>
                            <a:pt x="164" y="563"/>
                          </a:lnTo>
                          <a:lnTo>
                            <a:pt x="160" y="536"/>
                          </a:lnTo>
                          <a:lnTo>
                            <a:pt x="162" y="509"/>
                          </a:lnTo>
                          <a:lnTo>
                            <a:pt x="171" y="482"/>
                          </a:lnTo>
                          <a:lnTo>
                            <a:pt x="187" y="457"/>
                          </a:lnTo>
                          <a:lnTo>
                            <a:pt x="311" y="309"/>
                          </a:lnTo>
                          <a:lnTo>
                            <a:pt x="330" y="292"/>
                          </a:lnTo>
                          <a:lnTo>
                            <a:pt x="351" y="279"/>
                          </a:lnTo>
                          <a:lnTo>
                            <a:pt x="373" y="271"/>
                          </a:lnTo>
                          <a:lnTo>
                            <a:pt x="396" y="268"/>
                          </a:lnTo>
                          <a:lnTo>
                            <a:pt x="420" y="270"/>
                          </a:lnTo>
                          <a:lnTo>
                            <a:pt x="443" y="276"/>
                          </a:lnTo>
                          <a:lnTo>
                            <a:pt x="466" y="287"/>
                          </a:lnTo>
                          <a:lnTo>
                            <a:pt x="562" y="352"/>
                          </a:lnTo>
                          <a:lnTo>
                            <a:pt x="628" y="309"/>
                          </a:lnTo>
                          <a:lnTo>
                            <a:pt x="697" y="272"/>
                          </a:lnTo>
                          <a:lnTo>
                            <a:pt x="769" y="243"/>
                          </a:lnTo>
                          <a:lnTo>
                            <a:pt x="773" y="129"/>
                          </a:lnTo>
                          <a:lnTo>
                            <a:pt x="777" y="101"/>
                          </a:lnTo>
                          <a:lnTo>
                            <a:pt x="789" y="74"/>
                          </a:lnTo>
                          <a:lnTo>
                            <a:pt x="805" y="52"/>
                          </a:lnTo>
                          <a:lnTo>
                            <a:pt x="827" y="35"/>
                          </a:lnTo>
                          <a:lnTo>
                            <a:pt x="852" y="23"/>
                          </a:lnTo>
                          <a:lnTo>
                            <a:pt x="880" y="16"/>
                          </a:lnTo>
                          <a:lnTo>
                            <a:pt x="107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ndParaRPr>
                    </a:p>
                  </p:txBody>
                </p:sp>
                <p:sp>
                  <p:nvSpPr>
                    <p:cNvPr id="36" name="Freeform 13">
                      <a:extLst>
                        <a:ext uri="{FF2B5EF4-FFF2-40B4-BE49-F238E27FC236}">
                          <a16:creationId xmlns="" xmlns:a16="http://schemas.microsoft.com/office/drawing/2014/main" id="{3D250738-D1F3-48C6-A6DE-3DD77DCEAE7F}"/>
                        </a:ext>
                      </a:extLst>
                    </p:cNvPr>
                    <p:cNvSpPr>
                      <a:spLocks noEditPoints="1"/>
                    </p:cNvSpPr>
                    <p:nvPr/>
                  </p:nvSpPr>
                  <p:spPr bwMode="auto">
                    <a:xfrm>
                      <a:off x="1375" y="3029"/>
                      <a:ext cx="1722" cy="1721"/>
                    </a:xfrm>
                    <a:custGeom>
                      <a:avLst/>
                      <a:gdLst>
                        <a:gd name="T0" fmla="*/ 772 w 1722"/>
                        <a:gd name="T1" fmla="*/ 561 h 1721"/>
                        <a:gd name="T2" fmla="*/ 651 w 1722"/>
                        <a:gd name="T3" fmla="*/ 634 h 1721"/>
                        <a:gd name="T4" fmla="*/ 574 w 1722"/>
                        <a:gd name="T5" fmla="*/ 754 h 1721"/>
                        <a:gd name="T6" fmla="*/ 561 w 1722"/>
                        <a:gd name="T7" fmla="*/ 900 h 1721"/>
                        <a:gd name="T8" fmla="*/ 615 w 1722"/>
                        <a:gd name="T9" fmla="*/ 1032 h 1721"/>
                        <a:gd name="T10" fmla="*/ 721 w 1722"/>
                        <a:gd name="T11" fmla="*/ 1125 h 1721"/>
                        <a:gd name="T12" fmla="*/ 862 w 1722"/>
                        <a:gd name="T13" fmla="*/ 1162 h 1721"/>
                        <a:gd name="T14" fmla="*/ 1003 w 1722"/>
                        <a:gd name="T15" fmla="*/ 1129 h 1721"/>
                        <a:gd name="T16" fmla="*/ 1111 w 1722"/>
                        <a:gd name="T17" fmla="*/ 1038 h 1721"/>
                        <a:gd name="T18" fmla="*/ 1168 w 1722"/>
                        <a:gd name="T19" fmla="*/ 907 h 1721"/>
                        <a:gd name="T20" fmla="*/ 1158 w 1722"/>
                        <a:gd name="T21" fmla="*/ 761 h 1721"/>
                        <a:gd name="T22" fmla="*/ 1085 w 1722"/>
                        <a:gd name="T23" fmla="*/ 639 h 1721"/>
                        <a:gd name="T24" fmla="*/ 966 w 1722"/>
                        <a:gd name="T25" fmla="*/ 564 h 1721"/>
                        <a:gd name="T26" fmla="*/ 817 w 1722"/>
                        <a:gd name="T27" fmla="*/ 0 h 1721"/>
                        <a:gd name="T28" fmla="*/ 990 w 1722"/>
                        <a:gd name="T29" fmla="*/ 15 h 1721"/>
                        <a:gd name="T30" fmla="*/ 1043 w 1722"/>
                        <a:gd name="T31" fmla="*/ 78 h 1721"/>
                        <a:gd name="T32" fmla="*/ 1117 w 1722"/>
                        <a:gd name="T33" fmla="*/ 198 h 1721"/>
                        <a:gd name="T34" fmla="*/ 1284 w 1722"/>
                        <a:gd name="T35" fmla="*/ 209 h 1721"/>
                        <a:gd name="T36" fmla="*/ 1363 w 1722"/>
                        <a:gd name="T37" fmla="*/ 185 h 1721"/>
                        <a:gd name="T38" fmla="*/ 1439 w 1722"/>
                        <a:gd name="T39" fmla="*/ 221 h 1721"/>
                        <a:gd name="T40" fmla="*/ 1550 w 1722"/>
                        <a:gd name="T41" fmla="*/ 354 h 1721"/>
                        <a:gd name="T42" fmla="*/ 1544 w 1722"/>
                        <a:gd name="T43" fmla="*/ 435 h 1721"/>
                        <a:gd name="T44" fmla="*/ 1507 w 1722"/>
                        <a:gd name="T45" fmla="*/ 570 h 1721"/>
                        <a:gd name="T46" fmla="*/ 1621 w 1722"/>
                        <a:gd name="T47" fmla="*/ 691 h 1721"/>
                        <a:gd name="T48" fmla="*/ 1695 w 1722"/>
                        <a:gd name="T49" fmla="*/ 730 h 1721"/>
                        <a:gd name="T50" fmla="*/ 1722 w 1722"/>
                        <a:gd name="T51" fmla="*/ 808 h 1721"/>
                        <a:gd name="T52" fmla="*/ 1707 w 1722"/>
                        <a:gd name="T53" fmla="*/ 981 h 1721"/>
                        <a:gd name="T54" fmla="*/ 1645 w 1722"/>
                        <a:gd name="T55" fmla="*/ 1035 h 1721"/>
                        <a:gd name="T56" fmla="*/ 1520 w 1722"/>
                        <a:gd name="T57" fmla="*/ 1106 h 1721"/>
                        <a:gd name="T58" fmla="*/ 1518 w 1722"/>
                        <a:gd name="T59" fmla="*/ 1278 h 1721"/>
                        <a:gd name="T60" fmla="*/ 1543 w 1722"/>
                        <a:gd name="T61" fmla="*/ 1357 h 1721"/>
                        <a:gd name="T62" fmla="*/ 1507 w 1722"/>
                        <a:gd name="T63" fmla="*/ 1432 h 1721"/>
                        <a:gd name="T64" fmla="*/ 1374 w 1722"/>
                        <a:gd name="T65" fmla="*/ 1545 h 1721"/>
                        <a:gd name="T66" fmla="*/ 1292 w 1722"/>
                        <a:gd name="T67" fmla="*/ 1538 h 1721"/>
                        <a:gd name="T68" fmla="*/ 1148 w 1722"/>
                        <a:gd name="T69" fmla="*/ 1496 h 1721"/>
                        <a:gd name="T70" fmla="*/ 1024 w 1722"/>
                        <a:gd name="T71" fmla="*/ 1620 h 1721"/>
                        <a:gd name="T72" fmla="*/ 985 w 1722"/>
                        <a:gd name="T73" fmla="*/ 1694 h 1721"/>
                        <a:gd name="T74" fmla="*/ 907 w 1722"/>
                        <a:gd name="T75" fmla="*/ 1721 h 1721"/>
                        <a:gd name="T76" fmla="*/ 734 w 1722"/>
                        <a:gd name="T77" fmla="*/ 1706 h 1721"/>
                        <a:gd name="T78" fmla="*/ 680 w 1722"/>
                        <a:gd name="T79" fmla="*/ 1644 h 1721"/>
                        <a:gd name="T80" fmla="*/ 611 w 1722"/>
                        <a:gd name="T81" fmla="*/ 1508 h 1721"/>
                        <a:gd name="T82" fmla="*/ 440 w 1722"/>
                        <a:gd name="T83" fmla="*/ 1512 h 1721"/>
                        <a:gd name="T84" fmla="*/ 359 w 1722"/>
                        <a:gd name="T85" fmla="*/ 1537 h 1721"/>
                        <a:gd name="T86" fmla="*/ 284 w 1722"/>
                        <a:gd name="T87" fmla="*/ 1501 h 1721"/>
                        <a:gd name="T88" fmla="*/ 173 w 1722"/>
                        <a:gd name="T89" fmla="*/ 1368 h 1721"/>
                        <a:gd name="T90" fmla="*/ 180 w 1722"/>
                        <a:gd name="T91" fmla="*/ 1286 h 1721"/>
                        <a:gd name="T92" fmla="*/ 226 w 1722"/>
                        <a:gd name="T93" fmla="*/ 1145 h 1721"/>
                        <a:gd name="T94" fmla="*/ 102 w 1722"/>
                        <a:gd name="T95" fmla="*/ 1031 h 1721"/>
                        <a:gd name="T96" fmla="*/ 29 w 1722"/>
                        <a:gd name="T97" fmla="*/ 992 h 1721"/>
                        <a:gd name="T98" fmla="*/ 0 w 1722"/>
                        <a:gd name="T99" fmla="*/ 914 h 1721"/>
                        <a:gd name="T100" fmla="*/ 16 w 1722"/>
                        <a:gd name="T101" fmla="*/ 741 h 1721"/>
                        <a:gd name="T102" fmla="*/ 78 w 1722"/>
                        <a:gd name="T103" fmla="*/ 687 h 1721"/>
                        <a:gd name="T104" fmla="*/ 206 w 1722"/>
                        <a:gd name="T105" fmla="*/ 615 h 1721"/>
                        <a:gd name="T106" fmla="*/ 205 w 1722"/>
                        <a:gd name="T107" fmla="*/ 444 h 1721"/>
                        <a:gd name="T108" fmla="*/ 181 w 1722"/>
                        <a:gd name="T109" fmla="*/ 365 h 1721"/>
                        <a:gd name="T110" fmla="*/ 215 w 1722"/>
                        <a:gd name="T111" fmla="*/ 289 h 1721"/>
                        <a:gd name="T112" fmla="*/ 350 w 1722"/>
                        <a:gd name="T113" fmla="*/ 177 h 1721"/>
                        <a:gd name="T114" fmla="*/ 432 w 1722"/>
                        <a:gd name="T115" fmla="*/ 184 h 1721"/>
                        <a:gd name="T116" fmla="*/ 570 w 1722"/>
                        <a:gd name="T117" fmla="*/ 217 h 1721"/>
                        <a:gd name="T118" fmla="*/ 700 w 1722"/>
                        <a:gd name="T119" fmla="*/ 102 h 1721"/>
                        <a:gd name="T120" fmla="*/ 739 w 1722"/>
                        <a:gd name="T121" fmla="*/ 28 h 1721"/>
                        <a:gd name="T122" fmla="*/ 817 w 1722"/>
                        <a:gd name="T123" fmla="*/ 0 h 1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2" h="1721">
                          <a:moveTo>
                            <a:pt x="869" y="547"/>
                          </a:moveTo>
                          <a:lnTo>
                            <a:pt x="820" y="551"/>
                          </a:lnTo>
                          <a:lnTo>
                            <a:pt x="772" y="561"/>
                          </a:lnTo>
                          <a:lnTo>
                            <a:pt x="727" y="580"/>
                          </a:lnTo>
                          <a:lnTo>
                            <a:pt x="686" y="603"/>
                          </a:lnTo>
                          <a:lnTo>
                            <a:pt x="651" y="634"/>
                          </a:lnTo>
                          <a:lnTo>
                            <a:pt x="619" y="669"/>
                          </a:lnTo>
                          <a:lnTo>
                            <a:pt x="594" y="709"/>
                          </a:lnTo>
                          <a:lnTo>
                            <a:pt x="574" y="754"/>
                          </a:lnTo>
                          <a:lnTo>
                            <a:pt x="562" y="800"/>
                          </a:lnTo>
                          <a:lnTo>
                            <a:pt x="558" y="850"/>
                          </a:lnTo>
                          <a:lnTo>
                            <a:pt x="561" y="900"/>
                          </a:lnTo>
                          <a:lnTo>
                            <a:pt x="573" y="948"/>
                          </a:lnTo>
                          <a:lnTo>
                            <a:pt x="590" y="992"/>
                          </a:lnTo>
                          <a:lnTo>
                            <a:pt x="615" y="1032"/>
                          </a:lnTo>
                          <a:lnTo>
                            <a:pt x="646" y="1068"/>
                          </a:lnTo>
                          <a:lnTo>
                            <a:pt x="681" y="1100"/>
                          </a:lnTo>
                          <a:lnTo>
                            <a:pt x="721" y="1125"/>
                          </a:lnTo>
                          <a:lnTo>
                            <a:pt x="764" y="1145"/>
                          </a:lnTo>
                          <a:lnTo>
                            <a:pt x="812" y="1156"/>
                          </a:lnTo>
                          <a:lnTo>
                            <a:pt x="862" y="1162"/>
                          </a:lnTo>
                          <a:lnTo>
                            <a:pt x="911" y="1158"/>
                          </a:lnTo>
                          <a:lnTo>
                            <a:pt x="958" y="1147"/>
                          </a:lnTo>
                          <a:lnTo>
                            <a:pt x="1003" y="1129"/>
                          </a:lnTo>
                          <a:lnTo>
                            <a:pt x="1044" y="1104"/>
                          </a:lnTo>
                          <a:lnTo>
                            <a:pt x="1080" y="1073"/>
                          </a:lnTo>
                          <a:lnTo>
                            <a:pt x="1111" y="1038"/>
                          </a:lnTo>
                          <a:lnTo>
                            <a:pt x="1136" y="998"/>
                          </a:lnTo>
                          <a:lnTo>
                            <a:pt x="1156" y="955"/>
                          </a:lnTo>
                          <a:lnTo>
                            <a:pt x="1168" y="907"/>
                          </a:lnTo>
                          <a:lnTo>
                            <a:pt x="1172" y="858"/>
                          </a:lnTo>
                          <a:lnTo>
                            <a:pt x="1169" y="808"/>
                          </a:lnTo>
                          <a:lnTo>
                            <a:pt x="1158" y="761"/>
                          </a:lnTo>
                          <a:lnTo>
                            <a:pt x="1140" y="716"/>
                          </a:lnTo>
                          <a:lnTo>
                            <a:pt x="1115" y="676"/>
                          </a:lnTo>
                          <a:lnTo>
                            <a:pt x="1085" y="639"/>
                          </a:lnTo>
                          <a:lnTo>
                            <a:pt x="1049" y="607"/>
                          </a:lnTo>
                          <a:lnTo>
                            <a:pt x="1010" y="582"/>
                          </a:lnTo>
                          <a:lnTo>
                            <a:pt x="966" y="564"/>
                          </a:lnTo>
                          <a:lnTo>
                            <a:pt x="919" y="551"/>
                          </a:lnTo>
                          <a:lnTo>
                            <a:pt x="869" y="547"/>
                          </a:lnTo>
                          <a:close/>
                          <a:moveTo>
                            <a:pt x="817" y="0"/>
                          </a:moveTo>
                          <a:lnTo>
                            <a:pt x="935" y="2"/>
                          </a:lnTo>
                          <a:lnTo>
                            <a:pt x="964" y="4"/>
                          </a:lnTo>
                          <a:lnTo>
                            <a:pt x="990" y="15"/>
                          </a:lnTo>
                          <a:lnTo>
                            <a:pt x="1012" y="32"/>
                          </a:lnTo>
                          <a:lnTo>
                            <a:pt x="1031" y="53"/>
                          </a:lnTo>
                          <a:lnTo>
                            <a:pt x="1043" y="78"/>
                          </a:lnTo>
                          <a:lnTo>
                            <a:pt x="1049" y="106"/>
                          </a:lnTo>
                          <a:lnTo>
                            <a:pt x="1057" y="178"/>
                          </a:lnTo>
                          <a:lnTo>
                            <a:pt x="1117" y="198"/>
                          </a:lnTo>
                          <a:lnTo>
                            <a:pt x="1173" y="223"/>
                          </a:lnTo>
                          <a:lnTo>
                            <a:pt x="1228" y="252"/>
                          </a:lnTo>
                          <a:lnTo>
                            <a:pt x="1284" y="209"/>
                          </a:lnTo>
                          <a:lnTo>
                            <a:pt x="1309" y="194"/>
                          </a:lnTo>
                          <a:lnTo>
                            <a:pt x="1336" y="186"/>
                          </a:lnTo>
                          <a:lnTo>
                            <a:pt x="1363" y="185"/>
                          </a:lnTo>
                          <a:lnTo>
                            <a:pt x="1391" y="190"/>
                          </a:lnTo>
                          <a:lnTo>
                            <a:pt x="1416" y="202"/>
                          </a:lnTo>
                          <a:lnTo>
                            <a:pt x="1439" y="221"/>
                          </a:lnTo>
                          <a:lnTo>
                            <a:pt x="1522" y="305"/>
                          </a:lnTo>
                          <a:lnTo>
                            <a:pt x="1539" y="328"/>
                          </a:lnTo>
                          <a:lnTo>
                            <a:pt x="1550" y="354"/>
                          </a:lnTo>
                          <a:lnTo>
                            <a:pt x="1555" y="380"/>
                          </a:lnTo>
                          <a:lnTo>
                            <a:pt x="1552" y="408"/>
                          </a:lnTo>
                          <a:lnTo>
                            <a:pt x="1544" y="435"/>
                          </a:lnTo>
                          <a:lnTo>
                            <a:pt x="1528" y="460"/>
                          </a:lnTo>
                          <a:lnTo>
                            <a:pt x="1481" y="518"/>
                          </a:lnTo>
                          <a:lnTo>
                            <a:pt x="1507" y="570"/>
                          </a:lnTo>
                          <a:lnTo>
                            <a:pt x="1528" y="625"/>
                          </a:lnTo>
                          <a:lnTo>
                            <a:pt x="1546" y="681"/>
                          </a:lnTo>
                          <a:lnTo>
                            <a:pt x="1621" y="691"/>
                          </a:lnTo>
                          <a:lnTo>
                            <a:pt x="1649" y="698"/>
                          </a:lnTo>
                          <a:lnTo>
                            <a:pt x="1674" y="712"/>
                          </a:lnTo>
                          <a:lnTo>
                            <a:pt x="1695" y="730"/>
                          </a:lnTo>
                          <a:lnTo>
                            <a:pt x="1709" y="753"/>
                          </a:lnTo>
                          <a:lnTo>
                            <a:pt x="1720" y="779"/>
                          </a:lnTo>
                          <a:lnTo>
                            <a:pt x="1722" y="808"/>
                          </a:lnTo>
                          <a:lnTo>
                            <a:pt x="1721" y="927"/>
                          </a:lnTo>
                          <a:lnTo>
                            <a:pt x="1717" y="955"/>
                          </a:lnTo>
                          <a:lnTo>
                            <a:pt x="1707" y="981"/>
                          </a:lnTo>
                          <a:lnTo>
                            <a:pt x="1691" y="1003"/>
                          </a:lnTo>
                          <a:lnTo>
                            <a:pt x="1670" y="1022"/>
                          </a:lnTo>
                          <a:lnTo>
                            <a:pt x="1645" y="1035"/>
                          </a:lnTo>
                          <a:lnTo>
                            <a:pt x="1617" y="1042"/>
                          </a:lnTo>
                          <a:lnTo>
                            <a:pt x="1539" y="1050"/>
                          </a:lnTo>
                          <a:lnTo>
                            <a:pt x="1520" y="1106"/>
                          </a:lnTo>
                          <a:lnTo>
                            <a:pt x="1497" y="1160"/>
                          </a:lnTo>
                          <a:lnTo>
                            <a:pt x="1468" y="1213"/>
                          </a:lnTo>
                          <a:lnTo>
                            <a:pt x="1518" y="1278"/>
                          </a:lnTo>
                          <a:lnTo>
                            <a:pt x="1532" y="1303"/>
                          </a:lnTo>
                          <a:lnTo>
                            <a:pt x="1542" y="1329"/>
                          </a:lnTo>
                          <a:lnTo>
                            <a:pt x="1543" y="1357"/>
                          </a:lnTo>
                          <a:lnTo>
                            <a:pt x="1538" y="1385"/>
                          </a:lnTo>
                          <a:lnTo>
                            <a:pt x="1526" y="1410"/>
                          </a:lnTo>
                          <a:lnTo>
                            <a:pt x="1507" y="1432"/>
                          </a:lnTo>
                          <a:lnTo>
                            <a:pt x="1423" y="1515"/>
                          </a:lnTo>
                          <a:lnTo>
                            <a:pt x="1400" y="1533"/>
                          </a:lnTo>
                          <a:lnTo>
                            <a:pt x="1374" y="1545"/>
                          </a:lnTo>
                          <a:lnTo>
                            <a:pt x="1346" y="1548"/>
                          </a:lnTo>
                          <a:lnTo>
                            <a:pt x="1319" y="1546"/>
                          </a:lnTo>
                          <a:lnTo>
                            <a:pt x="1292" y="1538"/>
                          </a:lnTo>
                          <a:lnTo>
                            <a:pt x="1268" y="1522"/>
                          </a:lnTo>
                          <a:lnTo>
                            <a:pt x="1202" y="1469"/>
                          </a:lnTo>
                          <a:lnTo>
                            <a:pt x="1148" y="1496"/>
                          </a:lnTo>
                          <a:lnTo>
                            <a:pt x="1093" y="1518"/>
                          </a:lnTo>
                          <a:lnTo>
                            <a:pt x="1035" y="1535"/>
                          </a:lnTo>
                          <a:lnTo>
                            <a:pt x="1024" y="1620"/>
                          </a:lnTo>
                          <a:lnTo>
                            <a:pt x="1016" y="1647"/>
                          </a:lnTo>
                          <a:lnTo>
                            <a:pt x="1003" y="1673"/>
                          </a:lnTo>
                          <a:lnTo>
                            <a:pt x="985" y="1694"/>
                          </a:lnTo>
                          <a:lnTo>
                            <a:pt x="961" y="1710"/>
                          </a:lnTo>
                          <a:lnTo>
                            <a:pt x="935" y="1719"/>
                          </a:lnTo>
                          <a:lnTo>
                            <a:pt x="907" y="1721"/>
                          </a:lnTo>
                          <a:lnTo>
                            <a:pt x="788" y="1720"/>
                          </a:lnTo>
                          <a:lnTo>
                            <a:pt x="759" y="1716"/>
                          </a:lnTo>
                          <a:lnTo>
                            <a:pt x="734" y="1706"/>
                          </a:lnTo>
                          <a:lnTo>
                            <a:pt x="710" y="1690"/>
                          </a:lnTo>
                          <a:lnTo>
                            <a:pt x="693" y="1669"/>
                          </a:lnTo>
                          <a:lnTo>
                            <a:pt x="680" y="1644"/>
                          </a:lnTo>
                          <a:lnTo>
                            <a:pt x="673" y="1616"/>
                          </a:lnTo>
                          <a:lnTo>
                            <a:pt x="664" y="1526"/>
                          </a:lnTo>
                          <a:lnTo>
                            <a:pt x="611" y="1508"/>
                          </a:lnTo>
                          <a:lnTo>
                            <a:pt x="558" y="1485"/>
                          </a:lnTo>
                          <a:lnTo>
                            <a:pt x="510" y="1459"/>
                          </a:lnTo>
                          <a:lnTo>
                            <a:pt x="440" y="1512"/>
                          </a:lnTo>
                          <a:lnTo>
                            <a:pt x="415" y="1527"/>
                          </a:lnTo>
                          <a:lnTo>
                            <a:pt x="387" y="1535"/>
                          </a:lnTo>
                          <a:lnTo>
                            <a:pt x="359" y="1537"/>
                          </a:lnTo>
                          <a:lnTo>
                            <a:pt x="333" y="1531"/>
                          </a:lnTo>
                          <a:lnTo>
                            <a:pt x="306" y="1519"/>
                          </a:lnTo>
                          <a:lnTo>
                            <a:pt x="284" y="1501"/>
                          </a:lnTo>
                          <a:lnTo>
                            <a:pt x="202" y="1417"/>
                          </a:lnTo>
                          <a:lnTo>
                            <a:pt x="184" y="1394"/>
                          </a:lnTo>
                          <a:lnTo>
                            <a:pt x="173" y="1368"/>
                          </a:lnTo>
                          <a:lnTo>
                            <a:pt x="169" y="1341"/>
                          </a:lnTo>
                          <a:lnTo>
                            <a:pt x="170" y="1314"/>
                          </a:lnTo>
                          <a:lnTo>
                            <a:pt x="180" y="1286"/>
                          </a:lnTo>
                          <a:lnTo>
                            <a:pt x="194" y="1262"/>
                          </a:lnTo>
                          <a:lnTo>
                            <a:pt x="251" y="1192"/>
                          </a:lnTo>
                          <a:lnTo>
                            <a:pt x="226" y="1145"/>
                          </a:lnTo>
                          <a:lnTo>
                            <a:pt x="206" y="1093"/>
                          </a:lnTo>
                          <a:lnTo>
                            <a:pt x="189" y="1042"/>
                          </a:lnTo>
                          <a:lnTo>
                            <a:pt x="102" y="1031"/>
                          </a:lnTo>
                          <a:lnTo>
                            <a:pt x="74" y="1023"/>
                          </a:lnTo>
                          <a:lnTo>
                            <a:pt x="49" y="1010"/>
                          </a:lnTo>
                          <a:lnTo>
                            <a:pt x="29" y="992"/>
                          </a:lnTo>
                          <a:lnTo>
                            <a:pt x="13" y="968"/>
                          </a:lnTo>
                          <a:lnTo>
                            <a:pt x="4" y="943"/>
                          </a:lnTo>
                          <a:lnTo>
                            <a:pt x="0" y="914"/>
                          </a:lnTo>
                          <a:lnTo>
                            <a:pt x="2" y="795"/>
                          </a:lnTo>
                          <a:lnTo>
                            <a:pt x="5" y="766"/>
                          </a:lnTo>
                          <a:lnTo>
                            <a:pt x="16" y="741"/>
                          </a:lnTo>
                          <a:lnTo>
                            <a:pt x="32" y="718"/>
                          </a:lnTo>
                          <a:lnTo>
                            <a:pt x="53" y="700"/>
                          </a:lnTo>
                          <a:lnTo>
                            <a:pt x="78" y="687"/>
                          </a:lnTo>
                          <a:lnTo>
                            <a:pt x="106" y="680"/>
                          </a:lnTo>
                          <a:lnTo>
                            <a:pt x="188" y="672"/>
                          </a:lnTo>
                          <a:lnTo>
                            <a:pt x="206" y="615"/>
                          </a:lnTo>
                          <a:lnTo>
                            <a:pt x="229" y="561"/>
                          </a:lnTo>
                          <a:lnTo>
                            <a:pt x="255" y="508"/>
                          </a:lnTo>
                          <a:lnTo>
                            <a:pt x="205" y="444"/>
                          </a:lnTo>
                          <a:lnTo>
                            <a:pt x="190" y="419"/>
                          </a:lnTo>
                          <a:lnTo>
                            <a:pt x="182" y="392"/>
                          </a:lnTo>
                          <a:lnTo>
                            <a:pt x="181" y="365"/>
                          </a:lnTo>
                          <a:lnTo>
                            <a:pt x="186" y="337"/>
                          </a:lnTo>
                          <a:lnTo>
                            <a:pt x="198" y="312"/>
                          </a:lnTo>
                          <a:lnTo>
                            <a:pt x="215" y="289"/>
                          </a:lnTo>
                          <a:lnTo>
                            <a:pt x="301" y="206"/>
                          </a:lnTo>
                          <a:lnTo>
                            <a:pt x="324" y="188"/>
                          </a:lnTo>
                          <a:lnTo>
                            <a:pt x="350" y="177"/>
                          </a:lnTo>
                          <a:lnTo>
                            <a:pt x="376" y="172"/>
                          </a:lnTo>
                          <a:lnTo>
                            <a:pt x="404" y="174"/>
                          </a:lnTo>
                          <a:lnTo>
                            <a:pt x="432" y="184"/>
                          </a:lnTo>
                          <a:lnTo>
                            <a:pt x="456" y="198"/>
                          </a:lnTo>
                          <a:lnTo>
                            <a:pt x="514" y="246"/>
                          </a:lnTo>
                          <a:lnTo>
                            <a:pt x="570" y="217"/>
                          </a:lnTo>
                          <a:lnTo>
                            <a:pt x="630" y="193"/>
                          </a:lnTo>
                          <a:lnTo>
                            <a:pt x="690" y="174"/>
                          </a:lnTo>
                          <a:lnTo>
                            <a:pt x="700" y="102"/>
                          </a:lnTo>
                          <a:lnTo>
                            <a:pt x="706" y="73"/>
                          </a:lnTo>
                          <a:lnTo>
                            <a:pt x="719" y="49"/>
                          </a:lnTo>
                          <a:lnTo>
                            <a:pt x="739" y="28"/>
                          </a:lnTo>
                          <a:lnTo>
                            <a:pt x="762" y="12"/>
                          </a:lnTo>
                          <a:lnTo>
                            <a:pt x="788" y="3"/>
                          </a:lnTo>
                          <a:lnTo>
                            <a:pt x="8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ndParaRPr>
                    </a:p>
                  </p:txBody>
                </p:sp>
              </p:grpSp>
            </p:grpSp>
          </p:grpSp>
          <p:sp>
            <p:nvSpPr>
              <p:cNvPr id="24" name="Pentagon 15">
                <a:extLst>
                  <a:ext uri="{FF2B5EF4-FFF2-40B4-BE49-F238E27FC236}">
                    <a16:creationId xmlns="" xmlns:a16="http://schemas.microsoft.com/office/drawing/2014/main" id="{6CB7E554-4CDA-49F1-8078-AA7D936B4D4B}"/>
                  </a:ext>
                </a:extLst>
              </p:cNvPr>
              <p:cNvSpPr/>
              <p:nvPr/>
            </p:nvSpPr>
            <p:spPr>
              <a:xfrm rot="14326850">
                <a:off x="6219255" y="3275897"/>
                <a:ext cx="1498571" cy="738190"/>
              </a:xfrm>
              <a:prstGeom prst="homePlate">
                <a:avLst>
                  <a:gd name="adj" fmla="val 44193"/>
                </a:avLst>
              </a:prstGeom>
              <a:gradFill flip="none" rotWithShape="1">
                <a:gsLst>
                  <a:gs pos="0">
                    <a:srgbClr val="FE1101">
                      <a:lumMod val="40000"/>
                      <a:lumOff val="60000"/>
                    </a:srgbClr>
                  </a:gs>
                  <a:gs pos="46000">
                    <a:srgbClr val="FE1101">
                      <a:lumMod val="95000"/>
                      <a:lumOff val="5000"/>
                    </a:srgbClr>
                  </a:gs>
                  <a:gs pos="100000">
                    <a:srgbClr val="FE1101">
                      <a:lumMod val="60000"/>
                    </a:srgbClr>
                  </a:gs>
                </a:gsLst>
                <a:path path="circle">
                  <a:fillToRect l="100000" b="100000"/>
                </a:path>
                <a:tileRect t="-100000" r="-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25" name="Group 65">
                <a:extLst>
                  <a:ext uri="{FF2B5EF4-FFF2-40B4-BE49-F238E27FC236}">
                    <a16:creationId xmlns="" xmlns:a16="http://schemas.microsoft.com/office/drawing/2014/main" id="{E97735C9-1123-4CC7-AB0A-9E5ABCCF23BB}"/>
                  </a:ext>
                </a:extLst>
              </p:cNvPr>
              <p:cNvGrpSpPr/>
              <p:nvPr/>
            </p:nvGrpSpPr>
            <p:grpSpPr>
              <a:xfrm>
                <a:off x="6932763" y="4042217"/>
                <a:ext cx="1496291" cy="1499616"/>
                <a:chOff x="6932763" y="4376721"/>
                <a:chExt cx="1496291" cy="1499616"/>
              </a:xfrm>
            </p:grpSpPr>
            <p:sp>
              <p:nvSpPr>
                <p:cNvPr id="26" name="Oval 17">
                  <a:extLst>
                    <a:ext uri="{FF2B5EF4-FFF2-40B4-BE49-F238E27FC236}">
                      <a16:creationId xmlns="" xmlns:a16="http://schemas.microsoft.com/office/drawing/2014/main" id="{69C987C0-0EFF-448C-BF4E-0D72F81153B0}"/>
                    </a:ext>
                  </a:extLst>
                </p:cNvPr>
                <p:cNvSpPr/>
                <p:nvPr/>
              </p:nvSpPr>
              <p:spPr>
                <a:xfrm rot="6977100">
                  <a:off x="6931101" y="4378383"/>
                  <a:ext cx="1499616" cy="1496291"/>
                </a:xfrm>
                <a:prstGeom prst="ellipse">
                  <a:avLst/>
                </a:prstGeom>
                <a:solidFill>
                  <a:srgbClr val="FE1101"/>
                </a:solidFill>
                <a:ln w="12700" cap="flat" cmpd="sng" algn="ctr">
                  <a:noFill/>
                  <a:prstDash val="solid"/>
                  <a:miter lim="800000"/>
                </a:ln>
                <a:effectLst>
                  <a:outerShdw blurRad="88900" sx="105000" sy="105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27" name="Group 64">
                  <a:extLst>
                    <a:ext uri="{FF2B5EF4-FFF2-40B4-BE49-F238E27FC236}">
                      <a16:creationId xmlns="" xmlns:a16="http://schemas.microsoft.com/office/drawing/2014/main" id="{6D7AE1B6-0641-4B15-82C8-0881670F397F}"/>
                    </a:ext>
                  </a:extLst>
                </p:cNvPr>
                <p:cNvGrpSpPr/>
                <p:nvPr/>
              </p:nvGrpSpPr>
              <p:grpSpPr>
                <a:xfrm>
                  <a:off x="7091121" y="4538700"/>
                  <a:ext cx="1179576" cy="1175657"/>
                  <a:chOff x="7091122" y="4538700"/>
                  <a:chExt cx="1179576" cy="1175657"/>
                </a:xfrm>
              </p:grpSpPr>
              <p:sp>
                <p:nvSpPr>
                  <p:cNvPr id="28" name="Oval 18">
                    <a:extLst>
                      <a:ext uri="{FF2B5EF4-FFF2-40B4-BE49-F238E27FC236}">
                        <a16:creationId xmlns="" xmlns:a16="http://schemas.microsoft.com/office/drawing/2014/main" id="{283C86E5-E317-4AC7-841D-3275391475DC}"/>
                      </a:ext>
                    </a:extLst>
                  </p:cNvPr>
                  <p:cNvSpPr/>
                  <p:nvPr/>
                </p:nvSpPr>
                <p:spPr>
                  <a:xfrm rot="6977100">
                    <a:off x="7093081" y="4536741"/>
                    <a:ext cx="1175657" cy="1179576"/>
                  </a:xfrm>
                  <a:prstGeom prst="ellipse">
                    <a:avLst/>
                  </a:prstGeom>
                  <a:solidFill>
                    <a:srgbClr val="FE1101">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9" name="Freeform 18">
                    <a:extLst>
                      <a:ext uri="{FF2B5EF4-FFF2-40B4-BE49-F238E27FC236}">
                        <a16:creationId xmlns="" xmlns:a16="http://schemas.microsoft.com/office/drawing/2014/main" id="{1D191EC2-F0C1-4E63-B0F1-F0E5E5155AF2}"/>
                      </a:ext>
                    </a:extLst>
                  </p:cNvPr>
                  <p:cNvSpPr>
                    <a:spLocks noEditPoints="1"/>
                  </p:cNvSpPr>
                  <p:nvPr/>
                </p:nvSpPr>
                <p:spPr bwMode="auto">
                  <a:xfrm>
                    <a:off x="7337993" y="4879650"/>
                    <a:ext cx="685833" cy="493758"/>
                  </a:xfrm>
                  <a:custGeom>
                    <a:avLst/>
                    <a:gdLst>
                      <a:gd name="T0" fmla="*/ 2655 w 4777"/>
                      <a:gd name="T1" fmla="*/ 2711 h 3492"/>
                      <a:gd name="T2" fmla="*/ 2821 w 4777"/>
                      <a:gd name="T3" fmla="*/ 2997 h 3492"/>
                      <a:gd name="T4" fmla="*/ 2734 w 4777"/>
                      <a:gd name="T5" fmla="*/ 3323 h 3492"/>
                      <a:gd name="T6" fmla="*/ 2448 w 4777"/>
                      <a:gd name="T7" fmla="*/ 3488 h 3492"/>
                      <a:gd name="T8" fmla="*/ 2122 w 4777"/>
                      <a:gd name="T9" fmla="*/ 3402 h 3492"/>
                      <a:gd name="T10" fmla="*/ 1957 w 4777"/>
                      <a:gd name="T11" fmla="*/ 3116 h 3492"/>
                      <a:gd name="T12" fmla="*/ 2044 w 4777"/>
                      <a:gd name="T13" fmla="*/ 2790 h 3492"/>
                      <a:gd name="T14" fmla="*/ 2329 w 4777"/>
                      <a:gd name="T15" fmla="*/ 2624 h 3492"/>
                      <a:gd name="T16" fmla="*/ 2765 w 4777"/>
                      <a:gd name="T17" fmla="*/ 1802 h 3492"/>
                      <a:gd name="T18" fmla="*/ 3257 w 4777"/>
                      <a:gd name="T19" fmla="*/ 2077 h 3492"/>
                      <a:gd name="T20" fmla="*/ 3442 w 4777"/>
                      <a:gd name="T21" fmla="*/ 2356 h 3492"/>
                      <a:gd name="T22" fmla="*/ 3331 w 4777"/>
                      <a:gd name="T23" fmla="*/ 2545 h 3492"/>
                      <a:gd name="T24" fmla="*/ 3116 w 4777"/>
                      <a:gd name="T25" fmla="*/ 2545 h 3492"/>
                      <a:gd name="T26" fmla="*/ 2824 w 4777"/>
                      <a:gd name="T27" fmla="*/ 2299 h 3492"/>
                      <a:gd name="T28" fmla="*/ 2389 w 4777"/>
                      <a:gd name="T29" fmla="*/ 2183 h 3492"/>
                      <a:gd name="T30" fmla="*/ 1954 w 4777"/>
                      <a:gd name="T31" fmla="*/ 2299 h 3492"/>
                      <a:gd name="T32" fmla="*/ 1661 w 4777"/>
                      <a:gd name="T33" fmla="*/ 2545 h 3492"/>
                      <a:gd name="T34" fmla="*/ 1446 w 4777"/>
                      <a:gd name="T35" fmla="*/ 2545 h 3492"/>
                      <a:gd name="T36" fmla="*/ 1336 w 4777"/>
                      <a:gd name="T37" fmla="*/ 2356 h 3492"/>
                      <a:gd name="T38" fmla="*/ 1521 w 4777"/>
                      <a:gd name="T39" fmla="*/ 2077 h 3492"/>
                      <a:gd name="T40" fmla="*/ 2012 w 4777"/>
                      <a:gd name="T41" fmla="*/ 1802 h 3492"/>
                      <a:gd name="T42" fmla="*/ 2516 w 4777"/>
                      <a:gd name="T43" fmla="*/ 878 h 3492"/>
                      <a:gd name="T44" fmla="*/ 3251 w 4777"/>
                      <a:gd name="T45" fmla="*/ 1052 h 3492"/>
                      <a:gd name="T46" fmla="*/ 3882 w 4777"/>
                      <a:gd name="T47" fmla="*/ 1467 h 3492"/>
                      <a:gd name="T48" fmla="*/ 4109 w 4777"/>
                      <a:gd name="T49" fmla="*/ 1795 h 3492"/>
                      <a:gd name="T50" fmla="*/ 3999 w 4777"/>
                      <a:gd name="T51" fmla="*/ 1984 h 3492"/>
                      <a:gd name="T52" fmla="*/ 3784 w 4777"/>
                      <a:gd name="T53" fmla="*/ 1985 h 3492"/>
                      <a:gd name="T54" fmla="*/ 3376 w 4777"/>
                      <a:gd name="T55" fmla="*/ 1619 h 3492"/>
                      <a:gd name="T56" fmla="*/ 2740 w 4777"/>
                      <a:gd name="T57" fmla="*/ 1345 h 3492"/>
                      <a:gd name="T58" fmla="*/ 2038 w 4777"/>
                      <a:gd name="T59" fmla="*/ 1345 h 3492"/>
                      <a:gd name="T60" fmla="*/ 1401 w 4777"/>
                      <a:gd name="T61" fmla="*/ 1619 h 3492"/>
                      <a:gd name="T62" fmla="*/ 993 w 4777"/>
                      <a:gd name="T63" fmla="*/ 1985 h 3492"/>
                      <a:gd name="T64" fmla="*/ 778 w 4777"/>
                      <a:gd name="T65" fmla="*/ 1984 h 3492"/>
                      <a:gd name="T66" fmla="*/ 668 w 4777"/>
                      <a:gd name="T67" fmla="*/ 1795 h 3492"/>
                      <a:gd name="T68" fmla="*/ 895 w 4777"/>
                      <a:gd name="T69" fmla="*/ 1467 h 3492"/>
                      <a:gd name="T70" fmla="*/ 1526 w 4777"/>
                      <a:gd name="T71" fmla="*/ 1052 h 3492"/>
                      <a:gd name="T72" fmla="*/ 2261 w 4777"/>
                      <a:gd name="T73" fmla="*/ 878 h 3492"/>
                      <a:gd name="T74" fmla="*/ 3015 w 4777"/>
                      <a:gd name="T75" fmla="*/ 66 h 3492"/>
                      <a:gd name="T76" fmla="*/ 3883 w 4777"/>
                      <a:gd name="T77" fmla="*/ 393 h 3492"/>
                      <a:gd name="T78" fmla="*/ 4621 w 4777"/>
                      <a:gd name="T79" fmla="*/ 975 h 3492"/>
                      <a:gd name="T80" fmla="*/ 4774 w 4777"/>
                      <a:gd name="T81" fmla="*/ 1271 h 3492"/>
                      <a:gd name="T82" fmla="*/ 4633 w 4777"/>
                      <a:gd name="T83" fmla="*/ 1439 h 3492"/>
                      <a:gd name="T84" fmla="*/ 4420 w 4777"/>
                      <a:gd name="T85" fmla="*/ 1402 h 3492"/>
                      <a:gd name="T86" fmla="*/ 3861 w 4777"/>
                      <a:gd name="T87" fmla="*/ 893 h 3492"/>
                      <a:gd name="T88" fmla="*/ 3095 w 4777"/>
                      <a:gd name="T89" fmla="*/ 534 h 3492"/>
                      <a:gd name="T90" fmla="*/ 2244 w 4777"/>
                      <a:gd name="T91" fmla="*/ 441 h 3492"/>
                      <a:gd name="T92" fmla="*/ 1414 w 4777"/>
                      <a:gd name="T93" fmla="*/ 625 h 3492"/>
                      <a:gd name="T94" fmla="*/ 690 w 4777"/>
                      <a:gd name="T95" fmla="*/ 1067 h 3492"/>
                      <a:gd name="T96" fmla="*/ 292 w 4777"/>
                      <a:gd name="T97" fmla="*/ 1439 h 3492"/>
                      <a:gd name="T98" fmla="*/ 79 w 4777"/>
                      <a:gd name="T99" fmla="*/ 1400 h 3492"/>
                      <a:gd name="T100" fmla="*/ 3 w 4777"/>
                      <a:gd name="T101" fmla="*/ 1197 h 3492"/>
                      <a:gd name="T102" fmla="*/ 384 w 4777"/>
                      <a:gd name="T103" fmla="*/ 755 h 3492"/>
                      <a:gd name="T104" fmla="*/ 1172 w 4777"/>
                      <a:gd name="T105" fmla="*/ 255 h 3492"/>
                      <a:gd name="T106" fmla="*/ 2073 w 4777"/>
                      <a:gd name="T107" fmla="*/ 17 h 3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77" h="3492">
                        <a:moveTo>
                          <a:pt x="2389" y="2619"/>
                        </a:moveTo>
                        <a:lnTo>
                          <a:pt x="2448" y="2624"/>
                        </a:lnTo>
                        <a:lnTo>
                          <a:pt x="2505" y="2635"/>
                        </a:lnTo>
                        <a:lnTo>
                          <a:pt x="2558" y="2653"/>
                        </a:lnTo>
                        <a:lnTo>
                          <a:pt x="2609" y="2679"/>
                        </a:lnTo>
                        <a:lnTo>
                          <a:pt x="2655" y="2711"/>
                        </a:lnTo>
                        <a:lnTo>
                          <a:pt x="2696" y="2747"/>
                        </a:lnTo>
                        <a:lnTo>
                          <a:pt x="2734" y="2790"/>
                        </a:lnTo>
                        <a:lnTo>
                          <a:pt x="2765" y="2836"/>
                        </a:lnTo>
                        <a:lnTo>
                          <a:pt x="2790" y="2887"/>
                        </a:lnTo>
                        <a:lnTo>
                          <a:pt x="2809" y="2940"/>
                        </a:lnTo>
                        <a:lnTo>
                          <a:pt x="2821" y="2997"/>
                        </a:lnTo>
                        <a:lnTo>
                          <a:pt x="2824" y="3057"/>
                        </a:lnTo>
                        <a:lnTo>
                          <a:pt x="2821" y="3116"/>
                        </a:lnTo>
                        <a:lnTo>
                          <a:pt x="2809" y="3173"/>
                        </a:lnTo>
                        <a:lnTo>
                          <a:pt x="2790" y="3226"/>
                        </a:lnTo>
                        <a:lnTo>
                          <a:pt x="2765" y="3277"/>
                        </a:lnTo>
                        <a:lnTo>
                          <a:pt x="2734" y="3323"/>
                        </a:lnTo>
                        <a:lnTo>
                          <a:pt x="2696" y="3365"/>
                        </a:lnTo>
                        <a:lnTo>
                          <a:pt x="2655" y="3402"/>
                        </a:lnTo>
                        <a:lnTo>
                          <a:pt x="2609" y="3433"/>
                        </a:lnTo>
                        <a:lnTo>
                          <a:pt x="2558" y="3458"/>
                        </a:lnTo>
                        <a:lnTo>
                          <a:pt x="2505" y="3478"/>
                        </a:lnTo>
                        <a:lnTo>
                          <a:pt x="2448" y="3488"/>
                        </a:lnTo>
                        <a:lnTo>
                          <a:pt x="2389" y="3492"/>
                        </a:lnTo>
                        <a:lnTo>
                          <a:pt x="2329" y="3488"/>
                        </a:lnTo>
                        <a:lnTo>
                          <a:pt x="2273" y="3478"/>
                        </a:lnTo>
                        <a:lnTo>
                          <a:pt x="2219" y="3458"/>
                        </a:lnTo>
                        <a:lnTo>
                          <a:pt x="2168" y="3433"/>
                        </a:lnTo>
                        <a:lnTo>
                          <a:pt x="2122" y="3402"/>
                        </a:lnTo>
                        <a:lnTo>
                          <a:pt x="2081" y="3365"/>
                        </a:lnTo>
                        <a:lnTo>
                          <a:pt x="2044" y="3323"/>
                        </a:lnTo>
                        <a:lnTo>
                          <a:pt x="2012" y="3277"/>
                        </a:lnTo>
                        <a:lnTo>
                          <a:pt x="1987" y="3226"/>
                        </a:lnTo>
                        <a:lnTo>
                          <a:pt x="1968" y="3173"/>
                        </a:lnTo>
                        <a:lnTo>
                          <a:pt x="1957" y="3116"/>
                        </a:lnTo>
                        <a:lnTo>
                          <a:pt x="1953" y="3057"/>
                        </a:lnTo>
                        <a:lnTo>
                          <a:pt x="1957" y="2997"/>
                        </a:lnTo>
                        <a:lnTo>
                          <a:pt x="1968" y="2940"/>
                        </a:lnTo>
                        <a:lnTo>
                          <a:pt x="1987" y="2887"/>
                        </a:lnTo>
                        <a:lnTo>
                          <a:pt x="2012" y="2836"/>
                        </a:lnTo>
                        <a:lnTo>
                          <a:pt x="2044" y="2790"/>
                        </a:lnTo>
                        <a:lnTo>
                          <a:pt x="2081" y="2747"/>
                        </a:lnTo>
                        <a:lnTo>
                          <a:pt x="2122" y="2711"/>
                        </a:lnTo>
                        <a:lnTo>
                          <a:pt x="2168" y="2679"/>
                        </a:lnTo>
                        <a:lnTo>
                          <a:pt x="2219" y="2653"/>
                        </a:lnTo>
                        <a:lnTo>
                          <a:pt x="2273" y="2635"/>
                        </a:lnTo>
                        <a:lnTo>
                          <a:pt x="2329" y="2624"/>
                        </a:lnTo>
                        <a:lnTo>
                          <a:pt x="2389" y="2619"/>
                        </a:lnTo>
                        <a:close/>
                        <a:moveTo>
                          <a:pt x="2389" y="1747"/>
                        </a:moveTo>
                        <a:lnTo>
                          <a:pt x="2485" y="1750"/>
                        </a:lnTo>
                        <a:lnTo>
                          <a:pt x="2580" y="1761"/>
                        </a:lnTo>
                        <a:lnTo>
                          <a:pt x="2674" y="1778"/>
                        </a:lnTo>
                        <a:lnTo>
                          <a:pt x="2765" y="1802"/>
                        </a:lnTo>
                        <a:lnTo>
                          <a:pt x="2854" y="1833"/>
                        </a:lnTo>
                        <a:lnTo>
                          <a:pt x="2940" y="1869"/>
                        </a:lnTo>
                        <a:lnTo>
                          <a:pt x="3025" y="1912"/>
                        </a:lnTo>
                        <a:lnTo>
                          <a:pt x="3105" y="1961"/>
                        </a:lnTo>
                        <a:lnTo>
                          <a:pt x="3183" y="2016"/>
                        </a:lnTo>
                        <a:lnTo>
                          <a:pt x="3257" y="2077"/>
                        </a:lnTo>
                        <a:lnTo>
                          <a:pt x="3326" y="2143"/>
                        </a:lnTo>
                        <a:lnTo>
                          <a:pt x="3391" y="2216"/>
                        </a:lnTo>
                        <a:lnTo>
                          <a:pt x="3413" y="2247"/>
                        </a:lnTo>
                        <a:lnTo>
                          <a:pt x="3430" y="2281"/>
                        </a:lnTo>
                        <a:lnTo>
                          <a:pt x="3439" y="2319"/>
                        </a:lnTo>
                        <a:lnTo>
                          <a:pt x="3442" y="2356"/>
                        </a:lnTo>
                        <a:lnTo>
                          <a:pt x="3439" y="2393"/>
                        </a:lnTo>
                        <a:lnTo>
                          <a:pt x="3428" y="2429"/>
                        </a:lnTo>
                        <a:lnTo>
                          <a:pt x="3413" y="2463"/>
                        </a:lnTo>
                        <a:lnTo>
                          <a:pt x="3391" y="2494"/>
                        </a:lnTo>
                        <a:lnTo>
                          <a:pt x="3364" y="2522"/>
                        </a:lnTo>
                        <a:lnTo>
                          <a:pt x="3331" y="2545"/>
                        </a:lnTo>
                        <a:lnTo>
                          <a:pt x="3297" y="2561"/>
                        </a:lnTo>
                        <a:lnTo>
                          <a:pt x="3260" y="2570"/>
                        </a:lnTo>
                        <a:lnTo>
                          <a:pt x="3223" y="2573"/>
                        </a:lnTo>
                        <a:lnTo>
                          <a:pt x="3186" y="2570"/>
                        </a:lnTo>
                        <a:lnTo>
                          <a:pt x="3150" y="2561"/>
                        </a:lnTo>
                        <a:lnTo>
                          <a:pt x="3116" y="2545"/>
                        </a:lnTo>
                        <a:lnTo>
                          <a:pt x="3085" y="2524"/>
                        </a:lnTo>
                        <a:lnTo>
                          <a:pt x="3056" y="2496"/>
                        </a:lnTo>
                        <a:lnTo>
                          <a:pt x="3004" y="2439"/>
                        </a:lnTo>
                        <a:lnTo>
                          <a:pt x="2948" y="2387"/>
                        </a:lnTo>
                        <a:lnTo>
                          <a:pt x="2887" y="2341"/>
                        </a:lnTo>
                        <a:lnTo>
                          <a:pt x="2824" y="2299"/>
                        </a:lnTo>
                        <a:lnTo>
                          <a:pt x="2757" y="2265"/>
                        </a:lnTo>
                        <a:lnTo>
                          <a:pt x="2688" y="2237"/>
                        </a:lnTo>
                        <a:lnTo>
                          <a:pt x="2615" y="2213"/>
                        </a:lnTo>
                        <a:lnTo>
                          <a:pt x="2542" y="2196"/>
                        </a:lnTo>
                        <a:lnTo>
                          <a:pt x="2466" y="2186"/>
                        </a:lnTo>
                        <a:lnTo>
                          <a:pt x="2389" y="2183"/>
                        </a:lnTo>
                        <a:lnTo>
                          <a:pt x="2311" y="2186"/>
                        </a:lnTo>
                        <a:lnTo>
                          <a:pt x="2237" y="2196"/>
                        </a:lnTo>
                        <a:lnTo>
                          <a:pt x="2162" y="2213"/>
                        </a:lnTo>
                        <a:lnTo>
                          <a:pt x="2090" y="2237"/>
                        </a:lnTo>
                        <a:lnTo>
                          <a:pt x="2021" y="2265"/>
                        </a:lnTo>
                        <a:lnTo>
                          <a:pt x="1954" y="2299"/>
                        </a:lnTo>
                        <a:lnTo>
                          <a:pt x="1890" y="2341"/>
                        </a:lnTo>
                        <a:lnTo>
                          <a:pt x="1829" y="2387"/>
                        </a:lnTo>
                        <a:lnTo>
                          <a:pt x="1773" y="2439"/>
                        </a:lnTo>
                        <a:lnTo>
                          <a:pt x="1721" y="2496"/>
                        </a:lnTo>
                        <a:lnTo>
                          <a:pt x="1693" y="2524"/>
                        </a:lnTo>
                        <a:lnTo>
                          <a:pt x="1661" y="2545"/>
                        </a:lnTo>
                        <a:lnTo>
                          <a:pt x="1627" y="2561"/>
                        </a:lnTo>
                        <a:lnTo>
                          <a:pt x="1591" y="2570"/>
                        </a:lnTo>
                        <a:lnTo>
                          <a:pt x="1554" y="2573"/>
                        </a:lnTo>
                        <a:lnTo>
                          <a:pt x="1517" y="2570"/>
                        </a:lnTo>
                        <a:lnTo>
                          <a:pt x="1480" y="2561"/>
                        </a:lnTo>
                        <a:lnTo>
                          <a:pt x="1446" y="2545"/>
                        </a:lnTo>
                        <a:lnTo>
                          <a:pt x="1414" y="2522"/>
                        </a:lnTo>
                        <a:lnTo>
                          <a:pt x="1386" y="2494"/>
                        </a:lnTo>
                        <a:lnTo>
                          <a:pt x="1364" y="2463"/>
                        </a:lnTo>
                        <a:lnTo>
                          <a:pt x="1349" y="2429"/>
                        </a:lnTo>
                        <a:lnTo>
                          <a:pt x="1339" y="2393"/>
                        </a:lnTo>
                        <a:lnTo>
                          <a:pt x="1336" y="2356"/>
                        </a:lnTo>
                        <a:lnTo>
                          <a:pt x="1339" y="2319"/>
                        </a:lnTo>
                        <a:lnTo>
                          <a:pt x="1349" y="2281"/>
                        </a:lnTo>
                        <a:lnTo>
                          <a:pt x="1364" y="2247"/>
                        </a:lnTo>
                        <a:lnTo>
                          <a:pt x="1386" y="2216"/>
                        </a:lnTo>
                        <a:lnTo>
                          <a:pt x="1452" y="2143"/>
                        </a:lnTo>
                        <a:lnTo>
                          <a:pt x="1521" y="2077"/>
                        </a:lnTo>
                        <a:lnTo>
                          <a:pt x="1594" y="2016"/>
                        </a:lnTo>
                        <a:lnTo>
                          <a:pt x="1672" y="1961"/>
                        </a:lnTo>
                        <a:lnTo>
                          <a:pt x="1752" y="1912"/>
                        </a:lnTo>
                        <a:lnTo>
                          <a:pt x="1837" y="1869"/>
                        </a:lnTo>
                        <a:lnTo>
                          <a:pt x="1923" y="1833"/>
                        </a:lnTo>
                        <a:lnTo>
                          <a:pt x="2012" y="1802"/>
                        </a:lnTo>
                        <a:lnTo>
                          <a:pt x="2104" y="1778"/>
                        </a:lnTo>
                        <a:lnTo>
                          <a:pt x="2198" y="1761"/>
                        </a:lnTo>
                        <a:lnTo>
                          <a:pt x="2292" y="1750"/>
                        </a:lnTo>
                        <a:lnTo>
                          <a:pt x="2389" y="1747"/>
                        </a:lnTo>
                        <a:close/>
                        <a:moveTo>
                          <a:pt x="2389" y="874"/>
                        </a:moveTo>
                        <a:lnTo>
                          <a:pt x="2516" y="878"/>
                        </a:lnTo>
                        <a:lnTo>
                          <a:pt x="2644" y="889"/>
                        </a:lnTo>
                        <a:lnTo>
                          <a:pt x="2769" y="908"/>
                        </a:lnTo>
                        <a:lnTo>
                          <a:pt x="2893" y="933"/>
                        </a:lnTo>
                        <a:lnTo>
                          <a:pt x="3015" y="966"/>
                        </a:lnTo>
                        <a:lnTo>
                          <a:pt x="3135" y="1006"/>
                        </a:lnTo>
                        <a:lnTo>
                          <a:pt x="3251" y="1052"/>
                        </a:lnTo>
                        <a:lnTo>
                          <a:pt x="3366" y="1106"/>
                        </a:lnTo>
                        <a:lnTo>
                          <a:pt x="3476" y="1165"/>
                        </a:lnTo>
                        <a:lnTo>
                          <a:pt x="3583" y="1231"/>
                        </a:lnTo>
                        <a:lnTo>
                          <a:pt x="3687" y="1304"/>
                        </a:lnTo>
                        <a:lnTo>
                          <a:pt x="3787" y="1383"/>
                        </a:lnTo>
                        <a:lnTo>
                          <a:pt x="3882" y="1467"/>
                        </a:lnTo>
                        <a:lnTo>
                          <a:pt x="3973" y="1558"/>
                        </a:lnTo>
                        <a:lnTo>
                          <a:pt x="4057" y="1653"/>
                        </a:lnTo>
                        <a:lnTo>
                          <a:pt x="4081" y="1686"/>
                        </a:lnTo>
                        <a:lnTo>
                          <a:pt x="4097" y="1722"/>
                        </a:lnTo>
                        <a:lnTo>
                          <a:pt x="4106" y="1758"/>
                        </a:lnTo>
                        <a:lnTo>
                          <a:pt x="4109" y="1795"/>
                        </a:lnTo>
                        <a:lnTo>
                          <a:pt x="4106" y="1832"/>
                        </a:lnTo>
                        <a:lnTo>
                          <a:pt x="4097" y="1868"/>
                        </a:lnTo>
                        <a:lnTo>
                          <a:pt x="4081" y="1902"/>
                        </a:lnTo>
                        <a:lnTo>
                          <a:pt x="4060" y="1933"/>
                        </a:lnTo>
                        <a:lnTo>
                          <a:pt x="4032" y="1961"/>
                        </a:lnTo>
                        <a:lnTo>
                          <a:pt x="3999" y="1984"/>
                        </a:lnTo>
                        <a:lnTo>
                          <a:pt x="3965" y="2000"/>
                        </a:lnTo>
                        <a:lnTo>
                          <a:pt x="3928" y="2009"/>
                        </a:lnTo>
                        <a:lnTo>
                          <a:pt x="3891" y="2012"/>
                        </a:lnTo>
                        <a:lnTo>
                          <a:pt x="3854" y="2009"/>
                        </a:lnTo>
                        <a:lnTo>
                          <a:pt x="3818" y="2000"/>
                        </a:lnTo>
                        <a:lnTo>
                          <a:pt x="3784" y="1985"/>
                        </a:lnTo>
                        <a:lnTo>
                          <a:pt x="3752" y="1963"/>
                        </a:lnTo>
                        <a:lnTo>
                          <a:pt x="3724" y="1936"/>
                        </a:lnTo>
                        <a:lnTo>
                          <a:pt x="3645" y="1847"/>
                        </a:lnTo>
                        <a:lnTo>
                          <a:pt x="3561" y="1764"/>
                        </a:lnTo>
                        <a:lnTo>
                          <a:pt x="3470" y="1688"/>
                        </a:lnTo>
                        <a:lnTo>
                          <a:pt x="3376" y="1619"/>
                        </a:lnTo>
                        <a:lnTo>
                          <a:pt x="3278" y="1555"/>
                        </a:lnTo>
                        <a:lnTo>
                          <a:pt x="3177" y="1499"/>
                        </a:lnTo>
                        <a:lnTo>
                          <a:pt x="3071" y="1450"/>
                        </a:lnTo>
                        <a:lnTo>
                          <a:pt x="2964" y="1408"/>
                        </a:lnTo>
                        <a:lnTo>
                          <a:pt x="2853" y="1374"/>
                        </a:lnTo>
                        <a:lnTo>
                          <a:pt x="2740" y="1345"/>
                        </a:lnTo>
                        <a:lnTo>
                          <a:pt x="2624" y="1326"/>
                        </a:lnTo>
                        <a:lnTo>
                          <a:pt x="2508" y="1314"/>
                        </a:lnTo>
                        <a:lnTo>
                          <a:pt x="2389" y="1310"/>
                        </a:lnTo>
                        <a:lnTo>
                          <a:pt x="2271" y="1314"/>
                        </a:lnTo>
                        <a:lnTo>
                          <a:pt x="2154" y="1326"/>
                        </a:lnTo>
                        <a:lnTo>
                          <a:pt x="2038" y="1345"/>
                        </a:lnTo>
                        <a:lnTo>
                          <a:pt x="1925" y="1374"/>
                        </a:lnTo>
                        <a:lnTo>
                          <a:pt x="1814" y="1408"/>
                        </a:lnTo>
                        <a:lnTo>
                          <a:pt x="1706" y="1450"/>
                        </a:lnTo>
                        <a:lnTo>
                          <a:pt x="1600" y="1499"/>
                        </a:lnTo>
                        <a:lnTo>
                          <a:pt x="1499" y="1555"/>
                        </a:lnTo>
                        <a:lnTo>
                          <a:pt x="1401" y="1619"/>
                        </a:lnTo>
                        <a:lnTo>
                          <a:pt x="1307" y="1688"/>
                        </a:lnTo>
                        <a:lnTo>
                          <a:pt x="1218" y="1764"/>
                        </a:lnTo>
                        <a:lnTo>
                          <a:pt x="1133" y="1847"/>
                        </a:lnTo>
                        <a:lnTo>
                          <a:pt x="1053" y="1936"/>
                        </a:lnTo>
                        <a:lnTo>
                          <a:pt x="1025" y="1963"/>
                        </a:lnTo>
                        <a:lnTo>
                          <a:pt x="993" y="1985"/>
                        </a:lnTo>
                        <a:lnTo>
                          <a:pt x="959" y="2000"/>
                        </a:lnTo>
                        <a:lnTo>
                          <a:pt x="924" y="2009"/>
                        </a:lnTo>
                        <a:lnTo>
                          <a:pt x="886" y="2012"/>
                        </a:lnTo>
                        <a:lnTo>
                          <a:pt x="849" y="2009"/>
                        </a:lnTo>
                        <a:lnTo>
                          <a:pt x="812" y="2000"/>
                        </a:lnTo>
                        <a:lnTo>
                          <a:pt x="778" y="1984"/>
                        </a:lnTo>
                        <a:lnTo>
                          <a:pt x="745" y="1961"/>
                        </a:lnTo>
                        <a:lnTo>
                          <a:pt x="718" y="1933"/>
                        </a:lnTo>
                        <a:lnTo>
                          <a:pt x="696" y="1902"/>
                        </a:lnTo>
                        <a:lnTo>
                          <a:pt x="681" y="1868"/>
                        </a:lnTo>
                        <a:lnTo>
                          <a:pt x="671" y="1832"/>
                        </a:lnTo>
                        <a:lnTo>
                          <a:pt x="668" y="1795"/>
                        </a:lnTo>
                        <a:lnTo>
                          <a:pt x="671" y="1758"/>
                        </a:lnTo>
                        <a:lnTo>
                          <a:pt x="681" y="1722"/>
                        </a:lnTo>
                        <a:lnTo>
                          <a:pt x="696" y="1686"/>
                        </a:lnTo>
                        <a:lnTo>
                          <a:pt x="720" y="1653"/>
                        </a:lnTo>
                        <a:lnTo>
                          <a:pt x="805" y="1558"/>
                        </a:lnTo>
                        <a:lnTo>
                          <a:pt x="895" y="1467"/>
                        </a:lnTo>
                        <a:lnTo>
                          <a:pt x="991" y="1383"/>
                        </a:lnTo>
                        <a:lnTo>
                          <a:pt x="1090" y="1304"/>
                        </a:lnTo>
                        <a:lnTo>
                          <a:pt x="1194" y="1231"/>
                        </a:lnTo>
                        <a:lnTo>
                          <a:pt x="1301" y="1165"/>
                        </a:lnTo>
                        <a:lnTo>
                          <a:pt x="1413" y="1106"/>
                        </a:lnTo>
                        <a:lnTo>
                          <a:pt x="1526" y="1052"/>
                        </a:lnTo>
                        <a:lnTo>
                          <a:pt x="1643" y="1006"/>
                        </a:lnTo>
                        <a:lnTo>
                          <a:pt x="1762" y="966"/>
                        </a:lnTo>
                        <a:lnTo>
                          <a:pt x="1884" y="933"/>
                        </a:lnTo>
                        <a:lnTo>
                          <a:pt x="2008" y="908"/>
                        </a:lnTo>
                        <a:lnTo>
                          <a:pt x="2133" y="889"/>
                        </a:lnTo>
                        <a:lnTo>
                          <a:pt x="2261" y="878"/>
                        </a:lnTo>
                        <a:lnTo>
                          <a:pt x="2389" y="874"/>
                        </a:lnTo>
                        <a:close/>
                        <a:moveTo>
                          <a:pt x="2389" y="0"/>
                        </a:moveTo>
                        <a:lnTo>
                          <a:pt x="2548" y="5"/>
                        </a:lnTo>
                        <a:lnTo>
                          <a:pt x="2704" y="17"/>
                        </a:lnTo>
                        <a:lnTo>
                          <a:pt x="2860" y="38"/>
                        </a:lnTo>
                        <a:lnTo>
                          <a:pt x="3015" y="66"/>
                        </a:lnTo>
                        <a:lnTo>
                          <a:pt x="3166" y="102"/>
                        </a:lnTo>
                        <a:lnTo>
                          <a:pt x="3315" y="145"/>
                        </a:lnTo>
                        <a:lnTo>
                          <a:pt x="3462" y="197"/>
                        </a:lnTo>
                        <a:lnTo>
                          <a:pt x="3607" y="255"/>
                        </a:lnTo>
                        <a:lnTo>
                          <a:pt x="3746" y="320"/>
                        </a:lnTo>
                        <a:lnTo>
                          <a:pt x="3883" y="393"/>
                        </a:lnTo>
                        <a:lnTo>
                          <a:pt x="4017" y="473"/>
                        </a:lnTo>
                        <a:lnTo>
                          <a:pt x="4147" y="560"/>
                        </a:lnTo>
                        <a:lnTo>
                          <a:pt x="4273" y="654"/>
                        </a:lnTo>
                        <a:lnTo>
                          <a:pt x="4393" y="755"/>
                        </a:lnTo>
                        <a:lnTo>
                          <a:pt x="4509" y="860"/>
                        </a:lnTo>
                        <a:lnTo>
                          <a:pt x="4621" y="975"/>
                        </a:lnTo>
                        <a:lnTo>
                          <a:pt x="4727" y="1094"/>
                        </a:lnTo>
                        <a:lnTo>
                          <a:pt x="4749" y="1125"/>
                        </a:lnTo>
                        <a:lnTo>
                          <a:pt x="4765" y="1161"/>
                        </a:lnTo>
                        <a:lnTo>
                          <a:pt x="4774" y="1197"/>
                        </a:lnTo>
                        <a:lnTo>
                          <a:pt x="4777" y="1234"/>
                        </a:lnTo>
                        <a:lnTo>
                          <a:pt x="4774" y="1271"/>
                        </a:lnTo>
                        <a:lnTo>
                          <a:pt x="4764" y="1308"/>
                        </a:lnTo>
                        <a:lnTo>
                          <a:pt x="4749" y="1342"/>
                        </a:lnTo>
                        <a:lnTo>
                          <a:pt x="4727" y="1374"/>
                        </a:lnTo>
                        <a:lnTo>
                          <a:pt x="4700" y="1400"/>
                        </a:lnTo>
                        <a:lnTo>
                          <a:pt x="4667" y="1423"/>
                        </a:lnTo>
                        <a:lnTo>
                          <a:pt x="4633" y="1439"/>
                        </a:lnTo>
                        <a:lnTo>
                          <a:pt x="4597" y="1450"/>
                        </a:lnTo>
                        <a:lnTo>
                          <a:pt x="4560" y="1453"/>
                        </a:lnTo>
                        <a:lnTo>
                          <a:pt x="4523" y="1450"/>
                        </a:lnTo>
                        <a:lnTo>
                          <a:pt x="4486" y="1439"/>
                        </a:lnTo>
                        <a:lnTo>
                          <a:pt x="4451" y="1424"/>
                        </a:lnTo>
                        <a:lnTo>
                          <a:pt x="4420" y="1402"/>
                        </a:lnTo>
                        <a:lnTo>
                          <a:pt x="4392" y="1374"/>
                        </a:lnTo>
                        <a:lnTo>
                          <a:pt x="4295" y="1265"/>
                        </a:lnTo>
                        <a:lnTo>
                          <a:pt x="4194" y="1162"/>
                        </a:lnTo>
                        <a:lnTo>
                          <a:pt x="4089" y="1067"/>
                        </a:lnTo>
                        <a:lnTo>
                          <a:pt x="3977" y="976"/>
                        </a:lnTo>
                        <a:lnTo>
                          <a:pt x="3861" y="893"/>
                        </a:lnTo>
                        <a:lnTo>
                          <a:pt x="3742" y="816"/>
                        </a:lnTo>
                        <a:lnTo>
                          <a:pt x="3619" y="746"/>
                        </a:lnTo>
                        <a:lnTo>
                          <a:pt x="3492" y="682"/>
                        </a:lnTo>
                        <a:lnTo>
                          <a:pt x="3363" y="625"/>
                        </a:lnTo>
                        <a:lnTo>
                          <a:pt x="3230" y="576"/>
                        </a:lnTo>
                        <a:lnTo>
                          <a:pt x="3095" y="534"/>
                        </a:lnTo>
                        <a:lnTo>
                          <a:pt x="2957" y="500"/>
                        </a:lnTo>
                        <a:lnTo>
                          <a:pt x="2817" y="472"/>
                        </a:lnTo>
                        <a:lnTo>
                          <a:pt x="2676" y="453"/>
                        </a:lnTo>
                        <a:lnTo>
                          <a:pt x="2533" y="441"/>
                        </a:lnTo>
                        <a:lnTo>
                          <a:pt x="2389" y="438"/>
                        </a:lnTo>
                        <a:lnTo>
                          <a:pt x="2244" y="441"/>
                        </a:lnTo>
                        <a:lnTo>
                          <a:pt x="2102" y="453"/>
                        </a:lnTo>
                        <a:lnTo>
                          <a:pt x="1960" y="472"/>
                        </a:lnTo>
                        <a:lnTo>
                          <a:pt x="1820" y="500"/>
                        </a:lnTo>
                        <a:lnTo>
                          <a:pt x="1682" y="534"/>
                        </a:lnTo>
                        <a:lnTo>
                          <a:pt x="1547" y="576"/>
                        </a:lnTo>
                        <a:lnTo>
                          <a:pt x="1414" y="625"/>
                        </a:lnTo>
                        <a:lnTo>
                          <a:pt x="1285" y="682"/>
                        </a:lnTo>
                        <a:lnTo>
                          <a:pt x="1159" y="746"/>
                        </a:lnTo>
                        <a:lnTo>
                          <a:pt x="1035" y="816"/>
                        </a:lnTo>
                        <a:lnTo>
                          <a:pt x="916" y="893"/>
                        </a:lnTo>
                        <a:lnTo>
                          <a:pt x="800" y="976"/>
                        </a:lnTo>
                        <a:lnTo>
                          <a:pt x="690" y="1067"/>
                        </a:lnTo>
                        <a:lnTo>
                          <a:pt x="583" y="1164"/>
                        </a:lnTo>
                        <a:lnTo>
                          <a:pt x="482" y="1267"/>
                        </a:lnTo>
                        <a:lnTo>
                          <a:pt x="385" y="1375"/>
                        </a:lnTo>
                        <a:lnTo>
                          <a:pt x="357" y="1402"/>
                        </a:lnTo>
                        <a:lnTo>
                          <a:pt x="326" y="1424"/>
                        </a:lnTo>
                        <a:lnTo>
                          <a:pt x="292" y="1439"/>
                        </a:lnTo>
                        <a:lnTo>
                          <a:pt x="256" y="1450"/>
                        </a:lnTo>
                        <a:lnTo>
                          <a:pt x="219" y="1453"/>
                        </a:lnTo>
                        <a:lnTo>
                          <a:pt x="181" y="1450"/>
                        </a:lnTo>
                        <a:lnTo>
                          <a:pt x="144" y="1439"/>
                        </a:lnTo>
                        <a:lnTo>
                          <a:pt x="110" y="1423"/>
                        </a:lnTo>
                        <a:lnTo>
                          <a:pt x="79" y="1400"/>
                        </a:lnTo>
                        <a:lnTo>
                          <a:pt x="51" y="1374"/>
                        </a:lnTo>
                        <a:lnTo>
                          <a:pt x="28" y="1342"/>
                        </a:lnTo>
                        <a:lnTo>
                          <a:pt x="13" y="1308"/>
                        </a:lnTo>
                        <a:lnTo>
                          <a:pt x="3" y="1271"/>
                        </a:lnTo>
                        <a:lnTo>
                          <a:pt x="0" y="1234"/>
                        </a:lnTo>
                        <a:lnTo>
                          <a:pt x="3" y="1197"/>
                        </a:lnTo>
                        <a:lnTo>
                          <a:pt x="12" y="1161"/>
                        </a:lnTo>
                        <a:lnTo>
                          <a:pt x="28" y="1125"/>
                        </a:lnTo>
                        <a:lnTo>
                          <a:pt x="51" y="1094"/>
                        </a:lnTo>
                        <a:lnTo>
                          <a:pt x="156" y="975"/>
                        </a:lnTo>
                        <a:lnTo>
                          <a:pt x="268" y="860"/>
                        </a:lnTo>
                        <a:lnTo>
                          <a:pt x="384" y="755"/>
                        </a:lnTo>
                        <a:lnTo>
                          <a:pt x="504" y="654"/>
                        </a:lnTo>
                        <a:lnTo>
                          <a:pt x="631" y="560"/>
                        </a:lnTo>
                        <a:lnTo>
                          <a:pt x="760" y="473"/>
                        </a:lnTo>
                        <a:lnTo>
                          <a:pt x="894" y="393"/>
                        </a:lnTo>
                        <a:lnTo>
                          <a:pt x="1031" y="320"/>
                        </a:lnTo>
                        <a:lnTo>
                          <a:pt x="1172" y="255"/>
                        </a:lnTo>
                        <a:lnTo>
                          <a:pt x="1315" y="197"/>
                        </a:lnTo>
                        <a:lnTo>
                          <a:pt x="1462" y="145"/>
                        </a:lnTo>
                        <a:lnTo>
                          <a:pt x="1612" y="102"/>
                        </a:lnTo>
                        <a:lnTo>
                          <a:pt x="1764" y="66"/>
                        </a:lnTo>
                        <a:lnTo>
                          <a:pt x="1917" y="38"/>
                        </a:lnTo>
                        <a:lnTo>
                          <a:pt x="2073" y="17"/>
                        </a:lnTo>
                        <a:lnTo>
                          <a:pt x="2229" y="5"/>
                        </a:lnTo>
                        <a:lnTo>
                          <a:pt x="2389"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panose="020F0502020204030204"/>
                    </a:endParaRPr>
                  </a:p>
                </p:txBody>
              </p:sp>
            </p:grpSp>
          </p:grpSp>
        </p:grpSp>
        <p:sp>
          <p:nvSpPr>
            <p:cNvPr id="11" name="Elipse 10">
              <a:extLst>
                <a:ext uri="{FF2B5EF4-FFF2-40B4-BE49-F238E27FC236}">
                  <a16:creationId xmlns="" xmlns:a16="http://schemas.microsoft.com/office/drawing/2014/main" id="{08148477-FE5C-4524-BB29-309DA31A92D7}"/>
                </a:ext>
              </a:extLst>
            </p:cNvPr>
            <p:cNvSpPr/>
            <p:nvPr/>
          </p:nvSpPr>
          <p:spPr>
            <a:xfrm>
              <a:off x="5431977" y="3342805"/>
              <a:ext cx="1207464" cy="1204655"/>
            </a:xfrm>
            <a:prstGeom prst="ellipse">
              <a:avLst/>
            </a:prstGeom>
            <a:solidFill>
              <a:sysClr val="window" lastClr="FFFFFF">
                <a:lumMod val="95000"/>
              </a:sysClr>
            </a:solidFill>
            <a:ln w="76200" cap="flat" cmpd="sng" algn="ctr">
              <a:solidFill>
                <a:srgbClr val="6DC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28 CuadroTexto">
              <a:extLst>
                <a:ext uri="{FF2B5EF4-FFF2-40B4-BE49-F238E27FC236}">
                  <a16:creationId xmlns="" xmlns:a16="http://schemas.microsoft.com/office/drawing/2014/main" id="{45C0E5DF-A586-4202-BB7F-38EE2ECEEA8B}"/>
                </a:ext>
              </a:extLst>
            </p:cNvPr>
            <p:cNvSpPr txBox="1">
              <a:spLocks noChangeArrowheads="1"/>
            </p:cNvSpPr>
            <p:nvPr/>
          </p:nvSpPr>
          <p:spPr bwMode="auto">
            <a:xfrm>
              <a:off x="5211049" y="3992934"/>
              <a:ext cx="1647777" cy="257476"/>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altLang="es-MX" sz="1400" b="1" i="0" u="none" strike="noStrike" kern="0" cap="none" spc="0" normalizeH="0" baseline="0" noProof="0" dirty="0">
                  <a:ln>
                    <a:noFill/>
                  </a:ln>
                  <a:solidFill>
                    <a:prstClr val="black"/>
                  </a:solidFill>
                  <a:effectLst/>
                  <a:uLnTx/>
                  <a:uFillTx/>
                  <a:latin typeface="Calibri" panose="020F0502020204030204" pitchFamily="34" charset="0"/>
                </a:rPr>
                <a:t>INSTANCIA</a:t>
              </a:r>
              <a:endParaRPr kumimoji="0" lang="es-ES" altLang="es-MX" sz="1800" b="1" i="0" u="none" strike="noStrike" kern="0" cap="none" spc="0" normalizeH="0" baseline="0" noProof="0" dirty="0">
                <a:ln>
                  <a:noFill/>
                </a:ln>
                <a:solidFill>
                  <a:prstClr val="black"/>
                </a:solidFill>
                <a:effectLst/>
                <a:uLnTx/>
                <a:uFillTx/>
                <a:latin typeface="Calibri" panose="020F0502020204030204" pitchFamily="34" charset="0"/>
              </a:endParaRPr>
            </a:p>
          </p:txBody>
        </p:sp>
        <p:pic>
          <p:nvPicPr>
            <p:cNvPr id="13" name="27 Imagen" descr="edificio2.png">
              <a:extLst>
                <a:ext uri="{FF2B5EF4-FFF2-40B4-BE49-F238E27FC236}">
                  <a16:creationId xmlns="" xmlns:a16="http://schemas.microsoft.com/office/drawing/2014/main" id="{E697217F-1EF8-456A-BF7C-64C8E2B7D7FE}"/>
                </a:ext>
              </a:extLst>
            </p:cNvPr>
            <p:cNvPicPr>
              <a:picLocks noChangeAspect="1"/>
            </p:cNvPicPr>
            <p:nvPr/>
          </p:nvPicPr>
          <p:blipFill>
            <a:blip r:embed="rId3" cstate="screen">
              <a:lum bright="-40000"/>
              <a:extLst>
                <a:ext uri="{28A0092B-C50C-407E-A947-70E740481C1C}">
                  <a14:useLocalDpi xmlns="" xmlns:a14="http://schemas.microsoft.com/office/drawing/2010/main"/>
                </a:ext>
              </a:extLst>
            </a:blip>
            <a:srcRect/>
            <a:stretch>
              <a:fillRect/>
            </a:stretch>
          </p:blipFill>
          <p:spPr bwMode="auto">
            <a:xfrm>
              <a:off x="5834028" y="3549847"/>
              <a:ext cx="425233" cy="484636"/>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grpSp>
      <p:sp>
        <p:nvSpPr>
          <p:cNvPr id="2" name="Rectángulo 1">
            <a:extLst>
              <a:ext uri="{FF2B5EF4-FFF2-40B4-BE49-F238E27FC236}">
                <a16:creationId xmlns="" xmlns:a16="http://schemas.microsoft.com/office/drawing/2014/main" id="{50838753-0D4D-4014-95F6-8559AEAD9C74}"/>
              </a:ext>
            </a:extLst>
          </p:cNvPr>
          <p:cNvSpPr/>
          <p:nvPr/>
        </p:nvSpPr>
        <p:spPr>
          <a:xfrm>
            <a:off x="323529" y="5867672"/>
            <a:ext cx="8496000" cy="923330"/>
          </a:xfrm>
          <a:prstGeom prst="rect">
            <a:avLst/>
          </a:prstGeom>
        </p:spPr>
        <p:txBody>
          <a:bodyPr wrap="square">
            <a:spAutoFit/>
          </a:bodyPr>
          <a:lstStyle/>
          <a:p>
            <a:r>
              <a:rPr lang="es-MX" b="1" dirty="0">
                <a:solidFill>
                  <a:schemeClr val="bg1"/>
                </a:solidFill>
              </a:rPr>
              <a:t>El </a:t>
            </a:r>
            <a:r>
              <a:rPr lang="es-MX" b="1" dirty="0">
                <a:solidFill>
                  <a:schemeClr val="bg2">
                    <a:lumMod val="25000"/>
                  </a:schemeClr>
                </a:solidFill>
              </a:rPr>
              <a:t>Manual Administrativo del MICI </a:t>
            </a:r>
            <a:r>
              <a:rPr lang="es-MX" dirty="0">
                <a:solidFill>
                  <a:schemeClr val="bg2">
                    <a:lumMod val="25000"/>
                  </a:schemeClr>
                </a:solidFill>
              </a:rPr>
              <a:t>establece las actividades que las entidades debe de realizar para cumplir con el Control Interno. </a:t>
            </a:r>
            <a:r>
              <a:rPr lang="es-MX" b="1" dirty="0">
                <a:solidFill>
                  <a:schemeClr val="bg1"/>
                </a:solidFill>
              </a:rPr>
              <a:t>dependencias y entidades </a:t>
            </a:r>
            <a:r>
              <a:rPr lang="es-MX" dirty="0">
                <a:solidFill>
                  <a:schemeClr val="bg1"/>
                </a:solidFill>
              </a:rPr>
              <a:t>tienen que realizar para cumplir con el control interno</a:t>
            </a:r>
            <a:r>
              <a:rPr lang="es-ES" sz="1100" dirty="0">
                <a:solidFill>
                  <a:schemeClr val="bg1"/>
                </a:solidFill>
              </a:rPr>
              <a:t>.</a:t>
            </a:r>
          </a:p>
        </p:txBody>
      </p:sp>
    </p:spTree>
    <p:extLst>
      <p:ext uri="{BB962C8B-B14F-4D97-AF65-F5344CB8AC3E}">
        <p14:creationId xmlns="" xmlns:p14="http://schemas.microsoft.com/office/powerpoint/2010/main" val="353604760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pic>
        <p:nvPicPr>
          <p:cNvPr id="7" name="Imagen 6">
            <a:extLst>
              <a:ext uri="{FF2B5EF4-FFF2-40B4-BE49-F238E27FC236}">
                <a16:creationId xmlns="" xmlns:a16="http://schemas.microsoft.com/office/drawing/2014/main" id="{2C8D46D3-79D4-4350-B798-E19E7ED1FE36}"/>
              </a:ext>
            </a:extLst>
          </p:cNvPr>
          <p:cNvPicPr/>
          <p:nvPr/>
        </p:nvPicPr>
        <p:blipFill rotWithShape="1">
          <a:blip r:embed="rId3"/>
          <a:srcRect l="6374" t="19360" r="10945" b="7635"/>
          <a:stretch/>
        </p:blipFill>
        <p:spPr bwMode="auto">
          <a:xfrm>
            <a:off x="518817" y="1811403"/>
            <a:ext cx="8105422" cy="4826155"/>
          </a:xfrm>
          <a:prstGeom prst="rect">
            <a:avLst/>
          </a:prstGeom>
          <a:ln>
            <a:noFill/>
          </a:ln>
          <a:extLst>
            <a:ext uri="{53640926-AAD7-44D8-BBD7-CCE9431645EC}">
              <a14:shadowObscured xmlns="" xmlns:a14="http://schemas.microsoft.com/office/drawing/2010/main"/>
            </a:ext>
          </a:extLst>
        </p:spPr>
      </p:pic>
      <p:sp>
        <p:nvSpPr>
          <p:cNvPr id="2" name="Rectángulo 1">
            <a:extLst>
              <a:ext uri="{FF2B5EF4-FFF2-40B4-BE49-F238E27FC236}">
                <a16:creationId xmlns="" xmlns:a16="http://schemas.microsoft.com/office/drawing/2014/main" id="{19D86F1D-A8F1-47F2-BD81-15126D65AC8D}"/>
              </a:ext>
            </a:extLst>
          </p:cNvPr>
          <p:cNvSpPr/>
          <p:nvPr/>
        </p:nvSpPr>
        <p:spPr>
          <a:xfrm>
            <a:off x="1512711" y="1143312"/>
            <a:ext cx="5954889" cy="646331"/>
          </a:xfrm>
          <a:prstGeom prst="rect">
            <a:avLst/>
          </a:prstGeom>
        </p:spPr>
        <p:txBody>
          <a:bodyPr wrap="square">
            <a:spAutoFit/>
          </a:bodyPr>
          <a:lstStyle/>
          <a:p>
            <a:pPr algn="ctr"/>
            <a:r>
              <a:rPr lang="es-MX" b="1" dirty="0"/>
              <a:t>Ruta critica de actividades de Control Interno Autoevaluación del sistema de Control Interno de SEC - SEES</a:t>
            </a:r>
            <a:endParaRPr lang="x-none" b="1" dirty="0"/>
          </a:p>
        </p:txBody>
      </p:sp>
    </p:spTree>
    <p:extLst>
      <p:ext uri="{BB962C8B-B14F-4D97-AF65-F5344CB8AC3E}">
        <p14:creationId xmlns="" xmlns:p14="http://schemas.microsoft.com/office/powerpoint/2010/main" val="324151952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 name="Rectángulo 1">
            <a:extLst>
              <a:ext uri="{FF2B5EF4-FFF2-40B4-BE49-F238E27FC236}">
                <a16:creationId xmlns="" xmlns:a16="http://schemas.microsoft.com/office/drawing/2014/main" id="{19D86F1D-A8F1-47F2-BD81-15126D65AC8D}"/>
              </a:ext>
            </a:extLst>
          </p:cNvPr>
          <p:cNvSpPr/>
          <p:nvPr/>
        </p:nvSpPr>
        <p:spPr>
          <a:xfrm>
            <a:off x="1512711" y="1143312"/>
            <a:ext cx="5954889" cy="646331"/>
          </a:xfrm>
          <a:prstGeom prst="rect">
            <a:avLst/>
          </a:prstGeom>
        </p:spPr>
        <p:txBody>
          <a:bodyPr wrap="square">
            <a:spAutoFit/>
          </a:bodyPr>
          <a:lstStyle/>
          <a:p>
            <a:pPr algn="ctr"/>
            <a:r>
              <a:rPr lang="es-MX" b="1" dirty="0"/>
              <a:t> Estrategia implementada </a:t>
            </a:r>
          </a:p>
          <a:p>
            <a:pPr algn="ctr"/>
            <a:r>
              <a:rPr lang="es-MX" b="1" dirty="0"/>
              <a:t>Autoevaluación del sistema de Control Interno de SEC - SEES</a:t>
            </a:r>
            <a:endParaRPr lang="x-none" b="1" dirty="0"/>
          </a:p>
        </p:txBody>
      </p:sp>
      <p:pic>
        <p:nvPicPr>
          <p:cNvPr id="4" name="Imagen 3">
            <a:extLst>
              <a:ext uri="{FF2B5EF4-FFF2-40B4-BE49-F238E27FC236}">
                <a16:creationId xmlns="" xmlns:a16="http://schemas.microsoft.com/office/drawing/2014/main" id="{908E9411-B3D3-49B3-BCED-84A8A9F36856}"/>
              </a:ext>
            </a:extLst>
          </p:cNvPr>
          <p:cNvPicPr>
            <a:picLocks noChangeAspect="1"/>
          </p:cNvPicPr>
          <p:nvPr/>
        </p:nvPicPr>
        <p:blipFill>
          <a:blip r:embed="rId3"/>
          <a:stretch>
            <a:fillRect/>
          </a:stretch>
        </p:blipFill>
        <p:spPr>
          <a:xfrm>
            <a:off x="1135004" y="1916406"/>
            <a:ext cx="3060701" cy="2274271"/>
          </a:xfrm>
          <a:prstGeom prst="rect">
            <a:avLst/>
          </a:prstGeom>
        </p:spPr>
      </p:pic>
      <p:pic>
        <p:nvPicPr>
          <p:cNvPr id="5" name="Imagen 4">
            <a:extLst>
              <a:ext uri="{FF2B5EF4-FFF2-40B4-BE49-F238E27FC236}">
                <a16:creationId xmlns="" xmlns:a16="http://schemas.microsoft.com/office/drawing/2014/main" id="{7CB4F582-8C22-4F8D-805C-8673D3954C17}"/>
              </a:ext>
            </a:extLst>
          </p:cNvPr>
          <p:cNvPicPr>
            <a:picLocks noChangeAspect="1"/>
          </p:cNvPicPr>
          <p:nvPr/>
        </p:nvPicPr>
        <p:blipFill>
          <a:blip r:embed="rId4"/>
          <a:stretch>
            <a:fillRect/>
          </a:stretch>
        </p:blipFill>
        <p:spPr>
          <a:xfrm>
            <a:off x="4718755" y="1916406"/>
            <a:ext cx="2892306" cy="2236492"/>
          </a:xfrm>
          <a:prstGeom prst="rect">
            <a:avLst/>
          </a:prstGeom>
        </p:spPr>
      </p:pic>
      <p:pic>
        <p:nvPicPr>
          <p:cNvPr id="6" name="Imagen 5">
            <a:extLst>
              <a:ext uri="{FF2B5EF4-FFF2-40B4-BE49-F238E27FC236}">
                <a16:creationId xmlns="" xmlns:a16="http://schemas.microsoft.com/office/drawing/2014/main" id="{B9EE3D16-EAFD-4CAC-8526-7D1411755964}"/>
              </a:ext>
            </a:extLst>
          </p:cNvPr>
          <p:cNvPicPr>
            <a:picLocks noChangeAspect="1"/>
          </p:cNvPicPr>
          <p:nvPr/>
        </p:nvPicPr>
        <p:blipFill>
          <a:blip r:embed="rId5"/>
          <a:stretch>
            <a:fillRect/>
          </a:stretch>
        </p:blipFill>
        <p:spPr>
          <a:xfrm>
            <a:off x="1119525" y="4343485"/>
            <a:ext cx="3076180" cy="2274270"/>
          </a:xfrm>
          <a:prstGeom prst="rect">
            <a:avLst/>
          </a:prstGeom>
        </p:spPr>
      </p:pic>
      <p:pic>
        <p:nvPicPr>
          <p:cNvPr id="8" name="Imagen 7">
            <a:extLst>
              <a:ext uri="{FF2B5EF4-FFF2-40B4-BE49-F238E27FC236}">
                <a16:creationId xmlns="" xmlns:a16="http://schemas.microsoft.com/office/drawing/2014/main" id="{36C58D61-FC58-4D1E-BBC3-45BEBE899C39}"/>
              </a:ext>
            </a:extLst>
          </p:cNvPr>
          <p:cNvPicPr>
            <a:picLocks noChangeAspect="1"/>
          </p:cNvPicPr>
          <p:nvPr/>
        </p:nvPicPr>
        <p:blipFill>
          <a:blip r:embed="rId6"/>
          <a:stretch>
            <a:fillRect/>
          </a:stretch>
        </p:blipFill>
        <p:spPr>
          <a:xfrm>
            <a:off x="4746020" y="4422062"/>
            <a:ext cx="2973506" cy="2275642"/>
          </a:xfrm>
          <a:prstGeom prst="rect">
            <a:avLst/>
          </a:prstGeom>
        </p:spPr>
      </p:pic>
    </p:spTree>
    <p:extLst>
      <p:ext uri="{BB962C8B-B14F-4D97-AF65-F5344CB8AC3E}">
        <p14:creationId xmlns="" xmlns:p14="http://schemas.microsoft.com/office/powerpoint/2010/main" val="286514886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4" name="Rectángulo 3">
            <a:extLst>
              <a:ext uri="{FF2B5EF4-FFF2-40B4-BE49-F238E27FC236}">
                <a16:creationId xmlns="" xmlns:a16="http://schemas.microsoft.com/office/drawing/2014/main" id="{A578EBFD-1659-4D7C-9BD8-53983BB6AE5C}"/>
              </a:ext>
            </a:extLst>
          </p:cNvPr>
          <p:cNvSpPr/>
          <p:nvPr/>
        </p:nvSpPr>
        <p:spPr>
          <a:xfrm>
            <a:off x="1603023" y="1221743"/>
            <a:ext cx="6146800" cy="369332"/>
          </a:xfrm>
          <a:prstGeom prst="rect">
            <a:avLst/>
          </a:prstGeom>
        </p:spPr>
        <p:txBody>
          <a:bodyPr wrap="square">
            <a:spAutoFit/>
          </a:bodyPr>
          <a:lstStyle/>
          <a:p>
            <a:r>
              <a:rPr lang="es-MX" b="1" dirty="0"/>
              <a:t>Autoevaluación del sistema de Control Interno de SEC - SEES</a:t>
            </a:r>
            <a:endParaRPr lang="x-none" dirty="0"/>
          </a:p>
        </p:txBody>
      </p:sp>
      <p:pic>
        <p:nvPicPr>
          <p:cNvPr id="10" name="Imagen 9">
            <a:extLst>
              <a:ext uri="{FF2B5EF4-FFF2-40B4-BE49-F238E27FC236}">
                <a16:creationId xmlns="" xmlns:a16="http://schemas.microsoft.com/office/drawing/2014/main" id="{DEE1A6A1-0844-4C11-833D-8D66FD65942B}"/>
              </a:ext>
            </a:extLst>
          </p:cNvPr>
          <p:cNvPicPr>
            <a:picLocks noChangeAspect="1"/>
          </p:cNvPicPr>
          <p:nvPr/>
        </p:nvPicPr>
        <p:blipFill rotWithShape="1">
          <a:blip r:embed="rId3"/>
          <a:srcRect l="20800" t="2421" r="20800" b="-1"/>
          <a:stretch/>
        </p:blipFill>
        <p:spPr>
          <a:xfrm>
            <a:off x="4915521" y="2676678"/>
            <a:ext cx="3516102" cy="3303049"/>
          </a:xfrm>
          <a:prstGeom prst="rect">
            <a:avLst/>
          </a:prstGeom>
        </p:spPr>
      </p:pic>
      <p:sp>
        <p:nvSpPr>
          <p:cNvPr id="6" name="CuadroTexto 5">
            <a:extLst>
              <a:ext uri="{FF2B5EF4-FFF2-40B4-BE49-F238E27FC236}">
                <a16:creationId xmlns="" xmlns:a16="http://schemas.microsoft.com/office/drawing/2014/main" id="{0DE1A0EC-93B0-4392-95DE-B8898A4DA7A0}"/>
              </a:ext>
            </a:extLst>
          </p:cNvPr>
          <p:cNvSpPr txBox="1"/>
          <p:nvPr/>
        </p:nvSpPr>
        <p:spPr>
          <a:xfrm>
            <a:off x="462844" y="2077156"/>
            <a:ext cx="3905956" cy="4524315"/>
          </a:xfrm>
          <a:prstGeom prst="rect">
            <a:avLst/>
          </a:prstGeom>
          <a:noFill/>
        </p:spPr>
        <p:txBody>
          <a:bodyPr wrap="square" rtlCol="0">
            <a:spAutoFit/>
          </a:bodyPr>
          <a:lstStyle/>
          <a:p>
            <a:r>
              <a:rPr lang="x-none" b="1" dirty="0"/>
              <a:t>Servidores Públicos Evaluados</a:t>
            </a:r>
          </a:p>
          <a:p>
            <a:endParaRPr lang="x-none" dirty="0"/>
          </a:p>
          <a:p>
            <a:r>
              <a:rPr lang="x-none" dirty="0"/>
              <a:t>Estratégico: 5   </a:t>
            </a:r>
          </a:p>
          <a:p>
            <a:r>
              <a:rPr lang="x-none" dirty="0"/>
              <a:t>Directivo: 35      </a:t>
            </a:r>
          </a:p>
          <a:p>
            <a:r>
              <a:rPr lang="x-none" dirty="0"/>
              <a:t>Operativo: 26</a:t>
            </a:r>
          </a:p>
          <a:p>
            <a:endParaRPr lang="x-none" dirty="0"/>
          </a:p>
          <a:p>
            <a:r>
              <a:rPr lang="x-none" dirty="0"/>
              <a:t>Días en que se aplicó encuesta:</a:t>
            </a:r>
          </a:p>
          <a:p>
            <a:r>
              <a:rPr lang="x-none" dirty="0"/>
              <a:t>11, 12 y 13 de Noviembre de 2020</a:t>
            </a:r>
          </a:p>
          <a:p>
            <a:endParaRPr lang="x-none" dirty="0"/>
          </a:p>
          <a:p>
            <a:pPr marL="285750" indent="-285750">
              <a:buFont typeface="Arial" panose="020B0604020202020204" pitchFamily="34" charset="0"/>
              <a:buChar char="•"/>
            </a:pPr>
            <a:r>
              <a:rPr lang="x-none" dirty="0"/>
              <a:t>Unidad de Igualdad de Género</a:t>
            </a:r>
          </a:p>
          <a:p>
            <a:pPr marL="285750" indent="-285750">
              <a:buFont typeface="Arial" panose="020B0604020202020204" pitchFamily="34" charset="0"/>
              <a:buChar char="•"/>
            </a:pPr>
            <a:r>
              <a:rPr lang="x-none" dirty="0"/>
              <a:t>Unidad de Asuntos Jurídicos</a:t>
            </a:r>
          </a:p>
          <a:p>
            <a:endParaRPr lang="x-none" dirty="0"/>
          </a:p>
          <a:p>
            <a:r>
              <a:rPr lang="x-none" dirty="0"/>
              <a:t>Modalidad: Virtual</a:t>
            </a:r>
          </a:p>
          <a:p>
            <a:endParaRPr lang="x-none" dirty="0"/>
          </a:p>
          <a:p>
            <a:endParaRPr lang="x-none" dirty="0"/>
          </a:p>
          <a:p>
            <a:endParaRPr lang="x-none" dirty="0"/>
          </a:p>
        </p:txBody>
      </p:sp>
    </p:spTree>
    <p:extLst>
      <p:ext uri="{BB962C8B-B14F-4D97-AF65-F5344CB8AC3E}">
        <p14:creationId xmlns="" xmlns:p14="http://schemas.microsoft.com/office/powerpoint/2010/main" val="354801931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23457</TotalTime>
  <Words>1684</Words>
  <Application>Microsoft Office PowerPoint</Application>
  <PresentationFormat>Presentación en pantalla (4:3)</PresentationFormat>
  <Paragraphs>487</Paragraphs>
  <Slides>23</Slides>
  <Notes>3</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Tema de Office</vt:lpstr>
      <vt:lpstr>CONTROL INTERNO Comité de Control y Desempeño Institucional (COCODI)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LUIS CARLOS</cp:lastModifiedBy>
  <cp:revision>509</cp:revision>
  <dcterms:created xsi:type="dcterms:W3CDTF">2017-06-29T21:17:41Z</dcterms:created>
  <dcterms:modified xsi:type="dcterms:W3CDTF">2020-12-07T18:38:51Z</dcterms:modified>
</cp:coreProperties>
</file>