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7" r:id="rId2"/>
    <p:sldId id="304" r:id="rId3"/>
    <p:sldId id="445" r:id="rId4"/>
    <p:sldId id="466" r:id="rId5"/>
    <p:sldId id="439" r:id="rId6"/>
    <p:sldId id="467" r:id="rId7"/>
    <p:sldId id="468" r:id="rId8"/>
    <p:sldId id="469" r:id="rId9"/>
    <p:sldId id="470" r:id="rId10"/>
    <p:sldId id="457" r:id="rId11"/>
    <p:sldId id="458" r:id="rId12"/>
    <p:sldId id="459" r:id="rId13"/>
    <p:sldId id="460" r:id="rId14"/>
    <p:sldId id="461" r:id="rId15"/>
    <p:sldId id="462" r:id="rId16"/>
    <p:sldId id="463" r:id="rId17"/>
    <p:sldId id="464" r:id="rId18"/>
    <p:sldId id="465" r:id="rId19"/>
    <p:sldId id="359" r:id="rId20"/>
    <p:sldId id="344" r:id="rId2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9999"/>
    <a:srgbClr val="FF0000"/>
    <a:srgbClr val="66FF99"/>
    <a:srgbClr val="99FFCC"/>
    <a:srgbClr val="00FF00"/>
    <a:srgbClr val="FF6600"/>
    <a:srgbClr val="BC351A"/>
    <a:srgbClr val="FFDE75"/>
    <a:srgbClr val="CC99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E8034E78-7F5D-4C2E-B375-FC64B27BC917}" styleName="Estilo o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994" autoAdjust="0"/>
    <p:restoredTop sz="99104" autoAdjust="0"/>
  </p:normalViewPr>
  <p:slideViewPr>
    <p:cSldViewPr snapToGrid="0">
      <p:cViewPr>
        <p:scale>
          <a:sx n="90" d="100"/>
          <a:sy n="90" d="100"/>
        </p:scale>
        <p:origin x="-738" y="6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D111E2-FBFA-44BD-8073-08808DAFFE81}" type="doc">
      <dgm:prSet loTypeId="urn:microsoft.com/office/officeart/2005/8/layout/cycle4#1" loCatId="matrix" qsTypeId="urn:microsoft.com/office/officeart/2005/8/quickstyle/simple1" qsCatId="simple" csTypeId="urn:microsoft.com/office/officeart/2005/8/colors/colorful1#1" csCatId="colorful" phldr="1"/>
      <dgm:spPr/>
      <dgm:t>
        <a:bodyPr/>
        <a:lstStyle/>
        <a:p>
          <a:endParaRPr lang="es-MX"/>
        </a:p>
      </dgm:t>
    </dgm:pt>
    <dgm:pt modelId="{67EB7EB9-C354-48F3-A743-2EB82C24E407}">
      <dgm:prSet phldrT="[Texto]" custT="1"/>
      <dgm:spPr/>
      <dgm:t>
        <a:bodyPr/>
        <a:lstStyle/>
        <a:p>
          <a:pPr algn="ctr"/>
          <a:r>
            <a:rPr lang="es-MX" sz="2000" b="1" dirty="0"/>
            <a:t>1</a:t>
          </a:r>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dirty="0"/>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dirty="0"/>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dirty="0"/>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dirty="0"/>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77F2E865-BBEF-4B1C-861A-9C4FEAEBCB94}" type="presOf" srcId="{E0D111E2-FBFA-44BD-8073-08808DAFFE81}" destId="{4503D845-BB64-42F5-931D-857A1CF2F56A}" srcOrd="0" destOrd="0" presId="urn:microsoft.com/office/officeart/2005/8/layout/cycle4#1"/>
    <dgm:cxn modelId="{FF820FFB-13DC-4153-B735-1869DB934425}" srcId="{2DC9592F-AA48-48FB-8CE3-FADF15FD4C8C}" destId="{B195F467-C113-4398-B4DE-5766D3B7C493}" srcOrd="0" destOrd="0" parTransId="{8878EA3B-F8EC-4573-8D74-08E09544ECDB}" sibTransId="{5C05965B-AA23-43D4-90BB-8ABB49F7420A}"/>
    <dgm:cxn modelId="{D33170AF-6137-44D9-87A8-77C0BC093533}" srcId="{E0D111E2-FBFA-44BD-8073-08808DAFFE81}" destId="{7BDFC2D9-0CD5-47E0-A279-B8FF5C83F581}" srcOrd="3" destOrd="0" parTransId="{86A3BCE7-7EDE-4CDB-93D4-D331EE868996}" sibTransId="{7B8B8271-D9E6-4A5C-86D5-A4A2B333B667}"/>
    <dgm:cxn modelId="{44E13217-19EC-4819-B27C-3A6CD494A119}" srcId="{E0D111E2-FBFA-44BD-8073-08808DAFFE81}" destId="{BDDE7C65-0B0D-4EDA-B492-66C1E34D3451}" srcOrd="4" destOrd="0" parTransId="{A9FF3E93-11EF-4CD6-AEDE-6F14D0736DAB}" sibTransId="{FC71B8F2-9788-46C9-BC51-E3EB3BE9B6CB}"/>
    <dgm:cxn modelId="{B2DB8A41-B9EF-4B0A-AD4B-9F42B134A7E9}" srcId="{BDDE7C65-0B0D-4EDA-B492-66C1E34D3451}" destId="{346EAFD8-3F94-4C57-B96A-498E42AF27EB}" srcOrd="0" destOrd="0" parTransId="{BA1B0329-BFF5-48B4-A6D9-8BA581D18EDC}" sibTransId="{4741643F-5C9B-43B3-A44A-3872E897EBF1}"/>
    <dgm:cxn modelId="{F95745BD-67C7-4AD9-AAD8-84A6A9D2051E}" type="presOf" srcId="{7BDFC2D9-0CD5-47E0-A279-B8FF5C83F581}" destId="{3155FBE9-EDC6-40B0-95F8-A2BEBDC5F205}" srcOrd="0" destOrd="0" presId="urn:microsoft.com/office/officeart/2005/8/layout/cycle4#1"/>
    <dgm:cxn modelId="{FC96EA69-CCF4-4828-95F8-B634D28E330E}" srcId="{E0D111E2-FBFA-44BD-8073-08808DAFFE81}" destId="{09299A7F-6495-4D43-8E0F-287CFBF9A56C}" srcOrd="2" destOrd="0" parTransId="{7BD712F6-7587-4FFC-96E7-778053A11381}" sibTransId="{5E7E5730-9D91-42EA-A3F6-671B7DC30503}"/>
    <dgm:cxn modelId="{23955F58-4445-4336-A544-74E6C006B39B}" type="presOf" srcId="{135BF026-6343-423D-A83E-97A1AB284BE3}" destId="{58948DFE-5A7C-4317-B2C3-77603CD7CA22}" srcOrd="0" destOrd="0" presId="urn:microsoft.com/office/officeart/2005/8/layout/cycle4#1"/>
    <dgm:cxn modelId="{6C43A575-1AB6-4BF6-9F38-F4B962F7CC06}" type="presOf" srcId="{09299A7F-6495-4D43-8E0F-287CFBF9A56C}" destId="{B4A32CDA-7C24-4CBD-8508-106957E8C2B3}" srcOrd="0" destOrd="0" presId="urn:microsoft.com/office/officeart/2005/8/layout/cycle4#1"/>
    <dgm:cxn modelId="{62D2955D-76CF-4E39-9A35-367B89832429}" type="presOf" srcId="{67EB7EB9-C354-48F3-A743-2EB82C24E407}" destId="{FAC9DAFD-0754-4169-A452-E137E627F458}" srcOrd="0" destOrd="0" presId="urn:microsoft.com/office/officeart/2005/8/layout/cycle4#1"/>
    <dgm:cxn modelId="{72A4D405-50F3-4200-A5B6-B510330FF2AD}" srcId="{E0D111E2-FBFA-44BD-8073-08808DAFFE81}" destId="{67EB7EB9-C354-48F3-A743-2EB82C24E407}" srcOrd="0" destOrd="0" parTransId="{0E3EF922-53C6-4F0E-9466-2605F2A435CA}" sibTransId="{0342A311-199B-4906-BE9E-3ECDB6FB1213}"/>
    <dgm:cxn modelId="{E6B0814A-47A9-49BF-A2BB-83A78597BF6B}" srcId="{E0D111E2-FBFA-44BD-8073-08808DAFFE81}" destId="{2DC9592F-AA48-48FB-8CE3-FADF15FD4C8C}" srcOrd="5" destOrd="0" parTransId="{BCDF2FAB-4BD1-46F8-9720-33F28DE91316}" sibTransId="{7F2E3A88-B6F8-4EBE-B6FC-2E00AC381407}"/>
    <dgm:cxn modelId="{6EEC0DCA-9DD2-4FE5-AD89-95FC6D57ABF2}" srcId="{E0D111E2-FBFA-44BD-8073-08808DAFFE81}" destId="{135BF026-6343-423D-A83E-97A1AB284BE3}" srcOrd="1" destOrd="0" parTransId="{92B99ACB-1780-470E-993E-72ABF865C0F7}" sibTransId="{1597CD26-BC66-4060-953B-3C93716C37DB}"/>
    <dgm:cxn modelId="{24A85FAF-49E7-4F7A-9BC7-947676332366}" type="presParOf" srcId="{4503D845-BB64-42F5-931D-857A1CF2F56A}" destId="{0AD6C6DA-58AE-439B-B773-C2C21C447B2D}" srcOrd="0" destOrd="0" presId="urn:microsoft.com/office/officeart/2005/8/layout/cycle4#1"/>
    <dgm:cxn modelId="{98428036-D25A-4256-8568-97650FFE1CE9}" type="presParOf" srcId="{0AD6C6DA-58AE-439B-B773-C2C21C447B2D}" destId="{8884FA54-F300-43AB-97E3-83046ECC366E}" srcOrd="0" destOrd="0" presId="urn:microsoft.com/office/officeart/2005/8/layout/cycle4#1"/>
    <dgm:cxn modelId="{1766CA71-B2AB-4404-ADA7-F758CBC5A00D}" type="presParOf" srcId="{4503D845-BB64-42F5-931D-857A1CF2F56A}" destId="{297D6071-8BCA-431F-8E04-2DB7F08E6186}" srcOrd="1" destOrd="0" presId="urn:microsoft.com/office/officeart/2005/8/layout/cycle4#1"/>
    <dgm:cxn modelId="{467CDE8A-40F6-4DC9-BD5D-734F27FFA09B}" type="presParOf" srcId="{297D6071-8BCA-431F-8E04-2DB7F08E6186}" destId="{FAC9DAFD-0754-4169-A452-E137E627F458}" srcOrd="0" destOrd="0" presId="urn:microsoft.com/office/officeart/2005/8/layout/cycle4#1"/>
    <dgm:cxn modelId="{B3650E2B-3978-4586-BC80-667F8CBF62CC}" type="presParOf" srcId="{297D6071-8BCA-431F-8E04-2DB7F08E6186}" destId="{58948DFE-5A7C-4317-B2C3-77603CD7CA22}" srcOrd="1" destOrd="0" presId="urn:microsoft.com/office/officeart/2005/8/layout/cycle4#1"/>
    <dgm:cxn modelId="{A6411925-ACF6-4214-97CD-EE11BECF9F85}" type="presParOf" srcId="{297D6071-8BCA-431F-8E04-2DB7F08E6186}" destId="{B4A32CDA-7C24-4CBD-8508-106957E8C2B3}" srcOrd="2" destOrd="0" presId="urn:microsoft.com/office/officeart/2005/8/layout/cycle4#1"/>
    <dgm:cxn modelId="{011FDF5B-E6A8-4B3C-8D24-1BC29A704458}" type="presParOf" srcId="{297D6071-8BCA-431F-8E04-2DB7F08E6186}" destId="{3155FBE9-EDC6-40B0-95F8-A2BEBDC5F205}" srcOrd="3" destOrd="0" presId="urn:microsoft.com/office/officeart/2005/8/layout/cycle4#1"/>
    <dgm:cxn modelId="{C59F475B-E751-4D22-B20A-ED823FA6649E}" type="presParOf" srcId="{297D6071-8BCA-431F-8E04-2DB7F08E6186}" destId="{E84F0D66-82DE-4316-A059-223CFCFB8E17}" srcOrd="4" destOrd="0" presId="urn:microsoft.com/office/officeart/2005/8/layout/cycle4#1"/>
    <dgm:cxn modelId="{25677DBC-6597-4DC8-BE87-429ED53F0B8C}" type="presParOf" srcId="{4503D845-BB64-42F5-931D-857A1CF2F56A}" destId="{D86658A4-388C-4EF5-A058-A79EED10FBBD}" srcOrd="2" destOrd="0" presId="urn:microsoft.com/office/officeart/2005/8/layout/cycle4#1"/>
    <dgm:cxn modelId="{B91DF8C2-2D1E-41C2-BF2A-A4682C040340}" type="presParOf" srcId="{4503D845-BB64-42F5-931D-857A1CF2F56A}" destId="{96F4A9E4-9928-4CB4-BF28-EFF67EA34BB5}" srcOrd="3" destOrd="0" presId="urn:microsoft.com/office/officeart/2005/8/layout/cycle4#1"/>
  </dgm:cxnLst>
  <dgm:bg/>
  <dgm:whole/>
</dgm:dataModel>
</file>

<file path=ppt/diagrams/layout1.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5C3BB6-8FFD-4C1E-B286-D473ACF6ED23}" type="datetimeFigureOut">
              <a:rPr lang="es-MX" smtClean="0"/>
              <a:pPr/>
              <a:t>10/12/2020</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810C45-BDF6-4144-A6BB-1BA0D3B5783B}" type="slidenum">
              <a:rPr lang="es-MX" smtClean="0"/>
              <a:pPr/>
              <a:t>‹Nº›</a:t>
            </a:fld>
            <a:endParaRPr lang="es-MX"/>
          </a:p>
        </p:txBody>
      </p:sp>
    </p:spTree>
    <p:extLst>
      <p:ext uri="{BB962C8B-B14F-4D97-AF65-F5344CB8AC3E}">
        <p14:creationId xmlns="" xmlns:p14="http://schemas.microsoft.com/office/powerpoint/2010/main" val="3334887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10</a:t>
            </a:fld>
            <a:endParaRPr lang="es-MX"/>
          </a:p>
        </p:txBody>
      </p:sp>
    </p:spTree>
    <p:extLst>
      <p:ext uri="{BB962C8B-B14F-4D97-AF65-F5344CB8AC3E}">
        <p14:creationId xmlns="" xmlns:p14="http://schemas.microsoft.com/office/powerpoint/2010/main" val="2741104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Marcador de imagen de diapositiva 1">
            <a:extLst>
              <a:ext uri="{FF2B5EF4-FFF2-40B4-BE49-F238E27FC236}">
                <a16:creationId xmlns="" xmlns:a16="http://schemas.microsoft.com/office/drawing/2014/main" id="{33B88BBE-E4A9-4F54-A432-9959C1BA21D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6387" name="Marcador de notas 2">
            <a:extLst>
              <a:ext uri="{FF2B5EF4-FFF2-40B4-BE49-F238E27FC236}">
                <a16:creationId xmlns="" xmlns:a16="http://schemas.microsoft.com/office/drawing/2014/main" id="{DDD4EA81-7717-4558-9979-15CB276AC0D1}"/>
              </a:ext>
            </a:extLst>
          </p:cNvPr>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a:p>
            <a:pPr eaLnBrk="1" hangingPunct="1">
              <a:spcBef>
                <a:spcPct val="0"/>
              </a:spcBef>
            </a:pPr>
            <a:endParaRPr lang="es-MX" altLang="es-MX"/>
          </a:p>
          <a:p>
            <a:pPr eaLnBrk="1" hangingPunct="1">
              <a:spcBef>
                <a:spcPct val="0"/>
              </a:spcBef>
            </a:pPr>
            <a:endParaRPr lang="es-MX" altLang="es-MX"/>
          </a:p>
          <a:p>
            <a:pPr eaLnBrk="1" hangingPunct="1">
              <a:spcBef>
                <a:spcPct val="0"/>
              </a:spcBef>
            </a:pPr>
            <a:endParaRPr lang="es-MX" altLang="es-MX"/>
          </a:p>
          <a:p>
            <a:pPr eaLnBrk="1" hangingPunct="1">
              <a:spcBef>
                <a:spcPct val="0"/>
              </a:spcBef>
            </a:pPr>
            <a:endParaRPr lang="es-MX" altLang="es-MX"/>
          </a:p>
          <a:p>
            <a:pPr eaLnBrk="1" hangingPunct="1">
              <a:spcBef>
                <a:spcPct val="0"/>
              </a:spcBef>
            </a:pPr>
            <a:endParaRPr lang="es-MX" altLang="es-MX"/>
          </a:p>
          <a:p>
            <a:pPr eaLnBrk="1" hangingPunct="1">
              <a:spcBef>
                <a:spcPct val="0"/>
              </a:spcBef>
            </a:pPr>
            <a:endParaRPr lang="es-MX" altLang="es-MX"/>
          </a:p>
          <a:p>
            <a:pPr eaLnBrk="1" hangingPunct="1">
              <a:spcBef>
                <a:spcPct val="0"/>
              </a:spcBef>
            </a:pPr>
            <a:endParaRPr lang="es-MX" altLang="es-MX"/>
          </a:p>
          <a:p>
            <a:pPr eaLnBrk="1" hangingPunct="1">
              <a:spcBef>
                <a:spcPct val="0"/>
              </a:spcBef>
            </a:pPr>
            <a:endParaRPr lang="es-MX" altLang="es-MX"/>
          </a:p>
        </p:txBody>
      </p:sp>
      <p:sp>
        <p:nvSpPr>
          <p:cNvPr id="16388" name="Marcador de número de diapositiva 3">
            <a:extLst>
              <a:ext uri="{FF2B5EF4-FFF2-40B4-BE49-F238E27FC236}">
                <a16:creationId xmlns="" xmlns:a16="http://schemas.microsoft.com/office/drawing/2014/main" id="{4DD535BA-9627-4753-B507-A42866A91C64}"/>
              </a:ext>
            </a:extLst>
          </p:cNvPr>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949515BB-C5CB-4D82-8CF8-25EE1AECAE8D}" type="slidenum">
              <a:rPr kumimoji="0" lang="es-MX" altLang="es-MX"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11</a:t>
            </a:fld>
            <a:endParaRPr kumimoji="0" lang="es-MX" altLang="es-MX" sz="1200" b="0"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19</a:t>
            </a:fld>
            <a:endParaRPr lang="es-MX"/>
          </a:p>
        </p:txBody>
      </p:sp>
    </p:spTree>
    <p:extLst>
      <p:ext uri="{BB962C8B-B14F-4D97-AF65-F5344CB8AC3E}">
        <p14:creationId xmlns="" xmlns:p14="http://schemas.microsoft.com/office/powerpoint/2010/main" val="2741104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10/12/2020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506114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10/12/2020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81852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2"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10/12/2020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9683043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tandard slide">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nSpc>
                <a:spcPct val="100000"/>
              </a:lnSpc>
              <a:spcBef>
                <a:spcPts val="0"/>
              </a:spcBef>
              <a:spcAft>
                <a:spcPts val="600"/>
              </a:spcAft>
              <a:buSzPct val="100000"/>
              <a:defRPr>
                <a:solidFill>
                  <a:schemeClr val="bg1"/>
                </a:solidFill>
              </a:defRPr>
            </a:lvl1pPr>
            <a:lvl2pPr>
              <a:lnSpc>
                <a:spcPct val="100000"/>
              </a:lnSpc>
              <a:spcBef>
                <a:spcPts val="0"/>
              </a:spcBef>
              <a:spcAft>
                <a:spcPts val="600"/>
              </a:spcAft>
              <a:buSzPct val="100000"/>
              <a:defRPr>
                <a:solidFill>
                  <a:schemeClr val="bg1"/>
                </a:solidFill>
              </a:defRPr>
            </a:lvl2pPr>
            <a:lvl3pPr>
              <a:lnSpc>
                <a:spcPct val="100000"/>
              </a:lnSpc>
              <a:spcBef>
                <a:spcPts val="0"/>
              </a:spcBef>
              <a:spcAft>
                <a:spcPts val="600"/>
              </a:spcAft>
              <a:buSzPct val="100000"/>
              <a:defRPr>
                <a:solidFill>
                  <a:schemeClr val="bg1"/>
                </a:solidFill>
              </a:defRPr>
            </a:lvl3pPr>
            <a:lvl4pPr>
              <a:lnSpc>
                <a:spcPct val="100000"/>
              </a:lnSpc>
              <a:spcBef>
                <a:spcPts val="0"/>
              </a:spcBef>
              <a:spcAft>
                <a:spcPts val="600"/>
              </a:spcAft>
              <a:buSzPct val="100000"/>
              <a:defRPr>
                <a:solidFill>
                  <a:schemeClr val="bg1"/>
                </a:solidFill>
              </a:defRPr>
            </a:lvl4pPr>
            <a:lvl5pPr>
              <a:lnSpc>
                <a:spcPct val="100000"/>
              </a:lnSpc>
              <a:spcBef>
                <a:spcPts val="0"/>
              </a:spcBef>
              <a:spcAft>
                <a:spcPts val="600"/>
              </a:spcAft>
              <a:buSzPct val="100000"/>
              <a:defRPr>
                <a:solidFill>
                  <a:schemeClr val="bg1"/>
                </a:solidFill>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Rectangle 2"/>
          <p:cNvSpPr>
            <a:spLocks noGrp="1" noChangeArrowheads="1"/>
          </p:cNvSpPr>
          <p:nvPr>
            <p:ph type="title"/>
          </p:nvPr>
        </p:nvSpPr>
        <p:spPr bwMode="auto">
          <a:xfrm>
            <a:off x="456413" y="322783"/>
            <a:ext cx="8232775" cy="564679"/>
          </a:xfrm>
          <a:prstGeom prst="rect">
            <a:avLst/>
          </a:prstGeom>
          <a:noFill/>
          <a:ln w="9525">
            <a:noFill/>
            <a:miter lim="800000"/>
            <a:headEnd/>
            <a:tailEnd/>
          </a:ln>
          <a:effectLst/>
        </p:spPr>
        <p:txBody>
          <a:bodyPr vert="horz" wrap="square" lIns="0" tIns="35972" rIns="0" bIns="0" numCol="1" anchor="ctr" anchorCtr="0" compatLnSpc="1">
            <a:prstTxWarp prst="textNoShape">
              <a:avLst/>
            </a:prstTxWarp>
          </a:bodyPr>
          <a:lstStyle/>
          <a:p>
            <a:pPr lvl="0"/>
            <a:r>
              <a:rPr lang="en-US" noProof="0" dirty="0" smtClean="0"/>
              <a:t>Click to edit Master title style</a:t>
            </a:r>
          </a:p>
        </p:txBody>
      </p:sp>
    </p:spTree>
    <p:extLst>
      <p:ext uri="{BB962C8B-B14F-4D97-AF65-F5344CB8AC3E}">
        <p14:creationId xmlns="" xmlns:p14="http://schemas.microsoft.com/office/powerpoint/2010/main" val="358190383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10/12/2020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2862838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3"/>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8"/>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D0CD3E9-648A-4A22-B65A-B947559BDD30}" type="datetimeFigureOut">
              <a:rPr lang="es-MX" smtClean="0"/>
              <a:pPr/>
              <a:t>10/12/2020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2257272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D0CD3E9-648A-4A22-B65A-B947559BDD30}" type="datetimeFigureOut">
              <a:rPr lang="es-MX" smtClean="0"/>
              <a:pPr/>
              <a:t>10/12/2020</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1106545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9"/>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2"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D0CD3E9-648A-4A22-B65A-B947559BDD30}" type="datetimeFigureOut">
              <a:rPr lang="es-MX" smtClean="0"/>
              <a:pPr/>
              <a:t>10/12/2020</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1245436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D0CD3E9-648A-4A22-B65A-B947559BDD30}" type="datetimeFigureOut">
              <a:rPr lang="es-MX" smtClean="0"/>
              <a:pPr/>
              <a:t>10/12/2020</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1332243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0CD3E9-648A-4A22-B65A-B947559BDD30}" type="datetimeFigureOut">
              <a:rPr lang="es-MX" smtClean="0"/>
              <a:pPr/>
              <a:t>10/12/2020</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10541394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30"/>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pPr/>
              <a:t>10/12/2020</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54602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30"/>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pPr/>
              <a:t>10/12/2020</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298992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5"/>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0CD3E9-648A-4A22-B65A-B947559BDD30}" type="datetimeFigureOut">
              <a:rPr lang="es-MX" smtClean="0"/>
              <a:pPr/>
              <a:t>10/12/2020</a:t>
            </a:fld>
            <a:endParaRPr lang="es-MX"/>
          </a:p>
        </p:txBody>
      </p:sp>
      <p:sp>
        <p:nvSpPr>
          <p:cNvPr id="5" name="Footer Placeholder 4"/>
          <p:cNvSpPr>
            <a:spLocks noGrp="1"/>
          </p:cNvSpPr>
          <p:nvPr>
            <p:ph type="ftr" sz="quarter" idx="3"/>
          </p:nvPr>
        </p:nvSpPr>
        <p:spPr>
          <a:xfrm>
            <a:off x="3028950" y="6356355"/>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57950" y="6356355"/>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39445247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diagramColors" Target="../diagrams/colors1.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4 Marcador de contenido"/>
          <p:cNvSpPr>
            <a:spLocks noGrp="1"/>
          </p:cNvSpPr>
          <p:nvPr>
            <p:ph idx="1"/>
          </p:nvPr>
        </p:nvSpPr>
        <p:spPr>
          <a:xfrm>
            <a:off x="707448" y="3626764"/>
            <a:ext cx="8229600" cy="737418"/>
          </a:xfrm>
          <a:prstGeom prst="rect">
            <a:avLst/>
          </a:prstGeom>
        </p:spPr>
        <p:txBody>
          <a:bodyPr>
            <a:normAutofit/>
          </a:bodyPr>
          <a:lstStyle/>
          <a:p>
            <a:pPr marL="0" indent="0" algn="ctr">
              <a:spcAft>
                <a:spcPts val="0"/>
              </a:spcAft>
              <a:buSzTx/>
              <a:buNone/>
              <a:defRPr/>
            </a:pP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15va</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t>
            </a: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S</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esión </a:t>
            </a: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Ordinaria </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de 2020</a:t>
            </a:r>
            <a:r>
              <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rPr>
              <a:t/>
            </a:r>
            <a:br>
              <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rPr>
            </a:br>
            <a:endPar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endParaRPr>
          </a:p>
          <a:p>
            <a:pPr marL="0" indent="0" algn="ctr">
              <a:spcAft>
                <a:spcPts val="0"/>
              </a:spcAft>
              <a:buSzTx/>
              <a:buNone/>
              <a:defRPr/>
            </a:pPr>
            <a:endParaRPr lang="es-MX" sz="1800" b="1" kern="0" dirty="0">
              <a:solidFill>
                <a:schemeClr val="tx1"/>
              </a:solidFill>
            </a:endParaRPr>
          </a:p>
        </p:txBody>
      </p:sp>
      <p:sp>
        <p:nvSpPr>
          <p:cNvPr id="13" name="1 Título"/>
          <p:cNvSpPr>
            <a:spLocks noGrp="1"/>
          </p:cNvSpPr>
          <p:nvPr>
            <p:ph type="title"/>
          </p:nvPr>
        </p:nvSpPr>
        <p:spPr bwMode="auto">
          <a:xfrm>
            <a:off x="554182" y="1903017"/>
            <a:ext cx="8229600" cy="1508635"/>
          </a:xfrm>
          <a:prstGeom prst="rect">
            <a:avLst/>
          </a:prstGeom>
          <a:noFill/>
          <a:ln w="9525">
            <a:noFill/>
            <a:miter lim="800000"/>
            <a:headEnd/>
            <a:tailEnd/>
          </a:ln>
          <a:effectLst/>
        </p:spPr>
        <p:txBody>
          <a:bodyPr>
            <a:normAutofit/>
          </a:bodyPr>
          <a:lstStyle>
            <a:lvl1pPr algn="l">
              <a:defRPr sz="2800" cap="all" baseline="0">
                <a:solidFill>
                  <a:schemeClr val="tx1">
                    <a:lumMod val="75000"/>
                    <a:lumOff val="25000"/>
                  </a:schemeClr>
                </a:solidFill>
                <a:latin typeface="Century Gothic" pitchFamily="34" charset="0"/>
              </a:defRPr>
            </a:lvl1pPr>
          </a:lstStyle>
          <a:p>
            <a:pPr algn="ctr">
              <a:lnSpc>
                <a:spcPct val="100000"/>
              </a:lnSpc>
              <a:spcBef>
                <a:spcPts val="0"/>
              </a:spcBef>
              <a:defRPr/>
            </a:pP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CONTROL INTERNO</a:t>
            </a:r>
            <a:b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omité</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de</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C</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ontrol y </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esempeño</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I</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nstitucional</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r>
            <a:b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r>
              <a:rPr lang="es-MX" sz="2400" b="1" dirty="0" smtClean="0">
                <a:effectLst>
                  <a:outerShdw blurRad="38100" dist="38100" dir="2700000" algn="tl">
                    <a:srgbClr val="000000">
                      <a:alpha val="43137"/>
                    </a:srgbClr>
                  </a:outerShdw>
                </a:effectLst>
                <a:latin typeface="Arial" pitchFamily="34" charset="0"/>
                <a:cs typeface="Arial" pitchFamily="34" charset="0"/>
              </a:rPr>
              <a:t/>
            </a:r>
            <a:br>
              <a:rPr lang="es-MX" sz="2400" b="1" dirty="0" smtClean="0">
                <a:effectLst>
                  <a:outerShdw blurRad="38100" dist="38100" dir="2700000" algn="tl">
                    <a:srgbClr val="000000">
                      <a:alpha val="43137"/>
                    </a:srgbClr>
                  </a:outerShdw>
                </a:effectLst>
                <a:latin typeface="Arial" pitchFamily="34" charset="0"/>
                <a:cs typeface="Arial" pitchFamily="34" charset="0"/>
              </a:rPr>
            </a:br>
            <a:endParaRPr lang="es-ES" sz="2400" b="1" kern="0" dirty="0">
              <a:effectLst>
                <a:outerShdw blurRad="38100" dist="38100" dir="2700000" algn="tl">
                  <a:srgbClr val="000000">
                    <a:alpha val="43137"/>
                  </a:srgbClr>
                </a:outerShdw>
              </a:effectLst>
              <a:latin typeface="Arial" pitchFamily="34" charset="0"/>
              <a:cs typeface="Arial" pitchFamily="34" charset="0"/>
            </a:endParaRPr>
          </a:p>
        </p:txBody>
      </p:sp>
      <p:sp>
        <p:nvSpPr>
          <p:cNvPr id="6" name="4 Marcador de contenido"/>
          <p:cNvSpPr txBox="1">
            <a:spLocks/>
          </p:cNvSpPr>
          <p:nvPr/>
        </p:nvSpPr>
        <p:spPr>
          <a:xfrm>
            <a:off x="0" y="5210957"/>
            <a:ext cx="9144000" cy="36807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defRPr/>
            </a:pP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Hermosillo, Sonora, </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a </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16 </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de </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Diciembre </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de 2020</a:t>
            </a:r>
            <a:endPar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48129" name="Picture 1" descr="C:\Users\LUIS CARLOS\Pictures\SEC LOGO.png"/>
          <p:cNvPicPr>
            <a:picLocks noChangeAspect="1" noChangeArrowheads="1"/>
          </p:cNvPicPr>
          <p:nvPr/>
        </p:nvPicPr>
        <p:blipFill>
          <a:blip r:embed="rId2"/>
          <a:srcRect/>
          <a:stretch>
            <a:fillRect/>
          </a:stretch>
        </p:blipFill>
        <p:spPr bwMode="auto">
          <a:xfrm>
            <a:off x="2590799" y="0"/>
            <a:ext cx="3962400" cy="1476375"/>
          </a:xfrm>
          <a:prstGeom prst="rect">
            <a:avLst/>
          </a:prstGeom>
          <a:noFill/>
        </p:spPr>
      </p:pic>
      <p:sp>
        <p:nvSpPr>
          <p:cNvPr id="7" name="CuadroTexto 1">
            <a:extLst>
              <a:ext uri="{FF2B5EF4-FFF2-40B4-BE49-F238E27FC236}"/>
            </a:extLst>
          </p:cNvPr>
          <p:cNvSpPr txBox="1"/>
          <p:nvPr/>
        </p:nvSpPr>
        <p:spPr>
          <a:xfrm>
            <a:off x="1" y="5688449"/>
            <a:ext cx="9143999" cy="1169551"/>
          </a:xfrm>
          <a:prstGeom prst="rect">
            <a:avLst/>
          </a:prstGeom>
          <a:solidFill>
            <a:srgbClr val="FF0000"/>
          </a:solidFill>
        </p:spPr>
        <p:txBody>
          <a:bodyPr wrap="square">
            <a:spAutoFit/>
          </a:bodyPr>
          <a:lstStyle/>
          <a:p>
            <a:pPr algn="ctr">
              <a:defRPr/>
            </a:pPr>
            <a:endParaRPr lang="es-MX" sz="3500" b="1" dirty="0">
              <a:effectLst>
                <a:outerShdw blurRad="38100" dist="38100" dir="2700000" algn="tl">
                  <a:srgbClr val="000000">
                    <a:alpha val="43137"/>
                  </a:srgbClr>
                </a:outerShdw>
              </a:effectLst>
            </a:endParaRPr>
          </a:p>
          <a:p>
            <a:pPr algn="ctr">
              <a:defRPr/>
            </a:pPr>
            <a:endParaRPr lang="es-MX" sz="3500" b="1"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1923417619"/>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a:t>
            </a:r>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desempeño </a:t>
            </a:r>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institucional   </a:t>
            </a: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10" name="CuadroTexto 2"/>
          <p:cNvSpPr txBox="1"/>
          <p:nvPr/>
        </p:nvSpPr>
        <p:spPr>
          <a:xfrm>
            <a:off x="6268279" y="6229204"/>
            <a:ext cx="2668482" cy="369332"/>
          </a:xfrm>
          <a:prstGeom prst="rect">
            <a:avLst/>
          </a:prstGeom>
          <a:noFill/>
        </p:spPr>
        <p:txBody>
          <a:bodyPr wrap="square">
            <a:spAutoFit/>
          </a:bodyPr>
          <a:lstStyle/>
          <a:p>
            <a:pPr>
              <a:defRPr/>
            </a:pPr>
            <a:r>
              <a:rPr lang="es-MX"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Septiembre 2020</a:t>
            </a:r>
          </a:p>
        </p:txBody>
      </p:sp>
      <p:pic>
        <p:nvPicPr>
          <p:cNvPr id="1030" name="Picture 6" descr="Noticias del Congreso - Publican convocatoria para designar titulares de  órganos de control del INAI, Cofece e IFT">
            <a:extLst>
              <a:ext uri="{FF2B5EF4-FFF2-40B4-BE49-F238E27FC236}">
                <a16:creationId xmlns="" xmlns:a16="http://schemas.microsoft.com/office/drawing/2014/main" id="{FD57960A-E41C-4A81-AC8A-E377C93F109A}"/>
              </a:ext>
            </a:extLst>
          </p:cNvPr>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76275" y="1281113"/>
            <a:ext cx="7791450" cy="4295775"/>
          </a:xfrm>
          <a:prstGeom prst="rect">
            <a:avLst/>
          </a:prstGeom>
          <a:noFill/>
          <a:extLst>
            <a:ext uri="{909E8E84-426E-40DD-AFC4-6F175D3DCCD1}">
              <a14:hiddenFill xmlns="" xmlns:a14="http://schemas.microsoft.com/office/drawing/2010/main">
                <a:solidFill>
                  <a:srgbClr val="FFFFFF"/>
                </a:solidFill>
              </a14:hiddenFill>
            </a:ext>
          </a:extLst>
        </p:spPr>
      </p:pic>
      <p:sp>
        <p:nvSpPr>
          <p:cNvPr id="8" name="CuadroTexto 1"/>
          <p:cNvSpPr txBox="1"/>
          <p:nvPr/>
        </p:nvSpPr>
        <p:spPr>
          <a:xfrm>
            <a:off x="0" y="4266077"/>
            <a:ext cx="9144000" cy="1815882"/>
          </a:xfrm>
          <a:prstGeom prst="rect">
            <a:avLst/>
          </a:prstGeom>
          <a:solidFill>
            <a:srgbClr val="FF0000"/>
          </a:solidFill>
        </p:spPr>
        <p:txBody>
          <a:bodyPr wrap="square">
            <a:spAutoFit/>
          </a:bodyPr>
          <a:lstStyle/>
          <a:p>
            <a:pPr algn="ctr">
              <a:defRPr/>
            </a:pPr>
            <a:r>
              <a:rPr lang="es-MX" sz="2800" b="1" dirty="0">
                <a:solidFill>
                  <a:schemeClr val="bg1"/>
                </a:solidFill>
                <a:effectLst>
                  <a:outerShdw blurRad="38100" dist="38100" dir="2700000" algn="tl">
                    <a:srgbClr val="000000">
                      <a:alpha val="43137"/>
                    </a:srgbClr>
                  </a:outerShdw>
                </a:effectLst>
                <a:latin typeface="Arial" pitchFamily="34" charset="0"/>
                <a:cs typeface="Arial" pitchFamily="34" charset="0"/>
              </a:rPr>
              <a:t>ÓRGANO INTERNO DE CONTROL DE LA</a:t>
            </a:r>
          </a:p>
          <a:p>
            <a:pPr algn="ctr">
              <a:defRPr/>
            </a:pPr>
            <a:r>
              <a:rPr lang="es-MX" sz="2800" b="1" dirty="0">
                <a:solidFill>
                  <a:schemeClr val="bg1"/>
                </a:solidFill>
                <a:effectLst>
                  <a:outerShdw blurRad="38100" dist="38100" dir="2700000" algn="tl">
                    <a:srgbClr val="000000">
                      <a:alpha val="43137"/>
                    </a:srgbClr>
                  </a:outerShdw>
                </a:effectLst>
                <a:latin typeface="Arial" pitchFamily="34" charset="0"/>
                <a:cs typeface="Arial" pitchFamily="34" charset="0"/>
              </a:rPr>
              <a:t>SECRETARÍA DE EDUCACIÓN Y CULTURA </a:t>
            </a:r>
          </a:p>
          <a:p>
            <a:pPr algn="ctr">
              <a:defRPr/>
            </a:pPr>
            <a:r>
              <a:rPr lang="es-MX" sz="2800" b="1" dirty="0">
                <a:solidFill>
                  <a:schemeClr val="bg1"/>
                </a:solidFill>
                <a:effectLst>
                  <a:outerShdw blurRad="38100" dist="38100" dir="2700000" algn="tl">
                    <a:srgbClr val="000000">
                      <a:alpha val="43137"/>
                    </a:srgbClr>
                  </a:outerShdw>
                </a:effectLst>
                <a:latin typeface="Arial" pitchFamily="34" charset="0"/>
                <a:cs typeface="Arial" pitchFamily="34" charset="0"/>
              </a:rPr>
              <a:t>Y  SERVICIOS EDUCATIVOS DEL </a:t>
            </a:r>
          </a:p>
          <a:p>
            <a:pPr algn="ctr">
              <a:defRPr/>
            </a:pPr>
            <a:r>
              <a:rPr lang="es-MX" sz="2800" b="1" dirty="0">
                <a:solidFill>
                  <a:schemeClr val="bg1"/>
                </a:solidFill>
                <a:effectLst>
                  <a:outerShdw blurRad="38100" dist="38100" dir="2700000" algn="tl">
                    <a:srgbClr val="000000">
                      <a:alpha val="43137"/>
                    </a:srgbClr>
                  </a:outerShdw>
                </a:effectLst>
                <a:latin typeface="Arial" pitchFamily="34" charset="0"/>
                <a:cs typeface="Arial" pitchFamily="34" charset="0"/>
              </a:rPr>
              <a:t>ESTADO DE SONORA</a:t>
            </a:r>
            <a:endParaRPr lang="es-MX" sz="3500" b="1"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19523096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uadroTexto 1">
            <a:extLst>
              <a:ext uri="{FF2B5EF4-FFF2-40B4-BE49-F238E27FC236}">
                <a16:creationId xmlns="" xmlns:a16="http://schemas.microsoft.com/office/drawing/2014/main" id="{370CBBDB-A0FE-4D60-8BE8-20C979AB421B}"/>
              </a:ext>
            </a:extLst>
          </p:cNvPr>
          <p:cNvSpPr txBox="1">
            <a:spLocks noChangeArrowheads="1"/>
          </p:cNvSpPr>
          <p:nvPr/>
        </p:nvSpPr>
        <p:spPr bwMode="auto">
          <a:xfrm>
            <a:off x="1187450" y="3244850"/>
            <a:ext cx="6624638" cy="433388"/>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MX" altLang="es-MX" sz="1800" b="0"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
        <p:nvSpPr>
          <p:cNvPr id="15363" name="CuadroTexto 6">
            <a:extLst>
              <a:ext uri="{FF2B5EF4-FFF2-40B4-BE49-F238E27FC236}">
                <a16:creationId xmlns="" xmlns:a16="http://schemas.microsoft.com/office/drawing/2014/main" id="{E0924A8C-3325-465D-A8B0-D4215B028714}"/>
              </a:ext>
            </a:extLst>
          </p:cNvPr>
          <p:cNvSpPr txBox="1">
            <a:spLocks noChangeArrowheads="1"/>
          </p:cNvSpPr>
          <p:nvPr/>
        </p:nvSpPr>
        <p:spPr bwMode="auto">
          <a:xfrm>
            <a:off x="1022350" y="1181802"/>
            <a:ext cx="7099300" cy="830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OBSERVACIONES DE UNIDADES ADMINISTRATIVAS DETERMINADAS                                   Y </a:t>
            </a:r>
            <a:r>
              <a:rPr kumimoji="0" lang="es-MX" altLang="es-MX" sz="1600" b="1" i="0" u="sng"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PENDIENTES DE SOLVENTAR</a:t>
            </a:r>
            <a:r>
              <a:rPr kumimoji="0" lang="es-MX" altLang="es-MX" sz="16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  (Ejercicio 2015-2020)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al 30 de septiembre de 2020</a:t>
            </a:r>
          </a:p>
        </p:txBody>
      </p:sp>
      <p:sp>
        <p:nvSpPr>
          <p:cNvPr id="9" name="CuadroTexto 8">
            <a:extLst>
              <a:ext uri="{FF2B5EF4-FFF2-40B4-BE49-F238E27FC236}">
                <a16:creationId xmlns="" xmlns:a16="http://schemas.microsoft.com/office/drawing/2014/main" id="{3DEEFE5D-AE7C-4B0B-A306-A69082C4385A}"/>
              </a:ext>
            </a:extLst>
          </p:cNvPr>
          <p:cNvSpPr txBox="1"/>
          <p:nvPr/>
        </p:nvSpPr>
        <p:spPr>
          <a:xfrm>
            <a:off x="6048375" y="97151"/>
            <a:ext cx="3095625" cy="92333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UNIDADES </a:t>
            </a:r>
            <a:r>
              <a:rPr kumimoji="0" lang="es-MX" b="1" i="0" u="none" strike="noStrike" kern="1200" cap="none" spc="0" normalizeH="0" baseline="0" noProof="0" dirty="0" smtClean="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    ADMINISTRATIVAS </a:t>
            </a:r>
            <a:endPar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SEES</a:t>
            </a:r>
          </a:p>
        </p:txBody>
      </p:sp>
      <p:graphicFrame>
        <p:nvGraphicFramePr>
          <p:cNvPr id="4" name="Tabla 3">
            <a:extLst>
              <a:ext uri="{FF2B5EF4-FFF2-40B4-BE49-F238E27FC236}">
                <a16:creationId xmlns="" xmlns:a16="http://schemas.microsoft.com/office/drawing/2014/main" id="{B3143758-0B2A-4642-81A6-9534E33023BF}"/>
              </a:ext>
            </a:extLst>
          </p:cNvPr>
          <p:cNvGraphicFramePr>
            <a:graphicFrameLocks noGrp="1"/>
          </p:cNvGraphicFramePr>
          <p:nvPr>
            <p:extLst>
              <p:ext uri="{D42A27DB-BD31-4B8C-83A1-F6EECF244321}">
                <p14:modId xmlns="" xmlns:p14="http://schemas.microsoft.com/office/powerpoint/2010/main" val="820750684"/>
              </p:ext>
            </p:extLst>
          </p:nvPr>
        </p:nvGraphicFramePr>
        <p:xfrm>
          <a:off x="583728" y="2247558"/>
          <a:ext cx="7975600" cy="3896568"/>
        </p:xfrm>
        <a:graphic>
          <a:graphicData uri="http://schemas.openxmlformats.org/drawingml/2006/table">
            <a:tbl>
              <a:tblPr/>
              <a:tblGrid>
                <a:gridCol w="3490984">
                  <a:extLst>
                    <a:ext uri="{9D8B030D-6E8A-4147-A177-3AD203B41FA5}">
                      <a16:colId xmlns="" xmlns:a16="http://schemas.microsoft.com/office/drawing/2014/main" val="20000"/>
                    </a:ext>
                  </a:extLst>
                </a:gridCol>
                <a:gridCol w="1085035">
                  <a:extLst>
                    <a:ext uri="{9D8B030D-6E8A-4147-A177-3AD203B41FA5}">
                      <a16:colId xmlns="" xmlns:a16="http://schemas.microsoft.com/office/drawing/2014/main" val="20001"/>
                    </a:ext>
                  </a:extLst>
                </a:gridCol>
                <a:gridCol w="1085035">
                  <a:extLst>
                    <a:ext uri="{9D8B030D-6E8A-4147-A177-3AD203B41FA5}">
                      <a16:colId xmlns="" xmlns:a16="http://schemas.microsoft.com/office/drawing/2014/main" val="20002"/>
                    </a:ext>
                  </a:extLst>
                </a:gridCol>
                <a:gridCol w="978891">
                  <a:extLst>
                    <a:ext uri="{9D8B030D-6E8A-4147-A177-3AD203B41FA5}">
                      <a16:colId xmlns="" xmlns:a16="http://schemas.microsoft.com/office/drawing/2014/main" val="20003"/>
                    </a:ext>
                  </a:extLst>
                </a:gridCol>
                <a:gridCol w="1335655">
                  <a:extLst>
                    <a:ext uri="{9D8B030D-6E8A-4147-A177-3AD203B41FA5}">
                      <a16:colId xmlns="" xmlns:a16="http://schemas.microsoft.com/office/drawing/2014/main" val="20004"/>
                    </a:ext>
                  </a:extLst>
                </a:gridCol>
              </a:tblGrid>
              <a:tr h="299339">
                <a:tc rowSpan="2">
                  <a:txBody>
                    <a:bodyPr/>
                    <a:lstStyle/>
                    <a:p>
                      <a:pPr algn="ctr" rtl="0" fontAlgn="ctr"/>
                      <a:r>
                        <a:rPr lang="es-MX" sz="1200" b="1" i="0" u="none" strike="noStrike" dirty="0">
                          <a:solidFill>
                            <a:srgbClr val="FFFFFF"/>
                          </a:solidFill>
                          <a:effectLst/>
                          <a:latin typeface="Arial" pitchFamily="34" charset="0"/>
                          <a:cs typeface="Arial" pitchFamily="34" charset="0"/>
                        </a:rPr>
                        <a:t>Unidad Administrativa</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gridSpan="3">
                  <a:txBody>
                    <a:bodyPr/>
                    <a:lstStyle/>
                    <a:p>
                      <a:pPr algn="ctr" rtl="0" fontAlgn="ctr"/>
                      <a:r>
                        <a:rPr lang="es-MX" sz="1200" b="1" i="0" u="none" strike="noStrike">
                          <a:solidFill>
                            <a:srgbClr val="FFFFFF"/>
                          </a:solidFill>
                          <a:effectLst/>
                          <a:latin typeface="Arial" pitchFamily="34" charset="0"/>
                          <a:cs typeface="Arial" pitchFamily="34" charset="0"/>
                        </a:rPr>
                        <a:t>Totales</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hMerge="1">
                  <a:txBody>
                    <a:bodyPr/>
                    <a:lstStyle/>
                    <a:p>
                      <a:endParaRPr lang="es-MX"/>
                    </a:p>
                  </a:txBody>
                  <a:tcPr/>
                </a:tc>
                <a:tc hMerge="1">
                  <a:txBody>
                    <a:bodyPr/>
                    <a:lstStyle/>
                    <a:p>
                      <a:endParaRPr lang="es-MX"/>
                    </a:p>
                  </a:txBody>
                  <a:tcPr/>
                </a:tc>
                <a:tc rowSpan="2">
                  <a:txBody>
                    <a:bodyPr/>
                    <a:lstStyle/>
                    <a:p>
                      <a:pPr algn="ctr" rtl="0" fontAlgn="b"/>
                      <a:r>
                        <a:rPr lang="es-MX" sz="1200" b="1" i="0" u="none" strike="noStrike" dirty="0">
                          <a:solidFill>
                            <a:srgbClr val="FFFFFF"/>
                          </a:solidFill>
                          <a:effectLst/>
                          <a:latin typeface="Arial" pitchFamily="34" charset="0"/>
                          <a:cs typeface="Arial" pitchFamily="34" charset="0"/>
                        </a:rPr>
                        <a:t>%  de </a:t>
                      </a:r>
                      <a:r>
                        <a:rPr lang="es-MX" sz="1200" b="1" i="0" u="none" strike="noStrike" dirty="0" err="1">
                          <a:solidFill>
                            <a:srgbClr val="FFFFFF"/>
                          </a:solidFill>
                          <a:effectLst/>
                          <a:latin typeface="Arial" pitchFamily="34" charset="0"/>
                          <a:cs typeface="Arial" pitchFamily="34" charset="0"/>
                        </a:rPr>
                        <a:t>Solventación</a:t>
                      </a:r>
                      <a:endParaRPr lang="es-MX" sz="1200" b="1" i="0" u="none" strike="noStrike" dirty="0">
                        <a:solidFill>
                          <a:srgbClr val="FFFFFF"/>
                        </a:solidFill>
                        <a:effectLst/>
                        <a:latin typeface="Arial" pitchFamily="34" charset="0"/>
                        <a:cs typeface="Arial" pitchFamily="34" charset="0"/>
                      </a:endParaRPr>
                    </a:p>
                  </a:txBody>
                  <a:tcPr marL="8962" marR="8962" marT="896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extLst>
                  <a:ext uri="{0D108BD9-81ED-4DB2-BD59-A6C34878D82A}">
                    <a16:rowId xmlns="" xmlns:a16="http://schemas.microsoft.com/office/drawing/2014/main" val="10000"/>
                  </a:ext>
                </a:extLst>
              </a:tr>
              <a:tr h="271277">
                <a:tc vMerge="1">
                  <a:txBody>
                    <a:bodyPr/>
                    <a:lstStyle/>
                    <a:p>
                      <a:endParaRPr lang="es-MX"/>
                    </a:p>
                  </a:txBody>
                  <a:tcPr/>
                </a:tc>
                <a:tc>
                  <a:txBody>
                    <a:bodyPr/>
                    <a:lstStyle/>
                    <a:p>
                      <a:pPr algn="ctr" rtl="0" fontAlgn="ctr"/>
                      <a:r>
                        <a:rPr lang="es-MX" sz="1200" b="1" i="0" u="none" strike="noStrike" dirty="0">
                          <a:solidFill>
                            <a:srgbClr val="FFFFFF"/>
                          </a:solidFill>
                          <a:effectLst/>
                          <a:latin typeface="Arial" pitchFamily="34" charset="0"/>
                          <a:cs typeface="Arial" pitchFamily="34" charset="0"/>
                        </a:rPr>
                        <a:t>Generadas</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Solventadas</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Pendientes</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vMerge="1">
                  <a:txBody>
                    <a:bodyPr/>
                    <a:lstStyle/>
                    <a:p>
                      <a:endParaRPr lang="es-MX"/>
                    </a:p>
                  </a:txBody>
                  <a:tcPr/>
                </a:tc>
                <a:extLst>
                  <a:ext uri="{0D108BD9-81ED-4DB2-BD59-A6C34878D82A}">
                    <a16:rowId xmlns="" xmlns:a16="http://schemas.microsoft.com/office/drawing/2014/main" val="10001"/>
                  </a:ext>
                </a:extLst>
              </a:tr>
              <a:tr h="557929">
                <a:tc>
                  <a:txBody>
                    <a:bodyPr/>
                    <a:lstStyle/>
                    <a:p>
                      <a:pPr algn="l" rtl="0" fontAlgn="ctr"/>
                      <a:r>
                        <a:rPr lang="es-MX" sz="1200" b="0" i="0" u="none" strike="noStrike" dirty="0">
                          <a:solidFill>
                            <a:srgbClr val="000000"/>
                          </a:solidFill>
                          <a:effectLst/>
                          <a:latin typeface="Arial" pitchFamily="34" charset="0"/>
                          <a:cs typeface="Arial" pitchFamily="34" charset="0"/>
                        </a:rPr>
                        <a:t>Coordinación General de Salud y Seguridad Escolar </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20</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9</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11</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45%</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0002"/>
                  </a:ext>
                </a:extLst>
              </a:tr>
              <a:tr h="352926">
                <a:tc>
                  <a:txBody>
                    <a:bodyPr/>
                    <a:lstStyle/>
                    <a:p>
                      <a:pPr algn="l" rtl="0" fontAlgn="ctr"/>
                      <a:r>
                        <a:rPr lang="es-MX" sz="1200" b="0" i="0" u="none" strike="noStrike" dirty="0">
                          <a:solidFill>
                            <a:srgbClr val="000000"/>
                          </a:solidFill>
                          <a:effectLst/>
                          <a:latin typeface="Arial" pitchFamily="34" charset="0"/>
                          <a:cs typeface="Arial" pitchFamily="34" charset="0"/>
                        </a:rPr>
                        <a:t>Dirección General de Administración y Finanzas</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254</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167</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87</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66%</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0003"/>
                  </a:ext>
                </a:extLst>
              </a:tr>
              <a:tr h="336884">
                <a:tc>
                  <a:txBody>
                    <a:bodyPr/>
                    <a:lstStyle/>
                    <a:p>
                      <a:pPr algn="l" rtl="0" fontAlgn="ctr"/>
                      <a:r>
                        <a:rPr lang="es-MX" sz="1200" b="0" i="0" u="none" strike="noStrike" dirty="0">
                          <a:solidFill>
                            <a:srgbClr val="000000"/>
                          </a:solidFill>
                          <a:effectLst/>
                          <a:latin typeface="Arial" pitchFamily="34" charset="0"/>
                          <a:cs typeface="Arial" pitchFamily="34" charset="0"/>
                        </a:rPr>
                        <a:t>Dirección General de Educación Secundaria</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3</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2</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67%</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0006"/>
                  </a:ext>
                </a:extLst>
              </a:tr>
              <a:tr h="352927">
                <a:tc>
                  <a:txBody>
                    <a:bodyPr/>
                    <a:lstStyle/>
                    <a:p>
                      <a:pPr algn="l" rtl="0" fontAlgn="ctr"/>
                      <a:r>
                        <a:rPr lang="es-MX" sz="1200" b="0" i="0" u="none" strike="noStrike">
                          <a:solidFill>
                            <a:srgbClr val="000000"/>
                          </a:solidFill>
                          <a:effectLst/>
                          <a:latin typeface="Arial" pitchFamily="34" charset="0"/>
                          <a:cs typeface="Arial" pitchFamily="34" charset="0"/>
                        </a:rPr>
                        <a:t>Dirección General de Planeación</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41</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40</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98%</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0008"/>
                  </a:ext>
                </a:extLst>
              </a:tr>
              <a:tr h="385010">
                <a:tc>
                  <a:txBody>
                    <a:bodyPr/>
                    <a:lstStyle/>
                    <a:p>
                      <a:pPr algn="l" rtl="0" fontAlgn="ctr"/>
                      <a:r>
                        <a:rPr lang="es-MX" sz="1200" b="0" i="0" u="none" strike="noStrike">
                          <a:solidFill>
                            <a:srgbClr val="000000"/>
                          </a:solidFill>
                          <a:effectLst/>
                          <a:latin typeface="Arial" pitchFamily="34" charset="0"/>
                          <a:cs typeface="Arial" pitchFamily="34" charset="0"/>
                        </a:rPr>
                        <a:t>Dirección General de Recursos Humanos</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37</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34</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3</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92%</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0009"/>
                  </a:ext>
                </a:extLst>
              </a:tr>
              <a:tr h="385011">
                <a:tc>
                  <a:txBody>
                    <a:bodyPr/>
                    <a:lstStyle/>
                    <a:p>
                      <a:pPr algn="l" rtl="0" fontAlgn="ctr"/>
                      <a:r>
                        <a:rPr lang="es-MX" sz="1200" b="0" i="0" u="none" strike="noStrike">
                          <a:solidFill>
                            <a:srgbClr val="000000"/>
                          </a:solidFill>
                          <a:effectLst/>
                          <a:latin typeface="Arial" pitchFamily="34" charset="0"/>
                          <a:cs typeface="Arial" pitchFamily="34" charset="0"/>
                        </a:rPr>
                        <a:t>Dirección General de Servicios Regionales</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112</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83</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29</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74%</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0010"/>
                  </a:ext>
                </a:extLst>
              </a:tr>
              <a:tr h="477071">
                <a:tc>
                  <a:txBody>
                    <a:bodyPr/>
                    <a:lstStyle/>
                    <a:p>
                      <a:pPr algn="l" rtl="0" fontAlgn="ctr"/>
                      <a:r>
                        <a:rPr lang="es-MX" sz="1200" b="0" i="0" u="none" strike="noStrike">
                          <a:solidFill>
                            <a:srgbClr val="000000"/>
                          </a:solidFill>
                          <a:effectLst/>
                          <a:latin typeface="Arial" pitchFamily="34" charset="0"/>
                          <a:cs typeface="Arial" pitchFamily="34" charset="0"/>
                        </a:rPr>
                        <a:t>Coordinación General de Programas Federales (PETC, PEC, PEARE, P)</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58</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16</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42</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28%</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0011"/>
                  </a:ext>
                </a:extLst>
              </a:tr>
              <a:tr h="478194">
                <a:tc>
                  <a:txBody>
                    <a:bodyPr/>
                    <a:lstStyle/>
                    <a:p>
                      <a:pPr algn="ctr" rtl="0" fontAlgn="ctr"/>
                      <a:r>
                        <a:rPr lang="es-MX" sz="1400" b="1" i="0" u="none" strike="noStrike" dirty="0">
                          <a:solidFill>
                            <a:srgbClr val="FFFFFF"/>
                          </a:solidFill>
                          <a:effectLst/>
                          <a:latin typeface="Arial" pitchFamily="34" charset="0"/>
                          <a:cs typeface="Arial" pitchFamily="34" charset="0"/>
                        </a:rPr>
                        <a:t>Total General</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542</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368</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174</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68%</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extLst>
                  <a:ext uri="{0D108BD9-81ED-4DB2-BD59-A6C34878D82A}">
                    <a16:rowId xmlns="" xmlns:a16="http://schemas.microsoft.com/office/drawing/2014/main" val="10012"/>
                  </a:ext>
                </a:extLst>
              </a:tr>
            </a:tbl>
          </a:graphicData>
        </a:graphic>
      </p:graphicFrame>
      <p:sp>
        <p:nvSpPr>
          <p:cNvPr id="7" name="4 Rectángulo">
            <a:extLst>
              <a:ext uri="{FF2B5EF4-FFF2-40B4-BE49-F238E27FC236}">
                <a16:creationId xmlns="" xmlns:a16="http://schemas.microsoft.com/office/drawing/2014/main" id="{356017A6-2714-414C-8E60-76F95670685F}"/>
              </a:ext>
            </a:extLst>
          </p:cNvPr>
          <p:cNvSpPr/>
          <p:nvPr/>
        </p:nvSpPr>
        <p:spPr>
          <a:xfrm>
            <a:off x="0" y="1"/>
            <a:ext cx="6485859" cy="1200329"/>
          </a:xfrm>
          <a:prstGeom prst="rect">
            <a:avLst/>
          </a:prstGeom>
          <a:solidFill>
            <a:schemeClr val="bg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0" cap="all" spc="0" normalizeH="0" baseline="0" noProof="0" dirty="0" smtClean="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                                                                                         Comité </a:t>
            </a: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de control y </a:t>
            </a:r>
            <a:r>
              <a:rPr kumimoji="0" lang="es-ES" sz="1800" b="1" i="0" u="none" strike="noStrike" kern="0" cap="all" spc="0" normalizeH="0" baseline="0" noProof="0" dirty="0" smtClean="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desempeño </a:t>
            </a: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institucional </a:t>
            </a:r>
            <a:r>
              <a:rPr kumimoji="0" lang="es-ES" sz="1800" b="1" i="0" u="none" strike="noStrike" kern="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(COCODI)</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1" i="0" u="none" strike="noStrike" kern="120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cxnSp>
        <p:nvCxnSpPr>
          <p:cNvPr id="8" name="7 Conector recto">
            <a:extLst>
              <a:ext uri="{FF2B5EF4-FFF2-40B4-BE49-F238E27FC236}">
                <a16:creationId xmlns="" xmlns:a16="http://schemas.microsoft.com/office/drawing/2014/main" id="{9B8A4A79-4F89-4A79-A632-6330C71364F8}"/>
              </a:ext>
            </a:extLst>
          </p:cNvPr>
          <p:cNvCxnSpPr/>
          <p:nvPr/>
        </p:nvCxnSpPr>
        <p:spPr>
          <a:xfrm>
            <a:off x="323528" y="1006968"/>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uadroTexto 6">
            <a:extLst>
              <a:ext uri="{FF2B5EF4-FFF2-40B4-BE49-F238E27FC236}">
                <a16:creationId xmlns="" xmlns:a16="http://schemas.microsoft.com/office/drawing/2014/main" id="{8281C3E4-8BB9-4F26-99BC-6649995C865D}"/>
              </a:ext>
            </a:extLst>
          </p:cNvPr>
          <p:cNvSpPr txBox="1">
            <a:spLocks noChangeArrowheads="1"/>
          </p:cNvSpPr>
          <p:nvPr/>
        </p:nvSpPr>
        <p:spPr bwMode="auto">
          <a:xfrm>
            <a:off x="1022350" y="1373188"/>
            <a:ext cx="7099300" cy="830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OBSERVACIONES DE UNIDADES ADMINISTRATIVAS PENDIENTES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DE SOLVENTAR </a:t>
            </a:r>
            <a:r>
              <a:rPr kumimoji="0" lang="es-MX" altLang="es-MX" sz="1600" b="1" i="0" u="sng"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POR EJERCICIO</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al 30 de septiembre de 2020</a:t>
            </a:r>
          </a:p>
        </p:txBody>
      </p:sp>
      <p:sp>
        <p:nvSpPr>
          <p:cNvPr id="10" name="CuadroTexto 9">
            <a:extLst>
              <a:ext uri="{FF2B5EF4-FFF2-40B4-BE49-F238E27FC236}">
                <a16:creationId xmlns="" xmlns:a16="http://schemas.microsoft.com/office/drawing/2014/main" id="{038C1638-5F22-4157-8D05-00E849C1DC7D}"/>
              </a:ext>
            </a:extLst>
          </p:cNvPr>
          <p:cNvSpPr txBox="1"/>
          <p:nvPr/>
        </p:nvSpPr>
        <p:spPr>
          <a:xfrm>
            <a:off x="6013450" y="98425"/>
            <a:ext cx="3095625" cy="92333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UNIDADES </a:t>
            </a:r>
            <a:r>
              <a:rPr kumimoji="0" lang="es-MX" b="1" i="0" u="none" strike="noStrike" kern="1200" cap="none" spc="0" normalizeH="0" baseline="0" noProof="0" dirty="0" smtClean="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    ADMINISTRATIVAS </a:t>
            </a:r>
            <a:endPar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SEES</a:t>
            </a:r>
          </a:p>
        </p:txBody>
      </p:sp>
      <p:graphicFrame>
        <p:nvGraphicFramePr>
          <p:cNvPr id="3" name="Tabla 2">
            <a:extLst>
              <a:ext uri="{FF2B5EF4-FFF2-40B4-BE49-F238E27FC236}">
                <a16:creationId xmlns="" xmlns:a16="http://schemas.microsoft.com/office/drawing/2014/main" id="{01AEFFB7-5163-4D07-A954-016AD7695D96}"/>
              </a:ext>
            </a:extLst>
          </p:cNvPr>
          <p:cNvGraphicFramePr>
            <a:graphicFrameLocks noGrp="1"/>
          </p:cNvGraphicFramePr>
          <p:nvPr>
            <p:extLst>
              <p:ext uri="{D42A27DB-BD31-4B8C-83A1-F6EECF244321}">
                <p14:modId xmlns="" xmlns:p14="http://schemas.microsoft.com/office/powerpoint/2010/main" val="565946931"/>
              </p:ext>
            </p:extLst>
          </p:nvPr>
        </p:nvGraphicFramePr>
        <p:xfrm>
          <a:off x="487430" y="2296532"/>
          <a:ext cx="8209522" cy="3395735"/>
        </p:xfrm>
        <a:graphic>
          <a:graphicData uri="http://schemas.openxmlformats.org/drawingml/2006/table">
            <a:tbl>
              <a:tblPr/>
              <a:tblGrid>
                <a:gridCol w="3170170">
                  <a:extLst>
                    <a:ext uri="{9D8B030D-6E8A-4147-A177-3AD203B41FA5}">
                      <a16:colId xmlns="" xmlns:a16="http://schemas.microsoft.com/office/drawing/2014/main" val="20000"/>
                    </a:ext>
                  </a:extLst>
                </a:gridCol>
                <a:gridCol w="520995">
                  <a:extLst>
                    <a:ext uri="{9D8B030D-6E8A-4147-A177-3AD203B41FA5}">
                      <a16:colId xmlns="" xmlns:a16="http://schemas.microsoft.com/office/drawing/2014/main" val="20001"/>
                    </a:ext>
                  </a:extLst>
                </a:gridCol>
                <a:gridCol w="712382">
                  <a:extLst>
                    <a:ext uri="{9D8B030D-6E8A-4147-A177-3AD203B41FA5}">
                      <a16:colId xmlns="" xmlns:a16="http://schemas.microsoft.com/office/drawing/2014/main" val="20002"/>
                    </a:ext>
                  </a:extLst>
                </a:gridCol>
                <a:gridCol w="648586">
                  <a:extLst>
                    <a:ext uri="{9D8B030D-6E8A-4147-A177-3AD203B41FA5}">
                      <a16:colId xmlns="" xmlns:a16="http://schemas.microsoft.com/office/drawing/2014/main" val="20003"/>
                    </a:ext>
                  </a:extLst>
                </a:gridCol>
                <a:gridCol w="712381">
                  <a:extLst>
                    <a:ext uri="{9D8B030D-6E8A-4147-A177-3AD203B41FA5}">
                      <a16:colId xmlns="" xmlns:a16="http://schemas.microsoft.com/office/drawing/2014/main" val="20004"/>
                    </a:ext>
                  </a:extLst>
                </a:gridCol>
                <a:gridCol w="754912">
                  <a:extLst>
                    <a:ext uri="{9D8B030D-6E8A-4147-A177-3AD203B41FA5}">
                      <a16:colId xmlns="" xmlns:a16="http://schemas.microsoft.com/office/drawing/2014/main" val="360424694"/>
                    </a:ext>
                  </a:extLst>
                </a:gridCol>
                <a:gridCol w="598550">
                  <a:extLst>
                    <a:ext uri="{9D8B030D-6E8A-4147-A177-3AD203B41FA5}">
                      <a16:colId xmlns="" xmlns:a16="http://schemas.microsoft.com/office/drawing/2014/main" val="20005"/>
                    </a:ext>
                  </a:extLst>
                </a:gridCol>
                <a:gridCol w="1091546">
                  <a:extLst>
                    <a:ext uri="{9D8B030D-6E8A-4147-A177-3AD203B41FA5}">
                      <a16:colId xmlns="" xmlns:a16="http://schemas.microsoft.com/office/drawing/2014/main" val="20006"/>
                    </a:ext>
                  </a:extLst>
                </a:gridCol>
              </a:tblGrid>
              <a:tr h="587341">
                <a:tc>
                  <a:txBody>
                    <a:bodyPr/>
                    <a:lstStyle/>
                    <a:p>
                      <a:pPr algn="ctr" rtl="0" fontAlgn="ctr"/>
                      <a:r>
                        <a:rPr lang="es-MX" sz="1200" b="1" i="0" u="none" strike="noStrike" dirty="0">
                          <a:solidFill>
                            <a:srgbClr val="FFFFFF"/>
                          </a:solidFill>
                          <a:effectLst/>
                          <a:latin typeface="Calibri" panose="020F0502020204030204" pitchFamily="34" charset="0"/>
                        </a:rPr>
                        <a:t>Unidad Administrativa</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Calibri" panose="020F0502020204030204" pitchFamily="34" charset="0"/>
                        </a:rPr>
                        <a:t>2015</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Calibri" panose="020F0502020204030204" pitchFamily="34" charset="0"/>
                        </a:rPr>
                        <a:t>2016</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a:solidFill>
                            <a:srgbClr val="FFFFFF"/>
                          </a:solidFill>
                          <a:effectLst/>
                          <a:latin typeface="Calibri" panose="020F0502020204030204" pitchFamily="34" charset="0"/>
                        </a:rPr>
                        <a:t>2017</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Calibri" panose="020F0502020204030204" pitchFamily="34" charset="0"/>
                        </a:rPr>
                        <a:t>2018</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Calibri" panose="020F0502020204030204" pitchFamily="34" charset="0"/>
                        </a:rPr>
                        <a:t>2019</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Calibri" panose="020F0502020204030204" pitchFamily="34" charset="0"/>
                        </a:rPr>
                        <a:t>2020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Calibri" panose="020F0502020204030204" pitchFamily="34" charset="0"/>
                        </a:rPr>
                        <a:t>Total General</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extLst>
                  <a:ext uri="{0D108BD9-81ED-4DB2-BD59-A6C34878D82A}">
                    <a16:rowId xmlns="" xmlns:a16="http://schemas.microsoft.com/office/drawing/2014/main" val="10000"/>
                  </a:ext>
                </a:extLst>
              </a:tr>
              <a:tr h="475467">
                <a:tc>
                  <a:txBody>
                    <a:bodyPr/>
                    <a:lstStyle/>
                    <a:p>
                      <a:pPr algn="l" rtl="0" fontAlgn="ctr"/>
                      <a:r>
                        <a:rPr lang="es-MX" sz="1200" b="0" i="0" u="none" strike="noStrike" dirty="0">
                          <a:solidFill>
                            <a:srgbClr val="000000"/>
                          </a:solidFill>
                          <a:effectLst/>
                          <a:latin typeface="Arial" pitchFamily="34" charset="0"/>
                          <a:cs typeface="Arial" pitchFamily="34" charset="0"/>
                        </a:rPr>
                        <a:t>Coordinación General de Programas Federales (PETC, PEC, PEARE, PRONI)</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7</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5</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3</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7</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3</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17</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42</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0001"/>
                  </a:ext>
                </a:extLst>
              </a:tr>
              <a:tr h="475467">
                <a:tc>
                  <a:txBody>
                    <a:bodyPr/>
                    <a:lstStyle/>
                    <a:p>
                      <a:pPr algn="l" rtl="0" fontAlgn="ctr"/>
                      <a:r>
                        <a:rPr lang="es-MX" sz="1200" b="0" i="0" u="none" strike="noStrike">
                          <a:solidFill>
                            <a:srgbClr val="000000"/>
                          </a:solidFill>
                          <a:effectLst/>
                          <a:latin typeface="Arial" pitchFamily="34" charset="0"/>
                          <a:cs typeface="Arial" pitchFamily="34" charset="0"/>
                        </a:rPr>
                        <a:t>Coordinación General de Salud y Seguridad Escolar.</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5</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6</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11</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0002"/>
                  </a:ext>
                </a:extLst>
              </a:tr>
              <a:tr h="475467">
                <a:tc>
                  <a:txBody>
                    <a:bodyPr/>
                    <a:lstStyle/>
                    <a:p>
                      <a:pPr algn="l" rtl="0" fontAlgn="ctr"/>
                      <a:r>
                        <a:rPr lang="es-MX" sz="1200" b="0" i="0" u="none" strike="noStrike">
                          <a:solidFill>
                            <a:srgbClr val="000000"/>
                          </a:solidFill>
                          <a:effectLst/>
                          <a:latin typeface="Arial" pitchFamily="34" charset="0"/>
                          <a:cs typeface="Arial" pitchFamily="34" charset="0"/>
                        </a:rPr>
                        <a:t>Dirección General de Administración y Finanzas</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16</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8</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14</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27</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19</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3</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87</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0003"/>
                  </a:ext>
                </a:extLst>
              </a:tr>
              <a:tr h="242395">
                <a:tc>
                  <a:txBody>
                    <a:bodyPr/>
                    <a:lstStyle/>
                    <a:p>
                      <a:pPr algn="l" rtl="0" fontAlgn="ctr"/>
                      <a:r>
                        <a:rPr lang="es-MX" sz="1200" b="0" i="0" u="none" strike="noStrike">
                          <a:solidFill>
                            <a:srgbClr val="000000"/>
                          </a:solidFill>
                          <a:effectLst/>
                          <a:latin typeface="Arial" pitchFamily="34" charset="0"/>
                          <a:cs typeface="Arial" pitchFamily="34" charset="0"/>
                        </a:rPr>
                        <a:t>Dirección General de Educación Secundaria</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1</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0005"/>
                  </a:ext>
                </a:extLst>
              </a:tr>
              <a:tr h="242395">
                <a:tc>
                  <a:txBody>
                    <a:bodyPr/>
                    <a:lstStyle/>
                    <a:p>
                      <a:pPr algn="l" rtl="0" fontAlgn="ctr"/>
                      <a:r>
                        <a:rPr lang="es-MX" sz="1200" b="0" i="0" u="none" strike="noStrike">
                          <a:solidFill>
                            <a:srgbClr val="000000"/>
                          </a:solidFill>
                          <a:effectLst/>
                          <a:latin typeface="Arial" pitchFamily="34" charset="0"/>
                          <a:cs typeface="Arial" pitchFamily="34" charset="0"/>
                        </a:rPr>
                        <a:t>Dirección General de Planeación</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1</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1</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0006"/>
                  </a:ext>
                </a:extLst>
              </a:tr>
              <a:tr h="242395">
                <a:tc>
                  <a:txBody>
                    <a:bodyPr/>
                    <a:lstStyle/>
                    <a:p>
                      <a:pPr algn="l" rtl="0" fontAlgn="ctr"/>
                      <a:r>
                        <a:rPr lang="es-MX" sz="1200" b="0" i="0" u="none" strike="noStrike">
                          <a:solidFill>
                            <a:srgbClr val="000000"/>
                          </a:solidFill>
                          <a:effectLst/>
                          <a:latin typeface="Arial" pitchFamily="34" charset="0"/>
                          <a:cs typeface="Arial" pitchFamily="34" charset="0"/>
                        </a:rPr>
                        <a:t>Dirección General de Recursos Humanos</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1</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1</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1</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3</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0007"/>
                  </a:ext>
                </a:extLst>
              </a:tr>
              <a:tr h="242395">
                <a:tc>
                  <a:txBody>
                    <a:bodyPr/>
                    <a:lstStyle/>
                    <a:p>
                      <a:pPr algn="l" rtl="0" fontAlgn="ctr"/>
                      <a:r>
                        <a:rPr lang="es-MX" sz="1200" b="0" i="0" u="none" strike="noStrike">
                          <a:solidFill>
                            <a:srgbClr val="000000"/>
                          </a:solidFill>
                          <a:effectLst/>
                          <a:latin typeface="Arial" pitchFamily="34" charset="0"/>
                          <a:cs typeface="Arial" pitchFamily="34" charset="0"/>
                        </a:rPr>
                        <a:t>Dirección General de Servicios Regionales</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4</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16</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9</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29</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0008"/>
                  </a:ext>
                </a:extLst>
              </a:tr>
              <a:tr h="412413">
                <a:tc>
                  <a:txBody>
                    <a:bodyPr/>
                    <a:lstStyle/>
                    <a:p>
                      <a:pPr algn="ctr" rtl="0" fontAlgn="ctr"/>
                      <a:r>
                        <a:rPr lang="es-MX" sz="1400" b="1" i="0" u="none" strike="noStrike" dirty="0">
                          <a:solidFill>
                            <a:srgbClr val="FFFFFF"/>
                          </a:solidFill>
                          <a:effectLst/>
                          <a:latin typeface="Arial" pitchFamily="34" charset="0"/>
                          <a:cs typeface="Arial" pitchFamily="34" charset="0"/>
                        </a:rPr>
                        <a:t>Total general</a:t>
                      </a:r>
                    </a:p>
                  </a:txBody>
                  <a:tcPr marL="8698" marR="8698" marT="8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33</a:t>
                      </a:r>
                    </a:p>
                  </a:txBody>
                  <a:tcPr marL="8698" marR="8698" marT="8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36</a:t>
                      </a:r>
                    </a:p>
                  </a:txBody>
                  <a:tcPr marL="8698" marR="8698" marT="8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27</a:t>
                      </a:r>
                    </a:p>
                  </a:txBody>
                  <a:tcPr marL="8698" marR="8698" marT="8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36</a:t>
                      </a:r>
                    </a:p>
                  </a:txBody>
                  <a:tcPr marL="8698" marR="8698" marT="8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22</a:t>
                      </a:r>
                    </a:p>
                  </a:txBody>
                  <a:tcPr marL="8698" marR="8698" marT="8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20</a:t>
                      </a:r>
                    </a:p>
                  </a:txBody>
                  <a:tcPr marL="8698" marR="8698" marT="8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174</a:t>
                      </a:r>
                    </a:p>
                  </a:txBody>
                  <a:tcPr marL="8698" marR="8698" marT="8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extLst>
                  <a:ext uri="{0D108BD9-81ED-4DB2-BD59-A6C34878D82A}">
                    <a16:rowId xmlns="" xmlns:a16="http://schemas.microsoft.com/office/drawing/2014/main" val="10009"/>
                  </a:ext>
                </a:extLst>
              </a:tr>
            </a:tbl>
          </a:graphicData>
        </a:graphic>
      </p:graphicFrame>
      <p:sp>
        <p:nvSpPr>
          <p:cNvPr id="5" name="CuadroTexto 4">
            <a:extLst>
              <a:ext uri="{FF2B5EF4-FFF2-40B4-BE49-F238E27FC236}">
                <a16:creationId xmlns="" xmlns:a16="http://schemas.microsoft.com/office/drawing/2014/main" id="{0F915C13-F3D3-4B6D-99B2-89A2E3AE7B8C}"/>
              </a:ext>
            </a:extLst>
          </p:cNvPr>
          <p:cNvSpPr txBox="1"/>
          <p:nvPr/>
        </p:nvSpPr>
        <p:spPr>
          <a:xfrm>
            <a:off x="119269" y="5989984"/>
            <a:ext cx="2451652" cy="788504"/>
          </a:xfrm>
          <a:prstGeom prst="rect">
            <a:avLst/>
          </a:prstGeom>
          <a:solidFill>
            <a:schemeClr val="bg1"/>
          </a:solidFill>
        </p:spPr>
        <p:txBody>
          <a:bodyPr wrap="square" rtlCol="0">
            <a:spAutoFit/>
          </a:bodyPr>
          <a:lstStyle/>
          <a:p>
            <a:endParaRPr lang="es-MX" dirty="0"/>
          </a:p>
        </p:txBody>
      </p:sp>
      <p:sp>
        <p:nvSpPr>
          <p:cNvPr id="6" name="4 Rectángulo">
            <a:extLst>
              <a:ext uri="{FF2B5EF4-FFF2-40B4-BE49-F238E27FC236}">
                <a16:creationId xmlns="" xmlns:a16="http://schemas.microsoft.com/office/drawing/2014/main" id="{5CFE94B4-B983-4EDF-B101-6A7AD15CCA58}"/>
              </a:ext>
            </a:extLst>
          </p:cNvPr>
          <p:cNvSpPr/>
          <p:nvPr/>
        </p:nvSpPr>
        <p:spPr>
          <a:xfrm>
            <a:off x="0" y="1"/>
            <a:ext cx="6337005" cy="1200329"/>
          </a:xfrm>
          <a:prstGeom prst="rect">
            <a:avLst/>
          </a:prstGeom>
          <a:solidFill>
            <a:schemeClr val="bg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Comité de control y </a:t>
            </a:r>
            <a:r>
              <a:rPr kumimoji="0" lang="es-ES" sz="1800" b="1" i="0" u="none" strike="noStrike" kern="0" cap="all" spc="0" normalizeH="0" baseline="0" noProof="0" dirty="0" smtClean="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desempeño </a:t>
            </a: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institucional </a:t>
            </a:r>
            <a:r>
              <a:rPr kumimoji="0" lang="es-ES" sz="1800" b="1" i="0" u="none" strike="noStrike" kern="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(COCODI)</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1" i="0" u="none" strike="noStrike" kern="120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cxnSp>
        <p:nvCxnSpPr>
          <p:cNvPr id="7" name="7 Conector recto">
            <a:extLst>
              <a:ext uri="{FF2B5EF4-FFF2-40B4-BE49-F238E27FC236}">
                <a16:creationId xmlns="" xmlns:a16="http://schemas.microsoft.com/office/drawing/2014/main" id="{DFFA051C-8328-402A-BA6A-76D5204202EA}"/>
              </a:ext>
            </a:extLst>
          </p:cNvPr>
          <p:cNvCxnSpPr/>
          <p:nvPr/>
        </p:nvCxnSpPr>
        <p:spPr>
          <a:xfrm>
            <a:off x="323528" y="1251517"/>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 xmlns:a16="http://schemas.microsoft.com/office/drawing/2014/main" id="{A30C8D37-C725-482D-8BE6-0DF0EA47CFDE}"/>
              </a:ext>
            </a:extLst>
          </p:cNvPr>
          <p:cNvSpPr txBox="1"/>
          <p:nvPr/>
        </p:nvSpPr>
        <p:spPr>
          <a:xfrm>
            <a:off x="6815470" y="0"/>
            <a:ext cx="2328530" cy="923330"/>
          </a:xfrm>
          <a:prstGeom prst="rect">
            <a:avLst/>
          </a:prstGeom>
          <a:solidFill>
            <a:schemeClr val="bg1"/>
          </a:solid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CENTROS </a:t>
            </a:r>
            <a:r>
              <a:rPr kumimoji="0" lang="es-MX" b="1" i="0" u="none" strike="noStrike" kern="1200" cap="none" spc="0" normalizeH="0" baseline="0" noProof="0" dirty="0" smtClean="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    ESCOLARES </a:t>
            </a:r>
            <a:endPar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SEES</a:t>
            </a:r>
          </a:p>
        </p:txBody>
      </p:sp>
      <p:sp>
        <p:nvSpPr>
          <p:cNvPr id="18435" name="CuadroTexto 6">
            <a:extLst>
              <a:ext uri="{FF2B5EF4-FFF2-40B4-BE49-F238E27FC236}">
                <a16:creationId xmlns="" xmlns:a16="http://schemas.microsoft.com/office/drawing/2014/main" id="{1B4E0AC0-2EAA-43EC-B22D-C3F6097ECAB8}"/>
              </a:ext>
            </a:extLst>
          </p:cNvPr>
          <p:cNvSpPr txBox="1">
            <a:spLocks noChangeArrowheads="1"/>
          </p:cNvSpPr>
          <p:nvPr/>
        </p:nvSpPr>
        <p:spPr bwMode="auto">
          <a:xfrm>
            <a:off x="0" y="1163202"/>
            <a:ext cx="9144000" cy="8771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7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OBSERVACIONES DE CENTROS ESCOLARES DETERMINADAS</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7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Y </a:t>
            </a:r>
            <a:r>
              <a:rPr kumimoji="0" lang="es-MX" altLang="es-MX" sz="1700" b="1" i="0" u="sng"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PENDIENTES DE SOLVENTAR</a:t>
            </a:r>
            <a:r>
              <a:rPr kumimoji="0" lang="es-MX" altLang="es-MX" sz="17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  </a:t>
            </a:r>
            <a:r>
              <a:rPr kumimoji="0" lang="es-MX" altLang="es-MX" sz="1700" b="1" i="0" u="none" strike="noStrike" kern="1200" cap="none" spc="0" normalizeH="0" baseline="0" noProof="0" dirty="0" smtClean="0">
                <a:ln>
                  <a:noFill/>
                </a:ln>
                <a:solidFill>
                  <a:schemeClr val="tx1">
                    <a:lumMod val="75000"/>
                    <a:lumOff val="25000"/>
                  </a:schemeClr>
                </a:solidFill>
                <a:effectLst/>
                <a:uLnTx/>
                <a:uFillTx/>
                <a:latin typeface="Calibri" panose="020F0502020204030204" pitchFamily="34" charset="0"/>
                <a:ea typeface="+mn-ea"/>
                <a:cs typeface="+mn-cs"/>
              </a:rPr>
              <a:t>(</a:t>
            </a:r>
            <a:r>
              <a:rPr kumimoji="0" lang="es-MX" altLang="es-MX" sz="17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Ejercicio 2015-2020)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7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al 30 de septiembre de 2020</a:t>
            </a:r>
          </a:p>
        </p:txBody>
      </p:sp>
      <p:graphicFrame>
        <p:nvGraphicFramePr>
          <p:cNvPr id="6" name="1 Tabla">
            <a:extLst>
              <a:ext uri="{FF2B5EF4-FFF2-40B4-BE49-F238E27FC236}">
                <a16:creationId xmlns="" xmlns:a16="http://schemas.microsoft.com/office/drawing/2014/main" id="{6BD97D33-7548-4C74-8E80-2658FF3BDA88}"/>
              </a:ext>
            </a:extLst>
          </p:cNvPr>
          <p:cNvGraphicFramePr>
            <a:graphicFrameLocks noGrp="1"/>
          </p:cNvGraphicFramePr>
          <p:nvPr>
            <p:extLst>
              <p:ext uri="{D42A27DB-BD31-4B8C-83A1-F6EECF244321}">
                <p14:modId xmlns="" xmlns:p14="http://schemas.microsoft.com/office/powerpoint/2010/main" val="1661863038"/>
              </p:ext>
            </p:extLst>
          </p:nvPr>
        </p:nvGraphicFramePr>
        <p:xfrm>
          <a:off x="595423" y="2293606"/>
          <a:ext cx="7750398" cy="3179178"/>
        </p:xfrm>
        <a:graphic>
          <a:graphicData uri="http://schemas.openxmlformats.org/drawingml/2006/table">
            <a:tbl>
              <a:tblPr/>
              <a:tblGrid>
                <a:gridCol w="2371061">
                  <a:extLst>
                    <a:ext uri="{9D8B030D-6E8A-4147-A177-3AD203B41FA5}">
                      <a16:colId xmlns="" xmlns:a16="http://schemas.microsoft.com/office/drawing/2014/main" val="20000"/>
                    </a:ext>
                  </a:extLst>
                </a:gridCol>
                <a:gridCol w="1010093">
                  <a:extLst>
                    <a:ext uri="{9D8B030D-6E8A-4147-A177-3AD203B41FA5}">
                      <a16:colId xmlns="" xmlns:a16="http://schemas.microsoft.com/office/drawing/2014/main" val="20001"/>
                    </a:ext>
                  </a:extLst>
                </a:gridCol>
                <a:gridCol w="1828800">
                  <a:extLst>
                    <a:ext uri="{9D8B030D-6E8A-4147-A177-3AD203B41FA5}">
                      <a16:colId xmlns="" xmlns:a16="http://schemas.microsoft.com/office/drawing/2014/main" val="20002"/>
                    </a:ext>
                  </a:extLst>
                </a:gridCol>
                <a:gridCol w="1006291">
                  <a:extLst>
                    <a:ext uri="{9D8B030D-6E8A-4147-A177-3AD203B41FA5}">
                      <a16:colId xmlns="" xmlns:a16="http://schemas.microsoft.com/office/drawing/2014/main" val="20003"/>
                    </a:ext>
                  </a:extLst>
                </a:gridCol>
                <a:gridCol w="1534153">
                  <a:extLst>
                    <a:ext uri="{9D8B030D-6E8A-4147-A177-3AD203B41FA5}">
                      <a16:colId xmlns="" xmlns:a16="http://schemas.microsoft.com/office/drawing/2014/main" val="20004"/>
                    </a:ext>
                  </a:extLst>
                </a:gridCol>
              </a:tblGrid>
              <a:tr h="325748">
                <a:tc rowSpan="2">
                  <a:txBody>
                    <a:bodyPr/>
                    <a:lstStyle/>
                    <a:p>
                      <a:pPr algn="ctr" rtl="0" fontAlgn="ctr"/>
                      <a:r>
                        <a:rPr lang="es-MX" sz="1200" b="1" i="0" u="none" strike="noStrike" dirty="0">
                          <a:solidFill>
                            <a:srgbClr val="FFFFFF"/>
                          </a:solidFill>
                          <a:effectLst/>
                          <a:latin typeface="Arial" pitchFamily="34" charset="0"/>
                          <a:cs typeface="Arial" pitchFamily="34" charset="0"/>
                        </a:rPr>
                        <a:t>Unidad Administrativa</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gridSpan="3">
                  <a:txBody>
                    <a:bodyPr/>
                    <a:lstStyle/>
                    <a:p>
                      <a:pPr algn="ctr" rtl="0" fontAlgn="ctr"/>
                      <a:r>
                        <a:rPr lang="es-MX" sz="1200" b="1" i="0" u="none" strike="noStrike" dirty="0">
                          <a:solidFill>
                            <a:srgbClr val="FFFFFF"/>
                          </a:solidFill>
                          <a:effectLst/>
                          <a:latin typeface="Arial" pitchFamily="34" charset="0"/>
                          <a:cs typeface="Arial" pitchFamily="34" charset="0"/>
                        </a:rPr>
                        <a:t>TOTAL </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hMerge="1">
                  <a:txBody>
                    <a:bodyPr/>
                    <a:lstStyle/>
                    <a:p>
                      <a:endParaRPr lang="es-MX"/>
                    </a:p>
                  </a:txBody>
                  <a:tcPr/>
                </a:tc>
                <a:tc hMerge="1">
                  <a:txBody>
                    <a:bodyPr/>
                    <a:lstStyle/>
                    <a:p>
                      <a:endParaRPr lang="es-MX"/>
                    </a:p>
                  </a:txBody>
                  <a:tcPr/>
                </a:tc>
                <a:tc rowSpan="2">
                  <a:txBody>
                    <a:bodyPr/>
                    <a:lstStyle/>
                    <a:p>
                      <a:pPr algn="ctr" rtl="0" fontAlgn="ctr"/>
                      <a:r>
                        <a:rPr lang="es-MX" sz="1200" b="1" i="0" u="none" strike="noStrike" dirty="0">
                          <a:solidFill>
                            <a:srgbClr val="FFFFFF"/>
                          </a:solidFill>
                          <a:effectLst/>
                          <a:latin typeface="Arial" pitchFamily="34" charset="0"/>
                          <a:cs typeface="Arial" pitchFamily="34" charset="0"/>
                        </a:rPr>
                        <a:t>%  de </a:t>
                      </a:r>
                      <a:r>
                        <a:rPr lang="es-MX" sz="1200" b="1" i="0" u="none" strike="noStrike" dirty="0" err="1">
                          <a:solidFill>
                            <a:srgbClr val="FFFFFF"/>
                          </a:solidFill>
                          <a:effectLst/>
                          <a:latin typeface="Arial" pitchFamily="34" charset="0"/>
                          <a:cs typeface="Arial" pitchFamily="34" charset="0"/>
                        </a:rPr>
                        <a:t>Solventación</a:t>
                      </a:r>
                      <a:endParaRPr lang="es-MX" sz="1200" b="1" i="0" u="none" strike="noStrike" dirty="0">
                        <a:solidFill>
                          <a:srgbClr val="FFFFFF"/>
                        </a:solidFill>
                        <a:effectLst/>
                        <a:latin typeface="Arial" pitchFamily="34" charset="0"/>
                        <a:cs typeface="Arial" pitchFamily="34" charset="0"/>
                      </a:endParaRP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extLst>
                  <a:ext uri="{0D108BD9-81ED-4DB2-BD59-A6C34878D82A}">
                    <a16:rowId xmlns="" xmlns:a16="http://schemas.microsoft.com/office/drawing/2014/main" val="10000"/>
                  </a:ext>
                </a:extLst>
              </a:tr>
              <a:tr h="589436">
                <a:tc vMerge="1">
                  <a:txBody>
                    <a:bodyPr/>
                    <a:lstStyle/>
                    <a:p>
                      <a:endParaRPr lang="es-MX"/>
                    </a:p>
                  </a:txBody>
                  <a:tcPr/>
                </a:tc>
                <a:tc>
                  <a:txBody>
                    <a:bodyPr/>
                    <a:lstStyle/>
                    <a:p>
                      <a:pPr algn="ctr" rtl="0" fontAlgn="ctr"/>
                      <a:r>
                        <a:rPr lang="es-MX" sz="1200" b="1" i="0" u="none" strike="noStrike" dirty="0">
                          <a:solidFill>
                            <a:srgbClr val="FFFFFF"/>
                          </a:solidFill>
                          <a:effectLst/>
                          <a:latin typeface="Arial" pitchFamily="34" charset="0"/>
                          <a:cs typeface="Arial" pitchFamily="34" charset="0"/>
                        </a:rPr>
                        <a:t>Generadas</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Solventadas</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Pendientes</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vMerge="1">
                  <a:txBody>
                    <a:bodyPr/>
                    <a:lstStyle/>
                    <a:p>
                      <a:endParaRPr lang="es-MX"/>
                    </a:p>
                  </a:txBody>
                  <a:tcPr/>
                </a:tc>
                <a:extLst>
                  <a:ext uri="{0D108BD9-81ED-4DB2-BD59-A6C34878D82A}">
                    <a16:rowId xmlns="" xmlns:a16="http://schemas.microsoft.com/office/drawing/2014/main" val="10001"/>
                  </a:ext>
                </a:extLst>
              </a:tr>
              <a:tr h="570606">
                <a:tc>
                  <a:txBody>
                    <a:bodyPr/>
                    <a:lstStyle/>
                    <a:p>
                      <a:pPr algn="l" rtl="0" fontAlgn="ctr"/>
                      <a:r>
                        <a:rPr lang="es-MX" sz="1200" b="0" i="0" u="none" strike="noStrike" dirty="0">
                          <a:solidFill>
                            <a:srgbClr val="000000"/>
                          </a:solidFill>
                          <a:effectLst/>
                          <a:latin typeface="Arial" pitchFamily="34" charset="0"/>
                          <a:cs typeface="Arial" pitchFamily="34" charset="0"/>
                        </a:rPr>
                        <a:t>Dirección General de Educación Elemental</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86</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71</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15</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a:rPr>
                        <a:t>83%</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0002"/>
                  </a:ext>
                </a:extLst>
              </a:tr>
              <a:tr h="570606">
                <a:tc>
                  <a:txBody>
                    <a:bodyPr/>
                    <a:lstStyle/>
                    <a:p>
                      <a:pPr algn="l" rtl="0" fontAlgn="ctr"/>
                      <a:r>
                        <a:rPr lang="es-MX" sz="1200" b="0" i="0" u="none" strike="noStrike">
                          <a:solidFill>
                            <a:srgbClr val="000000"/>
                          </a:solidFill>
                          <a:effectLst/>
                          <a:latin typeface="Arial" pitchFamily="34" charset="0"/>
                          <a:cs typeface="Arial" pitchFamily="34" charset="0"/>
                        </a:rPr>
                        <a:t>Dirección General de Educación Primaria</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453</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226</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227</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a:rPr>
                        <a:t>50%</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0003"/>
                  </a:ext>
                </a:extLst>
              </a:tr>
              <a:tr h="570606">
                <a:tc>
                  <a:txBody>
                    <a:bodyPr/>
                    <a:lstStyle/>
                    <a:p>
                      <a:pPr algn="l" rtl="0" fontAlgn="ctr"/>
                      <a:r>
                        <a:rPr lang="es-MX" sz="1200" b="0" i="0" u="none" strike="noStrike">
                          <a:solidFill>
                            <a:srgbClr val="000000"/>
                          </a:solidFill>
                          <a:effectLst/>
                          <a:latin typeface="Arial" pitchFamily="34" charset="0"/>
                          <a:cs typeface="Arial" pitchFamily="34" charset="0"/>
                        </a:rPr>
                        <a:t>Dirección General de Educación Secundaria</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264</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164</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100</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a:rPr>
                        <a:t>68%</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0004"/>
                  </a:ext>
                </a:extLst>
              </a:tr>
              <a:tr h="552176">
                <a:tc>
                  <a:txBody>
                    <a:bodyPr/>
                    <a:lstStyle/>
                    <a:p>
                      <a:pPr algn="ctr" rtl="0" fontAlgn="ctr"/>
                      <a:r>
                        <a:rPr lang="es-MX" sz="1400" b="1" i="0" u="none" strike="noStrike" dirty="0">
                          <a:solidFill>
                            <a:srgbClr val="FFFFFF"/>
                          </a:solidFill>
                          <a:effectLst/>
                          <a:latin typeface="Calibri"/>
                        </a:rPr>
                        <a:t>Total General</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a:rPr>
                        <a:t>803</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a:rPr>
                        <a:t>461</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a:rPr>
                        <a:t>342</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a:rPr>
                        <a:t>57%</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extLst>
                  <a:ext uri="{0D108BD9-81ED-4DB2-BD59-A6C34878D82A}">
                    <a16:rowId xmlns="" xmlns:a16="http://schemas.microsoft.com/office/drawing/2014/main" val="10005"/>
                  </a:ext>
                </a:extLst>
              </a:tr>
            </a:tbl>
          </a:graphicData>
        </a:graphic>
      </p:graphicFrame>
      <p:sp>
        <p:nvSpPr>
          <p:cNvPr id="7" name="CuadroTexto 6">
            <a:extLst>
              <a:ext uri="{FF2B5EF4-FFF2-40B4-BE49-F238E27FC236}">
                <a16:creationId xmlns="" xmlns:a16="http://schemas.microsoft.com/office/drawing/2014/main" id="{6690CF3D-4ADC-43E4-85DD-21F588391FA8}"/>
              </a:ext>
            </a:extLst>
          </p:cNvPr>
          <p:cNvSpPr txBox="1"/>
          <p:nvPr/>
        </p:nvSpPr>
        <p:spPr>
          <a:xfrm>
            <a:off x="106017" y="5844209"/>
            <a:ext cx="2557670" cy="1013791"/>
          </a:xfrm>
          <a:prstGeom prst="rect">
            <a:avLst/>
          </a:prstGeom>
          <a:solidFill>
            <a:schemeClr val="bg1"/>
          </a:solidFill>
        </p:spPr>
        <p:txBody>
          <a:bodyPr wrap="square" rtlCol="0">
            <a:spAutoFit/>
          </a:bodyPr>
          <a:lstStyle/>
          <a:p>
            <a:endParaRPr lang="es-MX" dirty="0"/>
          </a:p>
        </p:txBody>
      </p:sp>
      <p:sp>
        <p:nvSpPr>
          <p:cNvPr id="8" name="4 Rectángulo">
            <a:extLst>
              <a:ext uri="{FF2B5EF4-FFF2-40B4-BE49-F238E27FC236}">
                <a16:creationId xmlns="" xmlns:a16="http://schemas.microsoft.com/office/drawing/2014/main" id="{3D177C4E-7231-4765-B6DF-13BA4C33394B}"/>
              </a:ext>
            </a:extLst>
          </p:cNvPr>
          <p:cNvSpPr/>
          <p:nvPr/>
        </p:nvSpPr>
        <p:spPr>
          <a:xfrm>
            <a:off x="0" y="1"/>
            <a:ext cx="7091916" cy="1200329"/>
          </a:xfrm>
          <a:prstGeom prst="rect">
            <a:avLst/>
          </a:prstGeom>
          <a:solidFill>
            <a:schemeClr val="bg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Comité de control y </a:t>
            </a:r>
            <a:r>
              <a:rPr kumimoji="0" lang="es-ES" sz="1800" b="1" i="0" u="none" strike="noStrike" kern="0" cap="all" spc="0" normalizeH="0" baseline="0" noProof="0" dirty="0" smtClean="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desempeño </a:t>
            </a: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institucional </a:t>
            </a:r>
            <a:r>
              <a:rPr kumimoji="0" lang="es-ES" sz="1800" b="1" i="0" u="none" strike="noStrike" kern="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(COCODI)</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1" i="0" u="none" strike="noStrike" kern="120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cxnSp>
        <p:nvCxnSpPr>
          <p:cNvPr id="9" name="7 Conector recto">
            <a:extLst>
              <a:ext uri="{FF2B5EF4-FFF2-40B4-BE49-F238E27FC236}">
                <a16:creationId xmlns="" xmlns:a16="http://schemas.microsoft.com/office/drawing/2014/main" id="{1880A5B9-BEF8-47B9-BD81-0E6E43ACBB65}"/>
              </a:ext>
            </a:extLst>
          </p:cNvPr>
          <p:cNvCxnSpPr/>
          <p:nvPr/>
        </p:nvCxnSpPr>
        <p:spPr>
          <a:xfrm>
            <a:off x="366059" y="1060131"/>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 xmlns:a16="http://schemas.microsoft.com/office/drawing/2014/main" id="{03EDA2F0-B0A2-4017-BB78-6B68F7E24B05}"/>
              </a:ext>
            </a:extLst>
          </p:cNvPr>
          <p:cNvSpPr txBox="1"/>
          <p:nvPr/>
        </p:nvSpPr>
        <p:spPr>
          <a:xfrm>
            <a:off x="6762307" y="0"/>
            <a:ext cx="2160341" cy="923330"/>
          </a:xfrm>
          <a:prstGeom prst="rect">
            <a:avLst/>
          </a:prstGeom>
          <a:solidFill>
            <a:schemeClr val="bg1"/>
          </a:solid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CENTROS </a:t>
            </a:r>
            <a:r>
              <a:rPr kumimoji="0" lang="es-MX" b="1" i="0" u="none" strike="noStrike" kern="1200" cap="none" spc="0" normalizeH="0" baseline="0" noProof="0" dirty="0" smtClean="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 ESCOLARES </a:t>
            </a:r>
            <a:endPar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SEES</a:t>
            </a:r>
          </a:p>
        </p:txBody>
      </p:sp>
      <p:sp>
        <p:nvSpPr>
          <p:cNvPr id="19459" name="CuadroTexto 6">
            <a:extLst>
              <a:ext uri="{FF2B5EF4-FFF2-40B4-BE49-F238E27FC236}">
                <a16:creationId xmlns="" xmlns:a16="http://schemas.microsoft.com/office/drawing/2014/main" id="{F174421E-416A-4E78-9F5D-EC2D6265A37E}"/>
              </a:ext>
            </a:extLst>
          </p:cNvPr>
          <p:cNvSpPr txBox="1">
            <a:spLocks noChangeArrowheads="1"/>
          </p:cNvSpPr>
          <p:nvPr/>
        </p:nvSpPr>
        <p:spPr bwMode="auto">
          <a:xfrm>
            <a:off x="0" y="1189316"/>
            <a:ext cx="9144000" cy="830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cs typeface="Arial" pitchFamily="34" charset="0"/>
              </a:rPr>
              <a:t>OBSERVACIONES DE CENTROS ESCOLARES PENDIENTES</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cs typeface="Arial" pitchFamily="34" charset="0"/>
              </a:rPr>
              <a:t>DE SOLVENTAR </a:t>
            </a:r>
            <a:r>
              <a:rPr kumimoji="0" lang="es-MX" altLang="es-MX" sz="1600" b="1" i="0" u="sng" strike="noStrike" kern="1200" cap="none" spc="0" normalizeH="0" baseline="0" noProof="0" dirty="0">
                <a:ln>
                  <a:noFill/>
                </a:ln>
                <a:solidFill>
                  <a:schemeClr val="tx1">
                    <a:lumMod val="75000"/>
                    <a:lumOff val="25000"/>
                  </a:schemeClr>
                </a:solidFill>
                <a:effectLst/>
                <a:uLnTx/>
                <a:uFillTx/>
                <a:latin typeface="Arial" pitchFamily="34" charset="0"/>
                <a:cs typeface="Arial" pitchFamily="34" charset="0"/>
              </a:rPr>
              <a:t>POR EJERCICIO</a:t>
            </a: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cs typeface="Arial" pitchFamily="34" charset="0"/>
              </a:rPr>
              <a:t>  2015-2020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cs typeface="Arial" pitchFamily="34" charset="0"/>
              </a:rPr>
              <a:t>al 30 de septiembre de 2020</a:t>
            </a:r>
          </a:p>
        </p:txBody>
      </p:sp>
      <p:graphicFrame>
        <p:nvGraphicFramePr>
          <p:cNvPr id="6" name="3 Tabla">
            <a:extLst>
              <a:ext uri="{FF2B5EF4-FFF2-40B4-BE49-F238E27FC236}">
                <a16:creationId xmlns="" xmlns:a16="http://schemas.microsoft.com/office/drawing/2014/main" id="{164E61C3-5D89-4EB9-A281-D574E3FA323B}"/>
              </a:ext>
            </a:extLst>
          </p:cNvPr>
          <p:cNvGraphicFramePr>
            <a:graphicFrameLocks noGrp="1"/>
          </p:cNvGraphicFramePr>
          <p:nvPr>
            <p:extLst>
              <p:ext uri="{D42A27DB-BD31-4B8C-83A1-F6EECF244321}">
                <p14:modId xmlns="" xmlns:p14="http://schemas.microsoft.com/office/powerpoint/2010/main" val="2043111090"/>
              </p:ext>
            </p:extLst>
          </p:nvPr>
        </p:nvGraphicFramePr>
        <p:xfrm>
          <a:off x="678991" y="2160736"/>
          <a:ext cx="7875086" cy="3210107"/>
        </p:xfrm>
        <a:graphic>
          <a:graphicData uri="http://schemas.openxmlformats.org/drawingml/2006/table">
            <a:tbl>
              <a:tblPr/>
              <a:tblGrid>
                <a:gridCol w="2218517">
                  <a:extLst>
                    <a:ext uri="{9D8B030D-6E8A-4147-A177-3AD203B41FA5}">
                      <a16:colId xmlns="" xmlns:a16="http://schemas.microsoft.com/office/drawing/2014/main" val="20000"/>
                    </a:ext>
                  </a:extLst>
                </a:gridCol>
                <a:gridCol w="778427">
                  <a:extLst>
                    <a:ext uri="{9D8B030D-6E8A-4147-A177-3AD203B41FA5}">
                      <a16:colId xmlns="" xmlns:a16="http://schemas.microsoft.com/office/drawing/2014/main" val="20001"/>
                    </a:ext>
                  </a:extLst>
                </a:gridCol>
                <a:gridCol w="800372">
                  <a:extLst>
                    <a:ext uri="{9D8B030D-6E8A-4147-A177-3AD203B41FA5}">
                      <a16:colId xmlns="" xmlns:a16="http://schemas.microsoft.com/office/drawing/2014/main" val="20002"/>
                    </a:ext>
                  </a:extLst>
                </a:gridCol>
                <a:gridCol w="756482">
                  <a:extLst>
                    <a:ext uri="{9D8B030D-6E8A-4147-A177-3AD203B41FA5}">
                      <a16:colId xmlns="" xmlns:a16="http://schemas.microsoft.com/office/drawing/2014/main" val="20003"/>
                    </a:ext>
                  </a:extLst>
                </a:gridCol>
                <a:gridCol w="778427">
                  <a:extLst>
                    <a:ext uri="{9D8B030D-6E8A-4147-A177-3AD203B41FA5}">
                      <a16:colId xmlns="" xmlns:a16="http://schemas.microsoft.com/office/drawing/2014/main" val="20004"/>
                    </a:ext>
                  </a:extLst>
                </a:gridCol>
                <a:gridCol w="778427">
                  <a:extLst>
                    <a:ext uri="{9D8B030D-6E8A-4147-A177-3AD203B41FA5}">
                      <a16:colId xmlns="" xmlns:a16="http://schemas.microsoft.com/office/drawing/2014/main" val="20005"/>
                    </a:ext>
                  </a:extLst>
                </a:gridCol>
                <a:gridCol w="778427">
                  <a:extLst>
                    <a:ext uri="{9D8B030D-6E8A-4147-A177-3AD203B41FA5}">
                      <a16:colId xmlns="" xmlns:a16="http://schemas.microsoft.com/office/drawing/2014/main" val="20006"/>
                    </a:ext>
                  </a:extLst>
                </a:gridCol>
                <a:gridCol w="986007">
                  <a:extLst>
                    <a:ext uri="{9D8B030D-6E8A-4147-A177-3AD203B41FA5}">
                      <a16:colId xmlns="" xmlns:a16="http://schemas.microsoft.com/office/drawing/2014/main" val="20007"/>
                    </a:ext>
                  </a:extLst>
                </a:gridCol>
              </a:tblGrid>
              <a:tr h="516903">
                <a:tc>
                  <a:txBody>
                    <a:bodyPr/>
                    <a:lstStyle/>
                    <a:p>
                      <a:pPr algn="ctr" rtl="0" fontAlgn="ctr"/>
                      <a:r>
                        <a:rPr lang="es-MX" sz="1200" b="1" i="0" u="none" strike="noStrike" dirty="0">
                          <a:solidFill>
                            <a:srgbClr val="FFFFFF"/>
                          </a:solidFill>
                          <a:effectLst/>
                          <a:latin typeface="Arial" pitchFamily="34" charset="0"/>
                          <a:cs typeface="Arial" pitchFamily="34" charset="0"/>
                        </a:rPr>
                        <a:t>Unidad Administrativa</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2015</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2016</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2017</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a:solidFill>
                            <a:srgbClr val="FFFFFF"/>
                          </a:solidFill>
                          <a:effectLst/>
                          <a:latin typeface="Arial" pitchFamily="34" charset="0"/>
                          <a:cs typeface="Arial" pitchFamily="34" charset="0"/>
                        </a:rPr>
                        <a:t>2018</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a:solidFill>
                            <a:srgbClr val="FFFFFF"/>
                          </a:solidFill>
                          <a:effectLst/>
                          <a:latin typeface="Arial" pitchFamily="34" charset="0"/>
                          <a:cs typeface="Arial" pitchFamily="34" charset="0"/>
                        </a:rPr>
                        <a:t>2019</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2020</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Total</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extLst>
                  <a:ext uri="{0D108BD9-81ED-4DB2-BD59-A6C34878D82A}">
                    <a16:rowId xmlns="" xmlns:a16="http://schemas.microsoft.com/office/drawing/2014/main" val="10000"/>
                  </a:ext>
                </a:extLst>
              </a:tr>
              <a:tr h="706461">
                <a:tc>
                  <a:txBody>
                    <a:bodyPr/>
                    <a:lstStyle/>
                    <a:p>
                      <a:pPr algn="l" rtl="0" fontAlgn="ctr"/>
                      <a:r>
                        <a:rPr lang="es-MX" sz="1200" b="0" i="0" u="none" strike="noStrike" dirty="0">
                          <a:solidFill>
                            <a:srgbClr val="000000"/>
                          </a:solidFill>
                          <a:effectLst/>
                          <a:latin typeface="Arial" pitchFamily="34" charset="0"/>
                          <a:cs typeface="Arial" pitchFamily="34" charset="0"/>
                        </a:rPr>
                        <a:t>Dirección General de Educación Elemental</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4</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1</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4</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5</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15</a:t>
                      </a:r>
                    </a:p>
                  </a:txBody>
                  <a:tcPr marL="9524" marR="9524" marT="9526"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0001"/>
                  </a:ext>
                </a:extLst>
              </a:tr>
              <a:tr h="706461">
                <a:tc>
                  <a:txBody>
                    <a:bodyPr/>
                    <a:lstStyle/>
                    <a:p>
                      <a:pPr algn="l" rtl="0" fontAlgn="ctr"/>
                      <a:r>
                        <a:rPr lang="es-MX" sz="1200" b="0" i="0" u="none" strike="noStrike" dirty="0">
                          <a:solidFill>
                            <a:srgbClr val="000000"/>
                          </a:solidFill>
                          <a:effectLst/>
                          <a:latin typeface="Arial" pitchFamily="34" charset="0"/>
                          <a:cs typeface="Arial" pitchFamily="34" charset="0"/>
                        </a:rPr>
                        <a:t>Dirección General de Educación Primaria</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33</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47</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45</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20</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37</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45</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227</a:t>
                      </a:r>
                    </a:p>
                  </a:txBody>
                  <a:tcPr marL="9524" marR="9524" marT="9526"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0002"/>
                  </a:ext>
                </a:extLst>
              </a:tr>
              <a:tr h="706461">
                <a:tc>
                  <a:txBody>
                    <a:bodyPr/>
                    <a:lstStyle/>
                    <a:p>
                      <a:pPr algn="l" rtl="0" fontAlgn="ctr"/>
                      <a:r>
                        <a:rPr lang="es-MX" sz="1200" b="0" i="0" u="none" strike="noStrike">
                          <a:solidFill>
                            <a:srgbClr val="000000"/>
                          </a:solidFill>
                          <a:effectLst/>
                          <a:latin typeface="Arial" pitchFamily="34" charset="0"/>
                          <a:cs typeface="Arial" pitchFamily="34" charset="0"/>
                        </a:rPr>
                        <a:t>Dirección General de Educación Secundaria</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18</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10</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10</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9</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39</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14</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100</a:t>
                      </a:r>
                    </a:p>
                  </a:txBody>
                  <a:tcPr marL="9524" marR="9524" marT="9526"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0003"/>
                  </a:ext>
                </a:extLst>
              </a:tr>
              <a:tr h="573821">
                <a:tc>
                  <a:txBody>
                    <a:bodyPr/>
                    <a:lstStyle/>
                    <a:p>
                      <a:pPr algn="ctr" rtl="0" fontAlgn="ctr"/>
                      <a:r>
                        <a:rPr lang="es-MX" sz="1400" b="1" i="0" u="none" strike="noStrike" dirty="0">
                          <a:solidFill>
                            <a:srgbClr val="FFFFFF"/>
                          </a:solidFill>
                          <a:effectLst/>
                          <a:latin typeface="Arial" pitchFamily="34" charset="0"/>
                          <a:cs typeface="Arial" pitchFamily="34" charset="0"/>
                        </a:rPr>
                        <a:t>Total General</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55</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58</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55</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30</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80</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64</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342</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extLst>
                  <a:ext uri="{0D108BD9-81ED-4DB2-BD59-A6C34878D82A}">
                    <a16:rowId xmlns="" xmlns:a16="http://schemas.microsoft.com/office/drawing/2014/main" val="10004"/>
                  </a:ext>
                </a:extLst>
              </a:tr>
            </a:tbl>
          </a:graphicData>
        </a:graphic>
      </p:graphicFrame>
      <p:sp>
        <p:nvSpPr>
          <p:cNvPr id="2" name="CuadroTexto 1">
            <a:extLst>
              <a:ext uri="{FF2B5EF4-FFF2-40B4-BE49-F238E27FC236}">
                <a16:creationId xmlns="" xmlns:a16="http://schemas.microsoft.com/office/drawing/2014/main" id="{A67BA270-70AF-448C-A8EE-17C2466312D5}"/>
              </a:ext>
            </a:extLst>
          </p:cNvPr>
          <p:cNvSpPr txBox="1"/>
          <p:nvPr/>
        </p:nvSpPr>
        <p:spPr>
          <a:xfrm>
            <a:off x="106017" y="6027738"/>
            <a:ext cx="2316341" cy="830262"/>
          </a:xfrm>
          <a:prstGeom prst="rect">
            <a:avLst/>
          </a:prstGeom>
          <a:solidFill>
            <a:schemeClr val="bg1"/>
          </a:solidFill>
        </p:spPr>
        <p:txBody>
          <a:bodyPr wrap="square" rtlCol="0">
            <a:spAutoFit/>
          </a:bodyPr>
          <a:lstStyle/>
          <a:p>
            <a:endParaRPr lang="es-MX" dirty="0"/>
          </a:p>
        </p:txBody>
      </p:sp>
      <p:sp>
        <p:nvSpPr>
          <p:cNvPr id="7" name="4 Rectángulo">
            <a:extLst>
              <a:ext uri="{FF2B5EF4-FFF2-40B4-BE49-F238E27FC236}">
                <a16:creationId xmlns="" xmlns:a16="http://schemas.microsoft.com/office/drawing/2014/main" id="{4D7CDC19-39DE-46A0-A838-8AB65FFAE0A9}"/>
              </a:ext>
            </a:extLst>
          </p:cNvPr>
          <p:cNvSpPr/>
          <p:nvPr/>
        </p:nvSpPr>
        <p:spPr>
          <a:xfrm>
            <a:off x="0" y="0"/>
            <a:ext cx="7315200" cy="1200329"/>
          </a:xfrm>
          <a:prstGeom prst="rect">
            <a:avLst/>
          </a:prstGeom>
          <a:solidFill>
            <a:schemeClr val="bg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Comité de control </a:t>
            </a:r>
            <a:r>
              <a:rPr kumimoji="0" lang="es-ES" sz="1800" b="1" i="0" u="none" strike="noStrike" kern="0" cap="all" spc="0" normalizeH="0" baseline="0" noProof="0" dirty="0" smtClean="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y desempeño </a:t>
            </a: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institucional </a:t>
            </a:r>
            <a:r>
              <a:rPr kumimoji="0" lang="es-ES" sz="1800" b="1" i="0" u="none" strike="noStrike" kern="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(COCODI)</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1" i="0" u="none" strike="noStrike" kern="120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cxnSp>
        <p:nvCxnSpPr>
          <p:cNvPr id="8" name="7 Conector recto">
            <a:extLst>
              <a:ext uri="{FF2B5EF4-FFF2-40B4-BE49-F238E27FC236}">
                <a16:creationId xmlns="" xmlns:a16="http://schemas.microsoft.com/office/drawing/2014/main" id="{9CF7D2B8-3BDD-4ACF-9942-07A42D225AF3}"/>
              </a:ext>
            </a:extLst>
          </p:cNvPr>
          <p:cNvCxnSpPr/>
          <p:nvPr/>
        </p:nvCxnSpPr>
        <p:spPr>
          <a:xfrm flipV="1">
            <a:off x="255181" y="1026892"/>
            <a:ext cx="8543082" cy="36364"/>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uadroTexto 6"/>
          <p:cNvSpPr txBox="1">
            <a:spLocks noChangeArrowheads="1"/>
          </p:cNvSpPr>
          <p:nvPr/>
        </p:nvSpPr>
        <p:spPr bwMode="auto">
          <a:xfrm>
            <a:off x="1313725" y="1190201"/>
            <a:ext cx="7099300" cy="1077218"/>
          </a:xfrm>
          <a:prstGeom prst="rect">
            <a:avLst/>
          </a:prstGeom>
          <a:noFill/>
          <a:ln w="9525">
            <a:noFill/>
            <a:miter lim="800000"/>
            <a:headEnd/>
            <a:tailEnd/>
          </a:ln>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OBSERVACIONES DE UNIDADES ADMINISTRATIVAS DETERMINADAS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Y </a:t>
            </a:r>
            <a:r>
              <a:rPr kumimoji="0" lang="es-MX" altLang="es-MX" sz="1600" b="1" i="0" u="sng"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PENDIENTES DE SOLVENTAR</a:t>
            </a:r>
            <a:endPar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(Ejercicio 2016-2020)</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Al 30 de Septiembre de 2020</a:t>
            </a:r>
          </a:p>
        </p:txBody>
      </p:sp>
      <p:sp>
        <p:nvSpPr>
          <p:cNvPr id="6" name="CuadroTexto 5">
            <a:extLst>
              <a:ext uri="{FF2B5EF4-FFF2-40B4-BE49-F238E27FC236}">
                <a16:creationId xmlns="" xmlns:a16="http://schemas.microsoft.com/office/drawing/2014/main" id="{E86C7DC1-3335-4B55-A84F-0637C34122E4}"/>
              </a:ext>
            </a:extLst>
          </p:cNvPr>
          <p:cNvSpPr txBox="1"/>
          <p:nvPr/>
        </p:nvSpPr>
        <p:spPr>
          <a:xfrm>
            <a:off x="6751674" y="18297"/>
            <a:ext cx="2406180" cy="92333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UNIDADES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ADMINISTRATIVAS</a:t>
            </a:r>
          </a:p>
          <a:p>
            <a:pPr marL="0" marR="0" lvl="0" indent="0" algn="ctr" defTabSz="914400" rtl="0" eaLnBrk="1" fontAlgn="auto" latinLnBrk="0" hangingPunct="1">
              <a:lnSpc>
                <a:spcPct val="100000"/>
              </a:lnSpc>
              <a:spcBef>
                <a:spcPts val="0"/>
              </a:spcBef>
              <a:spcAft>
                <a:spcPts val="0"/>
              </a:spcAft>
              <a:buClrTx/>
              <a:buSzTx/>
              <a:buFontTx/>
              <a:buNone/>
              <a:tabLst/>
              <a:defRPr/>
            </a:pPr>
            <a:r>
              <a:rPr lang="es-MX" b="1"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rPr>
              <a:t>SEC</a:t>
            </a:r>
            <a:endPar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sp>
        <p:nvSpPr>
          <p:cNvPr id="5" name="4 Rectángulo"/>
          <p:cNvSpPr/>
          <p:nvPr/>
        </p:nvSpPr>
        <p:spPr>
          <a:xfrm>
            <a:off x="318655" y="148857"/>
            <a:ext cx="6414654"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Comité de control y </a:t>
            </a:r>
            <a:r>
              <a:rPr kumimoji="0" lang="es-ES" sz="1800" b="1" i="0" u="none" strike="noStrike" kern="0" cap="all" spc="0" normalizeH="0" baseline="0" noProof="0" dirty="0" smtClean="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desempeño </a:t>
            </a: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institucional </a:t>
            </a:r>
            <a:r>
              <a:rPr kumimoji="0" lang="es-ES" sz="1800" b="1" i="0" u="none" strike="noStrike" kern="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(COCODI)</a:t>
            </a:r>
            <a:endParaRPr kumimoji="0" lang="es-ES" sz="1800" b="1" i="0" u="none" strike="noStrike" kern="120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cxnSp>
        <p:nvCxnSpPr>
          <p:cNvPr id="8" name="7 Conector recto"/>
          <p:cNvCxnSpPr/>
          <p:nvPr/>
        </p:nvCxnSpPr>
        <p:spPr>
          <a:xfrm>
            <a:off x="323528" y="1079241"/>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 name="9 Tabla"/>
          <p:cNvGraphicFramePr>
            <a:graphicFrameLocks noGrp="1"/>
          </p:cNvGraphicFramePr>
          <p:nvPr>
            <p:extLst>
              <p:ext uri="{D42A27DB-BD31-4B8C-83A1-F6EECF244321}">
                <p14:modId xmlns="" xmlns:p14="http://schemas.microsoft.com/office/powerpoint/2010/main" val="2599719569"/>
              </p:ext>
            </p:extLst>
          </p:nvPr>
        </p:nvGraphicFramePr>
        <p:xfrm>
          <a:off x="706366" y="2525646"/>
          <a:ext cx="8055934" cy="3260735"/>
        </p:xfrm>
        <a:graphic>
          <a:graphicData uri="http://schemas.openxmlformats.org/drawingml/2006/table">
            <a:tbl>
              <a:tblPr/>
              <a:tblGrid>
                <a:gridCol w="4102102">
                  <a:extLst>
                    <a:ext uri="{9D8B030D-6E8A-4147-A177-3AD203B41FA5}">
                      <a16:colId xmlns="" xmlns:a16="http://schemas.microsoft.com/office/drawing/2014/main" val="20000"/>
                    </a:ext>
                  </a:extLst>
                </a:gridCol>
                <a:gridCol w="988458">
                  <a:extLst>
                    <a:ext uri="{9D8B030D-6E8A-4147-A177-3AD203B41FA5}">
                      <a16:colId xmlns="" xmlns:a16="http://schemas.microsoft.com/office/drawing/2014/main" val="20001"/>
                    </a:ext>
                  </a:extLst>
                </a:gridCol>
                <a:gridCol w="988458">
                  <a:extLst>
                    <a:ext uri="{9D8B030D-6E8A-4147-A177-3AD203B41FA5}">
                      <a16:colId xmlns="" xmlns:a16="http://schemas.microsoft.com/office/drawing/2014/main" val="20002"/>
                    </a:ext>
                  </a:extLst>
                </a:gridCol>
                <a:gridCol w="988458">
                  <a:extLst>
                    <a:ext uri="{9D8B030D-6E8A-4147-A177-3AD203B41FA5}">
                      <a16:colId xmlns="" xmlns:a16="http://schemas.microsoft.com/office/drawing/2014/main" val="20003"/>
                    </a:ext>
                  </a:extLst>
                </a:gridCol>
                <a:gridCol w="988458">
                  <a:extLst>
                    <a:ext uri="{9D8B030D-6E8A-4147-A177-3AD203B41FA5}">
                      <a16:colId xmlns="" xmlns:a16="http://schemas.microsoft.com/office/drawing/2014/main" val="20004"/>
                    </a:ext>
                  </a:extLst>
                </a:gridCol>
              </a:tblGrid>
              <a:tr h="284185">
                <a:tc rowSpan="2">
                  <a:txBody>
                    <a:bodyPr/>
                    <a:lstStyle/>
                    <a:p>
                      <a:pPr algn="ctr" rtl="0" fontAlgn="ctr"/>
                      <a:r>
                        <a:rPr lang="es-MX" sz="1200" b="1" i="0" u="none" strike="noStrike" dirty="0">
                          <a:solidFill>
                            <a:schemeClr val="bg1">
                              <a:lumMod val="95000"/>
                            </a:schemeClr>
                          </a:solidFill>
                          <a:latin typeface="Arial"/>
                        </a:rPr>
                        <a:t>Unidad Administrativa</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gridSpan="3">
                  <a:txBody>
                    <a:bodyPr/>
                    <a:lstStyle/>
                    <a:p>
                      <a:pPr algn="ctr" rtl="0" fontAlgn="ctr"/>
                      <a:r>
                        <a:rPr lang="es-MX" sz="1200" b="1" i="0" u="none" strike="noStrike" dirty="0">
                          <a:solidFill>
                            <a:schemeClr val="bg1">
                              <a:lumMod val="95000"/>
                            </a:schemeClr>
                          </a:solidFill>
                          <a:latin typeface="Arial"/>
                        </a:rPr>
                        <a:t>TOTAL</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hMerge="1">
                  <a:txBody>
                    <a:bodyPr/>
                    <a:lstStyle/>
                    <a:p>
                      <a:endParaRPr lang="es-MX"/>
                    </a:p>
                  </a:txBody>
                  <a:tcPr/>
                </a:tc>
                <a:tc hMerge="1">
                  <a:txBody>
                    <a:bodyPr/>
                    <a:lstStyle/>
                    <a:p>
                      <a:endParaRPr lang="es-MX"/>
                    </a:p>
                  </a:txBody>
                  <a:tcPr/>
                </a:tc>
                <a:tc>
                  <a:txBody>
                    <a:bodyPr/>
                    <a:lstStyle/>
                    <a:p>
                      <a:pPr algn="ctr" rtl="0" fontAlgn="ctr"/>
                      <a:r>
                        <a:rPr lang="es-MX" sz="1200" b="1" i="0" u="none" strike="noStrike" dirty="0">
                          <a:solidFill>
                            <a:schemeClr val="bg1">
                              <a:lumMod val="95000"/>
                            </a:schemeClr>
                          </a:solidFill>
                          <a:latin typeface="Calibri"/>
                        </a:rPr>
                        <a:t> </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 xmlns:a16="http://schemas.microsoft.com/office/drawing/2014/main" val="10000"/>
                  </a:ext>
                </a:extLst>
              </a:tr>
              <a:tr h="591841">
                <a:tc vMerge="1">
                  <a:txBody>
                    <a:bodyPr/>
                    <a:lstStyle/>
                    <a:p>
                      <a:endParaRPr lang="es-MX"/>
                    </a:p>
                  </a:txBody>
                  <a:tcPr/>
                </a:tc>
                <a:tc>
                  <a:txBody>
                    <a:bodyPr/>
                    <a:lstStyle/>
                    <a:p>
                      <a:pPr algn="ctr" rtl="0" fontAlgn="ctr"/>
                      <a:r>
                        <a:rPr lang="es-MX" sz="1200" b="1" i="0" u="none" strike="noStrike" dirty="0">
                          <a:solidFill>
                            <a:schemeClr val="bg1">
                              <a:lumMod val="95000"/>
                            </a:schemeClr>
                          </a:solidFill>
                          <a:latin typeface="Arial"/>
                        </a:rPr>
                        <a:t>Generadas</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Solventadas</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Pendientes</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  de   </a:t>
                      </a:r>
                      <a:r>
                        <a:rPr lang="es-MX" sz="1200" b="1" i="0" u="none" strike="noStrike" dirty="0" err="1">
                          <a:solidFill>
                            <a:schemeClr val="bg1">
                              <a:lumMod val="95000"/>
                            </a:schemeClr>
                          </a:solidFill>
                          <a:latin typeface="Arial"/>
                        </a:rPr>
                        <a:t>Solventación</a:t>
                      </a:r>
                      <a:r>
                        <a:rPr lang="es-MX" sz="1200" b="1" i="0" u="none" strike="noStrike" dirty="0">
                          <a:solidFill>
                            <a:schemeClr val="bg1">
                              <a:lumMod val="95000"/>
                            </a:schemeClr>
                          </a:solidFill>
                          <a:latin typeface="Arial"/>
                        </a:rPr>
                        <a:t> </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 xmlns:a16="http://schemas.microsoft.com/office/drawing/2014/main" val="10001"/>
                  </a:ext>
                </a:extLst>
              </a:tr>
              <a:tr h="620075">
                <a:tc>
                  <a:txBody>
                    <a:bodyPr/>
                    <a:lstStyle/>
                    <a:p>
                      <a:pPr algn="l" rtl="0" fontAlgn="ctr"/>
                      <a:r>
                        <a:rPr lang="es-MX" sz="1200" b="0" i="0" u="none" strike="noStrike" dirty="0">
                          <a:solidFill>
                            <a:srgbClr val="000000"/>
                          </a:solidFill>
                          <a:latin typeface="Arial"/>
                        </a:rPr>
                        <a:t>Dirección General de Administración y Finanzas</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10</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8</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20%</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3"/>
                  </a:ext>
                </a:extLst>
              </a:tr>
              <a:tr h="439392">
                <a:tc>
                  <a:txBody>
                    <a:bodyPr/>
                    <a:lstStyle/>
                    <a:p>
                      <a:pPr algn="l" rtl="0" fontAlgn="ctr"/>
                      <a:r>
                        <a:rPr lang="es-MX" sz="1200" b="0" i="0" u="none" strike="noStrike" dirty="0">
                          <a:solidFill>
                            <a:srgbClr val="000000"/>
                          </a:solidFill>
                          <a:latin typeface="Arial"/>
                        </a:rPr>
                        <a:t>Dirección General de Recursos Humanos</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6</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4</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33%</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5"/>
                  </a:ext>
                </a:extLst>
              </a:tr>
              <a:tr h="721895">
                <a:tc>
                  <a:txBody>
                    <a:bodyPr/>
                    <a:lstStyle/>
                    <a:p>
                      <a:pPr algn="l" rtl="0" fontAlgn="ctr"/>
                      <a:r>
                        <a:rPr lang="es-MX" sz="1200" b="0" i="0" u="none" strike="noStrike">
                          <a:solidFill>
                            <a:srgbClr val="000000"/>
                          </a:solidFill>
                          <a:latin typeface="Arial"/>
                        </a:rPr>
                        <a:t>Dirección General de Innovación y Desarrollo Tecnológico</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2</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50%</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6"/>
                  </a:ext>
                </a:extLst>
              </a:tr>
              <a:tr h="603347">
                <a:tc>
                  <a:txBody>
                    <a:bodyPr/>
                    <a:lstStyle/>
                    <a:p>
                      <a:pPr algn="ctr" rtl="0" fontAlgn="ctr"/>
                      <a:r>
                        <a:rPr lang="es-MX" sz="1400" b="1" i="0" u="none" strike="noStrike" dirty="0">
                          <a:solidFill>
                            <a:schemeClr val="bg1">
                              <a:lumMod val="95000"/>
                            </a:schemeClr>
                          </a:solidFill>
                          <a:latin typeface="Arial"/>
                        </a:rPr>
                        <a:t>Total General</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40</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27</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13</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68%</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 xmlns:a16="http://schemas.microsoft.com/office/drawing/2014/main" val="10007"/>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uadroTexto 6"/>
          <p:cNvSpPr txBox="1">
            <a:spLocks noChangeArrowheads="1"/>
          </p:cNvSpPr>
          <p:nvPr/>
        </p:nvSpPr>
        <p:spPr bwMode="auto">
          <a:xfrm>
            <a:off x="858942" y="1294493"/>
            <a:ext cx="7099300" cy="1077218"/>
          </a:xfrm>
          <a:prstGeom prst="rect">
            <a:avLst/>
          </a:prstGeom>
          <a:noFill/>
          <a:ln w="9525">
            <a:noFill/>
            <a:miter lim="800000"/>
            <a:headEnd/>
            <a:tailEnd/>
          </a:ln>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OBSERVACIONES POR UNIDADES ADMINISTRATIVAS PENDIENTES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DE SOLVENTAR </a:t>
            </a:r>
            <a:r>
              <a:rPr kumimoji="0" lang="es-MX" altLang="es-MX" sz="1600" b="1" i="0" u="sng"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POR EJERCICIO</a:t>
            </a:r>
            <a:endPar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(Ejercicio 2016-2020)</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Al 30 de Septiembre de 2020</a:t>
            </a:r>
          </a:p>
        </p:txBody>
      </p:sp>
      <p:sp>
        <p:nvSpPr>
          <p:cNvPr id="5" name="4 Rectángulo"/>
          <p:cNvSpPr/>
          <p:nvPr/>
        </p:nvSpPr>
        <p:spPr>
          <a:xfrm>
            <a:off x="78911" y="145873"/>
            <a:ext cx="6414654"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Comité de control y </a:t>
            </a:r>
            <a:r>
              <a:rPr kumimoji="0" lang="es-ES" sz="1800" b="1" i="0" u="none" strike="noStrike" kern="0" cap="all" spc="0" normalizeH="0" baseline="0" noProof="0" dirty="0" smtClean="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desempeño </a:t>
            </a: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institucional </a:t>
            </a:r>
            <a:r>
              <a:rPr kumimoji="0" lang="es-ES" sz="1800" b="1" i="0" u="none" strike="noStrike" kern="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(COCODI)</a:t>
            </a:r>
            <a:endParaRPr kumimoji="0" lang="es-ES" sz="1800" b="1" i="0" u="none" strike="noStrike" kern="120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cxnSp>
        <p:nvCxnSpPr>
          <p:cNvPr id="6" name="5 Conector recto"/>
          <p:cNvCxnSpPr/>
          <p:nvPr/>
        </p:nvCxnSpPr>
        <p:spPr>
          <a:xfrm>
            <a:off x="323528" y="1052737"/>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8" name="7 Tabla"/>
          <p:cNvGraphicFramePr>
            <a:graphicFrameLocks noGrp="1"/>
          </p:cNvGraphicFramePr>
          <p:nvPr>
            <p:extLst>
              <p:ext uri="{D42A27DB-BD31-4B8C-83A1-F6EECF244321}">
                <p14:modId xmlns="" xmlns:p14="http://schemas.microsoft.com/office/powerpoint/2010/main" val="666191364"/>
              </p:ext>
            </p:extLst>
          </p:nvPr>
        </p:nvGraphicFramePr>
        <p:xfrm>
          <a:off x="333526" y="2457240"/>
          <a:ext cx="8406807" cy="3333959"/>
        </p:xfrm>
        <a:graphic>
          <a:graphicData uri="http://schemas.openxmlformats.org/drawingml/2006/table">
            <a:tbl>
              <a:tblPr/>
              <a:tblGrid>
                <a:gridCol w="3429527">
                  <a:extLst>
                    <a:ext uri="{9D8B030D-6E8A-4147-A177-3AD203B41FA5}">
                      <a16:colId xmlns="" xmlns:a16="http://schemas.microsoft.com/office/drawing/2014/main" val="20000"/>
                    </a:ext>
                  </a:extLst>
                </a:gridCol>
                <a:gridCol w="793602">
                  <a:extLst>
                    <a:ext uri="{9D8B030D-6E8A-4147-A177-3AD203B41FA5}">
                      <a16:colId xmlns="" xmlns:a16="http://schemas.microsoft.com/office/drawing/2014/main" val="20001"/>
                    </a:ext>
                  </a:extLst>
                </a:gridCol>
                <a:gridCol w="728870">
                  <a:extLst>
                    <a:ext uri="{9D8B030D-6E8A-4147-A177-3AD203B41FA5}">
                      <a16:colId xmlns="" xmlns:a16="http://schemas.microsoft.com/office/drawing/2014/main" val="20002"/>
                    </a:ext>
                  </a:extLst>
                </a:gridCol>
                <a:gridCol w="781878">
                  <a:extLst>
                    <a:ext uri="{9D8B030D-6E8A-4147-A177-3AD203B41FA5}">
                      <a16:colId xmlns="" xmlns:a16="http://schemas.microsoft.com/office/drawing/2014/main" val="20003"/>
                    </a:ext>
                  </a:extLst>
                </a:gridCol>
                <a:gridCol w="808382">
                  <a:extLst>
                    <a:ext uri="{9D8B030D-6E8A-4147-A177-3AD203B41FA5}">
                      <a16:colId xmlns="" xmlns:a16="http://schemas.microsoft.com/office/drawing/2014/main" val="20004"/>
                    </a:ext>
                  </a:extLst>
                </a:gridCol>
                <a:gridCol w="821635">
                  <a:extLst>
                    <a:ext uri="{9D8B030D-6E8A-4147-A177-3AD203B41FA5}">
                      <a16:colId xmlns="" xmlns:a16="http://schemas.microsoft.com/office/drawing/2014/main" val="3312124909"/>
                    </a:ext>
                  </a:extLst>
                </a:gridCol>
                <a:gridCol w="1042913">
                  <a:extLst>
                    <a:ext uri="{9D8B030D-6E8A-4147-A177-3AD203B41FA5}">
                      <a16:colId xmlns="" xmlns:a16="http://schemas.microsoft.com/office/drawing/2014/main" val="20005"/>
                    </a:ext>
                  </a:extLst>
                </a:gridCol>
              </a:tblGrid>
              <a:tr h="681958">
                <a:tc>
                  <a:txBody>
                    <a:bodyPr/>
                    <a:lstStyle/>
                    <a:p>
                      <a:pPr algn="ctr" rtl="0" fontAlgn="ctr"/>
                      <a:r>
                        <a:rPr lang="es-MX" sz="1200" b="1" i="0" u="none" strike="noStrike" dirty="0">
                          <a:solidFill>
                            <a:schemeClr val="bg1">
                              <a:lumMod val="95000"/>
                            </a:schemeClr>
                          </a:solidFill>
                          <a:latin typeface="Arial"/>
                        </a:rPr>
                        <a:t>Unidad Administrativa</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2016</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2017</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2018</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2019</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2020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Total    General</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 xmlns:a16="http://schemas.microsoft.com/office/drawing/2014/main" val="10000"/>
                  </a:ext>
                </a:extLst>
              </a:tr>
              <a:tr h="662780">
                <a:tc>
                  <a:txBody>
                    <a:bodyPr/>
                    <a:lstStyle/>
                    <a:p>
                      <a:pPr algn="l" rtl="0" fontAlgn="ctr"/>
                      <a:r>
                        <a:rPr lang="es-MX" sz="1200" b="0" i="0" u="none" strike="noStrike" dirty="0">
                          <a:solidFill>
                            <a:srgbClr val="000000"/>
                          </a:solidFill>
                          <a:latin typeface="Arial"/>
                        </a:rPr>
                        <a:t>Dirección General de Administración y Finanzas</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2</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5</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8</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2"/>
                  </a:ext>
                </a:extLst>
              </a:tr>
              <a:tr h="705852">
                <a:tc>
                  <a:txBody>
                    <a:bodyPr/>
                    <a:lstStyle/>
                    <a:p>
                      <a:pPr algn="l" rtl="0" fontAlgn="ctr"/>
                      <a:r>
                        <a:rPr lang="es-MX" sz="1200" b="0" i="0" u="none" strike="noStrike" dirty="0">
                          <a:solidFill>
                            <a:srgbClr val="000000"/>
                          </a:solidFill>
                          <a:latin typeface="Arial"/>
                        </a:rPr>
                        <a:t>Dirección General de Recursos Humanos</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3</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4</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4"/>
                  </a:ext>
                </a:extLst>
              </a:tr>
              <a:tr h="681958">
                <a:tc>
                  <a:txBody>
                    <a:bodyPr/>
                    <a:lstStyle/>
                    <a:p>
                      <a:pPr algn="l" rtl="0" fontAlgn="ctr"/>
                      <a:r>
                        <a:rPr lang="es-MX" sz="1200" b="0" i="0" u="none" strike="noStrike" dirty="0">
                          <a:solidFill>
                            <a:srgbClr val="000000"/>
                          </a:solidFill>
                          <a:latin typeface="Arial"/>
                        </a:rPr>
                        <a:t>Dirección General de Innovación y Desarrollo Tecnológico</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1</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5"/>
                  </a:ext>
                </a:extLst>
              </a:tr>
              <a:tr h="601411">
                <a:tc>
                  <a:txBody>
                    <a:bodyPr/>
                    <a:lstStyle/>
                    <a:p>
                      <a:pPr algn="ctr" rtl="0" fontAlgn="ctr"/>
                      <a:r>
                        <a:rPr lang="es-MX" sz="1400" b="1" i="0" u="none" strike="noStrike" dirty="0">
                          <a:solidFill>
                            <a:schemeClr val="bg1">
                              <a:lumMod val="95000"/>
                            </a:schemeClr>
                          </a:solidFill>
                          <a:latin typeface="Arial"/>
                        </a:rPr>
                        <a:t>Total  General </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3</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2</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2</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6</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solidFill>
                          <a:latin typeface="Arial"/>
                        </a:rPr>
                        <a:t>13</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 xmlns:a16="http://schemas.microsoft.com/office/drawing/2014/main" val="10006"/>
                  </a:ext>
                </a:extLst>
              </a:tr>
            </a:tbl>
          </a:graphicData>
        </a:graphic>
      </p:graphicFrame>
      <p:sp>
        <p:nvSpPr>
          <p:cNvPr id="9" name="CuadroTexto 8">
            <a:extLst>
              <a:ext uri="{FF2B5EF4-FFF2-40B4-BE49-F238E27FC236}">
                <a16:creationId xmlns="" xmlns:a16="http://schemas.microsoft.com/office/drawing/2014/main" id="{B096212C-FFD0-49DD-A7FB-41432996194E}"/>
              </a:ext>
            </a:extLst>
          </p:cNvPr>
          <p:cNvSpPr txBox="1"/>
          <p:nvPr/>
        </p:nvSpPr>
        <p:spPr>
          <a:xfrm>
            <a:off x="6762307" y="18297"/>
            <a:ext cx="2395547" cy="92333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UNIDADES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ADMINISTRATIVAS</a:t>
            </a:r>
          </a:p>
          <a:p>
            <a:pPr marL="0" marR="0" lvl="0" indent="0" algn="ctr" defTabSz="914400" rtl="0" eaLnBrk="1" fontAlgn="auto" latinLnBrk="0" hangingPunct="1">
              <a:lnSpc>
                <a:spcPct val="100000"/>
              </a:lnSpc>
              <a:spcBef>
                <a:spcPts val="0"/>
              </a:spcBef>
              <a:spcAft>
                <a:spcPts val="0"/>
              </a:spcAft>
              <a:buClrTx/>
              <a:buSzTx/>
              <a:buFontTx/>
              <a:buNone/>
              <a:tabLst/>
              <a:defRPr/>
            </a:pPr>
            <a:r>
              <a:rPr lang="es-MX" b="1"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rPr>
              <a:t>SEC</a:t>
            </a:r>
            <a:endPar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uadroTexto 6"/>
          <p:cNvSpPr txBox="1">
            <a:spLocks noChangeArrowheads="1"/>
          </p:cNvSpPr>
          <p:nvPr/>
        </p:nvSpPr>
        <p:spPr bwMode="auto">
          <a:xfrm>
            <a:off x="943418" y="1452304"/>
            <a:ext cx="7099300" cy="1077218"/>
          </a:xfrm>
          <a:prstGeom prst="rect">
            <a:avLst/>
          </a:prstGeom>
          <a:noFill/>
          <a:ln w="9525">
            <a:noFill/>
            <a:miter lim="800000"/>
            <a:headEnd/>
            <a:tailEnd/>
          </a:ln>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OBSERVACIONES DE CENTROS ESCOLARES DETERMINADAS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Y </a:t>
            </a:r>
            <a:r>
              <a:rPr kumimoji="0" lang="es-MX" altLang="es-MX" sz="1600" b="1" i="0" u="sng"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PENDIENTES DE SOLVENTAR</a:t>
            </a:r>
            <a:endPar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(Ejercicio 2016-2020)</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Al 30 de Septiembre de 2020</a:t>
            </a:r>
          </a:p>
        </p:txBody>
      </p:sp>
      <p:sp>
        <p:nvSpPr>
          <p:cNvPr id="7" name="CuadroTexto 6">
            <a:extLst>
              <a:ext uri="{FF2B5EF4-FFF2-40B4-BE49-F238E27FC236}">
                <a16:creationId xmlns="" xmlns:a16="http://schemas.microsoft.com/office/drawing/2014/main" id="{C44CF096-4D13-4A4D-B9D9-AFA7AE53945E}"/>
              </a:ext>
            </a:extLst>
          </p:cNvPr>
          <p:cNvSpPr txBox="1"/>
          <p:nvPr/>
        </p:nvSpPr>
        <p:spPr>
          <a:xfrm>
            <a:off x="7060706" y="0"/>
            <a:ext cx="1964025" cy="923330"/>
          </a:xfrm>
          <a:prstGeom prst="rect">
            <a:avLst/>
          </a:prstGeom>
          <a:solidFill>
            <a:schemeClr val="bg1"/>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CENTROS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ESCOLARES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SEC</a:t>
            </a:r>
          </a:p>
        </p:txBody>
      </p:sp>
      <p:sp>
        <p:nvSpPr>
          <p:cNvPr id="8" name="7 Rectángulo"/>
          <p:cNvSpPr/>
          <p:nvPr/>
        </p:nvSpPr>
        <p:spPr>
          <a:xfrm>
            <a:off x="318655" y="277091"/>
            <a:ext cx="6414654"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Comité de control y </a:t>
            </a:r>
            <a:r>
              <a:rPr kumimoji="0" lang="es-ES" sz="1800" b="1" i="0" u="none" strike="noStrike" kern="0" cap="all" spc="0" normalizeH="0" baseline="0" noProof="0" dirty="0" smtClean="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desempeño </a:t>
            </a: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institucional  </a:t>
            </a:r>
            <a:r>
              <a:rPr kumimoji="0" lang="es-ES" sz="1800" b="1" i="0" u="none" strike="noStrike" kern="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(COCODI)</a:t>
            </a:r>
            <a:endParaRPr kumimoji="0" lang="es-ES" sz="1800" b="1" i="0" u="none" strike="noStrike" kern="120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cxnSp>
        <p:nvCxnSpPr>
          <p:cNvPr id="9" name="8 Conector recto"/>
          <p:cNvCxnSpPr/>
          <p:nvPr/>
        </p:nvCxnSpPr>
        <p:spPr>
          <a:xfrm>
            <a:off x="323528" y="1052737"/>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2" name="11 Tabla"/>
          <p:cNvGraphicFramePr>
            <a:graphicFrameLocks noGrp="1"/>
          </p:cNvGraphicFramePr>
          <p:nvPr>
            <p:extLst>
              <p:ext uri="{D42A27DB-BD31-4B8C-83A1-F6EECF244321}">
                <p14:modId xmlns="" xmlns:p14="http://schemas.microsoft.com/office/powerpoint/2010/main" val="3252190039"/>
              </p:ext>
            </p:extLst>
          </p:nvPr>
        </p:nvGraphicFramePr>
        <p:xfrm>
          <a:off x="765544" y="2693586"/>
          <a:ext cx="7804298" cy="2719319"/>
        </p:xfrm>
        <a:graphic>
          <a:graphicData uri="http://schemas.openxmlformats.org/drawingml/2006/table">
            <a:tbl>
              <a:tblPr/>
              <a:tblGrid>
                <a:gridCol w="3189768">
                  <a:extLst>
                    <a:ext uri="{9D8B030D-6E8A-4147-A177-3AD203B41FA5}">
                      <a16:colId xmlns="" xmlns:a16="http://schemas.microsoft.com/office/drawing/2014/main" val="20000"/>
                    </a:ext>
                  </a:extLst>
                </a:gridCol>
                <a:gridCol w="1116418">
                  <a:extLst>
                    <a:ext uri="{9D8B030D-6E8A-4147-A177-3AD203B41FA5}">
                      <a16:colId xmlns="" xmlns:a16="http://schemas.microsoft.com/office/drawing/2014/main" val="20001"/>
                    </a:ext>
                  </a:extLst>
                </a:gridCol>
                <a:gridCol w="1116419">
                  <a:extLst>
                    <a:ext uri="{9D8B030D-6E8A-4147-A177-3AD203B41FA5}">
                      <a16:colId xmlns="" xmlns:a16="http://schemas.microsoft.com/office/drawing/2014/main" val="20002"/>
                    </a:ext>
                  </a:extLst>
                </a:gridCol>
                <a:gridCol w="1116419">
                  <a:extLst>
                    <a:ext uri="{9D8B030D-6E8A-4147-A177-3AD203B41FA5}">
                      <a16:colId xmlns="" xmlns:a16="http://schemas.microsoft.com/office/drawing/2014/main" val="20003"/>
                    </a:ext>
                  </a:extLst>
                </a:gridCol>
                <a:gridCol w="1265274">
                  <a:extLst>
                    <a:ext uri="{9D8B030D-6E8A-4147-A177-3AD203B41FA5}">
                      <a16:colId xmlns="" xmlns:a16="http://schemas.microsoft.com/office/drawing/2014/main" val="20004"/>
                    </a:ext>
                  </a:extLst>
                </a:gridCol>
              </a:tblGrid>
              <a:tr h="349791">
                <a:tc rowSpan="2">
                  <a:txBody>
                    <a:bodyPr/>
                    <a:lstStyle/>
                    <a:p>
                      <a:pPr algn="ctr" rtl="0" fontAlgn="ctr"/>
                      <a:r>
                        <a:rPr lang="es-MX" sz="1200" b="1" i="0" u="none" strike="noStrike" dirty="0">
                          <a:solidFill>
                            <a:schemeClr val="bg1">
                              <a:lumMod val="95000"/>
                            </a:schemeClr>
                          </a:solidFill>
                          <a:latin typeface="Arial"/>
                        </a:rPr>
                        <a:t>Unidad Administrativa</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gridSpan="3">
                  <a:txBody>
                    <a:bodyPr/>
                    <a:lstStyle/>
                    <a:p>
                      <a:pPr algn="ctr" rtl="0" fontAlgn="ctr"/>
                      <a:r>
                        <a:rPr lang="fr-FR" sz="1200" b="1" i="0" u="none" strike="noStrike" dirty="0">
                          <a:solidFill>
                            <a:schemeClr val="bg1">
                              <a:lumMod val="95000"/>
                            </a:schemeClr>
                          </a:solidFill>
                          <a:latin typeface="Arial"/>
                        </a:rPr>
                        <a:t> T O T A L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hMerge="1">
                  <a:txBody>
                    <a:bodyPr/>
                    <a:lstStyle/>
                    <a:p>
                      <a:endParaRPr lang="es-MX"/>
                    </a:p>
                  </a:txBody>
                  <a:tcPr/>
                </a:tc>
                <a:tc hMerge="1">
                  <a:txBody>
                    <a:bodyPr/>
                    <a:lstStyle/>
                    <a:p>
                      <a:endParaRPr lang="es-MX"/>
                    </a:p>
                  </a:txBody>
                  <a:tcPr/>
                </a:tc>
                <a:tc rowSpan="2">
                  <a:txBody>
                    <a:bodyPr/>
                    <a:lstStyle/>
                    <a:p>
                      <a:pPr algn="ctr" rtl="0" fontAlgn="ctr"/>
                      <a:r>
                        <a:rPr lang="es-MX" sz="1200" b="1" i="0" u="none" strike="noStrike" dirty="0">
                          <a:solidFill>
                            <a:schemeClr val="bg1">
                              <a:lumMod val="95000"/>
                            </a:schemeClr>
                          </a:solidFill>
                          <a:latin typeface="Arial"/>
                        </a:rPr>
                        <a:t>% de Solventación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 xmlns:a16="http://schemas.microsoft.com/office/drawing/2014/main" val="10000"/>
                  </a:ext>
                </a:extLst>
              </a:tr>
              <a:tr h="349791">
                <a:tc vMerge="1">
                  <a:txBody>
                    <a:bodyPr/>
                    <a:lstStyle/>
                    <a:p>
                      <a:endParaRPr lang="es-MX"/>
                    </a:p>
                  </a:txBody>
                  <a:tcPr/>
                </a:tc>
                <a:tc>
                  <a:txBody>
                    <a:bodyPr/>
                    <a:lstStyle/>
                    <a:p>
                      <a:pPr algn="ctr" rtl="0" fontAlgn="ctr"/>
                      <a:r>
                        <a:rPr lang="es-MX" sz="1200" b="1" i="0" u="none" strike="noStrike" dirty="0">
                          <a:solidFill>
                            <a:schemeClr val="bg1">
                              <a:lumMod val="95000"/>
                            </a:schemeClr>
                          </a:solidFill>
                          <a:latin typeface="Arial"/>
                        </a:rPr>
                        <a:t>Generadas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Solventadas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Pendientes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vMerge="1">
                  <a:txBody>
                    <a:bodyPr/>
                    <a:lstStyle/>
                    <a:p>
                      <a:endParaRPr lang="es-MX"/>
                    </a:p>
                  </a:txBody>
                  <a:tcPr/>
                </a:tc>
                <a:extLst>
                  <a:ext uri="{0D108BD9-81ED-4DB2-BD59-A6C34878D82A}">
                    <a16:rowId xmlns="" xmlns:a16="http://schemas.microsoft.com/office/drawing/2014/main" val="10001"/>
                  </a:ext>
                </a:extLst>
              </a:tr>
              <a:tr h="427469">
                <a:tc>
                  <a:txBody>
                    <a:bodyPr/>
                    <a:lstStyle/>
                    <a:p>
                      <a:pPr algn="l" rtl="0" fontAlgn="ctr"/>
                      <a:r>
                        <a:rPr lang="es-MX" sz="1200" b="0" i="0" u="none" strike="noStrike" dirty="0">
                          <a:solidFill>
                            <a:srgbClr val="000000"/>
                          </a:solidFill>
                          <a:latin typeface="Arial"/>
                        </a:rPr>
                        <a:t>Dirección General de Educación Elemental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12</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7</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5</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58%</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2"/>
                  </a:ext>
                </a:extLst>
              </a:tr>
              <a:tr h="499730">
                <a:tc>
                  <a:txBody>
                    <a:bodyPr/>
                    <a:lstStyle/>
                    <a:p>
                      <a:pPr algn="l" rtl="0" fontAlgn="ctr"/>
                      <a:r>
                        <a:rPr lang="es-MX" sz="1200" b="0" i="0" u="none" strike="noStrike" dirty="0">
                          <a:solidFill>
                            <a:srgbClr val="000000"/>
                          </a:solidFill>
                          <a:latin typeface="Arial"/>
                        </a:rPr>
                        <a:t>Dirección General de Educación Primaria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97</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66</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31</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68%</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3"/>
                  </a:ext>
                </a:extLst>
              </a:tr>
              <a:tr h="457200">
                <a:tc>
                  <a:txBody>
                    <a:bodyPr/>
                    <a:lstStyle/>
                    <a:p>
                      <a:pPr algn="l" rtl="0" fontAlgn="ctr"/>
                      <a:r>
                        <a:rPr lang="es-MX" sz="1200" b="0" i="0" u="none" strike="noStrike" dirty="0">
                          <a:solidFill>
                            <a:srgbClr val="000000"/>
                          </a:solidFill>
                          <a:latin typeface="Arial"/>
                        </a:rPr>
                        <a:t>Dirección General de Educación Secundaria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80</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43</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37</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54%</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4"/>
                  </a:ext>
                </a:extLst>
              </a:tr>
              <a:tr h="635338">
                <a:tc>
                  <a:txBody>
                    <a:bodyPr/>
                    <a:lstStyle/>
                    <a:p>
                      <a:pPr algn="ctr" rtl="0" fontAlgn="ctr"/>
                      <a:r>
                        <a:rPr lang="es-MX" sz="1400" b="1" i="0" u="none" strike="noStrike" dirty="0">
                          <a:solidFill>
                            <a:schemeClr val="bg1">
                              <a:lumMod val="95000"/>
                            </a:schemeClr>
                          </a:solidFill>
                          <a:latin typeface="Arial"/>
                        </a:rPr>
                        <a:t>Total General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189</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116</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73</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61%</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 xmlns:a16="http://schemas.microsoft.com/office/drawing/2014/main" val="10005"/>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uadroTexto 6"/>
          <p:cNvSpPr txBox="1">
            <a:spLocks noChangeArrowheads="1"/>
          </p:cNvSpPr>
          <p:nvPr/>
        </p:nvSpPr>
        <p:spPr bwMode="auto">
          <a:xfrm>
            <a:off x="1156541" y="1339561"/>
            <a:ext cx="7099300" cy="954107"/>
          </a:xfrm>
          <a:prstGeom prst="rect">
            <a:avLst/>
          </a:prstGeom>
          <a:noFill/>
          <a:ln w="9525">
            <a:noFill/>
            <a:miter lim="800000"/>
            <a:headEnd/>
            <a:tailEnd/>
          </a:ln>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4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OBSERVACIONES DE CENTROS ESCOLARES DETERMINADAS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4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Y PENDIENTES DE SOLVENTAR </a:t>
            </a:r>
            <a:r>
              <a:rPr kumimoji="0" lang="es-MX" altLang="es-MX" sz="1400" b="1" i="0" u="sng"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POR EJERCICIO</a:t>
            </a:r>
            <a:endParaRPr kumimoji="0" lang="es-MX" altLang="es-MX" sz="14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4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(Ejercicio 2016-2020)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4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Al 30 de Septiembre de 2020</a:t>
            </a:r>
          </a:p>
        </p:txBody>
      </p:sp>
      <p:sp>
        <p:nvSpPr>
          <p:cNvPr id="5" name="4 Rectángulo"/>
          <p:cNvSpPr/>
          <p:nvPr/>
        </p:nvSpPr>
        <p:spPr>
          <a:xfrm>
            <a:off x="318655" y="277091"/>
            <a:ext cx="6414654"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Comité de control y desempeño institucional</a:t>
            </a:r>
            <a:b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br>
            <a:r>
              <a:rPr kumimoji="0" lang="es-ES" sz="1800" b="1" i="0" u="none" strike="noStrike" kern="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(COCODI)</a:t>
            </a:r>
            <a:endParaRPr kumimoji="0" lang="es-ES" sz="1800" b="1" i="0" u="none" strike="noStrike" kern="120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cxnSp>
        <p:nvCxnSpPr>
          <p:cNvPr id="7" name="6 Conector recto"/>
          <p:cNvCxnSpPr/>
          <p:nvPr/>
        </p:nvCxnSpPr>
        <p:spPr>
          <a:xfrm>
            <a:off x="323528" y="1158753"/>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9" name="8 Tabla"/>
          <p:cNvGraphicFramePr>
            <a:graphicFrameLocks noGrp="1"/>
          </p:cNvGraphicFramePr>
          <p:nvPr>
            <p:extLst>
              <p:ext uri="{D42A27DB-BD31-4B8C-83A1-F6EECF244321}">
                <p14:modId xmlns="" xmlns:p14="http://schemas.microsoft.com/office/powerpoint/2010/main" val="56399548"/>
              </p:ext>
            </p:extLst>
          </p:nvPr>
        </p:nvGraphicFramePr>
        <p:xfrm>
          <a:off x="428847" y="2366595"/>
          <a:ext cx="8151628" cy="2785730"/>
        </p:xfrm>
        <a:graphic>
          <a:graphicData uri="http://schemas.openxmlformats.org/drawingml/2006/table">
            <a:tbl>
              <a:tblPr/>
              <a:tblGrid>
                <a:gridCol w="2983038">
                  <a:extLst>
                    <a:ext uri="{9D8B030D-6E8A-4147-A177-3AD203B41FA5}">
                      <a16:colId xmlns="" xmlns:a16="http://schemas.microsoft.com/office/drawing/2014/main" val="20000"/>
                    </a:ext>
                  </a:extLst>
                </a:gridCol>
                <a:gridCol w="896287">
                  <a:extLst>
                    <a:ext uri="{9D8B030D-6E8A-4147-A177-3AD203B41FA5}">
                      <a16:colId xmlns="" xmlns:a16="http://schemas.microsoft.com/office/drawing/2014/main" val="20001"/>
                    </a:ext>
                  </a:extLst>
                </a:gridCol>
                <a:gridCol w="824584">
                  <a:extLst>
                    <a:ext uri="{9D8B030D-6E8A-4147-A177-3AD203B41FA5}">
                      <a16:colId xmlns="" xmlns:a16="http://schemas.microsoft.com/office/drawing/2014/main" val="20002"/>
                    </a:ext>
                  </a:extLst>
                </a:gridCol>
                <a:gridCol w="776783">
                  <a:extLst>
                    <a:ext uri="{9D8B030D-6E8A-4147-A177-3AD203B41FA5}">
                      <a16:colId xmlns="" xmlns:a16="http://schemas.microsoft.com/office/drawing/2014/main" val="20003"/>
                    </a:ext>
                  </a:extLst>
                </a:gridCol>
                <a:gridCol w="800683">
                  <a:extLst>
                    <a:ext uri="{9D8B030D-6E8A-4147-A177-3AD203B41FA5}">
                      <a16:colId xmlns="" xmlns:a16="http://schemas.microsoft.com/office/drawing/2014/main" val="20004"/>
                    </a:ext>
                  </a:extLst>
                </a:gridCol>
                <a:gridCol w="800683">
                  <a:extLst>
                    <a:ext uri="{9D8B030D-6E8A-4147-A177-3AD203B41FA5}">
                      <a16:colId xmlns="" xmlns:a16="http://schemas.microsoft.com/office/drawing/2014/main" val="4212183999"/>
                    </a:ext>
                  </a:extLst>
                </a:gridCol>
                <a:gridCol w="1069570">
                  <a:extLst>
                    <a:ext uri="{9D8B030D-6E8A-4147-A177-3AD203B41FA5}">
                      <a16:colId xmlns="" xmlns:a16="http://schemas.microsoft.com/office/drawing/2014/main" val="20005"/>
                    </a:ext>
                  </a:extLst>
                </a:gridCol>
              </a:tblGrid>
              <a:tr h="557146">
                <a:tc>
                  <a:txBody>
                    <a:bodyPr/>
                    <a:lstStyle/>
                    <a:p>
                      <a:pPr algn="ctr" rtl="0" fontAlgn="ctr"/>
                      <a:r>
                        <a:rPr lang="es-MX" sz="1200" b="1" i="0" u="none" strike="noStrike" dirty="0">
                          <a:solidFill>
                            <a:schemeClr val="bg1">
                              <a:lumMod val="95000"/>
                            </a:schemeClr>
                          </a:solidFill>
                          <a:latin typeface="Arial"/>
                        </a:rPr>
                        <a:t>Unidad Administrativa</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2016</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2017</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2018</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2019</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2020</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Total</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 xmlns:a16="http://schemas.microsoft.com/office/drawing/2014/main" val="10000"/>
                  </a:ext>
                </a:extLst>
              </a:tr>
              <a:tr h="557146">
                <a:tc>
                  <a:txBody>
                    <a:bodyPr/>
                    <a:lstStyle/>
                    <a:p>
                      <a:pPr algn="l" rtl="0" fontAlgn="ctr"/>
                      <a:r>
                        <a:rPr lang="es-MX" sz="1200" b="0" i="0" u="none" strike="noStrike" dirty="0">
                          <a:solidFill>
                            <a:srgbClr val="000000"/>
                          </a:solidFill>
                          <a:latin typeface="Arial"/>
                        </a:rPr>
                        <a:t>Dirección General de Educación Elemental</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3</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5</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1"/>
                  </a:ext>
                </a:extLst>
              </a:tr>
              <a:tr h="557146">
                <a:tc>
                  <a:txBody>
                    <a:bodyPr/>
                    <a:lstStyle/>
                    <a:p>
                      <a:pPr algn="l" rtl="0" fontAlgn="ctr"/>
                      <a:r>
                        <a:rPr lang="es-MX" sz="1200" b="0" i="0" u="none" strike="noStrike" dirty="0">
                          <a:solidFill>
                            <a:srgbClr val="000000"/>
                          </a:solidFill>
                          <a:latin typeface="Arial"/>
                        </a:rPr>
                        <a:t>Dirección General de Educación Primaria</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5</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17</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5</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31</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2"/>
                  </a:ext>
                </a:extLst>
              </a:tr>
              <a:tr h="557146">
                <a:tc>
                  <a:txBody>
                    <a:bodyPr/>
                    <a:lstStyle/>
                    <a:p>
                      <a:pPr algn="l" rtl="0" fontAlgn="ctr"/>
                      <a:r>
                        <a:rPr lang="es-MX" sz="1200" b="0" i="0" u="none" strike="noStrike" dirty="0">
                          <a:solidFill>
                            <a:srgbClr val="000000"/>
                          </a:solidFill>
                          <a:latin typeface="Arial"/>
                        </a:rPr>
                        <a:t>Dirección General de Educación Secundaria</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5</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19</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12</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37</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 xmlns:a16="http://schemas.microsoft.com/office/drawing/2014/main" val="10003"/>
                  </a:ext>
                </a:extLst>
              </a:tr>
              <a:tr h="557146">
                <a:tc>
                  <a:txBody>
                    <a:bodyPr/>
                    <a:lstStyle/>
                    <a:p>
                      <a:pPr algn="ctr" rtl="0" fontAlgn="ctr"/>
                      <a:r>
                        <a:rPr lang="es-MX" sz="1400" b="1" i="0" u="none" strike="noStrike" dirty="0">
                          <a:solidFill>
                            <a:schemeClr val="bg1">
                              <a:lumMod val="95000"/>
                            </a:schemeClr>
                          </a:solidFill>
                          <a:latin typeface="Arial"/>
                        </a:rPr>
                        <a:t>Total General</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9</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2</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7</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38</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17</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73</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 xmlns:a16="http://schemas.microsoft.com/office/drawing/2014/main" val="10004"/>
                  </a:ext>
                </a:extLst>
              </a:tr>
            </a:tbl>
          </a:graphicData>
        </a:graphic>
      </p:graphicFrame>
      <p:sp>
        <p:nvSpPr>
          <p:cNvPr id="10" name="CuadroTexto 9">
            <a:extLst>
              <a:ext uri="{FF2B5EF4-FFF2-40B4-BE49-F238E27FC236}">
                <a16:creationId xmlns="" xmlns:a16="http://schemas.microsoft.com/office/drawing/2014/main" id="{D0F145A7-5AFD-44AD-B147-B166D1D9AA69}"/>
              </a:ext>
            </a:extLst>
          </p:cNvPr>
          <p:cNvSpPr txBox="1"/>
          <p:nvPr/>
        </p:nvSpPr>
        <p:spPr>
          <a:xfrm>
            <a:off x="7060706" y="0"/>
            <a:ext cx="1964025" cy="923330"/>
          </a:xfrm>
          <a:prstGeom prst="rect">
            <a:avLst/>
          </a:prstGeom>
          <a:solidFill>
            <a:schemeClr val="bg1"/>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CENTROS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ESCOLARES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SEC</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CuadroTexto 1">
            <a:extLst>
              <a:ext uri="{FF2B5EF4-FFF2-40B4-BE49-F238E27FC236}"/>
            </a:extLst>
          </p:cNvPr>
          <p:cNvSpPr txBox="1"/>
          <p:nvPr/>
        </p:nvSpPr>
        <p:spPr>
          <a:xfrm>
            <a:off x="0" y="3047999"/>
            <a:ext cx="9144000" cy="1492716"/>
          </a:xfrm>
          <a:prstGeom prst="rect">
            <a:avLst/>
          </a:prstGeom>
          <a:solidFill>
            <a:srgbClr val="FF0000"/>
          </a:solidFill>
        </p:spPr>
        <p:txBody>
          <a:bodyPr wrap="square">
            <a:spAutoFit/>
          </a:bodyPr>
          <a:lstStyle/>
          <a:p>
            <a:pPr algn="ctr">
              <a:defRPr/>
            </a:pPr>
            <a:endParaRPr lang="es-MX" sz="2800" b="1" dirty="0" smtClean="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ASUNTOS GENERALES:</a:t>
            </a:r>
          </a:p>
          <a:p>
            <a:pPr algn="ctr">
              <a:defRPr/>
            </a:pPr>
            <a:endParaRPr lang="es-MX" sz="35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195230963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chemeClr val="bg1">
                <a:lumMod val="65000"/>
              </a:schemeClr>
            </a:solidFill>
            <a:prstDash val="solid"/>
            <a:round/>
            <a:headEnd type="none" w="med" len="med"/>
            <a:tailEnd type="none" w="med" len="med"/>
          </a:ln>
        </p:spPr>
      </p:cxnSp>
      <p:sp>
        <p:nvSpPr>
          <p:cNvPr id="3" name="Rombo 2"/>
          <p:cNvSpPr/>
          <p:nvPr/>
        </p:nvSpPr>
        <p:spPr>
          <a:xfrm>
            <a:off x="3985499" y="3541955"/>
            <a:ext cx="936000" cy="93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2050" name="Picture 2" descr="check list, clipboard, list icon"/>
          <p:cNvPicPr>
            <a:picLocks noChangeAspect="1" noChangeArrowheads="1"/>
          </p:cNvPicPr>
          <p:nvPr/>
        </p:nvPicPr>
        <p:blipFill rotWithShape="1">
          <a:blip r:embed="rId2">
            <a:duotone>
              <a:schemeClr val="bg2">
                <a:shade val="45000"/>
                <a:satMod val="135000"/>
              </a:schemeClr>
              <a:prstClr val="white"/>
            </a:duotone>
            <a:extLst>
              <a:ext uri="{28A0092B-C50C-407E-A947-70E740481C1C}">
                <a14:useLocalDpi xmlns="" xmlns:a14="http://schemas.microsoft.com/office/drawing/2010/main" val="0"/>
              </a:ext>
            </a:extLst>
          </a:blip>
          <a:srcRect r="23747"/>
          <a:stretch/>
        </p:blipFill>
        <p:spPr bwMode="auto">
          <a:xfrm>
            <a:off x="4665257" y="993431"/>
            <a:ext cx="4074484" cy="5629042"/>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ángulo 5"/>
          <p:cNvSpPr/>
          <p:nvPr/>
        </p:nvSpPr>
        <p:spPr>
          <a:xfrm>
            <a:off x="306934" y="1226060"/>
            <a:ext cx="5123134" cy="338554"/>
          </a:xfrm>
          <a:prstGeom prst="rect">
            <a:avLst/>
          </a:prstGeom>
        </p:spPr>
        <p:txBody>
          <a:bodyPr wrap="none">
            <a:spAutoFit/>
          </a:bodyPr>
          <a:lstStyle/>
          <a:p>
            <a:r>
              <a:rPr lang="es-MX" sz="1600" b="1" dirty="0" smtClean="0">
                <a:solidFill>
                  <a:schemeClr val="tx1">
                    <a:lumMod val="65000"/>
                    <a:lumOff val="35000"/>
                  </a:schemeClr>
                </a:solidFill>
                <a:latin typeface="Arial" pitchFamily="34" charset="0"/>
                <a:cs typeface="Arial" pitchFamily="34" charset="0"/>
              </a:rPr>
              <a:t>LECTURA Y APROBACIÓN DE LA ORDEN DEL DÍA</a:t>
            </a:r>
            <a:endParaRPr lang="es-ES" sz="1600" b="1" dirty="0">
              <a:solidFill>
                <a:schemeClr val="tx1">
                  <a:lumMod val="65000"/>
                  <a:lumOff val="35000"/>
                </a:schemeClr>
              </a:solidFill>
              <a:latin typeface="Arial" pitchFamily="34" charset="0"/>
              <a:cs typeface="Arial" pitchFamily="34" charset="0"/>
            </a:endParaRPr>
          </a:p>
        </p:txBody>
      </p:sp>
      <p:sp>
        <p:nvSpPr>
          <p:cNvPr id="47106" name="AutoShape 2" descr="Resultado de imagen para logotipo de la sec sonora"/>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7108" name="AutoShape 4" descr="Resultado de imagen para logotipo de la sec sonora"/>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4710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graphicFrame>
        <p:nvGraphicFramePr>
          <p:cNvPr id="13" name="12 Tabla"/>
          <p:cNvGraphicFramePr>
            <a:graphicFrameLocks noGrp="1"/>
          </p:cNvGraphicFramePr>
          <p:nvPr/>
        </p:nvGraphicFramePr>
        <p:xfrm>
          <a:off x="333647" y="1707743"/>
          <a:ext cx="5080000" cy="4682425"/>
        </p:xfrm>
        <a:graphic>
          <a:graphicData uri="http://schemas.openxmlformats.org/drawingml/2006/table">
            <a:tbl>
              <a:tblPr/>
              <a:tblGrid>
                <a:gridCol w="342711"/>
                <a:gridCol w="4737289"/>
              </a:tblGrid>
              <a:tr h="520998">
                <a:tc gridSpan="2">
                  <a:txBody>
                    <a:bodyPr/>
                    <a:lstStyle/>
                    <a:p>
                      <a:pPr algn="ctr" rtl="0" fontAlgn="ctr"/>
                      <a:r>
                        <a:rPr lang="es-MX" sz="2400" b="1" i="0" u="none" strike="noStrike" dirty="0">
                          <a:solidFill>
                            <a:schemeClr val="bg1"/>
                          </a:solidFill>
                          <a:latin typeface="Arial"/>
                        </a:rPr>
                        <a:t>Orden del </a:t>
                      </a:r>
                      <a:r>
                        <a:rPr lang="es-MX" sz="2400" b="1" i="0" u="none" strike="noStrike" dirty="0" smtClean="0">
                          <a:solidFill>
                            <a:schemeClr val="bg1"/>
                          </a:solidFill>
                          <a:latin typeface="Arial"/>
                        </a:rPr>
                        <a:t>Día</a:t>
                      </a:r>
                      <a:endParaRPr lang="es-MX" sz="2400" b="1" i="0" u="none" strike="noStrike" dirty="0">
                        <a:solidFill>
                          <a:schemeClr val="bg1"/>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endParaRPr lang="es-MX"/>
                    </a:p>
                  </a:txBody>
                  <a:tcPr/>
                </a:tc>
              </a:tr>
              <a:tr h="492286">
                <a:tc>
                  <a:txBody>
                    <a:bodyPr/>
                    <a:lstStyle/>
                    <a:p>
                      <a:pPr algn="ctr" rtl="0" fontAlgn="ctr"/>
                      <a:r>
                        <a:rPr lang="es-MX" sz="1400" b="1" i="0" u="none" strike="noStrike" dirty="0">
                          <a:solidFill>
                            <a:schemeClr val="tx1">
                              <a:lumMod val="75000"/>
                              <a:lumOff val="25000"/>
                            </a:schemeClr>
                          </a:solidFill>
                          <a:latin typeface="Arial"/>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s-MX" sz="1400" b="1" i="0" u="none" strike="noStrike" dirty="0" smtClean="0">
                          <a:solidFill>
                            <a:schemeClr val="tx1">
                              <a:lumMod val="75000"/>
                              <a:lumOff val="25000"/>
                            </a:schemeClr>
                          </a:solidFill>
                          <a:latin typeface="Arial"/>
                        </a:rPr>
                        <a:t> Bienvenida </a:t>
                      </a:r>
                      <a:r>
                        <a:rPr lang="es-MX" sz="1400" b="1" i="0" u="none" strike="noStrike" dirty="0">
                          <a:solidFill>
                            <a:schemeClr val="tx1">
                              <a:lumMod val="75000"/>
                              <a:lumOff val="25000"/>
                            </a:schemeClr>
                          </a:solidFill>
                          <a:latin typeface="Arial"/>
                        </a:rPr>
                        <a:t>y Apertura de la Sesión.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5100">
                <a:tc>
                  <a:txBody>
                    <a:bodyPr/>
                    <a:lstStyle/>
                    <a:p>
                      <a:pPr algn="ctr" rtl="0" fontAlgn="ctr"/>
                      <a:r>
                        <a:rPr lang="es-MX" sz="1400" b="1" i="0" u="none" strike="noStrike" dirty="0">
                          <a:solidFill>
                            <a:schemeClr val="tx1">
                              <a:lumMod val="75000"/>
                              <a:lumOff val="25000"/>
                            </a:schemeClr>
                          </a:solidFill>
                          <a:latin typeface="Arial"/>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s-MX" sz="1400" b="1" i="0" u="none" strike="noStrike" dirty="0" smtClean="0">
                          <a:solidFill>
                            <a:schemeClr val="tx1">
                              <a:lumMod val="75000"/>
                              <a:lumOff val="25000"/>
                            </a:schemeClr>
                          </a:solidFill>
                          <a:latin typeface="Arial"/>
                        </a:rPr>
                        <a:t> Lectura </a:t>
                      </a:r>
                      <a:r>
                        <a:rPr lang="es-MX" sz="1400" b="1" i="0" u="none" strike="noStrike" dirty="0">
                          <a:solidFill>
                            <a:schemeClr val="tx1">
                              <a:lumMod val="75000"/>
                              <a:lumOff val="25000"/>
                            </a:schemeClr>
                          </a:solidFill>
                          <a:latin typeface="Arial"/>
                        </a:rPr>
                        <a:t>de  Acta Anterior.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3529">
                <a:tc>
                  <a:txBody>
                    <a:bodyPr/>
                    <a:lstStyle/>
                    <a:p>
                      <a:pPr algn="ctr" rtl="0" fontAlgn="ctr"/>
                      <a:r>
                        <a:rPr lang="es-MX" sz="1400" b="1" i="0" u="none" strike="noStrike" dirty="0">
                          <a:solidFill>
                            <a:schemeClr val="tx1">
                              <a:lumMod val="75000"/>
                              <a:lumOff val="25000"/>
                            </a:schemeClr>
                          </a:solidFill>
                          <a:latin typeface="Arial"/>
                        </a:rPr>
                        <a:t>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s-MX" sz="1400" b="1" i="0" u="none" strike="noStrike" dirty="0" smtClean="0">
                          <a:solidFill>
                            <a:schemeClr val="tx1">
                              <a:lumMod val="75000"/>
                              <a:lumOff val="25000"/>
                            </a:schemeClr>
                          </a:solidFill>
                          <a:latin typeface="Arial"/>
                        </a:rPr>
                        <a:t> Información</a:t>
                      </a:r>
                      <a:r>
                        <a:rPr lang="es-MX" sz="1400" b="1" i="0" u="none" strike="noStrike" baseline="0" dirty="0" smtClean="0">
                          <a:solidFill>
                            <a:schemeClr val="tx1">
                              <a:lumMod val="75000"/>
                              <a:lumOff val="25000"/>
                            </a:schemeClr>
                          </a:solidFill>
                          <a:latin typeface="Arial"/>
                        </a:rPr>
                        <a:t> del Proceso de Autoevaluación del  Sistema de Control Interno</a:t>
                      </a:r>
                      <a:endParaRPr lang="es-MX" sz="1400" b="1" i="0" u="none" strike="noStrike" dirty="0">
                        <a:solidFill>
                          <a:schemeClr val="tx1">
                            <a:lumMod val="75000"/>
                            <a:lumOff val="25000"/>
                          </a:schemeClr>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1630">
                <a:tc>
                  <a:txBody>
                    <a:bodyPr/>
                    <a:lstStyle/>
                    <a:p>
                      <a:pPr algn="ctr" rtl="0" fontAlgn="ctr"/>
                      <a:r>
                        <a:rPr lang="es-MX" sz="1400" b="1" i="0" u="none" strike="noStrike" dirty="0">
                          <a:solidFill>
                            <a:schemeClr val="tx1">
                              <a:lumMod val="75000"/>
                              <a:lumOff val="25000"/>
                            </a:schemeClr>
                          </a:solidFill>
                          <a:latin typeface="Arial"/>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s-MX" sz="1400" b="1" kern="1200" dirty="0" smtClean="0">
                          <a:solidFill>
                            <a:schemeClr val="tx1">
                              <a:lumMod val="75000"/>
                              <a:lumOff val="25000"/>
                            </a:schemeClr>
                          </a:solidFill>
                          <a:latin typeface="Arial" pitchFamily="34" charset="0"/>
                          <a:ea typeface="+mn-ea"/>
                          <a:cs typeface="Arial" pitchFamily="34" charset="0"/>
                        </a:rPr>
                        <a:t> Avances del Programa de Trabajo de Control Interno</a:t>
                      </a:r>
                      <a:endParaRPr lang="es-MX" sz="1400" b="1" i="0" u="none" strike="noStrike" dirty="0">
                        <a:solidFill>
                          <a:schemeClr val="tx1">
                            <a:lumMod val="75000"/>
                            <a:lumOff val="25000"/>
                          </a:schemeClr>
                        </a:solidFill>
                        <a:latin typeface="Arial" pitchFamily="34" charset="0"/>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798">
                <a:tc>
                  <a:txBody>
                    <a:bodyPr/>
                    <a:lstStyle/>
                    <a:p>
                      <a:pPr algn="ctr" rtl="0" fontAlgn="ctr"/>
                      <a:r>
                        <a:rPr lang="es-MX" sz="1400" b="1" i="0" u="none" strike="noStrike" dirty="0">
                          <a:solidFill>
                            <a:schemeClr val="tx1">
                              <a:lumMod val="75000"/>
                              <a:lumOff val="25000"/>
                            </a:schemeClr>
                          </a:solidFill>
                          <a:latin typeface="Arial"/>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s-MX" sz="1400" b="1" kern="1200" dirty="0" smtClean="0">
                          <a:solidFill>
                            <a:schemeClr val="tx1">
                              <a:lumMod val="75000"/>
                              <a:lumOff val="25000"/>
                            </a:schemeClr>
                          </a:solidFill>
                          <a:latin typeface="Arial" pitchFamily="34" charset="0"/>
                          <a:ea typeface="+mn-ea"/>
                          <a:cs typeface="Arial" pitchFamily="34" charset="0"/>
                        </a:rPr>
                        <a:t> Avances en Materia de Administración de Riesgos</a:t>
                      </a:r>
                      <a:endParaRPr lang="es-MX" sz="1400" b="1" i="0" u="none" strike="noStrike" dirty="0">
                        <a:solidFill>
                          <a:schemeClr val="tx1">
                            <a:lumMod val="75000"/>
                            <a:lumOff val="25000"/>
                          </a:schemeClr>
                        </a:solidFill>
                        <a:latin typeface="Arial" pitchFamily="34" charset="0"/>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9194">
                <a:tc>
                  <a:txBody>
                    <a:bodyPr/>
                    <a:lstStyle/>
                    <a:p>
                      <a:pPr algn="ctr" rtl="0" fontAlgn="ctr"/>
                      <a:r>
                        <a:rPr lang="es-MX" sz="1400" b="1" i="0" u="none" strike="noStrike" dirty="0" smtClean="0">
                          <a:solidFill>
                            <a:schemeClr val="tx1">
                              <a:lumMod val="75000"/>
                              <a:lumOff val="25000"/>
                            </a:schemeClr>
                          </a:solidFill>
                          <a:latin typeface="Arial"/>
                        </a:rPr>
                        <a:t>6</a:t>
                      </a:r>
                      <a:endParaRPr lang="es-MX" sz="1400" b="1" i="0" u="none" strike="noStrike" dirty="0">
                        <a:solidFill>
                          <a:schemeClr val="tx1">
                            <a:lumMod val="75000"/>
                            <a:lumOff val="25000"/>
                          </a:schemeClr>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s-MX" sz="1800" kern="1200" dirty="0" smtClean="0">
                          <a:solidFill>
                            <a:schemeClr val="tx1"/>
                          </a:solidFill>
                          <a:latin typeface="+mn-lt"/>
                          <a:ea typeface="+mn-ea"/>
                          <a:cs typeface="+mn-cs"/>
                        </a:rPr>
                        <a:t> </a:t>
                      </a:r>
                      <a:r>
                        <a:rPr lang="es-MX" sz="1400" b="1" kern="1200" dirty="0" smtClean="0">
                          <a:solidFill>
                            <a:schemeClr val="tx1">
                              <a:lumMod val="75000"/>
                              <a:lumOff val="25000"/>
                            </a:schemeClr>
                          </a:solidFill>
                          <a:latin typeface="Arial" pitchFamily="34" charset="0"/>
                          <a:ea typeface="+mn-ea"/>
                          <a:cs typeface="Arial" pitchFamily="34" charset="0"/>
                        </a:rPr>
                        <a:t>Estado de las </a:t>
                      </a:r>
                      <a:r>
                        <a:rPr lang="es-MX" sz="1400" b="1" kern="1200" dirty="0" smtClean="0">
                          <a:solidFill>
                            <a:schemeClr val="tx1">
                              <a:lumMod val="75000"/>
                              <a:lumOff val="25000"/>
                            </a:schemeClr>
                          </a:solidFill>
                          <a:latin typeface="Arial" pitchFamily="34" charset="0"/>
                          <a:ea typeface="+mn-ea"/>
                          <a:cs typeface="Arial" pitchFamily="34" charset="0"/>
                        </a:rPr>
                        <a:t>Observaciones </a:t>
                      </a:r>
                      <a:r>
                        <a:rPr lang="es-MX" sz="1400" b="1" kern="1200" dirty="0" smtClean="0">
                          <a:solidFill>
                            <a:schemeClr val="tx1">
                              <a:lumMod val="75000"/>
                              <a:lumOff val="25000"/>
                            </a:schemeClr>
                          </a:solidFill>
                          <a:latin typeface="Arial" pitchFamily="34" charset="0"/>
                          <a:ea typeface="+mn-ea"/>
                          <a:cs typeface="Arial" pitchFamily="34" charset="0"/>
                        </a:rPr>
                        <a:t>que guarda SEC y SEES</a:t>
                      </a:r>
                      <a:endParaRPr lang="es-MX" sz="1400" b="1" i="0" u="none" strike="noStrike" dirty="0">
                        <a:solidFill>
                          <a:schemeClr val="tx1">
                            <a:lumMod val="75000"/>
                            <a:lumOff val="25000"/>
                          </a:schemeClr>
                        </a:solidFill>
                        <a:latin typeface="Arial" pitchFamily="34" charset="0"/>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5248">
                <a:tc>
                  <a:txBody>
                    <a:bodyPr/>
                    <a:lstStyle/>
                    <a:p>
                      <a:pPr algn="ctr" rtl="0" fontAlgn="ctr"/>
                      <a:r>
                        <a:rPr lang="es-MX" sz="1400" b="1" i="0" u="none" strike="noStrike" dirty="0" smtClean="0">
                          <a:solidFill>
                            <a:schemeClr val="tx1">
                              <a:lumMod val="75000"/>
                              <a:lumOff val="25000"/>
                            </a:schemeClr>
                          </a:solidFill>
                          <a:latin typeface="Arial"/>
                        </a:rPr>
                        <a:t>7</a:t>
                      </a:r>
                      <a:endParaRPr lang="es-MX" sz="1400" b="1" i="0" u="none" strike="noStrike" dirty="0">
                        <a:solidFill>
                          <a:schemeClr val="tx1">
                            <a:lumMod val="75000"/>
                            <a:lumOff val="25000"/>
                          </a:schemeClr>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s-MX" sz="1400" b="1" kern="1200" dirty="0" smtClean="0">
                          <a:solidFill>
                            <a:schemeClr val="tx1">
                              <a:lumMod val="75000"/>
                              <a:lumOff val="25000"/>
                            </a:schemeClr>
                          </a:solidFill>
                          <a:latin typeface="Arial" pitchFamily="34" charset="0"/>
                          <a:ea typeface="+mn-ea"/>
                          <a:cs typeface="Arial" pitchFamily="34" charset="0"/>
                        </a:rPr>
                        <a:t> </a:t>
                      </a:r>
                      <a:r>
                        <a:rPr lang="es-MX" sz="1400" b="1" kern="1200" dirty="0" smtClean="0">
                          <a:solidFill>
                            <a:schemeClr val="tx1">
                              <a:lumMod val="75000"/>
                              <a:lumOff val="25000"/>
                            </a:schemeClr>
                          </a:solidFill>
                          <a:latin typeface="Arial" pitchFamily="34" charset="0"/>
                          <a:ea typeface="+mn-ea"/>
                          <a:cs typeface="Arial" pitchFamily="34" charset="0"/>
                        </a:rPr>
                        <a:t>Temas de Calidad</a:t>
                      </a:r>
                      <a:endParaRPr lang="es-MX" sz="1400" b="1" i="0" u="none" strike="noStrike" dirty="0">
                        <a:solidFill>
                          <a:schemeClr val="tx1">
                            <a:lumMod val="75000"/>
                            <a:lumOff val="25000"/>
                          </a:schemeClr>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4037">
                <a:tc>
                  <a:txBody>
                    <a:bodyPr/>
                    <a:lstStyle/>
                    <a:p>
                      <a:pPr algn="ctr" rtl="0" fontAlgn="ctr"/>
                      <a:r>
                        <a:rPr lang="es-MX" sz="1400" b="1" i="0" u="none" strike="noStrike" dirty="0" smtClean="0">
                          <a:solidFill>
                            <a:schemeClr val="tx1">
                              <a:lumMod val="75000"/>
                              <a:lumOff val="25000"/>
                            </a:schemeClr>
                          </a:solidFill>
                          <a:latin typeface="Arial"/>
                        </a:rPr>
                        <a:t>8</a:t>
                      </a:r>
                      <a:endParaRPr lang="es-MX" sz="1400" b="1" i="0" u="none" strike="noStrike" dirty="0">
                        <a:solidFill>
                          <a:schemeClr val="tx1">
                            <a:lumMod val="75000"/>
                            <a:lumOff val="25000"/>
                          </a:schemeClr>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s-MX" sz="1400" b="1" i="0" u="none" strike="noStrike" dirty="0" smtClean="0">
                          <a:solidFill>
                            <a:schemeClr val="tx1">
                              <a:lumMod val="75000"/>
                              <a:lumOff val="25000"/>
                            </a:schemeClr>
                          </a:solidFill>
                          <a:latin typeface="Arial"/>
                        </a:rPr>
                        <a:t>Asuntos</a:t>
                      </a:r>
                      <a:r>
                        <a:rPr lang="es-MX" sz="1400" b="1" i="0" u="none" strike="noStrike" baseline="0" dirty="0" smtClean="0">
                          <a:solidFill>
                            <a:schemeClr val="tx1">
                              <a:lumMod val="75000"/>
                              <a:lumOff val="25000"/>
                            </a:schemeClr>
                          </a:solidFill>
                          <a:latin typeface="Arial"/>
                        </a:rPr>
                        <a:t> Generales</a:t>
                      </a:r>
                      <a:endParaRPr lang="es-MX" sz="1400" b="1" i="0" u="none" strike="noStrike" dirty="0">
                        <a:solidFill>
                          <a:schemeClr val="tx1">
                            <a:lumMod val="75000"/>
                            <a:lumOff val="25000"/>
                          </a:schemeClr>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2014">
                <a:tc>
                  <a:txBody>
                    <a:bodyPr/>
                    <a:lstStyle/>
                    <a:p>
                      <a:pPr algn="ctr" rtl="0" fontAlgn="ctr"/>
                      <a:r>
                        <a:rPr lang="es-MX" sz="1400" b="1" i="0" u="none" strike="noStrike" dirty="0" smtClean="0">
                          <a:solidFill>
                            <a:schemeClr val="tx1">
                              <a:lumMod val="75000"/>
                              <a:lumOff val="25000"/>
                            </a:schemeClr>
                          </a:solidFill>
                          <a:latin typeface="Arial"/>
                        </a:rPr>
                        <a:t>      9</a:t>
                      </a:r>
                    </a:p>
                    <a:p>
                      <a:pPr algn="ctr" rtl="0" fontAlgn="ctr"/>
                      <a:endParaRPr lang="es-MX" sz="1400" b="1" i="0" u="none" strike="noStrike" dirty="0">
                        <a:solidFill>
                          <a:schemeClr val="tx1">
                            <a:lumMod val="75000"/>
                            <a:lumOff val="25000"/>
                          </a:schemeClr>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s-MX" sz="1400" b="1" i="0" u="none" strike="noStrike" dirty="0" smtClean="0">
                          <a:solidFill>
                            <a:schemeClr val="tx1">
                              <a:lumMod val="75000"/>
                              <a:lumOff val="25000"/>
                            </a:schemeClr>
                          </a:solidFill>
                          <a:latin typeface="Arial"/>
                        </a:rPr>
                        <a:t> Clausura</a:t>
                      </a:r>
                      <a:endParaRPr lang="es-MX" sz="1400" b="1" i="0" u="none" strike="noStrike" dirty="0">
                        <a:solidFill>
                          <a:schemeClr val="tx1">
                            <a:lumMod val="75000"/>
                            <a:lumOff val="25000"/>
                          </a:schemeClr>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160336124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hape 135"/>
          <p:cNvCxnSpPr/>
          <p:nvPr/>
        </p:nvCxnSpPr>
        <p:spPr>
          <a:xfrm>
            <a:off x="323528" y="1052741"/>
            <a:ext cx="8496000" cy="1587"/>
          </a:xfrm>
          <a:prstGeom prst="straightConnector1">
            <a:avLst/>
          </a:prstGeom>
          <a:noFill/>
          <a:ln w="19050" cap="flat" cmpd="sng">
            <a:solidFill>
              <a:schemeClr val="bg1">
                <a:lumMod val="65000"/>
              </a:schemeClr>
            </a:solidFill>
            <a:prstDash val="solid"/>
            <a:round/>
            <a:headEnd type="none" w="med" len="med"/>
            <a:tailEnd type="none" w="med" len="med"/>
          </a:ln>
        </p:spPr>
      </p:cxnSp>
      <p:sp>
        <p:nvSpPr>
          <p:cNvPr id="6" name="5 Rectángulo"/>
          <p:cNvSpPr/>
          <p:nvPr/>
        </p:nvSpPr>
        <p:spPr>
          <a:xfrm>
            <a:off x="332509" y="290944"/>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7"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9" name="CuadroTexto 1">
            <a:extLst>
              <a:ext uri="{FF2B5EF4-FFF2-40B4-BE49-F238E27FC236}"/>
            </a:extLst>
          </p:cNvPr>
          <p:cNvSpPr txBox="1"/>
          <p:nvPr/>
        </p:nvSpPr>
        <p:spPr>
          <a:xfrm>
            <a:off x="0" y="3047999"/>
            <a:ext cx="9144000" cy="1492716"/>
          </a:xfrm>
          <a:prstGeom prst="rect">
            <a:avLst/>
          </a:prstGeom>
          <a:solidFill>
            <a:srgbClr val="FF0000"/>
          </a:solidFill>
        </p:spPr>
        <p:txBody>
          <a:bodyPr wrap="square">
            <a:spAutoFit/>
          </a:bodyPr>
          <a:lstStyle/>
          <a:p>
            <a:pPr algn="ctr">
              <a:defRPr/>
            </a:pPr>
            <a:endParaRPr lang="es-MX" sz="2800" b="1" dirty="0" smtClean="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CLAUSURA</a:t>
            </a:r>
            <a:r>
              <a:rPr lang="es-MX" sz="2800" b="1" dirty="0" smtClean="0">
                <a:effectLst>
                  <a:outerShdw blurRad="38100" dist="38100" dir="2700000" algn="tl">
                    <a:srgbClr val="000000">
                      <a:alpha val="43137"/>
                    </a:srgbClr>
                  </a:outerShdw>
                </a:effectLst>
                <a:latin typeface="Arial" pitchFamily="34" charset="0"/>
                <a:cs typeface="Arial" pitchFamily="34" charset="0"/>
              </a:rPr>
              <a:t> </a:t>
            </a: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DE LA SESIÓN</a:t>
            </a:r>
          </a:p>
          <a:p>
            <a:pPr algn="ctr">
              <a:defRPr/>
            </a:pPr>
            <a:endParaRPr lang="es-MX" sz="3500" b="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33081860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472384" y="840090"/>
            <a:ext cx="8496000" cy="1587"/>
          </a:xfrm>
          <a:prstGeom prst="straightConnector1">
            <a:avLst/>
          </a:prstGeom>
          <a:noFill/>
          <a:ln w="19050" cap="flat" cmpd="sng">
            <a:gradFill>
              <a:gsLst>
                <a:gs pos="0">
                  <a:schemeClr val="bg1">
                    <a:lumMod val="65000"/>
                  </a:schemeClr>
                </a:gs>
                <a:gs pos="50000">
                  <a:schemeClr val="accent1">
                    <a:tint val="44500"/>
                    <a:satMod val="160000"/>
                  </a:schemeClr>
                </a:gs>
                <a:gs pos="100000">
                  <a:schemeClr val="accent1">
                    <a:tint val="23500"/>
                    <a:satMod val="160000"/>
                  </a:schemeClr>
                </a:gs>
              </a:gsLst>
              <a:lin ang="5400000" scaled="0"/>
            </a:gradFill>
            <a:prstDash val="solid"/>
            <a:round/>
            <a:headEnd type="none" w="med" len="med"/>
            <a:tailEnd type="none" w="med" len="med"/>
          </a:ln>
        </p:spPr>
      </p:cxnSp>
      <p:sp>
        <p:nvSpPr>
          <p:cNvPr id="20" name="Rectángulo 19"/>
          <p:cNvSpPr/>
          <p:nvPr/>
        </p:nvSpPr>
        <p:spPr>
          <a:xfrm>
            <a:off x="260177" y="0"/>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0"/>
            <a:ext cx="1917123" cy="797502"/>
          </a:xfrm>
          <a:prstGeom prst="rect">
            <a:avLst/>
          </a:prstGeom>
          <a:noFill/>
        </p:spPr>
      </p:pic>
      <p:sp>
        <p:nvSpPr>
          <p:cNvPr id="25" name="Rectángulo 24"/>
          <p:cNvSpPr/>
          <p:nvPr/>
        </p:nvSpPr>
        <p:spPr>
          <a:xfrm>
            <a:off x="323527" y="2133600"/>
            <a:ext cx="4162747" cy="4524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t>VERIFICACIÓN Y DECLARACIÓN DEL QUÓRUM LEGAL POR PARTE DEL VOCAL EJECUTIVO</a:t>
            </a:r>
          </a:p>
        </p:txBody>
      </p:sp>
      <p:sp>
        <p:nvSpPr>
          <p:cNvPr id="8" name="Rectángulo 7"/>
          <p:cNvSpPr/>
          <p:nvPr/>
        </p:nvSpPr>
        <p:spPr>
          <a:xfrm>
            <a:off x="323527" y="1352551"/>
            <a:ext cx="4162747" cy="5305424"/>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latin typeface="Arial" pitchFamily="34" charset="0"/>
                <a:cs typeface="Arial" pitchFamily="34" charset="0"/>
              </a:rPr>
              <a:t>VERIFICACIÓN Y DECLARACIÓN DEL QUÓRUM LEGAL POR PARTE DEL VOCAL EJECUTIVO</a:t>
            </a:r>
          </a:p>
        </p:txBody>
      </p:sp>
      <p:pic>
        <p:nvPicPr>
          <p:cNvPr id="9" name="Picture 2" descr="business, group, team icon"/>
          <p:cNvPicPr>
            <a:picLocks noChangeAspect="1" noChangeArrowheads="1"/>
          </p:cNvPicPr>
          <p:nvPr/>
        </p:nvPicPr>
        <p:blipFill rotWithShape="1">
          <a:blip r:embed="rId3">
            <a:duotone>
              <a:schemeClr val="accent4">
                <a:shade val="45000"/>
                <a:satMod val="135000"/>
              </a:schemeClr>
              <a:prstClr val="white"/>
            </a:duotone>
            <a:extLst>
              <a:ext uri="{28A0092B-C50C-407E-A947-70E740481C1C}">
                <a14:useLocalDpi xmlns="" xmlns:a14="http://schemas.microsoft.com/office/drawing/2010/main" val="0"/>
              </a:ext>
            </a:extLst>
          </a:blip>
          <a:srcRect r="20964"/>
          <a:stretch/>
        </p:blipFill>
        <p:spPr bwMode="auto">
          <a:xfrm>
            <a:off x="4776350" y="1289821"/>
            <a:ext cx="3854450" cy="48768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74816844"/>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4" name="CuadroTexto 5"/>
          <p:cNvSpPr txBox="1"/>
          <p:nvPr/>
        </p:nvSpPr>
        <p:spPr>
          <a:xfrm>
            <a:off x="178568" y="1189920"/>
            <a:ext cx="8640960" cy="738664"/>
          </a:xfrm>
          <a:prstGeom prst="rect">
            <a:avLst/>
          </a:prstGeom>
          <a:noFill/>
        </p:spPr>
        <p:txBody>
          <a:bodyPr wrap="square" rtlCol="0">
            <a:spAutoFit/>
          </a:bodyPr>
          <a:lstStyle/>
          <a:p>
            <a:pPr algn="ctr"/>
            <a:r>
              <a:rPr lang="es-MX" sz="2100" b="1" dirty="0">
                <a:solidFill>
                  <a:schemeClr val="tx1">
                    <a:lumMod val="65000"/>
                    <a:lumOff val="35000"/>
                  </a:schemeClr>
                </a:solidFill>
                <a:latin typeface="Arial" pitchFamily="34" charset="0"/>
                <a:cs typeface="Arial" pitchFamily="34" charset="0"/>
              </a:rPr>
              <a:t>SOLICITAR DISPENSA DE </a:t>
            </a:r>
          </a:p>
          <a:p>
            <a:pPr algn="ctr"/>
            <a:r>
              <a:rPr lang="es-MX" sz="2100" b="1" dirty="0">
                <a:solidFill>
                  <a:schemeClr val="tx1">
                    <a:lumMod val="65000"/>
                    <a:lumOff val="35000"/>
                  </a:schemeClr>
                </a:solidFill>
                <a:latin typeface="Arial" pitchFamily="34" charset="0"/>
                <a:cs typeface="Arial" pitchFamily="34" charset="0"/>
              </a:rPr>
              <a:t> LECTURA DE ACTA ANTERIOR</a:t>
            </a:r>
          </a:p>
        </p:txBody>
      </p:sp>
      <p:pic>
        <p:nvPicPr>
          <p:cNvPr id="2" name="Imagen 1">
            <a:extLst>
              <a:ext uri="{FF2B5EF4-FFF2-40B4-BE49-F238E27FC236}">
                <a16:creationId xmlns="" xmlns:a16="http://schemas.microsoft.com/office/drawing/2014/main" id="{F76ED608-609F-480A-B204-B3204700D9BB}"/>
              </a:ext>
            </a:extLst>
          </p:cNvPr>
          <p:cNvPicPr>
            <a:picLocks noChangeAspect="1"/>
          </p:cNvPicPr>
          <p:nvPr/>
        </p:nvPicPr>
        <p:blipFill>
          <a:blip r:embed="rId3"/>
          <a:stretch>
            <a:fillRect/>
          </a:stretch>
        </p:blipFill>
        <p:spPr>
          <a:xfrm>
            <a:off x="276446" y="1824057"/>
            <a:ext cx="2891729" cy="4346635"/>
          </a:xfrm>
          <a:prstGeom prst="rect">
            <a:avLst/>
          </a:prstGeom>
        </p:spPr>
      </p:pic>
      <p:pic>
        <p:nvPicPr>
          <p:cNvPr id="4" name="Imagen 3">
            <a:extLst>
              <a:ext uri="{FF2B5EF4-FFF2-40B4-BE49-F238E27FC236}">
                <a16:creationId xmlns="" xmlns:a16="http://schemas.microsoft.com/office/drawing/2014/main" id="{EA292DB9-2473-4CA9-9E9B-C3FF53072A1E}"/>
              </a:ext>
            </a:extLst>
          </p:cNvPr>
          <p:cNvPicPr>
            <a:picLocks noChangeAspect="1"/>
          </p:cNvPicPr>
          <p:nvPr/>
        </p:nvPicPr>
        <p:blipFill>
          <a:blip r:embed="rId4"/>
          <a:stretch>
            <a:fillRect/>
          </a:stretch>
        </p:blipFill>
        <p:spPr>
          <a:xfrm>
            <a:off x="3150149" y="2064176"/>
            <a:ext cx="2914780" cy="4080692"/>
          </a:xfrm>
          <a:prstGeom prst="rect">
            <a:avLst/>
          </a:prstGeom>
        </p:spPr>
      </p:pic>
      <p:pic>
        <p:nvPicPr>
          <p:cNvPr id="5" name="Imagen 4">
            <a:extLst>
              <a:ext uri="{FF2B5EF4-FFF2-40B4-BE49-F238E27FC236}">
                <a16:creationId xmlns="" xmlns:a16="http://schemas.microsoft.com/office/drawing/2014/main" id="{BB82E9BA-5831-4976-A0EA-3AEF0BFF37EC}"/>
              </a:ext>
            </a:extLst>
          </p:cNvPr>
          <p:cNvPicPr>
            <a:picLocks noChangeAspect="1"/>
          </p:cNvPicPr>
          <p:nvPr/>
        </p:nvPicPr>
        <p:blipFill>
          <a:blip r:embed="rId5"/>
          <a:stretch>
            <a:fillRect/>
          </a:stretch>
        </p:blipFill>
        <p:spPr>
          <a:xfrm>
            <a:off x="6134986" y="1945891"/>
            <a:ext cx="2773646" cy="4207493"/>
          </a:xfrm>
          <a:prstGeom prst="rect">
            <a:avLst/>
          </a:prstGeom>
        </p:spPr>
      </p:pic>
    </p:spTree>
    <p:extLst>
      <p:ext uri="{BB962C8B-B14F-4D97-AF65-F5344CB8AC3E}">
        <p14:creationId xmlns="" xmlns:p14="http://schemas.microsoft.com/office/powerpoint/2010/main" val="1234678681"/>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chemeClr val="bg1">
                <a:lumMod val="65000"/>
              </a:schemeClr>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5" name="Rectángulo 24"/>
          <p:cNvSpPr/>
          <p:nvPr/>
        </p:nvSpPr>
        <p:spPr>
          <a:xfrm>
            <a:off x="323527" y="2133600"/>
            <a:ext cx="4162747" cy="4524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t>VERIFICACIÓN Y DECLARACIÓN DEL QUÓRUM LEGAL POR PARTE DEL VOCAL EJECUTIVO</a:t>
            </a:r>
          </a:p>
        </p:txBody>
      </p:sp>
      <p:pic>
        <p:nvPicPr>
          <p:cNvPr id="8" name="Picture 2" descr="remote control, streamline icon"/>
          <p:cNvPicPr>
            <a:picLocks noChangeAspect="1" noChangeArrowheads="1"/>
          </p:cNvPicPr>
          <p:nvPr/>
        </p:nvPicPr>
        <p:blipFill rotWithShape="1">
          <a:blip r:embed="rId3">
            <a:duotone>
              <a:schemeClr val="bg2">
                <a:shade val="45000"/>
                <a:satMod val="135000"/>
              </a:schemeClr>
              <a:prstClr val="white"/>
            </a:duotone>
            <a:extLst>
              <a:ext uri="{28A0092B-C50C-407E-A947-70E740481C1C}">
                <a14:useLocalDpi xmlns:a14="http://schemas.microsoft.com/office/drawing/2010/main" xmlns="" val="0"/>
              </a:ext>
            </a:extLst>
          </a:blip>
          <a:srcRect l="25335"/>
          <a:stretch/>
        </p:blipFill>
        <p:spPr bwMode="auto">
          <a:xfrm>
            <a:off x="346508" y="1227780"/>
            <a:ext cx="4496391" cy="5164116"/>
          </a:xfrm>
          <a:prstGeom prst="rect">
            <a:avLst/>
          </a:prstGeom>
          <a:noFill/>
          <a:extLst>
            <a:ext uri="{909E8E84-426E-40DD-AFC4-6F175D3DCCD1}">
              <a14:hiddenFill xmlns:a14="http://schemas.microsoft.com/office/drawing/2010/main" xmlns="">
                <a:solidFill>
                  <a:srgbClr val="FFFFFF"/>
                </a:solidFill>
              </a14:hiddenFill>
            </a:ext>
          </a:extLst>
        </p:spPr>
      </p:pic>
      <p:graphicFrame>
        <p:nvGraphicFramePr>
          <p:cNvPr id="9" name="Diagrama 8"/>
          <p:cNvGraphicFramePr/>
          <p:nvPr>
            <p:extLst>
              <p:ext uri="{D42A27DB-BD31-4B8C-83A1-F6EECF244321}">
                <p14:modId xmlns:p14="http://schemas.microsoft.com/office/powerpoint/2010/main" xmlns="" val="1306187037"/>
              </p:ext>
            </p:extLst>
          </p:nvPr>
        </p:nvGraphicFramePr>
        <p:xfrm>
          <a:off x="4486274" y="1690158"/>
          <a:ext cx="4002502" cy="12010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4 CuadroTexto"/>
          <p:cNvSpPr txBox="1"/>
          <p:nvPr/>
        </p:nvSpPr>
        <p:spPr>
          <a:xfrm>
            <a:off x="3985499" y="3192532"/>
            <a:ext cx="5958654" cy="1877437"/>
          </a:xfrm>
          <a:prstGeom prst="rect">
            <a:avLst/>
          </a:prstGeom>
          <a:noFill/>
        </p:spPr>
        <p:txBody>
          <a:bodyPr wrap="square" rtlCol="0">
            <a:spAutoFit/>
          </a:bodyPr>
          <a:lstStyle/>
          <a:p>
            <a:r>
              <a:rPr lang="es-MX" sz="4000" dirty="0">
                <a:solidFill>
                  <a:schemeClr val="tx1">
                    <a:lumMod val="75000"/>
                    <a:lumOff val="25000"/>
                  </a:schemeClr>
                </a:solidFill>
                <a:latin typeface="Arial" pitchFamily="34" charset="0"/>
                <a:cs typeface="Arial" pitchFamily="34" charset="0"/>
              </a:rPr>
              <a:t>CONTROL INTERNO</a:t>
            </a:r>
          </a:p>
          <a:p>
            <a:endParaRPr lang="es-MX" sz="4000" dirty="0">
              <a:solidFill>
                <a:schemeClr val="tx1">
                  <a:lumMod val="75000"/>
                  <a:lumOff val="25000"/>
                </a:schemeClr>
              </a:solidFill>
              <a:latin typeface="Arial" pitchFamily="34" charset="0"/>
              <a:cs typeface="Arial" pitchFamily="34" charset="0"/>
            </a:endParaRPr>
          </a:p>
          <a:p>
            <a:pPr marL="722313" indent="-269875">
              <a:buFontTx/>
              <a:buChar char="-"/>
            </a:pPr>
            <a:r>
              <a:rPr lang="es-MX" dirty="0">
                <a:solidFill>
                  <a:schemeClr val="tx1">
                    <a:lumMod val="75000"/>
                    <a:lumOff val="25000"/>
                  </a:schemeClr>
                </a:solidFill>
                <a:latin typeface="Arial" pitchFamily="34" charset="0"/>
                <a:cs typeface="Arial" pitchFamily="34" charset="0"/>
              </a:rPr>
              <a:t>EVALUACIÓN DEL CI</a:t>
            </a:r>
          </a:p>
          <a:p>
            <a:pPr marL="722313" indent="-269875">
              <a:buFontTx/>
              <a:buChar char="-"/>
            </a:pPr>
            <a:r>
              <a:rPr lang="es-MX" dirty="0">
                <a:solidFill>
                  <a:schemeClr val="tx1">
                    <a:lumMod val="75000"/>
                    <a:lumOff val="25000"/>
                  </a:schemeClr>
                </a:solidFill>
                <a:latin typeface="Arial" pitchFamily="34" charset="0"/>
                <a:cs typeface="Arial" pitchFamily="34" charset="0"/>
              </a:rPr>
              <a:t>ADMINISTRACIÓN DE RIESGOS</a:t>
            </a:r>
          </a:p>
        </p:txBody>
      </p:sp>
    </p:spTree>
    <p:extLst>
      <p:ext uri="{BB962C8B-B14F-4D97-AF65-F5344CB8AC3E}">
        <p14:creationId xmlns:p14="http://schemas.microsoft.com/office/powerpoint/2010/main" xmlns="" val="855980255"/>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4" name="CuadroTexto 3"/>
          <p:cNvSpPr txBox="1"/>
          <p:nvPr/>
        </p:nvSpPr>
        <p:spPr>
          <a:xfrm>
            <a:off x="706582" y="1272119"/>
            <a:ext cx="7003472" cy="707886"/>
          </a:xfrm>
          <a:prstGeom prst="rect">
            <a:avLst/>
          </a:prstGeom>
          <a:noFill/>
        </p:spPr>
        <p:txBody>
          <a:bodyPr wrap="square" rtlCol="0">
            <a:spAutoFit/>
          </a:bodyPr>
          <a:lstStyle/>
          <a:p>
            <a:pPr algn="ctr"/>
            <a:r>
              <a:rPr lang="es-MX" sz="2000" b="1" dirty="0">
                <a:solidFill>
                  <a:schemeClr val="tx1">
                    <a:lumMod val="75000"/>
                    <a:lumOff val="25000"/>
                  </a:schemeClr>
                </a:solidFill>
              </a:rPr>
              <a:t>Información sobre el proceso de Autoevaluación del sistema de Control Interno de SEC - SEES</a:t>
            </a:r>
            <a:endParaRPr lang="x-none" sz="2000" b="1" dirty="0">
              <a:solidFill>
                <a:schemeClr val="tx1">
                  <a:lumMod val="75000"/>
                  <a:lumOff val="25000"/>
                </a:schemeClr>
              </a:solidFill>
              <a:effectLst/>
            </a:endParaRPr>
          </a:p>
        </p:txBody>
      </p:sp>
      <p:sp>
        <p:nvSpPr>
          <p:cNvPr id="6" name="CuadroTexto 5">
            <a:extLst>
              <a:ext uri="{FF2B5EF4-FFF2-40B4-BE49-F238E27FC236}">
                <a16:creationId xmlns="" xmlns:a16="http://schemas.microsoft.com/office/drawing/2014/main" id="{AEDB8415-BEC2-41CC-B63F-859CD6C3C180}"/>
              </a:ext>
            </a:extLst>
          </p:cNvPr>
          <p:cNvSpPr txBox="1"/>
          <p:nvPr/>
        </p:nvSpPr>
        <p:spPr>
          <a:xfrm>
            <a:off x="4899378" y="2178756"/>
            <a:ext cx="3454400" cy="338554"/>
          </a:xfrm>
          <a:prstGeom prst="rect">
            <a:avLst/>
          </a:prstGeom>
          <a:noFill/>
        </p:spPr>
        <p:txBody>
          <a:bodyPr wrap="square" rtlCol="0">
            <a:spAutoFit/>
          </a:bodyPr>
          <a:lstStyle/>
          <a:p>
            <a:pPr algn="just"/>
            <a:endParaRPr lang="x-none" sz="1600" dirty="0"/>
          </a:p>
        </p:txBody>
      </p:sp>
      <p:sp>
        <p:nvSpPr>
          <p:cNvPr id="2" name="Rectángulo 1">
            <a:extLst>
              <a:ext uri="{FF2B5EF4-FFF2-40B4-BE49-F238E27FC236}">
                <a16:creationId xmlns="" xmlns:a16="http://schemas.microsoft.com/office/drawing/2014/main" id="{50838753-0D4D-4014-95F6-8559AEAD9C74}"/>
              </a:ext>
            </a:extLst>
          </p:cNvPr>
          <p:cNvSpPr/>
          <p:nvPr/>
        </p:nvSpPr>
        <p:spPr>
          <a:xfrm>
            <a:off x="323529" y="5867672"/>
            <a:ext cx="8496000" cy="369332"/>
          </a:xfrm>
          <a:prstGeom prst="rect">
            <a:avLst/>
          </a:prstGeom>
        </p:spPr>
        <p:txBody>
          <a:bodyPr wrap="square">
            <a:spAutoFit/>
          </a:bodyPr>
          <a:lstStyle/>
          <a:p>
            <a:r>
              <a:rPr lang="es-MX" b="1" dirty="0">
                <a:solidFill>
                  <a:schemeClr val="bg1"/>
                </a:solidFill>
              </a:rPr>
              <a:t>El dependencias y entidades </a:t>
            </a:r>
            <a:r>
              <a:rPr lang="es-MX" dirty="0">
                <a:solidFill>
                  <a:schemeClr val="bg1"/>
                </a:solidFill>
              </a:rPr>
              <a:t>tienen que realizar para cumplir con el control interno</a:t>
            </a:r>
            <a:r>
              <a:rPr lang="es-ES" sz="1100" dirty="0">
                <a:solidFill>
                  <a:schemeClr val="bg1"/>
                </a:solidFill>
              </a:rPr>
              <a:t>.</a:t>
            </a:r>
          </a:p>
        </p:txBody>
      </p:sp>
      <p:grpSp>
        <p:nvGrpSpPr>
          <p:cNvPr id="5" name="Grupo 11">
            <a:extLst>
              <a:ext uri="{FF2B5EF4-FFF2-40B4-BE49-F238E27FC236}">
                <a16:creationId xmlns="" xmlns:a16="http://schemas.microsoft.com/office/drawing/2014/main" id="{C3706193-A2B9-4781-9292-C71685152937}"/>
              </a:ext>
            </a:extLst>
          </p:cNvPr>
          <p:cNvGrpSpPr/>
          <p:nvPr/>
        </p:nvGrpSpPr>
        <p:grpSpPr>
          <a:xfrm>
            <a:off x="542373" y="2315042"/>
            <a:ext cx="8058308" cy="3850591"/>
            <a:chOff x="584009" y="2832918"/>
            <a:chExt cx="8058308" cy="3850591"/>
          </a:xfrm>
        </p:grpSpPr>
        <p:pic>
          <p:nvPicPr>
            <p:cNvPr id="13" name="Imagen 12">
              <a:extLst>
                <a:ext uri="{FF2B5EF4-FFF2-40B4-BE49-F238E27FC236}">
                  <a16:creationId xmlns="" xmlns:a16="http://schemas.microsoft.com/office/drawing/2014/main" id="{DDE6F7C3-6F69-442E-AB10-AA23931730BD}"/>
                </a:ext>
              </a:extLst>
            </p:cNvPr>
            <p:cNvPicPr>
              <a:picLocks noChangeAspect="1"/>
            </p:cNvPicPr>
            <p:nvPr/>
          </p:nvPicPr>
          <p:blipFill rotWithShape="1">
            <a:blip r:embed="rId3"/>
            <a:srcRect l="36111" t="20272" r="33778" b="11580"/>
            <a:stretch/>
          </p:blipFill>
          <p:spPr>
            <a:xfrm>
              <a:off x="602100" y="2832918"/>
              <a:ext cx="2019131" cy="2570480"/>
            </a:xfrm>
            <a:prstGeom prst="rect">
              <a:avLst/>
            </a:prstGeom>
            <a:ln>
              <a:solidFill>
                <a:schemeClr val="bg1">
                  <a:lumMod val="50000"/>
                </a:schemeClr>
              </a:solidFill>
            </a:ln>
          </p:spPr>
        </p:pic>
        <p:pic>
          <p:nvPicPr>
            <p:cNvPr id="14" name="Imagen 13">
              <a:extLst>
                <a:ext uri="{FF2B5EF4-FFF2-40B4-BE49-F238E27FC236}">
                  <a16:creationId xmlns="" xmlns:a16="http://schemas.microsoft.com/office/drawing/2014/main" id="{A292CBF0-B744-47B6-960E-B4AF5C3FEB1F}"/>
                </a:ext>
              </a:extLst>
            </p:cNvPr>
            <p:cNvPicPr>
              <a:picLocks noChangeAspect="1"/>
            </p:cNvPicPr>
            <p:nvPr/>
          </p:nvPicPr>
          <p:blipFill rotWithShape="1">
            <a:blip r:embed="rId4"/>
            <a:srcRect l="38222" t="21654" r="34778" b="10593"/>
            <a:stretch/>
          </p:blipFill>
          <p:spPr>
            <a:xfrm>
              <a:off x="3469345" y="2853238"/>
              <a:ext cx="1792277" cy="2529840"/>
            </a:xfrm>
            <a:prstGeom prst="rect">
              <a:avLst/>
            </a:prstGeom>
            <a:ln>
              <a:solidFill>
                <a:schemeClr val="bg1">
                  <a:lumMod val="65000"/>
                </a:schemeClr>
              </a:solidFill>
            </a:ln>
          </p:spPr>
        </p:pic>
        <p:sp>
          <p:nvSpPr>
            <p:cNvPr id="15" name="CuadroTexto 14">
              <a:extLst>
                <a:ext uri="{FF2B5EF4-FFF2-40B4-BE49-F238E27FC236}">
                  <a16:creationId xmlns="" xmlns:a16="http://schemas.microsoft.com/office/drawing/2014/main" id="{59EE9B44-7548-45FD-892B-AC8D543B3AED}"/>
                </a:ext>
              </a:extLst>
            </p:cNvPr>
            <p:cNvSpPr txBox="1"/>
            <p:nvPr/>
          </p:nvSpPr>
          <p:spPr>
            <a:xfrm>
              <a:off x="584009" y="5554713"/>
              <a:ext cx="2445375" cy="830997"/>
            </a:xfrm>
            <a:prstGeom prst="rect">
              <a:avLst/>
            </a:prstGeom>
            <a:noFill/>
          </p:spPr>
          <p:txBody>
            <a:bodyPr wrap="square" rtlCol="0">
              <a:spAutoFit/>
            </a:bodyPr>
            <a:lstStyle/>
            <a:p>
              <a:pPr marL="342900" indent="-342900">
                <a:buFont typeface="+mj-lt"/>
                <a:buAutoNum type="arabicPeriod"/>
              </a:pPr>
              <a:r>
                <a:rPr lang="es-MX" sz="1200" b="1" dirty="0">
                  <a:solidFill>
                    <a:schemeClr val="tx1">
                      <a:lumMod val="75000"/>
                      <a:lumOff val="25000"/>
                    </a:schemeClr>
                  </a:solidFill>
                  <a:latin typeface="Arial" pitchFamily="34" charset="0"/>
                  <a:cs typeface="Arial" pitchFamily="34" charset="0"/>
                </a:rPr>
                <a:t>APLICACIÓN DE EVALUACIÓN Y GENERACIÓN DE INFORMES</a:t>
              </a:r>
            </a:p>
          </p:txBody>
        </p:sp>
        <p:pic>
          <p:nvPicPr>
            <p:cNvPr id="16" name="Picture 2" descr="Resultado de imagen para PROGRAMA DE TRABAJO">
              <a:extLst>
                <a:ext uri="{FF2B5EF4-FFF2-40B4-BE49-F238E27FC236}">
                  <a16:creationId xmlns="" xmlns:a16="http://schemas.microsoft.com/office/drawing/2014/main" id="{D025C5C4-0890-438B-8834-012FA9C307D0}"/>
                </a:ext>
              </a:extLst>
            </p:cNvPr>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6208600" y="3355535"/>
              <a:ext cx="2238355" cy="1470689"/>
            </a:xfrm>
            <a:prstGeom prst="rect">
              <a:avLst/>
            </a:prstGeom>
            <a:noFill/>
            <a:ln>
              <a:solidFill>
                <a:schemeClr val="tx1">
                  <a:lumMod val="50000"/>
                  <a:lumOff val="50000"/>
                </a:schemeClr>
              </a:solidFill>
            </a:ln>
            <a:extLst>
              <a:ext uri="{909E8E84-426E-40DD-AFC4-6F175D3DCCD1}">
                <a14:hiddenFill xmlns="" xmlns:a14="http://schemas.microsoft.com/office/drawing/2010/main">
                  <a:solidFill>
                    <a:srgbClr val="FFFFFF"/>
                  </a:solidFill>
                </a14:hiddenFill>
              </a:ext>
            </a:extLst>
          </p:spPr>
        </p:pic>
        <p:sp>
          <p:nvSpPr>
            <p:cNvPr id="17" name="CuadroTexto 16">
              <a:extLst>
                <a:ext uri="{FF2B5EF4-FFF2-40B4-BE49-F238E27FC236}">
                  <a16:creationId xmlns="" xmlns:a16="http://schemas.microsoft.com/office/drawing/2014/main" id="{356915A4-5115-47E3-8697-908139877F04}"/>
                </a:ext>
              </a:extLst>
            </p:cNvPr>
            <p:cNvSpPr txBox="1"/>
            <p:nvPr/>
          </p:nvSpPr>
          <p:spPr>
            <a:xfrm>
              <a:off x="3631905" y="5568496"/>
              <a:ext cx="2140234" cy="461665"/>
            </a:xfrm>
            <a:prstGeom prst="rect">
              <a:avLst/>
            </a:prstGeom>
            <a:noFill/>
          </p:spPr>
          <p:txBody>
            <a:bodyPr wrap="square" rtlCol="0">
              <a:spAutoFit/>
            </a:bodyPr>
            <a:lstStyle/>
            <a:p>
              <a:pPr marL="342900" indent="-342900">
                <a:buFont typeface="+mj-lt"/>
                <a:buAutoNum type="arabicPeriod" startAt="2"/>
              </a:pPr>
              <a:r>
                <a:rPr lang="es-MX" sz="1200" b="1" dirty="0">
                  <a:solidFill>
                    <a:schemeClr val="tx1">
                      <a:lumMod val="75000"/>
                      <a:lumOff val="25000"/>
                    </a:schemeClr>
                  </a:solidFill>
                  <a:latin typeface="Arial" pitchFamily="34" charset="0"/>
                  <a:cs typeface="Arial" pitchFamily="34" charset="0"/>
                </a:rPr>
                <a:t>ANÁLISIS DE RESULTADOS</a:t>
              </a:r>
            </a:p>
          </p:txBody>
        </p:sp>
        <p:sp>
          <p:nvSpPr>
            <p:cNvPr id="18" name="CuadroTexto 17">
              <a:extLst>
                <a:ext uri="{FF2B5EF4-FFF2-40B4-BE49-F238E27FC236}">
                  <a16:creationId xmlns="" xmlns:a16="http://schemas.microsoft.com/office/drawing/2014/main" id="{F942CA5D-A2FB-4FCA-92A4-85C314308968}"/>
                </a:ext>
              </a:extLst>
            </p:cNvPr>
            <p:cNvSpPr txBox="1"/>
            <p:nvPr/>
          </p:nvSpPr>
          <p:spPr>
            <a:xfrm>
              <a:off x="6402962" y="5559399"/>
              <a:ext cx="1521838" cy="470762"/>
            </a:xfrm>
            <a:prstGeom prst="rect">
              <a:avLst/>
            </a:prstGeom>
            <a:noFill/>
          </p:spPr>
          <p:txBody>
            <a:bodyPr wrap="square" rtlCol="0">
              <a:spAutoFit/>
            </a:bodyPr>
            <a:lstStyle/>
            <a:p>
              <a:pPr marL="342900" indent="-342900">
                <a:buFont typeface="+mj-lt"/>
                <a:buAutoNum type="arabicPeriod" startAt="3"/>
              </a:pPr>
              <a:r>
                <a:rPr lang="es-MX" sz="1200" b="1" dirty="0">
                  <a:solidFill>
                    <a:schemeClr val="tx1">
                      <a:lumMod val="75000"/>
                      <a:lumOff val="25000"/>
                    </a:schemeClr>
                  </a:solidFill>
                  <a:latin typeface="Arial" pitchFamily="34" charset="0"/>
                  <a:cs typeface="Arial" pitchFamily="34" charset="0"/>
                </a:rPr>
                <a:t>PROGRAMA DE TRABAJO</a:t>
              </a:r>
            </a:p>
          </p:txBody>
        </p:sp>
        <p:sp>
          <p:nvSpPr>
            <p:cNvPr id="21" name="Flecha derecha 18">
              <a:extLst>
                <a:ext uri="{FF2B5EF4-FFF2-40B4-BE49-F238E27FC236}">
                  <a16:creationId xmlns="" xmlns:a16="http://schemas.microsoft.com/office/drawing/2014/main" id="{4CBD4823-DE47-4A5C-AA0E-7A3C11674A28}"/>
                </a:ext>
              </a:extLst>
            </p:cNvPr>
            <p:cNvSpPr/>
            <p:nvPr/>
          </p:nvSpPr>
          <p:spPr>
            <a:xfrm>
              <a:off x="616337" y="6226309"/>
              <a:ext cx="8025980" cy="457200"/>
            </a:xfrm>
            <a:prstGeom prst="rightArrow">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latin typeface="Arial" pitchFamily="34" charset="0"/>
                  <a:cs typeface="Arial" pitchFamily="34" charset="0"/>
                </a:rPr>
                <a:t>SEGUIMIENTO COCODI</a:t>
              </a:r>
            </a:p>
          </p:txBody>
        </p:sp>
        <p:sp>
          <p:nvSpPr>
            <p:cNvPr id="22" name="Flecha derecha 20">
              <a:extLst>
                <a:ext uri="{FF2B5EF4-FFF2-40B4-BE49-F238E27FC236}">
                  <a16:creationId xmlns="" xmlns:a16="http://schemas.microsoft.com/office/drawing/2014/main" id="{41CC3C6F-C719-4847-B9A8-B52521D163ED}"/>
                </a:ext>
              </a:extLst>
            </p:cNvPr>
            <p:cNvSpPr/>
            <p:nvPr/>
          </p:nvSpPr>
          <p:spPr>
            <a:xfrm>
              <a:off x="2690240" y="3900978"/>
              <a:ext cx="684000" cy="457200"/>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4" name="Flecha derecha 21">
              <a:extLst>
                <a:ext uri="{FF2B5EF4-FFF2-40B4-BE49-F238E27FC236}">
                  <a16:creationId xmlns="" xmlns:a16="http://schemas.microsoft.com/office/drawing/2014/main" id="{9C4BB97B-2E75-4F7E-B350-7F38D121DB2C}"/>
                </a:ext>
              </a:extLst>
            </p:cNvPr>
            <p:cNvSpPr/>
            <p:nvPr/>
          </p:nvSpPr>
          <p:spPr>
            <a:xfrm>
              <a:off x="5345893" y="3942548"/>
              <a:ext cx="684000" cy="457200"/>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Tree>
    <p:extLst>
      <p:ext uri="{BB962C8B-B14F-4D97-AF65-F5344CB8AC3E}">
        <p14:creationId xmlns="" xmlns:p14="http://schemas.microsoft.com/office/powerpoint/2010/main" val="3536047604"/>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 name="Rectángulo 1">
            <a:extLst>
              <a:ext uri="{FF2B5EF4-FFF2-40B4-BE49-F238E27FC236}">
                <a16:creationId xmlns="" xmlns:a16="http://schemas.microsoft.com/office/drawing/2014/main" id="{19D86F1D-A8F1-47F2-BD81-15126D65AC8D}"/>
              </a:ext>
            </a:extLst>
          </p:cNvPr>
          <p:cNvSpPr/>
          <p:nvPr/>
        </p:nvSpPr>
        <p:spPr>
          <a:xfrm>
            <a:off x="1512711" y="1143312"/>
            <a:ext cx="5954889" cy="707886"/>
          </a:xfrm>
          <a:prstGeom prst="rect">
            <a:avLst/>
          </a:prstGeom>
        </p:spPr>
        <p:txBody>
          <a:bodyPr wrap="square">
            <a:spAutoFit/>
          </a:bodyPr>
          <a:lstStyle/>
          <a:p>
            <a:pPr algn="ctr"/>
            <a:r>
              <a:rPr lang="es-MX" sz="2000" b="1" dirty="0">
                <a:solidFill>
                  <a:schemeClr val="tx1">
                    <a:lumMod val="75000"/>
                    <a:lumOff val="25000"/>
                  </a:schemeClr>
                </a:solidFill>
              </a:rPr>
              <a:t>Avances en el Programa de Trabajo de Control Interno 2020</a:t>
            </a:r>
            <a:endParaRPr lang="x-none" sz="2000" b="1" dirty="0">
              <a:solidFill>
                <a:schemeClr val="tx1">
                  <a:lumMod val="75000"/>
                  <a:lumOff val="25000"/>
                </a:schemeClr>
              </a:solidFill>
            </a:endParaRPr>
          </a:p>
        </p:txBody>
      </p:sp>
      <p:pic>
        <p:nvPicPr>
          <p:cNvPr id="4" name="Imagen 3">
            <a:extLst>
              <a:ext uri="{FF2B5EF4-FFF2-40B4-BE49-F238E27FC236}">
                <a16:creationId xmlns="" xmlns:a16="http://schemas.microsoft.com/office/drawing/2014/main" id="{EE273CC2-CD79-457E-878D-3B19EE130148}"/>
              </a:ext>
            </a:extLst>
          </p:cNvPr>
          <p:cNvPicPr>
            <a:picLocks noChangeAspect="1"/>
          </p:cNvPicPr>
          <p:nvPr/>
        </p:nvPicPr>
        <p:blipFill>
          <a:blip r:embed="rId3"/>
          <a:stretch>
            <a:fillRect/>
          </a:stretch>
        </p:blipFill>
        <p:spPr>
          <a:xfrm>
            <a:off x="1223080" y="1757715"/>
            <a:ext cx="6534150" cy="4200525"/>
          </a:xfrm>
          <a:prstGeom prst="rect">
            <a:avLst/>
          </a:prstGeom>
        </p:spPr>
      </p:pic>
    </p:spTree>
    <p:extLst>
      <p:ext uri="{BB962C8B-B14F-4D97-AF65-F5344CB8AC3E}">
        <p14:creationId xmlns="" xmlns:p14="http://schemas.microsoft.com/office/powerpoint/2010/main" val="3241519521"/>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 name="Rectángulo 1">
            <a:extLst>
              <a:ext uri="{FF2B5EF4-FFF2-40B4-BE49-F238E27FC236}">
                <a16:creationId xmlns="" xmlns:a16="http://schemas.microsoft.com/office/drawing/2014/main" id="{19D86F1D-A8F1-47F2-BD81-15126D65AC8D}"/>
              </a:ext>
            </a:extLst>
          </p:cNvPr>
          <p:cNvSpPr/>
          <p:nvPr/>
        </p:nvSpPr>
        <p:spPr>
          <a:xfrm>
            <a:off x="1512711" y="1143312"/>
            <a:ext cx="6419177" cy="400110"/>
          </a:xfrm>
          <a:prstGeom prst="rect">
            <a:avLst/>
          </a:prstGeom>
        </p:spPr>
        <p:txBody>
          <a:bodyPr wrap="square">
            <a:spAutoFit/>
          </a:bodyPr>
          <a:lstStyle/>
          <a:p>
            <a:pPr algn="ctr"/>
            <a:r>
              <a:rPr lang="es-MX" sz="2000" b="1" dirty="0">
                <a:solidFill>
                  <a:schemeClr val="tx1">
                    <a:lumMod val="75000"/>
                    <a:lumOff val="25000"/>
                  </a:schemeClr>
                </a:solidFill>
                <a:latin typeface="Arial" pitchFamily="34" charset="0"/>
                <a:cs typeface="Arial" pitchFamily="34" charset="0"/>
              </a:rPr>
              <a:t>Avances en </a:t>
            </a:r>
            <a:r>
              <a:rPr lang="es-MX" sz="2000" b="1" dirty="0" smtClean="0">
                <a:solidFill>
                  <a:schemeClr val="tx1">
                    <a:lumMod val="75000"/>
                    <a:lumOff val="25000"/>
                  </a:schemeClr>
                </a:solidFill>
                <a:latin typeface="Arial" pitchFamily="34" charset="0"/>
                <a:cs typeface="Arial" pitchFamily="34" charset="0"/>
              </a:rPr>
              <a:t>Materia </a:t>
            </a:r>
            <a:r>
              <a:rPr lang="es-MX" sz="2000" b="1" dirty="0">
                <a:solidFill>
                  <a:schemeClr val="tx1">
                    <a:lumMod val="75000"/>
                    <a:lumOff val="25000"/>
                  </a:schemeClr>
                </a:solidFill>
                <a:latin typeface="Arial" pitchFamily="34" charset="0"/>
                <a:cs typeface="Arial" pitchFamily="34" charset="0"/>
              </a:rPr>
              <a:t>de Administración de Riesgos</a:t>
            </a:r>
            <a:endParaRPr lang="x-none" sz="2000" b="1" dirty="0">
              <a:solidFill>
                <a:schemeClr val="tx1">
                  <a:lumMod val="75000"/>
                  <a:lumOff val="25000"/>
                </a:schemeClr>
              </a:solidFill>
              <a:latin typeface="Arial" pitchFamily="34" charset="0"/>
              <a:cs typeface="Arial" pitchFamily="34" charset="0"/>
            </a:endParaRPr>
          </a:p>
        </p:txBody>
      </p:sp>
      <p:pic>
        <p:nvPicPr>
          <p:cNvPr id="4" name="Imagen 3">
            <a:extLst>
              <a:ext uri="{FF2B5EF4-FFF2-40B4-BE49-F238E27FC236}">
                <a16:creationId xmlns="" xmlns:a16="http://schemas.microsoft.com/office/drawing/2014/main" id="{6FB0D7E9-3783-4EF5-9DCA-71AA4BA19C6B}"/>
              </a:ext>
            </a:extLst>
          </p:cNvPr>
          <p:cNvPicPr>
            <a:picLocks noChangeAspect="1"/>
          </p:cNvPicPr>
          <p:nvPr/>
        </p:nvPicPr>
        <p:blipFill>
          <a:blip r:embed="rId3"/>
          <a:stretch>
            <a:fillRect/>
          </a:stretch>
        </p:blipFill>
        <p:spPr>
          <a:xfrm>
            <a:off x="489139" y="1512643"/>
            <a:ext cx="4337809" cy="5166813"/>
          </a:xfrm>
          <a:prstGeom prst="rect">
            <a:avLst/>
          </a:prstGeom>
        </p:spPr>
      </p:pic>
      <p:pic>
        <p:nvPicPr>
          <p:cNvPr id="5" name="Imagen 4">
            <a:extLst>
              <a:ext uri="{FF2B5EF4-FFF2-40B4-BE49-F238E27FC236}">
                <a16:creationId xmlns="" xmlns:a16="http://schemas.microsoft.com/office/drawing/2014/main" id="{C0C2AE99-2921-40F1-A236-2D76A03A0EBE}"/>
              </a:ext>
            </a:extLst>
          </p:cNvPr>
          <p:cNvPicPr>
            <a:picLocks noChangeAspect="1"/>
          </p:cNvPicPr>
          <p:nvPr/>
        </p:nvPicPr>
        <p:blipFill>
          <a:blip r:embed="rId4"/>
          <a:stretch>
            <a:fillRect/>
          </a:stretch>
        </p:blipFill>
        <p:spPr>
          <a:xfrm>
            <a:off x="4751956" y="3038297"/>
            <a:ext cx="3716790" cy="2117551"/>
          </a:xfrm>
          <a:prstGeom prst="rect">
            <a:avLst/>
          </a:prstGeom>
        </p:spPr>
      </p:pic>
    </p:spTree>
    <p:extLst>
      <p:ext uri="{BB962C8B-B14F-4D97-AF65-F5344CB8AC3E}">
        <p14:creationId xmlns="" xmlns:p14="http://schemas.microsoft.com/office/powerpoint/2010/main" val="678851021"/>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 name="Rectángulo 1">
            <a:extLst>
              <a:ext uri="{FF2B5EF4-FFF2-40B4-BE49-F238E27FC236}">
                <a16:creationId xmlns="" xmlns:a16="http://schemas.microsoft.com/office/drawing/2014/main" id="{19D86F1D-A8F1-47F2-BD81-15126D65AC8D}"/>
              </a:ext>
            </a:extLst>
          </p:cNvPr>
          <p:cNvSpPr/>
          <p:nvPr/>
        </p:nvSpPr>
        <p:spPr>
          <a:xfrm>
            <a:off x="1512711" y="1143312"/>
            <a:ext cx="5954889" cy="400110"/>
          </a:xfrm>
          <a:prstGeom prst="rect">
            <a:avLst/>
          </a:prstGeom>
        </p:spPr>
        <p:txBody>
          <a:bodyPr wrap="square">
            <a:spAutoFit/>
          </a:bodyPr>
          <a:lstStyle/>
          <a:p>
            <a:pPr algn="ctr"/>
            <a:r>
              <a:rPr lang="es-MX" sz="2000" b="1" dirty="0">
                <a:latin typeface="Arial" pitchFamily="34" charset="0"/>
                <a:cs typeface="Arial" pitchFamily="34" charset="0"/>
              </a:rPr>
              <a:t>Temas de </a:t>
            </a:r>
            <a:r>
              <a:rPr lang="es-MX" sz="2000" b="1" dirty="0" smtClean="0">
                <a:latin typeface="Arial" pitchFamily="34" charset="0"/>
                <a:cs typeface="Arial" pitchFamily="34" charset="0"/>
              </a:rPr>
              <a:t>Calidad</a:t>
            </a:r>
            <a:endParaRPr lang="x-none" sz="2000" b="1" dirty="0">
              <a:latin typeface="Arial" pitchFamily="34" charset="0"/>
              <a:cs typeface="Arial" pitchFamily="34" charset="0"/>
            </a:endParaRPr>
          </a:p>
        </p:txBody>
      </p:sp>
      <p:sp>
        <p:nvSpPr>
          <p:cNvPr id="7" name="CuadroTexto 5">
            <a:extLst>
              <a:ext uri="{FF2B5EF4-FFF2-40B4-BE49-F238E27FC236}">
                <a16:creationId xmlns="" xmlns:a16="http://schemas.microsoft.com/office/drawing/2014/main" id="{4AD68F39-E9F5-4268-9A1C-FDBAB38C9C9C}"/>
              </a:ext>
            </a:extLst>
          </p:cNvPr>
          <p:cNvSpPr txBox="1"/>
          <p:nvPr/>
        </p:nvSpPr>
        <p:spPr>
          <a:xfrm>
            <a:off x="304372" y="3105299"/>
            <a:ext cx="8640960" cy="415498"/>
          </a:xfrm>
          <a:prstGeom prst="rect">
            <a:avLst/>
          </a:prstGeom>
          <a:noFill/>
        </p:spPr>
        <p:txBody>
          <a:bodyPr wrap="square" rtlCol="0">
            <a:spAutoFit/>
          </a:bodyPr>
          <a:lstStyle/>
          <a:p>
            <a:pPr marL="342900" indent="-342900" algn="ctr">
              <a:buFont typeface="Arial" panose="020B0604020202020204" pitchFamily="34" charset="0"/>
              <a:buChar char="•"/>
            </a:pPr>
            <a:endParaRPr lang="es-MX" sz="2100" b="1" dirty="0">
              <a:solidFill>
                <a:schemeClr val="tx1">
                  <a:lumMod val="65000"/>
                  <a:lumOff val="35000"/>
                </a:schemeClr>
              </a:solidFill>
              <a:latin typeface="Arial" pitchFamily="34" charset="0"/>
              <a:cs typeface="Arial" pitchFamily="34" charset="0"/>
            </a:endParaRPr>
          </a:p>
        </p:txBody>
      </p:sp>
      <p:pic>
        <p:nvPicPr>
          <p:cNvPr id="4" name="Imagen 3">
            <a:extLst>
              <a:ext uri="{FF2B5EF4-FFF2-40B4-BE49-F238E27FC236}">
                <a16:creationId xmlns="" xmlns:a16="http://schemas.microsoft.com/office/drawing/2014/main" id="{CFFC071D-EB8B-4CA8-AA31-E928D96EA61B}"/>
              </a:ext>
            </a:extLst>
          </p:cNvPr>
          <p:cNvPicPr>
            <a:picLocks noChangeAspect="1"/>
          </p:cNvPicPr>
          <p:nvPr/>
        </p:nvPicPr>
        <p:blipFill>
          <a:blip r:embed="rId3"/>
          <a:stretch>
            <a:fillRect/>
          </a:stretch>
        </p:blipFill>
        <p:spPr>
          <a:xfrm>
            <a:off x="450170" y="2473047"/>
            <a:ext cx="3629728" cy="2063411"/>
          </a:xfrm>
          <a:prstGeom prst="rect">
            <a:avLst/>
          </a:prstGeom>
        </p:spPr>
      </p:pic>
      <p:sp>
        <p:nvSpPr>
          <p:cNvPr id="5" name="CuadroTexto 4">
            <a:extLst>
              <a:ext uri="{FF2B5EF4-FFF2-40B4-BE49-F238E27FC236}">
                <a16:creationId xmlns="" xmlns:a16="http://schemas.microsoft.com/office/drawing/2014/main" id="{38F02F95-A75F-45BE-82FE-BFFB4514E649}"/>
              </a:ext>
            </a:extLst>
          </p:cNvPr>
          <p:cNvSpPr txBox="1"/>
          <p:nvPr/>
        </p:nvSpPr>
        <p:spPr>
          <a:xfrm>
            <a:off x="3823971" y="1806773"/>
            <a:ext cx="4794902" cy="1569660"/>
          </a:xfrm>
          <a:prstGeom prst="rect">
            <a:avLst/>
          </a:prstGeom>
          <a:noFill/>
        </p:spPr>
        <p:txBody>
          <a:bodyPr wrap="none" rtlCol="0">
            <a:spAutoFit/>
          </a:bodyPr>
          <a:lstStyle/>
          <a:p>
            <a:pPr marL="285750" indent="-285750">
              <a:buFont typeface="Arial" panose="020B0604020202020204" pitchFamily="34" charset="0"/>
              <a:buChar char="•"/>
            </a:pPr>
            <a:r>
              <a:rPr lang="x-none" sz="1600" dirty="0">
                <a:latin typeface="Arial" pitchFamily="34" charset="0"/>
                <a:cs typeface="Arial" pitchFamily="34" charset="0"/>
              </a:rPr>
              <a:t>Capacitación: se cumplió en tiempo y forma </a:t>
            </a:r>
          </a:p>
          <a:p>
            <a:r>
              <a:rPr lang="x-none" sz="1600" dirty="0">
                <a:latin typeface="Arial" pitchFamily="34" charset="0"/>
                <a:cs typeface="Arial" pitchFamily="34" charset="0"/>
              </a:rPr>
              <a:t>      con el programa de capacitación de calidad</a:t>
            </a:r>
          </a:p>
          <a:p>
            <a:r>
              <a:rPr lang="x-none" sz="1600" dirty="0">
                <a:latin typeface="Arial" pitchFamily="34" charset="0"/>
                <a:cs typeface="Arial" pitchFamily="34" charset="0"/>
              </a:rPr>
              <a:t>      por la situación de pandemia se había </a:t>
            </a:r>
          </a:p>
          <a:p>
            <a:r>
              <a:rPr lang="x-none" sz="1600" dirty="0">
                <a:latin typeface="Arial" pitchFamily="34" charset="0"/>
                <a:cs typeface="Arial" pitchFamily="34" charset="0"/>
              </a:rPr>
              <a:t>      pospuesto , pero en este ultimo trimestre </a:t>
            </a:r>
          </a:p>
          <a:p>
            <a:r>
              <a:rPr lang="x-none" sz="1600" dirty="0">
                <a:latin typeface="Arial" pitchFamily="34" charset="0"/>
                <a:cs typeface="Arial" pitchFamily="34" charset="0"/>
              </a:rPr>
              <a:t>      se reanudaron y se culminó con la preparación</a:t>
            </a:r>
          </a:p>
          <a:p>
            <a:r>
              <a:rPr lang="x-none" sz="1600" dirty="0">
                <a:latin typeface="Arial" pitchFamily="34" charset="0"/>
                <a:cs typeface="Arial" pitchFamily="34" charset="0"/>
              </a:rPr>
              <a:t>      de grupos auditores líderes como internos.</a:t>
            </a:r>
          </a:p>
        </p:txBody>
      </p:sp>
      <p:sp>
        <p:nvSpPr>
          <p:cNvPr id="8" name="CuadroTexto 7">
            <a:extLst>
              <a:ext uri="{FF2B5EF4-FFF2-40B4-BE49-F238E27FC236}">
                <a16:creationId xmlns="" xmlns:a16="http://schemas.microsoft.com/office/drawing/2014/main" id="{6412F164-C535-4F25-B4FD-3F356770D637}"/>
              </a:ext>
            </a:extLst>
          </p:cNvPr>
          <p:cNvSpPr txBox="1"/>
          <p:nvPr/>
        </p:nvSpPr>
        <p:spPr>
          <a:xfrm>
            <a:off x="3872336" y="4242640"/>
            <a:ext cx="5137945" cy="1815882"/>
          </a:xfrm>
          <a:prstGeom prst="rect">
            <a:avLst/>
          </a:prstGeom>
          <a:noFill/>
        </p:spPr>
        <p:txBody>
          <a:bodyPr wrap="none" rtlCol="0">
            <a:spAutoFit/>
          </a:bodyPr>
          <a:lstStyle/>
          <a:p>
            <a:pPr marL="285750" indent="-285750">
              <a:buFont typeface="Arial" panose="020B0604020202020204" pitchFamily="34" charset="0"/>
              <a:buChar char="•"/>
            </a:pPr>
            <a:r>
              <a:rPr lang="x-none" sz="1600" dirty="0">
                <a:latin typeface="Arial" pitchFamily="34" charset="0"/>
                <a:cs typeface="Arial" pitchFamily="34" charset="0"/>
              </a:rPr>
              <a:t>Auditoría de calidad: se canceló la meta ya que por</a:t>
            </a:r>
          </a:p>
          <a:p>
            <a:r>
              <a:rPr lang="x-none" sz="1600" dirty="0">
                <a:latin typeface="Arial" pitchFamily="34" charset="0"/>
                <a:cs typeface="Arial" pitchFamily="34" charset="0"/>
              </a:rPr>
              <a:t>     por motivo de pandemia se retrasaron los cursos </a:t>
            </a:r>
          </a:p>
          <a:p>
            <a:r>
              <a:rPr lang="x-none" sz="1600" dirty="0">
                <a:latin typeface="Arial" pitchFamily="34" charset="0"/>
                <a:cs typeface="Arial" pitchFamily="34" charset="0"/>
              </a:rPr>
              <a:t>     para preparar a auditores interno y líderes, aparte </a:t>
            </a:r>
          </a:p>
          <a:p>
            <a:r>
              <a:rPr lang="x-none" sz="1600" dirty="0">
                <a:latin typeface="Arial" pitchFamily="34" charset="0"/>
                <a:cs typeface="Arial" pitchFamily="34" charset="0"/>
              </a:rPr>
              <a:t>     que no existen las condiciones propicias para </a:t>
            </a:r>
          </a:p>
          <a:p>
            <a:r>
              <a:rPr lang="x-none" sz="1600" dirty="0">
                <a:latin typeface="Arial" pitchFamily="34" charset="0"/>
                <a:cs typeface="Arial" pitchFamily="34" charset="0"/>
              </a:rPr>
              <a:t>     llevar a cabo en este año las visitas a las unidades</a:t>
            </a:r>
          </a:p>
          <a:p>
            <a:r>
              <a:rPr lang="x-none" sz="1600" dirty="0">
                <a:latin typeface="Arial" pitchFamily="34" charset="0"/>
                <a:cs typeface="Arial" pitchFamily="34" charset="0"/>
              </a:rPr>
              <a:t>     administrativas, ya que existe mucho personal de </a:t>
            </a:r>
          </a:p>
          <a:p>
            <a:r>
              <a:rPr lang="x-none" sz="1600" dirty="0">
                <a:latin typeface="Arial" pitchFamily="34" charset="0"/>
                <a:cs typeface="Arial" pitchFamily="34" charset="0"/>
              </a:rPr>
              <a:t>     riesgo.</a:t>
            </a:r>
          </a:p>
        </p:txBody>
      </p:sp>
    </p:spTree>
    <p:extLst>
      <p:ext uri="{BB962C8B-B14F-4D97-AF65-F5344CB8AC3E}">
        <p14:creationId xmlns="" xmlns:p14="http://schemas.microsoft.com/office/powerpoint/2010/main" val="4264479967"/>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23485</TotalTime>
  <Words>1611</Words>
  <Application>Microsoft Office PowerPoint</Application>
  <PresentationFormat>Presentación en pantalla (4:3)</PresentationFormat>
  <Paragraphs>470</Paragraphs>
  <Slides>20</Slides>
  <Notes>3</Notes>
  <HiddenSlides>0</HiddenSlides>
  <MMClips>0</MMClips>
  <ScaleCrop>false</ScaleCrop>
  <HeadingPairs>
    <vt:vector size="4" baseType="variant">
      <vt:variant>
        <vt:lpstr>Tema</vt:lpstr>
      </vt:variant>
      <vt:variant>
        <vt:i4>1</vt:i4>
      </vt:variant>
      <vt:variant>
        <vt:lpstr>Títulos de diapositiva</vt:lpstr>
      </vt:variant>
      <vt:variant>
        <vt:i4>20</vt:i4>
      </vt:variant>
    </vt:vector>
  </HeadingPairs>
  <TitlesOfParts>
    <vt:vector size="21" baseType="lpstr">
      <vt:lpstr>Tema de Office</vt:lpstr>
      <vt:lpstr>CONTROL INTERNO Comité de Control y Desempeño Institucional (COCODI) </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INTERNO Comité de control y desempeño institucional (COCODI)</dc:title>
  <dc:creator>Enelda G. Ramos Salazar</dc:creator>
  <cp:lastModifiedBy>LUIS CARLOS</cp:lastModifiedBy>
  <cp:revision>512</cp:revision>
  <dcterms:created xsi:type="dcterms:W3CDTF">2017-06-29T21:17:41Z</dcterms:created>
  <dcterms:modified xsi:type="dcterms:W3CDTF">2020-12-11T00:47:33Z</dcterms:modified>
</cp:coreProperties>
</file>