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71" r:id="rId4"/>
    <p:sldId id="272" r:id="rId5"/>
    <p:sldId id="273" r:id="rId6"/>
    <p:sldId id="259" r:id="rId7"/>
    <p:sldId id="261" r:id="rId8"/>
    <p:sldId id="266" r:id="rId9"/>
    <p:sldId id="270" r:id="rId10"/>
    <p:sldId id="262" r:id="rId11"/>
    <p:sldId id="264" r:id="rId12"/>
    <p:sldId id="265" r:id="rId13"/>
    <p:sldId id="274" r:id="rId14"/>
    <p:sldId id="275" r:id="rId15"/>
    <p:sldId id="276" r:id="rId16"/>
    <p:sldId id="277" r:id="rId17"/>
    <p:sldId id="278" r:id="rId18"/>
    <p:sldId id="267" r:id="rId19"/>
    <p:sldId id="279" r:id="rId2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13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37F7-31BC-4598-B904-9A677CF8C539}" type="datetimeFigureOut">
              <a:rPr lang="es-MX" smtClean="0"/>
              <a:pPr/>
              <a:t>30/07/2020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344-ADCC-4319-AC2E-C24F0FEE3DA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14700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37F7-31BC-4598-B904-9A677CF8C539}" type="datetimeFigureOut">
              <a:rPr lang="es-MX" smtClean="0"/>
              <a:pPr/>
              <a:t>30/07/2020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344-ADCC-4319-AC2E-C24F0FEE3DA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8194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37F7-31BC-4598-B904-9A677CF8C539}" type="datetimeFigureOut">
              <a:rPr lang="es-MX" smtClean="0"/>
              <a:pPr/>
              <a:t>30/07/2020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344-ADCC-4319-AC2E-C24F0FEE3DA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20700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37F7-31BC-4598-B904-9A677CF8C539}" type="datetimeFigureOut">
              <a:rPr lang="es-MX" smtClean="0"/>
              <a:pPr/>
              <a:t>30/07/2020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344-ADCC-4319-AC2E-C24F0FEE3DA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147005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37F7-31BC-4598-B904-9A677CF8C539}" type="datetimeFigureOut">
              <a:rPr lang="es-MX" smtClean="0"/>
              <a:pPr/>
              <a:t>30/07/2020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344-ADCC-4319-AC2E-C24F0FEE3DA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585358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37F7-31BC-4598-B904-9A677CF8C539}" type="datetimeFigureOut">
              <a:rPr lang="es-MX" smtClean="0"/>
              <a:pPr/>
              <a:t>30/07/2020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344-ADCC-4319-AC2E-C24F0FEE3DA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839951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37F7-31BC-4598-B904-9A677CF8C539}" type="datetimeFigureOut">
              <a:rPr lang="es-MX" smtClean="0"/>
              <a:pPr/>
              <a:t>30/07/2020</a:t>
            </a:fld>
            <a:endParaRPr lang="es-MX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344-ADCC-4319-AC2E-C24F0FEE3DA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34104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37F7-31BC-4598-B904-9A677CF8C539}" type="datetimeFigureOut">
              <a:rPr lang="es-MX" smtClean="0"/>
              <a:pPr/>
              <a:t>30/07/2020</a:t>
            </a:fld>
            <a:endParaRPr lang="es-MX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344-ADCC-4319-AC2E-C24F0FEE3DA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405742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37F7-31BC-4598-B904-9A677CF8C539}" type="datetimeFigureOut">
              <a:rPr lang="es-MX" smtClean="0"/>
              <a:pPr/>
              <a:t>30/07/2020</a:t>
            </a:fld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344-ADCC-4319-AC2E-C24F0FEE3DA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4594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37F7-31BC-4598-B904-9A677CF8C539}" type="datetimeFigureOut">
              <a:rPr lang="es-MX" smtClean="0"/>
              <a:pPr/>
              <a:t>30/07/2020</a:t>
            </a:fld>
            <a:endParaRPr lang="es-MX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344-ADCC-4319-AC2E-C24F0FEE3DA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916806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37F7-31BC-4598-B904-9A677CF8C539}" type="datetimeFigureOut">
              <a:rPr lang="es-MX" smtClean="0"/>
              <a:pPr/>
              <a:t>30/07/2020</a:t>
            </a:fld>
            <a:endParaRPr lang="es-MX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344-ADCC-4319-AC2E-C24F0FEE3DA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42951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37F7-31BC-4598-B904-9A677CF8C539}" type="datetimeFigureOut">
              <a:rPr lang="es-MX" smtClean="0"/>
              <a:pPr/>
              <a:t>30/07/2020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344-ADCC-4319-AC2E-C24F0FEE3DA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585358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37F7-31BC-4598-B904-9A677CF8C539}" type="datetimeFigureOut">
              <a:rPr lang="es-MX" smtClean="0"/>
              <a:pPr/>
              <a:t>30/07/2020</a:t>
            </a:fld>
            <a:endParaRPr lang="es-MX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344-ADCC-4319-AC2E-C24F0FEE3DA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320925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37F7-31BC-4598-B904-9A677CF8C539}" type="datetimeFigureOut">
              <a:rPr lang="es-MX" smtClean="0"/>
              <a:pPr/>
              <a:t>30/07/2020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344-ADCC-4319-AC2E-C24F0FEE3DA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81942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37F7-31BC-4598-B904-9A677CF8C539}" type="datetimeFigureOut">
              <a:rPr lang="es-MX" smtClean="0"/>
              <a:pPr/>
              <a:t>30/07/2020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344-ADCC-4319-AC2E-C24F0FEE3DA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2070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37F7-31BC-4598-B904-9A677CF8C539}" type="datetimeFigureOut">
              <a:rPr lang="es-MX" smtClean="0"/>
              <a:pPr/>
              <a:t>30/07/2020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344-ADCC-4319-AC2E-C24F0FEE3DA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83995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37F7-31BC-4598-B904-9A677CF8C539}" type="datetimeFigureOut">
              <a:rPr lang="es-MX" smtClean="0"/>
              <a:pPr/>
              <a:t>30/07/2020</a:t>
            </a:fld>
            <a:endParaRPr lang="es-MX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344-ADCC-4319-AC2E-C24F0FEE3DA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34104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37F7-31BC-4598-B904-9A677CF8C539}" type="datetimeFigureOut">
              <a:rPr lang="es-MX" smtClean="0"/>
              <a:pPr/>
              <a:t>30/07/2020</a:t>
            </a:fld>
            <a:endParaRPr lang="es-MX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344-ADCC-4319-AC2E-C24F0FEE3DA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40574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37F7-31BC-4598-B904-9A677CF8C539}" type="datetimeFigureOut">
              <a:rPr lang="es-MX" smtClean="0"/>
              <a:pPr/>
              <a:t>30/07/2020</a:t>
            </a:fld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344-ADCC-4319-AC2E-C24F0FEE3DA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459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37F7-31BC-4598-B904-9A677CF8C539}" type="datetimeFigureOut">
              <a:rPr lang="es-MX" smtClean="0"/>
              <a:pPr/>
              <a:t>30/07/2020</a:t>
            </a:fld>
            <a:endParaRPr lang="es-MX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344-ADCC-4319-AC2E-C24F0FEE3DA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91680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37F7-31BC-4598-B904-9A677CF8C539}" type="datetimeFigureOut">
              <a:rPr lang="es-MX" smtClean="0"/>
              <a:pPr/>
              <a:t>30/07/2020</a:t>
            </a:fld>
            <a:endParaRPr lang="es-MX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344-ADCC-4319-AC2E-C24F0FEE3DA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42951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37F7-31BC-4598-B904-9A677CF8C539}" type="datetimeFigureOut">
              <a:rPr lang="es-MX" smtClean="0"/>
              <a:pPr/>
              <a:t>30/07/2020</a:t>
            </a:fld>
            <a:endParaRPr lang="es-MX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344-ADCC-4319-AC2E-C24F0FEE3DA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32092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837F7-31BC-4598-B904-9A677CF8C539}" type="datetimeFigureOut">
              <a:rPr lang="es-MX" smtClean="0"/>
              <a:pPr/>
              <a:t>30/07/2020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BD344-ADCC-4319-AC2E-C24F0FEE3DA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00456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837F7-31BC-4598-B904-9A677CF8C539}" type="datetimeFigureOut">
              <a:rPr lang="es-MX" smtClean="0"/>
              <a:pPr/>
              <a:t>30/07/2020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BD344-ADCC-4319-AC2E-C24F0FEE3DA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00456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181100" y="2092530"/>
            <a:ext cx="6977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cap="small" dirty="0" smtClean="0">
                <a:solidFill>
                  <a:srgbClr val="544B4E"/>
                </a:solidFill>
                <a:latin typeface="Gotham Medium" panose="02000604030000020004" pitchFamily="50" charset="0"/>
              </a:rPr>
              <a:t>Principios y Valores que rigen el servicio público</a:t>
            </a:r>
            <a:endParaRPr lang="es-ES" sz="4000" b="1" cap="small" dirty="0">
              <a:solidFill>
                <a:srgbClr val="544B4E"/>
              </a:solidFill>
              <a:latin typeface="Gotham Medium" panose="02000604030000020004" pitchFamily="50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279000" y="4259372"/>
            <a:ext cx="67818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2000" dirty="0" smtClean="0">
                <a:solidFill>
                  <a:srgbClr val="544B4E"/>
                </a:solidFill>
                <a:latin typeface="Gotham Book" panose="02000604040000020004" pitchFamily="50" charset="0"/>
              </a:rPr>
              <a:t>Dirección General de Contraloría Social</a:t>
            </a:r>
          </a:p>
          <a:p>
            <a:pPr algn="ctr"/>
            <a:r>
              <a:rPr lang="x-none" sz="2000" dirty="0" smtClean="0">
                <a:solidFill>
                  <a:srgbClr val="544B4E"/>
                </a:solidFill>
                <a:latin typeface="Gotham Book" panose="02000604040000020004" pitchFamily="50" charset="0"/>
              </a:rPr>
              <a:t>Unidad de Ética, integridad pública y prevención de conflicto de interés</a:t>
            </a:r>
          </a:p>
          <a:p>
            <a:pPr algn="ctr"/>
            <a:endParaRPr lang="x-none" sz="1400" dirty="0" smtClean="0">
              <a:solidFill>
                <a:srgbClr val="544B4E"/>
              </a:solidFill>
              <a:latin typeface="Gotham Book" panose="02000604040000020004" pitchFamily="50" charset="0"/>
            </a:endParaRPr>
          </a:p>
          <a:p>
            <a:pPr algn="ctr"/>
            <a:endParaRPr lang="x-none" sz="1400" dirty="0">
              <a:solidFill>
                <a:srgbClr val="544B4E"/>
              </a:solidFill>
              <a:latin typeface="Gotham Book" panose="02000604040000020004" pitchFamily="50" charset="0"/>
            </a:endParaRPr>
          </a:p>
          <a:p>
            <a:pPr algn="ctr"/>
            <a:r>
              <a:rPr lang="x-none" sz="1400" dirty="0" smtClean="0">
                <a:solidFill>
                  <a:srgbClr val="544B4E"/>
                </a:solidFill>
                <a:latin typeface="Gotham Book" panose="02000604040000020004" pitchFamily="50" charset="0"/>
              </a:rPr>
              <a:t>Hermosillo, Sonora</a:t>
            </a:r>
            <a:endParaRPr lang="es-ES" sz="1400" dirty="0">
              <a:solidFill>
                <a:srgbClr val="544B4E"/>
              </a:solidFill>
              <a:latin typeface="Gotham Book" panose="0200060404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60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85852" y="1928802"/>
            <a:ext cx="4150244" cy="6143668"/>
          </a:xfrm>
        </p:spPr>
        <p:txBody>
          <a:bodyPr>
            <a:noAutofit/>
          </a:bodyPr>
          <a:lstStyle/>
          <a:p>
            <a:pPr algn="just"/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Es importante entender que las disposiciones legales están para guiarnos y son la manera en la que los humanos estipulamos lo que ya de por sí existe en la realidad.</a:t>
            </a:r>
          </a:p>
          <a:p>
            <a:pPr algn="just"/>
            <a:endParaRPr lang="es-ES" sz="1800" i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r>
              <a:rPr lang="es-ES" sz="1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“Dura </a:t>
            </a:r>
            <a:r>
              <a:rPr lang="es-ES" sz="18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lex</a:t>
            </a:r>
            <a:r>
              <a:rPr lang="es-ES" sz="1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, sed </a:t>
            </a:r>
            <a:r>
              <a:rPr lang="es-ES" sz="18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lex</a:t>
            </a:r>
            <a:r>
              <a:rPr lang="es-ES" sz="1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”. </a:t>
            </a:r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En muchas ocasiones cumplimos con la ley por miedo a las sanciones que ésta nos impone y no porque es lo correcto o lo que debería de ser.</a:t>
            </a:r>
          </a:p>
          <a:p>
            <a:pPr algn="just"/>
            <a:endParaRPr lang="es-ES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El buen obrar y el buen comportamiento son el fundamento de una buena sociedad. Hacer lo correcto sólo puede llevarnos a la paz y la felicidad.</a:t>
            </a:r>
          </a:p>
          <a:p>
            <a:pPr algn="just">
              <a:buNone/>
            </a:pPr>
            <a:endParaRPr lang="es-ES" sz="2000" i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>
              <a:buNone/>
            </a:pPr>
            <a:endParaRPr lang="es-E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>
              <a:buNone/>
            </a:pPr>
            <a:endParaRPr lang="es-E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>
              <a:buNone/>
            </a:pPr>
            <a:r>
              <a:rPr lang="es-ES" sz="2000" b="1" dirty="0" smtClean="0">
                <a:latin typeface="Calibri Light" pitchFamily="34" charset="0"/>
              </a:rPr>
              <a:t>  </a:t>
            </a:r>
            <a:endParaRPr lang="es-ES" sz="2000" b="1" dirty="0">
              <a:latin typeface="Calibri Light" pitchFamily="34" charset="0"/>
            </a:endParaRPr>
          </a:p>
          <a:p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357290" y="1357298"/>
            <a:ext cx="3434195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Legalidad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/>
            </a:r>
            <a:b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420888"/>
            <a:ext cx="3528392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90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85852" y="2000240"/>
            <a:ext cx="7215238" cy="5000636"/>
          </a:xfrm>
        </p:spPr>
        <p:txBody>
          <a:bodyPr>
            <a:normAutofit/>
          </a:bodyPr>
          <a:lstStyle/>
          <a:p>
            <a:pPr algn="just"/>
            <a:endParaRPr lang="es-E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endParaRPr lang="es-E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8434" name="AutoShape 2" descr="Resultado de imagen de locke le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8436" name="AutoShape 4" descr="Resultado de imagen de locke le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1506" name="AutoShape 2" descr="Resultado de imagen de felicidad aristotel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1508" name="AutoShape 4" descr="data:image/jpeg;base64,/9j/4AAQSkZJRgABAQAAAQABAAD/2wCEAAkGBxMTEhUTExIVFhUXGBgYFxgYFxUXGBgaFxgYFxcXFxcYHSggGBolHxcXITEhJSkrLi4uHR8zODMtNygtLisBCgoKDg0NFQ8PFS0dFR0tKy0tLS0tLy0tLS0rLS0tLS0rLS0yLSstLSstLSs3LS0xLS0tLS0tLS0tLSsrLy0tK//AABEIAOYA2wMBIgACEQEDEQH/xAAbAAABBQEBAAAAAAAAAAAAAAADAgQFBgcAAf/EAEYQAAIBAgQCBQcICAUEAwAAAAECAwARBBIhMQVBBhMiUWEHUnGBkaGxFCMyQpKTwfAzNFNyg7PR4RUkJWJjNUNz8RYXwv/EABYBAQEBAAAAAAAAAAAAAAAAAAABAv/EAB0RAQEAAgIDAQAAAAAAAAAAAAABAhESURMx8LH/2gAMAwEAAhEDEQA/AKJw/AyTydXHqxBOptoN9amP/hWM81PvBXdAv1wfuP8ACtQWgy8dCcZ5qfeCuPQnGean3grUXFqQndQZgehWM7k+8FKXoPjT9VPvBWoOlLjU5vV7aDLl6CY0kALHr/yCiHye44fVj+9Fargxc37h76OwJPooMkPk7x+2WP70UlvJ5jx9WP70VtAFDde1QY8PJvxDzY/vRXDyb8Q82L70VtS+6lKtBif/ANbcQ82L70Uk+TniHmxfeitqd+VwPXXLlA+kvtFBjB8m3EPNi+9FcPJtxDzYvvRW0iZSRYg+jWlqt+WnjQYkfJvxDzYvvRXo8m3ED9WL70Vt4QeFDBuaDE18m3ED9WL70UhvJ3jxusX3orbJNNqB1euut6DG18nePtfLH96K9Hk6x/mx/eitqEfhS2NBiX/11j/Nj+9FIboDjh9WP70Vssz00ERJuf7CgyAdBcbc6R7ftBy/914ehOM81Nf+QVr8kYVbd9Myuu1BknEei2JgjaWQKEW17OCdSFGnpIqIQ6Vq3TwAYGb+H/MSsnUUFj6Afrq/uSfCtSBtWXeT4/50X8yT4Vpma58NKBTai5rgul6LKlehdLegUBAlzavWGnjy/GixpZbnc10aXJP5vQIwul6cxLex8fbSFj29/or3Fz5RfmbZR3DvNA5aULufQNT7tzTQ4q+y89zz9Qo0cH12vc29P9hQ1exJtt7B66gJPjCNjr3W2prI5sbkkna+vpokCFjqdxfansGEVbk7nv7qBmIr+keHOveq5ZbnnfYek1IImvvrxL3G3550VHSDKLAdq3d37U6WHIqqCbju7+dOliXOO/cjlptXsq6+Pd4eFA2adha5Fri9xb4USKbtbW8d969mw4ZWtv8A0NeGG452HduT+NEKupJsb151evOvYUtrue+jrYWJ0JopKChNc/1p1k19NelABREe4tXBbAU7ZNaQ61RHzrpfembk+b7LVLvHUa632vv+RQVbp8/+RmGX9n3ftErJ02rXen5/yE2lv0fp/SpWRJtQWHoF+uD9yT4VqSrp6x8ay/yffro0v2JPhWqhCe4CgK66V0S3IHjc0tD3b9/9KIgsw8aDm1NthyoiqKRfla5Hur2WXItyL9wH9agS7XIX3eH55c6GmPhclIpY5HQ2fK6sUJ07VibGq30xxrpCkEbETYluruNwp1kYc7AEL6CTyprwaHq5pJnT5PhcNE0S3ABK5lLOQN9VFuZLX76C9xiy2+kfd4+m3eaVHGB2m2+Jqrv0pkz4dBhHX5QwWK7oHyAgu7p/27Kc1rnS97Va4Wzki2gNhyHpNAnrAG1ttsfTTlDc6kfn8KqH/wAuAwk2MbDkpHN1JUODmAYJ1iNbUXNre+pnivHRHL8nijM0ojMkgzBEijGzSyNfLfkoBPPQa0VMql9tqVkt6arr9M4xDgp+qYR4o2NyA0QClmJFu0Blbbu8bV6/Si0LSTYaeFuvEUMTAGXEFlVk6tdAL3sbmwsbnSiJXimPiwyo8rWVmCCyszM8hAVQouSb/jTydgoJt6B466VT5sRLiuJYeKWDqhhEbEuodZFLPZIO0ANRdjtyO41omO6ahYHxS4ZpMMjZBLnVese+W0SEXZM3ZL6cyAQKothhsPZ7aZ43iMUcsULtZ5iwjUAknq1zMzEbADmbU34jx3qzDGIWfFTKGXDhluosM7SSHRUUmxbmRoDUHwbGibG4zHYgCJMJGMMLsGVGBLzkMN/qgG1yCNL6UFuY6HvNDxSXj05CoThfSnrpoIjh3jXEpI8DsylmWMBiZIhrGGU3FyfG1N8J0yMmZI8FLIyzmFlQhgqK/VmZmtopNwBb6rcgTUFmwMmZNeRtTkLVPxPSgRjEGKEywYdrSzB1VQRoyRBv0rC+uoHcSas/BMW02HilaMxs6K2Qm5UEXFzYcrHbnQFdKGxAvYU5dNKbWv7aoaMCTrpem6w732p5MdaHK1tANaCo+UaP/T5tLAdX/NSscTatk8o+Y4Ce+w6v29bHf2VjabUFl8nR/wA8v7knwrVmPM1lXk4/Xl/ck+FaxEmhJ9f9KD1Dtbf4Cjs3iNNvTQYRfv29tFUdwAqDmNttBz/qajsdMCwJvlI0Hw9ZOvop1xFiVyX31b0d3r/rQp4rIpsb29xFhQVmdMU2MM5wTuIkyRduFEt9eQs7Xub5RYHTei8ZwuJnwoJwsiZcRG0sOaNzJGpBLIwID7jQ21U1csCvY1sQ2nqO+vrpeDAClDrYHXn3gj00FWSDE/4gmIkwziJoWSMXj/y+Z+0Ze1bOVBuFv9IKL2Jqd4k0owc3UazFX6sAi5YjlfS+/rtT2eXsi/PU0cWJsNByoKpwjgzy4fC4dsO8GGgKPIshTrJ5EOYDKjELFnuxLEFrAZQLmmeK4LKMTjuswmKxC4iRWTqZYo4ZEAORMQ5ZXVVvltqCOR0vfVbQD1eyiwvpry0NUVh+DPNxDDdZCEw2EgBQLbI07G2VR5qBQRcDlXnSrCTrj8JiVw0mIjijmAWMxgpK4sGbrGACkWGblY+ANtjGtOGNBmuC4Vj78UV4T1+JjJWZWQQ/o7JFGSc2hYrcqNFubXoE+CxbQ8OX5BL8nwrxZ4M0QlkdEPzls+URBtsxuczEgCxrSSLa0paCkvBi4+JYqVcOzmaKGOCYlDFCFHzglJYNYPdsqglvC9xCpwDFvwibC/J5BMJzJIWaMHE3lLsUIY/VCata5Gl606bam7S629tBUeGI8bT4mPAYjrupYJJiZIzM7DVIY41YrFHoL2ygm2hqT6JcFbC4ERA2ndGeRzv1si3uT/tJA9VS3Wb33BNFc/RtbWoMxbhWMPDYML8hkVIZEbEITEXxPzpdxFZzdBuWa1zltoCa1CJ2YI2Xq7gEoSCQT9UldNNtNPGvbXNvX/WiWsBzoFMKbSA3OtOI5PTXkovb0+6gZ9VfXagyRAC9z3b2+FPpZByppONqop/lFQjh8+v7O/3sfurGk2rZ/KR/06f+H/NSsYTags3k2/X1/ck+Fa27WXuvWS+TX9fX9yT4Vrz7eig8iFhSlauZaWoqCMxgPWN3CP8AENrUvOl1BHcBUfiR84fFbe0WqQwfaXITrlv7TQDhuqqh77eHfr4WJonZRwL7gk+rb42paNmupGh1HiKj575gh1sDY947vTQKxbkkDwA9lQnE+KzmZ4sPnBhw7TSGNFkkZmNoYUVgRc2udCbbVMhc17EX1AJ2uL2JFxp66qfQzCuyy8RfFSKGkZmCLHlmigGUFgykgaOAAdPTrSC+cHeRoYjOoWVo1MoGyuVGYD13qM4xxOVMZgsNGf0ryPL2QbxRx3O+2p0I5j1VTsPisTjFjmU4gTvKrqVMseHw0CvfLyWZmUa6NfNyFTuBxyvjcdjZDaPDp8mQ9wjHW4g+nMQKosXD+JTNPOj4Zo0Qr1cpYETZhrZbaAacz7dKmkPjWW4LG4iHAwIkjDEY2c5C5aTqUl1v2yb5UANu8k1Npg3wMmIxLySnCR4XXPPJK882bMZLMfmm3QBbXzC3hBZeE8RmledJcK0KxyZI2LBuuUX7YAGg2PPe24NMem3FpYIFWAgYmeVIICRmAaQ6uQdCFUH3VXsHNisLgcFhFkb5Xi2I6xyZGhDfOSMM5NyikAA86HhcJEOK5VklePBQtJI0kskvz8gILdsmzZCSbWF120qjQpNF1N9N7Wv42G1MWceus54pxKWbB/LpJJVnxEmTBwpI6LEM+VeyhtI5ALMzX5AWGlSEocyQcNSaQBYesxEuc9ayjs5Fc6qWY6ncDagluL8TkOKwuHhIVpC8szWBKwxi5Guxc6X8KsUDXBJ5C1UjoLCjT43ExlmjTLhoCzM9lHakys5JKliGGvOrthEIRjzJ39FA9hQXHrtQ2bWwNzejQnX0C3wP40Jd70BIxYilsKRAbmjGgZvvSJkpy7eBoEoO5NFUzylr/p02v7P+alYqm1bV5SP+nT/w/wCdHWKptRFo8mptj1J8yT4VrcZzn/aOXefGsg8ni3xyj/ZJ8K2WNQAAKBR3rkF6Sx1r1G51A3xoyurEfkGvMA5Bzc2uPjajY6K6An83/wDVCwbZcpJ0sdOZNA7kktbL9Efk/C/qpvjE7Stp+Tf8a8w0m+a2U7V5Ieza+x09FBGcWSZopUw4BlZWVLsFAzaFr8rAk+qpbhnClhw0eGADIkYQ3H0rizkj/cST66FhIu2W5Wt7/wD1UmcSgG9BX+HdGkgyfO4ho4tY43k+bTcDRQC9rm2YmkwdGozHiY1MojxBdnVpNFMlixRbaEkDU30AG2lS+JUPrmPgBoP70eBco1Jufd+b0DGTossmHhjeSQtCweOVZPnVYbHMVsdNLWtYDTSlYjovHLh5sNIZ3ExUvKz3kJQqyEEjKoBUdkKF301NS+Ga3opw/Iai9BCcQ6NCZYM00qvASY5g95bsLPmYqQb+j0WoeD6IwRSmVDIMyBHjznJJYMuaW/akaztckm5JO+tWEAW3pOU99BScV0EiESIJZz1ZHVEyXaFQ2cLEctgL7kgk6XOgsXG9GYmZZc8wbquqfLIfnUvfLISMx13IIJq2uBfU0zxAsp9JFBDcC4RHhzKYzJaRi3Vlvm0JILZEAAF7DvsBYWFTqP8AVFM4pdNOfup3hpVC7XJoHMb7HmdPZoT7hRGNtqbw6sfd6KcMLUHsJN/V4UuU6V7Glq8IvVAsludCkFl1p2EpvOmndUVTfKav+nT2Gnzf82OsRTatv8pv/TZ7f8Xp/TR7Vh6bVUWnyan/AD6/uSfCtfjese8nDWxy/uSfCthhBtt+FB6SOdGjZdKE66ae6lrttyJ1F6gOUDA5rWt7KhMTKyvZVJ5B7dkDmfA1JrEW1Y2B2Ap7h4QBt4CgrSOdtSAeY3ouMxaojNJ2EADFr2AH5v7qlcRCupFyeW9v7CqX01V2jiBjYxrOjTqoLnIL7gC5W9r28KA8HSKJmVMsidnrE6xcodSQM9r33IsCBfegYXpBHIQt3yvKI+vK/NZ2BKqDe/K2gtpvTDi2D+UR4qeGORpCgUFldSwH0hGjWNt+Qudr12D4eZ2wsEasIICksjurIrOqjJGuYAsdSWO2veLUFlfi+FgkeJ5pBIsYkzZcyNmYIqJlJZpCxAC215Uyj6TKYGxBZlQMUYFSGDAgZbXNzcjTxqPw2ElYYziJifrQsi4ZCpBURgoHyHXN9IjTzrfSr04DDjh+Hw7JiAkqNebqZexKlpMzJbOQzkgaAEDe1rhMYTpSLTh1lVoVDuhUB8pBYEZWKnQd9e8HxsGEwuHKNiJflLM8SuQ8zFwGtqQqgKL3JA5k3OsJxOLEDhsPXxyK87Rx4kqhaQR5jdmCjNmKAC3e1vCn/T+QMsUUUM8c0Kxy4V1jYq5JKNCMoIBAC3DW5cgbhJydNI0wsmICP827xlSvaWRTbK9jZRcqCb86ccP6QMmDSbHZ4n7KkGJlaSRtkhhBLOeQ77GobpLhHWHC9ZEwibExyYgRI8lrKXN1QEsC+l+dJ6StJ8rweIcTRQrHKVYwNM0crXAMkKXysUylcwNjuLg2CzcH4qmIaRVDo8TBZEkUKykgMv0WYWIPI13F+JxYePNKxALWCgFmdmOiIo1ZjpYCg9FMCiQs6JODK7O74jSaVr26xlt2QeS2Ww5C9V/pbh3XHYaWRnSFFktIkLziOU7AxrfUqRYkEX5UEhh+PxiPEPklU4cHrY2VQ4OXONAxU3XXfkacYPpVhi8EQ6wtMVAbIciPIgdI3bYSEEHKLkAgmwNV7HcOBwqQYdMSHxs5Eks6kSFFs0k0gsAgKiyoQuhOlzUnhcEkXE8NCY5RBh4GaAhHZWmkJEkskgGUEKDcsdyO8XouxWxvRolv6Kasc5Cjbcn8KklHKoBvoKHHRZDQV0qgoNNp2BNuQozNb3UIINfSaCoeVFV/w2fTX5r+dHWGINK3byoqP8MxH8L+dHWEptRVk8nYvjl1t2JPhWwRNm57Vj/k8/Xl/ck+FbCiZV8T3fCiPQRew1PMn+lLtc25bn0chS4so0trbX+lLVxsFqBS06k0B76DrcaDx/pR1BJuaAEOg19dReKNma21/wAAaT0s4u2FjjMaqzyTxRKGvY5212IOwNj3232rzEorNrftE21IoGUMl3v52n4VYhD1ijXUD21CRYbne1uXd4VK4Zsu5v3UBkhfQZbU9Iyjx2vSIJQRvSmfmaBpiGuCL0bFDseApsjgt66eSgmLx1oDYZ9BSnBqLbGiKGWUnSNGc93ZUt+FF6M8QknwkE0qqskkauyrcKMwvoCSQLWNiTvQFa/IDW9KjiKgam9zc376jpeMN/iIwaIpQYYzyNrmVi4SNQb2sQG0t3a95+kXGVwsDTtHJIFt2YlDOcxC6AkCwv30HuIVr7UYyH6PKhCXNYgEaDQixFwDYjkdbUqKI5lvy1oJCBBYWoxbShRPa/tFKJqhNq8OlKvSHbUen8KBKjtXPdb10TnQztaig1BUfKqv+mYj+F/OjrBE2re/KqR/hmI/hfzo6wVNqos/k1H+oLbzJPhWvzXBsPbWReTD/qC/+OX4VqmMnvoL+PjQGQ9rfuv6707XvG23dTHCi7dw/EXt8akgRtUCowRsKIpr1TpSgRVFF6YYtpcfBDEAWgjeYk6ojyWRHk8EXM4FxclRpe4juHcdmjwbTu7T5pmTCZwqtICQiZsoAAuGa3gR3VaW6PKi4u8jM+LZ8z5QGVChSNF12QMbH3VFnoo3yaGI4m7QSJJG/VrlUx/RHV37Q3vdrkm9+VA3aPFDF4bCjFs7uvX4nsxBVRSLLGMt1VjdNSTaxvTWfHYvFRTzYYyCKNjHh1iCFpXBA612YHsXINhbQG+1T8PRposSMUMUxZlyzBkT50hswsf+2tsoCgbKBfnSeAdH3w56pMU4w4fOIhGof6Wbq2mvcx3I2AJBtegjsf0lImGHacQCKNXxDplaV5CARBh1YHU7kgE20Ft6HjuL4yPA4EyvIuJkxIBUKmd4gXOWRSLAlerBtaxIvbWpLE8DlXEyzYefqTMF6wGJZNVFgyEnsG3gRT4dHrzQzvK8hhgaJFYAnO9g0zPzYrodO46UHcCinSRzPOsgkIIVUCrFpqindhrudTa/Om/SjpGExKYMTrh1EfW4iY5S4XQJDCrA3lckcibHQXo0OZbXuGDMSN/ACmmO4bL8obFwT9S8iLHIGiWUELojLcjKwHpHhQQ2IxWIlwCYaXOJMXiOqTOAsow5bOWkAAs3VrrpzFaZh7ABVFgAFA5AAWAqnYrgLyPhZFxMnWQZxmZUdpBIAHJvZVbTQ20B22q4qcovbb31Blwxc0g4nxBJ2gTMwiZQpaQYdSkS3dSFjvqQNSzbjLrNYni2ImPDI45GjmlCzYgKFt1aoGkzBhoCxCi3efUTB9Eh1aYd5y+DiclIAgUt2y4WeS5MihjewC3sL3qal4GwxoxgnyjqRE0WRSCASws51QXIJAGthrVFR4n0kZ5MRHFiGiEF440iCviMTiLEEKpViIkawJAF9ybaU74lxTGRy8NiUk4p0Z54hlyN2ALObHIua9yNgGtc2p8vRmSJpuoxjxRTytK6LErSBn0fq5ieyD+6bcu+pLh3CsmMmxZfO8ioigi3VogF0U87t2iagjOg+LxMmJxfWTmeKN1jRyioBIqkzCMKNEDEAXJ0A1vcm7kVSMB0Smiw0mEjx0iB2JjkWNVaPtmRrlWDOWuQTmGlrAa3uMEZREUszlVVS7fSYgAFmtzO5qgtIkUUoGvChO+goFRC+tKO9eptSAedBUvKqf8AS8R/C/nR1gabVvHlTlB4ZiADf9F/OjrB49qC0eTRQcet9urk+FaxNIL6Dbasl8nH68P/AByfCtX0NAqM2NSUJvrUWRe/hTzCEEWqB6WB50aM91N1Ud1Ln0Fr0DTi+IKhSttDqTyBFJeHNZszWsDYaa8qMYAUNxfnr4UqJQUJAAP99qBDpYAW03BOp2GnsFqJkAF7bNYn8+FqUSDYE9wtQMXBZQAx3t394H9KoeviFCn83poMWWaw7Ol/d/UV6vD2f61hbc+2wFBbBKt1LMe/a9AqWINY5te8fCvDheyee1/VTtcEhFlYi3fqPXXuHwRtYstvC591qBOFOhOlema99bgfGoLpDwid5FdHCqhbqwbGzFCBKwO9ma+X/YPONhjg2LbPllIuJO0DEHYnLHGb5LBggL7CzZRsDcLWI+yDbU60rEqMuttqrOIwGNBZ1dc1zazLqESRYlc5btHdwcuhzLmNs7AFTA40OGLqbizNZM7BEUxrb6IGdptu8a21oJ18oFybBQTroPG9+Qof0deWt6YSLLbDLIM7C7SC91MixsyKzBBaMPsxUaonM2NfTgMoZQWyALI1wc7BnBVDruwVYySD2iZCW84Lrg9zp+TTqQGqzi+GYpsIsAdQxRjIy6ak9mFAfqgG2Ztwig3zGz7g3C2TOx0lOZQxOdSuZjGcgsbBSigE7Ly1JCWjGtENQXGeHySPAVAbqyXY5ymYrZ1ULrlJdIxm1spkH1jdlwjgjxvCXUhYlZic+YlyCtrEmy2C63LOTdjcHMFkmY7CmxlvoD3jfu0I9INxVbxnCsQ8xllIZHCh0UgZVIl7AJBuqt1DHzspNjcqXvBsOV6w9oCRw6q18yIsUUKXvqCwhD2OoLm+t6CG8pUduGYj0x2++j/vWIx7VuflRP8Aps/8L+dHWFodKCyeT0/50f8AjkHurW4RpWTeTkj5et9skl/ZWuI+trUHkg07r0TCtrXO165FoJGN9M1CUFjrSIjy8KcxLp6agcr6KZyjI3hvTqM0PGxFlsOWv9qoB1YbXUG+hpeo+mOyxBB99j3b/CgxuAAL3vf32/AU+lfsj88xQED63G1tKbYpATqPEU5j1pD6/n00AkT/AHGiqlvre6lLECAdvRRI4gb0ATFf6RNqJh7DnpSXi/3H3UbD5QtvbQDxD+ukyOb/AAojDQ3ppPKbgUHupbb0/n1U3xURtI/auEawSxe9jYLcEZidtDTgrYb8qPDHb0nU0FajxWMi6sSCR2TJ1hCl42bLZ7FY1JS88b6XNoJAASLlzBxjFBVU4ckjq1JYPcsUzOWIXKO1pcdldTc7VYXF9K9yeygrvBMbiWlXNGxSb50sS+WONhIY1S6gBgBCrLuc5bTKbij4lig7MULKS11ZSoRU609iwzO1hEvczMxBsLLaCtAljHgKgrLdIJ0XK0BJzRxBmD9t37NzlQAIzFQG0sCSdspe8I4nJIpZoGQX7OYWa2UNZgTupJU8rg20sS7xGFDWJtobj2EXHdoSPXTeSNtr6egn4VVQHlMxN+HTi1v0fd+1Q99Yiu1bN5RMMRw6dj/x/wA2OsZWiLJ5Pf15f3JPhWsRv3a2HjWUeTz9eX9yT4VrINtaD2Nm800Yabg/H4UjDsbab3PxpxGb6fnSg5DuRytf31IQ2t6KYROTt4j4U4hU38OdA9Q91eyHT00NPh+daVM9AzxWFsbiwB38KJFtl5i9j8RTsJcWPOmUyEGx9RoCpNy/JpSSafnvprEe8XorRm17G3fQOA57vX+d6XHIb/GmKzEUZXva53oHZvb2VyEe2gSX2v66TGx1tQOJpNKZQjnuaO4uLGvIQdrUBMOlz4CnZFIVbCvc1AsV5mpG9KtQcRTXESU7Jpji+8UHMNPRtQrmhq9Ika6+Gvr8KorXlLmvw6cDb5u5/ix7ViabVtHlGP8Aps2n7L+bHWLptUFj8nw/zq/uSfCtXZSedZT5Pf11f3JPhWtKum9AXCxG/vp5FEAD402wgsL704Ld1ASFRa358a6N9duf4UiV8qhRud65LaXuaA6E0YKdCd6b9eBsKNGpIu3s2oDq5riARqKSsgvSw1A2OGtqNR3c/wC9CGItv66e56FjIlYdrnp4250DRip1A9xr3MBRvkuujEAcqUcH40CITfWvV0NHTDePsoyxAbCgCkRJ7hzpyqAbUnNQ8XiOrjdyLhFLW5mwvQGZuVcoqK/xfss2RSA2WwkGa/WdUMy27IvrSjxqwe0esYZpLOLAKAeybds2O2mxFBLbVzVDz9IIwrmzXRpVI0B+ZV2uO9W6s2Pf6DTgcSBY9nshiua40K3uSvJdLXv6qslqWyHbPrQJX9lMIuNo+XQjMrtrpbKyqQR39r3UGbjSDOAuqFQbkAHMQBqfE6+g1eGW9a+9M+THW9/a3+DwwnXur14wLa6D10wk4qcwGVbkE/pFtoQNDbU60ibGhlJyn6eTfnnyX9utXhTnj2iPKUhHD59f2f8ANjrFU2rYPKBITw6a5/Z39UsdY+m1YrayeT79eX9yT4VrigDQb86yTyeX+XLbzJPhWuxpptQOYlAA7hSg/dTdydBaixg1Qqc/R9Nc1q9lXY66Ghs1QOImAsba8r/gKI0hNNsOrMbkW0o6E3OhJ8aA6iw8K8lnHfSOr7xf20tI/wDbQJSTuUn06ClLETqx/oKMFPdXpa2lqDyxtvRlWwoS3tsa6x2N+6gWZPGk9aeQoghHprmPcLeqgEc3OwppxNVYZWlKgqVdRlswOp32NgRccr+p8Y+ZBPpoGJwaPbOgOX094PL0D399BF9StihkGUtmtZL/AE+t1PMX9xpEnDkykCTKhV0sMuUITcqCRpYk27r25Cz/AOQxkser+n9LfXtZ9e7W3sFcOGplCkNlF7LrzIP4XoIrFcOicfpO0etAysuvX5my+NusJX0+JuqfDoQ15uw2YkAqB2tG7Xdr7/RUnJhEAACnQg7nkEAv3j5tPZQzw8bAHQCxBOlgqi3qVRVls9JcZfaKGFCuWV7EFhYkNa4VjcsezpFfXxoBwa3PzgvoTd9CXfrBvpckE2HImpg8PS7Gxu2+p7mH/wC29vopBwSWAynQgjflcfia1zy7Z8ePSJeMntgqthbW1tbEb7cqQYNDeVAMwbddCW6weo/CpX5GtiACBodzutrH0iwoUmEQ3vfXxPMZTz5ikypcJVc6eAf4dMc2Y/N6i1j88ndWQKK2LyhEDh84A0uh585kPxJrH02rNbKsQdDb0Eivesfz2+0a6uqDzrH89vtGuMj+e32mr2uoPDI/nt9pq96x/Pb7Rrq6g7rH89vtNXnWP57faaurqDjK/nt9pq7rX89vtNXV1B3Wyee32mr3rZPPb7TV1dQcZZPPb7TV510nnt9pq6uoOE0n7RvtNXGWTz2+01e11AnrpPPb7TVxlk89vtNXV1B3Wyee32mrjNJ57faaurqDwSv57faauEsnnt9pq6uoOEsnnt9pq96x/Pb7TV1dQcZH89vtNXZ389vtGurqDmZjoWJHiTXqJpXtdQ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1510" name="AutoShape 6" descr="data:image/jpeg;base64,/9j/4AAQSkZJRgABAQAAAQABAAD/2wCEAAkGBxMTEhUTExIVFhUXGBgYFxgYFxUXGBgaFxgYFxcXFxcYHSggGBolHxcXITEhJSkrLi4uHR8zODMtNygtLisBCgoKDg0NFQ8PFS0dFR0tKy0tLS0tLy0tLS0rLS0tLS0rLS0yLSstLSstLSs3LS0xLS0tLS0tLS0tLSsrLy0tK//AABEIAOYA2wMBIgACEQEDEQH/xAAbAAABBQEBAAAAAAAAAAAAAAADAgQFBgcAAf/EAEYQAAIBAgQCBQcICAUEAwAAAAECAwARBBIhMQVBBhMiUWEHUnGBkaGxFCMyQpKTwfAzNFNyg7PR4RUkJWJjNUNz8RYXwv/EABYBAQEBAAAAAAAAAAAAAAAAAAABAv/EAB0RAQEAAgIDAQAAAAAAAAAAAAABAhESURMx8LH/2gAMAwEAAhEDEQA/AKJw/AyTydXHqxBOptoN9amP/hWM81PvBXdAv1wfuP8ACtQWgy8dCcZ5qfeCuPQnGean3grUXFqQndQZgehWM7k+8FKXoPjT9VPvBWoOlLjU5vV7aDLl6CY0kALHr/yCiHye44fVj+9Fargxc37h76OwJPooMkPk7x+2WP70UlvJ5jx9WP70VtAFDde1QY8PJvxDzY/vRXDyb8Q82L70VtS+6lKtBif/ANbcQ82L70Uk+TniHmxfeitqd+VwPXXLlA+kvtFBjB8m3EPNi+9FcPJtxDzYvvRW0iZSRYg+jWlqt+WnjQYkfJvxDzYvvRXo8m3ED9WL70Vt4QeFDBuaDE18m3ED9WL70UhvJ3jxusX3orbJNNqB1euut6DG18nePtfLH96K9Hk6x/mx/eitqEfhS2NBiX/11j/Nj+9FIboDjh9WP70Vssz00ERJuf7CgyAdBcbc6R7ftBy/914ehOM81Nf+QVr8kYVbd9Myuu1BknEei2JgjaWQKEW17OCdSFGnpIqIQ6Vq3TwAYGb+H/MSsnUUFj6Afrq/uSfCtSBtWXeT4/50X8yT4Vpma58NKBTai5rgul6LKlehdLegUBAlzavWGnjy/GixpZbnc10aXJP5vQIwul6cxLex8fbSFj29/or3Fz5RfmbZR3DvNA5aULufQNT7tzTQ4q+y89zz9Qo0cH12vc29P9hQ1exJtt7B66gJPjCNjr3W2prI5sbkkna+vpokCFjqdxfansGEVbk7nv7qBmIr+keHOveq5ZbnnfYek1IImvvrxL3G3550VHSDKLAdq3d37U6WHIqqCbju7+dOliXOO/cjlptXsq6+Pd4eFA2adha5Fri9xb4USKbtbW8d969mw4ZWtv8A0NeGG452HduT+NEKupJsb151evOvYUtrue+jrYWJ0JopKChNc/1p1k19NelABREe4tXBbAU7ZNaQ61RHzrpfembk+b7LVLvHUa632vv+RQVbp8/+RmGX9n3ftErJ02rXen5/yE2lv0fp/SpWRJtQWHoF+uD9yT4VqSrp6x8ay/yffro0v2JPhWqhCe4CgK66V0S3IHjc0tD3b9/9KIgsw8aDm1NthyoiqKRfla5Hur2WXItyL9wH9agS7XIX3eH55c6GmPhclIpY5HQ2fK6sUJ07VibGq30xxrpCkEbETYluruNwp1kYc7AEL6CTyprwaHq5pJnT5PhcNE0S3ABK5lLOQN9VFuZLX76C9xiy2+kfd4+m3eaVHGB2m2+Jqrv0pkz4dBhHX5QwWK7oHyAgu7p/27Kc1rnS97Va4Wzki2gNhyHpNAnrAG1ttsfTTlDc6kfn8KqH/wAuAwk2MbDkpHN1JUODmAYJ1iNbUXNre+pnivHRHL8nijM0ojMkgzBEijGzSyNfLfkoBPPQa0VMql9tqVkt6arr9M4xDgp+qYR4o2NyA0QClmJFu0Blbbu8bV6/Si0LSTYaeFuvEUMTAGXEFlVk6tdAL3sbmwsbnSiJXimPiwyo8rWVmCCyszM8hAVQouSb/jTydgoJt6B466VT5sRLiuJYeKWDqhhEbEuodZFLPZIO0ANRdjtyO41omO6ahYHxS4ZpMMjZBLnVese+W0SEXZM3ZL6cyAQKothhsPZ7aZ43iMUcsULtZ5iwjUAknq1zMzEbADmbU34jx3qzDGIWfFTKGXDhluosM7SSHRUUmxbmRoDUHwbGibG4zHYgCJMJGMMLsGVGBLzkMN/qgG1yCNL6UFuY6HvNDxSXj05CoThfSnrpoIjh3jXEpI8DsylmWMBiZIhrGGU3FyfG1N8J0yMmZI8FLIyzmFlQhgqK/VmZmtopNwBb6rcgTUFmwMmZNeRtTkLVPxPSgRjEGKEywYdrSzB1VQRoyRBv0rC+uoHcSas/BMW02HilaMxs6K2Qm5UEXFzYcrHbnQFdKGxAvYU5dNKbWv7aoaMCTrpem6w732p5MdaHK1tANaCo+UaP/T5tLAdX/NSscTatk8o+Y4Ce+w6v29bHf2VjabUFl8nR/wA8v7knwrVmPM1lXk4/Xl/ck+FaxEmhJ9f9KD1Dtbf4Cjs3iNNvTQYRfv29tFUdwAqDmNttBz/qajsdMCwJvlI0Hw9ZOvop1xFiVyX31b0d3r/rQp4rIpsb29xFhQVmdMU2MM5wTuIkyRduFEt9eQs7Xub5RYHTei8ZwuJnwoJwsiZcRG0sOaNzJGpBLIwID7jQ21U1csCvY1sQ2nqO+vrpeDAClDrYHXn3gj00FWSDE/4gmIkwziJoWSMXj/y+Z+0Ze1bOVBuFv9IKL2Jqd4k0owc3UazFX6sAi5YjlfS+/rtT2eXsi/PU0cWJsNByoKpwjgzy4fC4dsO8GGgKPIshTrJ5EOYDKjELFnuxLEFrAZQLmmeK4LKMTjuswmKxC4iRWTqZYo4ZEAORMQ5ZXVVvltqCOR0vfVbQD1eyiwvpry0NUVh+DPNxDDdZCEw2EgBQLbI07G2VR5qBQRcDlXnSrCTrj8JiVw0mIjijmAWMxgpK4sGbrGACkWGblY+ANtjGtOGNBmuC4Vj78UV4T1+JjJWZWQQ/o7JFGSc2hYrcqNFubXoE+CxbQ8OX5BL8nwrxZ4M0QlkdEPzls+URBtsxuczEgCxrSSLa0paCkvBi4+JYqVcOzmaKGOCYlDFCFHzglJYNYPdsqglvC9xCpwDFvwibC/J5BMJzJIWaMHE3lLsUIY/VCata5Gl606bam7S629tBUeGI8bT4mPAYjrupYJJiZIzM7DVIY41YrFHoL2ygm2hqT6JcFbC4ERA2ndGeRzv1si3uT/tJA9VS3Wb33BNFc/RtbWoMxbhWMPDYML8hkVIZEbEITEXxPzpdxFZzdBuWa1zltoCa1CJ2YI2Xq7gEoSCQT9UldNNtNPGvbXNvX/WiWsBzoFMKbSA3OtOI5PTXkovb0+6gZ9VfXagyRAC9z3b2+FPpZByppONqop/lFQjh8+v7O/3sfurGk2rZ/KR/06f+H/NSsYTags3k2/X1/ck+Fa27WXuvWS+TX9fX9yT4Vrz7eig8iFhSlauZaWoqCMxgPWN3CP8AENrUvOl1BHcBUfiR84fFbe0WqQwfaXITrlv7TQDhuqqh77eHfr4WJonZRwL7gk+rb42paNmupGh1HiKj575gh1sDY947vTQKxbkkDwA9lQnE+KzmZ4sPnBhw7TSGNFkkZmNoYUVgRc2udCbbVMhc17EX1AJ2uL2JFxp66qfQzCuyy8RfFSKGkZmCLHlmigGUFgykgaOAAdPTrSC+cHeRoYjOoWVo1MoGyuVGYD13qM4xxOVMZgsNGf0ryPL2QbxRx3O+2p0I5j1VTsPisTjFjmU4gTvKrqVMseHw0CvfLyWZmUa6NfNyFTuBxyvjcdjZDaPDp8mQ9wjHW4g+nMQKosXD+JTNPOj4Zo0Qr1cpYETZhrZbaAacz7dKmkPjWW4LG4iHAwIkjDEY2c5C5aTqUl1v2yb5UANu8k1Npg3wMmIxLySnCR4XXPPJK882bMZLMfmm3QBbXzC3hBZeE8RmledJcK0KxyZI2LBuuUX7YAGg2PPe24NMem3FpYIFWAgYmeVIICRmAaQ6uQdCFUH3VXsHNisLgcFhFkb5Xi2I6xyZGhDfOSMM5NyikAA86HhcJEOK5VklePBQtJI0kskvz8gILdsmzZCSbWF120qjQpNF1N9N7Wv42G1MWceus54pxKWbB/LpJJVnxEmTBwpI6LEM+VeyhtI5ALMzX5AWGlSEocyQcNSaQBYesxEuc9ayjs5Fc6qWY6ncDagluL8TkOKwuHhIVpC8szWBKwxi5Guxc6X8KsUDXBJ5C1UjoLCjT43ExlmjTLhoCzM9lHakys5JKliGGvOrthEIRjzJ39FA9hQXHrtQ2bWwNzejQnX0C3wP40Jd70BIxYilsKRAbmjGgZvvSJkpy7eBoEoO5NFUzylr/p02v7P+alYqm1bV5SP+nT/w/wCdHWKptRFo8mptj1J8yT4VrcZzn/aOXefGsg8ni3xyj/ZJ8K2WNQAAKBR3rkF6Sx1r1G51A3xoyurEfkGvMA5Bzc2uPjajY6K6An83/wDVCwbZcpJ0sdOZNA7kktbL9Efk/C/qpvjE7Stp+Tf8a8w0m+a2U7V5Ieza+x09FBGcWSZopUw4BlZWVLsFAzaFr8rAk+qpbhnClhw0eGADIkYQ3H0rizkj/cST66FhIu2W5Wt7/wD1UmcSgG9BX+HdGkgyfO4ho4tY43k+bTcDRQC9rm2YmkwdGozHiY1MojxBdnVpNFMlixRbaEkDU30AG2lS+JUPrmPgBoP70eBco1Jufd+b0DGTossmHhjeSQtCweOVZPnVYbHMVsdNLWtYDTSlYjovHLh5sNIZ3ExUvKz3kJQqyEEjKoBUdkKF301NS+Ga3opw/Iai9BCcQ6NCZYM00qvASY5g95bsLPmYqQb+j0WoeD6IwRSmVDIMyBHjznJJYMuaW/akaztckm5JO+tWEAW3pOU99BScV0EiESIJZz1ZHVEyXaFQ2cLEctgL7kgk6XOgsXG9GYmZZc8wbquqfLIfnUvfLISMx13IIJq2uBfU0zxAsp9JFBDcC4RHhzKYzJaRi3Vlvm0JILZEAAF7DvsBYWFTqP8AVFM4pdNOfup3hpVC7XJoHMb7HmdPZoT7hRGNtqbw6sfd6KcMLUHsJN/V4UuU6V7Glq8IvVAsludCkFl1p2EpvOmndUVTfKav+nT2Gnzf82OsRTatv8pv/TZ7f8Xp/TR7Vh6bVUWnyan/AD6/uSfCtfjese8nDWxy/uSfCthhBtt+FB6SOdGjZdKE66ae6lrttyJ1F6gOUDA5rWt7KhMTKyvZVJ5B7dkDmfA1JrEW1Y2B2Ap7h4QBt4CgrSOdtSAeY3ouMxaojNJ2EADFr2AH5v7qlcRCupFyeW9v7CqX01V2jiBjYxrOjTqoLnIL7gC5W9r28KA8HSKJmVMsidnrE6xcodSQM9r33IsCBfegYXpBHIQt3yvKI+vK/NZ2BKqDe/K2gtpvTDi2D+UR4qeGORpCgUFldSwH0hGjWNt+Qudr12D4eZ2wsEasIICksjurIrOqjJGuYAsdSWO2veLUFlfi+FgkeJ5pBIsYkzZcyNmYIqJlJZpCxAC215Uyj6TKYGxBZlQMUYFSGDAgZbXNzcjTxqPw2ElYYziJifrQsi4ZCpBURgoHyHXN9IjTzrfSr04DDjh+Hw7JiAkqNebqZexKlpMzJbOQzkgaAEDe1rhMYTpSLTh1lVoVDuhUB8pBYEZWKnQd9e8HxsGEwuHKNiJflLM8SuQ8zFwGtqQqgKL3JA5k3OsJxOLEDhsPXxyK87Rx4kqhaQR5jdmCjNmKAC3e1vCn/T+QMsUUUM8c0Kxy4V1jYq5JKNCMoIBAC3DW5cgbhJydNI0wsmICP827xlSvaWRTbK9jZRcqCb86ccP6QMmDSbHZ4n7KkGJlaSRtkhhBLOeQ77GobpLhHWHC9ZEwibExyYgRI8lrKXN1QEsC+l+dJ6StJ8rweIcTRQrHKVYwNM0crXAMkKXysUylcwNjuLg2CzcH4qmIaRVDo8TBZEkUKykgMv0WYWIPI13F+JxYePNKxALWCgFmdmOiIo1ZjpYCg9FMCiQs6JODK7O74jSaVr26xlt2QeS2Ww5C9V/pbh3XHYaWRnSFFktIkLziOU7AxrfUqRYkEX5UEhh+PxiPEPklU4cHrY2VQ4OXONAxU3XXfkacYPpVhi8EQ6wtMVAbIciPIgdI3bYSEEHKLkAgmwNV7HcOBwqQYdMSHxs5Eks6kSFFs0k0gsAgKiyoQuhOlzUnhcEkXE8NCY5RBh4GaAhHZWmkJEkskgGUEKDcsdyO8XouxWxvRolv6Kasc5Cjbcn8KklHKoBvoKHHRZDQV0qgoNNp2BNuQozNb3UIINfSaCoeVFV/w2fTX5r+dHWGINK3byoqP8MxH8L+dHWEptRVk8nYvjl1t2JPhWwRNm57Vj/k8/Xl/ck+FbCiZV8T3fCiPQRew1PMn+lLtc25bn0chS4so0trbX+lLVxsFqBS06k0B76DrcaDx/pR1BJuaAEOg19dReKNma21/wAAaT0s4u2FjjMaqzyTxRKGvY5212IOwNj3232rzEorNrftE21IoGUMl3v52n4VYhD1ijXUD21CRYbne1uXd4VK4Zsu5v3UBkhfQZbU9Iyjx2vSIJQRvSmfmaBpiGuCL0bFDseApsjgt66eSgmLx1oDYZ9BSnBqLbGiKGWUnSNGc93ZUt+FF6M8QknwkE0qqskkauyrcKMwvoCSQLWNiTvQFa/IDW9KjiKgam9zc376jpeMN/iIwaIpQYYzyNrmVi4SNQb2sQG0t3a95+kXGVwsDTtHJIFt2YlDOcxC6AkCwv30HuIVr7UYyH6PKhCXNYgEaDQixFwDYjkdbUqKI5lvy1oJCBBYWoxbShRPa/tFKJqhNq8OlKvSHbUen8KBKjtXPdb10TnQztaig1BUfKqv+mYj+F/OjrBE2re/KqR/hmI/hfzo6wVNqos/k1H+oLbzJPhWvzXBsPbWReTD/qC/+OX4VqmMnvoL+PjQGQ9rfuv6707XvG23dTHCi7dw/EXt8akgRtUCowRsKIpr1TpSgRVFF6YYtpcfBDEAWgjeYk6ojyWRHk8EXM4FxclRpe4juHcdmjwbTu7T5pmTCZwqtICQiZsoAAuGa3gR3VaW6PKi4u8jM+LZ8z5QGVChSNF12QMbH3VFnoo3yaGI4m7QSJJG/VrlUx/RHV37Q3vdrkm9+VA3aPFDF4bCjFs7uvX4nsxBVRSLLGMt1VjdNSTaxvTWfHYvFRTzYYyCKNjHh1iCFpXBA612YHsXINhbQG+1T8PRposSMUMUxZlyzBkT50hswsf+2tsoCgbKBfnSeAdH3w56pMU4w4fOIhGof6Wbq2mvcx3I2AJBtegjsf0lImGHacQCKNXxDplaV5CARBh1YHU7kgE20Ft6HjuL4yPA4EyvIuJkxIBUKmd4gXOWRSLAlerBtaxIvbWpLE8DlXEyzYefqTMF6wGJZNVFgyEnsG3gRT4dHrzQzvK8hhgaJFYAnO9g0zPzYrodO46UHcCinSRzPOsgkIIVUCrFpqindhrudTa/Om/SjpGExKYMTrh1EfW4iY5S4XQJDCrA3lckcibHQXo0OZbXuGDMSN/ACmmO4bL8obFwT9S8iLHIGiWUELojLcjKwHpHhQQ2IxWIlwCYaXOJMXiOqTOAsow5bOWkAAs3VrrpzFaZh7ABVFgAFA5AAWAqnYrgLyPhZFxMnWQZxmZUdpBIAHJvZVbTQ20B22q4qcovbb31Blwxc0g4nxBJ2gTMwiZQpaQYdSkS3dSFjvqQNSzbjLrNYni2ImPDI45GjmlCzYgKFt1aoGkzBhoCxCi3efUTB9Eh1aYd5y+DiclIAgUt2y4WeS5MihjewC3sL3qal4GwxoxgnyjqRE0WRSCASws51QXIJAGthrVFR4n0kZ5MRHFiGiEF440iCviMTiLEEKpViIkawJAF9ybaU74lxTGRy8NiUk4p0Z54hlyN2ALObHIua9yNgGtc2p8vRmSJpuoxjxRTytK6LErSBn0fq5ieyD+6bcu+pLh3CsmMmxZfO8ioigi3VogF0U87t2iagjOg+LxMmJxfWTmeKN1jRyioBIqkzCMKNEDEAXJ0A1vcm7kVSMB0Smiw0mEjx0iB2JjkWNVaPtmRrlWDOWuQTmGlrAa3uMEZREUszlVVS7fSYgAFmtzO5qgtIkUUoGvChO+goFRC+tKO9eptSAedBUvKqf8AS8R/C/nR1gabVvHlTlB4ZiADf9F/OjrB49qC0eTRQcet9urk+FaxNIL6Dbasl8nH68P/AByfCtX0NAqM2NSUJvrUWRe/hTzCEEWqB6WB50aM91N1Ud1Ln0Fr0DTi+IKhSttDqTyBFJeHNZszWsDYaa8qMYAUNxfnr4UqJQUJAAP99qBDpYAW03BOp2GnsFqJkAF7bNYn8+FqUSDYE9wtQMXBZQAx3t394H9KoeviFCn83poMWWaw7Ol/d/UV6vD2f61hbc+2wFBbBKt1LMe/a9AqWINY5te8fCvDheyee1/VTtcEhFlYi3fqPXXuHwRtYstvC591qBOFOhOlema99bgfGoLpDwid5FdHCqhbqwbGzFCBKwO9ma+X/YPONhjg2LbPllIuJO0DEHYnLHGb5LBggL7CzZRsDcLWI+yDbU60rEqMuttqrOIwGNBZ1dc1zazLqESRYlc5btHdwcuhzLmNs7AFTA40OGLqbizNZM7BEUxrb6IGdptu8a21oJ18oFybBQTroPG9+Qof0deWt6YSLLbDLIM7C7SC91MixsyKzBBaMPsxUaonM2NfTgMoZQWyALI1wc7BnBVDruwVYySD2iZCW84Lrg9zp+TTqQGqzi+GYpsIsAdQxRjIy6ak9mFAfqgG2Ztwig3zGz7g3C2TOx0lOZQxOdSuZjGcgsbBSigE7Ly1JCWjGtENQXGeHySPAVAbqyXY5ymYrZ1ULrlJdIxm1spkH1jdlwjgjxvCXUhYlZic+YlyCtrEmy2C63LOTdjcHMFkmY7CmxlvoD3jfu0I9INxVbxnCsQ8xllIZHCh0UgZVIl7AJBuqt1DHzspNjcqXvBsOV6w9oCRw6q18yIsUUKXvqCwhD2OoLm+t6CG8pUduGYj0x2++j/vWIx7VuflRP8Aps/8L+dHWFodKCyeT0/50f8AjkHurW4RpWTeTkj5et9skl/ZWuI+trUHkg07r0TCtrXO165FoJGN9M1CUFjrSIjy8KcxLp6agcr6KZyjI3hvTqM0PGxFlsOWv9qoB1YbXUG+hpeo+mOyxBB99j3b/CgxuAAL3vf32/AU+lfsj88xQED63G1tKbYpATqPEU5j1pD6/n00AkT/AHGiqlvre6lLECAdvRRI4gb0ATFf6RNqJh7DnpSXi/3H3UbD5QtvbQDxD+ukyOb/AAojDQ3ppPKbgUHupbb0/n1U3xURtI/auEawSxe9jYLcEZidtDTgrYb8qPDHb0nU0FajxWMi6sSCR2TJ1hCl42bLZ7FY1JS88b6XNoJAASLlzBxjFBVU4ckjq1JYPcsUzOWIXKO1pcdldTc7VYXF9K9yeygrvBMbiWlXNGxSb50sS+WONhIY1S6gBgBCrLuc5bTKbij4lig7MULKS11ZSoRU609iwzO1hEvczMxBsLLaCtAljHgKgrLdIJ0XK0BJzRxBmD9t37NzlQAIzFQG0sCSdspe8I4nJIpZoGQX7OYWa2UNZgTupJU8rg20sS7xGFDWJtobj2EXHdoSPXTeSNtr6egn4VVQHlMxN+HTi1v0fd+1Q99Yiu1bN5RMMRw6dj/x/wA2OsZWiLJ5Pf15f3JPhWsRv3a2HjWUeTz9eX9yT4VrINtaD2Nm800Yabg/H4UjDsbab3PxpxGb6fnSg5DuRytf31IQ2t6KYROTt4j4U4hU38OdA9Q91eyHT00NPh+daVM9AzxWFsbiwB38KJFtl5i9j8RTsJcWPOmUyEGx9RoCpNy/JpSSafnvprEe8XorRm17G3fQOA57vX+d6XHIb/GmKzEUZXva53oHZvb2VyEe2gSX2v66TGx1tQOJpNKZQjnuaO4uLGvIQdrUBMOlz4CnZFIVbCvc1AsV5mpG9KtQcRTXESU7Jpji+8UHMNPRtQrmhq9Ika6+Gvr8KorXlLmvw6cDb5u5/ix7ViabVtHlGP8Aps2n7L+bHWLptUFj8nw/zq/uSfCtXZSedZT5Pf11f3JPhWtKum9AXCxG/vp5FEAD402wgsL704Ld1ASFRa358a6N9duf4UiV8qhRud65LaXuaA6E0YKdCd6b9eBsKNGpIu3s2oDq5riARqKSsgvSw1A2OGtqNR3c/wC9CGItv66e56FjIlYdrnp4250DRip1A9xr3MBRvkuujEAcqUcH40CITfWvV0NHTDePsoyxAbCgCkRJ7hzpyqAbUnNQ8XiOrjdyLhFLW5mwvQGZuVcoqK/xfss2RSA2WwkGa/WdUMy27IvrSjxqwe0esYZpLOLAKAeybds2O2mxFBLbVzVDz9IIwrmzXRpVI0B+ZV2uO9W6s2Pf6DTgcSBY9nshiua40K3uSvJdLXv6qslqWyHbPrQJX9lMIuNo+XQjMrtrpbKyqQR39r3UGbjSDOAuqFQbkAHMQBqfE6+g1eGW9a+9M+THW9/a3+DwwnXur14wLa6D10wk4qcwGVbkE/pFtoQNDbU60ibGhlJyn6eTfnnyX9utXhTnj2iPKUhHD59f2f8ANjrFU2rYPKBITw6a5/Z39UsdY+m1YrayeT79eX9yT4VrigDQb86yTyeX+XLbzJPhWuxpptQOYlAA7hSg/dTdydBaixg1Qqc/R9Nc1q9lXY66Ghs1QOImAsba8r/gKI0hNNsOrMbkW0o6E3OhJ8aA6iw8K8lnHfSOr7xf20tI/wDbQJSTuUn06ClLETqx/oKMFPdXpa2lqDyxtvRlWwoS3tsa6x2N+6gWZPGk9aeQoghHprmPcLeqgEc3OwppxNVYZWlKgqVdRlswOp32NgRccr+p8Y+ZBPpoGJwaPbOgOX094PL0D399BF9StihkGUtmtZL/AE+t1PMX9xpEnDkykCTKhV0sMuUITcqCRpYk27r25Cz/AOQxkser+n9LfXtZ9e7W3sFcOGplCkNlF7LrzIP4XoIrFcOicfpO0etAysuvX5my+NusJX0+JuqfDoQ15uw2YkAqB2tG7Xdr7/RUnJhEAACnQg7nkEAv3j5tPZQzw8bAHQCxBOlgqi3qVRVls9JcZfaKGFCuWV7EFhYkNa4VjcsezpFfXxoBwa3PzgvoTd9CXfrBvpckE2HImpg8PS7Gxu2+p7mH/wC29vopBwSWAynQgjflcfia1zy7Z8ePSJeMntgqthbW1tbEb7cqQYNDeVAMwbddCW6weo/CpX5GtiACBodzutrH0iwoUmEQ3vfXxPMZTz5ikypcJVc6eAf4dMc2Y/N6i1j88ndWQKK2LyhEDh84A0uh585kPxJrH02rNbKsQdDb0Eivesfz2+0a6uqDzrH89vtGuMj+e32mr2uoPDI/nt9pq96x/Pb7Rrq6g7rH89vtNXnWP57faaurqDjK/nt9pq7rX89vtNXV1B3Wyee32mr3rZPPb7TV1dQcZZPPb7TV510nnt9pq6uoOE0n7RvtNXGWTz2+01e11AnrpPPb7TVxlk89vtNXV1B3Wyee32mrjNJ57faaurqDwSv57faauEsnnt9pq6uoOEsnnt9pq96x/Pb7TV1dQcZH89vtNXZ389vtGurqDmZjoWJHiTXqJpXtdQ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670" y="2296887"/>
            <a:ext cx="5467602" cy="2320781"/>
          </a:xfrm>
          <a:prstGeom prst="rect">
            <a:avLst/>
          </a:prstGeom>
        </p:spPr>
      </p:pic>
      <p:sp>
        <p:nvSpPr>
          <p:cNvPr id="9" name="CuadroTexto 3"/>
          <p:cNvSpPr txBox="1"/>
          <p:nvPr/>
        </p:nvSpPr>
        <p:spPr>
          <a:xfrm>
            <a:off x="1357290" y="1357298"/>
            <a:ext cx="3434195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Legalidad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/>
            </a:r>
            <a:b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5690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85852" y="2000240"/>
            <a:ext cx="7215238" cy="500063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s-ES" sz="1800" dirty="0" smtClean="0">
              <a:solidFill>
                <a:srgbClr val="FF0000"/>
              </a:solidFill>
              <a:latin typeface="Calibri Light" pitchFamily="34" charset="0"/>
            </a:endParaRPr>
          </a:p>
          <a:p>
            <a:pPr marL="0" indent="0" algn="just">
              <a:buNone/>
            </a:pPr>
            <a:endParaRPr lang="es-ES" sz="1800" dirty="0" smtClean="0">
              <a:solidFill>
                <a:srgbClr val="FF0000"/>
              </a:solidFill>
              <a:latin typeface="Calibri Light" pitchFamily="34" charset="0"/>
            </a:endParaRPr>
          </a:p>
          <a:p>
            <a:pPr marL="0" indent="0" algn="just">
              <a:buNone/>
            </a:pPr>
            <a:endParaRPr lang="es-ES" sz="1800" dirty="0" smtClean="0">
              <a:solidFill>
                <a:srgbClr val="FF0000"/>
              </a:solidFill>
              <a:latin typeface="Calibri Light" pitchFamily="34" charset="0"/>
            </a:endParaRPr>
          </a:p>
          <a:p>
            <a:pPr algn="just"/>
            <a:r>
              <a:rPr lang="es-ES" sz="1800" dirty="0" smtClean="0">
                <a:solidFill>
                  <a:srgbClr val="FF0000"/>
                </a:solidFill>
                <a:latin typeface="Calibri Light" pitchFamily="34" charset="0"/>
              </a:rPr>
              <a:t>Principio constitucional de actuación en la función pública.</a:t>
            </a:r>
          </a:p>
          <a:p>
            <a:pPr algn="just">
              <a:buNone/>
            </a:pPr>
            <a:endParaRPr lang="es-ES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Cumplimiento de aquello que exigen las leyes de la fidelidad y el honor.</a:t>
            </a:r>
          </a:p>
          <a:p>
            <a:pPr algn="just"/>
            <a:endParaRPr lang="es-ES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Sentimiento de respeto y fidelidad a los propios principios morales, a los compromisos establecidos o hacia alguien.</a:t>
            </a:r>
          </a:p>
          <a:p>
            <a:pPr algn="just">
              <a:buNone/>
            </a:pPr>
            <a:endParaRPr lang="es-ES" sz="1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Proviene de la misma raíz latina que la palabra legalidad;</a:t>
            </a:r>
            <a:r>
              <a:rPr lang="es-ES" sz="1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 </a:t>
            </a:r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“</a:t>
            </a:r>
            <a:r>
              <a:rPr lang="es-ES" sz="18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legalis</a:t>
            </a:r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”</a:t>
            </a:r>
            <a:r>
              <a:rPr lang="es-ES" sz="1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 </a:t>
            </a:r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(perteneciente o conforme a la ley).</a:t>
            </a:r>
            <a:r>
              <a:rPr lang="es-ES" sz="1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 </a:t>
            </a:r>
          </a:p>
          <a:p>
            <a:pPr algn="just"/>
            <a:endParaRPr lang="es-E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endParaRPr lang="es-E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endParaRPr lang="es-E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endParaRPr lang="es-ES" sz="2000" dirty="0">
              <a:latin typeface="Calibri Light" pitchFamily="34" charset="0"/>
            </a:endParaRPr>
          </a:p>
          <a:p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357290" y="1357298"/>
            <a:ext cx="3434195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Lealtad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/>
            </a:r>
            <a:b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5" name="Picture 2" descr="C:\Users\martha.preciado\Downloads\Ramses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6703" y="1474066"/>
            <a:ext cx="1994387" cy="15823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182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85852" y="2000240"/>
            <a:ext cx="7215238" cy="50006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ES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Como adjetivo, designa a aquella persona que es leal.</a:t>
            </a:r>
          </a:p>
          <a:p>
            <a:pPr algn="just"/>
            <a:endParaRPr lang="es-ES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endParaRPr lang="es-ES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Cualidad de una persona que expresa un sentimiento de respeto y fidelidad hacia un ser humano, compromiso, principio, organización, país, etc. </a:t>
            </a:r>
          </a:p>
          <a:p>
            <a:pPr algn="just">
              <a:buNone/>
            </a:pPr>
            <a:endParaRPr lang="es-ES" sz="1800" b="1" dirty="0" smtClean="0">
              <a:latin typeface="Calibri Light" pitchFamily="34" charset="0"/>
            </a:endParaRPr>
          </a:p>
          <a:p>
            <a:pPr algn="just"/>
            <a:endParaRPr lang="es-ES" sz="1800" b="1" dirty="0" smtClean="0">
              <a:latin typeface="Calibri Light" pitchFamily="34" charset="0"/>
            </a:endParaRPr>
          </a:p>
          <a:p>
            <a:pPr algn="just"/>
            <a:r>
              <a:rPr lang="es-ES" sz="1800" b="1" dirty="0" smtClean="0">
                <a:latin typeface="Calibri Light" pitchFamily="34" charset="0"/>
              </a:rPr>
              <a:t>Las personas servidoras públicas corresponden a la confianza que el Estado les ha conferido, tienen vocación de servicio y satisfacen el interés superior de las necesidades colectivas por encima de los intereses particulares o personales.</a:t>
            </a:r>
            <a:endParaRPr lang="es-ES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>
              <a:buNone/>
            </a:pPr>
            <a:r>
              <a:rPr lang="es-ES" sz="2000" b="1" dirty="0" smtClean="0">
                <a:latin typeface="Calibri Light" pitchFamily="34" charset="0"/>
              </a:rPr>
              <a:t>  </a:t>
            </a:r>
            <a:endParaRPr lang="es-ES" sz="2000" b="1" dirty="0">
              <a:latin typeface="Calibri Light" pitchFamily="34" charset="0"/>
            </a:endParaRPr>
          </a:p>
          <a:p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357290" y="1357298"/>
            <a:ext cx="3434195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Lealtad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/>
            </a:r>
            <a:b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04" r="-48"/>
          <a:stretch/>
        </p:blipFill>
        <p:spPr>
          <a:xfrm>
            <a:off x="6561841" y="1382227"/>
            <a:ext cx="1939249" cy="207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26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85852" y="2000240"/>
            <a:ext cx="7215238" cy="500063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s-ES" sz="1800" dirty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marL="0" indent="0" algn="just">
              <a:buNone/>
            </a:pPr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Se puede ser leal a diferentes cosas y de diferentes maneras, pero generalmente una persona leal:</a:t>
            </a:r>
          </a:p>
          <a:p>
            <a:pPr algn="just">
              <a:buNone/>
            </a:pPr>
            <a:endParaRPr lang="es-ES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marL="800100" lvl="1" indent="-457200" algn="just"/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Es alguien en quien se puede confiar (cumple con la confianza depositada en él).</a:t>
            </a:r>
          </a:p>
          <a:p>
            <a:pPr marL="342900" lvl="1" indent="0" algn="just">
              <a:buNone/>
            </a:pP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marL="800100" lvl="1" indent="-457200" algn="just"/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Siempre cumple con lo prometido o lo preestablecido.</a:t>
            </a:r>
          </a:p>
          <a:p>
            <a:pPr algn="just">
              <a:buNone/>
            </a:pPr>
            <a:endParaRPr lang="es-E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>
              <a:buNone/>
            </a:pPr>
            <a:endParaRPr lang="es-E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>
              <a:buNone/>
            </a:pPr>
            <a:endParaRPr lang="es-E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endParaRPr lang="es-E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endParaRPr lang="es-E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endParaRPr lang="es-ES" sz="2000" dirty="0">
              <a:latin typeface="Calibri Light" pitchFamily="34" charset="0"/>
            </a:endParaRPr>
          </a:p>
          <a:p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357290" y="1357298"/>
            <a:ext cx="3434195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Lealtad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/>
            </a:r>
            <a:b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5" name="Picture 3" descr="C:\Users\martha.preciado\Downloads\Ramses\frase-nuestro_pais_no_es_la_unica_cosa_a_la_que_debemos_nuestra_le-james_bry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752" y="4500558"/>
            <a:ext cx="4649170" cy="18080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1554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85852" y="2000240"/>
            <a:ext cx="7215238" cy="5000636"/>
          </a:xfrm>
        </p:spPr>
        <p:txBody>
          <a:bodyPr>
            <a:noAutofit/>
          </a:bodyPr>
          <a:lstStyle/>
          <a:p>
            <a:pPr algn="just"/>
            <a:r>
              <a:rPr lang="es-E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Lo opuesto a la lealtad es la traición.</a:t>
            </a:r>
          </a:p>
          <a:p>
            <a:pPr marL="0" indent="0" algn="just">
              <a:buNone/>
            </a:pPr>
            <a:endParaRPr lang="es-E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r>
              <a:rPr lang="es-E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Por lo general, sólo es necesario ser desleal una sola vez para que jamás vuelvan a confiar en uno.</a:t>
            </a:r>
          </a:p>
          <a:p>
            <a:pPr marL="0" indent="0" algn="just">
              <a:buNone/>
            </a:pPr>
            <a:endParaRPr lang="es-E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r>
              <a:rPr lang="es-E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Las personas acostumbran alejarse de aquellos que son desleales.</a:t>
            </a:r>
          </a:p>
          <a:p>
            <a:pPr algn="just"/>
            <a:endParaRPr lang="es-E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endParaRPr lang="es-E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endParaRPr lang="es-E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endParaRPr lang="es-ES" sz="2000" dirty="0">
              <a:latin typeface="Calibri Light" pitchFamily="34" charset="0"/>
            </a:endParaRPr>
          </a:p>
          <a:p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357290" y="1357298"/>
            <a:ext cx="3434195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Lealtad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/>
            </a:r>
            <a:b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5" name="Picture 2" descr="C:\Users\martha.preciado\Downloads\Ramses\descarga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784" y="4221088"/>
            <a:ext cx="3981747" cy="19535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283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85852" y="1928802"/>
            <a:ext cx="7215238" cy="4929198"/>
          </a:xfrm>
        </p:spPr>
        <p:txBody>
          <a:bodyPr>
            <a:noAutofit/>
          </a:bodyPr>
          <a:lstStyle/>
          <a:p>
            <a:pPr algn="just"/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Lealtad a un hermano</a:t>
            </a:r>
          </a:p>
          <a:p>
            <a:pPr marL="0" indent="0" algn="just">
              <a:buNone/>
            </a:pPr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Uno de dos hermanos que combatían en la misma compañía, en Francia, cayó abatido por una bala alemana. El que escapó pidió autorización a su oficial para recobrar a su hermano.</a:t>
            </a:r>
          </a:p>
          <a:p>
            <a:pPr marL="0" indent="0" algn="just">
              <a:buNone/>
            </a:pPr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-Tal vez esté muerto –dijo el oficial– y no tiene sentido que arriesgues tu vida para traer el cadáver.</a:t>
            </a:r>
          </a:p>
          <a:p>
            <a:pPr marL="0" indent="0" algn="just">
              <a:buNone/>
            </a:pPr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Pero ante sus súplicas el oficial accedió. Cuando el soldado regresó a las líneas con su hermano sobre los hombros, el herido falleció.</a:t>
            </a:r>
          </a:p>
          <a:p>
            <a:pPr marL="0" indent="0" algn="just">
              <a:buNone/>
            </a:pPr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-¿Ves? –dijo el oficial–. Arriesgaste la vida por nada.</a:t>
            </a:r>
          </a:p>
          <a:p>
            <a:pPr marL="0" indent="0" algn="just">
              <a:buNone/>
            </a:pPr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-No –respondió Tom–. Hice lo que él esperaba de mí y obtuve mi recompensa. Cuando me acerqué y lo alcé en mis brazos, me dijo: “¡Tom!, sabía que vendrías, presentía que vendrías”.</a:t>
            </a:r>
          </a:p>
          <a:p>
            <a:pPr marL="0" indent="0" algn="just">
              <a:buNone/>
            </a:pPr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Y de eso se trata, en síntesis: </a:t>
            </a:r>
            <a:r>
              <a:rPr lang="es-ES" sz="18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alguien espera un acto bello, noble y abnegado de nosotros; alguien espera que seamos fieles.     </a:t>
            </a:r>
          </a:p>
          <a:p>
            <a:pPr algn="just">
              <a:buNone/>
            </a:pPr>
            <a:r>
              <a:rPr lang="es-ES" sz="1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                                                                                             </a:t>
            </a:r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Walter </a:t>
            </a:r>
            <a:r>
              <a:rPr lang="es-E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MacPeek</a:t>
            </a:r>
            <a:endParaRPr lang="es-ES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>
              <a:buNone/>
            </a:pPr>
            <a:endParaRPr lang="es-E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endParaRPr lang="es-E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endParaRPr lang="es-E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endParaRPr lang="es-E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endParaRPr lang="es-ES" sz="2000" dirty="0">
              <a:latin typeface="Calibri Light" pitchFamily="34" charset="0"/>
            </a:endParaRPr>
          </a:p>
          <a:p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357290" y="1357298"/>
            <a:ext cx="3434195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Lealtad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/>
            </a:r>
            <a:b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5095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85852" y="2000240"/>
            <a:ext cx="7858148" cy="4714908"/>
          </a:xfrm>
        </p:spPr>
        <p:txBody>
          <a:bodyPr>
            <a:noAutofit/>
          </a:bodyPr>
          <a:lstStyle/>
          <a:p>
            <a:pPr algn="just"/>
            <a:endParaRPr lang="es-MX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r>
              <a:rPr lang="es-MX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Autoexamen</a:t>
            </a:r>
            <a:r>
              <a:rPr lang="es-MX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:</a:t>
            </a:r>
          </a:p>
          <a:p>
            <a:pPr algn="just"/>
            <a:endParaRPr lang="es-MX" sz="1800" dirty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marL="342900" indent="-342900" algn="just">
              <a:buNone/>
            </a:pPr>
            <a:r>
              <a:rPr lang="es-MX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1.- </a:t>
            </a:r>
            <a:r>
              <a:rPr lang="es-MX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¿Obedezco la ley por deber o por miedo a una sanción?</a:t>
            </a:r>
            <a:endParaRPr lang="es-MX" sz="1800" dirty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marL="342900" indent="-342900" algn="just">
              <a:buNone/>
            </a:pPr>
            <a:r>
              <a:rPr lang="es-MX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2.- </a:t>
            </a:r>
            <a:r>
              <a:rPr lang="es-MX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¿Sirvo a la ley o me sirvo de la ley?</a:t>
            </a:r>
            <a:endParaRPr lang="es-MX" sz="1800" dirty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>
              <a:buNone/>
            </a:pPr>
            <a:r>
              <a:rPr lang="es-MX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3.- </a:t>
            </a:r>
            <a:r>
              <a:rPr lang="es-MX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¿Conozco las leyes que rigen mi función?</a:t>
            </a:r>
            <a:endParaRPr lang="es-MX" sz="1800" dirty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>
              <a:buNone/>
            </a:pPr>
            <a:r>
              <a:rPr lang="es-MX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4</a:t>
            </a:r>
            <a:r>
              <a:rPr lang="es-MX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.- ¿Pienso que la ley es adecuada para el buen funcionamiento de la sociedad?</a:t>
            </a:r>
          </a:p>
          <a:p>
            <a:pPr marL="342900" lvl="0" indent="-342900" algn="just">
              <a:buNone/>
            </a:pPr>
            <a:r>
              <a:rPr lang="es-MX" sz="1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 Light" pitchFamily="34" charset="0"/>
              </a:rPr>
              <a:t>5.- </a:t>
            </a:r>
            <a:r>
              <a:rPr lang="es-MX" sz="1800" dirty="0">
                <a:solidFill>
                  <a:prstClr val="black">
                    <a:lumMod val="65000"/>
                    <a:lumOff val="35000"/>
                  </a:prstClr>
                </a:solidFill>
                <a:latin typeface="Calibri Light" pitchFamily="34" charset="0"/>
              </a:rPr>
              <a:t>¿Soy una persona en la que </a:t>
            </a:r>
            <a:r>
              <a:rPr lang="es-MX" sz="1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 Light" pitchFamily="34" charset="0"/>
              </a:rPr>
              <a:t>los demás pueden confiar?</a:t>
            </a:r>
            <a:endParaRPr lang="es-MX" sz="1800" dirty="0">
              <a:solidFill>
                <a:prstClr val="black">
                  <a:lumMod val="65000"/>
                  <a:lumOff val="35000"/>
                </a:prstClr>
              </a:solidFill>
              <a:latin typeface="Calibri Light" pitchFamily="34" charset="0"/>
            </a:endParaRPr>
          </a:p>
          <a:p>
            <a:pPr marL="342900" lvl="0" indent="-342900" algn="just">
              <a:buNone/>
            </a:pPr>
            <a:r>
              <a:rPr lang="es-MX" sz="1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 Light" pitchFamily="34" charset="0"/>
              </a:rPr>
              <a:t>6.- </a:t>
            </a:r>
            <a:r>
              <a:rPr lang="es-MX" sz="1800" dirty="0">
                <a:solidFill>
                  <a:prstClr val="black">
                    <a:lumMod val="65000"/>
                    <a:lumOff val="35000"/>
                  </a:prstClr>
                </a:solidFill>
                <a:latin typeface="Calibri Light" pitchFamily="34" charset="0"/>
              </a:rPr>
              <a:t>¿Cumplo con lo establecido (promesas, objetivos, acuerdos, etc.)?</a:t>
            </a:r>
          </a:p>
          <a:p>
            <a:pPr lvl="0" algn="just">
              <a:buNone/>
            </a:pPr>
            <a:r>
              <a:rPr lang="es-MX" sz="1800" dirty="0">
                <a:solidFill>
                  <a:prstClr val="black">
                    <a:lumMod val="65000"/>
                    <a:lumOff val="35000"/>
                  </a:prstClr>
                </a:solidFill>
                <a:latin typeface="Calibri Light" pitchFamily="34" charset="0"/>
              </a:rPr>
              <a:t>7</a:t>
            </a:r>
            <a:r>
              <a:rPr lang="es-MX" sz="1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 Light" pitchFamily="34" charset="0"/>
              </a:rPr>
              <a:t>.- </a:t>
            </a:r>
            <a:r>
              <a:rPr lang="es-MX" sz="1800" dirty="0">
                <a:solidFill>
                  <a:prstClr val="black">
                    <a:lumMod val="65000"/>
                    <a:lumOff val="35000"/>
                  </a:prstClr>
                </a:solidFill>
                <a:latin typeface="Calibri Light" pitchFamily="34" charset="0"/>
              </a:rPr>
              <a:t>¿Soy leal conmigo mismo?</a:t>
            </a:r>
          </a:p>
          <a:p>
            <a:pPr lvl="0" algn="just">
              <a:buNone/>
            </a:pPr>
            <a:r>
              <a:rPr lang="es-MX" sz="1800" dirty="0">
                <a:solidFill>
                  <a:prstClr val="black">
                    <a:lumMod val="65000"/>
                    <a:lumOff val="35000"/>
                  </a:prstClr>
                </a:solidFill>
                <a:latin typeface="Calibri Light" pitchFamily="34" charset="0"/>
              </a:rPr>
              <a:t>8</a:t>
            </a:r>
            <a:r>
              <a:rPr lang="es-MX" sz="1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 Light" pitchFamily="34" charset="0"/>
              </a:rPr>
              <a:t>.- </a:t>
            </a:r>
            <a:r>
              <a:rPr lang="es-MX" sz="1800" dirty="0">
                <a:solidFill>
                  <a:prstClr val="black">
                    <a:lumMod val="65000"/>
                    <a:lumOff val="35000"/>
                  </a:prstClr>
                </a:solidFill>
                <a:latin typeface="Calibri Light" pitchFamily="34" charset="0"/>
              </a:rPr>
              <a:t>¿Soy leal a mis compañeros, amigos, pareja, trabajo, país?</a:t>
            </a:r>
          </a:p>
          <a:p>
            <a:pPr algn="just">
              <a:buNone/>
            </a:pP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marL="800100" lvl="1" indent="-457200" algn="just">
              <a:buFont typeface="+mj-lt"/>
              <a:buAutoNum type="arabicPeriod"/>
            </a:pP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marL="800100" lvl="1" indent="-457200" algn="just">
              <a:buFont typeface="+mj-lt"/>
              <a:buAutoNum type="arabicPeriod"/>
            </a:pP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>
              <a:buNone/>
            </a:pPr>
            <a:endParaRPr lang="es-ES" sz="2000" i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>
              <a:buNone/>
            </a:pPr>
            <a:r>
              <a:rPr lang="es-ES" sz="2000" b="1" dirty="0" smtClean="0">
                <a:latin typeface="Calibri Light" pitchFamily="34" charset="0"/>
              </a:rPr>
              <a:t>  </a:t>
            </a:r>
            <a:endParaRPr lang="es-ES" sz="2000" b="1" dirty="0">
              <a:latin typeface="Calibri Light" pitchFamily="34" charset="0"/>
            </a:endParaRPr>
          </a:p>
          <a:p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357290" y="1357298"/>
            <a:ext cx="3434195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Dinámica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/>
            </a:r>
            <a:b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5690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357290" y="1357298"/>
            <a:ext cx="3434195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Lealtad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/>
            </a:r>
            <a:b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1027" name="Picture 3" descr="C:\Users\martha.preciado\Downloads\Ramses\frase-la-lealtad-no-depende-de-las-circunstancias-porque-es-de-la-permanencia-de-los-principios-francisco-garzon-cespedes-1851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672" y="3861048"/>
            <a:ext cx="5256584" cy="2473687"/>
          </a:xfrm>
          <a:prstGeom prst="rect">
            <a:avLst/>
          </a:prstGeom>
          <a:noFill/>
        </p:spPr>
      </p:pic>
      <p:pic>
        <p:nvPicPr>
          <p:cNvPr id="5" name="Picture 2" descr="C:\Users\martha.preciado\Downloads\Ramses\Vicente Aleixandre_0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1840" y="1712790"/>
            <a:ext cx="5585582" cy="20483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4734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301" y="1834387"/>
            <a:ext cx="2299963" cy="28749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Marcador de texto 5"/>
          <p:cNvSpPr txBox="1">
            <a:spLocks/>
          </p:cNvSpPr>
          <p:nvPr/>
        </p:nvSpPr>
        <p:spPr>
          <a:xfrm>
            <a:off x="1585720" y="1991523"/>
            <a:ext cx="4625788" cy="260777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50" charset="0"/>
                <a:cs typeface="Arial" panose="020B0604020202020204" pitchFamily="34" charset="0"/>
              </a:rPr>
              <a:t>El Plan Estatal de Desarrollo 2016-2021 contempla el Eje Transversal I, un “Gobierno eficiente, innovador, transparente y con sensibilidad social”.</a:t>
            </a:r>
          </a:p>
          <a:p>
            <a:pPr marL="0" indent="0" algn="just">
              <a:buNone/>
            </a:pPr>
            <a:endParaRPr lang="es-E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Gotham Book" panose="02000604040000020004" pitchFamily="50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E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50" charset="0"/>
                <a:cs typeface="Arial" panose="020B0604020202020204" pitchFamily="34" charset="0"/>
              </a:rPr>
              <a:t>En </a:t>
            </a:r>
            <a:r>
              <a:rPr lang="es-ES" sz="1800" smtClean="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50" charset="0"/>
                <a:cs typeface="Arial" panose="020B0604020202020204" pitchFamily="34" charset="0"/>
              </a:rPr>
              <a:t>el cual se </a:t>
            </a:r>
            <a:r>
              <a:rPr lang="es-E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50" charset="0"/>
                <a:cs typeface="Arial" panose="020B0604020202020204" pitchFamily="34" charset="0"/>
              </a:rPr>
              <a:t>busca instrumentar, difundir y evaluar</a:t>
            </a:r>
            <a:r>
              <a:rPr lang="es-E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50" charset="0"/>
                <a:cs typeface="Arial" panose="020B0604020202020204" pitchFamily="34" charset="0"/>
              </a:rPr>
              <a:t> </a:t>
            </a:r>
            <a:r>
              <a:rPr lang="es-E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50" charset="0"/>
                <a:cs typeface="Arial" panose="020B0604020202020204" pitchFamily="34" charset="0"/>
              </a:rPr>
              <a:t>el código de ética y conducta en la administración pública para prevenir actos de corrupción.</a:t>
            </a:r>
          </a:p>
        </p:txBody>
      </p:sp>
      <p:sp>
        <p:nvSpPr>
          <p:cNvPr id="6" name="Marcador de texto 5"/>
          <p:cNvSpPr txBox="1">
            <a:spLocks/>
          </p:cNvSpPr>
          <p:nvPr/>
        </p:nvSpPr>
        <p:spPr>
          <a:xfrm>
            <a:off x="3214678" y="5000636"/>
            <a:ext cx="5929322" cy="94448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50" charset="0"/>
                <a:cs typeface="Arial" panose="020B0604020202020204" pitchFamily="34" charset="0"/>
              </a:rPr>
              <a:t>“…un gobierno ético y responsable, donde la integridad sea un compromiso interno más que una obligación; lo tenemos que hacer por convicción.”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s-ES" sz="800" i="1" dirty="0" smtClean="0">
              <a:solidFill>
                <a:schemeClr val="tx1">
                  <a:lumMod val="85000"/>
                  <a:lumOff val="15000"/>
                </a:schemeClr>
              </a:solidFill>
              <a:latin typeface="Gotham Book" panose="02000604040000020004" pitchFamily="50" charset="0"/>
              <a:cs typeface="Arial" panose="020B0604020202020204" pitchFamily="34" charset="0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50" charset="0"/>
                <a:cs typeface="Arial" panose="020B0604020202020204" pitchFamily="34" charset="0"/>
              </a:rPr>
              <a:t>    Lic. Claudia </a:t>
            </a:r>
            <a:r>
              <a:rPr lang="es-ES" sz="16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50" charset="0"/>
                <a:cs typeface="Arial" panose="020B0604020202020204" pitchFamily="34" charset="0"/>
              </a:rPr>
              <a:t>Pavlovich</a:t>
            </a:r>
            <a:r>
              <a:rPr lang="es-E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50" charset="0"/>
                <a:cs typeface="Arial" panose="020B0604020202020204" pitchFamily="34" charset="0"/>
              </a:rPr>
              <a:t> Arellano</a:t>
            </a:r>
            <a:endParaRPr lang="es-ES" sz="1800" b="1" dirty="0">
              <a:solidFill>
                <a:schemeClr val="tx1">
                  <a:lumMod val="85000"/>
                  <a:lumOff val="15000"/>
                </a:schemeClr>
              </a:solidFill>
              <a:latin typeface="Gotham Book" panose="02000604040000020004" pitchFamily="50" charset="0"/>
              <a:cs typeface="Arial" panose="020B0604020202020204" pitchFamily="34" charset="0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50" charset="0"/>
                <a:cs typeface="Arial" panose="020B0604020202020204" pitchFamily="34" charset="0"/>
              </a:rPr>
              <a:t>Gobernadora del Estado.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533331" y="1203445"/>
            <a:ext cx="494290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Programa de integridad.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4774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85852" y="2000240"/>
            <a:ext cx="7215238" cy="5000636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s-E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>
              <a:buNone/>
            </a:pPr>
            <a:endParaRPr lang="es-E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endParaRPr lang="es-ES" sz="25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r>
              <a:rPr lang="es-E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Comprender el significado de los principios de legalidad y de lealtad.</a:t>
            </a:r>
          </a:p>
          <a:p>
            <a:pPr algn="just"/>
            <a:endParaRPr lang="es-ES" sz="25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>
              <a:buNone/>
            </a:pPr>
            <a:endParaRPr lang="es-ES" sz="25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r>
              <a:rPr lang="es-E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Conocer la importancia de actuar conforme a los principios de legalidad y de lealtad.</a:t>
            </a:r>
            <a:endParaRPr lang="es-E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357290" y="1357298"/>
            <a:ext cx="3434195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Objetivos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/>
            </a:r>
            <a:b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29698" name="Picture 2" descr="Resultado de imagen de objetiv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216" y="2000240"/>
            <a:ext cx="2589599" cy="10715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370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57290" y="2428868"/>
            <a:ext cx="6143668" cy="3571900"/>
          </a:xfrm>
        </p:spPr>
        <p:txBody>
          <a:bodyPr>
            <a:noAutofit/>
          </a:bodyPr>
          <a:lstStyle/>
          <a:p>
            <a:endParaRPr lang="es-ES" sz="2000" dirty="0" smtClean="0">
              <a:solidFill>
                <a:prstClr val="black">
                  <a:lumMod val="65000"/>
                  <a:lumOff val="35000"/>
                </a:prstClr>
              </a:solidFill>
              <a:latin typeface="Calibri Light"/>
            </a:endParaRPr>
          </a:p>
          <a:p>
            <a:r>
              <a:rPr lang="es-ES" sz="2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 Light"/>
              </a:rPr>
              <a:t>Del </a:t>
            </a:r>
            <a:r>
              <a:rPr lang="es-ES" sz="2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 Light"/>
              </a:rPr>
              <a:t>latín “</a:t>
            </a:r>
            <a:r>
              <a:rPr lang="es-ES" sz="2000" i="1" dirty="0" err="1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 Light"/>
              </a:rPr>
              <a:t>principium</a:t>
            </a:r>
            <a:r>
              <a:rPr lang="es-ES" sz="2000" i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 Light"/>
              </a:rPr>
              <a:t>” </a:t>
            </a:r>
            <a:r>
              <a:rPr lang="es-ES" sz="2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 Light"/>
              </a:rPr>
              <a:t>(fundamento, inicio).</a:t>
            </a:r>
          </a:p>
          <a:p>
            <a:endParaRPr lang="es-ES" sz="2000" dirty="0" smtClean="0">
              <a:solidFill>
                <a:prstClr val="black">
                  <a:lumMod val="65000"/>
                  <a:lumOff val="35000"/>
                </a:prstClr>
              </a:solidFill>
              <a:latin typeface="Calibri Light"/>
            </a:endParaRPr>
          </a:p>
          <a:p>
            <a:endParaRPr lang="es-ES" sz="2000" dirty="0" smtClean="0">
              <a:solidFill>
                <a:prstClr val="black">
                  <a:lumMod val="65000"/>
                  <a:lumOff val="35000"/>
                </a:prstClr>
              </a:solidFill>
              <a:latin typeface="Calibri Light"/>
            </a:endParaRPr>
          </a:p>
          <a:p>
            <a:r>
              <a:rPr lang="es-ES" sz="2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 Light"/>
              </a:rPr>
              <a:t>Causa, origen, razón fundamental de algo.</a:t>
            </a:r>
          </a:p>
          <a:p>
            <a:endParaRPr lang="es-ES" sz="2000" dirty="0" smtClean="0">
              <a:solidFill>
                <a:prstClr val="black">
                  <a:lumMod val="65000"/>
                  <a:lumOff val="35000"/>
                </a:prstClr>
              </a:solidFill>
              <a:latin typeface="Calibri Light"/>
            </a:endParaRPr>
          </a:p>
          <a:p>
            <a:endParaRPr lang="es-ES" sz="2000" dirty="0" smtClean="0">
              <a:solidFill>
                <a:prstClr val="black">
                  <a:lumMod val="65000"/>
                  <a:lumOff val="35000"/>
                </a:prstClr>
              </a:solidFill>
              <a:latin typeface="Calibri Light"/>
            </a:endParaRPr>
          </a:p>
          <a:p>
            <a:r>
              <a:rPr lang="es-ES" sz="2000" b="1" dirty="0" smtClean="0">
                <a:latin typeface="Calibri Light"/>
              </a:rPr>
              <a:t>Norma o idea fundamental que rige nuestra conducta.</a:t>
            </a:r>
          </a:p>
          <a:p>
            <a:endParaRPr lang="es-ES" sz="2500" dirty="0" smtClean="0">
              <a:solidFill>
                <a:prstClr val="black">
                  <a:lumMod val="65000"/>
                  <a:lumOff val="35000"/>
                </a:prstClr>
              </a:solidFill>
              <a:latin typeface="Calibri Light"/>
            </a:endParaRPr>
          </a:p>
          <a:p>
            <a:endParaRPr lang="es-ES" sz="2500" dirty="0" smtClean="0">
              <a:solidFill>
                <a:prstClr val="black">
                  <a:lumMod val="65000"/>
                  <a:lumOff val="35000"/>
                </a:prstClr>
              </a:solidFill>
              <a:latin typeface="Calibri Light"/>
            </a:endParaRPr>
          </a:p>
          <a:p>
            <a:endParaRPr lang="es-ES" sz="2500" dirty="0" smtClean="0">
              <a:solidFill>
                <a:prstClr val="black">
                  <a:lumMod val="65000"/>
                  <a:lumOff val="35000"/>
                </a:prstClr>
              </a:solidFill>
              <a:latin typeface="Calibri Light"/>
            </a:endParaRPr>
          </a:p>
          <a:p>
            <a:pPr>
              <a:buNone/>
            </a:pPr>
            <a:endParaRPr lang="es-ES" sz="2500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214414" y="1428736"/>
            <a:ext cx="717492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¿Qué es un principio?</a:t>
            </a:r>
            <a:endParaRPr lang="es-ES" sz="35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2052" name="AutoShape 4" descr="Resultado de imagen de fundament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054" name="AutoShape 6" descr="Resultado de imagen de fundament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056" name="AutoShape 8" descr="data:image/jpeg;base64,/9j/4AAQSkZJRgABAQAAAQABAAD/2wCEAAkGBwoQDg4KCQoNDQsNCA0JCAgPCBANCQcNFREWFhURFRMYHSggGBooGxMTITEhJSkrLi4uFx8zODMtNygtLisBCgoKDg0OFQ8PGisZFR0rKzcrLS0rKy0tNysrKy0rLisrKysrLS0rNysrLTcrLS0tLTcrKy0tNy03LS03LS03Lf/AABEIAKgA+wMBIgACEQEDEQH/xAAcAAABBQEBAQAAAAAAAAAAAAAAAQIDBAcGBQj/xABPEAACAQMBAwcIBgUIBwkAAAABAgADBBESBSEiBhMxMkFCUgcUUWFicXKSFSOBssLSM1OCotEWF1SDkZOh8GVzlLHB4vIkJTRDRGN0s+H/xAAZAQEBAQEBAQAAAAAAAAAAAAAAAQIDBAX/xAAkEQEAAQMEAgMBAQEAAAAAAAAAAQIRFAMEIVESEzFBYTIiUv/aAAwDAQACEQMRAD8A3CJCEAhCEAhCEAgy53HeO0QhA5Db9g1FucpqebZtxHc9medbVeIKN573szuru3SojU3GVZdLTiLm1aixpnBK1G1P4/DONcWm71aU+UWetRbIAkoE8yzuRkDPTPTDiYvdZixwi0qpUgqf3ozV2RNMJa717e/U4DjB8XdlsEHeDuM53JHTJqN66dByPCZ1ivtyqo6e7FlahdI2N+D65YnS93OYsIQhmELCJCARYkICxIQgEIQgEWJCAsSEICxIQgEIQgEIQgEWJFgJOa5W0WwtUDgA0swXqt650uJHXoo6mnUUMjLpZTJVF4s1RV4zdlx2gtJhqbK6tWrwToLO7DAMpyCupW8U8XlLyKvwxexxXpni0ZVaqezp708LZm07uyYW17bV+aLdtpUVrf2urxLPJaafl7fKmqOGjU3Bx2SXM8q2uqbqGpsGHCytPTonoPpaauzY7TndK9YaT6jLRUxK1MEDMt2VZa5HRLlrtUghX3rq+SUalB9+kZlRnKk6uyLzB4xU7SnUVgGRsiOnNWN8QMI09q1vUc6OhwurT4p2priXnqomFyESE2wIsSEBYkIQCEIQCLEhAWJCEBYkIQCEIQCEIQCLEMMwCEQuO0j5pDVvLdd9StTX31Fi5ZPEIHoB98rptC1YakroR6eciNtC1HTc0R766yXhbS8DlrZhaBvKGErU2UdXhrr4WnM8muWNCpUFpd4o1v0dNm/RXDey06rlbe2z2zU0r02YuvAKyzJX2VW88oV2QCkLunUqPzitpVWVmbTPNqWu9elEzTy2ZsYkJfcQMatLac9TV3ZFU2lZO+m1rq7ldbUhqDr7W/skNauBgk74IiZhx3LPY/KGnRqbRq7TVrdVXVZ2y1KSW6t9vEM9szWlt+9Ryy1ahGriVqjN96fQXnts9tWo3Z/7O1BkrHGdKtwndMc2jyaC3DjZ9WjXty3A9RmpYX4WHWirx+Sjy+JSbI5chN1wzKPh1TRORHKGldOroGALaV17nmOVeSW1NbOlCmaerrLe053PIjn7VqfndNKYSorM/OK/3Zm8UzE3bmJqiYs2iE8U8p9mD/1Sn3I0YOVWzulaxI/1TL96enzp7eP119PdiznG5YbOHSan2Uv/ANkD8t7AdWnXb+rUf8ZPbR2vqr6dSYTmbXljZOwQpVXUy01YqpwzenSeGdKDLTVFXxLNVM0/JYQhNsiLEhAWJCEBYkWJAIQhAIZhCB4PKjbD26olPc1Rm+s/VKJytXbd0wC845Hiar3p7nLekSaDjsWovW9a9k5bmiGHD3vFPJqTPk9mjEePw9J7t8AFm1FetPPuDUY6hUYHuqeKWWPED2DhkNZBvOd2mc7N3eFcbQuAT9YThuqYHaFQdYgn1R19RXnDoOZEE9JE5zZ1iZSDaC4y2vPV0huCVKtZnJ34XVqkjUs+6QtS35G+ZtDV5Xth3DC9oMzYXn+abi8a6eL9plnX7RZgSQN+rtnB240OGQadPFqHi62qaFbtTuqHPr+kC/WIO43hnWjpmZtN0Gzqi50OMhuFlPeVutODvg9C5rWuQOauGpq3fen1l/d0zQLSii500xll0s54necby7oKL0Ooyz2VFqntMupfurNVUxZL8qQvGOM7sd6ONy3QcytbZ7V3S1pU7xu9mcZiG4qkU65HbFa5375GKZz6oytT7BM2hZmUxr9MYKp6YyjSOQN+D1pbFEbh+GOIOZMLjS2M6is2XYlUvaW1QnOuyo1GPr0CY+qAZmo8jKyNY0EQj6pOYKjuaTw/4aZ6drMXmHl3VM2iXuwhCe14hFiRYBEixIBCLEgEIQgEIQgczyyyeZVSBjnH3/sicoCS41asBuLOngnUcul4KTA9BcfdnF+c7juYZ9rgnj1f6ezR/ld15PThe7wxKrDeCcymlyFBIUlj+5HVbrUgVVCt/wCZjvzld2s856299a5yrc3htPF7UgWoN+sHf1Y6ueIht0gUZySeiYbTsf7IqqJDq3gZ3S1THqyBCwaExkiXNnbRq0W5ykd/VqUj1aq+1BQJIiLv6IuTD2W5V2wXLWdTWF/R84un5pxm1L6rc1mr1Rh206UC8NJV7s9WrQB7RKr0UHSRmXymWfGLoUpNgYAjxRPS0sDSO0SKtV7Jm8y3aD6Qp5w7FT3cLqjwlNjxKST6ZUJzhu0d6XNn0mdxqJC6uLHW+aQkj0wGCKMY6yx4RfRPebZVPmaoYaq54uc1auq2rrfDPGurV6ZxUcEFdSsurQ0tVMwUVxPCs6L0ZY+9Z23k46lz/wDJT/65xNZyQO3E7jycW7rb1arqQtS6zSJHXULp/snXbR/ty3Mx4S7CEIT6D5ohCLASEWJAIRYkAhCEAhCEDxOVdtVqW+KFI1HSqr6B1mXBzM2qJUTK3VN6R6yo1Fleq37U2SR1qNNwVqIrqe6y5Wca9Lym93WjU8YtZjfOcJKrgHhWpq1apJ9Yd4QZ06ZrDbLsyAGtKJA6oNunD/hIjsLZ39EpD3U9M5Tt6u3aNxT0yO9IOkVFCBlbS56nDKppvvC7/aE19uTGyiQxsaRYZCsVPDH/AMndmf0Gj/dyY9Xa5FPTGiR2kAhtLZaS0qjgAb9PW3TYP5N7K3/93W2/rZtlOqPGwNmdA2da/wCyU/4S49XZkx0yUXON+giL58vRg506tI4prI2Bszp+j7X/AGSn/CO+hdn9PmFrnGnV5nT6v9kRtp7MqOmWc6jDi4c90tKDsmAecXB9NSbKuybIb1tKCn1Wyfwjhs20HVtaI91BP4RjT2ZUdMSZ+3I3e1Dn0bcrqT6mm4izoDcKFID1UVjkt6S5001XPoRRLjT2mT+MNDell+aWKN8EGVILDu851vyzbebXwj5Yc2nhHyyY36ZX4x7+U5B+rZQNLK2aitrbxSrfbceqArMulWbSoqd7xTaeaTspqP2Vi82vYq/LNToT2mTH/LGKdKpVZVtkZ2duBFVm1fLNg2dailRp0F6KdJUz4vTLGlewAY9EdN6el4cuWpq+YhCE7OQhCLASEMwgH2QxMepXdwowt1Ux4jdszt+9JPPLgqdN6wI9N3OHu/Hox57a6YfZMjpXV3u1XTE6eqtdvzSUXV30NXqL/XM0vt/E9E9tXhMq8+vOjzmqMeis35pGb+6HCbqqfdUaPbB6JazCZK1/X7biqw9dZpH9JXPdq1APVUaPbB6J7a9CYzV2pdbzz1Y+6pUX8UrNtG9O8PW3f+835pfbB6J7bfAzCat9enczO3vqSI3N70iizH2q3/LJ7YT0y3rUPSPmizBBWuD+kplT8UPpC9HCtSuAOqo5zRHthPVLesjozv8ADFnz8Np3SuXNzUSoNWmqGbnaTfFOxvOXtb6IrVKJKXdCtbWjVz1q4fP1i572EabjUiWZ05hprVEG5nCnwlhGed0Og1qef9as+fLa5v6uXw7MW4na5VtfzNLoo3vSQD7mnGdxDrG3lu6XFJjpWojN4RUUtHPUVRlmUD0ltMwhTfA8KMCG4cdeStWvyc1RVJXqs3Fo+aMj8XGntuPP0v1ifOICsnY6n3OJi9CvW6ai1c+ppZF5W7of4SyxkR01i/rX+dTxr86x+oekfNMe8/uB0KPtlijtCrkA0z8StwSZUdGLPbWcxZmC3DHt3yQ16nY7D9qXJjpMae2lwmarVqdPOOPc0UXFx2Vqm70VGjIjpMae2kwmb+eXP6+pj11GjlvbodFxUHurNGRHRiz20aEz1No3fZc1B/WtJfpO+/pL/NL746TGq7cE1xTzjUceELAV6J3agPZPDPNVnOTmGg9J3ieTwh7fZK69YDqdPiFSFK5fPCxyOt3pAindqAwV7ItMNqPBpC9VtWrnZriODmV5edIwSQT3ohFTcNb7utxNxx1J/SMDvNqlimAd+Sfe0zdfFVNWrnrsAOFVgr1M72bd7UmbT2DHtR6Iu/oye6Wi6eKnVFTp5xh+1IMkDJqMRL93T6AAB7MosnQrbvfLdLG0nfIAO71yRqtToBMkWiBuxvg1PBPpElyyDtw+/wBk9ySq7Y3NpHhjeZJ4t4B70kWjvCltRi5Y5aatxNvZV4mOnjWeHypvmFrUt8AI1zbuvd6qt+ae9zOASNxK6d05HlTq56lTfJpNXo6uHu6pvT/pjVj/AC9/ZDvzdPnFK5oq8uGqemmBnV28MpWLlqS1Kh7upv8APwydWU8SHKmcJh1ieFlbip2Ej3RwuXGcEjPtNIIGSzV1kXVT9Y0aK9XfqqsV7q6tOiQiLmZW6fn3xjUYC6q9jkSAH3QwZYVY8+rjoqH7Y9doV/1jSmRDMovLtOsO9v8AFpWSrtSt4/3Z5BYxwYysvV+la/RqHw6Yh2vW7cZ8QpzzNR6cxSfUYuPQ+mK/pX7acPpy49K/3M8tjGax6ZeUVeaA724yajRckY3j4pHj0y1R7MTpdimLlVN+/skmnefW2rTHDtJ7Y4Uzktnu9WZl0iCrR7wB396elY7Pq1MLTRiTw6tLaPmlWgTgLUOAG1eKevY7RNJBTpnWzNzlRmbhX2VWI/UqvEcPKuLdkY036VbTukYX14npvQNZa11TVUSjpVqXF4etqaeaSekRPCxNzKmd46cd6MSkpILj9qSajvz2xVO7I+aQsYVIJPTmFK3qOSKY1N4dUeCZcV9CaSVBZeLDcUsJMIxYdFPnANPWYd6M5gasUxlg2lolSoDxtkHVpXEa1Utn0HqxwzyYw3lc7x1lDTlOWFM87bKB166qrTrFx6BOe5X0f/CVgOBNo06bN8X/AEy0cVGpF6Ho0EVaaKo3c2sVVG4KAMd0RtvjSNJOnuqe5J/sE5tWJAxdMTTIpB2CLDBhgwD7YEwwYFfXgw0DEMUejUSfhiGAyOzGmAErJxx6Y3VEKnMQwEYxvD/lYpib4Q9qaZAz1v0fD1o1G0YQ8WW4WE0r+azk/wBZbeujdbh2nc/nkv8ANtsfcAlxgf6Tr/mnsnQn6eWNzDOQekeiS03XoOcTQT5ONl79NS+X4drVvxGMHk22Zksa+0WyunS21qjJJjT2uXHTPfO0DFckYXrGWUrer+2dgPJPsXJYVL4EtqZfpR+tLI8nNmAVp31+oOnUvnNFv3mpkxjz9EbqPt5NrtSzFotrUpspZvrEK/VVetxe13Z4FcoWPN9Utw8M7YeT21HTe3j4XSqvUoto+HgEQeTy21a/P70Ln9AGorS+5mJ0q54KdeinmHDZToLDPhLQyu4A7j92djW8llg5LVL/AGgc90XNNfwRD5KrDco2ltMBeqov10fcjHkyocmGTG4HOnTqPDGu+cAjeJ2T+TGzO/6V2oOHTuv6a/7kjk8m1sCGG1dpkhtXFc0X+9Sj0VJk0uKAB3fuxRTPYMzvDyAtiMNtG+I9Aa2T/FaUfS8n2y1OatS+rZ6y1NrV9Hyowkx6idzSz71Hp8M5zlZzhNtSqHSj366VC6X0qrcTTbl5D7FxjzIH4q9Z/vNIKnk55NsQzbKo5HoaoPxTcaExN2Z3ETFmXUt2FcBWK8KjvL3ZIf8AKzTB5O9gBg9Ox5tl6rU7msn4oHkDsrw18+Lz2pOc7ar6bjdUszUH0iKOneN00l/J/s3u1LlPhuV/EDD+QFjjDXN4w1dU16f/AASZxqzJpZ7SFI7jnOnxRo05BBHtLO+/m32ZkstxfqTxHG1Kn+7Ek/m92fvxXvFz1sV6a/gmsepMqGfEL3jp8OYaM4C4IPszurryZ7Nq/pLq+PuvlX8Enp+T3ZoxmteuBp3NfM2rT9kYtTWVSztkAxqAzGMB6ppL+TzZBxuulYMzaxtSvw6viYyB/Jvs8jAvdoAatW69pn7yRO1q+kjdU/bNiO3pETJ62Bjxapo6eTWwGc3l+wO/iuqf5IxvJVsNgFq+ePhtS6tqVetEbar7J3VP0ztrlcAhhgd4RqurAMpyD1cTSB5L9h6SgpXWk/6Wr/xj18m2ygAtN7pAOqou9Wn5gZZ21X0RuqftmZi5T0/vTTh5OtnZDCtdfCa1Nk+5D+byw/W3H95T/JM41TWTQ7WJCE9754hCEAhCEAiwhASEIQFhCEBIsIQEhCEAiwhASEIQFhCEBIsIQCJCEAhCEAiwhAIkIQ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058" name="AutoShape 10" descr="data:image/jpeg;base64,/9j/4AAQSkZJRgABAQAAAQABAAD/2wCEAAkGBwoQDg4KCQoNDQsNCA0JCAgPCBANCQcNFREWFhURFRMYHSggGBooGxMTITEhJSkrLi4uFx8zODMtNygtLisBCgoKDg0OFQ8PGisZFR0rKzcrLS0rKy0tNysrKy0rLisrKysrLS0rNysrLTcrLS0tLTcrKy0tNy03LS03LS03Lf/AABEIAKgA+wMBIgACEQEDEQH/xAAcAAABBQEBAQAAAAAAAAAAAAAAAQIDBAcGBQj/xABPEAACAQMBAwcIBgUIBwkAAAABAgADBBESBSEiBhMxMkFCUgcUUWFicXKSFSOBssLSM1OCotEWF1SDkZOh8GVzlLHB4vIkJTRDRGN0s+H/xAAZAQEBAQEBAQAAAAAAAAAAAAAAAQIDBAX/xAAkEQEAAQMEAgMBAQEAAAAAAAAAAQIRFAMEIVESEzFBYTIiUv/aAAwDAQACEQMRAD8A3CJCEAhCEAhCEAgy53HeO0QhA5Db9g1FucpqebZtxHc9medbVeIKN573szuru3SojU3GVZdLTiLm1aixpnBK1G1P4/DONcWm71aU+UWetRbIAkoE8yzuRkDPTPTDiYvdZixwi0qpUgqf3ozV2RNMJa717e/U4DjB8XdlsEHeDuM53JHTJqN66dByPCZ1ivtyqo6e7FlahdI2N+D65YnS93OYsIQhmELCJCARYkICxIQgEIQgEWJCAsSEICxIQgEIQgEIQgEWJFgJOa5W0WwtUDgA0swXqt650uJHXoo6mnUUMjLpZTJVF4s1RV4zdlx2gtJhqbK6tWrwToLO7DAMpyCupW8U8XlLyKvwxexxXpni0ZVaqezp708LZm07uyYW17bV+aLdtpUVrf2urxLPJaafl7fKmqOGjU3Bx2SXM8q2uqbqGpsGHCytPTonoPpaauzY7TndK9YaT6jLRUxK1MEDMt2VZa5HRLlrtUghX3rq+SUalB9+kZlRnKk6uyLzB4xU7SnUVgGRsiOnNWN8QMI09q1vUc6OhwurT4p2priXnqomFyESE2wIsSEBYkIQCEIQCLEhAWJCEBYkIQCEIQCEIQCLEMMwCEQuO0j5pDVvLdd9StTX31Fi5ZPEIHoB98rptC1YakroR6eciNtC1HTc0R766yXhbS8DlrZhaBvKGErU2UdXhrr4WnM8muWNCpUFpd4o1v0dNm/RXDey06rlbe2z2zU0r02YuvAKyzJX2VW88oV2QCkLunUqPzitpVWVmbTPNqWu9elEzTy2ZsYkJfcQMatLac9TV3ZFU2lZO+m1rq7ldbUhqDr7W/skNauBgk74IiZhx3LPY/KGnRqbRq7TVrdVXVZ2y1KSW6t9vEM9szWlt+9Ryy1ahGriVqjN96fQXnts9tWo3Z/7O1BkrHGdKtwndMc2jyaC3DjZ9WjXty3A9RmpYX4WHWirx+Sjy+JSbI5chN1wzKPh1TRORHKGldOroGALaV17nmOVeSW1NbOlCmaerrLe053PIjn7VqfndNKYSorM/OK/3Zm8UzE3bmJqiYs2iE8U8p9mD/1Sn3I0YOVWzulaxI/1TL96enzp7eP119PdiznG5YbOHSan2Uv/ANkD8t7AdWnXb+rUf8ZPbR2vqr6dSYTmbXljZOwQpVXUy01YqpwzenSeGdKDLTVFXxLNVM0/JYQhNsiLEhAWJCEBYkWJAIQhAIZhCB4PKjbD26olPc1Rm+s/VKJytXbd0wC845Hiar3p7nLekSaDjsWovW9a9k5bmiGHD3vFPJqTPk9mjEePw9J7t8AFm1FetPPuDUY6hUYHuqeKWWPED2DhkNZBvOd2mc7N3eFcbQuAT9YThuqYHaFQdYgn1R19RXnDoOZEE9JE5zZ1iZSDaC4y2vPV0huCVKtZnJ34XVqkjUs+6QtS35G+ZtDV5Xth3DC9oMzYXn+abi8a6eL9plnX7RZgSQN+rtnB240OGQadPFqHi62qaFbtTuqHPr+kC/WIO43hnWjpmZtN0Gzqi50OMhuFlPeVutODvg9C5rWuQOauGpq3fen1l/d0zQLSii500xll0s54necby7oKL0Ooyz2VFqntMupfurNVUxZL8qQvGOM7sd6ONy3QcytbZ7V3S1pU7xu9mcZiG4qkU65HbFa5375GKZz6oytT7BM2hZmUxr9MYKp6YyjSOQN+D1pbFEbh+GOIOZMLjS2M6is2XYlUvaW1QnOuyo1GPr0CY+qAZmo8jKyNY0EQj6pOYKjuaTw/4aZ6drMXmHl3VM2iXuwhCe14hFiRYBEixIBCLEgEIQgEIQgczyyyeZVSBjnH3/sicoCS41asBuLOngnUcul4KTA9BcfdnF+c7juYZ9rgnj1f6ezR/ld15PThe7wxKrDeCcymlyFBIUlj+5HVbrUgVVCt/wCZjvzld2s856299a5yrc3htPF7UgWoN+sHf1Y6ueIht0gUZySeiYbTsf7IqqJDq3gZ3S1THqyBCwaExkiXNnbRq0W5ykd/VqUj1aq+1BQJIiLv6IuTD2W5V2wXLWdTWF/R84un5pxm1L6rc1mr1Rh206UC8NJV7s9WrQB7RKr0UHSRmXymWfGLoUpNgYAjxRPS0sDSO0SKtV7Jm8y3aD6Qp5w7FT3cLqjwlNjxKST6ZUJzhu0d6XNn0mdxqJC6uLHW+aQkj0wGCKMY6yx4RfRPebZVPmaoYaq54uc1auq2rrfDPGurV6ZxUcEFdSsurQ0tVMwUVxPCs6L0ZY+9Z23k46lz/wDJT/65xNZyQO3E7jycW7rb1arqQtS6zSJHXULp/snXbR/ty3Mx4S7CEIT6D5ohCLASEWJAIRYkAhCEAhCEDxOVdtVqW+KFI1HSqr6B1mXBzM2qJUTK3VN6R6yo1Fleq37U2SR1qNNwVqIrqe6y5Wca9Lym93WjU8YtZjfOcJKrgHhWpq1apJ9Yd4QZ06ZrDbLsyAGtKJA6oNunD/hIjsLZ39EpD3U9M5Tt6u3aNxT0yO9IOkVFCBlbS56nDKppvvC7/aE19uTGyiQxsaRYZCsVPDH/AMndmf0Gj/dyY9Xa5FPTGiR2kAhtLZaS0qjgAb9PW3TYP5N7K3/93W2/rZtlOqPGwNmdA2da/wCyU/4S49XZkx0yUXON+giL58vRg506tI4prI2Bszp+j7X/AGSn/CO+hdn9PmFrnGnV5nT6v9kRtp7MqOmWc6jDi4c90tKDsmAecXB9NSbKuybIb1tKCn1Wyfwjhs20HVtaI91BP4RjT2ZUdMSZ+3I3e1Dn0bcrqT6mm4izoDcKFID1UVjkt6S5001XPoRRLjT2mT+MNDell+aWKN8EGVILDu851vyzbebXwj5Yc2nhHyyY36ZX4x7+U5B+rZQNLK2aitrbxSrfbceqArMulWbSoqd7xTaeaTspqP2Vi82vYq/LNToT2mTH/LGKdKpVZVtkZ2duBFVm1fLNg2dailRp0F6KdJUz4vTLGlewAY9EdN6el4cuWpq+YhCE7OQhCLASEMwgH2QxMepXdwowt1Ux4jdszt+9JPPLgqdN6wI9N3OHu/Hox57a6YfZMjpXV3u1XTE6eqtdvzSUXV30NXqL/XM0vt/E9E9tXhMq8+vOjzmqMeis35pGb+6HCbqqfdUaPbB6JazCZK1/X7biqw9dZpH9JXPdq1APVUaPbB6J7a9CYzV2pdbzz1Y+6pUX8UrNtG9O8PW3f+835pfbB6J7bfAzCat9enczO3vqSI3N70iizH2q3/LJ7YT0y3rUPSPmizBBWuD+kplT8UPpC9HCtSuAOqo5zRHthPVLesjozv8ADFnz8Np3SuXNzUSoNWmqGbnaTfFOxvOXtb6IrVKJKXdCtbWjVz1q4fP1i572EabjUiWZ05hprVEG5nCnwlhGed0Og1qef9as+fLa5v6uXw7MW4na5VtfzNLoo3vSQD7mnGdxDrG3lu6XFJjpWojN4RUUtHPUVRlmUD0ltMwhTfA8KMCG4cdeStWvyc1RVJXqs3Fo+aMj8XGntuPP0v1ifOICsnY6n3OJi9CvW6ai1c+ppZF5W7of4SyxkR01i/rX+dTxr86x+oekfNMe8/uB0KPtlijtCrkA0z8StwSZUdGLPbWcxZmC3DHt3yQ16nY7D9qXJjpMae2lwmarVqdPOOPc0UXFx2Vqm70VGjIjpMae2kwmb+eXP6+pj11GjlvbodFxUHurNGRHRiz20aEz1No3fZc1B/WtJfpO+/pL/NL746TGq7cE1xTzjUceELAV6J3agPZPDPNVnOTmGg9J3ieTwh7fZK69YDqdPiFSFK5fPCxyOt3pAindqAwV7ItMNqPBpC9VtWrnZriODmV5edIwSQT3ohFTcNb7utxNxx1J/SMDvNqlimAd+Sfe0zdfFVNWrnrsAOFVgr1M72bd7UmbT2DHtR6Iu/oye6Wi6eKnVFTp5xh+1IMkDJqMRL93T6AAB7MosnQrbvfLdLG0nfIAO71yRqtToBMkWiBuxvg1PBPpElyyDtw+/wBk9ySq7Y3NpHhjeZJ4t4B70kWjvCltRi5Y5aatxNvZV4mOnjWeHypvmFrUt8AI1zbuvd6qt+ae9zOASNxK6d05HlTq56lTfJpNXo6uHu6pvT/pjVj/AC9/ZDvzdPnFK5oq8uGqemmBnV28MpWLlqS1Kh7upv8APwydWU8SHKmcJh1ieFlbip2Ej3RwuXGcEjPtNIIGSzV1kXVT9Y0aK9XfqqsV7q6tOiQiLmZW6fn3xjUYC6q9jkSAH3QwZYVY8+rjoqH7Y9doV/1jSmRDMovLtOsO9v8AFpWSrtSt4/3Z5BYxwYysvV+la/RqHw6Yh2vW7cZ8QpzzNR6cxSfUYuPQ+mK/pX7acPpy49K/3M8tjGax6ZeUVeaA724yajRckY3j4pHj0y1R7MTpdimLlVN+/skmnefW2rTHDtJ7Y4Uzktnu9WZl0iCrR7wB396elY7Pq1MLTRiTw6tLaPmlWgTgLUOAG1eKevY7RNJBTpnWzNzlRmbhX2VWI/UqvEcPKuLdkY036VbTukYX14npvQNZa11TVUSjpVqXF4etqaeaSekRPCxNzKmd46cd6MSkpILj9qSajvz2xVO7I+aQsYVIJPTmFK3qOSKY1N4dUeCZcV9CaSVBZeLDcUsJMIxYdFPnANPWYd6M5gasUxlg2lolSoDxtkHVpXEa1Utn0HqxwzyYw3lc7x1lDTlOWFM87bKB166qrTrFx6BOe5X0f/CVgOBNo06bN8X/AEy0cVGpF6Ho0EVaaKo3c2sVVG4KAMd0RtvjSNJOnuqe5J/sE5tWJAxdMTTIpB2CLDBhgwD7YEwwYFfXgw0DEMUejUSfhiGAyOzGmAErJxx6Y3VEKnMQwEYxvD/lYpib4Q9qaZAz1v0fD1o1G0YQ8WW4WE0r+azk/wBZbeujdbh2nc/nkv8ANtsfcAlxgf6Tr/mnsnQn6eWNzDOQekeiS03XoOcTQT5ONl79NS+X4drVvxGMHk22Zksa+0WyunS21qjJJjT2uXHTPfO0DFckYXrGWUrer+2dgPJPsXJYVL4EtqZfpR+tLI8nNmAVp31+oOnUvnNFv3mpkxjz9EbqPt5NrtSzFotrUpspZvrEK/VVetxe13Z4FcoWPN9Utw8M7YeT21HTe3j4XSqvUoto+HgEQeTy21a/P70Ln9AGorS+5mJ0q54KdeinmHDZToLDPhLQyu4A7j92djW8llg5LVL/AGgc90XNNfwRD5KrDco2ltMBeqov10fcjHkyocmGTG4HOnTqPDGu+cAjeJ2T+TGzO/6V2oOHTuv6a/7kjk8m1sCGG1dpkhtXFc0X+9Sj0VJk0uKAB3fuxRTPYMzvDyAtiMNtG+I9Aa2T/FaUfS8n2y1OatS+rZ6y1NrV9Hyowkx6idzSz71Hp8M5zlZzhNtSqHSj366VC6X0qrcTTbl5D7FxjzIH4q9Z/vNIKnk55NsQzbKo5HoaoPxTcaExN2Z3ETFmXUt2FcBWK8KjvL3ZIf8AKzTB5O9gBg9Ox5tl6rU7msn4oHkDsrw18+Lz2pOc7ar6bjdUszUH0iKOneN00l/J/s3u1LlPhuV/EDD+QFjjDXN4w1dU16f/AASZxqzJpZ7SFI7jnOnxRo05BBHtLO+/m32ZkstxfqTxHG1Kn+7Ek/m92fvxXvFz1sV6a/gmsepMqGfEL3jp8OYaM4C4IPszurryZ7Nq/pLq+PuvlX8Enp+T3ZoxmteuBp3NfM2rT9kYtTWVSztkAxqAzGMB6ppL+TzZBxuulYMzaxtSvw6viYyB/Jvs8jAvdoAatW69pn7yRO1q+kjdU/bNiO3pETJ62Bjxapo6eTWwGc3l+wO/iuqf5IxvJVsNgFq+ePhtS6tqVetEbar7J3VP0ztrlcAhhgd4RqurAMpyD1cTSB5L9h6SgpXWk/6Wr/xj18m2ygAtN7pAOqou9Wn5gZZ21X0RuqftmZi5T0/vTTh5OtnZDCtdfCa1Nk+5D+byw/W3H95T/JM41TWTQ7WJCE9754hCEAhCEAiwhASEIQFhCEBIsIQEhCEAiwhASEIQFhCEBIsIQCJCEAhCEAiwhAIkIQ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59" name="Picture 11" descr="C:\Users\martha.preciado\Downloads\Ramses\descarg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2500306"/>
            <a:ext cx="2086337" cy="17222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6704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85852" y="2000240"/>
            <a:ext cx="7215238" cy="5000636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es-ES" sz="2000" dirty="0" smtClean="0">
              <a:solidFill>
                <a:srgbClr val="FF0000"/>
              </a:solidFill>
              <a:latin typeface="Calibri Light" pitchFamily="34" charset="0"/>
            </a:endParaRPr>
          </a:p>
          <a:p>
            <a:pPr algn="just"/>
            <a:r>
              <a:rPr lang="es-ES" sz="1800" dirty="0" smtClean="0">
                <a:solidFill>
                  <a:srgbClr val="FF0000"/>
                </a:solidFill>
                <a:latin typeface="Calibri Light" pitchFamily="34" charset="0"/>
              </a:rPr>
              <a:t>Principio </a:t>
            </a:r>
            <a:r>
              <a:rPr lang="es-ES" sz="1800" dirty="0" smtClean="0">
                <a:solidFill>
                  <a:srgbClr val="FF0000"/>
                </a:solidFill>
                <a:latin typeface="Calibri Light" pitchFamily="34" charset="0"/>
              </a:rPr>
              <a:t>constitucional de actuación en la función pública.</a:t>
            </a:r>
          </a:p>
          <a:p>
            <a:pPr marL="0" indent="0" algn="just">
              <a:buNone/>
            </a:pPr>
            <a:endParaRPr lang="es-ES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Prevalencia de la ley sobre cualquier actividad o función.</a:t>
            </a:r>
          </a:p>
          <a:p>
            <a:pPr marL="0" indent="0" algn="just">
              <a:buNone/>
            </a:pPr>
            <a:endParaRPr lang="es-ES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Todo acto debe realizarse acorde a la ley vigente y no a la voluntad de las personas.</a:t>
            </a:r>
          </a:p>
          <a:p>
            <a:pPr marL="0" indent="0" algn="just">
              <a:buNone/>
            </a:pPr>
            <a:endParaRPr lang="es-ES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Con respecto al Estado, el principio de legalidad demanda que cualquier acto o procedimiento de éste debe tener un estricto apoyo en una norma legal.</a:t>
            </a:r>
          </a:p>
          <a:p>
            <a:pPr algn="just"/>
            <a:endParaRPr lang="es-E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>
              <a:buNone/>
            </a:pPr>
            <a:r>
              <a:rPr lang="es-ES" sz="2000" b="1" dirty="0" smtClean="0">
                <a:latin typeface="Calibri Light" pitchFamily="34" charset="0"/>
              </a:rPr>
              <a:t>  </a:t>
            </a:r>
            <a:endParaRPr lang="es-ES" sz="2000" b="1" dirty="0">
              <a:latin typeface="Calibri Light" pitchFamily="34" charset="0"/>
            </a:endParaRPr>
          </a:p>
          <a:p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357290" y="1357298"/>
            <a:ext cx="3434195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Legalidad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/>
            </a:r>
            <a:b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2050" name="Picture 2" descr="C:\Users\martha.preciado\Downloads\Ramses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00633" y="1916832"/>
            <a:ext cx="2214546" cy="19193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5690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85852" y="2000240"/>
            <a:ext cx="7215238" cy="5000636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s-E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La palabra proviene del latín “</a:t>
            </a:r>
            <a:r>
              <a:rPr lang="es-ES" sz="18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legalis</a:t>
            </a:r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” (perteneciente o conforme a la ley</a:t>
            </a:r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).</a:t>
            </a:r>
            <a:endParaRPr lang="es-ES" sz="1800" i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>
              <a:buNone/>
            </a:pPr>
            <a:endParaRPr lang="es-ES" sz="1800" i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Como cualidad, se entiende como un adjetivo que designa que tal acto o persona es leal a las leyes.</a:t>
            </a:r>
          </a:p>
          <a:p>
            <a:pPr algn="just">
              <a:buNone/>
            </a:pPr>
            <a:endParaRPr lang="es-ES" sz="1800" b="1" dirty="0" smtClean="0">
              <a:latin typeface="Calibri Light" pitchFamily="34" charset="0"/>
            </a:endParaRPr>
          </a:p>
          <a:p>
            <a:pPr algn="just"/>
            <a:r>
              <a:rPr lang="es-ES" sz="1800" b="1" dirty="0" smtClean="0">
                <a:latin typeface="Calibri Light" pitchFamily="34" charset="0"/>
              </a:rPr>
              <a:t>Las personas servidoras públicas hacen sólo aquello que las normas, leyes, reglamentos y demás disposiciones jurídicas les confieren. Por lo que es indispensable que conozcan todas las disposiciones que regulan el ejercicio de sus funciones.</a:t>
            </a:r>
            <a:endParaRPr lang="es-ES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>
              <a:buNone/>
            </a:pPr>
            <a:r>
              <a:rPr lang="es-ES" sz="2000" b="1" dirty="0" smtClean="0">
                <a:latin typeface="Calibri Light" pitchFamily="34" charset="0"/>
              </a:rPr>
              <a:t>  </a:t>
            </a:r>
            <a:endParaRPr lang="es-ES" sz="2000" b="1" dirty="0">
              <a:latin typeface="Calibri Light" pitchFamily="34" charset="0"/>
            </a:endParaRPr>
          </a:p>
          <a:p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357290" y="1357298"/>
            <a:ext cx="3434195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Legalidad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/>
            </a:r>
            <a:b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1026" name="Picture 2" descr="C:\Users\martha.preciado\Downloads\Ramses\que_es_la_lealtad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8184" y="4797152"/>
            <a:ext cx="2469124" cy="1800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5690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85852" y="1928802"/>
            <a:ext cx="7358114" cy="481256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s-ES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marL="0" indent="0" algn="just">
              <a:buNone/>
            </a:pPr>
            <a:endParaRPr lang="es-ES" sz="1800" dirty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marL="0" indent="0" algn="just">
              <a:buNone/>
            </a:pPr>
            <a:endParaRPr lang="es-ES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marL="0" indent="0" algn="just">
              <a:buNone/>
            </a:pPr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Actualmente</a:t>
            </a:r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, nuestra sociedad demanda una importancia cada vez mayor hacia el principio de legalidad, pues muchas prácticas que se ven dentro de ésta son reprobables. Ejemplos:</a:t>
            </a:r>
          </a:p>
          <a:p>
            <a:pPr marL="0" indent="0" algn="just">
              <a:buNone/>
            </a:pPr>
            <a:endParaRPr lang="es-ES" sz="17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marL="1143000" lvl="2" indent="-457200" algn="just"/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Personas que desempeñan un puesto público a menudo utilizan su cargo para beneficiar sus propios intereses.</a:t>
            </a:r>
          </a:p>
          <a:p>
            <a:pPr marL="1143000" lvl="2" indent="-457200" algn="just">
              <a:buFont typeface="+mj-lt"/>
              <a:buAutoNum type="arabicPeriod"/>
            </a:pPr>
            <a:endParaRPr lang="es-ES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marL="1143000" lvl="2" indent="-457200" algn="just"/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Políticos que se valen de las leyes para cometer actos injustos, sólo porque la ley presenta una laguna o han encontrado un recoveco en la misma con respecto a la forma, por lo que quedan absueltos aún cuando se sabe que han cometido actos de corrupción.</a:t>
            </a:r>
          </a:p>
          <a:p>
            <a:pPr marL="1143000" lvl="2" indent="-457200" algn="just">
              <a:buFont typeface="+mj-lt"/>
              <a:buAutoNum type="arabicPeriod"/>
            </a:pPr>
            <a:endParaRPr lang="es-ES" sz="17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endParaRPr lang="es-E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>
              <a:buNone/>
            </a:pPr>
            <a:r>
              <a:rPr lang="es-ES" sz="2000" b="1" dirty="0" smtClean="0">
                <a:latin typeface="Calibri Light" pitchFamily="34" charset="0"/>
              </a:rPr>
              <a:t>  </a:t>
            </a:r>
            <a:endParaRPr lang="es-ES" sz="2000" b="1" dirty="0">
              <a:latin typeface="Calibri Light" pitchFamily="34" charset="0"/>
            </a:endParaRPr>
          </a:p>
          <a:p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357290" y="1357298"/>
            <a:ext cx="3434195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Legalidad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/>
            </a:r>
            <a:b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1026" name="Picture 2" descr="C:\Users\martha.preciado\Downloads\Ramses\frase-el-ultimo-grado-de-perversidad-es-hacer-servir-las-leyes-para-la-injusticia-voltaire-1778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016" y="1700808"/>
            <a:ext cx="3809313" cy="13638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5690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85852" y="2000240"/>
            <a:ext cx="7215238" cy="5000636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es-E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</a:rPr>
              <a:t>Como ciudadanos, tenemos la obligación de conocer y entender las leyes que nos rigen, no solo para cumplir con ellas, sino también para poder exigir que se cumplan, además de evitar que se cometan injusticias en nuestra contra.</a:t>
            </a:r>
          </a:p>
          <a:p>
            <a:pPr algn="just">
              <a:buNone/>
            </a:pPr>
            <a:endParaRPr lang="es-E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>
              <a:buNone/>
            </a:pPr>
            <a:endParaRPr lang="es-E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>
              <a:buNone/>
            </a:pPr>
            <a:r>
              <a:rPr lang="es-ES" sz="2000" b="1" dirty="0" smtClean="0">
                <a:latin typeface="Calibri Light" pitchFamily="34" charset="0"/>
              </a:rPr>
              <a:t>  </a:t>
            </a:r>
            <a:endParaRPr lang="es-ES" sz="2000" b="1" dirty="0">
              <a:latin typeface="Calibri Light" pitchFamily="34" charset="0"/>
            </a:endParaRPr>
          </a:p>
          <a:p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357290" y="1357298"/>
            <a:ext cx="3434195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Legalidad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/>
            </a:r>
            <a:b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2050" name="Picture 2" descr="C:\Users\martha.preciado\Downloads\Ramses\frase-porque-cuando-un-hombre-tiene-dudas-de-si-el-acto-que-va-a-realizar-es-justo-o-injusto-y-tiene-la-thomas-hobbes-1154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7744" y="3861048"/>
            <a:ext cx="4901143" cy="18177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5690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85852" y="2000240"/>
            <a:ext cx="7215238" cy="5000636"/>
          </a:xfrm>
        </p:spPr>
        <p:txBody>
          <a:bodyPr>
            <a:normAutofit/>
          </a:bodyPr>
          <a:lstStyle/>
          <a:p>
            <a:pPr algn="just"/>
            <a:endParaRPr lang="es-E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pPr algn="just"/>
            <a:endParaRPr lang="es-E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Light" pitchFamily="34" charset="0"/>
            </a:endParaRPr>
          </a:p>
          <a:p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8434" name="AutoShape 2" descr="Resultado de imagen de locke le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8436" name="AutoShape 4" descr="Resultado de imagen de locke le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CuadroTexto 3"/>
          <p:cNvSpPr txBox="1"/>
          <p:nvPr/>
        </p:nvSpPr>
        <p:spPr>
          <a:xfrm>
            <a:off x="1357290" y="1357298"/>
            <a:ext cx="3434195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Legalidad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/>
            </a:r>
            <a:b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3075" name="Picture 3" descr="C:\Users\martha.preciado\Downloads\Ramses\frase-seamos_esclavos_de_las_leyes_para_poder_ser_libres_-cicer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5656" y="4012112"/>
            <a:ext cx="5396548" cy="2369216"/>
          </a:xfrm>
          <a:prstGeom prst="rect">
            <a:avLst/>
          </a:prstGeom>
          <a:noFill/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2573" y="1856666"/>
            <a:ext cx="5929675" cy="204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90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1392</TotalTime>
  <Words>1086</Words>
  <Application>Microsoft Office PowerPoint</Application>
  <PresentationFormat>Presentación en pantalla (4:3)</PresentationFormat>
  <Paragraphs>160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Gotham Book</vt:lpstr>
      <vt:lpstr>Gotham Medium</vt:lpstr>
      <vt:lpstr>1_Tema de Office</vt:lpstr>
      <vt:lpstr>2_Tema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martha.preciado</dc:creator>
  <cp:lastModifiedBy>Ramses Diana</cp:lastModifiedBy>
  <cp:revision>148</cp:revision>
  <dcterms:created xsi:type="dcterms:W3CDTF">2020-02-12T18:17:44Z</dcterms:created>
  <dcterms:modified xsi:type="dcterms:W3CDTF">2020-07-30T16:01:13Z</dcterms:modified>
</cp:coreProperties>
</file>