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7" r:id="rId3"/>
    <p:sldId id="292" r:id="rId4"/>
    <p:sldId id="294" r:id="rId5"/>
    <p:sldId id="295" r:id="rId6"/>
    <p:sldId id="298"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99" r:id="rId20"/>
    <p:sldId id="296" r:id="rId21"/>
    <p:sldId id="297" r:id="rId22"/>
    <p:sldId id="276" r:id="rId23"/>
    <p:sldId id="278" r:id="rId24"/>
    <p:sldId id="279" r:id="rId25"/>
    <p:sldId id="281" r:id="rId26"/>
    <p:sldId id="280" r:id="rId27"/>
    <p:sldId id="282" r:id="rId28"/>
    <p:sldId id="283" r:id="rId29"/>
    <p:sldId id="284" r:id="rId30"/>
    <p:sldId id="285" r:id="rId31"/>
    <p:sldId id="289" r:id="rId32"/>
    <p:sldId id="290" r:id="rId33"/>
    <p:sldId id="291"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13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3314700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438194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7757" y="365125"/>
            <a:ext cx="1478756"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471488" y="365125"/>
            <a:ext cx="4321969"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352070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3314700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158535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983995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471487"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3486150"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4034104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840574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414594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491680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4242951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1585358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dirty="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9320925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438194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7757" y="365125"/>
            <a:ext cx="1478756"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471488" y="365125"/>
            <a:ext cx="4321969"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352070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983995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471487"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3486150" y="1825625"/>
            <a:ext cx="2900363"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4034104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840574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4145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491680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424295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dirty="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0D837F7-31BC-4598-B904-9A677CF8C539}" type="datetimeFigureOut">
              <a:rPr lang="es-MX" smtClean="0"/>
              <a:pPr/>
              <a:t>07/05/2020</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2932092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8004564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0D837F7-31BC-4598-B904-9A677CF8C539}" type="datetimeFigureOut">
              <a:rPr lang="es-MX" smtClean="0"/>
              <a:pPr/>
              <a:t>07/05/2020</a:t>
            </a:fld>
            <a:endParaRPr lang="es-MX" dirty="0"/>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4EBD344-ADCC-4319-AC2E-C24F0FEE3DAC}" type="slidenum">
              <a:rPr lang="es-MX" smtClean="0"/>
              <a:pPr/>
              <a:t>‹Nº›</a:t>
            </a:fld>
            <a:endParaRPr lang="es-MX" dirty="0"/>
          </a:p>
        </p:txBody>
      </p:sp>
    </p:spTree>
    <p:extLst>
      <p:ext uri="{BB962C8B-B14F-4D97-AF65-F5344CB8AC3E}">
        <p14:creationId xmlns:p14="http://schemas.microsoft.com/office/powerpoint/2010/main" val="18004564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p:cNvSpPr txBox="1"/>
          <p:nvPr/>
        </p:nvSpPr>
        <p:spPr>
          <a:xfrm>
            <a:off x="1181100" y="2092530"/>
            <a:ext cx="6977600" cy="1323439"/>
          </a:xfrm>
          <a:prstGeom prst="rect">
            <a:avLst/>
          </a:prstGeom>
          <a:noFill/>
        </p:spPr>
        <p:txBody>
          <a:bodyPr wrap="square" rtlCol="0">
            <a:spAutoFit/>
          </a:bodyPr>
          <a:lstStyle/>
          <a:p>
            <a:pPr algn="ctr"/>
            <a:r>
              <a:rPr lang="es-MX" sz="4000" b="1" cap="small" dirty="0" smtClean="0">
                <a:solidFill>
                  <a:srgbClr val="544B4E"/>
                </a:solidFill>
                <a:latin typeface="Gotham Medium" panose="02000604030000020004" pitchFamily="50" charset="0"/>
              </a:rPr>
              <a:t>Principios y Valores que rigen el servicio público</a:t>
            </a:r>
            <a:endParaRPr lang="es-ES" sz="4000" b="1" cap="small" dirty="0">
              <a:solidFill>
                <a:srgbClr val="544B4E"/>
              </a:solidFill>
              <a:latin typeface="Gotham Medium" panose="02000604030000020004" pitchFamily="50" charset="0"/>
            </a:endParaRPr>
          </a:p>
        </p:txBody>
      </p:sp>
      <p:sp>
        <p:nvSpPr>
          <p:cNvPr id="6" name="CuadroTexto 5"/>
          <p:cNvSpPr txBox="1"/>
          <p:nvPr/>
        </p:nvSpPr>
        <p:spPr>
          <a:xfrm>
            <a:off x="1279000" y="4259372"/>
            <a:ext cx="6781800" cy="1661993"/>
          </a:xfrm>
          <a:prstGeom prst="rect">
            <a:avLst/>
          </a:prstGeom>
          <a:noFill/>
        </p:spPr>
        <p:txBody>
          <a:bodyPr wrap="square" rtlCol="0">
            <a:spAutoFit/>
          </a:bodyPr>
          <a:lstStyle/>
          <a:p>
            <a:pPr algn="ctr"/>
            <a:r>
              <a:rPr lang="x-none" sz="2000" dirty="0" smtClean="0">
                <a:solidFill>
                  <a:srgbClr val="544B4E"/>
                </a:solidFill>
                <a:latin typeface="Gotham Book" panose="02000604040000020004" pitchFamily="50" charset="0"/>
              </a:rPr>
              <a:t>Dirección General de Contraloría Social</a:t>
            </a:r>
          </a:p>
          <a:p>
            <a:pPr algn="ctr"/>
            <a:r>
              <a:rPr lang="x-none" sz="2000" dirty="0" smtClean="0">
                <a:solidFill>
                  <a:srgbClr val="544B4E"/>
                </a:solidFill>
                <a:latin typeface="Gotham Book" panose="02000604040000020004" pitchFamily="50" charset="0"/>
              </a:rPr>
              <a:t>Unidad de Ética, integridad pública y prevención de conflicto de interés</a:t>
            </a:r>
          </a:p>
          <a:p>
            <a:pPr algn="ctr"/>
            <a:endParaRPr lang="x-none" sz="1400" dirty="0" smtClean="0">
              <a:solidFill>
                <a:srgbClr val="544B4E"/>
              </a:solidFill>
              <a:latin typeface="Gotham Book" panose="02000604040000020004" pitchFamily="50" charset="0"/>
            </a:endParaRPr>
          </a:p>
          <a:p>
            <a:pPr algn="ctr"/>
            <a:endParaRPr lang="x-none" sz="1400" dirty="0">
              <a:solidFill>
                <a:srgbClr val="544B4E"/>
              </a:solidFill>
              <a:latin typeface="Gotham Book" panose="02000604040000020004" pitchFamily="50" charset="0"/>
            </a:endParaRPr>
          </a:p>
          <a:p>
            <a:pPr algn="ctr"/>
            <a:r>
              <a:rPr lang="x-none" sz="1400" dirty="0" smtClean="0">
                <a:solidFill>
                  <a:srgbClr val="544B4E"/>
                </a:solidFill>
                <a:latin typeface="Gotham Book" panose="02000604040000020004" pitchFamily="50" charset="0"/>
              </a:rPr>
              <a:t>Hermosillo, Sonora</a:t>
            </a:r>
            <a:endParaRPr lang="es-ES" sz="1400" dirty="0">
              <a:solidFill>
                <a:srgbClr val="544B4E"/>
              </a:solidFill>
              <a:latin typeface="Gotham Book" panose="02000604040000020004" pitchFamily="50" charset="0"/>
            </a:endParaRPr>
          </a:p>
        </p:txBody>
      </p:sp>
    </p:spTree>
    <p:extLst>
      <p:ext uri="{BB962C8B-B14F-4D97-AF65-F5344CB8AC3E}">
        <p14:creationId xmlns:p14="http://schemas.microsoft.com/office/powerpoint/2010/main" val="936606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643470"/>
          </a:xfrm>
        </p:spPr>
        <p:txBody>
          <a:bodyPr>
            <a:normAutofit/>
          </a:bodyPr>
          <a:lstStyle/>
          <a:p>
            <a:pPr algn="just">
              <a:buNone/>
            </a:pPr>
            <a:endParaRPr lang="es-ES" sz="1600" dirty="0" smtClean="0">
              <a:solidFill>
                <a:srgbClr val="FF0000"/>
              </a:solidFill>
              <a:latin typeface="Calibri Light" pitchFamily="34" charset="0"/>
            </a:endParaRPr>
          </a:p>
          <a:p>
            <a:pPr algn="just"/>
            <a:r>
              <a:rPr lang="es-ES" sz="1800" dirty="0" smtClean="0">
                <a:solidFill>
                  <a:srgbClr val="FF0000"/>
                </a:solidFill>
                <a:latin typeface="Calibri Light" pitchFamily="34" charset="0"/>
              </a:rPr>
              <a:t>Principio constitucional de actuación en la función pública.</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Capacidad de lograr un efecto con el mínimo de recursos y tiempo posible.</a:t>
            </a: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optimizan el uso y la asignación de los recursos públicos para lograr los objetivos propuestos en los planes preestablecidos.</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Eficiencia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5" name="Picture 2" descr="C:\Users\martha.preciado\Downloads\Ramses\descarga (8).jpg"/>
          <p:cNvPicPr>
            <a:picLocks noChangeAspect="1" noChangeArrowheads="1"/>
          </p:cNvPicPr>
          <p:nvPr/>
        </p:nvPicPr>
        <p:blipFill>
          <a:blip r:embed="rId2"/>
          <a:srcRect/>
          <a:stretch>
            <a:fillRect/>
          </a:stretch>
        </p:blipFill>
        <p:spPr bwMode="auto">
          <a:xfrm>
            <a:off x="3143240" y="4500570"/>
            <a:ext cx="2898750" cy="192882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17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Mérito, es el derecho a recibir algo por lo que uno ha hecho.</a:t>
            </a: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deberán ser seleccionadas de acuerdo a su habilidad, capacidad y experiencia, garantizando la igualdad de oportunidad mediante procedimientos transparentes, objetivos y equitativos.</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Competencia por mérito </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1026" name="Picture 2" descr="C:\Users\martha.preciado\Downloads\Ramses\descarga (10).jpg"/>
          <p:cNvPicPr>
            <a:picLocks noChangeAspect="1" noChangeArrowheads="1"/>
          </p:cNvPicPr>
          <p:nvPr/>
        </p:nvPicPr>
        <p:blipFill>
          <a:blip r:embed="rId2"/>
          <a:srcRect/>
          <a:stretch>
            <a:fillRect/>
          </a:stretch>
        </p:blipFill>
        <p:spPr bwMode="auto">
          <a:xfrm>
            <a:off x="3571868" y="3929066"/>
            <a:ext cx="2071670" cy="2483889"/>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786322"/>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Capacidad de actuar de forma ordenada, metódica y perseverante para conseguir un propósito. </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Doctrina, instrucción de una persona, especialmente en lo moral.</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En el ámbito moral, es una cualidad que permite controlar los impulsos, sobretodo aquellos que nos apartan de los objetivos y de aquellos que nos inclinen a los placeres inmediatos.</a:t>
            </a: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desempeñaran su cargo de manera ordenada metódica y perseverante, con el propósito de obtener los mejores resultados en el servicio y/o bienes ofrecidos.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Disciplina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6147" name="Picture 3" descr="C:\Users\martha.preciado\Downloads\Ramses\frase-la-verdadera-disciplina-no-se-impone-solo-puede-venir-del-interior-de-nosotros-mismos-dalai-lama-182652.jpg"/>
          <p:cNvPicPr>
            <a:picLocks noChangeAspect="1" noChangeArrowheads="1"/>
          </p:cNvPicPr>
          <p:nvPr/>
        </p:nvPicPr>
        <p:blipFill>
          <a:blip r:embed="rId2" cstate="print"/>
          <a:srcRect/>
          <a:stretch>
            <a:fillRect/>
          </a:stretch>
        </p:blipFill>
        <p:spPr bwMode="auto">
          <a:xfrm>
            <a:off x="5250063" y="1412776"/>
            <a:ext cx="3251027" cy="1301943"/>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429156"/>
          </a:xfrm>
        </p:spPr>
        <p:txBody>
          <a:bodyPr>
            <a:no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Administración eficaz y razonable de los bienes.</a:t>
            </a:r>
          </a:p>
          <a:p>
            <a:pPr lvl="0" algn="just">
              <a:buNone/>
            </a:pPr>
            <a:endParaRPr lang="es-ES" sz="1800" dirty="0" smtClean="0">
              <a:solidFill>
                <a:prstClr val="black">
                  <a:lumMod val="65000"/>
                  <a:lumOff val="35000"/>
                </a:prstClr>
              </a:solidFill>
              <a:latin typeface="Calibri Light" pitchFamily="34" charset="0"/>
            </a:endParaRPr>
          </a:p>
          <a:p>
            <a:pPr lvl="0" algn="just"/>
            <a:r>
              <a:rPr lang="es-ES" sz="1800" dirty="0" smtClean="0">
                <a:solidFill>
                  <a:prstClr val="black">
                    <a:lumMod val="65000"/>
                    <a:lumOff val="35000"/>
                  </a:prstClr>
                </a:solidFill>
                <a:latin typeface="Calibri Light" pitchFamily="34" charset="0"/>
              </a:rPr>
              <a:t>Contención o adecuada distribución de recursos.</a:t>
            </a:r>
          </a:p>
          <a:p>
            <a:pPr algn="just">
              <a:buNone/>
            </a:pPr>
            <a:endParaRPr lang="es-ES" sz="1800" b="1" dirty="0" smtClean="0">
              <a:latin typeface="Calibri Light" pitchFamily="34" charset="0"/>
            </a:endParaRPr>
          </a:p>
          <a:p>
            <a:pPr algn="just"/>
            <a:r>
              <a:rPr lang="es-ES" sz="1800" b="1" dirty="0" smtClean="0">
                <a:latin typeface="Calibri Light" pitchFamily="34" charset="0"/>
              </a:rPr>
              <a:t>Las personas servidoras públicas administran los bienes, recursos y servicios con legalidad, austeridad y disciplina, satisfaciendo los objetivos a los que estos estén destinados.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Economía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2050" name="Picture 2" descr="C:\Users\martha.preciado\Downloads\Ramses\Aristoteles Economía.jpg"/>
          <p:cNvPicPr>
            <a:picLocks noChangeAspect="1" noChangeArrowheads="1"/>
          </p:cNvPicPr>
          <p:nvPr/>
        </p:nvPicPr>
        <p:blipFill>
          <a:blip r:embed="rId2" cstate="print"/>
          <a:srcRect/>
          <a:stretch>
            <a:fillRect/>
          </a:stretch>
        </p:blipFill>
        <p:spPr bwMode="auto">
          <a:xfrm>
            <a:off x="2643174" y="4643446"/>
            <a:ext cx="4018231" cy="170857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20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Capacidad de lograr el efecto que se desea o espera.</a:t>
            </a:r>
          </a:p>
          <a:p>
            <a:pPr algn="just"/>
            <a:endParaRPr lang="es-ES" sz="1800" dirty="0" smtClean="0">
              <a:solidFill>
                <a:schemeClr val="tx1">
                  <a:lumMod val="65000"/>
                  <a:lumOff val="35000"/>
                </a:schemeClr>
              </a:solidFill>
              <a:latin typeface="Calibri Light" pitchFamily="34" charset="0"/>
            </a:endParaRP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actúan conforme a una cultura  de servicio orientada al logro de resultados, procurando en todo momento el mejor desempeño a fin de alcanzar las metas preestablecidas.</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Eficacia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2050" name="Picture 2" descr="C:\Users\martha.preciado\Downloads\Ramses\eficiencia-y-eficacia.jpg"/>
          <p:cNvPicPr>
            <a:picLocks noChangeAspect="1" noChangeArrowheads="1"/>
          </p:cNvPicPr>
          <p:nvPr/>
        </p:nvPicPr>
        <p:blipFill>
          <a:blip r:embed="rId2"/>
          <a:srcRect/>
          <a:stretch>
            <a:fillRect/>
          </a:stretch>
        </p:blipFill>
        <p:spPr bwMode="auto">
          <a:xfrm>
            <a:off x="3143240" y="4357694"/>
            <a:ext cx="2931983" cy="2000264"/>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Disposición del ánimo que mueve a dar a cada uno lo que merece.</a:t>
            </a: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procuran que toda persona acceda con justicia al uso, disfrute y beneficio de los bienes, servicios, recursos y oportunidades que el Estado brinda.</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Equidad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5" name="Picture 2" descr="C:\Users\martha.preciado\Downloads\Ramses\frase-la-primera-obligacion-de-la-igualdad-es-la-equidad-victor-hugo-115709.jpg"/>
          <p:cNvPicPr>
            <a:picLocks noChangeAspect="1" noChangeArrowheads="1"/>
          </p:cNvPicPr>
          <p:nvPr/>
        </p:nvPicPr>
        <p:blipFill>
          <a:blip r:embed="rId2"/>
          <a:srcRect/>
          <a:stretch>
            <a:fillRect/>
          </a:stretch>
        </p:blipFill>
        <p:spPr bwMode="auto">
          <a:xfrm>
            <a:off x="1214414" y="4357694"/>
            <a:ext cx="4111266" cy="1721894"/>
          </a:xfrm>
          <a:prstGeom prst="rect">
            <a:avLst/>
          </a:prstGeom>
          <a:noFill/>
        </p:spPr>
      </p:pic>
      <p:pic>
        <p:nvPicPr>
          <p:cNvPr id="1026" name="Picture 2" descr="C:\Users\martha.preciado\Downloads\Ramses\igualdad vs equidad.jpg"/>
          <p:cNvPicPr>
            <a:picLocks noChangeAspect="1" noChangeArrowheads="1"/>
          </p:cNvPicPr>
          <p:nvPr/>
        </p:nvPicPr>
        <p:blipFill>
          <a:blip r:embed="rId3"/>
          <a:srcRect/>
          <a:stretch>
            <a:fillRect/>
          </a:stretch>
        </p:blipFill>
        <p:spPr bwMode="auto">
          <a:xfrm>
            <a:off x="5357818" y="4000504"/>
            <a:ext cx="3286148" cy="245740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214842"/>
          </a:xfrm>
        </p:spPr>
        <p:txBody>
          <a:bodyPr>
            <a:noAutofit/>
          </a:bodyPr>
          <a:lstStyle/>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Cualidad de íntegro; que está completo o que tiene todas sus partes.</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Que posee entereza moral.</a:t>
            </a:r>
          </a:p>
          <a:p>
            <a:pPr algn="just"/>
            <a:endParaRPr lang="es-MX" sz="1800" dirty="0" smtClean="0">
              <a:solidFill>
                <a:schemeClr val="tx1">
                  <a:lumMod val="65000"/>
                  <a:lumOff val="35000"/>
                </a:schemeClr>
              </a:solidFill>
              <a:latin typeface="Calibri Light" pitchFamily="34" charset="0"/>
            </a:endParaRPr>
          </a:p>
          <a:p>
            <a:pPr algn="just"/>
            <a:r>
              <a:rPr lang="es-MX" sz="1800" dirty="0" smtClean="0">
                <a:solidFill>
                  <a:schemeClr val="tx1">
                    <a:lumMod val="65000"/>
                    <a:lumOff val="35000"/>
                  </a:schemeClr>
                </a:solidFill>
                <a:latin typeface="Calibri Light" pitchFamily="34" charset="0"/>
              </a:rPr>
              <a:t>Como cualidad moral, designa a una persona que reúne una serie de valores y virtudes (leal, prudente, honrado, justo, templado, magnánimo, etc.) que la hacen completa por lo que es recta en su obrar. </a:t>
            </a: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actúan siempre de manera congruente con los principios que se deben observar, convencidas de ajustar su conducta para que impere una ética en su desempeño que corresponda al interés público.</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Integridad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1026" name="Picture 2" descr="C:\Users\martha.preciado\Downloads\Ramses\frase-no_hay_un_valor_mayor_en_nuestra_sociedad_de_la_integridad_-arlen_specter.jpg"/>
          <p:cNvPicPr>
            <a:picLocks noChangeAspect="1" noChangeArrowheads="1"/>
          </p:cNvPicPr>
          <p:nvPr/>
        </p:nvPicPr>
        <p:blipFill>
          <a:blip r:embed="rId2" cstate="print"/>
          <a:srcRect/>
          <a:stretch>
            <a:fillRect/>
          </a:stretch>
        </p:blipFill>
        <p:spPr bwMode="auto">
          <a:xfrm>
            <a:off x="5115363" y="1438130"/>
            <a:ext cx="3385727" cy="1335481"/>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28628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Perteneciente o relativo al objeto en sí mismo, con independencia de la propia manera de pensar o de sentir.</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Cualidad de emitir juicios atendiendo a los hechos y la lógica y no a los propios sentimientos o sensaciones.</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Atender las cosas como son y no como queremos que sean.</a:t>
            </a:r>
          </a:p>
          <a:p>
            <a:pPr algn="just">
              <a:buNone/>
            </a:pPr>
            <a:endParaRPr lang="es-ES" sz="1800" b="1" dirty="0" smtClean="0">
              <a:latin typeface="Calibri Light" pitchFamily="34" charset="0"/>
            </a:endParaRPr>
          </a:p>
          <a:p>
            <a:pPr algn="just"/>
            <a:r>
              <a:rPr lang="es-ES" sz="1800" b="1" dirty="0" smtClean="0">
                <a:latin typeface="Calibri Light" pitchFamily="34" charset="0"/>
              </a:rPr>
              <a:t>Las personas servidoras públicas preservan el interés superior de las necesidades colectivas, actuando de manera neutral e imparcial en la toma de decisiones.</a:t>
            </a:r>
          </a:p>
          <a:p>
            <a:pPr algn="just">
              <a:buNone/>
            </a:pPr>
            <a:endParaRPr lang="es-ES" sz="20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Objetividad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1028" name="Picture 4" descr="C:\Users\martha.preciado\Downloads\Ramses\frase-no-juzgue-nada-por-su-aspecto-sino-por-la-evidencia-no-hay-mejor-regla-charles-dickens-143504.jpg"/>
          <p:cNvPicPr>
            <a:picLocks noChangeAspect="1" noChangeArrowheads="1"/>
          </p:cNvPicPr>
          <p:nvPr/>
        </p:nvPicPr>
        <p:blipFill>
          <a:blip r:embed="rId2" cstate="print"/>
          <a:srcRect/>
          <a:stretch>
            <a:fillRect/>
          </a:stretch>
        </p:blipFill>
        <p:spPr bwMode="auto">
          <a:xfrm>
            <a:off x="5572132" y="5517232"/>
            <a:ext cx="2928958" cy="1249319"/>
          </a:xfrm>
          <a:prstGeom prst="rect">
            <a:avLst/>
          </a:prstGeom>
          <a:noFill/>
        </p:spPr>
      </p:pic>
      <p:pic>
        <p:nvPicPr>
          <p:cNvPr id="2" name="Picture 3" descr="C:\Users\martha.preciado\Downloads\Ramses\frase-objetividad_desapasionada_es_en_si_misma_una_pasion_por_la_v-abraham_maslow.jpg"/>
          <p:cNvPicPr>
            <a:picLocks noChangeAspect="1" noChangeArrowheads="1"/>
          </p:cNvPicPr>
          <p:nvPr/>
        </p:nvPicPr>
        <p:blipFill>
          <a:blip r:embed="rId3" cstate="print"/>
          <a:srcRect/>
          <a:stretch>
            <a:fillRect/>
          </a:stretch>
        </p:blipFill>
        <p:spPr bwMode="auto">
          <a:xfrm>
            <a:off x="5195922" y="1054570"/>
            <a:ext cx="3305168" cy="131983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5429288" cy="4786322"/>
          </a:xfrm>
        </p:spPr>
        <p:txBody>
          <a:bodyPr>
            <a:noAutofit/>
          </a:bodyPr>
          <a:lstStyle/>
          <a:p>
            <a:pPr algn="just">
              <a:buNone/>
            </a:pPr>
            <a:endParaRPr lang="es-ES" sz="1800" b="1" dirty="0" smtClean="0">
              <a:latin typeface="Calibri Light" pitchFamily="34" charset="0"/>
            </a:endParaRPr>
          </a:p>
          <a:p>
            <a:pPr algn="just"/>
            <a:r>
              <a:rPr lang="es-ES" sz="1800" dirty="0" smtClean="0">
                <a:solidFill>
                  <a:schemeClr val="tx1">
                    <a:lumMod val="65000"/>
                    <a:lumOff val="35000"/>
                  </a:schemeClr>
                </a:solidFill>
                <a:latin typeface="Calibri Light" pitchFamily="34" charset="0"/>
              </a:rPr>
              <a:t>Cultivo y/o utilización de ciertas disciplinas, artes o deportes.</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Dicho de una persona; que ejerce su profesión con capacidad y aplicación relevantes. </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Cualidad de desempeñarse con pericia, aplicación, seriedad, honradez y eficacia, en un trabajo.</a:t>
            </a:r>
          </a:p>
          <a:p>
            <a:pPr algn="just">
              <a:buNone/>
            </a:pPr>
            <a:endParaRPr lang="es-ES" sz="1800" b="1" dirty="0" smtClean="0">
              <a:latin typeface="Calibri Light" pitchFamily="34" charset="0"/>
            </a:endParaRPr>
          </a:p>
          <a:p>
            <a:pPr algn="just"/>
            <a:r>
              <a:rPr lang="es-ES" sz="1800" b="1" dirty="0" smtClean="0">
                <a:latin typeface="Calibri Light" pitchFamily="34" charset="0"/>
              </a:rPr>
              <a:t>Las personas servidoras públicas conocen, actúan y cumplen con las funciones encomendadas de conformidad con las leyes , observando en todo  momento disciplina, integridad y respeto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Profesionalismo</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1026" name="Picture 2" descr="C:\Users\martha.preciado\Downloads\Ramses\images (4).jpg"/>
          <p:cNvPicPr>
            <a:picLocks noChangeAspect="1" noChangeArrowheads="1"/>
          </p:cNvPicPr>
          <p:nvPr/>
        </p:nvPicPr>
        <p:blipFill>
          <a:blip r:embed="rId2"/>
          <a:srcRect/>
          <a:stretch>
            <a:fillRect/>
          </a:stretch>
        </p:blipFill>
        <p:spPr bwMode="auto">
          <a:xfrm>
            <a:off x="6643702" y="3929066"/>
            <a:ext cx="2357422" cy="2357422"/>
          </a:xfrm>
          <a:prstGeom prst="rect">
            <a:avLst/>
          </a:prstGeom>
          <a:noFill/>
        </p:spPr>
      </p:pic>
    </p:spTree>
    <p:extLst>
      <p:ext uri="{BB962C8B-B14F-4D97-AF65-F5344CB8AC3E}">
        <p14:creationId xmlns:p14="http://schemas.microsoft.com/office/powerpoint/2010/main" val="3152032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1916832"/>
            <a:ext cx="7215238" cy="4334286"/>
          </a:xfrm>
        </p:spPr>
        <p:txBody>
          <a:bodyPr>
            <a:normAutofit/>
          </a:bodyPr>
          <a:lstStyle/>
          <a:p>
            <a:pPr algn="just"/>
            <a:r>
              <a:rPr lang="es-ES" sz="1800" dirty="0" smtClean="0">
                <a:solidFill>
                  <a:schemeClr val="tx1">
                    <a:lumMod val="65000"/>
                    <a:lumOff val="35000"/>
                  </a:schemeClr>
                </a:solidFill>
                <a:latin typeface="Calibri Light" pitchFamily="34" charset="0"/>
              </a:rPr>
              <a:t>Es una obligación del gobierno en la que los funcionarios públicos deben informar, justificar, responsabilizarse pública y periódicamente, ante la autoridad superior o la ciudadanía por sus actuaciones y sobre el uso dado a los recursos asignados y los resultados obtenidos en vistas de la satisfacción de las necesidades colectivas.</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Las personas servidoras públicas:</a:t>
            </a: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Asumen la responsabilidad que deriva del ejercicio de su empleo.</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Explican y justifican sus decisiones y acciones.</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Se sujetan a un sistema de sanciones, así como a la evaluación y el escrutinio público.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Rendición de cuentas</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3075" name="Picture 3" descr="C:\Users\martha.preciado\Downloads\Ramses\rendicion-de-cuentas-transparencia.jpg"/>
          <p:cNvPicPr>
            <a:picLocks noChangeAspect="1" noChangeArrowheads="1"/>
          </p:cNvPicPr>
          <p:nvPr/>
        </p:nvPicPr>
        <p:blipFill>
          <a:blip r:embed="rId2"/>
          <a:srcRect/>
          <a:stretch>
            <a:fillRect/>
          </a:stretch>
        </p:blipFill>
        <p:spPr bwMode="auto">
          <a:xfrm>
            <a:off x="6007138" y="4786322"/>
            <a:ext cx="2798808" cy="1464796"/>
          </a:xfrm>
          <a:prstGeom prst="rect">
            <a:avLst/>
          </a:prstGeom>
          <a:noFill/>
        </p:spPr>
      </p:pic>
    </p:spTree>
    <p:extLst>
      <p:ext uri="{BB962C8B-B14F-4D97-AF65-F5344CB8AC3E}">
        <p14:creationId xmlns:p14="http://schemas.microsoft.com/office/powerpoint/2010/main" val="3179662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00240"/>
            <a:ext cx="7215238" cy="5000636"/>
          </a:xfrm>
        </p:spPr>
        <p:txBody>
          <a:bodyPr>
            <a:normAutofit/>
          </a:bodyPr>
          <a:lstStyle/>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endParaRPr lang="es-ES" sz="2500" dirty="0" smtClean="0">
              <a:solidFill>
                <a:schemeClr val="tx1">
                  <a:lumMod val="65000"/>
                  <a:lumOff val="35000"/>
                </a:schemeClr>
              </a:solidFill>
              <a:latin typeface="Calibri Light" pitchFamily="34" charset="0"/>
            </a:endParaRPr>
          </a:p>
          <a:p>
            <a:pPr algn="just"/>
            <a:endParaRPr lang="es-ES" sz="2500" dirty="0" smtClean="0">
              <a:solidFill>
                <a:schemeClr val="tx1">
                  <a:lumMod val="65000"/>
                  <a:lumOff val="35000"/>
                </a:schemeClr>
              </a:solidFill>
              <a:latin typeface="Calibri Light" pitchFamily="34" charset="0"/>
            </a:endParaRPr>
          </a:p>
          <a:p>
            <a:pPr algn="just">
              <a:buNone/>
            </a:pPr>
            <a:endParaRPr lang="es-ES" sz="2500" dirty="0" smtClean="0">
              <a:solidFill>
                <a:schemeClr val="tx1">
                  <a:lumMod val="65000"/>
                  <a:lumOff val="35000"/>
                </a:schemeClr>
              </a:solidFill>
              <a:latin typeface="Calibri Light" pitchFamily="34" charset="0"/>
            </a:endParaRPr>
          </a:p>
          <a:p>
            <a:pPr algn="just"/>
            <a:endParaRPr lang="es-ES" sz="1800" dirty="0" smtClean="0">
              <a:solidFill>
                <a:schemeClr val="tx1">
                  <a:lumMod val="65000"/>
                  <a:lumOff val="35000"/>
                </a:schemeClr>
              </a:solidFill>
              <a:latin typeface="Calibri Light" pitchFamily="34" charset="0"/>
            </a:endParaRPr>
          </a:p>
          <a:p>
            <a:pPr marL="0" indent="0" algn="ctr">
              <a:buNone/>
            </a:pPr>
            <a:endParaRPr lang="es-ES" sz="2500" dirty="0" smtClean="0">
              <a:solidFill>
                <a:schemeClr val="tx1">
                  <a:lumMod val="65000"/>
                  <a:lumOff val="35000"/>
                </a:schemeClr>
              </a:solidFill>
              <a:latin typeface="Calibri Light" pitchFamily="34" charset="0"/>
            </a:endParaRPr>
          </a:p>
          <a:p>
            <a:pPr marL="0" indent="0" algn="ctr">
              <a:buNone/>
            </a:pPr>
            <a:r>
              <a:rPr lang="es-ES" sz="2500" dirty="0" smtClean="0">
                <a:solidFill>
                  <a:schemeClr val="tx1">
                    <a:lumMod val="65000"/>
                    <a:lumOff val="35000"/>
                  </a:schemeClr>
                </a:solidFill>
                <a:latin typeface="Calibri Light" pitchFamily="34" charset="0"/>
              </a:rPr>
              <a:t>“</a:t>
            </a:r>
            <a:r>
              <a:rPr lang="es-ES" sz="2800" dirty="0" smtClean="0">
                <a:solidFill>
                  <a:schemeClr val="tx1">
                    <a:lumMod val="65000"/>
                    <a:lumOff val="35000"/>
                  </a:schemeClr>
                </a:solidFill>
                <a:latin typeface="Calibri Light" pitchFamily="34" charset="0"/>
              </a:rPr>
              <a:t>La ética no es más que el intento racional de averiguar cómo vivir mejor.”</a:t>
            </a:r>
          </a:p>
          <a:p>
            <a:pPr algn="just"/>
            <a:endParaRPr lang="es-ES" sz="25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p:txBody>
      </p:sp>
      <p:sp>
        <p:nvSpPr>
          <p:cNvPr id="4" name="CuadroTexto 3"/>
          <p:cNvSpPr txBox="1"/>
          <p:nvPr/>
        </p:nvSpPr>
        <p:spPr>
          <a:xfrm>
            <a:off x="3143240" y="1357298"/>
            <a:ext cx="3434195" cy="907941"/>
          </a:xfrm>
          <a:prstGeom prst="rect">
            <a:avLst/>
          </a:prstGeom>
          <a:noFill/>
        </p:spPr>
        <p:txBody>
          <a:bodyPr wrap="square" rtlCol="0">
            <a:spAutoFit/>
          </a:bodyPr>
          <a:lstStyle/>
          <a:p>
            <a:pPr algn="ctr"/>
            <a:r>
              <a:rPr lang="es-MX" sz="3500" b="1" dirty="0" smtClean="0">
                <a:solidFill>
                  <a:schemeClr val="tx1">
                    <a:lumMod val="65000"/>
                    <a:lumOff val="35000"/>
                  </a:schemeClr>
                </a:solidFill>
                <a:latin typeface="+mj-lt"/>
              </a:rPr>
              <a:t>Fernando </a:t>
            </a:r>
            <a:r>
              <a:rPr lang="es-MX" sz="3500" b="1" dirty="0" err="1" smtClean="0">
                <a:solidFill>
                  <a:schemeClr val="tx1">
                    <a:lumMod val="65000"/>
                    <a:lumOff val="35000"/>
                  </a:schemeClr>
                </a:solidFill>
                <a:latin typeface="+mj-lt"/>
              </a:rPr>
              <a:t>Savater</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2050" name="Picture 2" descr="C:\Users\martha.preciado\Downloads\Ramses\Fernando_Savater_by_Gonzalo_Merat.jpg"/>
          <p:cNvPicPr>
            <a:picLocks noChangeAspect="1" noChangeArrowheads="1"/>
          </p:cNvPicPr>
          <p:nvPr/>
        </p:nvPicPr>
        <p:blipFill>
          <a:blip r:embed="rId2" cstate="print"/>
          <a:srcRect/>
          <a:stretch>
            <a:fillRect/>
          </a:stretch>
        </p:blipFill>
        <p:spPr bwMode="auto">
          <a:xfrm>
            <a:off x="2928926" y="2143116"/>
            <a:ext cx="3810000" cy="2529840"/>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1916832"/>
            <a:ext cx="7215238" cy="4798316"/>
          </a:xfrm>
        </p:spPr>
        <p:txBody>
          <a:bodyPr>
            <a:normAutofit/>
          </a:bodyPr>
          <a:lstStyle/>
          <a:p>
            <a:pPr algn="just"/>
            <a:r>
              <a:rPr lang="es-ES" sz="1800" dirty="0" smtClean="0">
                <a:solidFill>
                  <a:schemeClr val="tx1">
                    <a:lumMod val="65000"/>
                    <a:lumOff val="35000"/>
                  </a:schemeClr>
                </a:solidFill>
                <a:latin typeface="Calibri Light" pitchFamily="34" charset="0"/>
              </a:rPr>
              <a:t>Se entiende como el deber que tiene todo gobierno de informar, dar a conocer y poner a disposición de sus ciudadanos la información pública. Su principal objetivo es establecer y mantener una relación de confianza entre la ciudadanía y el gobierno.</a:t>
            </a:r>
            <a:endParaRPr lang="es-ES" sz="1800" dirty="0">
              <a:solidFill>
                <a:schemeClr val="tx1">
                  <a:lumMod val="65000"/>
                  <a:lumOff val="35000"/>
                </a:schemeClr>
              </a:solidFill>
              <a:latin typeface="Calibri Light" pitchFamily="34" charset="0"/>
            </a:endParaRPr>
          </a:p>
          <a:p>
            <a:pPr marL="0" indent="0"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Las personas servidoras públicas:</a:t>
            </a: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Privilegian el principio de máxima publicidad de la información pública. </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Difunden de manera proactiva la información gubernamental.</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Promueven un gobierno abierto.</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Protegen los datos personales bajo su custodia.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Transparencia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4098" name="Picture 2" descr="C:\Users\martha.preciado\Downloads\Ramses\descarga (12).jpg"/>
          <p:cNvPicPr>
            <a:picLocks noChangeAspect="1" noChangeArrowheads="1"/>
          </p:cNvPicPr>
          <p:nvPr/>
        </p:nvPicPr>
        <p:blipFill>
          <a:blip r:embed="rId2"/>
          <a:srcRect/>
          <a:stretch>
            <a:fillRect/>
          </a:stretch>
        </p:blipFill>
        <p:spPr bwMode="auto">
          <a:xfrm>
            <a:off x="6611554" y="4786322"/>
            <a:ext cx="2371741" cy="1530156"/>
          </a:xfrm>
          <a:prstGeom prst="rect">
            <a:avLst/>
          </a:prstGeom>
          <a:noFill/>
        </p:spPr>
      </p:pic>
    </p:spTree>
    <p:extLst>
      <p:ext uri="{BB962C8B-B14F-4D97-AF65-F5344CB8AC3E}">
        <p14:creationId xmlns:p14="http://schemas.microsoft.com/office/powerpoint/2010/main" val="5393294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7290" y="2143116"/>
            <a:ext cx="5857916" cy="4214842"/>
          </a:xfrm>
        </p:spPr>
        <p:txBody>
          <a:bodyPr>
            <a:noAutofit/>
          </a:bodyPr>
          <a:lstStyle/>
          <a:p>
            <a:pPr>
              <a:buNone/>
            </a:pPr>
            <a:endParaRPr lang="es-ES" sz="1600" dirty="0" smtClean="0">
              <a:solidFill>
                <a:prstClr val="black">
                  <a:lumMod val="65000"/>
                  <a:lumOff val="35000"/>
                </a:prstClr>
              </a:solidFill>
              <a:latin typeface="Calibri Light"/>
            </a:endParaRPr>
          </a:p>
          <a:p>
            <a:pPr algn="just"/>
            <a:r>
              <a:rPr lang="es-ES" sz="1800" dirty="0" smtClean="0">
                <a:solidFill>
                  <a:prstClr val="black">
                    <a:lumMod val="65000"/>
                    <a:lumOff val="35000"/>
                  </a:prstClr>
                </a:solidFill>
                <a:latin typeface="Calibri Light"/>
              </a:rPr>
              <a:t>Del latín “</a:t>
            </a:r>
            <a:r>
              <a:rPr lang="es-ES" sz="1800" i="1" dirty="0" err="1" smtClean="0">
                <a:solidFill>
                  <a:prstClr val="black">
                    <a:lumMod val="65000"/>
                    <a:lumOff val="35000"/>
                  </a:prstClr>
                </a:solidFill>
                <a:latin typeface="Calibri Light"/>
              </a:rPr>
              <a:t>valoris</a:t>
            </a:r>
            <a:r>
              <a:rPr lang="es-ES" sz="1800" i="1" dirty="0" smtClean="0">
                <a:solidFill>
                  <a:prstClr val="black">
                    <a:lumMod val="65000"/>
                    <a:lumOff val="35000"/>
                  </a:prstClr>
                </a:solidFill>
                <a:latin typeface="Calibri Light"/>
              </a:rPr>
              <a:t>” </a:t>
            </a:r>
            <a:r>
              <a:rPr lang="es-ES" sz="1800" dirty="0" smtClean="0">
                <a:solidFill>
                  <a:prstClr val="black">
                    <a:lumMod val="65000"/>
                    <a:lumOff val="35000"/>
                  </a:prstClr>
                </a:solidFill>
                <a:latin typeface="Calibri Light"/>
              </a:rPr>
              <a:t>el cual es un genitivo del verbo </a:t>
            </a:r>
            <a:r>
              <a:rPr lang="es-ES" sz="1800" i="1" dirty="0" smtClean="0">
                <a:solidFill>
                  <a:prstClr val="black">
                    <a:lumMod val="65000"/>
                    <a:lumOff val="35000"/>
                  </a:prstClr>
                </a:solidFill>
                <a:latin typeface="Calibri Light"/>
              </a:rPr>
              <a:t>“</a:t>
            </a:r>
            <a:r>
              <a:rPr lang="es-ES" sz="1800" i="1" dirty="0" err="1" smtClean="0">
                <a:solidFill>
                  <a:prstClr val="black">
                    <a:lumMod val="65000"/>
                    <a:lumOff val="35000"/>
                  </a:prstClr>
                </a:solidFill>
                <a:latin typeface="Calibri Light"/>
              </a:rPr>
              <a:t>valere</a:t>
            </a:r>
            <a:r>
              <a:rPr lang="es-ES" sz="1800" dirty="0" smtClean="0">
                <a:solidFill>
                  <a:prstClr val="black">
                    <a:lumMod val="65000"/>
                    <a:lumOff val="35000"/>
                  </a:prstClr>
                </a:solidFill>
                <a:latin typeface="Calibri Light"/>
              </a:rPr>
              <a:t>” (que es fuerte, que tiene valor)</a:t>
            </a:r>
            <a:r>
              <a:rPr lang="es-ES" sz="1800" i="1" dirty="0" smtClean="0">
                <a:solidFill>
                  <a:prstClr val="black">
                    <a:lumMod val="65000"/>
                    <a:lumOff val="35000"/>
                  </a:prstClr>
                </a:solidFill>
                <a:latin typeface="Calibri Light"/>
              </a:rPr>
              <a:t>.</a:t>
            </a:r>
          </a:p>
          <a:p>
            <a:pPr algn="just"/>
            <a:endParaRPr lang="es-ES" sz="1800" dirty="0" smtClean="0">
              <a:solidFill>
                <a:prstClr val="black">
                  <a:lumMod val="65000"/>
                  <a:lumOff val="35000"/>
                </a:prstClr>
              </a:solidFill>
              <a:latin typeface="Calibri Light"/>
            </a:endParaRPr>
          </a:p>
          <a:p>
            <a:pPr algn="just"/>
            <a:endParaRPr lang="es-ES" sz="1800" dirty="0" smtClean="0">
              <a:solidFill>
                <a:prstClr val="black">
                  <a:lumMod val="65000"/>
                  <a:lumOff val="35000"/>
                </a:prstClr>
              </a:solidFill>
              <a:latin typeface="Calibri Light"/>
            </a:endParaRPr>
          </a:p>
          <a:p>
            <a:pPr algn="just"/>
            <a:r>
              <a:rPr lang="es-ES" sz="1800" dirty="0" smtClean="0">
                <a:solidFill>
                  <a:prstClr val="black">
                    <a:lumMod val="65000"/>
                    <a:lumOff val="35000"/>
                  </a:prstClr>
                </a:solidFill>
                <a:latin typeface="Calibri Light"/>
              </a:rPr>
              <a:t>Cualidad que poseen algunas realidades, consideradas bienes, por lo cual son estimables.</a:t>
            </a:r>
          </a:p>
          <a:p>
            <a:pPr algn="just"/>
            <a:endParaRPr lang="es-ES" sz="1800" dirty="0" smtClean="0">
              <a:solidFill>
                <a:prstClr val="black">
                  <a:lumMod val="65000"/>
                  <a:lumOff val="35000"/>
                </a:prstClr>
              </a:solidFill>
              <a:latin typeface="Calibri Light"/>
            </a:endParaRPr>
          </a:p>
          <a:p>
            <a:pPr algn="just"/>
            <a:endParaRPr lang="es-ES" sz="1800" dirty="0" smtClean="0">
              <a:solidFill>
                <a:prstClr val="black">
                  <a:lumMod val="65000"/>
                  <a:lumOff val="35000"/>
                </a:prstClr>
              </a:solidFill>
              <a:latin typeface="Calibri Light"/>
            </a:endParaRPr>
          </a:p>
          <a:p>
            <a:pPr algn="just"/>
            <a:r>
              <a:rPr lang="es-ES" sz="1800" b="1" dirty="0" smtClean="0">
                <a:latin typeface="Calibri Light"/>
              </a:rPr>
              <a:t>Cualidad por la que una persona o cosa es apreciada o bien considerada.</a:t>
            </a:r>
          </a:p>
          <a:p>
            <a:endParaRPr lang="es-ES" sz="2500" dirty="0" smtClean="0">
              <a:solidFill>
                <a:prstClr val="black">
                  <a:lumMod val="65000"/>
                  <a:lumOff val="35000"/>
                </a:prstClr>
              </a:solidFill>
              <a:latin typeface="Calibri Light"/>
            </a:endParaRPr>
          </a:p>
          <a:p>
            <a:endParaRPr lang="es-ES" sz="2500" dirty="0" smtClean="0">
              <a:solidFill>
                <a:prstClr val="black">
                  <a:lumMod val="65000"/>
                  <a:lumOff val="35000"/>
                </a:prstClr>
              </a:solidFill>
              <a:latin typeface="Calibri Light"/>
            </a:endParaRPr>
          </a:p>
          <a:p>
            <a:endParaRPr lang="es-ES" sz="2500" dirty="0" smtClean="0">
              <a:solidFill>
                <a:prstClr val="black">
                  <a:lumMod val="65000"/>
                  <a:lumOff val="35000"/>
                </a:prstClr>
              </a:solidFill>
              <a:latin typeface="Calibri Light"/>
            </a:endParaRPr>
          </a:p>
          <a:p>
            <a:pPr>
              <a:buNone/>
            </a:pPr>
            <a:endParaRPr lang="es-ES" sz="2500" dirty="0" smtClean="0">
              <a:solidFill>
                <a:schemeClr val="tx1">
                  <a:lumMod val="65000"/>
                  <a:lumOff val="35000"/>
                </a:schemeClr>
              </a:solidFill>
              <a:latin typeface="+mj-lt"/>
            </a:endParaRPr>
          </a:p>
        </p:txBody>
      </p:sp>
      <p:sp>
        <p:nvSpPr>
          <p:cNvPr id="4" name="CuadroTexto 3"/>
          <p:cNvSpPr txBox="1"/>
          <p:nvPr/>
        </p:nvSpPr>
        <p:spPr>
          <a:xfrm>
            <a:off x="1214414" y="1428736"/>
            <a:ext cx="7174923" cy="600164"/>
          </a:xfrm>
          <a:prstGeom prst="rect">
            <a:avLst/>
          </a:prstGeom>
          <a:noFill/>
        </p:spPr>
        <p:txBody>
          <a:bodyPr wrap="square" rtlCol="0">
            <a:spAutoFit/>
          </a:bodyPr>
          <a:lstStyle/>
          <a:p>
            <a:pPr algn="ctr"/>
            <a:r>
              <a:rPr lang="es-MX" sz="3300" b="1" dirty="0" smtClean="0">
                <a:solidFill>
                  <a:schemeClr val="tx1">
                    <a:lumMod val="65000"/>
                    <a:lumOff val="35000"/>
                  </a:schemeClr>
                </a:solidFill>
                <a:latin typeface="+mj-lt"/>
              </a:rPr>
              <a:t>¿Qué es un valor</a:t>
            </a:r>
            <a:endParaRPr lang="es-ES" sz="3300" dirty="0">
              <a:solidFill>
                <a:schemeClr val="tx1">
                  <a:lumMod val="65000"/>
                  <a:lumOff val="35000"/>
                </a:schemeClr>
              </a:solidFill>
              <a:latin typeface="+mj-lt"/>
            </a:endParaRPr>
          </a:p>
        </p:txBody>
      </p:sp>
      <p:pic>
        <p:nvPicPr>
          <p:cNvPr id="1028" name="Picture 4" descr="C:\Users\martha.preciado\Downloads\Ramses\psicologia-del-color-por-que-es-importante-que-es.jpg"/>
          <p:cNvPicPr>
            <a:picLocks noChangeAspect="1" noChangeArrowheads="1"/>
          </p:cNvPicPr>
          <p:nvPr/>
        </p:nvPicPr>
        <p:blipFill>
          <a:blip r:embed="rId2" cstate="print"/>
          <a:srcRect/>
          <a:stretch>
            <a:fillRect/>
          </a:stretch>
        </p:blipFill>
        <p:spPr bwMode="auto">
          <a:xfrm>
            <a:off x="6215074" y="1000108"/>
            <a:ext cx="736069" cy="911645"/>
          </a:xfrm>
          <a:prstGeom prst="rect">
            <a:avLst/>
          </a:prstGeom>
          <a:noFill/>
        </p:spPr>
      </p:pic>
      <p:pic>
        <p:nvPicPr>
          <p:cNvPr id="5123" name="Picture 3" descr="C:\Users\martha.preciado\Downloads\Ramses\Flechaverdearriba26932168.jpg"/>
          <p:cNvPicPr>
            <a:picLocks noChangeAspect="1" noChangeArrowheads="1"/>
          </p:cNvPicPr>
          <p:nvPr/>
        </p:nvPicPr>
        <p:blipFill>
          <a:blip r:embed="rId3"/>
          <a:srcRect/>
          <a:stretch>
            <a:fillRect/>
          </a:stretch>
        </p:blipFill>
        <p:spPr bwMode="auto">
          <a:xfrm>
            <a:off x="7143768" y="4663709"/>
            <a:ext cx="1610627" cy="2149667"/>
          </a:xfrm>
          <a:prstGeom prst="rect">
            <a:avLst/>
          </a:prstGeom>
          <a:noFill/>
        </p:spPr>
      </p:pic>
    </p:spTree>
    <p:extLst>
      <p:ext uri="{BB962C8B-B14F-4D97-AF65-F5344CB8AC3E}">
        <p14:creationId xmlns:p14="http://schemas.microsoft.com/office/powerpoint/2010/main" val="28648203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Obrar juntamente con otro(s) para la consecución de un fin común.</a:t>
            </a:r>
          </a:p>
          <a:p>
            <a:pPr algn="just"/>
            <a:endParaRPr lang="es-ES" sz="1800" dirty="0" smtClean="0">
              <a:solidFill>
                <a:schemeClr val="tx1">
                  <a:lumMod val="65000"/>
                  <a:lumOff val="35000"/>
                </a:schemeClr>
              </a:solidFill>
              <a:latin typeface="Calibri Light" pitchFamily="34" charset="0"/>
            </a:endParaRP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colaboran entre sí y propician el trabajo en equipo para alcanzar los objetivos comunes de los planes y programas gubernamentales en beneficio de </a:t>
            </a:r>
            <a:r>
              <a:rPr lang="es-ES" sz="1800" b="1" smtClean="0">
                <a:latin typeface="Calibri Light" pitchFamily="34" charset="0"/>
              </a:rPr>
              <a:t>la población en general.</a:t>
            </a:r>
            <a:endParaRPr lang="es-ES" sz="1800" b="1" dirty="0" smtClean="0">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Cooperación</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6147" name="Picture 3" descr="C:\Users\martha.preciado\Downloads\Ramses\frase-la-base-universal-de-la-cooperacion-recibir-beneficios-reciprocamente-herbert-spencer-187649.jpg"/>
          <p:cNvPicPr>
            <a:picLocks noChangeAspect="1" noChangeArrowheads="1"/>
          </p:cNvPicPr>
          <p:nvPr/>
        </p:nvPicPr>
        <p:blipFill>
          <a:blip r:embed="rId2"/>
          <a:srcRect/>
          <a:stretch>
            <a:fillRect/>
          </a:stretch>
        </p:blipFill>
        <p:spPr bwMode="auto">
          <a:xfrm>
            <a:off x="2571736" y="4429132"/>
            <a:ext cx="4268276" cy="181338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Se entiende como la igualdad en derecho del hombre y la mujer en el control y el uso de los bienes y servicios de la sociedad. Su fin es abolir la discriminación.</a:t>
            </a:r>
          </a:p>
          <a:p>
            <a:pPr algn="just"/>
            <a:endParaRPr lang="es-ES" sz="1800" dirty="0" smtClean="0">
              <a:solidFill>
                <a:schemeClr val="tx1">
                  <a:lumMod val="65000"/>
                  <a:lumOff val="35000"/>
                </a:schemeClr>
              </a:solidFill>
              <a:latin typeface="Calibri Light" pitchFamily="34" charset="0"/>
            </a:endParaRP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garantizan que tanto mujeres como hombres accedan con las mismas condiciones, posibilidades y oportunidades a los bienes, servicios, programas, beneficios y puestos gubernamentales.</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Equidad de género</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2050" name="Picture 2" descr="C:\Users\martha.preciado\Downloads\Ramses\descarga (13).jpg"/>
          <p:cNvPicPr>
            <a:picLocks noChangeAspect="1" noChangeArrowheads="1"/>
          </p:cNvPicPr>
          <p:nvPr/>
        </p:nvPicPr>
        <p:blipFill>
          <a:blip r:embed="rId2"/>
          <a:srcRect/>
          <a:stretch>
            <a:fillRect/>
          </a:stretch>
        </p:blipFill>
        <p:spPr bwMode="auto">
          <a:xfrm>
            <a:off x="5786446" y="4714884"/>
            <a:ext cx="3357554" cy="1678777"/>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r>
              <a:rPr lang="es-ES" sz="1800" dirty="0" smtClean="0">
                <a:solidFill>
                  <a:schemeClr val="tx1">
                    <a:lumMod val="65000"/>
                    <a:lumOff val="35000"/>
                  </a:schemeClr>
                </a:solidFill>
                <a:latin typeface="Calibri Light" pitchFamily="34" charset="0"/>
              </a:rPr>
              <a:t>Las personas servidoras públicas deben:</a:t>
            </a:r>
          </a:p>
          <a:p>
            <a:pPr marL="800100" lvl="1" indent="-457200" algn="just">
              <a:buNone/>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Evitar la afectación del patrimonio cultural de cualquier nación y de los ecosistemas del planeta.</a:t>
            </a: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Respetar defender y preservar la cultura y el medio ambiente.</a:t>
            </a: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Promover la protección y conservación de la cultura y el medio ambiente, al ser el principal legado para las generaciones futuras.</a:t>
            </a:r>
          </a:p>
          <a:p>
            <a:pPr algn="just">
              <a:buNone/>
            </a:pPr>
            <a:endParaRPr lang="es-ES" sz="18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857784"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Entorno cultural y ecológico </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1026" name="Picture 2" descr="C:\Users\martha.preciado\Downloads\Ramses\bien-comun.jpg"/>
          <p:cNvPicPr>
            <a:picLocks noChangeAspect="1" noChangeArrowheads="1"/>
          </p:cNvPicPr>
          <p:nvPr/>
        </p:nvPicPr>
        <p:blipFill>
          <a:blip r:embed="rId2" cstate="print"/>
          <a:srcRect/>
          <a:stretch>
            <a:fillRect/>
          </a:stretch>
        </p:blipFill>
        <p:spPr bwMode="auto">
          <a:xfrm>
            <a:off x="6643702" y="4786322"/>
            <a:ext cx="2285984" cy="1596623"/>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20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El concepto se usa para reflejar el postulado de que la finalidad de las acciones del Estado ha de ser el bien (felicidad, interés, utilidad y beneficio) del pueblo.</a:t>
            </a:r>
          </a:p>
          <a:p>
            <a:pPr algn="just"/>
            <a:endParaRPr lang="es-ES" sz="1800" dirty="0" smtClean="0">
              <a:solidFill>
                <a:schemeClr val="tx1">
                  <a:lumMod val="65000"/>
                  <a:lumOff val="35000"/>
                </a:schemeClr>
              </a:solidFill>
              <a:latin typeface="Calibri Light" pitchFamily="34" charset="0"/>
            </a:endParaRP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actúan buscando en todo momento la máxima atención de las necesidades y demandas de la sociedad por encima de intereses y beneficios particulares, ajenos al bien común.</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357718"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Interés público</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4098" name="Picture 2" descr="C:\Users\martha.preciado\Downloads\Ramses\images (5).jpg"/>
          <p:cNvPicPr>
            <a:picLocks noChangeAspect="1" noChangeArrowheads="1"/>
          </p:cNvPicPr>
          <p:nvPr/>
        </p:nvPicPr>
        <p:blipFill>
          <a:blip r:embed="rId2"/>
          <a:srcRect/>
          <a:stretch>
            <a:fillRect/>
          </a:stretch>
        </p:blipFill>
        <p:spPr bwMode="auto">
          <a:xfrm>
            <a:off x="6072198" y="4779058"/>
            <a:ext cx="2857488" cy="1656374"/>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84913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Son conceptos básicos de las normas internacionales de derechos humanos. Hace referencia a que toda persona, sin distinción, tiene derecho a la </a:t>
            </a:r>
            <a:r>
              <a:rPr lang="es-ES" sz="1800" u="sng" dirty="0" smtClean="0">
                <a:solidFill>
                  <a:schemeClr val="tx1">
                    <a:lumMod val="65000"/>
                    <a:lumOff val="35000"/>
                  </a:schemeClr>
                </a:solidFill>
                <a:latin typeface="Calibri Light" pitchFamily="34" charset="0"/>
              </a:rPr>
              <a:t>igualdad</a:t>
            </a:r>
            <a:r>
              <a:rPr lang="es-ES" sz="1800" dirty="0" smtClean="0">
                <a:solidFill>
                  <a:schemeClr val="tx1">
                    <a:lumMod val="65000"/>
                    <a:lumOff val="35000"/>
                  </a:schemeClr>
                </a:solidFill>
                <a:latin typeface="Calibri Light" pitchFamily="34" charset="0"/>
              </a:rPr>
              <a:t>  de trato ante la ley y el derecho a ser protegido contra la </a:t>
            </a:r>
            <a:r>
              <a:rPr lang="es-ES" sz="1800" u="sng" dirty="0" smtClean="0">
                <a:solidFill>
                  <a:schemeClr val="tx1">
                    <a:lumMod val="65000"/>
                    <a:lumOff val="35000"/>
                  </a:schemeClr>
                </a:solidFill>
                <a:latin typeface="Calibri Light" pitchFamily="34" charset="0"/>
              </a:rPr>
              <a:t>discriminación</a:t>
            </a:r>
            <a:r>
              <a:rPr lang="es-ES" sz="1800" dirty="0" smtClean="0">
                <a:solidFill>
                  <a:schemeClr val="tx1">
                    <a:lumMod val="65000"/>
                    <a:lumOff val="35000"/>
                  </a:schemeClr>
                </a:solidFill>
                <a:latin typeface="Calibri Light" pitchFamily="34" charset="0"/>
              </a:rPr>
              <a:t>.</a:t>
            </a:r>
            <a:r>
              <a:rPr lang="es-ES" sz="1800" u="sng" dirty="0" smtClean="0">
                <a:solidFill>
                  <a:schemeClr val="tx1">
                    <a:lumMod val="65000"/>
                    <a:lumOff val="35000"/>
                  </a:schemeClr>
                </a:solidFill>
                <a:latin typeface="Calibri Light" pitchFamily="34" charset="0"/>
              </a:rPr>
              <a:t> </a:t>
            </a:r>
          </a:p>
          <a:p>
            <a:pPr algn="just">
              <a:buNone/>
            </a:pPr>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prestan sus servicios a todas las personas sin distinción, exclusión, restricción o preferencia basada en el origen étnico, nacional, condición socio-económica, religión, preferencias sexuales o cualquier otro motivo. </a:t>
            </a: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929222" cy="877163"/>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Igualdad y no discriminación</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5122" name="Picture 2" descr="C:\Users\martha.preciado\Downloads\Ramses\descarga.png"/>
          <p:cNvPicPr>
            <a:picLocks noChangeAspect="1" noChangeArrowheads="1"/>
          </p:cNvPicPr>
          <p:nvPr/>
        </p:nvPicPr>
        <p:blipFill>
          <a:blip r:embed="rId2"/>
          <a:srcRect/>
          <a:stretch>
            <a:fillRect/>
          </a:stretch>
        </p:blipFill>
        <p:spPr bwMode="auto">
          <a:xfrm>
            <a:off x="6786578" y="4714884"/>
            <a:ext cx="1928802" cy="1928802"/>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929090"/>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Persona o entidad que va a la cabeza entre los de su clase.</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Influencia que se ejerce sobre las personas y que permite incentivarlas para que trabajen de forma entusiasta por un objetivo común. </a:t>
            </a: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son guía, ejemplo y promotoras del código de ética, reglas de integridad y del código de conducta. Además, fomentan y aplican los principios que la Constitución y las leyes les imponen.</a:t>
            </a:r>
          </a:p>
          <a:p>
            <a:pPr algn="just"/>
            <a:endParaRPr lang="es-ES" sz="20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929222" cy="600164"/>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Liderazgo</a:t>
            </a:r>
            <a:endParaRPr lang="es-ES" dirty="0">
              <a:solidFill>
                <a:schemeClr val="tx1">
                  <a:lumMod val="65000"/>
                  <a:lumOff val="35000"/>
                </a:schemeClr>
              </a:solidFill>
              <a:latin typeface="+mj-lt"/>
            </a:endParaRPr>
          </a:p>
        </p:txBody>
      </p:sp>
      <p:pic>
        <p:nvPicPr>
          <p:cNvPr id="6147" name="Picture 3" descr="C:\Users\martha.preciado\Downloads\Ramses\frases-liderazgo-social.jpg"/>
          <p:cNvPicPr>
            <a:picLocks noChangeAspect="1" noChangeArrowheads="1"/>
          </p:cNvPicPr>
          <p:nvPr/>
        </p:nvPicPr>
        <p:blipFill>
          <a:blip r:embed="rId2" cstate="print"/>
          <a:srcRect/>
          <a:stretch>
            <a:fillRect/>
          </a:stretch>
        </p:blipFill>
        <p:spPr bwMode="auto">
          <a:xfrm>
            <a:off x="1571604" y="4786322"/>
            <a:ext cx="2714644" cy="1606357"/>
          </a:xfrm>
          <a:prstGeom prst="rect">
            <a:avLst/>
          </a:prstGeom>
          <a:noFill/>
        </p:spPr>
      </p:pic>
      <p:pic>
        <p:nvPicPr>
          <p:cNvPr id="6148" name="Picture 4" descr="C:\Users\martha.preciado\Downloads\Ramses\descarga (14).jpg"/>
          <p:cNvPicPr>
            <a:picLocks noChangeAspect="1" noChangeArrowheads="1"/>
          </p:cNvPicPr>
          <p:nvPr/>
        </p:nvPicPr>
        <p:blipFill>
          <a:blip r:embed="rId3"/>
          <a:srcRect/>
          <a:stretch>
            <a:fillRect/>
          </a:stretch>
        </p:blipFill>
        <p:spPr bwMode="auto">
          <a:xfrm>
            <a:off x="6858016" y="4786330"/>
            <a:ext cx="2071670" cy="2071670"/>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3929090"/>
          </a:xfrm>
        </p:spPr>
        <p:txBody>
          <a:bodyPr>
            <a:normAutofit/>
          </a:bodyPr>
          <a:lstStyle/>
          <a:p>
            <a:pPr algn="just"/>
            <a:r>
              <a:rPr lang="es-ES" sz="1800" dirty="0" smtClean="0">
                <a:solidFill>
                  <a:schemeClr val="tx1">
                    <a:lumMod val="65000"/>
                    <a:lumOff val="35000"/>
                  </a:schemeClr>
                </a:solidFill>
                <a:latin typeface="Calibri Light" pitchFamily="34" charset="0"/>
              </a:rPr>
              <a:t>Veneración, acatamiento que se hace a alguien.</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El respeto es fundamental para lograr una armoniosa interacción interpersonal y social.</a:t>
            </a:r>
          </a:p>
          <a:p>
            <a:pPr algn="just"/>
            <a:endParaRPr lang="es-ES" sz="1800" b="1" dirty="0" smtClean="0">
              <a:latin typeface="Calibri Light" pitchFamily="34" charset="0"/>
            </a:endParaRPr>
          </a:p>
          <a:p>
            <a:pPr algn="just"/>
            <a:r>
              <a:rPr lang="es-ES" sz="1800" b="1" dirty="0" smtClean="0">
                <a:latin typeface="Calibri Light" pitchFamily="34" charset="0"/>
              </a:rPr>
              <a:t>Las personas servidoras públicas se comportan sin ostentación, otorgan un trato digno y cordial a las personas en general, de tal manera que propician el diálogo cortés que conduzca al entendimiento.</a:t>
            </a:r>
          </a:p>
          <a:p>
            <a:pPr algn="just"/>
            <a:endParaRPr lang="es-ES" sz="20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4929222" cy="600164"/>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Respeto</a:t>
            </a:r>
            <a:endParaRPr lang="es-ES" dirty="0">
              <a:solidFill>
                <a:schemeClr val="tx1">
                  <a:lumMod val="65000"/>
                  <a:lumOff val="35000"/>
                </a:schemeClr>
              </a:solidFill>
              <a:latin typeface="+mj-lt"/>
            </a:endParaRPr>
          </a:p>
        </p:txBody>
      </p:sp>
      <p:pic>
        <p:nvPicPr>
          <p:cNvPr id="1028" name="Picture 4" descr="C:\Users\martha.preciado\Downloads\Ramses\frase-solo-por-el-respeto-de-si-mismo-se-logra-el-respeto-de-los-demas-fiodor-dostoyevski-145554.jpg"/>
          <p:cNvPicPr>
            <a:picLocks noChangeAspect="1" noChangeArrowheads="1"/>
          </p:cNvPicPr>
          <p:nvPr/>
        </p:nvPicPr>
        <p:blipFill>
          <a:blip r:embed="rId2"/>
          <a:srcRect/>
          <a:stretch>
            <a:fillRect/>
          </a:stretch>
        </p:blipFill>
        <p:spPr bwMode="auto">
          <a:xfrm>
            <a:off x="2500298" y="4572008"/>
            <a:ext cx="4157378" cy="1785950"/>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143404"/>
          </a:xfrm>
        </p:spPr>
        <p:txBody>
          <a:bodyPr>
            <a:normAutofit/>
          </a:bodyPr>
          <a:lstStyle/>
          <a:p>
            <a:pPr algn="just">
              <a:buNone/>
            </a:pPr>
            <a:endParaRPr lang="es-ES" sz="16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Los derechos humanos son inherentes a todo ser humano sin distinción, estos derechos son interrelacionados, interdependientes e indivisibles.</a:t>
            </a:r>
          </a:p>
          <a:p>
            <a:pPr algn="just">
              <a:buNone/>
            </a:pPr>
            <a:endParaRPr lang="es-ES" sz="1800" i="1"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Las personas servidoras públicas respetan, garantizan, promueven y protegen los siguientes principios:</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Universalidad</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Interdependencia</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Indivisibilidad</a:t>
            </a:r>
          </a:p>
          <a:p>
            <a:pPr marL="800100" lvl="1" indent="-457200" algn="just">
              <a:buFont typeface="+mj-lt"/>
              <a:buAutoNum type="arabicPeriod"/>
            </a:pPr>
            <a:r>
              <a:rPr lang="es-ES" dirty="0" smtClean="0">
                <a:solidFill>
                  <a:schemeClr val="tx1">
                    <a:lumMod val="65000"/>
                    <a:lumOff val="35000"/>
                  </a:schemeClr>
                </a:solidFill>
                <a:latin typeface="Calibri Light" pitchFamily="34" charset="0"/>
              </a:rPr>
              <a:t>Progresividad</a:t>
            </a:r>
          </a:p>
          <a:p>
            <a:pPr algn="just"/>
            <a:endParaRPr lang="es-ES" sz="2000" u="sng"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endParaRPr lang="es-ES" sz="2000" b="1" dirty="0" smtClean="0">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5643602" cy="600164"/>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Respeto a los derechos humanos </a:t>
            </a:r>
            <a:endParaRPr lang="es-ES" dirty="0">
              <a:solidFill>
                <a:schemeClr val="tx1">
                  <a:lumMod val="65000"/>
                  <a:lumOff val="35000"/>
                </a:schemeClr>
              </a:solidFill>
              <a:latin typeface="+mj-lt"/>
            </a:endParaRPr>
          </a:p>
        </p:txBody>
      </p:sp>
      <p:pic>
        <p:nvPicPr>
          <p:cNvPr id="8195" name="Picture 3" descr="C:\Users\martha.preciado\Downloads\Ramses\12360173_xl.jpg"/>
          <p:cNvPicPr>
            <a:picLocks noChangeAspect="1" noChangeArrowheads="1"/>
          </p:cNvPicPr>
          <p:nvPr/>
        </p:nvPicPr>
        <p:blipFill>
          <a:blip r:embed="rId2"/>
          <a:srcRect/>
          <a:stretch>
            <a:fillRect/>
          </a:stretch>
        </p:blipFill>
        <p:spPr bwMode="auto">
          <a:xfrm>
            <a:off x="5715008" y="4491640"/>
            <a:ext cx="3190867" cy="1794863"/>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68301" y="1834387"/>
            <a:ext cx="2299963" cy="2874954"/>
          </a:xfrm>
          <a:prstGeom prst="rect">
            <a:avLst/>
          </a:prstGeom>
          <a:ln>
            <a:noFill/>
          </a:ln>
          <a:effectLst>
            <a:outerShdw blurRad="292100" dist="139700" dir="2700000" algn="tl" rotWithShape="0">
              <a:srgbClr val="333333">
                <a:alpha val="65000"/>
              </a:srgbClr>
            </a:outerShdw>
          </a:effectLst>
        </p:spPr>
      </p:pic>
      <p:sp>
        <p:nvSpPr>
          <p:cNvPr id="5" name="Marcador de texto 5"/>
          <p:cNvSpPr txBox="1">
            <a:spLocks/>
          </p:cNvSpPr>
          <p:nvPr/>
        </p:nvSpPr>
        <p:spPr>
          <a:xfrm>
            <a:off x="1585720" y="1991523"/>
            <a:ext cx="4625788" cy="260777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1800" dirty="0" smtClean="0">
                <a:solidFill>
                  <a:schemeClr val="tx1">
                    <a:lumMod val="85000"/>
                    <a:lumOff val="15000"/>
                  </a:schemeClr>
                </a:solidFill>
                <a:latin typeface="Gotham Book" panose="02000604040000020004" pitchFamily="50" charset="0"/>
                <a:cs typeface="Arial" panose="020B0604020202020204" pitchFamily="34" charset="0"/>
              </a:rPr>
              <a:t>El Plan Estatal de Desarrollo 2016-2021 contempla el Eje Transversal I, un “Gobierno eficiente, innovador, transparente y con sensibilidad social”.</a:t>
            </a:r>
          </a:p>
          <a:p>
            <a:pPr marL="0" indent="0" algn="just">
              <a:buNone/>
            </a:pPr>
            <a:endParaRPr lang="es-ES" sz="1800" dirty="0" smtClean="0">
              <a:solidFill>
                <a:schemeClr val="tx1">
                  <a:lumMod val="85000"/>
                  <a:lumOff val="15000"/>
                </a:schemeClr>
              </a:solidFill>
              <a:latin typeface="Gotham Book" panose="02000604040000020004" pitchFamily="50" charset="0"/>
              <a:cs typeface="Arial" panose="020B0604020202020204" pitchFamily="34" charset="0"/>
            </a:endParaRPr>
          </a:p>
          <a:p>
            <a:pPr marL="0" indent="0" algn="just">
              <a:buNone/>
            </a:pPr>
            <a:r>
              <a:rPr lang="es-ES" sz="1800" dirty="0" smtClean="0">
                <a:solidFill>
                  <a:schemeClr val="tx1">
                    <a:lumMod val="85000"/>
                    <a:lumOff val="15000"/>
                  </a:schemeClr>
                </a:solidFill>
                <a:latin typeface="Gotham Book" panose="02000604040000020004" pitchFamily="50" charset="0"/>
                <a:cs typeface="Arial" panose="020B0604020202020204" pitchFamily="34" charset="0"/>
              </a:rPr>
              <a:t>En </a:t>
            </a:r>
            <a:r>
              <a:rPr lang="es-ES" sz="1800" smtClean="0">
                <a:solidFill>
                  <a:schemeClr val="tx1">
                    <a:lumMod val="85000"/>
                    <a:lumOff val="15000"/>
                  </a:schemeClr>
                </a:solidFill>
                <a:latin typeface="Gotham Book" panose="02000604040000020004" pitchFamily="50" charset="0"/>
                <a:cs typeface="Arial" panose="020B0604020202020204" pitchFamily="34" charset="0"/>
              </a:rPr>
              <a:t>el cual se </a:t>
            </a:r>
            <a:r>
              <a:rPr lang="es-ES" sz="1800" dirty="0" smtClean="0">
                <a:solidFill>
                  <a:schemeClr val="tx1">
                    <a:lumMod val="85000"/>
                    <a:lumOff val="15000"/>
                  </a:schemeClr>
                </a:solidFill>
                <a:latin typeface="Gotham Book" panose="02000604040000020004" pitchFamily="50" charset="0"/>
                <a:cs typeface="Arial" panose="020B0604020202020204" pitchFamily="34" charset="0"/>
              </a:rPr>
              <a:t>busca instrumentar, difundir y evaluar</a:t>
            </a:r>
            <a:r>
              <a:rPr lang="es-ES" sz="1800" b="1" dirty="0" smtClean="0">
                <a:solidFill>
                  <a:schemeClr val="tx1">
                    <a:lumMod val="85000"/>
                    <a:lumOff val="15000"/>
                  </a:schemeClr>
                </a:solidFill>
                <a:latin typeface="Gotham Book" panose="02000604040000020004" pitchFamily="50" charset="0"/>
                <a:cs typeface="Arial" panose="020B0604020202020204" pitchFamily="34" charset="0"/>
              </a:rPr>
              <a:t> </a:t>
            </a:r>
            <a:r>
              <a:rPr lang="es-ES" sz="1800" dirty="0" smtClean="0">
                <a:solidFill>
                  <a:schemeClr val="tx1">
                    <a:lumMod val="85000"/>
                    <a:lumOff val="15000"/>
                  </a:schemeClr>
                </a:solidFill>
                <a:latin typeface="Gotham Book" panose="02000604040000020004" pitchFamily="50" charset="0"/>
                <a:cs typeface="Arial" panose="020B0604020202020204" pitchFamily="34" charset="0"/>
              </a:rPr>
              <a:t>el código de ética y conducta en la administración pública para prevenir actos de corrupción.</a:t>
            </a:r>
          </a:p>
        </p:txBody>
      </p:sp>
      <p:sp>
        <p:nvSpPr>
          <p:cNvPr id="6" name="Marcador de texto 5"/>
          <p:cNvSpPr txBox="1">
            <a:spLocks/>
          </p:cNvSpPr>
          <p:nvPr/>
        </p:nvSpPr>
        <p:spPr>
          <a:xfrm>
            <a:off x="3214678" y="5000636"/>
            <a:ext cx="5929322" cy="9444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buNone/>
            </a:pPr>
            <a:r>
              <a:rPr lang="es-ES" sz="1600" i="1" dirty="0" smtClean="0">
                <a:solidFill>
                  <a:schemeClr val="tx1">
                    <a:lumMod val="85000"/>
                    <a:lumOff val="15000"/>
                  </a:schemeClr>
                </a:solidFill>
                <a:latin typeface="Gotham Book" panose="02000604040000020004" pitchFamily="50" charset="0"/>
                <a:cs typeface="Arial" panose="020B0604020202020204" pitchFamily="34" charset="0"/>
              </a:rPr>
              <a:t>“…un gobierno ético y responsable, donde la integridad sea un compromiso interno más que una obligación; lo tenemos que hacer por convicción.”</a:t>
            </a:r>
          </a:p>
          <a:p>
            <a:pPr marL="0" indent="0" algn="just">
              <a:lnSpc>
                <a:spcPct val="100000"/>
              </a:lnSpc>
              <a:spcBef>
                <a:spcPts val="0"/>
              </a:spcBef>
              <a:buNone/>
            </a:pPr>
            <a:endParaRPr lang="es-ES" sz="800" i="1" dirty="0" smtClean="0">
              <a:solidFill>
                <a:schemeClr val="tx1">
                  <a:lumMod val="85000"/>
                  <a:lumOff val="15000"/>
                </a:schemeClr>
              </a:solidFill>
              <a:latin typeface="Gotham Book" panose="02000604040000020004" pitchFamily="50" charset="0"/>
              <a:cs typeface="Arial" panose="020B0604020202020204" pitchFamily="34" charset="0"/>
            </a:endParaRPr>
          </a:p>
          <a:p>
            <a:pPr marL="0" indent="0" algn="r">
              <a:lnSpc>
                <a:spcPct val="100000"/>
              </a:lnSpc>
              <a:spcBef>
                <a:spcPts val="0"/>
              </a:spcBef>
              <a:buNone/>
            </a:pPr>
            <a:r>
              <a:rPr lang="es-ES" sz="1600" b="1" dirty="0" smtClean="0">
                <a:solidFill>
                  <a:schemeClr val="tx1">
                    <a:lumMod val="85000"/>
                    <a:lumOff val="15000"/>
                  </a:schemeClr>
                </a:solidFill>
                <a:latin typeface="Gotham Book" panose="02000604040000020004" pitchFamily="50" charset="0"/>
                <a:cs typeface="Arial" panose="020B0604020202020204" pitchFamily="34" charset="0"/>
              </a:rPr>
              <a:t>    Lic. Claudia </a:t>
            </a:r>
            <a:r>
              <a:rPr lang="es-ES" sz="1600" b="1" dirty="0" err="1" smtClean="0">
                <a:solidFill>
                  <a:schemeClr val="tx1">
                    <a:lumMod val="85000"/>
                    <a:lumOff val="15000"/>
                  </a:schemeClr>
                </a:solidFill>
                <a:latin typeface="Gotham Book" panose="02000604040000020004" pitchFamily="50" charset="0"/>
                <a:cs typeface="Arial" panose="020B0604020202020204" pitchFamily="34" charset="0"/>
              </a:rPr>
              <a:t>Pavlovich</a:t>
            </a:r>
            <a:r>
              <a:rPr lang="es-ES" sz="1600" b="1" dirty="0" smtClean="0">
                <a:solidFill>
                  <a:schemeClr val="tx1">
                    <a:lumMod val="85000"/>
                    <a:lumOff val="15000"/>
                  </a:schemeClr>
                </a:solidFill>
                <a:latin typeface="Gotham Book" panose="02000604040000020004" pitchFamily="50" charset="0"/>
                <a:cs typeface="Arial" panose="020B0604020202020204" pitchFamily="34" charset="0"/>
              </a:rPr>
              <a:t> Arellano</a:t>
            </a:r>
            <a:endParaRPr lang="es-ES" sz="1800" b="1" dirty="0">
              <a:solidFill>
                <a:schemeClr val="tx1">
                  <a:lumMod val="85000"/>
                  <a:lumOff val="15000"/>
                </a:schemeClr>
              </a:solidFill>
              <a:latin typeface="Gotham Book" panose="02000604040000020004" pitchFamily="50" charset="0"/>
              <a:cs typeface="Arial" panose="020B0604020202020204" pitchFamily="34" charset="0"/>
            </a:endParaRPr>
          </a:p>
          <a:p>
            <a:pPr marL="0" indent="0" algn="r">
              <a:lnSpc>
                <a:spcPct val="100000"/>
              </a:lnSpc>
              <a:spcBef>
                <a:spcPts val="0"/>
              </a:spcBef>
              <a:buNone/>
            </a:pPr>
            <a:r>
              <a:rPr lang="es-ES" sz="1600" dirty="0" smtClean="0">
                <a:solidFill>
                  <a:schemeClr val="tx1">
                    <a:lumMod val="85000"/>
                    <a:lumOff val="15000"/>
                  </a:schemeClr>
                </a:solidFill>
                <a:latin typeface="Gotham Book" panose="02000604040000020004" pitchFamily="50" charset="0"/>
                <a:cs typeface="Arial" panose="020B0604020202020204" pitchFamily="34" charset="0"/>
              </a:rPr>
              <a:t>Gobernadora del Estado.</a:t>
            </a:r>
          </a:p>
        </p:txBody>
      </p:sp>
      <p:sp>
        <p:nvSpPr>
          <p:cNvPr id="7" name="CuadroTexto 6"/>
          <p:cNvSpPr txBox="1"/>
          <p:nvPr/>
        </p:nvSpPr>
        <p:spPr>
          <a:xfrm>
            <a:off x="1533331" y="1203445"/>
            <a:ext cx="4942902" cy="630942"/>
          </a:xfrm>
          <a:prstGeom prst="rect">
            <a:avLst/>
          </a:prstGeom>
          <a:noFill/>
        </p:spPr>
        <p:txBody>
          <a:bodyPr wrap="square" rtlCol="0">
            <a:spAutoFit/>
          </a:bodyPr>
          <a:lstStyle/>
          <a:p>
            <a:r>
              <a:rPr lang="es-MX" sz="3500" b="1" dirty="0" smtClean="0">
                <a:solidFill>
                  <a:schemeClr val="tx1">
                    <a:lumMod val="65000"/>
                    <a:lumOff val="35000"/>
                  </a:schemeClr>
                </a:solidFill>
                <a:latin typeface="+mj-lt"/>
              </a:rPr>
              <a:t>Programa de integridad.</a:t>
            </a:r>
            <a:endParaRPr lang="es-ES" dirty="0">
              <a:solidFill>
                <a:schemeClr val="tx1">
                  <a:lumMod val="65000"/>
                  <a:lumOff val="35000"/>
                </a:schemeClr>
              </a:solidFill>
              <a:latin typeface="+mj-lt"/>
            </a:endParaRPr>
          </a:p>
        </p:txBody>
      </p:sp>
    </p:spTree>
    <p:extLst>
      <p:ext uri="{BB962C8B-B14F-4D97-AF65-F5344CB8AC3E}">
        <p14:creationId xmlns:p14="http://schemas.microsoft.com/office/powerpoint/2010/main" val="36913637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00240"/>
            <a:ext cx="7858148" cy="5000636"/>
          </a:xfrm>
        </p:spPr>
        <p:txBody>
          <a:bodyPr>
            <a:noAutofit/>
          </a:bodyPr>
          <a:lstStyle/>
          <a:p>
            <a:pPr algn="just"/>
            <a:r>
              <a:rPr lang="es-MX" sz="1800" dirty="0" err="1" smtClean="0">
                <a:solidFill>
                  <a:schemeClr val="tx1">
                    <a:lumMod val="65000"/>
                    <a:lumOff val="35000"/>
                  </a:schemeClr>
                </a:solidFill>
                <a:latin typeface="Calibri Light" pitchFamily="34" charset="0"/>
              </a:rPr>
              <a:t>Autoexamen</a:t>
            </a:r>
            <a:r>
              <a:rPr lang="es-MX" sz="1800" dirty="0" smtClean="0">
                <a:solidFill>
                  <a:schemeClr val="tx1">
                    <a:lumMod val="65000"/>
                    <a:lumOff val="35000"/>
                  </a:schemeClr>
                </a:solidFill>
                <a:latin typeface="Calibri Light" pitchFamily="34" charset="0"/>
              </a:rPr>
              <a:t>:</a:t>
            </a:r>
          </a:p>
          <a:p>
            <a:pPr algn="just">
              <a:buNone/>
            </a:pPr>
            <a:endParaRPr lang="es-MX" sz="1800" dirty="0" smtClean="0">
              <a:solidFill>
                <a:schemeClr val="tx1">
                  <a:lumMod val="65000"/>
                  <a:lumOff val="35000"/>
                </a:schemeClr>
              </a:solidFill>
              <a:latin typeface="Calibri Light" pitchFamily="34" charset="0"/>
            </a:endParaRPr>
          </a:p>
          <a:p>
            <a:pPr algn="just">
              <a:buNone/>
            </a:pPr>
            <a:r>
              <a:rPr lang="es-MX" sz="1800" dirty="0" smtClean="0">
                <a:solidFill>
                  <a:schemeClr val="tx1">
                    <a:lumMod val="65000"/>
                    <a:lumOff val="35000"/>
                  </a:schemeClr>
                </a:solidFill>
                <a:latin typeface="Calibri Light" pitchFamily="34" charset="0"/>
              </a:rPr>
              <a:t>1.- En general, ¿Trato a las personas con respeto?</a:t>
            </a:r>
          </a:p>
          <a:p>
            <a:pPr algn="just">
              <a:buNone/>
            </a:pPr>
            <a:r>
              <a:rPr lang="es-MX" sz="1800" dirty="0" smtClean="0">
                <a:solidFill>
                  <a:schemeClr val="tx1">
                    <a:lumMod val="65000"/>
                    <a:lumOff val="35000"/>
                  </a:schemeClr>
                </a:solidFill>
                <a:latin typeface="Calibri Light" pitchFamily="34" charset="0"/>
              </a:rPr>
              <a:t>2.- ¿Soy transparente en mi actuar?</a:t>
            </a:r>
          </a:p>
          <a:p>
            <a:pPr algn="just">
              <a:buNone/>
            </a:pPr>
            <a:r>
              <a:rPr lang="es-MX" sz="1800" dirty="0" smtClean="0">
                <a:solidFill>
                  <a:schemeClr val="tx1">
                    <a:lumMod val="65000"/>
                    <a:lumOff val="35000"/>
                  </a:schemeClr>
                </a:solidFill>
                <a:latin typeface="Calibri Light" pitchFamily="34" charset="0"/>
              </a:rPr>
              <a:t>3.- En el trabajo, ¿Felicito a mis compañeros por sus logros?</a:t>
            </a:r>
          </a:p>
          <a:p>
            <a:pPr algn="just">
              <a:buNone/>
            </a:pPr>
            <a:r>
              <a:rPr lang="es-MX" sz="1800" dirty="0" smtClean="0">
                <a:solidFill>
                  <a:schemeClr val="tx1">
                    <a:lumMod val="65000"/>
                    <a:lumOff val="35000"/>
                  </a:schemeClr>
                </a:solidFill>
                <a:latin typeface="Calibri Light" pitchFamily="34" charset="0"/>
              </a:rPr>
              <a:t>4.- ¿Reconozco rápidamente el mal que hago sin que me presionen?</a:t>
            </a:r>
          </a:p>
          <a:p>
            <a:pPr algn="just">
              <a:buNone/>
            </a:pPr>
            <a:r>
              <a:rPr lang="es-MX" sz="1800" dirty="0" smtClean="0">
                <a:solidFill>
                  <a:schemeClr val="tx1">
                    <a:lumMod val="65000"/>
                    <a:lumOff val="35000"/>
                  </a:schemeClr>
                </a:solidFill>
                <a:latin typeface="Calibri Light" pitchFamily="34" charset="0"/>
              </a:rPr>
              <a:t>5.- ¿Tomo decisiones correctas aunque impliquen un costo personal?</a:t>
            </a:r>
          </a:p>
          <a:p>
            <a:pPr algn="just">
              <a:buNone/>
            </a:pPr>
            <a:r>
              <a:rPr lang="es-MX" sz="1800" dirty="0" smtClean="0">
                <a:solidFill>
                  <a:schemeClr val="tx1">
                    <a:lumMod val="65000"/>
                    <a:lumOff val="35000"/>
                  </a:schemeClr>
                </a:solidFill>
                <a:latin typeface="Calibri Light" pitchFamily="34" charset="0"/>
              </a:rPr>
              <a:t>6.- En el trabajo ¿Cumplo con mis deberes de la mejor manera o sólo los cumplo?</a:t>
            </a:r>
          </a:p>
          <a:p>
            <a:pPr algn="just">
              <a:buNone/>
            </a:pPr>
            <a:r>
              <a:rPr lang="es-MX" sz="1800" dirty="0" smtClean="0">
                <a:solidFill>
                  <a:schemeClr val="tx1">
                    <a:lumMod val="65000"/>
                    <a:lumOff val="35000"/>
                  </a:schemeClr>
                </a:solidFill>
                <a:latin typeface="Calibri Light" pitchFamily="34" charset="0"/>
              </a:rPr>
              <a:t>7.- ¿Soy imparcial en mi trato con las personas (no discriminación ni favoritismo)?</a:t>
            </a:r>
          </a:p>
          <a:p>
            <a:pPr algn="just">
              <a:buNone/>
            </a:pPr>
            <a:r>
              <a:rPr lang="es-MX" sz="1800" dirty="0" smtClean="0">
                <a:solidFill>
                  <a:schemeClr val="tx1">
                    <a:lumMod val="65000"/>
                    <a:lumOff val="35000"/>
                  </a:schemeClr>
                </a:solidFill>
                <a:latin typeface="Calibri Light" pitchFamily="34" charset="0"/>
              </a:rPr>
              <a:t>8.- ¿Sirvo a la ley o me sirvo de la ley?</a:t>
            </a:r>
          </a:p>
          <a:p>
            <a:pPr algn="just">
              <a:buNone/>
            </a:pPr>
            <a:r>
              <a:rPr lang="es-MX" sz="1800" dirty="0" smtClean="0">
                <a:solidFill>
                  <a:schemeClr val="tx1">
                    <a:lumMod val="65000"/>
                    <a:lumOff val="35000"/>
                  </a:schemeClr>
                </a:solidFill>
                <a:latin typeface="Calibri Light" pitchFamily="34" charset="0"/>
              </a:rPr>
              <a:t>9.- Cuando actúo ¿Contemplo el bien común? </a:t>
            </a:r>
          </a:p>
          <a:p>
            <a:pPr algn="just">
              <a:buNone/>
            </a:pPr>
            <a:endParaRPr lang="es-MX" sz="1700" dirty="0" smtClean="0">
              <a:solidFill>
                <a:schemeClr val="tx1">
                  <a:lumMod val="65000"/>
                  <a:lumOff val="35000"/>
                </a:schemeClr>
              </a:solidFill>
              <a:latin typeface="Calibri Light" pitchFamily="34" charset="0"/>
            </a:endParaRPr>
          </a:p>
          <a:p>
            <a:pPr algn="just">
              <a:buNone/>
            </a:pPr>
            <a:endParaRPr lang="es-MX" sz="1700" dirty="0" smtClean="0">
              <a:solidFill>
                <a:schemeClr val="tx1">
                  <a:lumMod val="65000"/>
                  <a:lumOff val="35000"/>
                </a:schemeClr>
              </a:solidFill>
              <a:latin typeface="Calibri Light" pitchFamily="34" charset="0"/>
            </a:endParaRPr>
          </a:p>
          <a:p>
            <a:pPr algn="just">
              <a:buNone/>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algn="just">
              <a:buNone/>
            </a:pPr>
            <a:endParaRPr lang="es-ES" sz="2000" i="1" dirty="0" smtClean="0">
              <a:solidFill>
                <a:schemeClr val="tx1">
                  <a:lumMod val="65000"/>
                  <a:lumOff val="35000"/>
                </a:schemeClr>
              </a:solidFill>
              <a:latin typeface="Calibri Light" pitchFamily="34" charset="0"/>
            </a:endParaRPr>
          </a:p>
          <a:p>
            <a:pPr algn="just">
              <a:buNone/>
            </a:pPr>
            <a:r>
              <a:rPr lang="es-ES" sz="2000" b="1" dirty="0" smtClean="0">
                <a:latin typeface="Calibri Light" pitchFamily="34" charset="0"/>
              </a:rPr>
              <a:t>  </a:t>
            </a:r>
            <a:endParaRPr lang="es-ES" sz="2000" b="1" dirty="0">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Dinámica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00240"/>
            <a:ext cx="7215238" cy="4021048"/>
          </a:xfrm>
        </p:spPr>
        <p:txBody>
          <a:bodyPr>
            <a:noAutofit/>
          </a:bodyPr>
          <a:lstStyle/>
          <a:p>
            <a:pPr algn="just">
              <a:buNone/>
            </a:pPr>
            <a:endParaRPr lang="es-MX" sz="1700" dirty="0" smtClean="0">
              <a:solidFill>
                <a:schemeClr val="tx1">
                  <a:lumMod val="65000"/>
                  <a:lumOff val="35000"/>
                </a:schemeClr>
              </a:solidFill>
              <a:latin typeface="Calibri Light" pitchFamily="34" charset="0"/>
            </a:endParaRPr>
          </a:p>
          <a:p>
            <a:pPr algn="just"/>
            <a:r>
              <a:rPr lang="es-MX" sz="2300" dirty="0" smtClean="0">
                <a:solidFill>
                  <a:schemeClr val="tx1">
                    <a:lumMod val="65000"/>
                    <a:lumOff val="35000"/>
                  </a:schemeClr>
                </a:solidFill>
                <a:latin typeface="Calibri Light" pitchFamily="34" charset="0"/>
              </a:rPr>
              <a:t>No somos perfectos y venimos arrastrando tantos errores, y quizá tenemos tanto de qué avergonzarnos, pero con integridad nos paramos y admitimos aquellas cosas y decimos: -“ese fui yo”. De hoy en adelante, me comprometo a ser una persona de carácter de integridad, trataré a otros como me gustaría ser tratado, viviré según los principios de integridad sin importar las circunstancias de la vida.</a:t>
            </a:r>
            <a:endParaRPr lang="es-ES" sz="2300"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algn="just">
              <a:buNone/>
            </a:pPr>
            <a:endParaRPr lang="es-ES" sz="2000" i="1" dirty="0" smtClean="0">
              <a:solidFill>
                <a:schemeClr val="tx1">
                  <a:lumMod val="65000"/>
                  <a:lumOff val="35000"/>
                </a:schemeClr>
              </a:solidFill>
              <a:latin typeface="Calibri Light" pitchFamily="34" charset="0"/>
            </a:endParaRPr>
          </a:p>
          <a:p>
            <a:pPr algn="just">
              <a:buNone/>
            </a:pPr>
            <a:r>
              <a:rPr lang="es-ES" sz="2000" b="1" dirty="0" smtClean="0">
                <a:latin typeface="Calibri Light" pitchFamily="34" charset="0"/>
              </a:rPr>
              <a:t>  </a:t>
            </a:r>
            <a:endParaRPr lang="es-ES" sz="2000" b="1" dirty="0">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Dinámica</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7290" y="1628800"/>
            <a:ext cx="7215238" cy="5000636"/>
          </a:xfrm>
        </p:spPr>
        <p:txBody>
          <a:bodyPr>
            <a:noAutofit/>
          </a:bodyPr>
          <a:lstStyle/>
          <a:p>
            <a:pPr marL="0" indent="0" algn="just">
              <a:buNone/>
            </a:pPr>
            <a:endParaRPr lang="es-MX" sz="1800" dirty="0" smtClean="0">
              <a:solidFill>
                <a:schemeClr val="tx1">
                  <a:lumMod val="65000"/>
                  <a:lumOff val="35000"/>
                </a:schemeClr>
              </a:solidFill>
              <a:latin typeface="Calibri Light" pitchFamily="34" charset="0"/>
            </a:endParaRPr>
          </a:p>
          <a:p>
            <a:pPr algn="just"/>
            <a:endParaRPr lang="es-MX" sz="1700" dirty="0" smtClean="0">
              <a:solidFill>
                <a:schemeClr val="tx1">
                  <a:lumMod val="65000"/>
                  <a:lumOff val="35000"/>
                </a:schemeClr>
              </a:solidFill>
              <a:latin typeface="Calibri Light" pitchFamily="34" charset="0"/>
            </a:endParaRPr>
          </a:p>
          <a:p>
            <a:pPr algn="just"/>
            <a:endParaRPr lang="es-MX" sz="1700" dirty="0" smtClean="0">
              <a:solidFill>
                <a:schemeClr val="tx1">
                  <a:lumMod val="65000"/>
                  <a:lumOff val="35000"/>
                </a:schemeClr>
              </a:solidFill>
              <a:latin typeface="Calibri Light" pitchFamily="34" charset="0"/>
            </a:endParaRPr>
          </a:p>
          <a:p>
            <a:pPr algn="just"/>
            <a:endParaRPr lang="es-MX" sz="1700" dirty="0" smtClean="0">
              <a:solidFill>
                <a:schemeClr val="tx1">
                  <a:lumMod val="65000"/>
                  <a:lumOff val="35000"/>
                </a:schemeClr>
              </a:solidFill>
              <a:latin typeface="Calibri Light" pitchFamily="34" charset="0"/>
            </a:endParaRPr>
          </a:p>
          <a:p>
            <a:pPr algn="just"/>
            <a:endParaRPr lang="es-MX" sz="1700"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marL="800100" lvl="1" indent="-457200" algn="just">
              <a:buFont typeface="+mj-lt"/>
              <a:buAutoNum type="arabicPeriod"/>
            </a:pPr>
            <a:endParaRPr lang="es-ES" dirty="0" smtClean="0">
              <a:solidFill>
                <a:schemeClr val="tx1">
                  <a:lumMod val="65000"/>
                  <a:lumOff val="35000"/>
                </a:schemeClr>
              </a:solidFill>
              <a:latin typeface="Calibri Light" pitchFamily="34" charset="0"/>
            </a:endParaRPr>
          </a:p>
          <a:p>
            <a:pPr algn="just">
              <a:buNone/>
            </a:pPr>
            <a:endParaRPr lang="es-ES" sz="2000" i="1" dirty="0" smtClean="0">
              <a:solidFill>
                <a:schemeClr val="tx1">
                  <a:lumMod val="65000"/>
                  <a:lumOff val="35000"/>
                </a:schemeClr>
              </a:solidFill>
              <a:latin typeface="Calibri Light" pitchFamily="34" charset="0"/>
            </a:endParaRPr>
          </a:p>
          <a:p>
            <a:pPr algn="just">
              <a:buNone/>
            </a:pPr>
            <a:r>
              <a:rPr lang="es-ES" sz="2000" b="1" dirty="0" smtClean="0">
                <a:latin typeface="Calibri Light" pitchFamily="34" charset="0"/>
              </a:rPr>
              <a:t>  </a:t>
            </a:r>
            <a:endParaRPr lang="es-ES" sz="2000" b="1" dirty="0">
              <a:latin typeface="Calibri Light" pitchFamily="34" charset="0"/>
            </a:endParaRPr>
          </a:p>
          <a:p>
            <a:endParaRPr lang="es-ES" dirty="0">
              <a:solidFill>
                <a:schemeClr val="tx1">
                  <a:lumMod val="65000"/>
                  <a:lumOff val="35000"/>
                </a:schemeClr>
              </a:solidFill>
              <a:latin typeface="+mj-lt"/>
            </a:endParaRPr>
          </a:p>
        </p:txBody>
      </p:sp>
      <p:pic>
        <p:nvPicPr>
          <p:cNvPr id="1026" name="Picture 2" descr="C:\Users\martha.preciado\Downloads\Ramses\frase-la-verdadera-felicidad-consiste-en-hacer-el-bien-aristoteles-101695.jpg"/>
          <p:cNvPicPr>
            <a:picLocks noChangeAspect="1" noChangeArrowheads="1"/>
          </p:cNvPicPr>
          <p:nvPr/>
        </p:nvPicPr>
        <p:blipFill>
          <a:blip r:embed="rId2"/>
          <a:srcRect/>
          <a:stretch>
            <a:fillRect/>
          </a:stretch>
        </p:blipFill>
        <p:spPr bwMode="auto">
          <a:xfrm>
            <a:off x="1928794" y="2132856"/>
            <a:ext cx="6072230" cy="2581950"/>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00240"/>
            <a:ext cx="7215238" cy="5000636"/>
          </a:xfrm>
        </p:spPr>
        <p:txBody>
          <a:bodyPr>
            <a:normAutofit/>
          </a:bodyPr>
          <a:lstStyle/>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endParaRPr lang="es-ES" sz="2500" dirty="0" smtClean="0">
              <a:solidFill>
                <a:schemeClr val="tx1">
                  <a:lumMod val="65000"/>
                  <a:lumOff val="35000"/>
                </a:schemeClr>
              </a:solidFill>
              <a:latin typeface="Calibri Light" pitchFamily="34" charset="0"/>
            </a:endParaRPr>
          </a:p>
          <a:p>
            <a:pPr algn="just"/>
            <a:r>
              <a:rPr lang="es-ES" sz="2500" dirty="0">
                <a:solidFill>
                  <a:schemeClr val="tx1">
                    <a:lumMod val="65000"/>
                    <a:lumOff val="35000"/>
                  </a:schemeClr>
                </a:solidFill>
                <a:latin typeface="Calibri Light" pitchFamily="34" charset="0"/>
              </a:rPr>
              <a:t>Comprender el significado de cada uno de los principios y valores que rigen el servicio público.</a:t>
            </a:r>
          </a:p>
          <a:p>
            <a:pPr algn="just"/>
            <a:endParaRPr lang="es-ES" sz="2500" dirty="0">
              <a:solidFill>
                <a:schemeClr val="tx1">
                  <a:lumMod val="65000"/>
                  <a:lumOff val="35000"/>
                </a:schemeClr>
              </a:solidFill>
              <a:latin typeface="Calibri Light" pitchFamily="34" charset="0"/>
            </a:endParaRPr>
          </a:p>
          <a:p>
            <a:pPr algn="just">
              <a:buNone/>
            </a:pPr>
            <a:endParaRPr lang="es-ES" sz="2500" dirty="0">
              <a:solidFill>
                <a:schemeClr val="tx1">
                  <a:lumMod val="65000"/>
                  <a:lumOff val="35000"/>
                </a:schemeClr>
              </a:solidFill>
              <a:latin typeface="Calibri Light" pitchFamily="34" charset="0"/>
            </a:endParaRPr>
          </a:p>
          <a:p>
            <a:pPr algn="just"/>
            <a:r>
              <a:rPr lang="es-ES" sz="2500" dirty="0">
                <a:solidFill>
                  <a:schemeClr val="tx1">
                    <a:lumMod val="65000"/>
                    <a:lumOff val="35000"/>
                  </a:schemeClr>
                </a:solidFill>
                <a:latin typeface="Calibri Light" pitchFamily="34" charset="0"/>
              </a:rPr>
              <a:t>Conocer la importancia de </a:t>
            </a:r>
            <a:r>
              <a:rPr lang="es-ES" sz="2500" dirty="0" smtClean="0">
                <a:solidFill>
                  <a:schemeClr val="tx1">
                    <a:lumMod val="65000"/>
                    <a:lumOff val="35000"/>
                  </a:schemeClr>
                </a:solidFill>
                <a:latin typeface="Calibri Light" pitchFamily="34" charset="0"/>
              </a:rPr>
              <a:t>actuar bajo </a:t>
            </a:r>
            <a:r>
              <a:rPr lang="es-ES" sz="2500" dirty="0">
                <a:solidFill>
                  <a:schemeClr val="tx1">
                    <a:lumMod val="65000"/>
                    <a:lumOff val="35000"/>
                  </a:schemeClr>
                </a:solidFill>
                <a:latin typeface="Calibri Light" pitchFamily="34" charset="0"/>
              </a:rPr>
              <a:t>los principios y valores </a:t>
            </a:r>
            <a:r>
              <a:rPr lang="es-ES" sz="2500" dirty="0" smtClean="0">
                <a:solidFill>
                  <a:schemeClr val="tx1">
                    <a:lumMod val="65000"/>
                    <a:lumOff val="35000"/>
                  </a:schemeClr>
                </a:solidFill>
                <a:latin typeface="Calibri Light" pitchFamily="34" charset="0"/>
              </a:rPr>
              <a:t>que rigen el servicio público.</a:t>
            </a:r>
            <a:endParaRPr lang="es-ES" sz="2500" dirty="0">
              <a:solidFill>
                <a:schemeClr val="tx1">
                  <a:lumMod val="65000"/>
                  <a:lumOff val="35000"/>
                </a:schemeClr>
              </a:solidFill>
              <a:latin typeface="Calibri Light" pitchFamily="34" charset="0"/>
            </a:endParaRPr>
          </a:p>
          <a:p>
            <a:pPr algn="just"/>
            <a:endParaRPr lang="es-ES" sz="2000" dirty="0" smtClean="0">
              <a:solidFill>
                <a:schemeClr val="tx1">
                  <a:lumMod val="65000"/>
                  <a:lumOff val="35000"/>
                </a:schemeClr>
              </a:solidFill>
              <a:latin typeface="Calibri Light" pitchFamily="34" charset="0"/>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500" b="1" dirty="0" smtClean="0">
                <a:solidFill>
                  <a:schemeClr val="tx1">
                    <a:lumMod val="65000"/>
                    <a:lumOff val="35000"/>
                  </a:schemeClr>
                </a:solidFill>
                <a:latin typeface="+mj-lt"/>
              </a:rPr>
              <a:t>Objetivos</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29698" name="Picture 2" descr="Resultado de imagen de objetivos"/>
          <p:cNvPicPr>
            <a:picLocks noChangeAspect="1" noChangeArrowheads="1"/>
          </p:cNvPicPr>
          <p:nvPr/>
        </p:nvPicPr>
        <p:blipFill>
          <a:blip r:embed="rId2"/>
          <a:srcRect/>
          <a:stretch>
            <a:fillRect/>
          </a:stretch>
        </p:blipFill>
        <p:spPr bwMode="auto">
          <a:xfrm>
            <a:off x="6516216" y="2000240"/>
            <a:ext cx="2589599" cy="1071570"/>
          </a:xfrm>
          <a:prstGeom prst="rect">
            <a:avLst/>
          </a:prstGeom>
          <a:noFill/>
        </p:spPr>
      </p:pic>
    </p:spTree>
    <p:extLst>
      <p:ext uri="{BB962C8B-B14F-4D97-AF65-F5344CB8AC3E}">
        <p14:creationId xmlns:p14="http://schemas.microsoft.com/office/powerpoint/2010/main" val="3245874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7290" y="2428868"/>
            <a:ext cx="6143668" cy="3571900"/>
          </a:xfrm>
        </p:spPr>
        <p:txBody>
          <a:bodyPr>
            <a:noAutofit/>
          </a:bodyPr>
          <a:lstStyle/>
          <a:p>
            <a:endParaRPr lang="es-ES" sz="2000" dirty="0" smtClean="0">
              <a:solidFill>
                <a:prstClr val="black">
                  <a:lumMod val="65000"/>
                  <a:lumOff val="35000"/>
                </a:prstClr>
              </a:solidFill>
              <a:latin typeface="Calibri Light"/>
            </a:endParaRPr>
          </a:p>
          <a:p>
            <a:r>
              <a:rPr lang="es-ES" sz="2000" dirty="0" smtClean="0">
                <a:solidFill>
                  <a:prstClr val="black">
                    <a:lumMod val="65000"/>
                    <a:lumOff val="35000"/>
                  </a:prstClr>
                </a:solidFill>
                <a:latin typeface="Calibri Light"/>
              </a:rPr>
              <a:t>Del latín “</a:t>
            </a:r>
            <a:r>
              <a:rPr lang="es-ES" sz="2000" i="1" dirty="0" err="1" smtClean="0">
                <a:solidFill>
                  <a:prstClr val="black">
                    <a:lumMod val="65000"/>
                    <a:lumOff val="35000"/>
                  </a:prstClr>
                </a:solidFill>
                <a:latin typeface="Calibri Light"/>
              </a:rPr>
              <a:t>principium</a:t>
            </a:r>
            <a:r>
              <a:rPr lang="es-ES" sz="2000" i="1" dirty="0" smtClean="0">
                <a:solidFill>
                  <a:prstClr val="black">
                    <a:lumMod val="65000"/>
                    <a:lumOff val="35000"/>
                  </a:prstClr>
                </a:solidFill>
                <a:latin typeface="Calibri Light"/>
              </a:rPr>
              <a:t>” </a:t>
            </a:r>
            <a:r>
              <a:rPr lang="es-ES" sz="2000" dirty="0" smtClean="0">
                <a:solidFill>
                  <a:prstClr val="black">
                    <a:lumMod val="65000"/>
                    <a:lumOff val="35000"/>
                  </a:prstClr>
                </a:solidFill>
                <a:latin typeface="Calibri Light"/>
              </a:rPr>
              <a:t>(fundamento, inicio).</a:t>
            </a:r>
          </a:p>
          <a:p>
            <a:endParaRPr lang="es-ES" sz="2000" dirty="0" smtClean="0">
              <a:solidFill>
                <a:prstClr val="black">
                  <a:lumMod val="65000"/>
                  <a:lumOff val="35000"/>
                </a:prstClr>
              </a:solidFill>
              <a:latin typeface="Calibri Light"/>
            </a:endParaRPr>
          </a:p>
          <a:p>
            <a:endParaRPr lang="es-ES" sz="2000" dirty="0" smtClean="0">
              <a:solidFill>
                <a:prstClr val="black">
                  <a:lumMod val="65000"/>
                  <a:lumOff val="35000"/>
                </a:prstClr>
              </a:solidFill>
              <a:latin typeface="Calibri Light"/>
            </a:endParaRPr>
          </a:p>
          <a:p>
            <a:r>
              <a:rPr lang="es-ES" sz="2000" dirty="0" smtClean="0">
                <a:solidFill>
                  <a:prstClr val="black">
                    <a:lumMod val="65000"/>
                    <a:lumOff val="35000"/>
                  </a:prstClr>
                </a:solidFill>
                <a:latin typeface="Calibri Light"/>
              </a:rPr>
              <a:t>Causa, origen, razón fundamental de algo.</a:t>
            </a:r>
          </a:p>
          <a:p>
            <a:endParaRPr lang="es-ES" sz="2000" dirty="0" smtClean="0">
              <a:solidFill>
                <a:prstClr val="black">
                  <a:lumMod val="65000"/>
                  <a:lumOff val="35000"/>
                </a:prstClr>
              </a:solidFill>
              <a:latin typeface="Calibri Light"/>
            </a:endParaRPr>
          </a:p>
          <a:p>
            <a:endParaRPr lang="es-ES" sz="2000" dirty="0" smtClean="0">
              <a:solidFill>
                <a:prstClr val="black">
                  <a:lumMod val="65000"/>
                  <a:lumOff val="35000"/>
                </a:prstClr>
              </a:solidFill>
              <a:latin typeface="Calibri Light"/>
            </a:endParaRPr>
          </a:p>
          <a:p>
            <a:r>
              <a:rPr lang="es-ES" sz="2000" b="1" dirty="0" smtClean="0">
                <a:latin typeface="Calibri Light"/>
              </a:rPr>
              <a:t>Norma o idea fundamental que rige nuestra conducta.</a:t>
            </a:r>
          </a:p>
          <a:p>
            <a:endParaRPr lang="es-ES" sz="2500" dirty="0" smtClean="0">
              <a:solidFill>
                <a:prstClr val="black">
                  <a:lumMod val="65000"/>
                  <a:lumOff val="35000"/>
                </a:prstClr>
              </a:solidFill>
              <a:latin typeface="Calibri Light"/>
            </a:endParaRPr>
          </a:p>
          <a:p>
            <a:endParaRPr lang="es-ES" sz="2500" dirty="0" smtClean="0">
              <a:solidFill>
                <a:prstClr val="black">
                  <a:lumMod val="65000"/>
                  <a:lumOff val="35000"/>
                </a:prstClr>
              </a:solidFill>
              <a:latin typeface="Calibri Light"/>
            </a:endParaRPr>
          </a:p>
          <a:p>
            <a:endParaRPr lang="es-ES" sz="2500" dirty="0" smtClean="0">
              <a:solidFill>
                <a:prstClr val="black">
                  <a:lumMod val="65000"/>
                  <a:lumOff val="35000"/>
                </a:prstClr>
              </a:solidFill>
              <a:latin typeface="Calibri Light"/>
            </a:endParaRPr>
          </a:p>
          <a:p>
            <a:pPr>
              <a:buNone/>
            </a:pPr>
            <a:endParaRPr lang="es-ES" sz="2500" dirty="0" smtClean="0">
              <a:solidFill>
                <a:schemeClr val="tx1">
                  <a:lumMod val="65000"/>
                  <a:lumOff val="35000"/>
                </a:schemeClr>
              </a:solidFill>
              <a:latin typeface="+mj-lt"/>
            </a:endParaRPr>
          </a:p>
        </p:txBody>
      </p:sp>
      <p:sp>
        <p:nvSpPr>
          <p:cNvPr id="4" name="CuadroTexto 3"/>
          <p:cNvSpPr txBox="1"/>
          <p:nvPr/>
        </p:nvSpPr>
        <p:spPr>
          <a:xfrm>
            <a:off x="1214414" y="1428736"/>
            <a:ext cx="7174923" cy="630942"/>
          </a:xfrm>
          <a:prstGeom prst="rect">
            <a:avLst/>
          </a:prstGeom>
          <a:noFill/>
        </p:spPr>
        <p:txBody>
          <a:bodyPr wrap="square" rtlCol="0">
            <a:spAutoFit/>
          </a:bodyPr>
          <a:lstStyle/>
          <a:p>
            <a:pPr algn="ctr"/>
            <a:r>
              <a:rPr lang="es-MX" sz="3500" b="1" dirty="0" smtClean="0">
                <a:solidFill>
                  <a:schemeClr val="tx1">
                    <a:lumMod val="65000"/>
                    <a:lumOff val="35000"/>
                  </a:schemeClr>
                </a:solidFill>
                <a:latin typeface="+mj-lt"/>
              </a:rPr>
              <a:t>¿Qué es un principio?</a:t>
            </a:r>
            <a:endParaRPr lang="es-ES" sz="3500" dirty="0">
              <a:solidFill>
                <a:schemeClr val="tx1">
                  <a:lumMod val="65000"/>
                  <a:lumOff val="35000"/>
                </a:schemeClr>
              </a:solidFill>
              <a:latin typeface="+mj-lt"/>
            </a:endParaRPr>
          </a:p>
        </p:txBody>
      </p:sp>
      <p:sp>
        <p:nvSpPr>
          <p:cNvPr id="2052" name="AutoShape 4" descr="Resultado de imagen de fundamen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054" name="AutoShape 6" descr="Resultado de imagen de fundamen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056" name="AutoShape 8" descr="data:image/jpeg;base64,/9j/4AAQSkZJRgABAQAAAQABAAD/2wCEAAkGBwoQDg4KCQoNDQsNCA0JCAgPCBANCQcNFREWFhURFRMYHSggGBooGxMTITEhJSkrLi4uFx8zODMtNygtLisBCgoKDg0OFQ8PGisZFR0rKzcrLS0rKy0tNysrKy0rLisrKysrLS0rNysrLTcrLS0tLTcrKy0tNy03LS03LS03Lf/AABEIAKgA+wMBIgACEQEDEQH/xAAcAAABBQEBAQAAAAAAAAAAAAAAAQIDBAcGBQj/xABPEAACAQMBAwcIBgUIBwkAAAABAgADBBESBSEiBhMxMkFCUgcUUWFicXKSFSOBssLSM1OCotEWF1SDkZOh8GVzlLHB4vIkJTRDRGN0s+H/xAAZAQEBAQEBAQAAAAAAAAAAAAAAAQIDBAX/xAAkEQEAAQMEAgMBAQEAAAAAAAAAAQIRFAMEIVESEzFBYTIiUv/aAAwDAQACEQMRAD8A3CJCEAhCEAhCEAgy53HeO0QhA5Db9g1FucpqebZtxHc9medbVeIKN573szuru3SojU3GVZdLTiLm1aixpnBK1G1P4/DONcWm71aU+UWetRbIAkoE8yzuRkDPTPTDiYvdZixwi0qpUgqf3ozV2RNMJa717e/U4DjB8XdlsEHeDuM53JHTJqN66dByPCZ1ivtyqo6e7FlahdI2N+D65YnS93OYsIQhmELCJCARYkICxIQgEIQgEWJCAsSEICxIQgEIQgEIQgEWJFgJOa5W0WwtUDgA0swXqt650uJHXoo6mnUUMjLpZTJVF4s1RV4zdlx2gtJhqbK6tWrwToLO7DAMpyCupW8U8XlLyKvwxexxXpni0ZVaqezp708LZm07uyYW17bV+aLdtpUVrf2urxLPJaafl7fKmqOGjU3Bx2SXM8q2uqbqGpsGHCytPTonoPpaauzY7TndK9YaT6jLRUxK1MEDMt2VZa5HRLlrtUghX3rq+SUalB9+kZlRnKk6uyLzB4xU7SnUVgGRsiOnNWN8QMI09q1vUc6OhwurT4p2priXnqomFyESE2wIsSEBYkIQCEIQCLEhAWJCEBYkIQCEIQCEIQCLEMMwCEQuO0j5pDVvLdd9StTX31Fi5ZPEIHoB98rptC1YakroR6eciNtC1HTc0R766yXhbS8DlrZhaBvKGErU2UdXhrr4WnM8muWNCpUFpd4o1v0dNm/RXDey06rlbe2z2zU0r02YuvAKyzJX2VW88oV2QCkLunUqPzitpVWVmbTPNqWu9elEzTy2ZsYkJfcQMatLac9TV3ZFU2lZO+m1rq7ldbUhqDr7W/skNauBgk74IiZhx3LPY/KGnRqbRq7TVrdVXVZ2y1KSW6t9vEM9szWlt+9Ryy1ahGriVqjN96fQXnts9tWo3Z/7O1BkrHGdKtwndMc2jyaC3DjZ9WjXty3A9RmpYX4WHWirx+Sjy+JSbI5chN1wzKPh1TRORHKGldOroGALaV17nmOVeSW1NbOlCmaerrLe053PIjn7VqfndNKYSorM/OK/3Zm8UzE3bmJqiYs2iE8U8p9mD/1Sn3I0YOVWzulaxI/1TL96enzp7eP119PdiznG5YbOHSan2Uv/ANkD8t7AdWnXb+rUf8ZPbR2vqr6dSYTmbXljZOwQpVXUy01YqpwzenSeGdKDLTVFXxLNVM0/JYQhNsiLEhAWJCEBYkWJAIQhAIZhCB4PKjbD26olPc1Rm+s/VKJytXbd0wC845Hiar3p7nLekSaDjsWovW9a9k5bmiGHD3vFPJqTPk9mjEePw9J7t8AFm1FetPPuDUY6hUYHuqeKWWPED2DhkNZBvOd2mc7N3eFcbQuAT9YThuqYHaFQdYgn1R19RXnDoOZEE9JE5zZ1iZSDaC4y2vPV0huCVKtZnJ34XVqkjUs+6QtS35G+ZtDV5Xth3DC9oMzYXn+abi8a6eL9plnX7RZgSQN+rtnB240OGQadPFqHi62qaFbtTuqHPr+kC/WIO43hnWjpmZtN0Gzqi50OMhuFlPeVutODvg9C5rWuQOauGpq3fen1l/d0zQLSii500xll0s54necby7oKL0Ooyz2VFqntMupfurNVUxZL8qQvGOM7sd6ONy3QcytbZ7V3S1pU7xu9mcZiG4qkU65HbFa5375GKZz6oytT7BM2hZmUxr9MYKp6YyjSOQN+D1pbFEbh+GOIOZMLjS2M6is2XYlUvaW1QnOuyo1GPr0CY+qAZmo8jKyNY0EQj6pOYKjuaTw/4aZ6drMXmHl3VM2iXuwhCe14hFiRYBEixIBCLEgEIQgEIQgczyyyeZVSBjnH3/sicoCS41asBuLOngnUcul4KTA9BcfdnF+c7juYZ9rgnj1f6ezR/ld15PThe7wxKrDeCcymlyFBIUlj+5HVbrUgVVCt/wCZjvzld2s856299a5yrc3htPF7UgWoN+sHf1Y6ueIht0gUZySeiYbTsf7IqqJDq3gZ3S1THqyBCwaExkiXNnbRq0W5ykd/VqUj1aq+1BQJIiLv6IuTD2W5V2wXLWdTWF/R84un5pxm1L6rc1mr1Rh206UC8NJV7s9WrQB7RKr0UHSRmXymWfGLoUpNgYAjxRPS0sDSO0SKtV7Jm8y3aD6Qp5w7FT3cLqjwlNjxKST6ZUJzhu0d6XNn0mdxqJC6uLHW+aQkj0wGCKMY6yx4RfRPebZVPmaoYaq54uc1auq2rrfDPGurV6ZxUcEFdSsurQ0tVMwUVxPCs6L0ZY+9Z23k46lz/wDJT/65xNZyQO3E7jycW7rb1arqQtS6zSJHXULp/snXbR/ty3Mx4S7CEIT6D5ohCLASEWJAIRYkAhCEAhCEDxOVdtVqW+KFI1HSqr6B1mXBzM2qJUTK3VN6R6yo1Fleq37U2SR1qNNwVqIrqe6y5Wca9Lym93WjU8YtZjfOcJKrgHhWpq1apJ9Yd4QZ06ZrDbLsyAGtKJA6oNunD/hIjsLZ39EpD3U9M5Tt6u3aNxT0yO9IOkVFCBlbS56nDKppvvC7/aE19uTGyiQxsaRYZCsVPDH/AMndmf0Gj/dyY9Xa5FPTGiR2kAhtLZaS0qjgAb9PW3TYP5N7K3/93W2/rZtlOqPGwNmdA2da/wCyU/4S49XZkx0yUXON+giL58vRg506tI4prI2Bszp+j7X/AGSn/CO+hdn9PmFrnGnV5nT6v9kRtp7MqOmWc6jDi4c90tKDsmAecXB9NSbKuybIb1tKCn1Wyfwjhs20HVtaI91BP4RjT2ZUdMSZ+3I3e1Dn0bcrqT6mm4izoDcKFID1UVjkt6S5001XPoRRLjT2mT+MNDell+aWKN8EGVILDu851vyzbebXwj5Yc2nhHyyY36ZX4x7+U5B+rZQNLK2aitrbxSrfbceqArMulWbSoqd7xTaeaTspqP2Vi82vYq/LNToT2mTH/LGKdKpVZVtkZ2duBFVm1fLNg2dailRp0F6KdJUz4vTLGlewAY9EdN6el4cuWpq+YhCE7OQhCLASEMwgH2QxMepXdwowt1Ux4jdszt+9JPPLgqdN6wI9N3OHu/Hox57a6YfZMjpXV3u1XTE6eqtdvzSUXV30NXqL/XM0vt/E9E9tXhMq8+vOjzmqMeis35pGb+6HCbqqfdUaPbB6JazCZK1/X7biqw9dZpH9JXPdq1APVUaPbB6J7a9CYzV2pdbzz1Y+6pUX8UrNtG9O8PW3f+835pfbB6J7bfAzCat9enczO3vqSI3N70iizH2q3/LJ7YT0y3rUPSPmizBBWuD+kplT8UPpC9HCtSuAOqo5zRHthPVLesjozv8ADFnz8Np3SuXNzUSoNWmqGbnaTfFOxvOXtb6IrVKJKXdCtbWjVz1q4fP1i572EabjUiWZ05hprVEG5nCnwlhGed0Og1qef9as+fLa5v6uXw7MW4na5VtfzNLoo3vSQD7mnGdxDrG3lu6XFJjpWojN4RUUtHPUVRlmUD0ltMwhTfA8KMCG4cdeStWvyc1RVJXqs3Fo+aMj8XGntuPP0v1ifOICsnY6n3OJi9CvW6ai1c+ppZF5W7of4SyxkR01i/rX+dTxr86x+oekfNMe8/uB0KPtlijtCrkA0z8StwSZUdGLPbWcxZmC3DHt3yQ16nY7D9qXJjpMae2lwmarVqdPOOPc0UXFx2Vqm70VGjIjpMae2kwmb+eXP6+pj11GjlvbodFxUHurNGRHRiz20aEz1No3fZc1B/WtJfpO+/pL/NL746TGq7cE1xTzjUceELAV6J3agPZPDPNVnOTmGg9J3ieTwh7fZK69YDqdPiFSFK5fPCxyOt3pAindqAwV7ItMNqPBpC9VtWrnZriODmV5edIwSQT3ohFTcNb7utxNxx1J/SMDvNqlimAd+Sfe0zdfFVNWrnrsAOFVgr1M72bd7UmbT2DHtR6Iu/oye6Wi6eKnVFTp5xh+1IMkDJqMRL93T6AAB7MosnQrbvfLdLG0nfIAO71yRqtToBMkWiBuxvg1PBPpElyyDtw+/wBk9ySq7Y3NpHhjeZJ4t4B70kWjvCltRi5Y5aatxNvZV4mOnjWeHypvmFrUt8AI1zbuvd6qt+ae9zOASNxK6d05HlTq56lTfJpNXo6uHu6pvT/pjVj/AC9/ZDvzdPnFK5oq8uGqemmBnV28MpWLlqS1Kh7upv8APwydWU8SHKmcJh1ieFlbip2Ej3RwuXGcEjPtNIIGSzV1kXVT9Y0aK9XfqqsV7q6tOiQiLmZW6fn3xjUYC6q9jkSAH3QwZYVY8+rjoqH7Y9doV/1jSmRDMovLtOsO9v8AFpWSrtSt4/3Z5BYxwYysvV+la/RqHw6Yh2vW7cZ8QpzzNR6cxSfUYuPQ+mK/pX7acPpy49K/3M8tjGax6ZeUVeaA724yajRckY3j4pHj0y1R7MTpdimLlVN+/skmnefW2rTHDtJ7Y4Uzktnu9WZl0iCrR7wB396elY7Pq1MLTRiTw6tLaPmlWgTgLUOAG1eKevY7RNJBTpnWzNzlRmbhX2VWI/UqvEcPKuLdkY036VbTukYX14npvQNZa11TVUSjpVqXF4etqaeaSekRPCxNzKmd46cd6MSkpILj9qSajvz2xVO7I+aQsYVIJPTmFK3qOSKY1N4dUeCZcV9CaSVBZeLDcUsJMIxYdFPnANPWYd6M5gasUxlg2lolSoDxtkHVpXEa1Utn0HqxwzyYw3lc7x1lDTlOWFM87bKB166qrTrFx6BOe5X0f/CVgOBNo06bN8X/AEy0cVGpF6Ho0EVaaKo3c2sVVG4KAMd0RtvjSNJOnuqe5J/sE5tWJAxdMTTIpB2CLDBhgwD7YEwwYFfXgw0DEMUejUSfhiGAyOzGmAErJxx6Y3VEKnMQwEYxvD/lYpib4Q9qaZAz1v0fD1o1G0YQ8WW4WE0r+azk/wBZbeujdbh2nc/nkv8ANtsfcAlxgf6Tr/mnsnQn6eWNzDOQekeiS03XoOcTQT5ONl79NS+X4drVvxGMHk22Zksa+0WyunS21qjJJjT2uXHTPfO0DFckYXrGWUrer+2dgPJPsXJYVL4EtqZfpR+tLI8nNmAVp31+oOnUvnNFv3mpkxjz9EbqPt5NrtSzFotrUpspZvrEK/VVetxe13Z4FcoWPN9Utw8M7YeT21HTe3j4XSqvUoto+HgEQeTy21a/P70Ln9AGorS+5mJ0q54KdeinmHDZToLDPhLQyu4A7j92djW8llg5LVL/AGgc90XNNfwRD5KrDco2ltMBeqov10fcjHkyocmGTG4HOnTqPDGu+cAjeJ2T+TGzO/6V2oOHTuv6a/7kjk8m1sCGG1dpkhtXFc0X+9Sj0VJk0uKAB3fuxRTPYMzvDyAtiMNtG+I9Aa2T/FaUfS8n2y1OatS+rZ6y1NrV9Hyowkx6idzSz71Hp8M5zlZzhNtSqHSj366VC6X0qrcTTbl5D7FxjzIH4q9Z/vNIKnk55NsQzbKo5HoaoPxTcaExN2Z3ETFmXUt2FcBWK8KjvL3ZIf8AKzTB5O9gBg9Ox5tl6rU7msn4oHkDsrw18+Lz2pOc7ar6bjdUszUH0iKOneN00l/J/s3u1LlPhuV/EDD+QFjjDXN4w1dU16f/AASZxqzJpZ7SFI7jnOnxRo05BBHtLO+/m32ZkstxfqTxHG1Kn+7Ek/m92fvxXvFz1sV6a/gmsepMqGfEL3jp8OYaM4C4IPszurryZ7Nq/pLq+PuvlX8Enp+T3ZoxmteuBp3NfM2rT9kYtTWVSztkAxqAzGMB6ppL+TzZBxuulYMzaxtSvw6viYyB/Jvs8jAvdoAatW69pn7yRO1q+kjdU/bNiO3pETJ62Bjxapo6eTWwGc3l+wO/iuqf5IxvJVsNgFq+ePhtS6tqVetEbar7J3VP0ztrlcAhhgd4RqurAMpyD1cTSB5L9h6SgpXWk/6Wr/xj18m2ygAtN7pAOqou9Wn5gZZ21X0RuqftmZi5T0/vTTh5OtnZDCtdfCa1Nk+5D+byw/W3H95T/JM41TWTQ7WJCE9754hCEAhCEAiwhASEIQFhCEBIsIQEhCEAiwhASEIQFhCEBIsIQCJCEAhCEAiwhAIkIQ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058" name="AutoShape 10" descr="data:image/jpeg;base64,/9j/4AAQSkZJRgABAQAAAQABAAD/2wCEAAkGBwoQDg4KCQoNDQsNCA0JCAgPCBANCQcNFREWFhURFRMYHSggGBooGxMTITEhJSkrLi4uFx8zODMtNygtLisBCgoKDg0OFQ8PGisZFR0rKzcrLS0rKy0tNysrKy0rLisrKysrLS0rNysrLTcrLS0tLTcrKy0tNy03LS03LS03Lf/AABEIAKgA+wMBIgACEQEDEQH/xAAcAAABBQEBAQAAAAAAAAAAAAAAAQIDBAcGBQj/xABPEAACAQMBAwcIBgUIBwkAAAABAgADBBESBSEiBhMxMkFCUgcUUWFicXKSFSOBssLSM1OCotEWF1SDkZOh8GVzlLHB4vIkJTRDRGN0s+H/xAAZAQEBAQEBAQAAAAAAAAAAAAAAAQIDBAX/xAAkEQEAAQMEAgMBAQEAAAAAAAAAAQIRFAMEIVESEzFBYTIiUv/aAAwDAQACEQMRAD8A3CJCEAhCEAhCEAgy53HeO0QhA5Db9g1FucpqebZtxHc9medbVeIKN573szuru3SojU3GVZdLTiLm1aixpnBK1G1P4/DONcWm71aU+UWetRbIAkoE8yzuRkDPTPTDiYvdZixwi0qpUgqf3ozV2RNMJa717e/U4DjB8XdlsEHeDuM53JHTJqN66dByPCZ1ivtyqo6e7FlahdI2N+D65YnS93OYsIQhmELCJCARYkICxIQgEIQgEWJCAsSEICxIQgEIQgEIQgEWJFgJOa5W0WwtUDgA0swXqt650uJHXoo6mnUUMjLpZTJVF4s1RV4zdlx2gtJhqbK6tWrwToLO7DAMpyCupW8U8XlLyKvwxexxXpni0ZVaqezp708LZm07uyYW17bV+aLdtpUVrf2urxLPJaafl7fKmqOGjU3Bx2SXM8q2uqbqGpsGHCytPTonoPpaauzY7TndK9YaT6jLRUxK1MEDMt2VZa5HRLlrtUghX3rq+SUalB9+kZlRnKk6uyLzB4xU7SnUVgGRsiOnNWN8QMI09q1vUc6OhwurT4p2priXnqomFyESE2wIsSEBYkIQCEIQCLEhAWJCEBYkIQCEIQCEIQCLEMMwCEQuO0j5pDVvLdd9StTX31Fi5ZPEIHoB98rptC1YakroR6eciNtC1HTc0R766yXhbS8DlrZhaBvKGErU2UdXhrr4WnM8muWNCpUFpd4o1v0dNm/RXDey06rlbe2z2zU0r02YuvAKyzJX2VW88oV2QCkLunUqPzitpVWVmbTPNqWu9elEzTy2ZsYkJfcQMatLac9TV3ZFU2lZO+m1rq7ldbUhqDr7W/skNauBgk74IiZhx3LPY/KGnRqbRq7TVrdVXVZ2y1KSW6t9vEM9szWlt+9Ryy1ahGriVqjN96fQXnts9tWo3Z/7O1BkrHGdKtwndMc2jyaC3DjZ9WjXty3A9RmpYX4WHWirx+Sjy+JSbI5chN1wzKPh1TRORHKGldOroGALaV17nmOVeSW1NbOlCmaerrLe053PIjn7VqfndNKYSorM/OK/3Zm8UzE3bmJqiYs2iE8U8p9mD/1Sn3I0YOVWzulaxI/1TL96enzp7eP119PdiznG5YbOHSan2Uv/ANkD8t7AdWnXb+rUf8ZPbR2vqr6dSYTmbXljZOwQpVXUy01YqpwzenSeGdKDLTVFXxLNVM0/JYQhNsiLEhAWJCEBYkWJAIQhAIZhCB4PKjbD26olPc1Rm+s/VKJytXbd0wC845Hiar3p7nLekSaDjsWovW9a9k5bmiGHD3vFPJqTPk9mjEePw9J7t8AFm1FetPPuDUY6hUYHuqeKWWPED2DhkNZBvOd2mc7N3eFcbQuAT9YThuqYHaFQdYgn1R19RXnDoOZEE9JE5zZ1iZSDaC4y2vPV0huCVKtZnJ34XVqkjUs+6QtS35G+ZtDV5Xth3DC9oMzYXn+abi8a6eL9plnX7RZgSQN+rtnB240OGQadPFqHi62qaFbtTuqHPr+kC/WIO43hnWjpmZtN0Gzqi50OMhuFlPeVutODvg9C5rWuQOauGpq3fen1l/d0zQLSii500xll0s54necby7oKL0Ooyz2VFqntMupfurNVUxZL8qQvGOM7sd6ONy3QcytbZ7V3S1pU7xu9mcZiG4qkU65HbFa5375GKZz6oytT7BM2hZmUxr9MYKp6YyjSOQN+D1pbFEbh+GOIOZMLjS2M6is2XYlUvaW1QnOuyo1GPr0CY+qAZmo8jKyNY0EQj6pOYKjuaTw/4aZ6drMXmHl3VM2iXuwhCe14hFiRYBEixIBCLEgEIQgEIQgczyyyeZVSBjnH3/sicoCS41asBuLOngnUcul4KTA9BcfdnF+c7juYZ9rgnj1f6ezR/ld15PThe7wxKrDeCcymlyFBIUlj+5HVbrUgVVCt/wCZjvzld2s856299a5yrc3htPF7UgWoN+sHf1Y6ueIht0gUZySeiYbTsf7IqqJDq3gZ3S1THqyBCwaExkiXNnbRq0W5ykd/VqUj1aq+1BQJIiLv6IuTD2W5V2wXLWdTWF/R84un5pxm1L6rc1mr1Rh206UC8NJV7s9WrQB7RKr0UHSRmXymWfGLoUpNgYAjxRPS0sDSO0SKtV7Jm8y3aD6Qp5w7FT3cLqjwlNjxKST6ZUJzhu0d6XNn0mdxqJC6uLHW+aQkj0wGCKMY6yx4RfRPebZVPmaoYaq54uc1auq2rrfDPGurV6ZxUcEFdSsurQ0tVMwUVxPCs6L0ZY+9Z23k46lz/wDJT/65xNZyQO3E7jycW7rb1arqQtS6zSJHXULp/snXbR/ty3Mx4S7CEIT6D5ohCLASEWJAIRYkAhCEAhCEDxOVdtVqW+KFI1HSqr6B1mXBzM2qJUTK3VN6R6yo1Fleq37U2SR1qNNwVqIrqe6y5Wca9Lym93WjU8YtZjfOcJKrgHhWpq1apJ9Yd4QZ06ZrDbLsyAGtKJA6oNunD/hIjsLZ39EpD3U9M5Tt6u3aNxT0yO9IOkVFCBlbS56nDKppvvC7/aE19uTGyiQxsaRYZCsVPDH/AMndmf0Gj/dyY9Xa5FPTGiR2kAhtLZaS0qjgAb9PW3TYP5N7K3/93W2/rZtlOqPGwNmdA2da/wCyU/4S49XZkx0yUXON+giL58vRg506tI4prI2Bszp+j7X/AGSn/CO+hdn9PmFrnGnV5nT6v9kRtp7MqOmWc6jDi4c90tKDsmAecXB9NSbKuybIb1tKCn1Wyfwjhs20HVtaI91BP4RjT2ZUdMSZ+3I3e1Dn0bcrqT6mm4izoDcKFID1UVjkt6S5001XPoRRLjT2mT+MNDell+aWKN8EGVILDu851vyzbebXwj5Yc2nhHyyY36ZX4x7+U5B+rZQNLK2aitrbxSrfbceqArMulWbSoqd7xTaeaTspqP2Vi82vYq/LNToT2mTH/LGKdKpVZVtkZ2duBFVm1fLNg2dailRp0F6KdJUz4vTLGlewAY9EdN6el4cuWpq+YhCE7OQhCLASEMwgH2QxMepXdwowt1Ux4jdszt+9JPPLgqdN6wI9N3OHu/Hox57a6YfZMjpXV3u1XTE6eqtdvzSUXV30NXqL/XM0vt/E9E9tXhMq8+vOjzmqMeis35pGb+6HCbqqfdUaPbB6JazCZK1/X7biqw9dZpH9JXPdq1APVUaPbB6J7a9CYzV2pdbzz1Y+6pUX8UrNtG9O8PW3f+835pfbB6J7bfAzCat9enczO3vqSI3N70iizH2q3/LJ7YT0y3rUPSPmizBBWuD+kplT8UPpC9HCtSuAOqo5zRHthPVLesjozv8ADFnz8Np3SuXNzUSoNWmqGbnaTfFOxvOXtb6IrVKJKXdCtbWjVz1q4fP1i572EabjUiWZ05hprVEG5nCnwlhGed0Og1qef9as+fLa5v6uXw7MW4na5VtfzNLoo3vSQD7mnGdxDrG3lu6XFJjpWojN4RUUtHPUVRlmUD0ltMwhTfA8KMCG4cdeStWvyc1RVJXqs3Fo+aMj8XGntuPP0v1ifOICsnY6n3OJi9CvW6ai1c+ppZF5W7of4SyxkR01i/rX+dTxr86x+oekfNMe8/uB0KPtlijtCrkA0z8StwSZUdGLPbWcxZmC3DHt3yQ16nY7D9qXJjpMae2lwmarVqdPOOPc0UXFx2Vqm70VGjIjpMae2kwmb+eXP6+pj11GjlvbodFxUHurNGRHRiz20aEz1No3fZc1B/WtJfpO+/pL/NL746TGq7cE1xTzjUceELAV6J3agPZPDPNVnOTmGg9J3ieTwh7fZK69YDqdPiFSFK5fPCxyOt3pAindqAwV7ItMNqPBpC9VtWrnZriODmV5edIwSQT3ohFTcNb7utxNxx1J/SMDvNqlimAd+Sfe0zdfFVNWrnrsAOFVgr1M72bd7UmbT2DHtR6Iu/oye6Wi6eKnVFTp5xh+1IMkDJqMRL93T6AAB7MosnQrbvfLdLG0nfIAO71yRqtToBMkWiBuxvg1PBPpElyyDtw+/wBk9ySq7Y3NpHhjeZJ4t4B70kWjvCltRi5Y5aatxNvZV4mOnjWeHypvmFrUt8AI1zbuvd6qt+ae9zOASNxK6d05HlTq56lTfJpNXo6uHu6pvT/pjVj/AC9/ZDvzdPnFK5oq8uGqemmBnV28MpWLlqS1Kh7upv8APwydWU8SHKmcJh1ieFlbip2Ej3RwuXGcEjPtNIIGSzV1kXVT9Y0aK9XfqqsV7q6tOiQiLmZW6fn3xjUYC6q9jkSAH3QwZYVY8+rjoqH7Y9doV/1jSmRDMovLtOsO9v8AFpWSrtSt4/3Z5BYxwYysvV+la/RqHw6Yh2vW7cZ8QpzzNR6cxSfUYuPQ+mK/pX7acPpy49K/3M8tjGax6ZeUVeaA724yajRckY3j4pHj0y1R7MTpdimLlVN+/skmnefW2rTHDtJ7Y4Uzktnu9WZl0iCrR7wB396elY7Pq1MLTRiTw6tLaPmlWgTgLUOAG1eKevY7RNJBTpnWzNzlRmbhX2VWI/UqvEcPKuLdkY036VbTukYX14npvQNZa11TVUSjpVqXF4etqaeaSekRPCxNzKmd46cd6MSkpILj9qSajvz2xVO7I+aQsYVIJPTmFK3qOSKY1N4dUeCZcV9CaSVBZeLDcUsJMIxYdFPnANPWYd6M5gasUxlg2lolSoDxtkHVpXEa1Utn0HqxwzyYw3lc7x1lDTlOWFM87bKB166qrTrFx6BOe5X0f/CVgOBNo06bN8X/AEy0cVGpF6Ho0EVaaKo3c2sVVG4KAMd0RtvjSNJOnuqe5J/sE5tWJAxdMTTIpB2CLDBhgwD7YEwwYFfXgw0DEMUejUSfhiGAyOzGmAErJxx6Y3VEKnMQwEYxvD/lYpib4Q9qaZAz1v0fD1o1G0YQ8WW4WE0r+azk/wBZbeujdbh2nc/nkv8ANtsfcAlxgf6Tr/mnsnQn6eWNzDOQekeiS03XoOcTQT5ONl79NS+X4drVvxGMHk22Zksa+0WyunS21qjJJjT2uXHTPfO0DFckYXrGWUrer+2dgPJPsXJYVL4EtqZfpR+tLI8nNmAVp31+oOnUvnNFv3mpkxjz9EbqPt5NrtSzFotrUpspZvrEK/VVetxe13Z4FcoWPN9Utw8M7YeT21HTe3j4XSqvUoto+HgEQeTy21a/P70Ln9AGorS+5mJ0q54KdeinmHDZToLDPhLQyu4A7j92djW8llg5LVL/AGgc90XNNfwRD5KrDco2ltMBeqov10fcjHkyocmGTG4HOnTqPDGu+cAjeJ2T+TGzO/6V2oOHTuv6a/7kjk8m1sCGG1dpkhtXFc0X+9Sj0VJk0uKAB3fuxRTPYMzvDyAtiMNtG+I9Aa2T/FaUfS8n2y1OatS+rZ6y1NrV9Hyowkx6idzSz71Hp8M5zlZzhNtSqHSj366VC6X0qrcTTbl5D7FxjzIH4q9Z/vNIKnk55NsQzbKo5HoaoPxTcaExN2Z3ETFmXUt2FcBWK8KjvL3ZIf8AKzTB5O9gBg9Ox5tl6rU7msn4oHkDsrw18+Lz2pOc7ar6bjdUszUH0iKOneN00l/J/s3u1LlPhuV/EDD+QFjjDXN4w1dU16f/AASZxqzJpZ7SFI7jnOnxRo05BBHtLO+/m32ZkstxfqTxHG1Kn+7Ek/m92fvxXvFz1sV6a/gmsepMqGfEL3jp8OYaM4C4IPszurryZ7Nq/pLq+PuvlX8Enp+T3ZoxmteuBp3NfM2rT9kYtTWVSztkAxqAzGMB6ppL+TzZBxuulYMzaxtSvw6viYyB/Jvs8jAvdoAatW69pn7yRO1q+kjdU/bNiO3pETJ62Bjxapo6eTWwGc3l+wO/iuqf5IxvJVsNgFq+ePhtS6tqVetEbar7J3VP0ztrlcAhhgd4RqurAMpyD1cTSB5L9h6SgpXWk/6Wr/xj18m2ygAtN7pAOqou9Wn5gZZ21X0RuqftmZi5T0/vTTh5OtnZDCtdfCa1Nk+5D+byw/W3H95T/JM41TWTQ7WJCE9754hCEAhCEAiwhASEIQFhCEBIsIQEhCEAiwhASEIQFhCEBIsIQCJCEAhCEAiwhAIkIQ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059" name="Picture 11" descr="C:\Users\martha.preciado\Downloads\Ramses\descarga.jpg"/>
          <p:cNvPicPr>
            <a:picLocks noChangeAspect="1" noChangeArrowheads="1"/>
          </p:cNvPicPr>
          <p:nvPr/>
        </p:nvPicPr>
        <p:blipFill>
          <a:blip r:embed="rId2"/>
          <a:srcRect/>
          <a:stretch>
            <a:fillRect/>
          </a:stretch>
        </p:blipFill>
        <p:spPr bwMode="auto">
          <a:xfrm>
            <a:off x="6858016" y="2500306"/>
            <a:ext cx="2086337" cy="1722267"/>
          </a:xfrm>
          <a:prstGeom prst="rect">
            <a:avLst/>
          </a:prstGeom>
          <a:noFill/>
        </p:spPr>
      </p:pic>
    </p:spTree>
    <p:extLst>
      <p:ext uri="{BB962C8B-B14F-4D97-AF65-F5344CB8AC3E}">
        <p14:creationId xmlns:p14="http://schemas.microsoft.com/office/powerpoint/2010/main" val="2858999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1857364"/>
            <a:ext cx="7215238" cy="4857784"/>
          </a:xfrm>
        </p:spPr>
        <p:txBody>
          <a:bodyPr>
            <a:normAutofit/>
          </a:bodyPr>
          <a:lstStyle/>
          <a:p>
            <a:pPr algn="just">
              <a:buNone/>
            </a:pPr>
            <a:endParaRPr lang="es-ES" sz="1600" dirty="0" smtClean="0">
              <a:solidFill>
                <a:srgbClr val="FF0000"/>
              </a:solidFill>
              <a:latin typeface="Calibri Light" pitchFamily="34" charset="0"/>
            </a:endParaRPr>
          </a:p>
          <a:p>
            <a:pPr algn="just"/>
            <a:endParaRPr lang="es-ES" sz="1600" dirty="0" smtClean="0">
              <a:solidFill>
                <a:srgbClr val="FF0000"/>
              </a:solidFill>
              <a:latin typeface="Calibri Light" pitchFamily="34" charset="0"/>
            </a:endParaRPr>
          </a:p>
          <a:p>
            <a:pPr algn="just"/>
            <a:endParaRPr lang="es-ES" sz="1600" dirty="0" smtClean="0">
              <a:solidFill>
                <a:srgbClr val="FF0000"/>
              </a:solidFill>
              <a:latin typeface="Calibri Light" pitchFamily="34" charset="0"/>
            </a:endParaRPr>
          </a:p>
          <a:p>
            <a:pPr algn="just"/>
            <a:r>
              <a:rPr lang="es-ES" sz="1800" dirty="0" smtClean="0">
                <a:solidFill>
                  <a:srgbClr val="FF0000"/>
                </a:solidFill>
                <a:latin typeface="Calibri Light" pitchFamily="34" charset="0"/>
              </a:rPr>
              <a:t>Principio constitucional de actuación en la función pública.</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Prevalencia de la ley sobre cualquier actividad o función del poder público.</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Todo ejercicio de un poder público debe realizarse acorde a la ley vigente y no a la voluntad de las personas.</a:t>
            </a: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hacen sólo aquello que las normas, leyes, reglamentos y demás disposiciones jurídicas les confieren. Por lo que es indispensable que conozcan todas las disposiciones que regulan el ejercicio de sus funciones.</a:t>
            </a:r>
            <a:endParaRPr lang="es-ES" sz="18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Legalidad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7170" name="Picture 2" descr="C:\Users\martha.preciado\Downloads\Ramses\frase-seamos_esclavos_de_las_leyes_para_poder_ser_libres_-ciceron.jpg"/>
          <p:cNvPicPr>
            <a:picLocks noChangeAspect="1" noChangeArrowheads="1"/>
          </p:cNvPicPr>
          <p:nvPr/>
        </p:nvPicPr>
        <p:blipFill>
          <a:blip r:embed="rId2"/>
          <a:srcRect/>
          <a:stretch>
            <a:fillRect/>
          </a:stretch>
        </p:blipFill>
        <p:spPr bwMode="auto">
          <a:xfrm>
            <a:off x="4855767" y="1392576"/>
            <a:ext cx="3643307" cy="1433895"/>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786322"/>
          </a:xfrm>
        </p:spPr>
        <p:txBody>
          <a:bodyPr>
            <a:normAutofit/>
          </a:bodyPr>
          <a:lstStyle/>
          <a:p>
            <a:pPr algn="just">
              <a:buNone/>
            </a:pPr>
            <a:endParaRPr lang="es-ES" sz="1600" dirty="0" smtClean="0">
              <a:solidFill>
                <a:srgbClr val="FF0000"/>
              </a:solidFill>
              <a:latin typeface="Calibri Light" pitchFamily="34" charset="0"/>
            </a:endParaRPr>
          </a:p>
          <a:p>
            <a:pPr algn="just"/>
            <a:r>
              <a:rPr lang="es-ES" sz="1800" dirty="0" smtClean="0">
                <a:solidFill>
                  <a:srgbClr val="FF0000"/>
                </a:solidFill>
                <a:latin typeface="Calibri Light" pitchFamily="34" charset="0"/>
              </a:rPr>
              <a:t>Principio constitucional de actuación en la función pública.</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Cualidad de honrado; que actúa rectamente, cumpliendo con su deber y de acuerdo con la moral.</a:t>
            </a:r>
          </a:p>
          <a:p>
            <a:pPr algn="just">
              <a:buNone/>
            </a:pPr>
            <a:endParaRPr lang="es-ES" sz="1800" b="1" dirty="0" smtClean="0">
              <a:latin typeface="Calibri Light" pitchFamily="34" charset="0"/>
            </a:endParaRPr>
          </a:p>
          <a:p>
            <a:pPr algn="just"/>
            <a:r>
              <a:rPr lang="es-ES" sz="1800" b="1" dirty="0" smtClean="0">
                <a:latin typeface="Calibri Light" pitchFamily="34" charset="0"/>
              </a:rPr>
              <a:t>Las personas servidoras públicas se conducen con rectitud sin aceptar cualquier especie de dádiva y sin utilizar su cargo para provecho personal o a favor de terceros.</a:t>
            </a:r>
            <a:endParaRPr lang="es-ES" sz="1800" dirty="0" smtClean="0">
              <a:solidFill>
                <a:schemeClr val="tx1">
                  <a:lumMod val="65000"/>
                  <a:lumOff val="35000"/>
                </a:schemeClr>
              </a:solidFill>
              <a:latin typeface="Calibri Light" pitchFamily="34" charset="0"/>
            </a:endParaRPr>
          </a:p>
          <a:p>
            <a:pPr algn="just">
              <a:buNone/>
            </a:pPr>
            <a:r>
              <a:rPr lang="es-ES" sz="2000" b="1" dirty="0" smtClean="0">
                <a:latin typeface="Calibri Light" pitchFamily="34" charset="0"/>
              </a:rPr>
              <a:t> </a:t>
            </a:r>
            <a:endParaRPr lang="es-ES" sz="2000" b="1" dirty="0">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Honradez</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5" name="Picture 2" descr="C:\Users\martha.preciado\Downloads\Ramses\frase-lo-que-las-leyes-no-prohiben-puede-prohibirlo-la-honestidad-seneca-129871.jpg"/>
          <p:cNvPicPr>
            <a:picLocks noChangeAspect="1" noChangeArrowheads="1"/>
          </p:cNvPicPr>
          <p:nvPr/>
        </p:nvPicPr>
        <p:blipFill>
          <a:blip r:embed="rId2" cstate="print"/>
          <a:srcRect/>
          <a:stretch>
            <a:fillRect/>
          </a:stretch>
        </p:blipFill>
        <p:spPr bwMode="auto">
          <a:xfrm>
            <a:off x="3071802" y="4786322"/>
            <a:ext cx="3286148" cy="1605909"/>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786322"/>
          </a:xfrm>
        </p:spPr>
        <p:txBody>
          <a:bodyPr>
            <a:normAutofit/>
          </a:bodyPr>
          <a:lstStyle/>
          <a:p>
            <a:pPr algn="just">
              <a:buNone/>
            </a:pPr>
            <a:endParaRPr lang="es-ES" sz="1600" dirty="0" smtClean="0">
              <a:solidFill>
                <a:srgbClr val="FF0000"/>
              </a:solidFill>
              <a:latin typeface="Calibri Light" pitchFamily="34" charset="0"/>
            </a:endParaRPr>
          </a:p>
          <a:p>
            <a:pPr algn="just"/>
            <a:endParaRPr lang="es-ES" sz="1600" dirty="0" smtClean="0">
              <a:solidFill>
                <a:srgbClr val="FF0000"/>
              </a:solidFill>
              <a:latin typeface="Calibri Light" pitchFamily="34" charset="0"/>
            </a:endParaRPr>
          </a:p>
          <a:p>
            <a:pPr algn="just"/>
            <a:endParaRPr lang="es-ES" sz="1600" dirty="0" smtClean="0">
              <a:solidFill>
                <a:srgbClr val="FF0000"/>
              </a:solidFill>
              <a:latin typeface="Calibri Light" pitchFamily="34" charset="0"/>
            </a:endParaRPr>
          </a:p>
          <a:p>
            <a:pPr algn="just"/>
            <a:r>
              <a:rPr lang="es-ES" sz="1800" dirty="0" smtClean="0">
                <a:solidFill>
                  <a:srgbClr val="FF0000"/>
                </a:solidFill>
                <a:latin typeface="Calibri Light" pitchFamily="34" charset="0"/>
              </a:rPr>
              <a:t>Principio constitucional de actuación en la función pública.</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Como adjetivo, designa a aquella persona que es leal;</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Cualidad de una persona que expresa un sentimiento de respeto y fidelidad a otro ser humano, compromiso, principio, organización, nación, etc.</a:t>
            </a:r>
          </a:p>
          <a:p>
            <a:pPr algn="just">
              <a:buNone/>
            </a:pPr>
            <a:endParaRPr lang="es-ES" sz="1800" b="1" dirty="0" smtClean="0">
              <a:latin typeface="Calibri Light" pitchFamily="34" charset="0"/>
            </a:endParaRPr>
          </a:p>
          <a:p>
            <a:pPr algn="just"/>
            <a:r>
              <a:rPr lang="es-ES" sz="1800" b="1" dirty="0" smtClean="0">
                <a:latin typeface="Calibri Light" pitchFamily="34" charset="0"/>
              </a:rPr>
              <a:t>Las personas servidoras públicas corresponden a la confianza que el Estado les ha conferido, tienen vocación de servicio y satisfacen el interés superior de las necesidades colectivas por encima de los intereses  particulares o personales.</a:t>
            </a:r>
            <a:endParaRPr lang="es-ES" sz="18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Lealtad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3074" name="Picture 2" descr="C:\Users\martha.preciado\Downloads\Ramses\frase-nuestro_pais_no_es_la_unica_cosa_a_la_que_debemos_nuestra_le-james_bryce.jpg"/>
          <p:cNvPicPr>
            <a:picLocks noChangeAspect="1" noChangeArrowheads="1"/>
          </p:cNvPicPr>
          <p:nvPr/>
        </p:nvPicPr>
        <p:blipFill>
          <a:blip r:embed="rId2" cstate="print"/>
          <a:srcRect/>
          <a:stretch>
            <a:fillRect/>
          </a:stretch>
        </p:blipFill>
        <p:spPr bwMode="auto">
          <a:xfrm>
            <a:off x="2928926" y="1214422"/>
            <a:ext cx="3235091" cy="1258091"/>
          </a:xfrm>
          <a:prstGeom prst="rect">
            <a:avLst/>
          </a:prstGeom>
          <a:noFill/>
        </p:spPr>
      </p:pic>
      <p:pic>
        <p:nvPicPr>
          <p:cNvPr id="5" name="Picture 3" descr="C:\Users\martha.preciado\Downloads\Ramses\frase-la-lealtad-no-depende-de-las-circunstancias-porque-es-de-la-permanencia-de-los-principios-francisco-garzon-cespedes-185126.jpg"/>
          <p:cNvPicPr>
            <a:picLocks noChangeAspect="1" noChangeArrowheads="1"/>
          </p:cNvPicPr>
          <p:nvPr/>
        </p:nvPicPr>
        <p:blipFill>
          <a:blip r:embed="rId3" cstate="print"/>
          <a:srcRect/>
          <a:stretch>
            <a:fillRect/>
          </a:stretch>
        </p:blipFill>
        <p:spPr bwMode="auto">
          <a:xfrm>
            <a:off x="5857884" y="1643050"/>
            <a:ext cx="3000364" cy="1411936"/>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5852" y="2071678"/>
            <a:ext cx="7215238" cy="4786322"/>
          </a:xfrm>
        </p:spPr>
        <p:txBody>
          <a:bodyPr>
            <a:normAutofit/>
          </a:bodyPr>
          <a:lstStyle/>
          <a:p>
            <a:pPr algn="just"/>
            <a:endParaRPr lang="es-ES" sz="1600" dirty="0" smtClean="0">
              <a:solidFill>
                <a:srgbClr val="FF0000"/>
              </a:solidFill>
              <a:latin typeface="Calibri Light" pitchFamily="34" charset="0"/>
            </a:endParaRPr>
          </a:p>
          <a:p>
            <a:pPr algn="just"/>
            <a:endParaRPr lang="es-ES" sz="1600" dirty="0" smtClean="0">
              <a:solidFill>
                <a:srgbClr val="FF0000"/>
              </a:solidFill>
              <a:latin typeface="Calibri Light" pitchFamily="34" charset="0"/>
            </a:endParaRPr>
          </a:p>
          <a:p>
            <a:pPr algn="just">
              <a:buNone/>
            </a:pPr>
            <a:endParaRPr lang="es-ES" sz="1600" dirty="0" smtClean="0">
              <a:solidFill>
                <a:srgbClr val="FF0000"/>
              </a:solidFill>
              <a:latin typeface="Calibri Light" pitchFamily="34" charset="0"/>
            </a:endParaRPr>
          </a:p>
          <a:p>
            <a:pPr algn="just"/>
            <a:r>
              <a:rPr lang="es-ES" sz="1800" dirty="0" smtClean="0">
                <a:solidFill>
                  <a:srgbClr val="FF0000"/>
                </a:solidFill>
                <a:latin typeface="Calibri Light" pitchFamily="34" charset="0"/>
              </a:rPr>
              <a:t>Principio constitucional de actuación en la función pública.</a:t>
            </a:r>
          </a:p>
          <a:p>
            <a:pPr algn="just">
              <a:buNone/>
            </a:pPr>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Falta de designio anticipado a favor o en contra de alguien que permite juzgar o proceder con rectitud.</a:t>
            </a:r>
          </a:p>
          <a:p>
            <a:pPr algn="just"/>
            <a:endParaRPr lang="es-ES" sz="1800" dirty="0" smtClean="0">
              <a:solidFill>
                <a:schemeClr val="tx1">
                  <a:lumMod val="65000"/>
                  <a:lumOff val="35000"/>
                </a:schemeClr>
              </a:solidFill>
              <a:latin typeface="Calibri Light" pitchFamily="34" charset="0"/>
            </a:endParaRPr>
          </a:p>
          <a:p>
            <a:pPr algn="just"/>
            <a:r>
              <a:rPr lang="es-ES" sz="1800" dirty="0" smtClean="0">
                <a:solidFill>
                  <a:schemeClr val="tx1">
                    <a:lumMod val="65000"/>
                    <a:lumOff val="35000"/>
                  </a:schemeClr>
                </a:solidFill>
                <a:latin typeface="Calibri Light" pitchFamily="34" charset="0"/>
              </a:rPr>
              <a:t>Librarse de prejuicios, abstraerse de consideraciones subjetivas.</a:t>
            </a:r>
          </a:p>
          <a:p>
            <a:pPr algn="just"/>
            <a:endParaRPr lang="es-ES" sz="1800" dirty="0" smtClean="0">
              <a:solidFill>
                <a:schemeClr val="tx1">
                  <a:lumMod val="65000"/>
                  <a:lumOff val="35000"/>
                </a:schemeClr>
              </a:solidFill>
              <a:latin typeface="Calibri Light" pitchFamily="34" charset="0"/>
            </a:endParaRPr>
          </a:p>
          <a:p>
            <a:pPr algn="just"/>
            <a:r>
              <a:rPr lang="es-ES" sz="1800" b="1" dirty="0" smtClean="0">
                <a:latin typeface="Calibri Light" pitchFamily="34" charset="0"/>
              </a:rPr>
              <a:t>Las personas  servidoras públicas dan el mismo trato a la población en general, sin conceder privilegios y/o preferencias ni permiten que influencias, intereses o prejuicios afecten la toma de decisiones y/o el desempeño  de sus funciones de manera objetiva.</a:t>
            </a:r>
          </a:p>
          <a:p>
            <a:pPr algn="just">
              <a:buNone/>
            </a:pPr>
            <a:endParaRPr lang="es-ES" sz="2000" dirty="0" smtClean="0">
              <a:solidFill>
                <a:schemeClr val="tx1">
                  <a:lumMod val="65000"/>
                  <a:lumOff val="35000"/>
                </a:schemeClr>
              </a:solidFill>
              <a:latin typeface="Calibri Light" pitchFamily="34" charset="0"/>
            </a:endParaRPr>
          </a:p>
          <a:p>
            <a:pPr algn="just">
              <a:buNone/>
            </a:pPr>
            <a:endParaRPr lang="es-ES" sz="2000" dirty="0" smtClean="0">
              <a:solidFill>
                <a:schemeClr val="tx1">
                  <a:lumMod val="65000"/>
                  <a:lumOff val="35000"/>
                </a:schemeClr>
              </a:solidFill>
              <a:latin typeface="Calibri Light" pitchFamily="34" charset="0"/>
            </a:endParaRPr>
          </a:p>
          <a:p>
            <a:endParaRPr lang="es-ES" dirty="0">
              <a:solidFill>
                <a:schemeClr val="tx1">
                  <a:lumMod val="65000"/>
                  <a:lumOff val="35000"/>
                </a:schemeClr>
              </a:solidFill>
              <a:latin typeface="+mj-lt"/>
            </a:endParaRPr>
          </a:p>
        </p:txBody>
      </p:sp>
      <p:sp>
        <p:nvSpPr>
          <p:cNvPr id="4" name="CuadroTexto 3"/>
          <p:cNvSpPr txBox="1"/>
          <p:nvPr/>
        </p:nvSpPr>
        <p:spPr>
          <a:xfrm>
            <a:off x="1357290" y="1357298"/>
            <a:ext cx="3434195" cy="907941"/>
          </a:xfrm>
          <a:prstGeom prst="rect">
            <a:avLst/>
          </a:prstGeom>
          <a:noFill/>
        </p:spPr>
        <p:txBody>
          <a:bodyPr wrap="square" rtlCol="0">
            <a:spAutoFit/>
          </a:bodyPr>
          <a:lstStyle/>
          <a:p>
            <a:r>
              <a:rPr lang="es-MX" sz="3300" b="1" dirty="0" smtClean="0">
                <a:solidFill>
                  <a:schemeClr val="tx1">
                    <a:lumMod val="65000"/>
                    <a:lumOff val="35000"/>
                  </a:schemeClr>
                </a:solidFill>
                <a:latin typeface="+mj-lt"/>
              </a:rPr>
              <a:t>Imparcialidad</a:t>
            </a:r>
            <a:r>
              <a:rPr lang="es-ES" dirty="0">
                <a:solidFill>
                  <a:schemeClr val="tx1">
                    <a:lumMod val="65000"/>
                    <a:lumOff val="35000"/>
                  </a:schemeClr>
                </a:solidFill>
                <a:latin typeface="+mj-lt"/>
              </a:rPr>
              <a:t/>
            </a:r>
            <a:br>
              <a:rPr lang="es-ES" dirty="0">
                <a:solidFill>
                  <a:schemeClr val="tx1">
                    <a:lumMod val="65000"/>
                    <a:lumOff val="35000"/>
                  </a:schemeClr>
                </a:solidFill>
                <a:latin typeface="+mj-lt"/>
              </a:rPr>
            </a:br>
            <a:endParaRPr lang="es-ES" dirty="0">
              <a:solidFill>
                <a:schemeClr val="tx1">
                  <a:lumMod val="65000"/>
                  <a:lumOff val="35000"/>
                </a:schemeClr>
              </a:solidFill>
              <a:latin typeface="+mj-lt"/>
            </a:endParaRPr>
          </a:p>
        </p:txBody>
      </p:sp>
      <p:pic>
        <p:nvPicPr>
          <p:cNvPr id="3074" name="Picture 2" descr="C:\Users\martha.preciado\Downloads\Ramses\frase-triste-epoca-la-nuestra-es-mas-facil-desintegrar-un-atomo-que-un-prejuicio-albert-einstein-110311.jpg"/>
          <p:cNvPicPr>
            <a:picLocks noChangeAspect="1" noChangeArrowheads="1"/>
          </p:cNvPicPr>
          <p:nvPr/>
        </p:nvPicPr>
        <p:blipFill>
          <a:blip r:embed="rId2"/>
          <a:srcRect/>
          <a:stretch>
            <a:fillRect/>
          </a:stretch>
        </p:blipFill>
        <p:spPr bwMode="auto">
          <a:xfrm>
            <a:off x="4959375" y="1541421"/>
            <a:ext cx="3540049" cy="1447635"/>
          </a:xfrm>
          <a:prstGeom prst="rect">
            <a:avLst/>
          </a:prstGeom>
          <a:noFill/>
        </p:spPr>
      </p:pic>
    </p:spTree>
    <p:extLst>
      <p:ext uri="{BB962C8B-B14F-4D97-AF65-F5344CB8AC3E}">
        <p14:creationId xmlns:p14="http://schemas.microsoft.com/office/powerpoint/2010/main" val="17569075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2085</TotalTime>
  <Words>2034</Words>
  <Application>Microsoft Office PowerPoint</Application>
  <PresentationFormat>Presentación en pantalla (4:3)</PresentationFormat>
  <Paragraphs>299</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32</vt:i4>
      </vt:variant>
    </vt:vector>
  </HeadingPairs>
  <TitlesOfParts>
    <vt:vector size="39" baseType="lpstr">
      <vt:lpstr>Arial</vt:lpstr>
      <vt:lpstr>Calibri</vt:lpstr>
      <vt:lpstr>Calibri Light</vt:lpstr>
      <vt:lpstr>Gotham Book</vt:lpstr>
      <vt:lpstr>Gotham Medium</vt: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martha.preciado</dc:creator>
  <cp:lastModifiedBy>Ramses Diana</cp:lastModifiedBy>
  <cp:revision>394</cp:revision>
  <dcterms:created xsi:type="dcterms:W3CDTF">2020-02-11T19:38:43Z</dcterms:created>
  <dcterms:modified xsi:type="dcterms:W3CDTF">2020-05-07T21:28:11Z</dcterms:modified>
</cp:coreProperties>
</file>