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9"/>
  </p:notesMasterIdLst>
  <p:sldIdLst>
    <p:sldId id="256" r:id="rId2"/>
    <p:sldId id="257" r:id="rId3"/>
    <p:sldId id="258" r:id="rId4"/>
    <p:sldId id="259" r:id="rId5"/>
    <p:sldId id="260" r:id="rId6"/>
    <p:sldId id="261" r:id="rId7"/>
    <p:sldId id="319" r:id="rId8"/>
    <p:sldId id="297" r:id="rId9"/>
    <p:sldId id="298" r:id="rId10"/>
    <p:sldId id="264" r:id="rId11"/>
    <p:sldId id="317" r:id="rId12"/>
    <p:sldId id="318" r:id="rId13"/>
    <p:sldId id="262" r:id="rId14"/>
    <p:sldId id="263" r:id="rId15"/>
    <p:sldId id="316" r:id="rId16"/>
    <p:sldId id="266" r:id="rId17"/>
    <p:sldId id="301" r:id="rId18"/>
    <p:sldId id="306" r:id="rId19"/>
    <p:sldId id="267" r:id="rId20"/>
    <p:sldId id="268" r:id="rId21"/>
    <p:sldId id="269" r:id="rId22"/>
    <p:sldId id="270" r:id="rId23"/>
    <p:sldId id="271" r:id="rId24"/>
    <p:sldId id="302" r:id="rId25"/>
    <p:sldId id="272" r:id="rId26"/>
    <p:sldId id="273" r:id="rId27"/>
    <p:sldId id="303" r:id="rId28"/>
    <p:sldId id="274" r:id="rId29"/>
    <p:sldId id="275" r:id="rId30"/>
    <p:sldId id="299" r:id="rId31"/>
    <p:sldId id="300" r:id="rId32"/>
    <p:sldId id="276" r:id="rId33"/>
    <p:sldId id="277" r:id="rId34"/>
    <p:sldId id="278" r:id="rId35"/>
    <p:sldId id="294" r:id="rId36"/>
    <p:sldId id="295" r:id="rId37"/>
    <p:sldId id="279" r:id="rId38"/>
    <p:sldId id="280" r:id="rId39"/>
    <p:sldId id="304" r:id="rId40"/>
    <p:sldId id="281" r:id="rId41"/>
    <p:sldId id="282" r:id="rId42"/>
    <p:sldId id="283" r:id="rId43"/>
    <p:sldId id="307" r:id="rId44"/>
    <p:sldId id="321" r:id="rId45"/>
    <p:sldId id="322" r:id="rId46"/>
    <p:sldId id="323" r:id="rId47"/>
    <p:sldId id="324" r:id="rId48"/>
    <p:sldId id="320" r:id="rId49"/>
    <p:sldId id="315" r:id="rId50"/>
    <p:sldId id="284" r:id="rId51"/>
    <p:sldId id="311" r:id="rId52"/>
    <p:sldId id="286" r:id="rId53"/>
    <p:sldId id="305" r:id="rId54"/>
    <p:sldId id="287" r:id="rId55"/>
    <p:sldId id="288" r:id="rId56"/>
    <p:sldId id="290" r:id="rId57"/>
    <p:sldId id="289" r:id="rId58"/>
    <p:sldId id="312" r:id="rId59"/>
    <p:sldId id="313" r:id="rId60"/>
    <p:sldId id="314" r:id="rId61"/>
    <p:sldId id="308" r:id="rId62"/>
    <p:sldId id="291" r:id="rId63"/>
    <p:sldId id="292" r:id="rId64"/>
    <p:sldId id="293" r:id="rId65"/>
    <p:sldId id="296" r:id="rId66"/>
    <p:sldId id="309" r:id="rId67"/>
    <p:sldId id="310" r:id="rId68"/>
  </p:sldIdLst>
  <p:sldSz cx="12192000" cy="6858000"/>
  <p:notesSz cx="6858000" cy="9144000"/>
  <p:defaultTextStyle>
    <a:defPPr>
      <a:defRPr lang="en-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64"/>
    <a:srgbClr val="F7941B"/>
    <a:srgbClr val="EE6801"/>
    <a:srgbClr val="FED04F"/>
    <a:srgbClr val="EE9149"/>
    <a:srgbClr val="FF9B20"/>
    <a:srgbClr val="F6B439"/>
    <a:srgbClr val="F19F34"/>
    <a:srgbClr val="ED570D"/>
    <a:srgbClr val="DC55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51"/>
    <p:restoredTop sz="95921"/>
  </p:normalViewPr>
  <p:slideViewPr>
    <p:cSldViewPr snapToGrid="0" showGuides="1">
      <p:cViewPr varScale="1">
        <p:scale>
          <a:sx n="81" d="100"/>
          <a:sy n="81" d="100"/>
        </p:scale>
        <p:origin x="1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4F7D88-553B-D94A-A328-59D752A1F187}" type="datetimeFigureOut">
              <a:rPr lang="en-MX" smtClean="0"/>
              <a:t>09/08/2023</a:t>
            </a:fld>
            <a:endParaRPr lang="en-MX"/>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F7EBEE-1D68-B74C-B59D-1E20E416DF11}" type="slidenum">
              <a:rPr lang="en-MX" smtClean="0"/>
              <a:t>‹Nº›</a:t>
            </a:fld>
            <a:endParaRPr lang="en-MX"/>
          </a:p>
        </p:txBody>
      </p:sp>
    </p:spTree>
    <p:extLst>
      <p:ext uri="{BB962C8B-B14F-4D97-AF65-F5344CB8AC3E}">
        <p14:creationId xmlns:p14="http://schemas.microsoft.com/office/powerpoint/2010/main" val="3857255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X" dirty="0"/>
          </a:p>
        </p:txBody>
      </p:sp>
      <p:sp>
        <p:nvSpPr>
          <p:cNvPr id="4" name="Slide Number Placeholder 3"/>
          <p:cNvSpPr>
            <a:spLocks noGrp="1"/>
          </p:cNvSpPr>
          <p:nvPr>
            <p:ph type="sldNum" sz="quarter" idx="5"/>
          </p:nvPr>
        </p:nvSpPr>
        <p:spPr/>
        <p:txBody>
          <a:bodyPr/>
          <a:lstStyle/>
          <a:p>
            <a:fld id="{F9F7EBEE-1D68-B74C-B59D-1E20E416DF11}" type="slidenum">
              <a:rPr lang="en-MX" smtClean="0"/>
              <a:t>64</a:t>
            </a:fld>
            <a:endParaRPr lang="en-MX"/>
          </a:p>
        </p:txBody>
      </p:sp>
    </p:spTree>
    <p:extLst>
      <p:ext uri="{BB962C8B-B14F-4D97-AF65-F5344CB8AC3E}">
        <p14:creationId xmlns:p14="http://schemas.microsoft.com/office/powerpoint/2010/main" val="840438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4AC1-F12B-A092-40F5-D6BFBDDC1FA5}"/>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MX" dirty="0"/>
          </a:p>
        </p:txBody>
      </p:sp>
      <p:sp>
        <p:nvSpPr>
          <p:cNvPr id="3" name="Subtitle 2">
            <a:extLst>
              <a:ext uri="{FF2B5EF4-FFF2-40B4-BE49-F238E27FC236}">
                <a16:creationId xmlns:a16="http://schemas.microsoft.com/office/drawing/2014/main" id="{8B6D9421-86AE-9E8E-DD24-31A96A471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X"/>
          </a:p>
        </p:txBody>
      </p:sp>
      <p:sp>
        <p:nvSpPr>
          <p:cNvPr id="4" name="Date Placeholder 3">
            <a:extLst>
              <a:ext uri="{FF2B5EF4-FFF2-40B4-BE49-F238E27FC236}">
                <a16:creationId xmlns:a16="http://schemas.microsoft.com/office/drawing/2014/main" id="{69A58EA2-B692-25B4-20CE-17E540A78E3A}"/>
              </a:ext>
            </a:extLst>
          </p:cNvPr>
          <p:cNvSpPr>
            <a:spLocks noGrp="1"/>
          </p:cNvSpPr>
          <p:nvPr>
            <p:ph type="dt" sz="half" idx="10"/>
          </p:nvPr>
        </p:nvSpPr>
        <p:spPr/>
        <p:txBody>
          <a:bodyPr/>
          <a:lstStyle/>
          <a:p>
            <a:fld id="{CB8638B7-14A8-9B48-B008-7AFFE14C78A5}" type="datetimeFigureOut">
              <a:rPr lang="en-MX" smtClean="0"/>
              <a:t>09/08/2023</a:t>
            </a:fld>
            <a:endParaRPr lang="en-MX"/>
          </a:p>
        </p:txBody>
      </p:sp>
      <p:sp>
        <p:nvSpPr>
          <p:cNvPr id="5" name="Footer Placeholder 4">
            <a:extLst>
              <a:ext uri="{FF2B5EF4-FFF2-40B4-BE49-F238E27FC236}">
                <a16:creationId xmlns:a16="http://schemas.microsoft.com/office/drawing/2014/main" id="{4833CF23-E959-1D83-965F-B10A5CE3F23A}"/>
              </a:ext>
            </a:extLst>
          </p:cNvPr>
          <p:cNvSpPr>
            <a:spLocks noGrp="1"/>
          </p:cNvSpPr>
          <p:nvPr>
            <p:ph type="ftr" sz="quarter" idx="11"/>
          </p:nvPr>
        </p:nvSpPr>
        <p:spPr/>
        <p:txBody>
          <a:bodyPr/>
          <a:lstStyle/>
          <a:p>
            <a:endParaRPr lang="en-MX"/>
          </a:p>
        </p:txBody>
      </p:sp>
      <p:sp>
        <p:nvSpPr>
          <p:cNvPr id="6" name="Slide Number Placeholder 5">
            <a:extLst>
              <a:ext uri="{FF2B5EF4-FFF2-40B4-BE49-F238E27FC236}">
                <a16:creationId xmlns:a16="http://schemas.microsoft.com/office/drawing/2014/main" id="{CF18EB83-57BF-AFDF-914C-A2EE0D22E545}"/>
              </a:ext>
            </a:extLst>
          </p:cNvPr>
          <p:cNvSpPr>
            <a:spLocks noGrp="1"/>
          </p:cNvSpPr>
          <p:nvPr>
            <p:ph type="sldNum" sz="quarter" idx="12"/>
          </p:nvPr>
        </p:nvSpPr>
        <p:spPr/>
        <p:txBody>
          <a:bodyPr/>
          <a:lstStyle/>
          <a:p>
            <a:fld id="{0E7E496A-482B-8F41-BE6A-3935E1999ADA}" type="slidenum">
              <a:rPr lang="en-MX" smtClean="0"/>
              <a:t>‹Nº›</a:t>
            </a:fld>
            <a:endParaRPr lang="en-MX"/>
          </a:p>
        </p:txBody>
      </p:sp>
    </p:spTree>
    <p:extLst>
      <p:ext uri="{BB962C8B-B14F-4D97-AF65-F5344CB8AC3E}">
        <p14:creationId xmlns:p14="http://schemas.microsoft.com/office/powerpoint/2010/main" val="79780221"/>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24CA0-EC2D-CFF0-78E8-E9FDE084830D}"/>
              </a:ext>
            </a:extLst>
          </p:cNvPr>
          <p:cNvSpPr>
            <a:spLocks noGrp="1"/>
          </p:cNvSpPr>
          <p:nvPr>
            <p:ph type="title"/>
          </p:nvPr>
        </p:nvSpPr>
        <p:spPr/>
        <p:txBody>
          <a:bodyPr/>
          <a:lstStyle/>
          <a:p>
            <a:r>
              <a:rPr lang="en-US"/>
              <a:t>Click to edit Master title style</a:t>
            </a:r>
            <a:endParaRPr lang="en-MX"/>
          </a:p>
        </p:txBody>
      </p:sp>
      <p:sp>
        <p:nvSpPr>
          <p:cNvPr id="3" name="Content Placeholder 2">
            <a:extLst>
              <a:ext uri="{FF2B5EF4-FFF2-40B4-BE49-F238E27FC236}">
                <a16:creationId xmlns:a16="http://schemas.microsoft.com/office/drawing/2014/main" id="{651CB75D-79A5-7A2D-E6F6-7B5EF59ADF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X"/>
          </a:p>
        </p:txBody>
      </p:sp>
      <p:sp>
        <p:nvSpPr>
          <p:cNvPr id="4" name="Date Placeholder 3">
            <a:extLst>
              <a:ext uri="{FF2B5EF4-FFF2-40B4-BE49-F238E27FC236}">
                <a16:creationId xmlns:a16="http://schemas.microsoft.com/office/drawing/2014/main" id="{747683A6-DFEC-0BCF-9E76-8EA2655FFED5}"/>
              </a:ext>
            </a:extLst>
          </p:cNvPr>
          <p:cNvSpPr>
            <a:spLocks noGrp="1"/>
          </p:cNvSpPr>
          <p:nvPr>
            <p:ph type="dt" sz="half" idx="10"/>
          </p:nvPr>
        </p:nvSpPr>
        <p:spPr/>
        <p:txBody>
          <a:bodyPr/>
          <a:lstStyle/>
          <a:p>
            <a:fld id="{CB8638B7-14A8-9B48-B008-7AFFE14C78A5}" type="datetimeFigureOut">
              <a:rPr lang="en-MX" smtClean="0"/>
              <a:t>09/08/2023</a:t>
            </a:fld>
            <a:endParaRPr lang="en-MX"/>
          </a:p>
        </p:txBody>
      </p:sp>
      <p:sp>
        <p:nvSpPr>
          <p:cNvPr id="5" name="Footer Placeholder 4">
            <a:extLst>
              <a:ext uri="{FF2B5EF4-FFF2-40B4-BE49-F238E27FC236}">
                <a16:creationId xmlns:a16="http://schemas.microsoft.com/office/drawing/2014/main" id="{E7724909-2F0F-FBB6-0982-3D25FA376233}"/>
              </a:ext>
            </a:extLst>
          </p:cNvPr>
          <p:cNvSpPr>
            <a:spLocks noGrp="1"/>
          </p:cNvSpPr>
          <p:nvPr>
            <p:ph type="ftr" sz="quarter" idx="11"/>
          </p:nvPr>
        </p:nvSpPr>
        <p:spPr/>
        <p:txBody>
          <a:bodyPr/>
          <a:lstStyle/>
          <a:p>
            <a:endParaRPr lang="en-MX"/>
          </a:p>
        </p:txBody>
      </p:sp>
      <p:sp>
        <p:nvSpPr>
          <p:cNvPr id="6" name="Slide Number Placeholder 5">
            <a:extLst>
              <a:ext uri="{FF2B5EF4-FFF2-40B4-BE49-F238E27FC236}">
                <a16:creationId xmlns:a16="http://schemas.microsoft.com/office/drawing/2014/main" id="{9178E8B0-CC17-DE00-BB97-CE231D65221C}"/>
              </a:ext>
            </a:extLst>
          </p:cNvPr>
          <p:cNvSpPr>
            <a:spLocks noGrp="1"/>
          </p:cNvSpPr>
          <p:nvPr>
            <p:ph type="sldNum" sz="quarter" idx="12"/>
          </p:nvPr>
        </p:nvSpPr>
        <p:spPr/>
        <p:txBody>
          <a:bodyPr/>
          <a:lstStyle/>
          <a:p>
            <a:fld id="{0E7E496A-482B-8F41-BE6A-3935E1999ADA}" type="slidenum">
              <a:rPr lang="en-MX" smtClean="0"/>
              <a:t>‹Nº›</a:t>
            </a:fld>
            <a:endParaRPr lang="en-MX"/>
          </a:p>
        </p:txBody>
      </p:sp>
    </p:spTree>
    <p:extLst>
      <p:ext uri="{BB962C8B-B14F-4D97-AF65-F5344CB8AC3E}">
        <p14:creationId xmlns:p14="http://schemas.microsoft.com/office/powerpoint/2010/main" val="2847081105"/>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3318E8F5-16E3-46E6-BAC0-6CFAC4A5E5ED}"/>
              </a:ext>
            </a:extLst>
          </p:cNvPr>
          <p:cNvSpPr>
            <a:spLocks noGrp="1"/>
          </p:cNvSpPr>
          <p:nvPr>
            <p:ph type="ftr" sz="quarter" idx="11"/>
          </p:nvPr>
        </p:nvSpPr>
        <p:spPr/>
        <p:txBody>
          <a:bodyPr/>
          <a:lstStyle/>
          <a:p>
            <a:endParaRPr lang="en-MX" dirty="0"/>
          </a:p>
        </p:txBody>
      </p:sp>
      <p:sp>
        <p:nvSpPr>
          <p:cNvPr id="6" name="Slide Number Placeholder 5">
            <a:extLst>
              <a:ext uri="{FF2B5EF4-FFF2-40B4-BE49-F238E27FC236}">
                <a16:creationId xmlns:a16="http://schemas.microsoft.com/office/drawing/2014/main" id="{32908CD4-5586-3510-A4B7-ED52EB46A62E}"/>
              </a:ext>
            </a:extLst>
          </p:cNvPr>
          <p:cNvSpPr>
            <a:spLocks noGrp="1"/>
          </p:cNvSpPr>
          <p:nvPr>
            <p:ph type="sldNum" sz="quarter" idx="12"/>
          </p:nvPr>
        </p:nvSpPr>
        <p:spPr/>
        <p:txBody>
          <a:bodyPr/>
          <a:lstStyle/>
          <a:p>
            <a:fld id="{0E7E496A-482B-8F41-BE6A-3935E1999ADA}" type="slidenum">
              <a:rPr lang="en-MX" smtClean="0"/>
              <a:t>‹Nº›</a:t>
            </a:fld>
            <a:endParaRPr lang="en-MX"/>
          </a:p>
        </p:txBody>
      </p:sp>
      <p:sp>
        <p:nvSpPr>
          <p:cNvPr id="7" name="Snip Single Corner Rectangle 6">
            <a:extLst>
              <a:ext uri="{FF2B5EF4-FFF2-40B4-BE49-F238E27FC236}">
                <a16:creationId xmlns:a16="http://schemas.microsoft.com/office/drawing/2014/main" id="{F4C4DE45-6A98-4021-3D06-2F46CE2F3F6B}"/>
              </a:ext>
            </a:extLst>
          </p:cNvPr>
          <p:cNvSpPr/>
          <p:nvPr userDrawn="1"/>
        </p:nvSpPr>
        <p:spPr>
          <a:xfrm flipV="1">
            <a:off x="0" y="0"/>
            <a:ext cx="12192000" cy="1370195"/>
          </a:xfrm>
          <a:prstGeom prst="snip1Rect">
            <a:avLst>
              <a:gd name="adj" fmla="val 23477"/>
            </a:avLst>
          </a:prstGeom>
          <a:gradFill>
            <a:gsLst>
              <a:gs pos="20000">
                <a:srgbClr val="F7B538"/>
              </a:gs>
              <a:gs pos="100000">
                <a:schemeClr val="accent4">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grpSp>
        <p:nvGrpSpPr>
          <p:cNvPr id="9" name="Group 8">
            <a:extLst>
              <a:ext uri="{FF2B5EF4-FFF2-40B4-BE49-F238E27FC236}">
                <a16:creationId xmlns:a16="http://schemas.microsoft.com/office/drawing/2014/main" id="{50C2F59E-18BB-E2E4-505F-F46480822925}"/>
              </a:ext>
            </a:extLst>
          </p:cNvPr>
          <p:cNvGrpSpPr/>
          <p:nvPr userDrawn="1"/>
        </p:nvGrpSpPr>
        <p:grpSpPr>
          <a:xfrm>
            <a:off x="884033" y="150825"/>
            <a:ext cx="791570" cy="893036"/>
            <a:chOff x="2019414" y="1698576"/>
            <a:chExt cx="791570" cy="893036"/>
          </a:xfrm>
        </p:grpSpPr>
        <p:sp>
          <p:nvSpPr>
            <p:cNvPr id="10" name="Hexagon 9">
              <a:extLst>
                <a:ext uri="{FF2B5EF4-FFF2-40B4-BE49-F238E27FC236}">
                  <a16:creationId xmlns:a16="http://schemas.microsoft.com/office/drawing/2014/main" id="{DCA296DC-18E9-DBB5-52C0-A8DA55A91815}"/>
                </a:ext>
              </a:extLst>
            </p:cNvPr>
            <p:cNvSpPr/>
            <p:nvPr/>
          </p:nvSpPr>
          <p:spPr>
            <a:xfrm rot="5400000">
              <a:off x="1968681" y="1749309"/>
              <a:ext cx="893036" cy="791570"/>
            </a:xfrm>
            <a:prstGeom prst="hexagon">
              <a:avLst>
                <a:gd name="adj" fmla="val 28448"/>
                <a:gd name="vf" fmla="val 115470"/>
              </a:avLst>
            </a:prstGeom>
            <a:gradFill>
              <a:gsLst>
                <a:gs pos="20000">
                  <a:srgbClr val="F7B538"/>
                </a:gs>
                <a:gs pos="100000">
                  <a:schemeClr val="accent4">
                    <a:lumMod val="60000"/>
                    <a:lumOff val="40000"/>
                  </a:schemeClr>
                </a:gs>
              </a:gsLst>
              <a:lin ang="5400000" scaled="1"/>
            </a:gradFill>
            <a:ln w="63500">
              <a:solidFill>
                <a:schemeClr val="accent4">
                  <a:lumMod val="20000"/>
                  <a:lumOff val="80000"/>
                </a:schemeClr>
              </a:solidFill>
            </a:ln>
            <a:effectLst>
              <a:outerShdw blurRad="1524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1" name="TextBox 10">
              <a:extLst>
                <a:ext uri="{FF2B5EF4-FFF2-40B4-BE49-F238E27FC236}">
                  <a16:creationId xmlns:a16="http://schemas.microsoft.com/office/drawing/2014/main" id="{E454F4AF-D0E3-BFC2-B4D1-95908382A05D}"/>
                </a:ext>
              </a:extLst>
            </p:cNvPr>
            <p:cNvSpPr txBox="1"/>
            <p:nvPr/>
          </p:nvSpPr>
          <p:spPr>
            <a:xfrm>
              <a:off x="2184146" y="1839912"/>
              <a:ext cx="462105"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a:t>
              </a:r>
            </a:p>
          </p:txBody>
        </p:sp>
      </p:grpSp>
      <p:cxnSp>
        <p:nvCxnSpPr>
          <p:cNvPr id="12" name="Straight Connector 11">
            <a:extLst>
              <a:ext uri="{FF2B5EF4-FFF2-40B4-BE49-F238E27FC236}">
                <a16:creationId xmlns:a16="http://schemas.microsoft.com/office/drawing/2014/main" id="{9DFF2AA0-7D82-8747-B199-0D3CE3689CFD}"/>
              </a:ext>
            </a:extLst>
          </p:cNvPr>
          <p:cNvCxnSpPr/>
          <p:nvPr userDrawn="1"/>
        </p:nvCxnSpPr>
        <p:spPr>
          <a:xfrm>
            <a:off x="144438" y="162352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3F73BBB-58DE-8AA4-8B1A-F9058D03F4B1}"/>
              </a:ext>
            </a:extLst>
          </p:cNvPr>
          <p:cNvCxnSpPr>
            <a:cxnSpLocks/>
          </p:cNvCxnSpPr>
          <p:nvPr userDrawn="1"/>
        </p:nvCxnSpPr>
        <p:spPr>
          <a:xfrm>
            <a:off x="18661" y="1305222"/>
            <a:ext cx="11775233" cy="0"/>
          </a:xfrm>
          <a:prstGeom prst="line">
            <a:avLst/>
          </a:prstGeom>
          <a:ln w="127000">
            <a:gradFill flip="none" rotWithShape="1">
              <a:gsLst>
                <a:gs pos="0">
                  <a:srgbClr val="FFD863"/>
                </a:gs>
                <a:gs pos="90000">
                  <a:srgbClr val="F6B338"/>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3A5F0D9-B0A3-AC3B-5FCE-3E1AEA82AB9F}"/>
              </a:ext>
            </a:extLst>
          </p:cNvPr>
          <p:cNvSpPr txBox="1"/>
          <p:nvPr userDrawn="1"/>
        </p:nvSpPr>
        <p:spPr>
          <a:xfrm>
            <a:off x="1951071" y="360224"/>
            <a:ext cx="5262146" cy="584775"/>
          </a:xfrm>
          <a:prstGeom prst="rect">
            <a:avLst/>
          </a:prstGeom>
          <a:noFill/>
        </p:spPr>
        <p:txBody>
          <a:bodyPr wrap="none" rtlCol="0">
            <a:spAutoFit/>
          </a:bodyPr>
          <a:lstStyle/>
          <a:p>
            <a:r>
              <a:rPr lang="en-US" sz="3200" b="1" i="0" dirty="0">
                <a:latin typeface="Tenorite" pitchFamily="2" charset="0"/>
              </a:rPr>
              <a:t>DISPOSICIONES GENERALES </a:t>
            </a:r>
            <a:endParaRPr lang="en-MX" sz="3200" b="1" i="0" dirty="0">
              <a:latin typeface="Tenorite" pitchFamily="2" charset="0"/>
            </a:endParaRPr>
          </a:p>
        </p:txBody>
      </p:sp>
      <p:sp>
        <p:nvSpPr>
          <p:cNvPr id="2" name="CuadroTexto 1">
            <a:extLst>
              <a:ext uri="{FF2B5EF4-FFF2-40B4-BE49-F238E27FC236}">
                <a16:creationId xmlns:a16="http://schemas.microsoft.com/office/drawing/2014/main" id="{E50C4BF4-0C44-4163-83D2-9490CA619D2C}"/>
              </a:ext>
            </a:extLst>
          </p:cNvPr>
          <p:cNvSpPr txBox="1"/>
          <p:nvPr userDrawn="1"/>
        </p:nvSpPr>
        <p:spPr>
          <a:xfrm>
            <a:off x="185030" y="6468572"/>
            <a:ext cx="1094787" cy="276999"/>
          </a:xfrm>
          <a:prstGeom prst="rect">
            <a:avLst/>
          </a:prstGeom>
          <a:noFill/>
        </p:spPr>
        <p:txBody>
          <a:bodyPr wrap="none" rtlCol="0">
            <a:spAutoFit/>
          </a:bodyPr>
          <a:lstStyle/>
          <a:p>
            <a:r>
              <a:rPr lang="es-ES" sz="1200" dirty="0">
                <a:solidFill>
                  <a:schemeClr val="bg1">
                    <a:lumMod val="65000"/>
                  </a:schemeClr>
                </a:solidFill>
                <a:latin typeface="Tenorite" panose="00000500000000000000" pitchFamily="2" charset="0"/>
              </a:rPr>
              <a:t>CISDOMI, S.C.</a:t>
            </a:r>
            <a:endParaRPr lang="es-MX" sz="1200" dirty="0">
              <a:solidFill>
                <a:schemeClr val="bg1">
                  <a:lumMod val="65000"/>
                </a:schemeClr>
              </a:solidFill>
              <a:latin typeface="Tenorite" panose="00000500000000000000" pitchFamily="2" charset="0"/>
            </a:endParaRPr>
          </a:p>
        </p:txBody>
      </p:sp>
    </p:spTree>
    <p:extLst>
      <p:ext uri="{BB962C8B-B14F-4D97-AF65-F5344CB8AC3E}">
        <p14:creationId xmlns:p14="http://schemas.microsoft.com/office/powerpoint/2010/main" val="97864342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3318E8F5-16E3-46E6-BAC0-6CFAC4A5E5ED}"/>
              </a:ext>
            </a:extLst>
          </p:cNvPr>
          <p:cNvSpPr>
            <a:spLocks noGrp="1"/>
          </p:cNvSpPr>
          <p:nvPr>
            <p:ph type="ftr" sz="quarter" idx="11"/>
          </p:nvPr>
        </p:nvSpPr>
        <p:spPr/>
        <p:txBody>
          <a:bodyPr/>
          <a:lstStyle/>
          <a:p>
            <a:endParaRPr lang="en-MX"/>
          </a:p>
        </p:txBody>
      </p:sp>
      <p:sp>
        <p:nvSpPr>
          <p:cNvPr id="6" name="Slide Number Placeholder 5">
            <a:extLst>
              <a:ext uri="{FF2B5EF4-FFF2-40B4-BE49-F238E27FC236}">
                <a16:creationId xmlns:a16="http://schemas.microsoft.com/office/drawing/2014/main" id="{32908CD4-5586-3510-A4B7-ED52EB46A62E}"/>
              </a:ext>
            </a:extLst>
          </p:cNvPr>
          <p:cNvSpPr>
            <a:spLocks noGrp="1"/>
          </p:cNvSpPr>
          <p:nvPr>
            <p:ph type="sldNum" sz="quarter" idx="12"/>
          </p:nvPr>
        </p:nvSpPr>
        <p:spPr/>
        <p:txBody>
          <a:bodyPr/>
          <a:lstStyle/>
          <a:p>
            <a:fld id="{0E7E496A-482B-8F41-BE6A-3935E1999ADA}" type="slidenum">
              <a:rPr lang="en-MX" smtClean="0"/>
              <a:t>‹Nº›</a:t>
            </a:fld>
            <a:endParaRPr lang="en-MX"/>
          </a:p>
        </p:txBody>
      </p:sp>
      <p:sp>
        <p:nvSpPr>
          <p:cNvPr id="7" name="Snip Single Corner Rectangle 6">
            <a:extLst>
              <a:ext uri="{FF2B5EF4-FFF2-40B4-BE49-F238E27FC236}">
                <a16:creationId xmlns:a16="http://schemas.microsoft.com/office/drawing/2014/main" id="{F4C4DE45-6A98-4021-3D06-2F46CE2F3F6B}"/>
              </a:ext>
            </a:extLst>
          </p:cNvPr>
          <p:cNvSpPr/>
          <p:nvPr userDrawn="1"/>
        </p:nvSpPr>
        <p:spPr>
          <a:xfrm flipV="1">
            <a:off x="0" y="0"/>
            <a:ext cx="12192000" cy="1370195"/>
          </a:xfrm>
          <a:prstGeom prst="snip1Rect">
            <a:avLst>
              <a:gd name="adj" fmla="val 23477"/>
            </a:avLst>
          </a:prstGeom>
          <a:gradFill>
            <a:gsLst>
              <a:gs pos="20000">
                <a:srgbClr val="D8592B"/>
              </a:gs>
              <a:gs pos="100000">
                <a:srgbClr val="EF924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12" name="Straight Connector 11">
            <a:extLst>
              <a:ext uri="{FF2B5EF4-FFF2-40B4-BE49-F238E27FC236}">
                <a16:creationId xmlns:a16="http://schemas.microsoft.com/office/drawing/2014/main" id="{9DFF2AA0-7D82-8747-B199-0D3CE3689CFD}"/>
              </a:ext>
            </a:extLst>
          </p:cNvPr>
          <p:cNvCxnSpPr/>
          <p:nvPr userDrawn="1"/>
        </p:nvCxnSpPr>
        <p:spPr>
          <a:xfrm>
            <a:off x="144438" y="162352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3F73BBB-58DE-8AA4-8B1A-F9058D03F4B1}"/>
              </a:ext>
            </a:extLst>
          </p:cNvPr>
          <p:cNvCxnSpPr>
            <a:cxnSpLocks/>
          </p:cNvCxnSpPr>
          <p:nvPr userDrawn="1"/>
        </p:nvCxnSpPr>
        <p:spPr>
          <a:xfrm>
            <a:off x="18661" y="1305222"/>
            <a:ext cx="11775233" cy="0"/>
          </a:xfrm>
          <a:prstGeom prst="line">
            <a:avLst/>
          </a:prstGeom>
          <a:ln w="127000">
            <a:gradFill flip="none" rotWithShape="1">
              <a:gsLst>
                <a:gs pos="0">
                  <a:srgbClr val="D8592B"/>
                </a:gs>
                <a:gs pos="100000">
                  <a:srgbClr val="EF914B"/>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3A5F0D9-B0A3-AC3B-5FCE-3E1AEA82AB9F}"/>
              </a:ext>
            </a:extLst>
          </p:cNvPr>
          <p:cNvSpPr txBox="1"/>
          <p:nvPr userDrawn="1"/>
        </p:nvSpPr>
        <p:spPr>
          <a:xfrm>
            <a:off x="1951071" y="360224"/>
            <a:ext cx="7118424" cy="584775"/>
          </a:xfrm>
          <a:prstGeom prst="rect">
            <a:avLst/>
          </a:prstGeom>
          <a:noFill/>
        </p:spPr>
        <p:txBody>
          <a:bodyPr wrap="none" rtlCol="0">
            <a:spAutoFit/>
          </a:bodyPr>
          <a:lstStyle/>
          <a:p>
            <a:r>
              <a:rPr lang="en-US" sz="3200" b="1" i="0" dirty="0">
                <a:latin typeface="Tenorite" pitchFamily="2" charset="0"/>
              </a:rPr>
              <a:t>PROCEDIMIENTOS DE CONTRATACIÓN </a:t>
            </a:r>
            <a:endParaRPr lang="en-MX" sz="3200" b="1" i="0" dirty="0">
              <a:latin typeface="Tenorite" pitchFamily="2" charset="0"/>
            </a:endParaRPr>
          </a:p>
        </p:txBody>
      </p:sp>
      <p:grpSp>
        <p:nvGrpSpPr>
          <p:cNvPr id="4" name="Group 3">
            <a:extLst>
              <a:ext uri="{FF2B5EF4-FFF2-40B4-BE49-F238E27FC236}">
                <a16:creationId xmlns:a16="http://schemas.microsoft.com/office/drawing/2014/main" id="{AA6320E4-D55F-4EE2-438E-D350CE36F2CA}"/>
              </a:ext>
            </a:extLst>
          </p:cNvPr>
          <p:cNvGrpSpPr/>
          <p:nvPr userDrawn="1"/>
        </p:nvGrpSpPr>
        <p:grpSpPr>
          <a:xfrm>
            <a:off x="884378" y="150825"/>
            <a:ext cx="791570" cy="893036"/>
            <a:chOff x="4523040" y="1698576"/>
            <a:chExt cx="791570" cy="893036"/>
          </a:xfrm>
        </p:grpSpPr>
        <p:sp>
          <p:nvSpPr>
            <p:cNvPr id="2" name="Hexagon 1">
              <a:extLst>
                <a:ext uri="{FF2B5EF4-FFF2-40B4-BE49-F238E27FC236}">
                  <a16:creationId xmlns:a16="http://schemas.microsoft.com/office/drawing/2014/main" id="{09355392-7F35-5C6C-4DE2-8BF572B76792}"/>
                </a:ext>
              </a:extLst>
            </p:cNvPr>
            <p:cNvSpPr/>
            <p:nvPr userDrawn="1"/>
          </p:nvSpPr>
          <p:spPr>
            <a:xfrm rot="5400000">
              <a:off x="4472307" y="1749309"/>
              <a:ext cx="893036" cy="791570"/>
            </a:xfrm>
            <a:prstGeom prst="hexagon">
              <a:avLst>
                <a:gd name="adj" fmla="val 28448"/>
                <a:gd name="vf" fmla="val 115470"/>
              </a:avLst>
            </a:prstGeom>
            <a:gradFill flip="none" rotWithShape="1">
              <a:gsLst>
                <a:gs pos="20000">
                  <a:srgbClr val="DC7F37"/>
                </a:gs>
                <a:gs pos="100000">
                  <a:srgbClr val="D8562B"/>
                </a:gs>
              </a:gsLst>
              <a:lin ang="0" scaled="1"/>
              <a:tileRect/>
            </a:gradFill>
            <a:ln w="63500">
              <a:solidFill>
                <a:srgbClr val="EF914B"/>
              </a:solid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 name="TextBox 2">
              <a:extLst>
                <a:ext uri="{FF2B5EF4-FFF2-40B4-BE49-F238E27FC236}">
                  <a16:creationId xmlns:a16="http://schemas.microsoft.com/office/drawing/2014/main" id="{00CF7C5E-4151-1B77-AB40-0B09DF587F75}"/>
                </a:ext>
              </a:extLst>
            </p:cNvPr>
            <p:cNvSpPr txBox="1"/>
            <p:nvPr userDrawn="1"/>
          </p:nvSpPr>
          <p:spPr>
            <a:xfrm>
              <a:off x="4687772" y="1839912"/>
              <a:ext cx="462105"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II</a:t>
              </a:r>
            </a:p>
          </p:txBody>
        </p:sp>
      </p:grpSp>
      <p:sp>
        <p:nvSpPr>
          <p:cNvPr id="11" name="CuadroTexto 10">
            <a:extLst>
              <a:ext uri="{FF2B5EF4-FFF2-40B4-BE49-F238E27FC236}">
                <a16:creationId xmlns:a16="http://schemas.microsoft.com/office/drawing/2014/main" id="{B2424D90-F419-4F6A-9360-7342C2DD4262}"/>
              </a:ext>
            </a:extLst>
          </p:cNvPr>
          <p:cNvSpPr txBox="1"/>
          <p:nvPr userDrawn="1"/>
        </p:nvSpPr>
        <p:spPr>
          <a:xfrm>
            <a:off x="185030" y="6468572"/>
            <a:ext cx="1094787" cy="276999"/>
          </a:xfrm>
          <a:prstGeom prst="rect">
            <a:avLst/>
          </a:prstGeom>
          <a:noFill/>
        </p:spPr>
        <p:txBody>
          <a:bodyPr wrap="none" rtlCol="0">
            <a:spAutoFit/>
          </a:bodyPr>
          <a:lstStyle/>
          <a:p>
            <a:r>
              <a:rPr lang="es-ES" sz="1200" dirty="0">
                <a:solidFill>
                  <a:schemeClr val="bg1">
                    <a:lumMod val="65000"/>
                  </a:schemeClr>
                </a:solidFill>
                <a:latin typeface="Tenorite" panose="00000500000000000000" pitchFamily="2" charset="0"/>
              </a:rPr>
              <a:t>CISDOMI, S.C.</a:t>
            </a:r>
            <a:endParaRPr lang="es-MX" sz="1200" dirty="0">
              <a:solidFill>
                <a:schemeClr val="bg1">
                  <a:lumMod val="65000"/>
                </a:schemeClr>
              </a:solidFill>
              <a:latin typeface="Tenorite" panose="00000500000000000000" pitchFamily="2" charset="0"/>
            </a:endParaRPr>
          </a:p>
        </p:txBody>
      </p:sp>
    </p:spTree>
    <p:extLst>
      <p:ext uri="{BB962C8B-B14F-4D97-AF65-F5344CB8AC3E}">
        <p14:creationId xmlns:p14="http://schemas.microsoft.com/office/powerpoint/2010/main" val="278837666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3318E8F5-16E3-46E6-BAC0-6CFAC4A5E5ED}"/>
              </a:ext>
            </a:extLst>
          </p:cNvPr>
          <p:cNvSpPr>
            <a:spLocks noGrp="1"/>
          </p:cNvSpPr>
          <p:nvPr>
            <p:ph type="ftr" sz="quarter" idx="11"/>
          </p:nvPr>
        </p:nvSpPr>
        <p:spPr/>
        <p:txBody>
          <a:bodyPr/>
          <a:lstStyle/>
          <a:p>
            <a:endParaRPr lang="en-MX"/>
          </a:p>
        </p:txBody>
      </p:sp>
      <p:sp>
        <p:nvSpPr>
          <p:cNvPr id="6" name="Slide Number Placeholder 5">
            <a:extLst>
              <a:ext uri="{FF2B5EF4-FFF2-40B4-BE49-F238E27FC236}">
                <a16:creationId xmlns:a16="http://schemas.microsoft.com/office/drawing/2014/main" id="{32908CD4-5586-3510-A4B7-ED52EB46A62E}"/>
              </a:ext>
            </a:extLst>
          </p:cNvPr>
          <p:cNvSpPr>
            <a:spLocks noGrp="1"/>
          </p:cNvSpPr>
          <p:nvPr>
            <p:ph type="sldNum" sz="quarter" idx="12"/>
          </p:nvPr>
        </p:nvSpPr>
        <p:spPr/>
        <p:txBody>
          <a:bodyPr/>
          <a:lstStyle/>
          <a:p>
            <a:fld id="{0E7E496A-482B-8F41-BE6A-3935E1999ADA}" type="slidenum">
              <a:rPr lang="en-MX" smtClean="0"/>
              <a:t>‹Nº›</a:t>
            </a:fld>
            <a:endParaRPr lang="en-MX"/>
          </a:p>
        </p:txBody>
      </p:sp>
      <p:sp>
        <p:nvSpPr>
          <p:cNvPr id="7" name="Snip Single Corner Rectangle 6">
            <a:extLst>
              <a:ext uri="{FF2B5EF4-FFF2-40B4-BE49-F238E27FC236}">
                <a16:creationId xmlns:a16="http://schemas.microsoft.com/office/drawing/2014/main" id="{F4C4DE45-6A98-4021-3D06-2F46CE2F3F6B}"/>
              </a:ext>
            </a:extLst>
          </p:cNvPr>
          <p:cNvSpPr/>
          <p:nvPr userDrawn="1"/>
        </p:nvSpPr>
        <p:spPr>
          <a:xfrm flipV="1">
            <a:off x="0" y="0"/>
            <a:ext cx="12192000" cy="1370195"/>
          </a:xfrm>
          <a:prstGeom prst="snip1Rect">
            <a:avLst>
              <a:gd name="adj" fmla="val 23477"/>
            </a:avLst>
          </a:prstGeom>
          <a:gradFill>
            <a:gsLst>
              <a:gs pos="20000">
                <a:srgbClr val="C73527"/>
              </a:gs>
              <a:gs pos="100000">
                <a:srgbClr val="D9552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12" name="Straight Connector 11">
            <a:extLst>
              <a:ext uri="{FF2B5EF4-FFF2-40B4-BE49-F238E27FC236}">
                <a16:creationId xmlns:a16="http://schemas.microsoft.com/office/drawing/2014/main" id="{9DFF2AA0-7D82-8747-B199-0D3CE3689CFD}"/>
              </a:ext>
            </a:extLst>
          </p:cNvPr>
          <p:cNvCxnSpPr/>
          <p:nvPr userDrawn="1"/>
        </p:nvCxnSpPr>
        <p:spPr>
          <a:xfrm>
            <a:off x="144438" y="162352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3F73BBB-58DE-8AA4-8B1A-F9058D03F4B1}"/>
              </a:ext>
            </a:extLst>
          </p:cNvPr>
          <p:cNvCxnSpPr>
            <a:cxnSpLocks/>
          </p:cNvCxnSpPr>
          <p:nvPr userDrawn="1"/>
        </p:nvCxnSpPr>
        <p:spPr>
          <a:xfrm>
            <a:off x="18661" y="1305222"/>
            <a:ext cx="11775233" cy="0"/>
          </a:xfrm>
          <a:prstGeom prst="line">
            <a:avLst/>
          </a:prstGeom>
          <a:ln w="127000">
            <a:gradFill flip="none" rotWithShape="1">
              <a:gsLst>
                <a:gs pos="0">
                  <a:srgbClr val="C73527"/>
                </a:gs>
                <a:gs pos="100000">
                  <a:srgbClr val="E77149"/>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3A5F0D9-B0A3-AC3B-5FCE-3E1AEA82AB9F}"/>
              </a:ext>
            </a:extLst>
          </p:cNvPr>
          <p:cNvSpPr txBox="1"/>
          <p:nvPr userDrawn="1"/>
        </p:nvSpPr>
        <p:spPr>
          <a:xfrm>
            <a:off x="1951071" y="360224"/>
            <a:ext cx="2498954" cy="584775"/>
          </a:xfrm>
          <a:prstGeom prst="rect">
            <a:avLst/>
          </a:prstGeom>
          <a:noFill/>
        </p:spPr>
        <p:txBody>
          <a:bodyPr wrap="none" rtlCol="0">
            <a:spAutoFit/>
          </a:bodyPr>
          <a:lstStyle/>
          <a:p>
            <a:r>
              <a:rPr lang="en-US" sz="3200" b="1" i="0" dirty="0">
                <a:solidFill>
                  <a:schemeClr val="bg1"/>
                </a:solidFill>
                <a:latin typeface="Tenorite" pitchFamily="2" charset="0"/>
              </a:rPr>
              <a:t>CONTRATOS </a:t>
            </a:r>
            <a:endParaRPr lang="en-MX" sz="3200" b="1" i="0" dirty="0">
              <a:solidFill>
                <a:schemeClr val="bg1"/>
              </a:solidFill>
              <a:latin typeface="Tenorite" pitchFamily="2" charset="0"/>
            </a:endParaRPr>
          </a:p>
        </p:txBody>
      </p:sp>
      <p:sp>
        <p:nvSpPr>
          <p:cNvPr id="8" name="Hexagon 7">
            <a:extLst>
              <a:ext uri="{FF2B5EF4-FFF2-40B4-BE49-F238E27FC236}">
                <a16:creationId xmlns:a16="http://schemas.microsoft.com/office/drawing/2014/main" id="{071CDD80-5A00-6323-FD1B-CB9017727E4B}"/>
              </a:ext>
            </a:extLst>
          </p:cNvPr>
          <p:cNvSpPr/>
          <p:nvPr userDrawn="1"/>
        </p:nvSpPr>
        <p:spPr>
          <a:xfrm rot="5400000">
            <a:off x="833645" y="201558"/>
            <a:ext cx="893036" cy="791570"/>
          </a:xfrm>
          <a:prstGeom prst="hexagon">
            <a:avLst>
              <a:gd name="adj" fmla="val 28448"/>
              <a:gd name="vf" fmla="val 115470"/>
            </a:avLst>
          </a:prstGeom>
          <a:gradFill flip="none" rotWithShape="1">
            <a:gsLst>
              <a:gs pos="35000">
                <a:srgbClr val="D8562B"/>
              </a:gs>
              <a:gs pos="100000">
                <a:srgbClr val="C32F27"/>
              </a:gs>
            </a:gsLst>
            <a:lin ang="0" scaled="1"/>
            <a:tileRect/>
          </a:gradFill>
          <a:ln w="63500">
            <a:solidFill>
              <a:srgbClr val="E6714A"/>
            </a:solid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 name="TextBox 2">
            <a:extLst>
              <a:ext uri="{FF2B5EF4-FFF2-40B4-BE49-F238E27FC236}">
                <a16:creationId xmlns:a16="http://schemas.microsoft.com/office/drawing/2014/main" id="{00CF7C5E-4151-1B77-AB40-0B09DF587F75}"/>
              </a:ext>
            </a:extLst>
          </p:cNvPr>
          <p:cNvSpPr txBox="1"/>
          <p:nvPr userDrawn="1"/>
        </p:nvSpPr>
        <p:spPr>
          <a:xfrm>
            <a:off x="969142" y="292161"/>
            <a:ext cx="626837"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III</a:t>
            </a:r>
          </a:p>
        </p:txBody>
      </p:sp>
      <p:sp>
        <p:nvSpPr>
          <p:cNvPr id="10" name="CuadroTexto 9">
            <a:extLst>
              <a:ext uri="{FF2B5EF4-FFF2-40B4-BE49-F238E27FC236}">
                <a16:creationId xmlns:a16="http://schemas.microsoft.com/office/drawing/2014/main" id="{C90B2854-8DD6-44C1-8B65-8459F0B7ED95}"/>
              </a:ext>
            </a:extLst>
          </p:cNvPr>
          <p:cNvSpPr txBox="1"/>
          <p:nvPr userDrawn="1"/>
        </p:nvSpPr>
        <p:spPr>
          <a:xfrm>
            <a:off x="185030" y="6468572"/>
            <a:ext cx="1094787" cy="276999"/>
          </a:xfrm>
          <a:prstGeom prst="rect">
            <a:avLst/>
          </a:prstGeom>
          <a:noFill/>
        </p:spPr>
        <p:txBody>
          <a:bodyPr wrap="none" rtlCol="0">
            <a:spAutoFit/>
          </a:bodyPr>
          <a:lstStyle/>
          <a:p>
            <a:r>
              <a:rPr lang="es-ES" sz="1200" dirty="0">
                <a:solidFill>
                  <a:schemeClr val="bg1">
                    <a:lumMod val="65000"/>
                  </a:schemeClr>
                </a:solidFill>
                <a:latin typeface="Tenorite" panose="00000500000000000000" pitchFamily="2" charset="0"/>
              </a:rPr>
              <a:t>CISDOMI, S.C.</a:t>
            </a:r>
            <a:endParaRPr lang="es-MX" sz="1200" dirty="0">
              <a:solidFill>
                <a:schemeClr val="bg1">
                  <a:lumMod val="65000"/>
                </a:schemeClr>
              </a:solidFill>
              <a:latin typeface="Tenorite" panose="00000500000000000000" pitchFamily="2" charset="0"/>
            </a:endParaRPr>
          </a:p>
        </p:txBody>
      </p:sp>
    </p:spTree>
    <p:extLst>
      <p:ext uri="{BB962C8B-B14F-4D97-AF65-F5344CB8AC3E}">
        <p14:creationId xmlns:p14="http://schemas.microsoft.com/office/powerpoint/2010/main" val="221451423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3318E8F5-16E3-46E6-BAC0-6CFAC4A5E5ED}"/>
              </a:ext>
            </a:extLst>
          </p:cNvPr>
          <p:cNvSpPr>
            <a:spLocks noGrp="1"/>
          </p:cNvSpPr>
          <p:nvPr>
            <p:ph type="ftr" sz="quarter" idx="11"/>
          </p:nvPr>
        </p:nvSpPr>
        <p:spPr/>
        <p:txBody>
          <a:bodyPr/>
          <a:lstStyle/>
          <a:p>
            <a:endParaRPr lang="en-MX"/>
          </a:p>
        </p:txBody>
      </p:sp>
      <p:sp>
        <p:nvSpPr>
          <p:cNvPr id="6" name="Slide Number Placeholder 5">
            <a:extLst>
              <a:ext uri="{FF2B5EF4-FFF2-40B4-BE49-F238E27FC236}">
                <a16:creationId xmlns:a16="http://schemas.microsoft.com/office/drawing/2014/main" id="{32908CD4-5586-3510-A4B7-ED52EB46A62E}"/>
              </a:ext>
            </a:extLst>
          </p:cNvPr>
          <p:cNvSpPr>
            <a:spLocks noGrp="1"/>
          </p:cNvSpPr>
          <p:nvPr>
            <p:ph type="sldNum" sz="quarter" idx="12"/>
          </p:nvPr>
        </p:nvSpPr>
        <p:spPr/>
        <p:txBody>
          <a:bodyPr/>
          <a:lstStyle/>
          <a:p>
            <a:fld id="{0E7E496A-482B-8F41-BE6A-3935E1999ADA}" type="slidenum">
              <a:rPr lang="en-MX" smtClean="0"/>
              <a:t>‹Nº›</a:t>
            </a:fld>
            <a:endParaRPr lang="en-MX"/>
          </a:p>
        </p:txBody>
      </p:sp>
      <p:sp>
        <p:nvSpPr>
          <p:cNvPr id="7" name="Snip Single Corner Rectangle 6">
            <a:extLst>
              <a:ext uri="{FF2B5EF4-FFF2-40B4-BE49-F238E27FC236}">
                <a16:creationId xmlns:a16="http://schemas.microsoft.com/office/drawing/2014/main" id="{F4C4DE45-6A98-4021-3D06-2F46CE2F3F6B}"/>
              </a:ext>
            </a:extLst>
          </p:cNvPr>
          <p:cNvSpPr/>
          <p:nvPr userDrawn="1"/>
        </p:nvSpPr>
        <p:spPr>
          <a:xfrm flipV="1">
            <a:off x="0" y="0"/>
            <a:ext cx="12192000" cy="1370195"/>
          </a:xfrm>
          <a:prstGeom prst="snip1Rect">
            <a:avLst>
              <a:gd name="adj" fmla="val 23477"/>
            </a:avLst>
          </a:prstGeom>
          <a:gradFill>
            <a:gsLst>
              <a:gs pos="20000">
                <a:srgbClr val="9E1F1F"/>
              </a:gs>
              <a:gs pos="100000">
                <a:srgbClr val="C32E2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12" name="Straight Connector 11">
            <a:extLst>
              <a:ext uri="{FF2B5EF4-FFF2-40B4-BE49-F238E27FC236}">
                <a16:creationId xmlns:a16="http://schemas.microsoft.com/office/drawing/2014/main" id="{9DFF2AA0-7D82-8747-B199-0D3CE3689CFD}"/>
              </a:ext>
            </a:extLst>
          </p:cNvPr>
          <p:cNvCxnSpPr/>
          <p:nvPr userDrawn="1"/>
        </p:nvCxnSpPr>
        <p:spPr>
          <a:xfrm>
            <a:off x="144438" y="162352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3F73BBB-58DE-8AA4-8B1A-F9058D03F4B1}"/>
              </a:ext>
            </a:extLst>
          </p:cNvPr>
          <p:cNvCxnSpPr>
            <a:cxnSpLocks/>
          </p:cNvCxnSpPr>
          <p:nvPr userDrawn="1"/>
        </p:nvCxnSpPr>
        <p:spPr>
          <a:xfrm>
            <a:off x="18661" y="1305222"/>
            <a:ext cx="11775233" cy="0"/>
          </a:xfrm>
          <a:prstGeom prst="line">
            <a:avLst/>
          </a:prstGeom>
          <a:ln w="127000">
            <a:gradFill flip="none" rotWithShape="1">
              <a:gsLst>
                <a:gs pos="0">
                  <a:srgbClr val="9E1F1F"/>
                </a:gs>
                <a:gs pos="100000">
                  <a:srgbClr val="C32E26"/>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3A5F0D9-B0A3-AC3B-5FCE-3E1AEA82AB9F}"/>
              </a:ext>
            </a:extLst>
          </p:cNvPr>
          <p:cNvSpPr txBox="1"/>
          <p:nvPr userDrawn="1"/>
        </p:nvSpPr>
        <p:spPr>
          <a:xfrm>
            <a:off x="1951071" y="360224"/>
            <a:ext cx="2311467" cy="584775"/>
          </a:xfrm>
          <a:prstGeom prst="rect">
            <a:avLst/>
          </a:prstGeom>
          <a:noFill/>
        </p:spPr>
        <p:txBody>
          <a:bodyPr wrap="none" rtlCol="0">
            <a:spAutoFit/>
          </a:bodyPr>
          <a:lstStyle/>
          <a:p>
            <a:r>
              <a:rPr lang="en-US" sz="3200" b="1" i="0" dirty="0">
                <a:solidFill>
                  <a:schemeClr val="bg1"/>
                </a:solidFill>
                <a:latin typeface="Tenorite" pitchFamily="2" charset="0"/>
              </a:rPr>
              <a:t>EJECUCIÓN </a:t>
            </a:r>
            <a:endParaRPr lang="en-MX" sz="3200" b="1" i="0" dirty="0">
              <a:solidFill>
                <a:schemeClr val="bg1"/>
              </a:solidFill>
              <a:latin typeface="Tenorite" pitchFamily="2" charset="0"/>
            </a:endParaRPr>
          </a:p>
        </p:txBody>
      </p:sp>
      <p:sp>
        <p:nvSpPr>
          <p:cNvPr id="2" name="Hexagon 1">
            <a:extLst>
              <a:ext uri="{FF2B5EF4-FFF2-40B4-BE49-F238E27FC236}">
                <a16:creationId xmlns:a16="http://schemas.microsoft.com/office/drawing/2014/main" id="{7FD33D23-C357-AAC7-1947-261302982ABC}"/>
              </a:ext>
            </a:extLst>
          </p:cNvPr>
          <p:cNvSpPr/>
          <p:nvPr userDrawn="1"/>
        </p:nvSpPr>
        <p:spPr>
          <a:xfrm rot="5400000">
            <a:off x="833645" y="200451"/>
            <a:ext cx="893036" cy="791570"/>
          </a:xfrm>
          <a:prstGeom prst="hexagon">
            <a:avLst>
              <a:gd name="adj" fmla="val 28448"/>
              <a:gd name="vf" fmla="val 115470"/>
            </a:avLst>
          </a:prstGeom>
          <a:gradFill flip="none" rotWithShape="1">
            <a:gsLst>
              <a:gs pos="0">
                <a:srgbClr val="981E1E"/>
              </a:gs>
              <a:gs pos="54000">
                <a:srgbClr val="C32F27"/>
              </a:gs>
            </a:gsLst>
            <a:lin ang="10800000" scaled="1"/>
            <a:tileRect/>
          </a:gradFill>
          <a:ln w="63500">
            <a:solidFill>
              <a:srgbClr val="E05F59"/>
            </a:solid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 name="TextBox 2">
            <a:extLst>
              <a:ext uri="{FF2B5EF4-FFF2-40B4-BE49-F238E27FC236}">
                <a16:creationId xmlns:a16="http://schemas.microsoft.com/office/drawing/2014/main" id="{00CF7C5E-4151-1B77-AB40-0B09DF587F75}"/>
              </a:ext>
            </a:extLst>
          </p:cNvPr>
          <p:cNvSpPr txBox="1"/>
          <p:nvPr userDrawn="1"/>
        </p:nvSpPr>
        <p:spPr>
          <a:xfrm>
            <a:off x="969142" y="292161"/>
            <a:ext cx="626837"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IV</a:t>
            </a:r>
          </a:p>
        </p:txBody>
      </p:sp>
      <p:sp>
        <p:nvSpPr>
          <p:cNvPr id="10" name="CuadroTexto 9">
            <a:extLst>
              <a:ext uri="{FF2B5EF4-FFF2-40B4-BE49-F238E27FC236}">
                <a16:creationId xmlns:a16="http://schemas.microsoft.com/office/drawing/2014/main" id="{A5E45BE8-5C45-4E3F-88C8-3B08B877F86A}"/>
              </a:ext>
            </a:extLst>
          </p:cNvPr>
          <p:cNvSpPr txBox="1"/>
          <p:nvPr userDrawn="1"/>
        </p:nvSpPr>
        <p:spPr>
          <a:xfrm>
            <a:off x="185030" y="6468572"/>
            <a:ext cx="1094787" cy="276999"/>
          </a:xfrm>
          <a:prstGeom prst="rect">
            <a:avLst/>
          </a:prstGeom>
          <a:noFill/>
        </p:spPr>
        <p:txBody>
          <a:bodyPr wrap="none" rtlCol="0">
            <a:spAutoFit/>
          </a:bodyPr>
          <a:lstStyle/>
          <a:p>
            <a:r>
              <a:rPr lang="es-ES" sz="1200" dirty="0">
                <a:solidFill>
                  <a:schemeClr val="bg1">
                    <a:lumMod val="65000"/>
                  </a:schemeClr>
                </a:solidFill>
                <a:latin typeface="Tenorite" panose="00000500000000000000" pitchFamily="2" charset="0"/>
              </a:rPr>
              <a:t>CISDOMI, S.C.</a:t>
            </a:r>
            <a:endParaRPr lang="es-MX" sz="1200" dirty="0">
              <a:solidFill>
                <a:schemeClr val="bg1">
                  <a:lumMod val="65000"/>
                </a:schemeClr>
              </a:solidFill>
              <a:latin typeface="Tenorite" panose="00000500000000000000" pitchFamily="2" charset="0"/>
            </a:endParaRPr>
          </a:p>
        </p:txBody>
      </p:sp>
    </p:spTree>
    <p:extLst>
      <p:ext uri="{BB962C8B-B14F-4D97-AF65-F5344CB8AC3E}">
        <p14:creationId xmlns:p14="http://schemas.microsoft.com/office/powerpoint/2010/main" val="1095743881"/>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C19AF9-385D-49BC-88A5-0EF6DA1FB1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MX" dirty="0"/>
          </a:p>
        </p:txBody>
      </p:sp>
      <p:sp>
        <p:nvSpPr>
          <p:cNvPr id="3" name="Text Placeholder 2">
            <a:extLst>
              <a:ext uri="{FF2B5EF4-FFF2-40B4-BE49-F238E27FC236}">
                <a16:creationId xmlns:a16="http://schemas.microsoft.com/office/drawing/2014/main" id="{00EEFBE4-850A-133F-750C-7FBBAEF005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X"/>
          </a:p>
        </p:txBody>
      </p:sp>
      <p:sp>
        <p:nvSpPr>
          <p:cNvPr id="4" name="Date Placeholder 3">
            <a:extLst>
              <a:ext uri="{FF2B5EF4-FFF2-40B4-BE49-F238E27FC236}">
                <a16:creationId xmlns:a16="http://schemas.microsoft.com/office/drawing/2014/main" id="{5107666D-CE45-EBB3-CC37-42A192551D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8638B7-14A8-9B48-B008-7AFFE14C78A5}" type="datetimeFigureOut">
              <a:rPr lang="en-MX" smtClean="0"/>
              <a:t>09/08/2023</a:t>
            </a:fld>
            <a:endParaRPr lang="en-MX"/>
          </a:p>
        </p:txBody>
      </p:sp>
      <p:sp>
        <p:nvSpPr>
          <p:cNvPr id="5" name="Footer Placeholder 4">
            <a:extLst>
              <a:ext uri="{FF2B5EF4-FFF2-40B4-BE49-F238E27FC236}">
                <a16:creationId xmlns:a16="http://schemas.microsoft.com/office/drawing/2014/main" id="{1D2548DE-6900-9899-BFAF-EA7819982A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X"/>
          </a:p>
        </p:txBody>
      </p:sp>
      <p:sp>
        <p:nvSpPr>
          <p:cNvPr id="6" name="Slide Number Placeholder 5">
            <a:extLst>
              <a:ext uri="{FF2B5EF4-FFF2-40B4-BE49-F238E27FC236}">
                <a16:creationId xmlns:a16="http://schemas.microsoft.com/office/drawing/2014/main" id="{41444976-BA63-5F52-1882-94274C32DC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7E496A-482B-8F41-BE6A-3935E1999ADA}" type="slidenum">
              <a:rPr lang="en-MX" smtClean="0"/>
              <a:t>‹Nº›</a:t>
            </a:fld>
            <a:endParaRPr lang="en-MX"/>
          </a:p>
        </p:txBody>
      </p:sp>
    </p:spTree>
    <p:extLst>
      <p:ext uri="{BB962C8B-B14F-4D97-AF65-F5344CB8AC3E}">
        <p14:creationId xmlns:p14="http://schemas.microsoft.com/office/powerpoint/2010/main" val="4042436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61" r:id="rId5"/>
    <p:sldLayoutId id="2147483662" r:id="rId6"/>
  </p:sldLayoutIdLst>
  <p:txStyles>
    <p:title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Ejemplo%20de%20Investigacion%20de%20mercado.docx" TargetMode="External"/><Relationship Id="rId1" Type="http://schemas.openxmlformats.org/officeDocument/2006/relationships/slideLayout" Target="../slideLayouts/slideLayout3.xml"/><Relationship Id="rId4" Type="http://schemas.openxmlformats.org/officeDocument/2006/relationships/image" Target="../media/image8.sv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cotizaciones_Censurado.pdf" TargetMode="External"/><Relationship Id="rId1" Type="http://schemas.openxmlformats.org/officeDocument/2006/relationships/slideLayout" Target="../slideLayouts/slideLayout3.xml"/><Relationship Id="rId4" Type="http://schemas.openxmlformats.org/officeDocument/2006/relationships/image" Target="../media/image5.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Dictamen%20%20de%20exepcion%20a%20la%20licitacion.pdf" TargetMode="External"/><Relationship Id="rId1" Type="http://schemas.openxmlformats.org/officeDocument/2006/relationships/slideLayout" Target="../slideLayouts/slideLayout4.xml"/><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declaratoria%20de%20Emergencia.pdf" TargetMode="External"/><Relationship Id="rId1" Type="http://schemas.openxmlformats.org/officeDocument/2006/relationships/slideLayout" Target="../slideLayouts/slideLayout4.xml"/><Relationship Id="rId4" Type="http://schemas.openxmlformats.org/officeDocument/2006/relationships/image" Target="../media/image5.svg"/></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PAAAS%202023.xls" TargetMode="External"/><Relationship Id="rId1" Type="http://schemas.openxmlformats.org/officeDocument/2006/relationships/slideLayout" Target="../slideLayouts/slideLayout3.xml"/><Relationship Id="rId4" Type="http://schemas.openxmlformats.org/officeDocument/2006/relationships/image" Target="../media/image5.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CONTRATO%20-%20Fumigaci&#243;n_Censurado.pdf" TargetMode="External"/><Relationship Id="rId1" Type="http://schemas.openxmlformats.org/officeDocument/2006/relationships/slideLayout" Target="../slideLayouts/slideLayout5.xml"/><Relationship Id="rId4" Type="http://schemas.openxmlformats.org/officeDocument/2006/relationships/image" Target="../media/image5.svg"/></Relationships>
</file>

<file path=ppt/slides/_rels/slide6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svg"/><Relationship Id="rId4" Type="http://schemas.openxmlformats.org/officeDocument/2006/relationships/image" Target="../media/image11.png"/></Relationships>
</file>

<file path=ppt/slides/_rels/slide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0ED771A-6ABA-A2DE-7814-F20E27BA2C1E}"/>
              </a:ext>
            </a:extLst>
          </p:cNvPr>
          <p:cNvSpPr/>
          <p:nvPr/>
        </p:nvSpPr>
        <p:spPr>
          <a:xfrm>
            <a:off x="1665026" y="1279480"/>
            <a:ext cx="9108000" cy="4544700"/>
          </a:xfrm>
          <a:prstGeom prst="rect">
            <a:avLst/>
          </a:prstGeom>
          <a:noFill/>
          <a:ln w="12700" cmpd="sng">
            <a:solidFill>
              <a:srgbClr val="B946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13" name="Rectangle 12">
            <a:extLst>
              <a:ext uri="{FF2B5EF4-FFF2-40B4-BE49-F238E27FC236}">
                <a16:creationId xmlns:a16="http://schemas.microsoft.com/office/drawing/2014/main" id="{BC1DBCDD-98F9-DBA3-2DF6-90C8F27C26FA}"/>
              </a:ext>
            </a:extLst>
          </p:cNvPr>
          <p:cNvSpPr/>
          <p:nvPr/>
        </p:nvSpPr>
        <p:spPr>
          <a:xfrm>
            <a:off x="2115404" y="1098296"/>
            <a:ext cx="1719618" cy="553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 name="TextBox 3">
            <a:extLst>
              <a:ext uri="{FF2B5EF4-FFF2-40B4-BE49-F238E27FC236}">
                <a16:creationId xmlns:a16="http://schemas.microsoft.com/office/drawing/2014/main" id="{FBBB0694-FAE8-9820-5D9E-BD179375E89E}"/>
              </a:ext>
            </a:extLst>
          </p:cNvPr>
          <p:cNvSpPr txBox="1"/>
          <p:nvPr/>
        </p:nvSpPr>
        <p:spPr>
          <a:xfrm>
            <a:off x="2305497" y="3085719"/>
            <a:ext cx="7881258" cy="2042867"/>
          </a:xfrm>
          <a:prstGeom prst="rect">
            <a:avLst/>
          </a:prstGeom>
          <a:noFill/>
        </p:spPr>
        <p:txBody>
          <a:bodyPr wrap="square" rtlCol="0">
            <a:spAutoFit/>
          </a:bodyPr>
          <a:lstStyle/>
          <a:p>
            <a:pPr algn="ctr">
              <a:lnSpc>
                <a:spcPts val="3000"/>
              </a:lnSpc>
            </a:pPr>
            <a: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t>PROCEDIMIENTOS DE CONTRATACIÓN </a:t>
            </a:r>
            <a:b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br>
            <a: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t>DE BIENES Y SERVICIOS </a:t>
            </a:r>
            <a:b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br>
            <a: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t>AL AMPARO DE LA LEY DE ADQUISICIONES, ARRENDAMIENTOS Y SERVICIOS DEL SECTOR PÚBLICO DEL ESTADO DE SONORA</a:t>
            </a:r>
            <a:r>
              <a:rPr lang="en-MX" sz="3200" b="1" dirty="0">
                <a:solidFill>
                  <a:srgbClr val="960D53"/>
                </a:solidFill>
                <a:effectLst/>
                <a:latin typeface="Tenorite" pitchFamily="2" charset="0"/>
              </a:rPr>
              <a:t> </a:t>
            </a:r>
            <a:endParaRPr lang="en-MX" sz="3200" b="1" dirty="0">
              <a:solidFill>
                <a:srgbClr val="960D53"/>
              </a:solidFill>
              <a:latin typeface="Tenorite" pitchFamily="2" charset="0"/>
            </a:endParaRPr>
          </a:p>
        </p:txBody>
      </p:sp>
      <p:pic>
        <p:nvPicPr>
          <p:cNvPr id="6" name="Picture 5" descr="A picture containing text&#10;&#10;Description automatically generated">
            <a:extLst>
              <a:ext uri="{FF2B5EF4-FFF2-40B4-BE49-F238E27FC236}">
                <a16:creationId xmlns:a16="http://schemas.microsoft.com/office/drawing/2014/main" id="{3FEB9012-4D01-AC96-E617-2004833EDF43}"/>
              </a:ext>
            </a:extLst>
          </p:cNvPr>
          <p:cNvPicPr>
            <a:picLocks noChangeAspect="1"/>
          </p:cNvPicPr>
          <p:nvPr/>
        </p:nvPicPr>
        <p:blipFill>
          <a:blip r:embed="rId2"/>
          <a:stretch>
            <a:fillRect/>
          </a:stretch>
        </p:blipFill>
        <p:spPr>
          <a:xfrm>
            <a:off x="2321163" y="635151"/>
            <a:ext cx="1308100" cy="1549400"/>
          </a:xfrm>
          <a:prstGeom prst="rect">
            <a:avLst/>
          </a:prstGeom>
        </p:spPr>
      </p:pic>
      <p:cxnSp>
        <p:nvCxnSpPr>
          <p:cNvPr id="10" name="Straight Connector 9">
            <a:extLst>
              <a:ext uri="{FF2B5EF4-FFF2-40B4-BE49-F238E27FC236}">
                <a16:creationId xmlns:a16="http://schemas.microsoft.com/office/drawing/2014/main" id="{79A70031-9FDF-36EE-A5B0-7A29224C5450}"/>
              </a:ext>
            </a:extLst>
          </p:cNvPr>
          <p:cNvCxnSpPr>
            <a:cxnSpLocks/>
          </p:cNvCxnSpPr>
          <p:nvPr/>
        </p:nvCxnSpPr>
        <p:spPr>
          <a:xfrm>
            <a:off x="1651378" y="5824180"/>
            <a:ext cx="9126000" cy="0"/>
          </a:xfrm>
          <a:prstGeom prst="line">
            <a:avLst/>
          </a:prstGeom>
          <a:ln w="101600">
            <a:solidFill>
              <a:srgbClr val="960D5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204864-2C56-4D3F-2B98-F968DC444940}"/>
              </a:ext>
            </a:extLst>
          </p:cNvPr>
          <p:cNvCxnSpPr>
            <a:cxnSpLocks/>
          </p:cNvCxnSpPr>
          <p:nvPr/>
        </p:nvCxnSpPr>
        <p:spPr>
          <a:xfrm>
            <a:off x="1651378" y="5906066"/>
            <a:ext cx="9126000" cy="0"/>
          </a:xfrm>
          <a:prstGeom prst="line">
            <a:avLst/>
          </a:prstGeom>
          <a:ln w="63500">
            <a:solidFill>
              <a:srgbClr val="DC7F37"/>
            </a:solidFill>
          </a:ln>
        </p:spPr>
        <p:style>
          <a:lnRef idx="1">
            <a:schemeClr val="accent1"/>
          </a:lnRef>
          <a:fillRef idx="0">
            <a:schemeClr val="accent1"/>
          </a:fillRef>
          <a:effectRef idx="0">
            <a:schemeClr val="accent1"/>
          </a:effectRef>
          <a:fontRef idx="minor">
            <a:schemeClr val="tx1"/>
          </a:fontRef>
        </p:style>
      </p:cxnSp>
      <p:pic>
        <p:nvPicPr>
          <p:cNvPr id="9" name="Imagen 8">
            <a:extLst>
              <a:ext uri="{FF2B5EF4-FFF2-40B4-BE49-F238E27FC236}">
                <a16:creationId xmlns:a16="http://schemas.microsoft.com/office/drawing/2014/main" id="{7C5CB99C-2DCD-4B31-BDCF-4AD07646C58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586663" y="868929"/>
            <a:ext cx="2700337" cy="856615"/>
          </a:xfrm>
          <a:prstGeom prst="rect">
            <a:avLst/>
          </a:prstGeom>
          <a:noFill/>
          <a:ln>
            <a:noFill/>
          </a:ln>
        </p:spPr>
      </p:pic>
    </p:spTree>
    <p:extLst>
      <p:ext uri="{BB962C8B-B14F-4D97-AF65-F5344CB8AC3E}">
        <p14:creationId xmlns:p14="http://schemas.microsoft.com/office/powerpoint/2010/main" val="1766401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s-MX" sz="2300" dirty="0"/>
              <a:t>COMITÉ CENTRAL </a:t>
            </a:r>
            <a:endParaRPr lang="en-MX" sz="2300" dirty="0"/>
          </a:p>
        </p:txBody>
      </p:sp>
      <p:sp>
        <p:nvSpPr>
          <p:cNvPr id="5" name="TextBox 4">
            <a:extLst>
              <a:ext uri="{FF2B5EF4-FFF2-40B4-BE49-F238E27FC236}">
                <a16:creationId xmlns:a16="http://schemas.microsoft.com/office/drawing/2014/main" id="{9A11ADBB-6844-1194-563A-058DCC077C30}"/>
              </a:ext>
            </a:extLst>
          </p:cNvPr>
          <p:cNvSpPr txBox="1"/>
          <p:nvPr/>
        </p:nvSpPr>
        <p:spPr>
          <a:xfrm>
            <a:off x="4973813" y="6400502"/>
            <a:ext cx="2240742"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21 y 22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252C1184-9ABB-ACA5-9182-ECC2220F922E}"/>
              </a:ext>
            </a:extLst>
          </p:cNvPr>
          <p:cNvSpPr txBox="1"/>
          <p:nvPr/>
        </p:nvSpPr>
        <p:spPr>
          <a:xfrm>
            <a:off x="1580855" y="2105596"/>
            <a:ext cx="3162949" cy="316049"/>
          </a:xfrm>
          <a:prstGeom prst="rect">
            <a:avLst/>
          </a:prstGeom>
          <a:noFill/>
        </p:spPr>
        <p:txBody>
          <a:bodyPr wrap="square" rtlCol="0">
            <a:spAutoFit/>
          </a:bodyPr>
          <a:lstStyle/>
          <a:p>
            <a:pPr algn="ctr">
              <a:lnSpc>
                <a:spcPts val="1700"/>
              </a:lnSpc>
              <a:spcAft>
                <a:spcPts val="800"/>
              </a:spcAft>
            </a:pPr>
            <a:r>
              <a:rPr lang="es-MX" sz="1900" b="1" dirty="0">
                <a:latin typeface="Tenorite" pitchFamily="2" charset="0"/>
              </a:rPr>
              <a:t>Integración</a:t>
            </a:r>
            <a:endParaRPr lang="en-MX" sz="1900" b="1"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13" name="Table 12">
            <a:extLst>
              <a:ext uri="{FF2B5EF4-FFF2-40B4-BE49-F238E27FC236}">
                <a16:creationId xmlns:a16="http://schemas.microsoft.com/office/drawing/2014/main" id="{E8E5919F-0096-D173-A069-8B23BDB0B5E4}"/>
              </a:ext>
            </a:extLst>
          </p:cNvPr>
          <p:cNvGraphicFramePr>
            <a:graphicFrameLocks noGrp="1"/>
          </p:cNvGraphicFramePr>
          <p:nvPr>
            <p:extLst>
              <p:ext uri="{D42A27DB-BD31-4B8C-83A1-F6EECF244321}">
                <p14:modId xmlns:p14="http://schemas.microsoft.com/office/powerpoint/2010/main" val="1960409119"/>
              </p:ext>
            </p:extLst>
          </p:nvPr>
        </p:nvGraphicFramePr>
        <p:xfrm>
          <a:off x="1220105" y="2509382"/>
          <a:ext cx="4424915" cy="3766691"/>
        </p:xfrm>
        <a:graphic>
          <a:graphicData uri="http://schemas.openxmlformats.org/drawingml/2006/table">
            <a:tbl>
              <a:tblPr firstCol="1" bandRow="1">
                <a:tableStyleId>{5C22544A-7EE6-4342-B048-85BDC9FD1C3A}</a:tableStyleId>
              </a:tblPr>
              <a:tblGrid>
                <a:gridCol w="4424915">
                  <a:extLst>
                    <a:ext uri="{9D8B030D-6E8A-4147-A177-3AD203B41FA5}">
                      <a16:colId xmlns:a16="http://schemas.microsoft.com/office/drawing/2014/main" val="2113709134"/>
                    </a:ext>
                  </a:extLst>
                </a:gridCol>
              </a:tblGrid>
              <a:tr h="318153">
                <a:tc>
                  <a:txBody>
                    <a:bodyPr/>
                    <a:lstStyle/>
                    <a:p>
                      <a:pPr marL="0" lvl="0" indent="0" algn="just">
                        <a:lnSpc>
                          <a:spcPts val="1500"/>
                        </a:lnSpc>
                        <a:spcBef>
                          <a:spcPts val="200"/>
                        </a:spcBef>
                        <a:spcAft>
                          <a:spcPts val="200"/>
                        </a:spcAft>
                        <a:buFontTx/>
                        <a:buNone/>
                      </a:pPr>
                      <a:r>
                        <a:rPr lang="es-MX" sz="1600" b="1" i="0" dirty="0">
                          <a:solidFill>
                            <a:schemeClr val="tx1"/>
                          </a:solidFill>
                          <a:effectLst/>
                          <a:latin typeface="Tenorite" pitchFamily="2" charset="0"/>
                        </a:rPr>
                        <a:t>Un presidente. </a:t>
                      </a:r>
                      <a:r>
                        <a:rPr lang="es-MX" sz="1600" b="0" i="0" dirty="0">
                          <a:solidFill>
                            <a:schemeClr val="tx1"/>
                          </a:solidFill>
                          <a:effectLst/>
                          <a:latin typeface="Tenorite" pitchFamily="2" charset="0"/>
                        </a:rPr>
                        <a:t>Oficial Mayor</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5396272"/>
                  </a:ext>
                </a:extLst>
              </a:tr>
              <a:tr h="559187">
                <a:tc>
                  <a:txBody>
                    <a:bodyPr/>
                    <a:lstStyle/>
                    <a:p>
                      <a:pPr marL="0" lvl="0" indent="0" algn="just">
                        <a:lnSpc>
                          <a:spcPts val="1500"/>
                        </a:lnSpc>
                        <a:spcBef>
                          <a:spcPts val="200"/>
                        </a:spcBef>
                        <a:spcAft>
                          <a:spcPts val="200"/>
                        </a:spcAft>
                        <a:buFontTx/>
                        <a:buNone/>
                      </a:pPr>
                      <a:r>
                        <a:rPr lang="es-MX" sz="1600" b="1" i="0" dirty="0">
                          <a:solidFill>
                            <a:schemeClr val="tx1"/>
                          </a:solidFill>
                          <a:effectLst/>
                          <a:latin typeface="Tenorite" pitchFamily="2" charset="0"/>
                        </a:rPr>
                        <a:t>Un Secretario Ejecutivo. </a:t>
                      </a:r>
                      <a:r>
                        <a:rPr lang="es-MX" sz="1600" b="0" i="0" dirty="0">
                          <a:solidFill>
                            <a:schemeClr val="tx1"/>
                          </a:solidFill>
                          <a:effectLst/>
                          <a:latin typeface="Tenorite" pitchFamily="2" charset="0"/>
                        </a:rPr>
                        <a:t>Titular de la Subsecretaría de R. Materiales de la O. Mayor</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3817686"/>
                  </a:ext>
                </a:extLst>
              </a:tr>
              <a:tr h="963441">
                <a:tc>
                  <a:txBody>
                    <a:bodyPr/>
                    <a:lstStyle/>
                    <a:p>
                      <a:pPr algn="just"/>
                      <a:r>
                        <a:rPr lang="es-MX" sz="1600" b="1" i="0" kern="1200" dirty="0">
                          <a:solidFill>
                            <a:schemeClr val="tx1"/>
                          </a:solidFill>
                          <a:effectLst/>
                          <a:latin typeface="Tenorite" pitchFamily="2" charset="0"/>
                          <a:ea typeface="+mn-ea"/>
                          <a:cs typeface="+mn-cs"/>
                        </a:rPr>
                        <a:t>Vocales. </a:t>
                      </a:r>
                      <a:r>
                        <a:rPr lang="es-MX" sz="1600" b="0" i="0" kern="1200" dirty="0">
                          <a:solidFill>
                            <a:schemeClr val="tx1"/>
                          </a:solidFill>
                          <a:effectLst/>
                          <a:latin typeface="Tenorite" pitchFamily="2" charset="0"/>
                          <a:ea typeface="+mn-ea"/>
                          <a:cs typeface="+mn-cs"/>
                        </a:rPr>
                        <a:t>D</a:t>
                      </a:r>
                      <a:r>
                        <a:rPr lang="es-ES" sz="1600" b="0" i="0" kern="1200" dirty="0">
                          <a:solidFill>
                            <a:schemeClr val="tx1"/>
                          </a:solidFill>
                          <a:effectLst/>
                          <a:latin typeface="Tenorite" pitchFamily="2" charset="0"/>
                          <a:ea typeface="+mn-ea"/>
                          <a:cs typeface="+mn-cs"/>
                        </a:rPr>
                        <a:t>directores Generales de Administración u homólogos de las dependencias y entidades que cuenten con su propio Comité de Adquisiciones</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2560767"/>
                  </a:ext>
                </a:extLst>
              </a:tr>
              <a:tr h="861118">
                <a:tc>
                  <a:txBody>
                    <a:bodyPr/>
                    <a:lstStyle/>
                    <a:p>
                      <a:pPr algn="just"/>
                      <a:r>
                        <a:rPr lang="es-MX" sz="1600" b="1" i="0" kern="1200" dirty="0">
                          <a:solidFill>
                            <a:schemeClr val="tx1"/>
                          </a:solidFill>
                          <a:effectLst/>
                          <a:latin typeface="Tenorite" pitchFamily="2" charset="0"/>
                          <a:ea typeface="+mn-ea"/>
                          <a:cs typeface="+mn-cs"/>
                        </a:rPr>
                        <a:t>Asesores. </a:t>
                      </a:r>
                      <a:r>
                        <a:rPr lang="es-MX" sz="1600" b="0" i="0" kern="1200" dirty="0">
                          <a:solidFill>
                            <a:schemeClr val="tx1"/>
                          </a:solidFill>
                          <a:effectLst/>
                          <a:latin typeface="Tenorite" pitchFamily="2" charset="0"/>
                          <a:ea typeface="+mn-ea"/>
                          <a:cs typeface="+mn-cs"/>
                        </a:rPr>
                        <a:t>Representantes de la Secretaría de Contraloría, Consejería Jurídica, Secretaría de Hacienda, deben conta con un nivel de Director  </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5123063"/>
                  </a:ext>
                </a:extLst>
              </a:tr>
              <a:tr h="521407">
                <a:tc>
                  <a:txBody>
                    <a:bodyPr/>
                    <a:lstStyle/>
                    <a:p>
                      <a:pPr algn="just"/>
                      <a:r>
                        <a:rPr lang="es-MX" sz="1600" b="1" i="0" kern="1200" dirty="0">
                          <a:solidFill>
                            <a:schemeClr val="tx1"/>
                          </a:solidFill>
                          <a:effectLst/>
                          <a:latin typeface="Tenorite" pitchFamily="2" charset="0"/>
                          <a:ea typeface="+mn-ea"/>
                          <a:cs typeface="+mn-cs"/>
                        </a:rPr>
                        <a:t>Un Secretario Técnico. </a:t>
                      </a:r>
                      <a:r>
                        <a:rPr lang="es-MX" sz="1600" b="0" i="0" kern="1200" dirty="0">
                          <a:solidFill>
                            <a:schemeClr val="tx1"/>
                          </a:solidFill>
                          <a:effectLst/>
                          <a:latin typeface="Tenorite" pitchFamily="2" charset="0"/>
                          <a:ea typeface="+mn-ea"/>
                          <a:cs typeface="+mn-cs"/>
                        </a:rPr>
                        <a:t>Lo designa el Secretario Ejecutivo</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4206655"/>
                  </a:ext>
                </a:extLst>
              </a:tr>
            </a:tbl>
          </a:graphicData>
        </a:graphic>
      </p:graphicFrame>
      <p:grpSp>
        <p:nvGrpSpPr>
          <p:cNvPr id="33" name="Group 32">
            <a:extLst>
              <a:ext uri="{FF2B5EF4-FFF2-40B4-BE49-F238E27FC236}">
                <a16:creationId xmlns:a16="http://schemas.microsoft.com/office/drawing/2014/main" id="{1D3FAE0B-52F0-ABE2-9B00-FF7087DAE31E}"/>
              </a:ext>
            </a:extLst>
          </p:cNvPr>
          <p:cNvGrpSpPr/>
          <p:nvPr/>
        </p:nvGrpSpPr>
        <p:grpSpPr>
          <a:xfrm>
            <a:off x="1085100" y="2653023"/>
            <a:ext cx="288000" cy="288000"/>
            <a:chOff x="627395" y="3898054"/>
            <a:chExt cx="376545" cy="376545"/>
          </a:xfrm>
        </p:grpSpPr>
        <p:sp>
          <p:nvSpPr>
            <p:cNvPr id="32" name="Oval 31">
              <a:extLst>
                <a:ext uri="{FF2B5EF4-FFF2-40B4-BE49-F238E27FC236}">
                  <a16:creationId xmlns:a16="http://schemas.microsoft.com/office/drawing/2014/main" id="{D0B63387-394B-4767-1AF3-BAB4C2969E83}"/>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30" name="Graphic 29" descr="Badge Tick1 with solid fill">
              <a:extLst>
                <a:ext uri="{FF2B5EF4-FFF2-40B4-BE49-F238E27FC236}">
                  <a16:creationId xmlns:a16="http://schemas.microsoft.com/office/drawing/2014/main" id="{DD8E5D75-8253-E9AF-0B6E-456880F9E5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34" name="Group 33">
            <a:extLst>
              <a:ext uri="{FF2B5EF4-FFF2-40B4-BE49-F238E27FC236}">
                <a16:creationId xmlns:a16="http://schemas.microsoft.com/office/drawing/2014/main" id="{C18AEBF1-4EF4-AE1A-5141-95D0A7857A2A}"/>
              </a:ext>
            </a:extLst>
          </p:cNvPr>
          <p:cNvGrpSpPr/>
          <p:nvPr/>
        </p:nvGrpSpPr>
        <p:grpSpPr>
          <a:xfrm>
            <a:off x="1085100" y="3226018"/>
            <a:ext cx="288000" cy="288000"/>
            <a:chOff x="627395" y="3898054"/>
            <a:chExt cx="376545" cy="376545"/>
          </a:xfrm>
        </p:grpSpPr>
        <p:sp>
          <p:nvSpPr>
            <p:cNvPr id="35" name="Oval 34">
              <a:extLst>
                <a:ext uri="{FF2B5EF4-FFF2-40B4-BE49-F238E27FC236}">
                  <a16:creationId xmlns:a16="http://schemas.microsoft.com/office/drawing/2014/main" id="{9507FDC3-192D-EE10-E118-53F2FB4052A6}"/>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36" name="Graphic 35" descr="Badge Tick1 with solid fill">
              <a:extLst>
                <a:ext uri="{FF2B5EF4-FFF2-40B4-BE49-F238E27FC236}">
                  <a16:creationId xmlns:a16="http://schemas.microsoft.com/office/drawing/2014/main" id="{882C2485-F456-7975-3D27-8D03EF7F63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38" name="Group 37">
            <a:extLst>
              <a:ext uri="{FF2B5EF4-FFF2-40B4-BE49-F238E27FC236}">
                <a16:creationId xmlns:a16="http://schemas.microsoft.com/office/drawing/2014/main" id="{D9B413C4-FB8C-C1FB-CCD8-ADAEDFDB4C36}"/>
              </a:ext>
            </a:extLst>
          </p:cNvPr>
          <p:cNvGrpSpPr/>
          <p:nvPr/>
        </p:nvGrpSpPr>
        <p:grpSpPr>
          <a:xfrm>
            <a:off x="1085100" y="4284588"/>
            <a:ext cx="288000" cy="288000"/>
            <a:chOff x="627395" y="3898054"/>
            <a:chExt cx="376545" cy="376545"/>
          </a:xfrm>
        </p:grpSpPr>
        <p:sp>
          <p:nvSpPr>
            <p:cNvPr id="39" name="Oval 38">
              <a:extLst>
                <a:ext uri="{FF2B5EF4-FFF2-40B4-BE49-F238E27FC236}">
                  <a16:creationId xmlns:a16="http://schemas.microsoft.com/office/drawing/2014/main" id="{8B44519D-359E-5E1F-4AA1-55CD465302AE}"/>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0" name="Graphic 39" descr="Badge Tick1 with solid fill">
              <a:extLst>
                <a:ext uri="{FF2B5EF4-FFF2-40B4-BE49-F238E27FC236}">
                  <a16:creationId xmlns:a16="http://schemas.microsoft.com/office/drawing/2014/main" id="{89235A63-A496-CA80-E3A5-16D3E7F86B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41" name="Group 40">
            <a:extLst>
              <a:ext uri="{FF2B5EF4-FFF2-40B4-BE49-F238E27FC236}">
                <a16:creationId xmlns:a16="http://schemas.microsoft.com/office/drawing/2014/main" id="{75C603BF-D4D3-9643-B20D-3FB2A3CF2551}"/>
              </a:ext>
            </a:extLst>
          </p:cNvPr>
          <p:cNvGrpSpPr/>
          <p:nvPr/>
        </p:nvGrpSpPr>
        <p:grpSpPr>
          <a:xfrm>
            <a:off x="1085100" y="4901825"/>
            <a:ext cx="288000" cy="288000"/>
            <a:chOff x="627395" y="3898054"/>
            <a:chExt cx="376545" cy="376545"/>
          </a:xfrm>
        </p:grpSpPr>
        <p:sp>
          <p:nvSpPr>
            <p:cNvPr id="42" name="Oval 41">
              <a:extLst>
                <a:ext uri="{FF2B5EF4-FFF2-40B4-BE49-F238E27FC236}">
                  <a16:creationId xmlns:a16="http://schemas.microsoft.com/office/drawing/2014/main" id="{81332341-72E8-D30C-CE0F-16DAF247394F}"/>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3" name="Graphic 42" descr="Badge Tick1 with solid fill">
              <a:extLst>
                <a:ext uri="{FF2B5EF4-FFF2-40B4-BE49-F238E27FC236}">
                  <a16:creationId xmlns:a16="http://schemas.microsoft.com/office/drawing/2014/main" id="{ED732FED-3ED7-02EE-49CA-C6DDD87CE6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aphicFrame>
        <p:nvGraphicFramePr>
          <p:cNvPr id="44" name="Table 43">
            <a:extLst>
              <a:ext uri="{FF2B5EF4-FFF2-40B4-BE49-F238E27FC236}">
                <a16:creationId xmlns:a16="http://schemas.microsoft.com/office/drawing/2014/main" id="{75388FE8-CE7F-AB73-E55D-E14E576AFBC3}"/>
              </a:ext>
            </a:extLst>
          </p:cNvPr>
          <p:cNvGraphicFramePr>
            <a:graphicFrameLocks noGrp="1"/>
          </p:cNvGraphicFramePr>
          <p:nvPr>
            <p:extLst>
              <p:ext uri="{D42A27DB-BD31-4B8C-83A1-F6EECF244321}">
                <p14:modId xmlns:p14="http://schemas.microsoft.com/office/powerpoint/2010/main" val="4120053455"/>
              </p:ext>
            </p:extLst>
          </p:nvPr>
        </p:nvGraphicFramePr>
        <p:xfrm>
          <a:off x="6008917" y="2528040"/>
          <a:ext cx="4795933" cy="3673518"/>
        </p:xfrm>
        <a:graphic>
          <a:graphicData uri="http://schemas.openxmlformats.org/drawingml/2006/table">
            <a:tbl>
              <a:tblPr firstCol="1" bandRow="1">
                <a:tableStyleId>{5C22544A-7EE6-4342-B048-85BDC9FD1C3A}</a:tableStyleId>
              </a:tblPr>
              <a:tblGrid>
                <a:gridCol w="4795933">
                  <a:extLst>
                    <a:ext uri="{9D8B030D-6E8A-4147-A177-3AD203B41FA5}">
                      <a16:colId xmlns:a16="http://schemas.microsoft.com/office/drawing/2014/main" val="2113709134"/>
                    </a:ext>
                  </a:extLst>
                </a:gridCol>
              </a:tblGrid>
              <a:tr h="591476">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Elaborar y aprobar su manual de integración y funcionamiento</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5396272"/>
                  </a:ext>
                </a:extLst>
              </a:tr>
              <a:tr h="554569">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Revisar los programas y presupuesto anuales de Adquisiciones</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3817686"/>
                  </a:ext>
                </a:extLst>
              </a:tr>
              <a:tr h="699686">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Integrar, con los programas de las dependencias y órganos desconcentrados, un Programa </a:t>
                      </a:r>
                      <a:r>
                        <a:rPr lang="es-MX" sz="1600" b="0" i="0" kern="1200" dirty="0">
                          <a:solidFill>
                            <a:schemeClr val="tx1"/>
                          </a:solidFill>
                          <a:effectLst/>
                          <a:latin typeface="Tenorite" pitchFamily="2" charset="0"/>
                          <a:ea typeface="+mn-ea"/>
                          <a:cs typeface="+mn-cs"/>
                        </a:rPr>
                        <a:t>General Anual de Adquisiciones</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2560767"/>
                  </a:ext>
                </a:extLst>
              </a:tr>
              <a:tr h="582187">
                <a:tc>
                  <a:txBody>
                    <a:bodyPr/>
                    <a:lstStyle/>
                    <a:p>
                      <a:pPr marL="0" lvl="0" indent="0" algn="just" defTabSz="914400" rtl="0" eaLnBrk="1" latinLnBrk="0" hangingPunct="1">
                        <a:lnSpc>
                          <a:spcPts val="1500"/>
                        </a:lnSpc>
                        <a:spcBef>
                          <a:spcPts val="200"/>
                        </a:spcBef>
                        <a:spcAft>
                          <a:spcPts val="200"/>
                        </a:spcAft>
                        <a:buFontTx/>
                        <a:buNone/>
                      </a:pPr>
                      <a:r>
                        <a:rPr lang="es-MX" sz="1600" b="0" i="0" kern="1200" dirty="0">
                          <a:solidFill>
                            <a:schemeClr val="tx1"/>
                          </a:solidFill>
                          <a:effectLst/>
                          <a:latin typeface="Tenorite" pitchFamily="2" charset="0"/>
                          <a:ea typeface="+mn-ea"/>
                          <a:cs typeface="+mn-cs"/>
                        </a:rPr>
                        <a:t>Revisar el informe trimestral de avances del cumplimiento del Programa Anual de Adquisiciones </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5123063"/>
                  </a:ext>
                </a:extLst>
              </a:tr>
              <a:tr h="563661">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Revisar el informe anual del cumplimiento del programa anual de adquisiciones </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1702760"/>
                  </a:ext>
                </a:extLst>
              </a:tr>
              <a:tr h="517530">
                <a:tc>
                  <a:txBody>
                    <a:bodyPr/>
                    <a:lstStyle/>
                    <a:p>
                      <a:pPr marL="0" lvl="0" indent="0" algn="just" defTabSz="914400" rtl="0" eaLnBrk="1" latinLnBrk="0" hangingPunct="1">
                        <a:lnSpc>
                          <a:spcPts val="1500"/>
                        </a:lnSpc>
                        <a:spcBef>
                          <a:spcPts val="200"/>
                        </a:spcBef>
                        <a:spcAft>
                          <a:spcPts val="200"/>
                        </a:spcAft>
                        <a:buFontTx/>
                        <a:buNone/>
                      </a:pPr>
                      <a:r>
                        <a:rPr lang="es-MX" sz="1600" b="0" i="0" kern="1200" dirty="0">
                          <a:solidFill>
                            <a:schemeClr val="tx1"/>
                          </a:solidFill>
                          <a:effectLst/>
                          <a:latin typeface="Tenorite" pitchFamily="2" charset="0"/>
                          <a:ea typeface="+mn-ea"/>
                          <a:cs typeface="+mn-cs"/>
                        </a:rPr>
                        <a:t>Aplicar, difundir, vigilar y coadyuvar el debido cumplimiento de la LAASSPES</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5534515"/>
                  </a:ext>
                </a:extLst>
              </a:tr>
            </a:tbl>
          </a:graphicData>
        </a:graphic>
      </p:graphicFrame>
      <p:grpSp>
        <p:nvGrpSpPr>
          <p:cNvPr id="45" name="Group 44">
            <a:extLst>
              <a:ext uri="{FF2B5EF4-FFF2-40B4-BE49-F238E27FC236}">
                <a16:creationId xmlns:a16="http://schemas.microsoft.com/office/drawing/2014/main" id="{CB0AE42E-E6D6-78D2-46F3-4AC8BBF9073E}"/>
              </a:ext>
            </a:extLst>
          </p:cNvPr>
          <p:cNvGrpSpPr/>
          <p:nvPr/>
        </p:nvGrpSpPr>
        <p:grpSpPr>
          <a:xfrm>
            <a:off x="5873519" y="2670133"/>
            <a:ext cx="288000" cy="288000"/>
            <a:chOff x="627395" y="3898054"/>
            <a:chExt cx="376545" cy="376545"/>
          </a:xfrm>
        </p:grpSpPr>
        <p:sp>
          <p:nvSpPr>
            <p:cNvPr id="46" name="Oval 45">
              <a:extLst>
                <a:ext uri="{FF2B5EF4-FFF2-40B4-BE49-F238E27FC236}">
                  <a16:creationId xmlns:a16="http://schemas.microsoft.com/office/drawing/2014/main" id="{2085D611-D7C0-E925-DEC6-7AA29493C856}"/>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7" name="Graphic 46" descr="Badge Tick1 with solid fill">
              <a:extLst>
                <a:ext uri="{FF2B5EF4-FFF2-40B4-BE49-F238E27FC236}">
                  <a16:creationId xmlns:a16="http://schemas.microsoft.com/office/drawing/2014/main" id="{5558B5BD-5D1E-A450-ECC3-302CA1D6AB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48" name="Group 47">
            <a:extLst>
              <a:ext uri="{FF2B5EF4-FFF2-40B4-BE49-F238E27FC236}">
                <a16:creationId xmlns:a16="http://schemas.microsoft.com/office/drawing/2014/main" id="{95EE4387-04A1-DBEC-59E8-5848C6484ADB}"/>
              </a:ext>
            </a:extLst>
          </p:cNvPr>
          <p:cNvGrpSpPr/>
          <p:nvPr/>
        </p:nvGrpSpPr>
        <p:grpSpPr>
          <a:xfrm>
            <a:off x="5882850" y="3249608"/>
            <a:ext cx="288000" cy="288000"/>
            <a:chOff x="627395" y="3898054"/>
            <a:chExt cx="376545" cy="376545"/>
          </a:xfrm>
        </p:grpSpPr>
        <p:sp>
          <p:nvSpPr>
            <p:cNvPr id="49" name="Oval 48">
              <a:extLst>
                <a:ext uri="{FF2B5EF4-FFF2-40B4-BE49-F238E27FC236}">
                  <a16:creationId xmlns:a16="http://schemas.microsoft.com/office/drawing/2014/main" id="{12065920-AC0C-9C09-A6BF-11B297EE1915}"/>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50" name="Graphic 49" descr="Badge Tick1 with solid fill">
              <a:extLst>
                <a:ext uri="{FF2B5EF4-FFF2-40B4-BE49-F238E27FC236}">
                  <a16:creationId xmlns:a16="http://schemas.microsoft.com/office/drawing/2014/main" id="{3136B1C6-0C2D-BEFE-04A9-6D550334C9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51" name="Group 50">
            <a:extLst>
              <a:ext uri="{FF2B5EF4-FFF2-40B4-BE49-F238E27FC236}">
                <a16:creationId xmlns:a16="http://schemas.microsoft.com/office/drawing/2014/main" id="{B3E792AA-3F1A-4DE3-F0E2-715733591FA8}"/>
              </a:ext>
            </a:extLst>
          </p:cNvPr>
          <p:cNvGrpSpPr/>
          <p:nvPr/>
        </p:nvGrpSpPr>
        <p:grpSpPr>
          <a:xfrm>
            <a:off x="5873519" y="3912654"/>
            <a:ext cx="288000" cy="288000"/>
            <a:chOff x="627395" y="3898054"/>
            <a:chExt cx="376545" cy="376545"/>
          </a:xfrm>
        </p:grpSpPr>
        <p:sp>
          <p:nvSpPr>
            <p:cNvPr id="52" name="Oval 51">
              <a:extLst>
                <a:ext uri="{FF2B5EF4-FFF2-40B4-BE49-F238E27FC236}">
                  <a16:creationId xmlns:a16="http://schemas.microsoft.com/office/drawing/2014/main" id="{50D87E9C-90C7-DE59-831C-6003DA712898}"/>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53" name="Graphic 52" descr="Badge Tick1 with solid fill">
              <a:extLst>
                <a:ext uri="{FF2B5EF4-FFF2-40B4-BE49-F238E27FC236}">
                  <a16:creationId xmlns:a16="http://schemas.microsoft.com/office/drawing/2014/main" id="{0B967A6A-6AA7-7B10-155F-53FDF9A2A1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54" name="Group 53">
            <a:extLst>
              <a:ext uri="{FF2B5EF4-FFF2-40B4-BE49-F238E27FC236}">
                <a16:creationId xmlns:a16="http://schemas.microsoft.com/office/drawing/2014/main" id="{2C8226C3-7AFA-690C-8EE0-959790D747A1}"/>
              </a:ext>
            </a:extLst>
          </p:cNvPr>
          <p:cNvGrpSpPr/>
          <p:nvPr/>
        </p:nvGrpSpPr>
        <p:grpSpPr>
          <a:xfrm>
            <a:off x="5882850" y="4534300"/>
            <a:ext cx="288000" cy="288000"/>
            <a:chOff x="627395" y="3898054"/>
            <a:chExt cx="376545" cy="376545"/>
          </a:xfrm>
        </p:grpSpPr>
        <p:sp>
          <p:nvSpPr>
            <p:cNvPr id="55" name="Oval 54">
              <a:extLst>
                <a:ext uri="{FF2B5EF4-FFF2-40B4-BE49-F238E27FC236}">
                  <a16:creationId xmlns:a16="http://schemas.microsoft.com/office/drawing/2014/main" id="{2BED02F2-921B-F55C-9688-B6F7F21AA5EB}"/>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56" name="Graphic 55" descr="Badge Tick1 with solid fill">
              <a:extLst>
                <a:ext uri="{FF2B5EF4-FFF2-40B4-BE49-F238E27FC236}">
                  <a16:creationId xmlns:a16="http://schemas.microsoft.com/office/drawing/2014/main" id="{C6664EC0-A13E-9E7B-5543-51ADAAC2941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4" name="Group 40">
            <a:extLst>
              <a:ext uri="{FF2B5EF4-FFF2-40B4-BE49-F238E27FC236}">
                <a16:creationId xmlns:a16="http://schemas.microsoft.com/office/drawing/2014/main" id="{AF97AF05-8A29-04EB-915B-68559A937077}"/>
              </a:ext>
            </a:extLst>
          </p:cNvPr>
          <p:cNvGrpSpPr/>
          <p:nvPr/>
        </p:nvGrpSpPr>
        <p:grpSpPr>
          <a:xfrm>
            <a:off x="1088204" y="5931306"/>
            <a:ext cx="288000" cy="288000"/>
            <a:chOff x="627395" y="3898054"/>
            <a:chExt cx="376545" cy="376545"/>
          </a:xfrm>
        </p:grpSpPr>
        <p:sp>
          <p:nvSpPr>
            <p:cNvPr id="6" name="Oval 41">
              <a:extLst>
                <a:ext uri="{FF2B5EF4-FFF2-40B4-BE49-F238E27FC236}">
                  <a16:creationId xmlns:a16="http://schemas.microsoft.com/office/drawing/2014/main" id="{7FFEA2B2-D32F-1404-484E-FE03E7D6F615}"/>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7" name="Graphic 42" descr="Badge Tick1 with solid fill">
              <a:extLst>
                <a:ext uri="{FF2B5EF4-FFF2-40B4-BE49-F238E27FC236}">
                  <a16:creationId xmlns:a16="http://schemas.microsoft.com/office/drawing/2014/main" id="{A6A6C541-B84D-1503-E5EC-DC83CAF3704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8" name="Group 53">
            <a:extLst>
              <a:ext uri="{FF2B5EF4-FFF2-40B4-BE49-F238E27FC236}">
                <a16:creationId xmlns:a16="http://schemas.microsoft.com/office/drawing/2014/main" id="{2D609F5B-CFDF-6E54-8221-73E6709192D1}"/>
              </a:ext>
            </a:extLst>
          </p:cNvPr>
          <p:cNvGrpSpPr/>
          <p:nvPr/>
        </p:nvGrpSpPr>
        <p:grpSpPr>
          <a:xfrm>
            <a:off x="5865644" y="5722554"/>
            <a:ext cx="288000" cy="288000"/>
            <a:chOff x="627395" y="3898054"/>
            <a:chExt cx="376545" cy="376545"/>
          </a:xfrm>
        </p:grpSpPr>
        <p:sp>
          <p:nvSpPr>
            <p:cNvPr id="9" name="Oval 54">
              <a:extLst>
                <a:ext uri="{FF2B5EF4-FFF2-40B4-BE49-F238E27FC236}">
                  <a16:creationId xmlns:a16="http://schemas.microsoft.com/office/drawing/2014/main" id="{E253868C-EEE8-DF45-7F1B-914FB4D09DA5}"/>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10" name="Graphic 55" descr="Badge Tick1 with solid fill">
              <a:extLst>
                <a:ext uri="{FF2B5EF4-FFF2-40B4-BE49-F238E27FC236}">
                  <a16:creationId xmlns:a16="http://schemas.microsoft.com/office/drawing/2014/main" id="{8D314E73-67B0-442E-994E-CC1425CB141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12" name="Group 53">
            <a:extLst>
              <a:ext uri="{FF2B5EF4-FFF2-40B4-BE49-F238E27FC236}">
                <a16:creationId xmlns:a16="http://schemas.microsoft.com/office/drawing/2014/main" id="{7E90C75D-2D44-AB34-B446-50B08F81CCB7}"/>
              </a:ext>
            </a:extLst>
          </p:cNvPr>
          <p:cNvGrpSpPr/>
          <p:nvPr/>
        </p:nvGrpSpPr>
        <p:grpSpPr>
          <a:xfrm>
            <a:off x="5873519" y="5103464"/>
            <a:ext cx="288000" cy="288000"/>
            <a:chOff x="627395" y="3898054"/>
            <a:chExt cx="376545" cy="376545"/>
          </a:xfrm>
        </p:grpSpPr>
        <p:sp>
          <p:nvSpPr>
            <p:cNvPr id="14" name="Oval 54">
              <a:extLst>
                <a:ext uri="{FF2B5EF4-FFF2-40B4-BE49-F238E27FC236}">
                  <a16:creationId xmlns:a16="http://schemas.microsoft.com/office/drawing/2014/main" id="{30335397-5CB8-E21B-C2B1-64DD78D92403}"/>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15" name="Graphic 55" descr="Badge Tick1 with solid fill">
              <a:extLst>
                <a:ext uri="{FF2B5EF4-FFF2-40B4-BE49-F238E27FC236}">
                  <a16:creationId xmlns:a16="http://schemas.microsoft.com/office/drawing/2014/main" id="{68260EFA-E1D0-C726-785C-F1865EE3CFA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sp>
        <p:nvSpPr>
          <p:cNvPr id="16" name="TextBox 10">
            <a:extLst>
              <a:ext uri="{FF2B5EF4-FFF2-40B4-BE49-F238E27FC236}">
                <a16:creationId xmlns:a16="http://schemas.microsoft.com/office/drawing/2014/main" id="{839D362B-4402-006F-9616-C1CA3CE7F939}"/>
              </a:ext>
            </a:extLst>
          </p:cNvPr>
          <p:cNvSpPr txBox="1"/>
          <p:nvPr/>
        </p:nvSpPr>
        <p:spPr>
          <a:xfrm>
            <a:off x="6735276" y="2129070"/>
            <a:ext cx="3162949" cy="316049"/>
          </a:xfrm>
          <a:prstGeom prst="rect">
            <a:avLst/>
          </a:prstGeom>
          <a:noFill/>
        </p:spPr>
        <p:txBody>
          <a:bodyPr wrap="square" rtlCol="0">
            <a:spAutoFit/>
          </a:bodyPr>
          <a:lstStyle/>
          <a:p>
            <a:pPr algn="ctr">
              <a:lnSpc>
                <a:spcPts val="1700"/>
              </a:lnSpc>
              <a:spcAft>
                <a:spcPts val="800"/>
              </a:spcAft>
            </a:pPr>
            <a:r>
              <a:rPr lang="es-MX" sz="1900" b="1" dirty="0">
                <a:latin typeface="Tenorite" pitchFamily="2" charset="0"/>
              </a:rPr>
              <a:t>Funciones</a:t>
            </a:r>
            <a:endParaRPr lang="en-MX" sz="1900" b="1" dirty="0">
              <a:effectLst/>
              <a:latin typeface="Tenorite"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71264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s-MX" sz="2300" dirty="0"/>
              <a:t>COMITÉ DE ADQUISICIONES  </a:t>
            </a:r>
            <a:endParaRPr lang="en-MX" sz="2300" dirty="0"/>
          </a:p>
        </p:txBody>
      </p:sp>
      <p:sp>
        <p:nvSpPr>
          <p:cNvPr id="5" name="TextBox 4">
            <a:extLst>
              <a:ext uri="{FF2B5EF4-FFF2-40B4-BE49-F238E27FC236}">
                <a16:creationId xmlns:a16="http://schemas.microsoft.com/office/drawing/2014/main" id="{9A11ADBB-6844-1194-563A-058DCC077C30}"/>
              </a:ext>
            </a:extLst>
          </p:cNvPr>
          <p:cNvSpPr txBox="1"/>
          <p:nvPr/>
        </p:nvSpPr>
        <p:spPr>
          <a:xfrm>
            <a:off x="5192157" y="6164603"/>
            <a:ext cx="1817549"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23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252C1184-9ABB-ACA5-9182-ECC2220F922E}"/>
              </a:ext>
            </a:extLst>
          </p:cNvPr>
          <p:cNvSpPr txBox="1"/>
          <p:nvPr/>
        </p:nvSpPr>
        <p:spPr>
          <a:xfrm>
            <a:off x="4518358" y="2077413"/>
            <a:ext cx="3162949" cy="316049"/>
          </a:xfrm>
          <a:prstGeom prst="rect">
            <a:avLst/>
          </a:prstGeom>
          <a:noFill/>
        </p:spPr>
        <p:txBody>
          <a:bodyPr wrap="square" rtlCol="0">
            <a:spAutoFit/>
          </a:bodyPr>
          <a:lstStyle/>
          <a:p>
            <a:pPr algn="ctr">
              <a:lnSpc>
                <a:spcPts val="1700"/>
              </a:lnSpc>
              <a:spcAft>
                <a:spcPts val="800"/>
              </a:spcAft>
            </a:pPr>
            <a:r>
              <a:rPr lang="es-MX" sz="1900" b="1" dirty="0">
                <a:latin typeface="Tenorite" pitchFamily="2" charset="0"/>
              </a:rPr>
              <a:t>Funciones</a:t>
            </a:r>
            <a:endParaRPr lang="en-MX" sz="1900" b="1"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13" name="Table 12">
            <a:extLst>
              <a:ext uri="{FF2B5EF4-FFF2-40B4-BE49-F238E27FC236}">
                <a16:creationId xmlns:a16="http://schemas.microsoft.com/office/drawing/2014/main" id="{E8E5919F-0096-D173-A069-8B23BDB0B5E4}"/>
              </a:ext>
            </a:extLst>
          </p:cNvPr>
          <p:cNvGraphicFramePr>
            <a:graphicFrameLocks noGrp="1"/>
          </p:cNvGraphicFramePr>
          <p:nvPr>
            <p:extLst>
              <p:ext uri="{D42A27DB-BD31-4B8C-83A1-F6EECF244321}">
                <p14:modId xmlns:p14="http://schemas.microsoft.com/office/powerpoint/2010/main" val="45784755"/>
              </p:ext>
            </p:extLst>
          </p:nvPr>
        </p:nvGraphicFramePr>
        <p:xfrm>
          <a:off x="2013559" y="2500590"/>
          <a:ext cx="8157166" cy="3350062"/>
        </p:xfrm>
        <a:graphic>
          <a:graphicData uri="http://schemas.openxmlformats.org/drawingml/2006/table">
            <a:tbl>
              <a:tblPr firstCol="1" bandRow="1">
                <a:tableStyleId>{5C22544A-7EE6-4342-B048-85BDC9FD1C3A}</a:tableStyleId>
              </a:tblPr>
              <a:tblGrid>
                <a:gridCol w="8157166">
                  <a:extLst>
                    <a:ext uri="{9D8B030D-6E8A-4147-A177-3AD203B41FA5}">
                      <a16:colId xmlns:a16="http://schemas.microsoft.com/office/drawing/2014/main" val="2113709134"/>
                    </a:ext>
                  </a:extLst>
                </a:gridCol>
              </a:tblGrid>
              <a:tr h="541728">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Autorizar el programa de adquisiciones</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5396272"/>
                  </a:ext>
                </a:extLst>
              </a:tr>
              <a:tr h="671672">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Dictaminar previamente a la iniciación del procedimiento, sobre la procedencia de la excepción a la licitación pública (fracciones I, III, VIII, X, XIII, XIV, XV, XVI, XVIII, XVIII, XXI, XXII y XXXIII</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3817686"/>
                  </a:ext>
                </a:extLst>
              </a:tr>
              <a:tr h="501793">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Dictaminar los proyectos de políticas, bases y lineamientos en materia de adquisiciones, arrendamientos y servicios que le presenten</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2560767"/>
                  </a:ext>
                </a:extLst>
              </a:tr>
              <a:tr h="493489">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Analizar trimestralmente el informe de la conclusión y resultados generales de las </a:t>
                      </a:r>
                      <a:r>
                        <a:rPr lang="es-MX" sz="1600" b="0" i="0" kern="1200" dirty="0">
                          <a:solidFill>
                            <a:schemeClr val="tx1"/>
                          </a:solidFill>
                          <a:effectLst/>
                          <a:latin typeface="Tenorite" pitchFamily="2" charset="0"/>
                          <a:ea typeface="+mn-ea"/>
                          <a:cs typeface="+mn-cs"/>
                        </a:rPr>
                        <a:t>contrataciones que se realicen</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5123063"/>
                  </a:ext>
                </a:extLst>
              </a:tr>
              <a:tr h="517511">
                <a:tc>
                  <a:txBody>
                    <a:bodyPr/>
                    <a:lstStyle/>
                    <a:p>
                      <a:pPr marL="0" lvl="0" indent="0" algn="just" defTabSz="914400" rtl="0" eaLnBrk="1" latinLnBrk="0" hangingPunct="1">
                        <a:lnSpc>
                          <a:spcPts val="1500"/>
                        </a:lnSpc>
                        <a:spcBef>
                          <a:spcPts val="200"/>
                        </a:spcBef>
                        <a:spcAft>
                          <a:spcPts val="200"/>
                        </a:spcAft>
                        <a:buFontTx/>
                        <a:buNone/>
                      </a:pPr>
                      <a:r>
                        <a:rPr lang="es-ES" sz="1600" b="0" i="0" kern="1200" dirty="0">
                          <a:solidFill>
                            <a:schemeClr val="tx1"/>
                          </a:solidFill>
                          <a:effectLst/>
                          <a:latin typeface="Tenorite" pitchFamily="2" charset="0"/>
                          <a:ea typeface="+mn-ea"/>
                          <a:cs typeface="+mn-cs"/>
                        </a:rPr>
                        <a:t>Autorizar, cuando se justifique, la creación de subcomités de adquisiciones</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4206655"/>
                  </a:ext>
                </a:extLst>
              </a:tr>
              <a:tr h="517511">
                <a:tc>
                  <a:txBody>
                    <a:bodyPr/>
                    <a:lstStyle/>
                    <a:p>
                      <a:pPr marL="0" marR="0" lvl="0" indent="0" algn="just" defTabSz="914400" rtl="0" eaLnBrk="1" fontAlgn="auto" latinLnBrk="0" hangingPunct="1">
                        <a:lnSpc>
                          <a:spcPts val="1500"/>
                        </a:lnSpc>
                        <a:spcBef>
                          <a:spcPts val="200"/>
                        </a:spcBef>
                        <a:spcAft>
                          <a:spcPts val="200"/>
                        </a:spcAft>
                        <a:buClrTx/>
                        <a:buSzTx/>
                        <a:buFontTx/>
                        <a:buNone/>
                        <a:tabLst/>
                        <a:defRPr/>
                      </a:pPr>
                      <a:r>
                        <a:rPr lang="es-ES" sz="1600" b="0" i="0" kern="1200" dirty="0">
                          <a:solidFill>
                            <a:schemeClr val="tx1"/>
                          </a:solidFill>
                          <a:effectLst/>
                          <a:latin typeface="Tenorite" pitchFamily="2" charset="0"/>
                          <a:ea typeface="+mn-ea"/>
                          <a:cs typeface="+mn-cs"/>
                        </a:rPr>
                        <a:t>Elaborar y aprobar el manual de integración y funcionamiento del Comité.</a:t>
                      </a:r>
                      <a:endParaRPr lang="en-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50538153"/>
                  </a:ext>
                </a:extLst>
              </a:tr>
            </a:tbl>
          </a:graphicData>
        </a:graphic>
      </p:graphicFrame>
      <p:grpSp>
        <p:nvGrpSpPr>
          <p:cNvPr id="33" name="Group 32">
            <a:extLst>
              <a:ext uri="{FF2B5EF4-FFF2-40B4-BE49-F238E27FC236}">
                <a16:creationId xmlns:a16="http://schemas.microsoft.com/office/drawing/2014/main" id="{1D3FAE0B-52F0-ABE2-9B00-FF7087DAE31E}"/>
              </a:ext>
            </a:extLst>
          </p:cNvPr>
          <p:cNvGrpSpPr/>
          <p:nvPr/>
        </p:nvGrpSpPr>
        <p:grpSpPr>
          <a:xfrm>
            <a:off x="1878554" y="2625569"/>
            <a:ext cx="288000" cy="288000"/>
            <a:chOff x="627395" y="3898054"/>
            <a:chExt cx="376545" cy="376545"/>
          </a:xfrm>
        </p:grpSpPr>
        <p:sp>
          <p:nvSpPr>
            <p:cNvPr id="32" name="Oval 31">
              <a:extLst>
                <a:ext uri="{FF2B5EF4-FFF2-40B4-BE49-F238E27FC236}">
                  <a16:creationId xmlns:a16="http://schemas.microsoft.com/office/drawing/2014/main" id="{D0B63387-394B-4767-1AF3-BAB4C2969E83}"/>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30" name="Graphic 29" descr="Badge Tick1 with solid fill">
              <a:extLst>
                <a:ext uri="{FF2B5EF4-FFF2-40B4-BE49-F238E27FC236}">
                  <a16:creationId xmlns:a16="http://schemas.microsoft.com/office/drawing/2014/main" id="{DD8E5D75-8253-E9AF-0B6E-456880F9E5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34" name="Group 33">
            <a:extLst>
              <a:ext uri="{FF2B5EF4-FFF2-40B4-BE49-F238E27FC236}">
                <a16:creationId xmlns:a16="http://schemas.microsoft.com/office/drawing/2014/main" id="{C18AEBF1-4EF4-AE1A-5141-95D0A7857A2A}"/>
              </a:ext>
            </a:extLst>
          </p:cNvPr>
          <p:cNvGrpSpPr/>
          <p:nvPr/>
        </p:nvGrpSpPr>
        <p:grpSpPr>
          <a:xfrm>
            <a:off x="1878554" y="3189233"/>
            <a:ext cx="288000" cy="288000"/>
            <a:chOff x="627395" y="3898054"/>
            <a:chExt cx="376545" cy="376545"/>
          </a:xfrm>
        </p:grpSpPr>
        <p:sp>
          <p:nvSpPr>
            <p:cNvPr id="35" name="Oval 34">
              <a:extLst>
                <a:ext uri="{FF2B5EF4-FFF2-40B4-BE49-F238E27FC236}">
                  <a16:creationId xmlns:a16="http://schemas.microsoft.com/office/drawing/2014/main" id="{9507FDC3-192D-EE10-E118-53F2FB4052A6}"/>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36" name="Graphic 35" descr="Badge Tick1 with solid fill">
              <a:extLst>
                <a:ext uri="{FF2B5EF4-FFF2-40B4-BE49-F238E27FC236}">
                  <a16:creationId xmlns:a16="http://schemas.microsoft.com/office/drawing/2014/main" id="{882C2485-F456-7975-3D27-8D03EF7F63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38" name="Group 37">
            <a:extLst>
              <a:ext uri="{FF2B5EF4-FFF2-40B4-BE49-F238E27FC236}">
                <a16:creationId xmlns:a16="http://schemas.microsoft.com/office/drawing/2014/main" id="{D9B413C4-FB8C-C1FB-CCD8-ADAEDFDB4C36}"/>
              </a:ext>
            </a:extLst>
          </p:cNvPr>
          <p:cNvGrpSpPr/>
          <p:nvPr/>
        </p:nvGrpSpPr>
        <p:grpSpPr>
          <a:xfrm>
            <a:off x="1865161" y="3809118"/>
            <a:ext cx="288000" cy="288000"/>
            <a:chOff x="627395" y="3898054"/>
            <a:chExt cx="376545" cy="376545"/>
          </a:xfrm>
        </p:grpSpPr>
        <p:sp>
          <p:nvSpPr>
            <p:cNvPr id="39" name="Oval 38">
              <a:extLst>
                <a:ext uri="{FF2B5EF4-FFF2-40B4-BE49-F238E27FC236}">
                  <a16:creationId xmlns:a16="http://schemas.microsoft.com/office/drawing/2014/main" id="{8B44519D-359E-5E1F-4AA1-55CD465302AE}"/>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0" name="Graphic 39" descr="Badge Tick1 with solid fill">
              <a:extLst>
                <a:ext uri="{FF2B5EF4-FFF2-40B4-BE49-F238E27FC236}">
                  <a16:creationId xmlns:a16="http://schemas.microsoft.com/office/drawing/2014/main" id="{89235A63-A496-CA80-E3A5-16D3E7F86B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41" name="Group 40">
            <a:extLst>
              <a:ext uri="{FF2B5EF4-FFF2-40B4-BE49-F238E27FC236}">
                <a16:creationId xmlns:a16="http://schemas.microsoft.com/office/drawing/2014/main" id="{75C603BF-D4D3-9643-B20D-3FB2A3CF2551}"/>
              </a:ext>
            </a:extLst>
          </p:cNvPr>
          <p:cNvGrpSpPr/>
          <p:nvPr/>
        </p:nvGrpSpPr>
        <p:grpSpPr>
          <a:xfrm>
            <a:off x="1878554" y="4342530"/>
            <a:ext cx="288000" cy="288000"/>
            <a:chOff x="627395" y="3898054"/>
            <a:chExt cx="376545" cy="376545"/>
          </a:xfrm>
        </p:grpSpPr>
        <p:sp>
          <p:nvSpPr>
            <p:cNvPr id="42" name="Oval 41">
              <a:extLst>
                <a:ext uri="{FF2B5EF4-FFF2-40B4-BE49-F238E27FC236}">
                  <a16:creationId xmlns:a16="http://schemas.microsoft.com/office/drawing/2014/main" id="{81332341-72E8-D30C-CE0F-16DAF247394F}"/>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3" name="Graphic 42" descr="Badge Tick1 with solid fill">
              <a:extLst>
                <a:ext uri="{FF2B5EF4-FFF2-40B4-BE49-F238E27FC236}">
                  <a16:creationId xmlns:a16="http://schemas.microsoft.com/office/drawing/2014/main" id="{ED732FED-3ED7-02EE-49CA-C6DDD87CE6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19" name="Group 40">
            <a:extLst>
              <a:ext uri="{FF2B5EF4-FFF2-40B4-BE49-F238E27FC236}">
                <a16:creationId xmlns:a16="http://schemas.microsoft.com/office/drawing/2014/main" id="{E1DF146F-CED2-343D-213E-7891CCEA5196}"/>
              </a:ext>
            </a:extLst>
          </p:cNvPr>
          <p:cNvGrpSpPr/>
          <p:nvPr/>
        </p:nvGrpSpPr>
        <p:grpSpPr>
          <a:xfrm>
            <a:off x="1880048" y="4825049"/>
            <a:ext cx="288000" cy="288000"/>
            <a:chOff x="627395" y="3898054"/>
            <a:chExt cx="376545" cy="376545"/>
          </a:xfrm>
        </p:grpSpPr>
        <p:sp>
          <p:nvSpPr>
            <p:cNvPr id="20" name="Oval 41">
              <a:extLst>
                <a:ext uri="{FF2B5EF4-FFF2-40B4-BE49-F238E27FC236}">
                  <a16:creationId xmlns:a16="http://schemas.microsoft.com/office/drawing/2014/main" id="{395B8411-C6BE-3004-5354-BDA9C7197D2A}"/>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21" name="Graphic 42" descr="Badge Tick1 with solid fill">
              <a:extLst>
                <a:ext uri="{FF2B5EF4-FFF2-40B4-BE49-F238E27FC236}">
                  <a16:creationId xmlns:a16="http://schemas.microsoft.com/office/drawing/2014/main" id="{FA4529CD-1A2B-B373-62CA-590921C9D1B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22" name="Group 40">
            <a:extLst>
              <a:ext uri="{FF2B5EF4-FFF2-40B4-BE49-F238E27FC236}">
                <a16:creationId xmlns:a16="http://schemas.microsoft.com/office/drawing/2014/main" id="{34D4AE9E-C55C-15B9-6827-E9DD32D26BC5}"/>
              </a:ext>
            </a:extLst>
          </p:cNvPr>
          <p:cNvGrpSpPr/>
          <p:nvPr/>
        </p:nvGrpSpPr>
        <p:grpSpPr>
          <a:xfrm>
            <a:off x="1878553" y="5351826"/>
            <a:ext cx="288000" cy="288000"/>
            <a:chOff x="627395" y="3898054"/>
            <a:chExt cx="376545" cy="376545"/>
          </a:xfrm>
        </p:grpSpPr>
        <p:sp>
          <p:nvSpPr>
            <p:cNvPr id="23" name="Oval 41">
              <a:extLst>
                <a:ext uri="{FF2B5EF4-FFF2-40B4-BE49-F238E27FC236}">
                  <a16:creationId xmlns:a16="http://schemas.microsoft.com/office/drawing/2014/main" id="{F300845B-5815-574A-A82C-53C7FC6771C8}"/>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24" name="Graphic 42" descr="Badge Tick1 with solid fill">
              <a:extLst>
                <a:ext uri="{FF2B5EF4-FFF2-40B4-BE49-F238E27FC236}">
                  <a16:creationId xmlns:a16="http://schemas.microsoft.com/office/drawing/2014/main" id="{FE277A12-7C9D-FFEA-01BC-C9EE903C27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spTree>
    <p:extLst>
      <p:ext uri="{BB962C8B-B14F-4D97-AF65-F5344CB8AC3E}">
        <p14:creationId xmlns:p14="http://schemas.microsoft.com/office/powerpoint/2010/main" val="3781177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s-MX" sz="2300" dirty="0"/>
              <a:t>COMITÉ DE ADQUISICIONES  </a:t>
            </a:r>
            <a:endParaRPr lang="en-MX" sz="2300" dirty="0"/>
          </a:p>
        </p:txBody>
      </p:sp>
      <p:graphicFrame>
        <p:nvGraphicFramePr>
          <p:cNvPr id="44" name="Table 43">
            <a:extLst>
              <a:ext uri="{FF2B5EF4-FFF2-40B4-BE49-F238E27FC236}">
                <a16:creationId xmlns:a16="http://schemas.microsoft.com/office/drawing/2014/main" id="{75388FE8-CE7F-AB73-E55D-E14E576AFBC3}"/>
              </a:ext>
            </a:extLst>
          </p:cNvPr>
          <p:cNvGraphicFramePr>
            <a:graphicFrameLocks noGrp="1"/>
          </p:cNvGraphicFramePr>
          <p:nvPr>
            <p:extLst>
              <p:ext uri="{D42A27DB-BD31-4B8C-83A1-F6EECF244321}">
                <p14:modId xmlns:p14="http://schemas.microsoft.com/office/powerpoint/2010/main" val="118475339"/>
              </p:ext>
            </p:extLst>
          </p:nvPr>
        </p:nvGraphicFramePr>
        <p:xfrm>
          <a:off x="1116445" y="2173475"/>
          <a:ext cx="9970067" cy="4012903"/>
        </p:xfrm>
        <a:graphic>
          <a:graphicData uri="http://schemas.openxmlformats.org/drawingml/2006/table">
            <a:tbl>
              <a:tblPr firstCol="1" bandRow="1">
                <a:tableStyleId>{5C22544A-7EE6-4342-B048-85BDC9FD1C3A}</a:tableStyleId>
              </a:tblPr>
              <a:tblGrid>
                <a:gridCol w="9970067">
                  <a:extLst>
                    <a:ext uri="{9D8B030D-6E8A-4147-A177-3AD203B41FA5}">
                      <a16:colId xmlns:a16="http://schemas.microsoft.com/office/drawing/2014/main" val="2113709134"/>
                    </a:ext>
                  </a:extLst>
                </a:gridCol>
              </a:tblGrid>
              <a:tr h="303936">
                <a:tc>
                  <a:txBody>
                    <a:bodyPr/>
                    <a:lstStyle/>
                    <a:p>
                      <a:pPr marL="0" lvl="0" indent="0" algn="just" defTabSz="914400" rtl="0" eaLnBrk="1" latinLnBrk="0" hangingPunct="1">
                        <a:lnSpc>
                          <a:spcPts val="1500"/>
                        </a:lnSpc>
                        <a:spcBef>
                          <a:spcPts val="200"/>
                        </a:spcBef>
                        <a:spcAft>
                          <a:spcPts val="200"/>
                        </a:spcAft>
                        <a:buFontTx/>
                        <a:buNone/>
                      </a:pPr>
                      <a:r>
                        <a:rPr lang="es-ES" sz="1600" b="1" i="0" kern="1200" dirty="0">
                          <a:solidFill>
                            <a:schemeClr val="tx1"/>
                          </a:solidFill>
                          <a:effectLst/>
                          <a:latin typeface="Tenorite" pitchFamily="2" charset="0"/>
                          <a:ea typeface="+mn-ea"/>
                          <a:cs typeface="+mn-cs"/>
                        </a:rPr>
                        <a:t>Bases para elaborar y aprobar el manual del Comité de Adquisiciones : </a:t>
                      </a:r>
                      <a:endParaRPr lang="es-MX" sz="1600" b="1"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5396272"/>
                  </a:ext>
                </a:extLst>
              </a:tr>
              <a:tr h="303936">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ES" sz="1600" b="0" i="0" kern="1200" dirty="0">
                          <a:solidFill>
                            <a:schemeClr val="tx1"/>
                          </a:solidFill>
                          <a:effectLst/>
                          <a:latin typeface="Tenorite" pitchFamily="2" charset="0"/>
                          <a:ea typeface="+mn-ea"/>
                          <a:cs typeface="+mn-cs"/>
                        </a:rPr>
                        <a:t>Será presidido por el titular de la dependencia o entidad</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3817686"/>
                  </a:ext>
                </a:extLst>
              </a:tr>
              <a:tr h="303936">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MX" sz="1600" b="0" i="0" kern="1200" dirty="0">
                          <a:solidFill>
                            <a:schemeClr val="tx1"/>
                          </a:solidFill>
                          <a:effectLst/>
                          <a:latin typeface="Tenorite" pitchFamily="2" charset="0"/>
                          <a:ea typeface="+mn-ea"/>
                          <a:cs typeface="+mn-cs"/>
                        </a:rPr>
                        <a:t>Tendrá un Secretario Ejecutivo</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2560767"/>
                  </a:ext>
                </a:extLst>
              </a:tr>
              <a:tr h="303936">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ES" sz="1600" b="0" i="0" kern="1200" dirty="0">
                          <a:solidFill>
                            <a:schemeClr val="tx1"/>
                          </a:solidFill>
                          <a:effectLst/>
                          <a:latin typeface="Tenorite" pitchFamily="2" charset="0"/>
                          <a:ea typeface="+mn-ea"/>
                          <a:cs typeface="+mn-cs"/>
                        </a:rPr>
                        <a:t>Un secretario técnico qué será el servidor público encargado directo de las adquisiciones</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5123063"/>
                  </a:ext>
                </a:extLst>
              </a:tr>
              <a:tr h="475692">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ES" sz="1600" b="0" i="0" kern="1200" dirty="0">
                          <a:solidFill>
                            <a:schemeClr val="tx1"/>
                          </a:solidFill>
                          <a:effectLst/>
                          <a:latin typeface="Tenorite" pitchFamily="2" charset="0"/>
                          <a:ea typeface="+mn-ea"/>
                          <a:cs typeface="+mn-cs"/>
                        </a:rPr>
                        <a:t>Vocales, un representante de la Oficialía Mayor, los responsables directos de las áreas de programación y presupuesto y de almacenes de la dependencia</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9820432"/>
                  </a:ext>
                </a:extLst>
              </a:tr>
              <a:tr h="475692">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ES" sz="1600" b="0" i="0" kern="1200" dirty="0">
                          <a:solidFill>
                            <a:schemeClr val="tx1"/>
                          </a:solidFill>
                          <a:effectLst/>
                          <a:latin typeface="Tenorite" pitchFamily="2" charset="0"/>
                          <a:ea typeface="+mn-ea"/>
                          <a:cs typeface="+mn-cs"/>
                        </a:rPr>
                        <a:t>El presidente del comité determinará cuando se requiera contar con la presencia de otros </a:t>
                      </a:r>
                      <a:r>
                        <a:rPr lang="es-MX" sz="1600" b="0" i="0" kern="1200" dirty="0">
                          <a:solidFill>
                            <a:schemeClr val="tx1"/>
                          </a:solidFill>
                          <a:effectLst/>
                          <a:latin typeface="Tenorite" pitchFamily="2" charset="0"/>
                          <a:ea typeface="+mn-ea"/>
                          <a:cs typeface="+mn-cs"/>
                        </a:rPr>
                        <a:t>servidores públicos</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7302403"/>
                  </a:ext>
                </a:extLst>
              </a:tr>
              <a:tr h="303936">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ES" sz="1600" b="0" i="0" kern="1200" dirty="0">
                          <a:solidFill>
                            <a:schemeClr val="tx1"/>
                          </a:solidFill>
                          <a:effectLst/>
                          <a:latin typeface="Tenorite" pitchFamily="2" charset="0"/>
                          <a:ea typeface="+mn-ea"/>
                          <a:cs typeface="+mn-cs"/>
                        </a:rPr>
                        <a:t>Los vocales titulares deberán tener un nivel jerárquico mínimo de director general</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1702760"/>
                  </a:ext>
                </a:extLst>
              </a:tr>
              <a:tr h="475692">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ES" sz="1600" b="0" i="0" kern="1200" dirty="0">
                          <a:solidFill>
                            <a:schemeClr val="tx1"/>
                          </a:solidFill>
                          <a:effectLst/>
                          <a:latin typeface="Tenorite" pitchFamily="2" charset="0"/>
                          <a:ea typeface="+mn-ea"/>
                          <a:cs typeface="+mn-cs"/>
                        </a:rPr>
                        <a:t>El número total de miembros del Comité deberá ser impar, quienes emitirán su voto en los asuntos que se sometan </a:t>
                      </a:r>
                      <a:endParaRPr lang="es-MX" sz="1600" b="0" i="0" kern="1200" dirty="0">
                        <a:solidFill>
                          <a:schemeClr val="tx1"/>
                        </a:solidFill>
                        <a:effectLst/>
                        <a:latin typeface="Tenorite" pitchFamily="2" charset="0"/>
                        <a:ea typeface="+mn-ea"/>
                        <a:cs typeface="+mn-cs"/>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5534515"/>
                  </a:ext>
                </a:extLst>
              </a:tr>
              <a:tr h="303936">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MX" sz="1600" b="0" i="0" kern="1200" dirty="0">
                          <a:solidFill>
                            <a:schemeClr val="tx1"/>
                          </a:solidFill>
                          <a:effectLst/>
                          <a:latin typeface="Tenorite" pitchFamily="2" charset="0"/>
                          <a:ea typeface="+mn-ea"/>
                          <a:cs typeface="+mn-cs"/>
                        </a:rPr>
                        <a:t>El área jurídica y el órgano interno de control asistirán a las sesiones como asesores </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8600182"/>
                  </a:ext>
                </a:extLst>
              </a:tr>
              <a:tr h="407467">
                <a:tc>
                  <a:txBody>
                    <a:bodyPr/>
                    <a:lstStyle/>
                    <a:p>
                      <a:pPr marL="285750" lvl="0" indent="-285750" algn="just" defTabSz="914400" rtl="0" eaLnBrk="1" latinLnBrk="0" hangingPunct="1">
                        <a:lnSpc>
                          <a:spcPts val="1500"/>
                        </a:lnSpc>
                        <a:spcBef>
                          <a:spcPts val="200"/>
                        </a:spcBef>
                        <a:spcAft>
                          <a:spcPts val="200"/>
                        </a:spcAft>
                        <a:buFont typeface="Wingdings" panose="05000000000000000000" pitchFamily="2" charset="2"/>
                        <a:buChar char="ü"/>
                      </a:pPr>
                      <a:r>
                        <a:rPr lang="es-MX" sz="1600" b="0" i="0" kern="1200" dirty="0">
                          <a:solidFill>
                            <a:schemeClr val="tx1"/>
                          </a:solidFill>
                          <a:effectLst/>
                          <a:latin typeface="Tenorite" pitchFamily="2" charset="0"/>
                          <a:ea typeface="+mn-ea"/>
                          <a:cs typeface="+mn-cs"/>
                        </a:rPr>
                        <a:t>El comité deberá dictaminar los asuntos que se que se presentan a su consideración </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18548860"/>
                  </a:ext>
                </a:extLst>
              </a:tr>
            </a:tbl>
          </a:graphicData>
        </a:graphic>
      </p:graphicFrame>
    </p:spTree>
    <p:extLst>
      <p:ext uri="{BB962C8B-B14F-4D97-AF65-F5344CB8AC3E}">
        <p14:creationId xmlns:p14="http://schemas.microsoft.com/office/powerpoint/2010/main" val="2412808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INVESTIGACIÓN DE MERCADO</a:t>
            </a:r>
          </a:p>
        </p:txBody>
      </p:sp>
      <p:sp>
        <p:nvSpPr>
          <p:cNvPr id="4" name="TextBox 3">
            <a:extLst>
              <a:ext uri="{FF2B5EF4-FFF2-40B4-BE49-F238E27FC236}">
                <a16:creationId xmlns:a16="http://schemas.microsoft.com/office/drawing/2014/main" id="{8E5B200B-C6FE-49F1-8242-29C2D60FBF99}"/>
              </a:ext>
            </a:extLst>
          </p:cNvPr>
          <p:cNvSpPr txBox="1"/>
          <p:nvPr/>
        </p:nvSpPr>
        <p:spPr>
          <a:xfrm>
            <a:off x="2056435" y="2352142"/>
            <a:ext cx="8079129" cy="2519601"/>
          </a:xfrm>
          <a:prstGeom prst="rect">
            <a:avLst/>
          </a:prstGeom>
          <a:noFill/>
        </p:spPr>
        <p:txBody>
          <a:bodyPr wrap="square" rtlCol="0">
            <a:spAutoFit/>
          </a:bodyPr>
          <a:lstStyle/>
          <a:p>
            <a:pPr algn="just">
              <a:lnSpc>
                <a:spcPct val="107000"/>
              </a:lnSpc>
              <a:spcAft>
                <a:spcPts val="200"/>
              </a:spcAft>
            </a:pPr>
            <a:r>
              <a:rPr lang="es-MX" sz="1600" b="1" dirty="0">
                <a:effectLst/>
                <a:latin typeface="Tenorite" pitchFamily="2" charset="0"/>
                <a:ea typeface="Calibri" panose="020F0502020204030204" pitchFamily="34" charset="0"/>
                <a:cs typeface="Times New Roman" panose="02020603050405020304" pitchFamily="18" charset="0"/>
              </a:rPr>
              <a:t>DEFINICIÓN:</a:t>
            </a:r>
            <a:r>
              <a:rPr lang="es-MX" sz="1400" dirty="0">
                <a:effectLst/>
                <a:latin typeface="Tenorite" pitchFamily="2" charset="0"/>
                <a:ea typeface="Calibri" panose="020F0502020204030204" pitchFamily="34" charset="0"/>
                <a:cs typeface="Times New Roman" panose="02020603050405020304" pitchFamily="18" charset="0"/>
              </a:rPr>
              <a:t> </a:t>
            </a:r>
            <a:endParaRPr lang="en-MX" sz="1400" dirty="0">
              <a:effectLst/>
              <a:latin typeface="Tenorite" pitchFamily="2" charset="0"/>
              <a:ea typeface="Calibri" panose="020F0502020204030204" pitchFamily="34" charset="0"/>
              <a:cs typeface="Times New Roman" panose="02020603050405020304" pitchFamily="18" charset="0"/>
            </a:endParaRPr>
          </a:p>
          <a:p>
            <a:pPr algn="just">
              <a:lnSpc>
                <a:spcPct val="107000"/>
              </a:lnSpc>
              <a:spcAft>
                <a:spcPts val="800"/>
              </a:spcAft>
            </a:pPr>
            <a:r>
              <a:rPr lang="es-MX" sz="1400" dirty="0">
                <a:effectLst/>
                <a:latin typeface="Tenorite" pitchFamily="2" charset="0"/>
                <a:ea typeface="Calibri" panose="020F0502020204030204" pitchFamily="34" charset="0"/>
                <a:cs typeface="Times New Roman" panose="02020603050405020304" pitchFamily="18" charset="0"/>
              </a:rPr>
              <a:t> </a:t>
            </a:r>
            <a:endParaRPr lang="en-MX" sz="1400" dirty="0">
              <a:effectLst/>
              <a:latin typeface="Tenorite" pitchFamily="2" charset="0"/>
              <a:ea typeface="Calibri" panose="020F0502020204030204" pitchFamily="34" charset="0"/>
              <a:cs typeface="Times New Roman" panose="02020603050405020304" pitchFamily="18" charset="0"/>
            </a:endParaRPr>
          </a:p>
          <a:p>
            <a:pPr>
              <a:lnSpc>
                <a:spcPct val="150000"/>
              </a:lnSpc>
            </a:pPr>
            <a:r>
              <a:rPr lang="es-MX" sz="1600" dirty="0">
                <a:effectLst/>
                <a:latin typeface="Tenorite" pitchFamily="2" charset="0"/>
                <a:ea typeface="Calibri" panose="020F0502020204030204" pitchFamily="34" charset="0"/>
                <a:cs typeface="Times New Roman" panose="02020603050405020304" pitchFamily="18" charset="0"/>
              </a:rPr>
              <a:t>Verificación de la existencia de bienes, arrendamientos o servicios, de proveedores a nivel nacional o internacional y del precio estimado basado en la información que se obtenga en la propia independencia o entidad, de organismos públicos o privados, de fabricantes de bienes o prestadores del servicio, o una combinación de dichas fuentes de información. </a:t>
            </a:r>
            <a:endParaRPr lang="en-MX" sz="1600" dirty="0">
              <a:latin typeface="Tenorite" pitchFamily="2" charset="0"/>
            </a:endParaRPr>
          </a:p>
        </p:txBody>
      </p:sp>
      <p:sp>
        <p:nvSpPr>
          <p:cNvPr id="5" name="TextBox 4">
            <a:extLst>
              <a:ext uri="{FF2B5EF4-FFF2-40B4-BE49-F238E27FC236}">
                <a16:creationId xmlns:a16="http://schemas.microsoft.com/office/drawing/2014/main" id="{9A11ADBB-6844-1194-563A-058DCC077C30}"/>
              </a:ext>
            </a:extLst>
          </p:cNvPr>
          <p:cNvSpPr txBox="1"/>
          <p:nvPr/>
        </p:nvSpPr>
        <p:spPr>
          <a:xfrm>
            <a:off x="4510532" y="5779948"/>
            <a:ext cx="3170933"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1, fracción IX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28298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INVESTIGACIÓN DE MERCADO</a:t>
            </a:r>
          </a:p>
        </p:txBody>
      </p:sp>
      <p:sp>
        <p:nvSpPr>
          <p:cNvPr id="5" name="TextBox 4">
            <a:extLst>
              <a:ext uri="{FF2B5EF4-FFF2-40B4-BE49-F238E27FC236}">
                <a16:creationId xmlns:a16="http://schemas.microsoft.com/office/drawing/2014/main" id="{9A11ADBB-6844-1194-563A-058DCC077C30}"/>
              </a:ext>
            </a:extLst>
          </p:cNvPr>
          <p:cNvSpPr txBox="1"/>
          <p:nvPr/>
        </p:nvSpPr>
        <p:spPr>
          <a:xfrm>
            <a:off x="3383302" y="6283801"/>
            <a:ext cx="5425396"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28, sexto párrafo de la LAASSPES y 28 del RLAASSPES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470F4768-FE63-474D-AA6F-1BD4157619F6}"/>
              </a:ext>
            </a:extLst>
          </p:cNvPr>
          <p:cNvSpPr txBox="1"/>
          <p:nvPr/>
        </p:nvSpPr>
        <p:spPr>
          <a:xfrm>
            <a:off x="8191732" y="4000801"/>
            <a:ext cx="2592729" cy="954107"/>
          </a:xfrm>
          <a:prstGeom prst="rect">
            <a:avLst/>
          </a:prstGeom>
          <a:noFill/>
        </p:spPr>
        <p:txBody>
          <a:bodyPr wrap="square" rtlCol="0">
            <a:spAutoFit/>
          </a:bodyPr>
          <a:lstStyle/>
          <a:p>
            <a:pPr algn="ctr"/>
            <a:r>
              <a:rPr lang="en-US" sz="1400" dirty="0" err="1">
                <a:latin typeface="Tenorite" pitchFamily="2" charset="0"/>
              </a:rPr>
              <a:t>Conozcan</a:t>
            </a:r>
            <a:r>
              <a:rPr lang="en-US" sz="1400" dirty="0">
                <a:latin typeface="Tenorite" pitchFamily="2" charset="0"/>
              </a:rPr>
              <a:t> </a:t>
            </a:r>
            <a:r>
              <a:rPr lang="en-US" sz="1400" dirty="0" err="1">
                <a:latin typeface="Tenorite" pitchFamily="2" charset="0"/>
              </a:rPr>
              <a:t>el</a:t>
            </a:r>
            <a:r>
              <a:rPr lang="en-US" sz="1400" dirty="0">
                <a:latin typeface="Tenorite" pitchFamily="2" charset="0"/>
              </a:rPr>
              <a:t> </a:t>
            </a:r>
            <a:r>
              <a:rPr lang="en-US" sz="1400" dirty="0" err="1">
                <a:latin typeface="Tenorite" pitchFamily="2" charset="0"/>
              </a:rPr>
              <a:t>precio</a:t>
            </a:r>
            <a:r>
              <a:rPr lang="en-US" sz="1400" dirty="0">
                <a:latin typeface="Tenorite" pitchFamily="2" charset="0"/>
              </a:rPr>
              <a:t> </a:t>
            </a:r>
            <a:r>
              <a:rPr lang="en-US" sz="1400" dirty="0" err="1">
                <a:latin typeface="Tenorite" pitchFamily="2" charset="0"/>
              </a:rPr>
              <a:t>prevaleciente</a:t>
            </a:r>
            <a:r>
              <a:rPr lang="en-US" sz="1400" dirty="0">
                <a:latin typeface="Tenorite" pitchFamily="2" charset="0"/>
              </a:rPr>
              <a:t> de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bienes</a:t>
            </a:r>
            <a:r>
              <a:rPr lang="en-US" sz="1400" dirty="0">
                <a:latin typeface="Tenorite" pitchFamily="2" charset="0"/>
              </a:rPr>
              <a:t>, </a:t>
            </a:r>
            <a:r>
              <a:rPr lang="en-US" sz="1400" dirty="0" err="1">
                <a:latin typeface="Tenorite" pitchFamily="2" charset="0"/>
              </a:rPr>
              <a:t>arrendamientos</a:t>
            </a:r>
            <a:r>
              <a:rPr lang="en-US" sz="1400" dirty="0">
                <a:latin typeface="Tenorite" pitchFamily="2" charset="0"/>
              </a:rPr>
              <a:t> o </a:t>
            </a:r>
            <a:r>
              <a:rPr lang="en-US" sz="1400" dirty="0" err="1">
                <a:latin typeface="Tenorite" pitchFamily="2" charset="0"/>
              </a:rPr>
              <a:t>servicios</a:t>
            </a:r>
            <a:r>
              <a:rPr lang="en-US" sz="1400" dirty="0">
                <a:latin typeface="Tenorite" pitchFamily="2" charset="0"/>
              </a:rPr>
              <a:t> </a:t>
            </a:r>
            <a:r>
              <a:rPr lang="en-US" sz="1400" dirty="0" err="1">
                <a:latin typeface="Tenorite" pitchFamily="2" charset="0"/>
              </a:rPr>
              <a:t>requeridos</a:t>
            </a:r>
            <a:endParaRPr lang="en-US" sz="1400" dirty="0">
              <a:latin typeface="Tenorite" pitchFamily="2" charset="0"/>
            </a:endParaRPr>
          </a:p>
        </p:txBody>
      </p:sp>
      <p:sp>
        <p:nvSpPr>
          <p:cNvPr id="10" name="TextBox 9">
            <a:extLst>
              <a:ext uri="{FF2B5EF4-FFF2-40B4-BE49-F238E27FC236}">
                <a16:creationId xmlns:a16="http://schemas.microsoft.com/office/drawing/2014/main" id="{8556FC7E-D2DD-7D36-9A1B-78DC74A65E2B}"/>
              </a:ext>
            </a:extLst>
          </p:cNvPr>
          <p:cNvSpPr txBox="1"/>
          <p:nvPr/>
        </p:nvSpPr>
        <p:spPr>
          <a:xfrm>
            <a:off x="1515043" y="4000801"/>
            <a:ext cx="2485225" cy="954107"/>
          </a:xfrm>
          <a:prstGeom prst="rect">
            <a:avLst/>
          </a:prstGeom>
          <a:noFill/>
        </p:spPr>
        <p:txBody>
          <a:bodyPr wrap="square" rtlCol="0">
            <a:spAutoFit/>
          </a:bodyPr>
          <a:lstStyle/>
          <a:p>
            <a:pPr algn="ctr"/>
            <a:r>
              <a:rPr lang="es-MX" sz="1400" dirty="0">
                <a:effectLst/>
                <a:latin typeface="Tenorite" pitchFamily="2" charset="0"/>
              </a:rPr>
              <a:t>Determina la existencia de bienes y servicios en la calidad, cantidad, calidad, y oportunidad requeridas</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C4599275-84F1-DAFE-B136-71B33A7F8D84}"/>
              </a:ext>
            </a:extLst>
          </p:cNvPr>
          <p:cNvSpPr txBox="1"/>
          <p:nvPr/>
        </p:nvSpPr>
        <p:spPr>
          <a:xfrm>
            <a:off x="4747549" y="3893079"/>
            <a:ext cx="2696902" cy="1169551"/>
          </a:xfrm>
          <a:prstGeom prst="rect">
            <a:avLst/>
          </a:prstGeom>
          <a:noFill/>
        </p:spPr>
        <p:txBody>
          <a:bodyPr wrap="square" rtlCol="0">
            <a:spAutoFit/>
          </a:bodyPr>
          <a:lstStyle/>
          <a:p>
            <a:pPr algn="ctr"/>
            <a:r>
              <a:rPr lang="es-MX" sz="1400" dirty="0">
                <a:effectLst/>
                <a:latin typeface="Tenorite" pitchFamily="2" charset="0"/>
              </a:rPr>
              <a:t>Verificar la existencia de proveedores a nivel nacional o internacional con posibilidad de cumplir con sus necesidades de contratación</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252C1184-9ABB-ACA5-9182-ECC2220F922E}"/>
              </a:ext>
            </a:extLst>
          </p:cNvPr>
          <p:cNvSpPr txBox="1"/>
          <p:nvPr/>
        </p:nvSpPr>
        <p:spPr>
          <a:xfrm>
            <a:off x="4520268" y="2359219"/>
            <a:ext cx="3162949" cy="546945"/>
          </a:xfrm>
          <a:prstGeom prst="rect">
            <a:avLst/>
          </a:prstGeom>
          <a:noFill/>
        </p:spPr>
        <p:txBody>
          <a:bodyPr wrap="square" rtlCol="0">
            <a:spAutoFit/>
          </a:bodyPr>
          <a:lstStyle/>
          <a:p>
            <a:pPr algn="ctr">
              <a:lnSpc>
                <a:spcPts val="1700"/>
              </a:lnSpc>
              <a:spcAft>
                <a:spcPts val="800"/>
              </a:spcAft>
            </a:pPr>
            <a:r>
              <a:rPr lang="es-MX" sz="1900" b="1" dirty="0">
                <a:effectLst/>
                <a:latin typeface="Tenorite" pitchFamily="2" charset="0"/>
              </a:rPr>
              <a:t>Finalidad de la Investigación</a:t>
            </a:r>
            <a:r>
              <a:rPr lang="en-MX" sz="1900" b="1" dirty="0">
                <a:latin typeface="Tenorite" pitchFamily="2" charset="0"/>
              </a:rPr>
              <a:t> </a:t>
            </a:r>
            <a:r>
              <a:rPr lang="es-MX" sz="1900" b="1" dirty="0">
                <a:effectLst/>
                <a:latin typeface="Tenorite" pitchFamily="2" charset="0"/>
              </a:rPr>
              <a:t>de Mercado</a:t>
            </a:r>
            <a:endParaRPr lang="en-MX" sz="1900" b="1" dirty="0">
              <a:effectLst/>
              <a:latin typeface="Tenorite" pitchFamily="2" charset="0"/>
              <a:ea typeface="Calibri" panose="020F0502020204030204" pitchFamily="34" charset="0"/>
              <a:cs typeface="Times New Roman" panose="02020603050405020304" pitchFamily="18" charset="0"/>
            </a:endParaRPr>
          </a:p>
        </p:txBody>
      </p:sp>
      <p:grpSp>
        <p:nvGrpSpPr>
          <p:cNvPr id="17" name="Group 16">
            <a:extLst>
              <a:ext uri="{FF2B5EF4-FFF2-40B4-BE49-F238E27FC236}">
                <a16:creationId xmlns:a16="http://schemas.microsoft.com/office/drawing/2014/main" id="{4F265D40-3AEB-3AA1-B2AD-7C6D4FAE5805}"/>
              </a:ext>
            </a:extLst>
          </p:cNvPr>
          <p:cNvGrpSpPr/>
          <p:nvPr/>
        </p:nvGrpSpPr>
        <p:grpSpPr>
          <a:xfrm>
            <a:off x="5770631" y="3306240"/>
            <a:ext cx="650738" cy="520384"/>
            <a:chOff x="5770631" y="3126623"/>
            <a:chExt cx="650738" cy="520384"/>
          </a:xfrm>
        </p:grpSpPr>
        <p:sp>
          <p:nvSpPr>
            <p:cNvPr id="14" name="Chevron 13">
              <a:extLst>
                <a:ext uri="{FF2B5EF4-FFF2-40B4-BE49-F238E27FC236}">
                  <a16:creationId xmlns:a16="http://schemas.microsoft.com/office/drawing/2014/main" id="{61A43791-9DA5-3890-8557-ACFBB0457CF8}"/>
                </a:ext>
              </a:extLst>
            </p:cNvPr>
            <p:cNvSpPr/>
            <p:nvPr/>
          </p:nvSpPr>
          <p:spPr>
            <a:xfrm rot="5400000">
              <a:off x="5932585" y="3062640"/>
              <a:ext cx="326829" cy="650738"/>
            </a:xfrm>
            <a:prstGeom prst="chevron">
              <a:avLst>
                <a:gd name="adj" fmla="val 57515"/>
              </a:avLst>
            </a:prstGeom>
            <a:solidFill>
              <a:srgbClr val="E65321">
                <a:alpha val="3043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16" name="Chevron 15">
              <a:extLst>
                <a:ext uri="{FF2B5EF4-FFF2-40B4-BE49-F238E27FC236}">
                  <a16:creationId xmlns:a16="http://schemas.microsoft.com/office/drawing/2014/main" id="{10B402EF-4073-020D-93BE-BB72661387A2}"/>
                </a:ext>
              </a:extLst>
            </p:cNvPr>
            <p:cNvSpPr/>
            <p:nvPr/>
          </p:nvSpPr>
          <p:spPr>
            <a:xfrm rot="5400000">
              <a:off x="5932585" y="2964669"/>
              <a:ext cx="326829" cy="650738"/>
            </a:xfrm>
            <a:prstGeom prst="chevron">
              <a:avLst>
                <a:gd name="adj" fmla="val 57515"/>
              </a:avLst>
            </a:prstGeom>
            <a:solidFill>
              <a:srgbClr val="E65321">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12" name="Chevron 11">
              <a:extLst>
                <a:ext uri="{FF2B5EF4-FFF2-40B4-BE49-F238E27FC236}">
                  <a16:creationId xmlns:a16="http://schemas.microsoft.com/office/drawing/2014/main" id="{F7AC342B-9AFB-649B-F92C-077D7E707700}"/>
                </a:ext>
              </a:extLst>
            </p:cNvPr>
            <p:cNvSpPr/>
            <p:nvPr/>
          </p:nvSpPr>
          <p:spPr>
            <a:xfrm rot="5400000">
              <a:off x="5932585" y="3158224"/>
              <a:ext cx="326829" cy="650738"/>
            </a:xfrm>
            <a:prstGeom prst="chevron">
              <a:avLst>
                <a:gd name="adj" fmla="val 57515"/>
              </a:avLst>
            </a:prstGeom>
            <a:gradFill flip="none" rotWithShape="1">
              <a:gsLst>
                <a:gs pos="7000">
                  <a:srgbClr val="E65321">
                    <a:alpha val="0"/>
                  </a:srgbClr>
                </a:gs>
                <a:gs pos="80000">
                  <a:srgbClr val="E6532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grpSp>
      <p:grpSp>
        <p:nvGrpSpPr>
          <p:cNvPr id="18" name="Group 17">
            <a:extLst>
              <a:ext uri="{FF2B5EF4-FFF2-40B4-BE49-F238E27FC236}">
                <a16:creationId xmlns:a16="http://schemas.microsoft.com/office/drawing/2014/main" id="{709E4202-AF29-9DF0-1817-EB4312CD58DB}"/>
              </a:ext>
            </a:extLst>
          </p:cNvPr>
          <p:cNvGrpSpPr/>
          <p:nvPr/>
        </p:nvGrpSpPr>
        <p:grpSpPr>
          <a:xfrm>
            <a:off x="2412132" y="3306240"/>
            <a:ext cx="650738" cy="520384"/>
            <a:chOff x="5770631" y="3126623"/>
            <a:chExt cx="650738" cy="520384"/>
          </a:xfrm>
        </p:grpSpPr>
        <p:sp>
          <p:nvSpPr>
            <p:cNvPr id="19" name="Chevron 18">
              <a:extLst>
                <a:ext uri="{FF2B5EF4-FFF2-40B4-BE49-F238E27FC236}">
                  <a16:creationId xmlns:a16="http://schemas.microsoft.com/office/drawing/2014/main" id="{3E35D1BE-DF1B-2093-853B-094BB15A17CA}"/>
                </a:ext>
              </a:extLst>
            </p:cNvPr>
            <p:cNvSpPr/>
            <p:nvPr/>
          </p:nvSpPr>
          <p:spPr>
            <a:xfrm rot="5400000">
              <a:off x="5932585" y="3062640"/>
              <a:ext cx="326829" cy="650738"/>
            </a:xfrm>
            <a:prstGeom prst="chevron">
              <a:avLst>
                <a:gd name="adj" fmla="val 57515"/>
              </a:avLst>
            </a:prstGeom>
            <a:solidFill>
              <a:srgbClr val="E65321">
                <a:alpha val="3043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20" name="Chevron 19">
              <a:extLst>
                <a:ext uri="{FF2B5EF4-FFF2-40B4-BE49-F238E27FC236}">
                  <a16:creationId xmlns:a16="http://schemas.microsoft.com/office/drawing/2014/main" id="{4A4A2D7A-370C-D196-3154-0E756DB0C4B1}"/>
                </a:ext>
              </a:extLst>
            </p:cNvPr>
            <p:cNvSpPr/>
            <p:nvPr/>
          </p:nvSpPr>
          <p:spPr>
            <a:xfrm rot="5400000">
              <a:off x="5932585" y="2964669"/>
              <a:ext cx="326829" cy="650738"/>
            </a:xfrm>
            <a:prstGeom prst="chevron">
              <a:avLst>
                <a:gd name="adj" fmla="val 57515"/>
              </a:avLst>
            </a:prstGeom>
            <a:solidFill>
              <a:srgbClr val="E65321">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21" name="Chevron 20">
              <a:extLst>
                <a:ext uri="{FF2B5EF4-FFF2-40B4-BE49-F238E27FC236}">
                  <a16:creationId xmlns:a16="http://schemas.microsoft.com/office/drawing/2014/main" id="{6EF74F1F-391C-B6A0-F473-8A5463883FF1}"/>
                </a:ext>
              </a:extLst>
            </p:cNvPr>
            <p:cNvSpPr/>
            <p:nvPr/>
          </p:nvSpPr>
          <p:spPr>
            <a:xfrm rot="5400000">
              <a:off x="5932585" y="3158224"/>
              <a:ext cx="326829" cy="650738"/>
            </a:xfrm>
            <a:prstGeom prst="chevron">
              <a:avLst>
                <a:gd name="adj" fmla="val 57515"/>
              </a:avLst>
            </a:prstGeom>
            <a:gradFill flip="none" rotWithShape="1">
              <a:gsLst>
                <a:gs pos="7000">
                  <a:srgbClr val="E65321">
                    <a:alpha val="0"/>
                  </a:srgbClr>
                </a:gs>
                <a:gs pos="80000">
                  <a:srgbClr val="E6532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grpSp>
      <p:grpSp>
        <p:nvGrpSpPr>
          <p:cNvPr id="22" name="Group 21">
            <a:extLst>
              <a:ext uri="{FF2B5EF4-FFF2-40B4-BE49-F238E27FC236}">
                <a16:creationId xmlns:a16="http://schemas.microsoft.com/office/drawing/2014/main" id="{42291A56-8091-1673-B760-EA1A26FDA503}"/>
              </a:ext>
            </a:extLst>
          </p:cNvPr>
          <p:cNvGrpSpPr/>
          <p:nvPr/>
        </p:nvGrpSpPr>
        <p:grpSpPr>
          <a:xfrm>
            <a:off x="9154768" y="3306240"/>
            <a:ext cx="650738" cy="520384"/>
            <a:chOff x="5770631" y="3126623"/>
            <a:chExt cx="650738" cy="520384"/>
          </a:xfrm>
        </p:grpSpPr>
        <p:sp>
          <p:nvSpPr>
            <p:cNvPr id="23" name="Chevron 22">
              <a:extLst>
                <a:ext uri="{FF2B5EF4-FFF2-40B4-BE49-F238E27FC236}">
                  <a16:creationId xmlns:a16="http://schemas.microsoft.com/office/drawing/2014/main" id="{08ECA85C-EEF9-0E8C-475D-7E76F3EF5904}"/>
                </a:ext>
              </a:extLst>
            </p:cNvPr>
            <p:cNvSpPr/>
            <p:nvPr/>
          </p:nvSpPr>
          <p:spPr>
            <a:xfrm rot="5400000">
              <a:off x="5932585" y="3062640"/>
              <a:ext cx="326829" cy="650738"/>
            </a:xfrm>
            <a:prstGeom prst="chevron">
              <a:avLst>
                <a:gd name="adj" fmla="val 57515"/>
              </a:avLst>
            </a:prstGeom>
            <a:solidFill>
              <a:srgbClr val="E65321">
                <a:alpha val="3043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24" name="Chevron 23">
              <a:extLst>
                <a:ext uri="{FF2B5EF4-FFF2-40B4-BE49-F238E27FC236}">
                  <a16:creationId xmlns:a16="http://schemas.microsoft.com/office/drawing/2014/main" id="{AE882DDF-AB3D-5CFE-1150-E38AF0001757}"/>
                </a:ext>
              </a:extLst>
            </p:cNvPr>
            <p:cNvSpPr/>
            <p:nvPr/>
          </p:nvSpPr>
          <p:spPr>
            <a:xfrm rot="5400000">
              <a:off x="5932585" y="2964669"/>
              <a:ext cx="326829" cy="650738"/>
            </a:xfrm>
            <a:prstGeom prst="chevron">
              <a:avLst>
                <a:gd name="adj" fmla="val 57515"/>
              </a:avLst>
            </a:prstGeom>
            <a:solidFill>
              <a:srgbClr val="E65321">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25" name="Chevron 24">
              <a:extLst>
                <a:ext uri="{FF2B5EF4-FFF2-40B4-BE49-F238E27FC236}">
                  <a16:creationId xmlns:a16="http://schemas.microsoft.com/office/drawing/2014/main" id="{E24B4004-4E97-A03D-59A1-559E2A4DA966}"/>
                </a:ext>
              </a:extLst>
            </p:cNvPr>
            <p:cNvSpPr/>
            <p:nvPr/>
          </p:nvSpPr>
          <p:spPr>
            <a:xfrm rot="5400000">
              <a:off x="5932585" y="3158224"/>
              <a:ext cx="326829" cy="650738"/>
            </a:xfrm>
            <a:prstGeom prst="chevron">
              <a:avLst>
                <a:gd name="adj" fmla="val 57515"/>
              </a:avLst>
            </a:prstGeom>
            <a:gradFill flip="none" rotWithShape="1">
              <a:gsLst>
                <a:gs pos="7000">
                  <a:srgbClr val="E65321">
                    <a:alpha val="0"/>
                  </a:srgbClr>
                </a:gs>
                <a:gs pos="80000">
                  <a:srgbClr val="E6532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grpSp>
    </p:spTree>
    <p:extLst>
      <p:ext uri="{BB962C8B-B14F-4D97-AF65-F5344CB8AC3E}">
        <p14:creationId xmlns:p14="http://schemas.microsoft.com/office/powerpoint/2010/main" val="744424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INVESTIGACIÓN DE MERCADO</a:t>
            </a:r>
          </a:p>
        </p:txBody>
      </p:sp>
      <p:sp>
        <p:nvSpPr>
          <p:cNvPr id="5" name="TextBox 4">
            <a:extLst>
              <a:ext uri="{FF2B5EF4-FFF2-40B4-BE49-F238E27FC236}">
                <a16:creationId xmlns:a16="http://schemas.microsoft.com/office/drawing/2014/main" id="{9A11ADBB-6844-1194-563A-058DCC077C30}"/>
              </a:ext>
            </a:extLst>
          </p:cNvPr>
          <p:cNvSpPr txBox="1"/>
          <p:nvPr/>
        </p:nvSpPr>
        <p:spPr>
          <a:xfrm>
            <a:off x="4183840" y="6377111"/>
            <a:ext cx="3824317"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28, segundo párrafo del RLAASSPES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252C1184-9ABB-ACA5-9182-ECC2220F922E}"/>
              </a:ext>
            </a:extLst>
          </p:cNvPr>
          <p:cNvSpPr txBox="1"/>
          <p:nvPr/>
        </p:nvSpPr>
        <p:spPr>
          <a:xfrm>
            <a:off x="4511476" y="2359219"/>
            <a:ext cx="3162949" cy="546945"/>
          </a:xfrm>
          <a:prstGeom prst="rect">
            <a:avLst/>
          </a:prstGeom>
          <a:noFill/>
        </p:spPr>
        <p:txBody>
          <a:bodyPr wrap="square" rtlCol="0">
            <a:spAutoFit/>
          </a:bodyPr>
          <a:lstStyle/>
          <a:p>
            <a:pPr algn="ctr">
              <a:lnSpc>
                <a:spcPts val="1700"/>
              </a:lnSpc>
              <a:spcAft>
                <a:spcPts val="800"/>
              </a:spcAft>
            </a:pPr>
            <a:r>
              <a:rPr lang="es-MX" sz="1900" b="1" dirty="0">
                <a:latin typeface="Tenorite" pitchFamily="2" charset="0"/>
              </a:rPr>
              <a:t>Uti</a:t>
            </a:r>
            <a:r>
              <a:rPr lang="es-MX" sz="1900" b="1" dirty="0">
                <a:effectLst/>
                <a:latin typeface="Tenorite" pitchFamily="2" charset="0"/>
              </a:rPr>
              <a:t>lidad de la Investigación</a:t>
            </a:r>
            <a:r>
              <a:rPr lang="en-MX" sz="1900" b="1" dirty="0">
                <a:latin typeface="Tenorite" pitchFamily="2" charset="0"/>
              </a:rPr>
              <a:t> </a:t>
            </a:r>
            <a:r>
              <a:rPr lang="es-MX" sz="1900" b="1" dirty="0">
                <a:effectLst/>
                <a:latin typeface="Tenorite" pitchFamily="2" charset="0"/>
              </a:rPr>
              <a:t>de Mercado</a:t>
            </a:r>
            <a:endParaRPr lang="en-MX" sz="1900" b="1"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13" name="Table 12">
            <a:extLst>
              <a:ext uri="{FF2B5EF4-FFF2-40B4-BE49-F238E27FC236}">
                <a16:creationId xmlns:a16="http://schemas.microsoft.com/office/drawing/2014/main" id="{E8E5919F-0096-D173-A069-8B23BDB0B5E4}"/>
              </a:ext>
            </a:extLst>
          </p:cNvPr>
          <p:cNvGraphicFramePr>
            <a:graphicFrameLocks noGrp="1"/>
          </p:cNvGraphicFramePr>
          <p:nvPr/>
        </p:nvGraphicFramePr>
        <p:xfrm>
          <a:off x="1565341" y="3013231"/>
          <a:ext cx="3990210" cy="2916000"/>
        </p:xfrm>
        <a:graphic>
          <a:graphicData uri="http://schemas.openxmlformats.org/drawingml/2006/table">
            <a:tbl>
              <a:tblPr firstCol="1" bandRow="1">
                <a:tableStyleId>{5C22544A-7EE6-4342-B048-85BDC9FD1C3A}</a:tableStyleId>
              </a:tblPr>
              <a:tblGrid>
                <a:gridCol w="3990210">
                  <a:extLst>
                    <a:ext uri="{9D8B030D-6E8A-4147-A177-3AD203B41FA5}">
                      <a16:colId xmlns:a16="http://schemas.microsoft.com/office/drawing/2014/main" val="2113709134"/>
                    </a:ext>
                  </a:extLst>
                </a:gridCol>
              </a:tblGrid>
              <a:tr h="828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Sustentar la procedencia de agrupar varios bienes o servicios en una sola partida</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5396272"/>
                  </a:ext>
                </a:extLst>
              </a:tr>
              <a:tr h="828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Acreditar la aceptabilidad del precio conforme al cual se realizará la contratación</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3817686"/>
                  </a:ext>
                </a:extLst>
              </a:tr>
              <a:tr h="432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Establecer precios máximos de referencia</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2560767"/>
                  </a:ext>
                </a:extLst>
              </a:tr>
              <a:tr h="828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Analizar la conveniencia de utilizar la modalidad de ofertas subsecuentes de descuento</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5123063"/>
                  </a:ext>
                </a:extLst>
              </a:tr>
            </a:tbl>
          </a:graphicData>
        </a:graphic>
      </p:graphicFrame>
      <p:grpSp>
        <p:nvGrpSpPr>
          <p:cNvPr id="33" name="Group 32">
            <a:extLst>
              <a:ext uri="{FF2B5EF4-FFF2-40B4-BE49-F238E27FC236}">
                <a16:creationId xmlns:a16="http://schemas.microsoft.com/office/drawing/2014/main" id="{1D3FAE0B-52F0-ABE2-9B00-FF7087DAE31E}"/>
              </a:ext>
            </a:extLst>
          </p:cNvPr>
          <p:cNvGrpSpPr/>
          <p:nvPr/>
        </p:nvGrpSpPr>
        <p:grpSpPr>
          <a:xfrm>
            <a:off x="1430335" y="3268847"/>
            <a:ext cx="288000" cy="288000"/>
            <a:chOff x="627395" y="3898054"/>
            <a:chExt cx="376545" cy="376545"/>
          </a:xfrm>
        </p:grpSpPr>
        <p:sp>
          <p:nvSpPr>
            <p:cNvPr id="32" name="Oval 31">
              <a:extLst>
                <a:ext uri="{FF2B5EF4-FFF2-40B4-BE49-F238E27FC236}">
                  <a16:creationId xmlns:a16="http://schemas.microsoft.com/office/drawing/2014/main" id="{D0B63387-394B-4767-1AF3-BAB4C2969E83}"/>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30" name="Graphic 29" descr="Badge Tick1 with solid fill">
              <a:extLst>
                <a:ext uri="{FF2B5EF4-FFF2-40B4-BE49-F238E27FC236}">
                  <a16:creationId xmlns:a16="http://schemas.microsoft.com/office/drawing/2014/main" id="{DD8E5D75-8253-E9AF-0B6E-456880F9E5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34" name="Group 33">
            <a:extLst>
              <a:ext uri="{FF2B5EF4-FFF2-40B4-BE49-F238E27FC236}">
                <a16:creationId xmlns:a16="http://schemas.microsoft.com/office/drawing/2014/main" id="{C18AEBF1-4EF4-AE1A-5141-95D0A7857A2A}"/>
              </a:ext>
            </a:extLst>
          </p:cNvPr>
          <p:cNvGrpSpPr/>
          <p:nvPr/>
        </p:nvGrpSpPr>
        <p:grpSpPr>
          <a:xfrm>
            <a:off x="1430335" y="4093767"/>
            <a:ext cx="288000" cy="288000"/>
            <a:chOff x="627395" y="3898054"/>
            <a:chExt cx="376545" cy="376545"/>
          </a:xfrm>
        </p:grpSpPr>
        <p:sp>
          <p:nvSpPr>
            <p:cNvPr id="35" name="Oval 34">
              <a:extLst>
                <a:ext uri="{FF2B5EF4-FFF2-40B4-BE49-F238E27FC236}">
                  <a16:creationId xmlns:a16="http://schemas.microsoft.com/office/drawing/2014/main" id="{9507FDC3-192D-EE10-E118-53F2FB4052A6}"/>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36" name="Graphic 35" descr="Badge Tick1 with solid fill">
              <a:extLst>
                <a:ext uri="{FF2B5EF4-FFF2-40B4-BE49-F238E27FC236}">
                  <a16:creationId xmlns:a16="http://schemas.microsoft.com/office/drawing/2014/main" id="{882C2485-F456-7975-3D27-8D03EF7F63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38" name="Group 37">
            <a:extLst>
              <a:ext uri="{FF2B5EF4-FFF2-40B4-BE49-F238E27FC236}">
                <a16:creationId xmlns:a16="http://schemas.microsoft.com/office/drawing/2014/main" id="{D9B413C4-FB8C-C1FB-CCD8-ADAEDFDB4C36}"/>
              </a:ext>
            </a:extLst>
          </p:cNvPr>
          <p:cNvGrpSpPr/>
          <p:nvPr/>
        </p:nvGrpSpPr>
        <p:grpSpPr>
          <a:xfrm>
            <a:off x="1430335" y="4732454"/>
            <a:ext cx="288000" cy="288000"/>
            <a:chOff x="627395" y="3898054"/>
            <a:chExt cx="376545" cy="376545"/>
          </a:xfrm>
        </p:grpSpPr>
        <p:sp>
          <p:nvSpPr>
            <p:cNvPr id="39" name="Oval 38">
              <a:extLst>
                <a:ext uri="{FF2B5EF4-FFF2-40B4-BE49-F238E27FC236}">
                  <a16:creationId xmlns:a16="http://schemas.microsoft.com/office/drawing/2014/main" id="{8B44519D-359E-5E1F-4AA1-55CD465302AE}"/>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0" name="Graphic 39" descr="Badge Tick1 with solid fill">
              <a:extLst>
                <a:ext uri="{FF2B5EF4-FFF2-40B4-BE49-F238E27FC236}">
                  <a16:creationId xmlns:a16="http://schemas.microsoft.com/office/drawing/2014/main" id="{89235A63-A496-CA80-E3A5-16D3E7F86B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41" name="Group 40">
            <a:extLst>
              <a:ext uri="{FF2B5EF4-FFF2-40B4-BE49-F238E27FC236}">
                <a16:creationId xmlns:a16="http://schemas.microsoft.com/office/drawing/2014/main" id="{75C603BF-D4D3-9643-B20D-3FB2A3CF2551}"/>
              </a:ext>
            </a:extLst>
          </p:cNvPr>
          <p:cNvGrpSpPr/>
          <p:nvPr/>
        </p:nvGrpSpPr>
        <p:grpSpPr>
          <a:xfrm>
            <a:off x="1430335" y="5349691"/>
            <a:ext cx="288000" cy="288000"/>
            <a:chOff x="627395" y="3898054"/>
            <a:chExt cx="376545" cy="376545"/>
          </a:xfrm>
        </p:grpSpPr>
        <p:sp>
          <p:nvSpPr>
            <p:cNvPr id="42" name="Oval 41">
              <a:extLst>
                <a:ext uri="{FF2B5EF4-FFF2-40B4-BE49-F238E27FC236}">
                  <a16:creationId xmlns:a16="http://schemas.microsoft.com/office/drawing/2014/main" id="{81332341-72E8-D30C-CE0F-16DAF247394F}"/>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3" name="Graphic 42" descr="Badge Tick1 with solid fill">
              <a:extLst>
                <a:ext uri="{FF2B5EF4-FFF2-40B4-BE49-F238E27FC236}">
                  <a16:creationId xmlns:a16="http://schemas.microsoft.com/office/drawing/2014/main" id="{ED732FED-3ED7-02EE-49CA-C6DDD87CE6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aphicFrame>
        <p:nvGraphicFramePr>
          <p:cNvPr id="44" name="Table 43">
            <a:extLst>
              <a:ext uri="{FF2B5EF4-FFF2-40B4-BE49-F238E27FC236}">
                <a16:creationId xmlns:a16="http://schemas.microsoft.com/office/drawing/2014/main" id="{75388FE8-CE7F-AB73-E55D-E14E576AFBC3}"/>
              </a:ext>
            </a:extLst>
          </p:cNvPr>
          <p:cNvGraphicFramePr>
            <a:graphicFrameLocks noGrp="1"/>
          </p:cNvGraphicFramePr>
          <p:nvPr/>
        </p:nvGraphicFramePr>
        <p:xfrm>
          <a:off x="6531040" y="3013231"/>
          <a:ext cx="4814825" cy="3007104"/>
        </p:xfrm>
        <a:graphic>
          <a:graphicData uri="http://schemas.openxmlformats.org/drawingml/2006/table">
            <a:tbl>
              <a:tblPr firstCol="1" bandRow="1">
                <a:tableStyleId>{5C22544A-7EE6-4342-B048-85BDC9FD1C3A}</a:tableStyleId>
              </a:tblPr>
              <a:tblGrid>
                <a:gridCol w="4814825">
                  <a:extLst>
                    <a:ext uri="{9D8B030D-6E8A-4147-A177-3AD203B41FA5}">
                      <a16:colId xmlns:a16="http://schemas.microsoft.com/office/drawing/2014/main" val="2113709134"/>
                    </a:ext>
                  </a:extLst>
                </a:gridCol>
              </a:tblGrid>
              <a:tr h="648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Determinar si existen bienes o servicios alternativos o sustitutos técnicamente razonables</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5396272"/>
                  </a:ext>
                </a:extLst>
              </a:tr>
              <a:tr h="432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Elegir el procedimiento de contratación</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3817686"/>
                  </a:ext>
                </a:extLst>
              </a:tr>
              <a:tr h="432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Determinar la conveniencia de aplicar alguna de las reservas contenidas en los capítulos de compras del sector público de los Tratados en relación al precio, cantidad, calidad y oportunidad de la proveeduría nacional</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2560767"/>
                  </a:ext>
                </a:extLst>
              </a:tr>
              <a:tr h="828000">
                <a:tc>
                  <a:txBody>
                    <a:bodyPr/>
                    <a:lstStyle/>
                    <a:p>
                      <a:pPr marL="0" lvl="0" indent="0">
                        <a:lnSpc>
                          <a:spcPts val="1500"/>
                        </a:lnSpc>
                        <a:spcBef>
                          <a:spcPts val="200"/>
                        </a:spcBef>
                        <a:spcAft>
                          <a:spcPts val="200"/>
                        </a:spcAft>
                        <a:buFontTx/>
                        <a:buNone/>
                      </a:pPr>
                      <a:r>
                        <a:rPr lang="es-MX" sz="1600" b="0" i="0" dirty="0">
                          <a:solidFill>
                            <a:schemeClr val="tx1"/>
                          </a:solidFill>
                          <a:effectLst/>
                          <a:latin typeface="Tenorite" pitchFamily="2" charset="0"/>
                        </a:rPr>
                        <a:t>Determinar la conveniencia de efectuar un procedimiento de contratación internacional abierto</a:t>
                      </a:r>
                    </a:p>
                  </a:txBody>
                  <a:tcPr marL="251999" marR="72000" marT="72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5123063"/>
                  </a:ext>
                </a:extLst>
              </a:tr>
            </a:tbl>
          </a:graphicData>
        </a:graphic>
      </p:graphicFrame>
      <p:grpSp>
        <p:nvGrpSpPr>
          <p:cNvPr id="45" name="Group 44">
            <a:extLst>
              <a:ext uri="{FF2B5EF4-FFF2-40B4-BE49-F238E27FC236}">
                <a16:creationId xmlns:a16="http://schemas.microsoft.com/office/drawing/2014/main" id="{CB0AE42E-E6D6-78D2-46F3-4AC8BBF9073E}"/>
              </a:ext>
            </a:extLst>
          </p:cNvPr>
          <p:cNvGrpSpPr/>
          <p:nvPr/>
        </p:nvGrpSpPr>
        <p:grpSpPr>
          <a:xfrm>
            <a:off x="6396035" y="3192647"/>
            <a:ext cx="288000" cy="288000"/>
            <a:chOff x="627395" y="3898054"/>
            <a:chExt cx="376545" cy="376545"/>
          </a:xfrm>
        </p:grpSpPr>
        <p:sp>
          <p:nvSpPr>
            <p:cNvPr id="46" name="Oval 45">
              <a:extLst>
                <a:ext uri="{FF2B5EF4-FFF2-40B4-BE49-F238E27FC236}">
                  <a16:creationId xmlns:a16="http://schemas.microsoft.com/office/drawing/2014/main" id="{2085D611-D7C0-E925-DEC6-7AA29493C856}"/>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47" name="Graphic 46" descr="Badge Tick1 with solid fill">
              <a:extLst>
                <a:ext uri="{FF2B5EF4-FFF2-40B4-BE49-F238E27FC236}">
                  <a16:creationId xmlns:a16="http://schemas.microsoft.com/office/drawing/2014/main" id="{5558B5BD-5D1E-A450-ECC3-302CA1D6AB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48" name="Group 47">
            <a:extLst>
              <a:ext uri="{FF2B5EF4-FFF2-40B4-BE49-F238E27FC236}">
                <a16:creationId xmlns:a16="http://schemas.microsoft.com/office/drawing/2014/main" id="{95EE4387-04A1-DBEC-59E8-5848C6484ADB}"/>
              </a:ext>
            </a:extLst>
          </p:cNvPr>
          <p:cNvGrpSpPr/>
          <p:nvPr/>
        </p:nvGrpSpPr>
        <p:grpSpPr>
          <a:xfrm>
            <a:off x="6396035" y="3725467"/>
            <a:ext cx="288000" cy="288000"/>
            <a:chOff x="627395" y="3898054"/>
            <a:chExt cx="376545" cy="376545"/>
          </a:xfrm>
        </p:grpSpPr>
        <p:sp>
          <p:nvSpPr>
            <p:cNvPr id="49" name="Oval 48">
              <a:extLst>
                <a:ext uri="{FF2B5EF4-FFF2-40B4-BE49-F238E27FC236}">
                  <a16:creationId xmlns:a16="http://schemas.microsoft.com/office/drawing/2014/main" id="{12065920-AC0C-9C09-A6BF-11B297EE1915}"/>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50" name="Graphic 49" descr="Badge Tick1 with solid fill">
              <a:extLst>
                <a:ext uri="{FF2B5EF4-FFF2-40B4-BE49-F238E27FC236}">
                  <a16:creationId xmlns:a16="http://schemas.microsoft.com/office/drawing/2014/main" id="{3136B1C6-0C2D-BEFE-04A9-6D550334C9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51" name="Group 50">
            <a:extLst>
              <a:ext uri="{FF2B5EF4-FFF2-40B4-BE49-F238E27FC236}">
                <a16:creationId xmlns:a16="http://schemas.microsoft.com/office/drawing/2014/main" id="{B3E792AA-3F1A-4DE3-F0E2-715733591FA8}"/>
              </a:ext>
            </a:extLst>
          </p:cNvPr>
          <p:cNvGrpSpPr/>
          <p:nvPr/>
        </p:nvGrpSpPr>
        <p:grpSpPr>
          <a:xfrm>
            <a:off x="6396035" y="4491154"/>
            <a:ext cx="288000" cy="288000"/>
            <a:chOff x="627395" y="3898054"/>
            <a:chExt cx="376545" cy="376545"/>
          </a:xfrm>
        </p:grpSpPr>
        <p:sp>
          <p:nvSpPr>
            <p:cNvPr id="52" name="Oval 51">
              <a:extLst>
                <a:ext uri="{FF2B5EF4-FFF2-40B4-BE49-F238E27FC236}">
                  <a16:creationId xmlns:a16="http://schemas.microsoft.com/office/drawing/2014/main" id="{50D87E9C-90C7-DE59-831C-6003DA712898}"/>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53" name="Graphic 52" descr="Badge Tick1 with solid fill">
              <a:extLst>
                <a:ext uri="{FF2B5EF4-FFF2-40B4-BE49-F238E27FC236}">
                  <a16:creationId xmlns:a16="http://schemas.microsoft.com/office/drawing/2014/main" id="{0B967A6A-6AA7-7B10-155F-53FDF9A2A1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grpSp>
        <p:nvGrpSpPr>
          <p:cNvPr id="54" name="Group 53">
            <a:extLst>
              <a:ext uri="{FF2B5EF4-FFF2-40B4-BE49-F238E27FC236}">
                <a16:creationId xmlns:a16="http://schemas.microsoft.com/office/drawing/2014/main" id="{2C8226C3-7AFA-690C-8EE0-959790D747A1}"/>
              </a:ext>
            </a:extLst>
          </p:cNvPr>
          <p:cNvGrpSpPr/>
          <p:nvPr/>
        </p:nvGrpSpPr>
        <p:grpSpPr>
          <a:xfrm>
            <a:off x="6396035" y="5476691"/>
            <a:ext cx="288000" cy="288000"/>
            <a:chOff x="627395" y="3898054"/>
            <a:chExt cx="376545" cy="376545"/>
          </a:xfrm>
        </p:grpSpPr>
        <p:sp>
          <p:nvSpPr>
            <p:cNvPr id="55" name="Oval 54">
              <a:extLst>
                <a:ext uri="{FF2B5EF4-FFF2-40B4-BE49-F238E27FC236}">
                  <a16:creationId xmlns:a16="http://schemas.microsoft.com/office/drawing/2014/main" id="{2BED02F2-921B-F55C-9688-B6F7F21AA5EB}"/>
                </a:ext>
              </a:extLst>
            </p:cNvPr>
            <p:cNvSpPr/>
            <p:nvPr/>
          </p:nvSpPr>
          <p:spPr>
            <a:xfrm>
              <a:off x="627395" y="3898054"/>
              <a:ext cx="376544" cy="376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pic>
          <p:nvPicPr>
            <p:cNvPr id="56" name="Graphic 55" descr="Badge Tick1 with solid fill">
              <a:extLst>
                <a:ext uri="{FF2B5EF4-FFF2-40B4-BE49-F238E27FC236}">
                  <a16:creationId xmlns:a16="http://schemas.microsoft.com/office/drawing/2014/main" id="{C6664EC0-A13E-9E7B-5543-51ADAAC2941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395" y="3898054"/>
              <a:ext cx="376545" cy="376545"/>
            </a:xfrm>
            <a:prstGeom prst="rect">
              <a:avLst/>
            </a:prstGeom>
          </p:spPr>
        </p:pic>
      </p:grpSp>
    </p:spTree>
    <p:extLst>
      <p:ext uri="{BB962C8B-B14F-4D97-AF65-F5344CB8AC3E}">
        <p14:creationId xmlns:p14="http://schemas.microsoft.com/office/powerpoint/2010/main" val="1141142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INVESTIGACIÓN DE MERCADO</a:t>
            </a:r>
          </a:p>
        </p:txBody>
      </p:sp>
      <p:sp>
        <p:nvSpPr>
          <p:cNvPr id="11" name="TextBox 10">
            <a:extLst>
              <a:ext uri="{FF2B5EF4-FFF2-40B4-BE49-F238E27FC236}">
                <a16:creationId xmlns:a16="http://schemas.microsoft.com/office/drawing/2014/main" id="{252C1184-9ABB-ACA5-9182-ECC2220F922E}"/>
              </a:ext>
            </a:extLst>
          </p:cNvPr>
          <p:cNvSpPr txBox="1"/>
          <p:nvPr/>
        </p:nvSpPr>
        <p:spPr>
          <a:xfrm>
            <a:off x="4839173" y="2140002"/>
            <a:ext cx="2513291" cy="328936"/>
          </a:xfrm>
          <a:prstGeom prst="rect">
            <a:avLst/>
          </a:prstGeom>
          <a:noFill/>
        </p:spPr>
        <p:txBody>
          <a:bodyPr wrap="square" rtlCol="0">
            <a:spAutoFit/>
          </a:bodyPr>
          <a:lstStyle/>
          <a:p>
            <a:pPr algn="ctr">
              <a:lnSpc>
                <a:spcPts val="1700"/>
              </a:lnSpc>
              <a:spcAft>
                <a:spcPts val="800"/>
              </a:spcAft>
            </a:pPr>
            <a:r>
              <a:rPr lang="en-US" sz="1900" b="1" dirty="0" err="1">
                <a:latin typeface="Tenorite" pitchFamily="2" charset="0"/>
              </a:rPr>
              <a:t>Cuadro</a:t>
            </a:r>
            <a:r>
              <a:rPr lang="en-US" sz="1900" b="1" dirty="0">
                <a:latin typeface="Tenorite" pitchFamily="2" charset="0"/>
              </a:rPr>
              <a:t> </a:t>
            </a:r>
            <a:r>
              <a:rPr lang="en-US" sz="1900" b="1" dirty="0" err="1">
                <a:latin typeface="Tenorite" pitchFamily="2" charset="0"/>
              </a:rPr>
              <a:t>comparativo</a:t>
            </a:r>
            <a:endParaRPr lang="en-MX" sz="1900" b="1" dirty="0">
              <a:effectLst/>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90F04E22-C4A5-0C29-44DA-8B4E7973D2D3}"/>
              </a:ext>
            </a:extLst>
          </p:cNvPr>
          <p:cNvSpPr txBox="1"/>
          <p:nvPr/>
        </p:nvSpPr>
        <p:spPr>
          <a:xfrm>
            <a:off x="1845287" y="2604561"/>
            <a:ext cx="8501062" cy="682879"/>
          </a:xfrm>
          <a:prstGeom prst="rect">
            <a:avLst/>
          </a:prstGeom>
          <a:noFill/>
        </p:spPr>
        <p:txBody>
          <a:bodyPr wrap="square" rtlCol="0">
            <a:spAutoFit/>
          </a:bodyPr>
          <a:lstStyle/>
          <a:p>
            <a:pPr algn="just">
              <a:lnSpc>
                <a:spcPts val="1500"/>
              </a:lnSpc>
              <a:spcAft>
                <a:spcPts val="800"/>
              </a:spcAft>
            </a:pPr>
            <a:r>
              <a:rPr lang="es-MX" sz="1600" dirty="0">
                <a:effectLst/>
                <a:latin typeface="Tenorite" pitchFamily="2" charset="0"/>
                <a:ea typeface="Calibri" panose="020F0502020204030204" pitchFamily="34" charset="0"/>
                <a:cs typeface="Calibri" panose="020F0502020204030204" pitchFamily="34" charset="0"/>
              </a:rPr>
              <a:t>Con la información obtenida elaborar un cuadro</a:t>
            </a:r>
            <a:r>
              <a:rPr lang="en-MX" sz="1600" dirty="0">
                <a:latin typeface="Tenorite" pitchFamily="2" charset="0"/>
                <a:ea typeface="Calibri" panose="020F0502020204030204" pitchFamily="34" charset="0"/>
                <a:cs typeface="Times New Roman" panose="02020603050405020304" pitchFamily="18" charset="0"/>
              </a:rPr>
              <a:t> </a:t>
            </a:r>
            <a:r>
              <a:rPr lang="es-MX" sz="1600" dirty="0">
                <a:effectLst/>
                <a:latin typeface="Tenorite" pitchFamily="2" charset="0"/>
                <a:ea typeface="Calibri" panose="020F0502020204030204" pitchFamily="34" charset="0"/>
                <a:cs typeface="Calibri" panose="020F0502020204030204" pitchFamily="34" charset="0"/>
              </a:rPr>
              <a:t>comparativo de precios, salvo</a:t>
            </a:r>
            <a:r>
              <a:rPr lang="en-MX" sz="1600" dirty="0">
                <a:latin typeface="Tenorite" pitchFamily="2" charset="0"/>
                <a:ea typeface="Calibri" panose="020F0502020204030204" pitchFamily="34" charset="0"/>
                <a:cs typeface="Times New Roman" panose="02020603050405020304" pitchFamily="18" charset="0"/>
              </a:rPr>
              <a:t> </a:t>
            </a:r>
            <a:r>
              <a:rPr lang="es-MX" sz="1600" dirty="0">
                <a:effectLst/>
                <a:latin typeface="Tenorite" pitchFamily="2" charset="0"/>
                <a:ea typeface="Calibri" panose="020F0502020204030204" pitchFamily="34" charset="0"/>
                <a:cs typeface="Calibri" panose="020F0502020204030204" pitchFamily="34" charset="0"/>
              </a:rPr>
              <a:t>que por la naturaleza de los</a:t>
            </a:r>
            <a:r>
              <a:rPr lang="en-MX" sz="1600" dirty="0">
                <a:latin typeface="Tenorite" pitchFamily="2" charset="0"/>
                <a:ea typeface="Calibri" panose="020F0502020204030204" pitchFamily="34" charset="0"/>
                <a:cs typeface="Times New Roman" panose="02020603050405020304" pitchFamily="18" charset="0"/>
              </a:rPr>
              <a:t> </a:t>
            </a:r>
            <a:r>
              <a:rPr lang="es-MX" sz="1600" dirty="0">
                <a:effectLst/>
                <a:latin typeface="Tenorite" pitchFamily="2" charset="0"/>
                <a:ea typeface="Calibri" panose="020F0502020204030204" pitchFamily="34" charset="0"/>
                <a:cs typeface="Calibri" panose="020F0502020204030204" pitchFamily="34" charset="0"/>
              </a:rPr>
              <a:t>bienes a adquirir, arrendar o</a:t>
            </a:r>
            <a:r>
              <a:rPr lang="en-MX" sz="1600" dirty="0">
                <a:latin typeface="Tenorite" pitchFamily="2" charset="0"/>
                <a:ea typeface="Calibri" panose="020F0502020204030204" pitchFamily="34" charset="0"/>
                <a:cs typeface="Times New Roman" panose="02020603050405020304" pitchFamily="18" charset="0"/>
              </a:rPr>
              <a:t> </a:t>
            </a:r>
            <a:r>
              <a:rPr lang="es-MX" sz="1600" dirty="0">
                <a:effectLst/>
                <a:latin typeface="Tenorite" pitchFamily="2" charset="0"/>
                <a:ea typeface="Calibri" panose="020F0502020204030204" pitchFamily="34" charset="0"/>
                <a:cs typeface="Calibri" panose="020F0502020204030204" pitchFamily="34" charset="0"/>
              </a:rPr>
              <a:t>servicios a contratar, no resulte factible o no sea legalmente procedente</a:t>
            </a:r>
            <a:endParaRPr lang="en-MX" sz="1600"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12" name="Table 11">
            <a:extLst>
              <a:ext uri="{FF2B5EF4-FFF2-40B4-BE49-F238E27FC236}">
                <a16:creationId xmlns:a16="http://schemas.microsoft.com/office/drawing/2014/main" id="{827853E9-A538-0B55-483E-74D40258BB44}"/>
              </a:ext>
            </a:extLst>
          </p:cNvPr>
          <p:cNvGraphicFramePr>
            <a:graphicFrameLocks noGrp="1"/>
          </p:cNvGraphicFramePr>
          <p:nvPr>
            <p:extLst>
              <p:ext uri="{D42A27DB-BD31-4B8C-83A1-F6EECF244321}">
                <p14:modId xmlns:p14="http://schemas.microsoft.com/office/powerpoint/2010/main" val="3109751267"/>
              </p:ext>
            </p:extLst>
          </p:nvPr>
        </p:nvGraphicFramePr>
        <p:xfrm>
          <a:off x="2233356" y="3357567"/>
          <a:ext cx="7724925" cy="3024000"/>
        </p:xfrm>
        <a:graphic>
          <a:graphicData uri="http://schemas.openxmlformats.org/drawingml/2006/table">
            <a:tbl>
              <a:tblPr firstCol="1" bandRow="1">
                <a:tableStyleId>{5C22544A-7EE6-4342-B048-85BDC9FD1C3A}</a:tableStyleId>
              </a:tblPr>
              <a:tblGrid>
                <a:gridCol w="324000">
                  <a:extLst>
                    <a:ext uri="{9D8B030D-6E8A-4147-A177-3AD203B41FA5}">
                      <a16:colId xmlns:a16="http://schemas.microsoft.com/office/drawing/2014/main" val="4106803797"/>
                    </a:ext>
                  </a:extLst>
                </a:gridCol>
                <a:gridCol w="6863477">
                  <a:extLst>
                    <a:ext uri="{9D8B030D-6E8A-4147-A177-3AD203B41FA5}">
                      <a16:colId xmlns:a16="http://schemas.microsoft.com/office/drawing/2014/main" val="2532258337"/>
                    </a:ext>
                  </a:extLst>
                </a:gridCol>
                <a:gridCol w="537448">
                  <a:extLst>
                    <a:ext uri="{9D8B030D-6E8A-4147-A177-3AD203B41FA5}">
                      <a16:colId xmlns:a16="http://schemas.microsoft.com/office/drawing/2014/main" val="536897978"/>
                    </a:ext>
                  </a:extLst>
                </a:gridCol>
              </a:tblGrid>
              <a:tr h="360000">
                <a:tc gridSpan="3">
                  <a:txBody>
                    <a:bodyPr/>
                    <a:lstStyle/>
                    <a:p>
                      <a:pPr marL="457200" marR="0" lvl="1" indent="0" algn="l" defTabSz="914400" rtl="0" eaLnBrk="1" fontAlgn="auto" latinLnBrk="0" hangingPunct="1">
                        <a:lnSpc>
                          <a:spcPct val="107000"/>
                        </a:lnSpc>
                        <a:spcBef>
                          <a:spcPts val="0"/>
                        </a:spcBef>
                        <a:spcAft>
                          <a:spcPts val="800"/>
                        </a:spcAft>
                        <a:buClrTx/>
                        <a:buSzTx/>
                        <a:buFontTx/>
                        <a:buNone/>
                        <a:tabLst/>
                        <a:defRPr/>
                      </a:pPr>
                      <a:r>
                        <a:rPr lang="es-MX" sz="1600" dirty="0">
                          <a:solidFill>
                            <a:schemeClr val="tx1"/>
                          </a:solidFill>
                          <a:effectLst/>
                          <a:latin typeface="Tenorite" pitchFamily="2" charset="0"/>
                          <a:ea typeface="Calibri" panose="020F0502020204030204" pitchFamily="34" charset="0"/>
                          <a:cs typeface="Calibri" panose="020F0502020204030204" pitchFamily="34" charset="0"/>
                        </a:rPr>
                        <a:t>Requisitos:</a:t>
                      </a:r>
                      <a:endParaRPr lang="en-MX" sz="160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68400" marR="6858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4">
                        <a:lumMod val="40000"/>
                        <a:lumOff val="60000"/>
                        <a:alpha val="65000"/>
                      </a:schemeClr>
                    </a:solidFill>
                  </a:tcPr>
                </a:tc>
                <a:tc hMerge="1">
                  <a:txBody>
                    <a:bodyPr/>
                    <a:lstStyle/>
                    <a:p>
                      <a:pPr marL="0" lvl="0" indent="0" algn="l">
                        <a:lnSpc>
                          <a:spcPct val="107000"/>
                        </a:lnSpc>
                        <a:spcAft>
                          <a:spcPts val="800"/>
                        </a:spcAft>
                        <a:buFontTx/>
                        <a:buNone/>
                      </a:pPr>
                      <a:endParaRPr lang="es-MX" sz="1600" b="0" i="0" dirty="0">
                        <a:solidFill>
                          <a:schemeClr val="tx1"/>
                        </a:solidFill>
                        <a:effectLst/>
                        <a:latin typeface="Tenorite" pitchFamily="2" charset="0"/>
                      </a:endParaRPr>
                    </a:p>
                  </a:txBody>
                  <a:tcPr marL="144000" marR="68580" marT="0" marB="0" anchor="ctr">
                    <a:lnL w="12700" cmpd="sng">
                      <a:noFill/>
                    </a:lnL>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tc hMerge="1">
                  <a:txBody>
                    <a:bodyPr/>
                    <a:lstStyle/>
                    <a:p>
                      <a:pPr marL="0" lvl="0" indent="0" algn="l">
                        <a:lnSpc>
                          <a:spcPct val="107000"/>
                        </a:lnSpc>
                        <a:spcAft>
                          <a:spcPts val="800"/>
                        </a:spcAft>
                        <a:buFontTx/>
                        <a:buNone/>
                      </a:pPr>
                      <a:endParaRPr lang="es-MX" sz="1600" b="0" i="0" dirty="0">
                        <a:solidFill>
                          <a:schemeClr val="tx1"/>
                        </a:solidFill>
                        <a:effectLst/>
                        <a:latin typeface="Tenorite" pitchFamily="2" charset="0"/>
                      </a:endParaRPr>
                    </a:p>
                  </a:txBody>
                  <a:tcPr marL="144000" marR="68580" marT="0" marB="0" anchor="ctr">
                    <a:lnL w="12700" cmpd="sng">
                      <a:noFill/>
                    </a:lnL>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871719181"/>
                  </a:ext>
                </a:extLst>
              </a:tr>
              <a:tr h="432000">
                <a:tc>
                  <a:txBody>
                    <a:bodyPr/>
                    <a:lstStyle/>
                    <a:p>
                      <a:pPr marL="0" lvl="0" indent="0" algn="ctr">
                        <a:lnSpc>
                          <a:spcPct val="107000"/>
                        </a:lnSpc>
                        <a:spcAft>
                          <a:spcPts val="800"/>
                        </a:spcAft>
                        <a:buFontTx/>
                        <a:buNone/>
                      </a:pPr>
                      <a:r>
                        <a:rPr lang="es-MX" sz="1600" b="1" i="0" dirty="0">
                          <a:solidFill>
                            <a:schemeClr val="tx1"/>
                          </a:solidFill>
                          <a:effectLst/>
                          <a:latin typeface="Tenorite" pitchFamily="2" charset="0"/>
                        </a:rPr>
                        <a:t>1</a:t>
                      </a:r>
                    </a:p>
                  </a:txBody>
                  <a:tcPr marL="68400" marR="68580" marT="0" marB="0" anchor="ctr">
                    <a:lnR w="12700" cap="flat" cmpd="sng" algn="ctr">
                      <a:noFill/>
                      <a:prstDash val="solid"/>
                      <a:round/>
                      <a:headEnd type="none" w="med" len="med"/>
                      <a:tailEnd type="none" w="med" len="med"/>
                    </a:lnR>
                    <a:gradFill flip="none" rotWithShape="1">
                      <a:gsLst>
                        <a:gs pos="0">
                          <a:schemeClr val="bg1"/>
                        </a:gs>
                        <a:gs pos="26000">
                          <a:schemeClr val="bg1">
                            <a:lumMod val="95000"/>
                          </a:schemeClr>
                        </a:gs>
                        <a:gs pos="78000">
                          <a:schemeClr val="accent3">
                            <a:lumMod val="20000"/>
                            <a:lumOff val="80000"/>
                          </a:schemeClr>
                        </a:gs>
                      </a:gsLst>
                      <a:lin ang="10800000" scaled="1"/>
                      <a:tileRect/>
                    </a:gradFill>
                  </a:tcPr>
                </a:tc>
                <a:tc>
                  <a:txBody>
                    <a:bodyPr/>
                    <a:lstStyle/>
                    <a:p>
                      <a:pPr marL="0" lvl="0" indent="0" algn="l">
                        <a:lnSpc>
                          <a:spcPts val="1600"/>
                        </a:lnSpc>
                        <a:spcAft>
                          <a:spcPts val="800"/>
                        </a:spcAft>
                        <a:buFontTx/>
                        <a:buNone/>
                      </a:pPr>
                      <a:r>
                        <a:rPr lang="es-MX" sz="1600" b="0" i="0" dirty="0">
                          <a:solidFill>
                            <a:schemeClr val="tx1"/>
                          </a:solidFill>
                          <a:effectLst/>
                          <a:latin typeface="Tenorite" pitchFamily="2" charset="0"/>
                        </a:rPr>
                        <a:t>Fecha de elaboración.</a:t>
                      </a:r>
                    </a:p>
                  </a:txBody>
                  <a:tcPr marL="144000" marR="68580" marT="0" marB="0" anchor="ctr">
                    <a:lnL w="12700" cmpd="sng">
                      <a:noFill/>
                    </a:lnL>
                    <a:lnR w="12700" cap="flat" cmpd="sng" algn="ctr">
                      <a:noFill/>
                      <a:prstDash val="solid"/>
                      <a:round/>
                      <a:headEnd type="none" w="med" len="med"/>
                      <a:tailEnd type="none" w="med" len="med"/>
                    </a:lnR>
                    <a:solidFill>
                      <a:schemeClr val="bg1">
                        <a:lumMod val="95000"/>
                        <a:alpha val="50000"/>
                      </a:schemeClr>
                    </a:solidFill>
                  </a:tcPr>
                </a:tc>
                <a:tc>
                  <a:txBody>
                    <a:bodyPr/>
                    <a:lstStyle/>
                    <a:p>
                      <a:pPr marL="0" lvl="0" indent="0" algn="l">
                        <a:lnSpc>
                          <a:spcPct val="107000"/>
                        </a:lnSpc>
                        <a:spcAft>
                          <a:spcPts val="800"/>
                        </a:spcAft>
                        <a:buFontTx/>
                        <a:buNone/>
                      </a:pPr>
                      <a:endParaRPr lang="es-MX" sz="1600" b="0" i="0" dirty="0">
                        <a:solidFill>
                          <a:schemeClr val="tx1"/>
                        </a:solidFill>
                        <a:effectLst/>
                        <a:latin typeface="Tenorite" pitchFamily="2" charset="0"/>
                      </a:endParaRPr>
                    </a:p>
                  </a:txBody>
                  <a:tcPr marL="144000" marR="68580" marT="0" marB="0" anchor="ctr">
                    <a:lnL w="12700" cmpd="sng">
                      <a:noFill/>
                    </a:lnL>
                    <a:lnR w="12700" cap="flat" cmpd="sng" algn="ctr">
                      <a:noFill/>
                      <a:prstDash val="solid"/>
                      <a:round/>
                      <a:headEnd type="none" w="med" len="med"/>
                      <a:tailEnd type="none" w="med" len="med"/>
                    </a:lnR>
                    <a:solidFill>
                      <a:schemeClr val="bg1">
                        <a:lumMod val="95000"/>
                        <a:alpha val="50000"/>
                      </a:schemeClr>
                    </a:solidFill>
                  </a:tcPr>
                </a:tc>
                <a:extLst>
                  <a:ext uri="{0D108BD9-81ED-4DB2-BD59-A6C34878D82A}">
                    <a16:rowId xmlns:a16="http://schemas.microsoft.com/office/drawing/2014/main" val="2755362110"/>
                  </a:ext>
                </a:extLst>
              </a:tr>
              <a:tr h="684000">
                <a:tc>
                  <a:txBody>
                    <a:bodyPr/>
                    <a:lstStyle/>
                    <a:p>
                      <a:pPr marL="0" lvl="0" indent="0" algn="ctr">
                        <a:lnSpc>
                          <a:spcPct val="107000"/>
                        </a:lnSpc>
                        <a:spcAft>
                          <a:spcPts val="800"/>
                        </a:spcAft>
                        <a:buFontTx/>
                        <a:buNone/>
                      </a:pPr>
                      <a:r>
                        <a:rPr lang="es-MX" sz="1600" b="1" i="0" dirty="0">
                          <a:solidFill>
                            <a:schemeClr val="tx1"/>
                          </a:solidFill>
                          <a:effectLst/>
                          <a:latin typeface="Tenorite" pitchFamily="2" charset="0"/>
                        </a:rPr>
                        <a:t>2</a:t>
                      </a:r>
                    </a:p>
                  </a:txBody>
                  <a:tcPr marL="68400" marR="68580" marT="0" marB="0" anchor="ctr">
                    <a:lnR w="12700" cap="flat" cmpd="sng" algn="ctr">
                      <a:noFill/>
                      <a:prstDash val="solid"/>
                      <a:round/>
                      <a:headEnd type="none" w="med" len="med"/>
                      <a:tailEnd type="none" w="med" len="med"/>
                    </a:lnR>
                    <a:gradFill flip="none" rotWithShape="1">
                      <a:gsLst>
                        <a:gs pos="0">
                          <a:schemeClr val="bg1"/>
                        </a:gs>
                        <a:gs pos="26000">
                          <a:schemeClr val="bg1">
                            <a:lumMod val="95000"/>
                          </a:schemeClr>
                        </a:gs>
                        <a:gs pos="78000">
                          <a:schemeClr val="accent3">
                            <a:lumMod val="20000"/>
                            <a:lumOff val="80000"/>
                          </a:schemeClr>
                        </a:gs>
                      </a:gsLst>
                      <a:lin ang="10800000" scaled="1"/>
                      <a:tileRect/>
                    </a:gradFill>
                  </a:tcPr>
                </a:tc>
                <a:tc>
                  <a:txBody>
                    <a:bodyPr/>
                    <a:lstStyle/>
                    <a:p>
                      <a:pPr marL="0" lvl="0" indent="0" algn="l">
                        <a:lnSpc>
                          <a:spcPts val="1600"/>
                        </a:lnSpc>
                        <a:spcAft>
                          <a:spcPts val="800"/>
                        </a:spcAft>
                        <a:buFontTx/>
                        <a:buNone/>
                      </a:pPr>
                      <a:r>
                        <a:rPr lang="es-MX" sz="1600" b="0" i="0" dirty="0">
                          <a:solidFill>
                            <a:schemeClr val="tx1"/>
                          </a:solidFill>
                          <a:effectLst/>
                          <a:latin typeface="Tenorite" pitchFamily="2" charset="0"/>
                        </a:rPr>
                        <a:t>Descripción completa o resumida del bien o servicio cotizado, cantidad, unidad de medida.</a:t>
                      </a:r>
                    </a:p>
                  </a:txBody>
                  <a:tcPr marL="144000" marR="68580" marT="0" marB="0" anchor="ctr">
                    <a:lnL w="12700" cmpd="sng">
                      <a:noFill/>
                    </a:lnL>
                    <a:lnR w="12700" cap="flat" cmpd="sng" algn="ctr">
                      <a:noFill/>
                      <a:prstDash val="solid"/>
                      <a:round/>
                      <a:headEnd type="none" w="med" len="med"/>
                      <a:tailEnd type="none" w="med" len="med"/>
                    </a:lnR>
                    <a:noFill/>
                  </a:tcPr>
                </a:tc>
                <a:tc>
                  <a:txBody>
                    <a:bodyPr/>
                    <a:lstStyle/>
                    <a:p>
                      <a:pPr marL="0" lvl="0" indent="0" algn="l">
                        <a:lnSpc>
                          <a:spcPct val="107000"/>
                        </a:lnSpc>
                        <a:spcAft>
                          <a:spcPts val="800"/>
                        </a:spcAft>
                        <a:buFontTx/>
                        <a:buNone/>
                      </a:pPr>
                      <a:endParaRPr lang="es-MX" sz="1600" b="0" i="0" dirty="0">
                        <a:solidFill>
                          <a:schemeClr val="tx1"/>
                        </a:solidFill>
                        <a:effectLst/>
                        <a:latin typeface="Tenorite" pitchFamily="2" charset="0"/>
                      </a:endParaRPr>
                    </a:p>
                  </a:txBody>
                  <a:tcPr marL="144000" marR="68580" marT="0" marB="0" anchor="ctr">
                    <a:lnL w="12700" cmpd="sng">
                      <a:noFill/>
                    </a:lnL>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684000">
                <a:tc>
                  <a:txBody>
                    <a:bodyPr/>
                    <a:lstStyle/>
                    <a:p>
                      <a:pPr marL="0" lvl="0" indent="0" algn="ctr">
                        <a:lnSpc>
                          <a:spcPct val="107000"/>
                        </a:lnSpc>
                        <a:spcAft>
                          <a:spcPts val="800"/>
                        </a:spcAft>
                        <a:buFontTx/>
                        <a:buNone/>
                      </a:pPr>
                      <a:r>
                        <a:rPr lang="es-MX" sz="1600" b="1" i="0" dirty="0">
                          <a:solidFill>
                            <a:schemeClr val="tx1"/>
                          </a:solidFill>
                          <a:effectLst/>
                          <a:latin typeface="Tenorite" pitchFamily="2" charset="0"/>
                        </a:rPr>
                        <a:t>3</a:t>
                      </a:r>
                    </a:p>
                  </a:txBody>
                  <a:tcPr marL="68400" marR="68580" marT="0" marB="0" anchor="ctr">
                    <a:lnR w="12700" cap="flat" cmpd="sng" algn="ctr">
                      <a:noFill/>
                      <a:prstDash val="solid"/>
                      <a:round/>
                      <a:headEnd type="none" w="med" len="med"/>
                      <a:tailEnd type="none" w="med" len="med"/>
                    </a:lnR>
                    <a:gradFill flip="none" rotWithShape="1">
                      <a:gsLst>
                        <a:gs pos="0">
                          <a:schemeClr val="bg1"/>
                        </a:gs>
                        <a:gs pos="26000">
                          <a:schemeClr val="bg1">
                            <a:lumMod val="95000"/>
                          </a:schemeClr>
                        </a:gs>
                        <a:gs pos="78000">
                          <a:schemeClr val="accent3">
                            <a:lumMod val="20000"/>
                            <a:lumOff val="80000"/>
                          </a:schemeClr>
                        </a:gs>
                      </a:gsLst>
                      <a:lin ang="10800000" scaled="1"/>
                      <a:tileRect/>
                    </a:gradFill>
                  </a:tcPr>
                </a:tc>
                <a:tc>
                  <a:txBody>
                    <a:bodyPr/>
                    <a:lstStyle/>
                    <a:p>
                      <a:pPr marL="0" lvl="0" indent="0" algn="l">
                        <a:lnSpc>
                          <a:spcPts val="1600"/>
                        </a:lnSpc>
                        <a:spcAft>
                          <a:spcPts val="800"/>
                        </a:spcAft>
                        <a:buFontTx/>
                        <a:buNone/>
                      </a:pPr>
                      <a:r>
                        <a:rPr lang="es-MX" sz="1600" b="0" i="0" dirty="0">
                          <a:solidFill>
                            <a:schemeClr val="tx1"/>
                          </a:solidFill>
                          <a:effectLst/>
                          <a:latin typeface="Tenorite" pitchFamily="2" charset="0"/>
                        </a:rPr>
                        <a:t>Precio unitario, importe total con desglose del subtotal, impuesto al valor agregado y promedio de los precios ofertados.</a:t>
                      </a:r>
                    </a:p>
                  </a:txBody>
                  <a:tcPr marL="144000" marR="68580" marT="0" marB="0" anchor="ctr">
                    <a:lnL w="12700" cmpd="sng">
                      <a:noFill/>
                    </a:lnL>
                    <a:lnR w="12700" cap="flat" cmpd="sng" algn="ctr">
                      <a:noFill/>
                      <a:prstDash val="solid"/>
                      <a:round/>
                      <a:headEnd type="none" w="med" len="med"/>
                      <a:tailEnd type="none" w="med" len="med"/>
                    </a:lnR>
                    <a:solidFill>
                      <a:schemeClr val="bg1">
                        <a:lumMod val="95000"/>
                        <a:alpha val="50000"/>
                      </a:schemeClr>
                    </a:solidFill>
                  </a:tcPr>
                </a:tc>
                <a:tc>
                  <a:txBody>
                    <a:bodyPr/>
                    <a:lstStyle/>
                    <a:p>
                      <a:pPr marL="0" lvl="0" indent="0" algn="l">
                        <a:lnSpc>
                          <a:spcPct val="107000"/>
                        </a:lnSpc>
                        <a:spcAft>
                          <a:spcPts val="800"/>
                        </a:spcAft>
                        <a:buFontTx/>
                        <a:buNone/>
                      </a:pPr>
                      <a:endParaRPr lang="es-MX" sz="1600" b="0" i="0" dirty="0">
                        <a:solidFill>
                          <a:schemeClr val="tx1"/>
                        </a:solidFill>
                        <a:effectLst/>
                        <a:latin typeface="Tenorite" pitchFamily="2" charset="0"/>
                      </a:endParaRPr>
                    </a:p>
                  </a:txBody>
                  <a:tcPr marL="144000" marR="68580" marT="0" marB="0" anchor="ctr">
                    <a:lnL w="12700" cmpd="sng">
                      <a:noFill/>
                    </a:lnL>
                    <a:lnR w="12700" cap="flat" cmpd="sng" algn="ctr">
                      <a:noFill/>
                      <a:prstDash val="solid"/>
                      <a:round/>
                      <a:headEnd type="none" w="med" len="med"/>
                      <a:tailEnd type="none" w="med" len="med"/>
                    </a:lnR>
                    <a:solidFill>
                      <a:schemeClr val="bg1">
                        <a:lumMod val="95000"/>
                        <a:alpha val="50000"/>
                      </a:schemeClr>
                    </a:solidFill>
                  </a:tcPr>
                </a:tc>
                <a:extLst>
                  <a:ext uri="{0D108BD9-81ED-4DB2-BD59-A6C34878D82A}">
                    <a16:rowId xmlns:a16="http://schemas.microsoft.com/office/drawing/2014/main" val="4072185820"/>
                  </a:ext>
                </a:extLst>
              </a:tr>
              <a:tr h="432000">
                <a:tc>
                  <a:txBody>
                    <a:bodyPr/>
                    <a:lstStyle/>
                    <a:p>
                      <a:pPr marL="0" lvl="0" indent="0" algn="ctr">
                        <a:lnSpc>
                          <a:spcPct val="107000"/>
                        </a:lnSpc>
                        <a:spcAft>
                          <a:spcPts val="800"/>
                        </a:spcAft>
                        <a:buFontTx/>
                        <a:buNone/>
                      </a:pPr>
                      <a:r>
                        <a:rPr lang="es-MX" sz="1600" b="1" i="0" dirty="0">
                          <a:solidFill>
                            <a:schemeClr val="tx1"/>
                          </a:solidFill>
                          <a:effectLst/>
                          <a:latin typeface="Tenorite" pitchFamily="2" charset="0"/>
                        </a:rPr>
                        <a:t>4</a:t>
                      </a:r>
                    </a:p>
                  </a:txBody>
                  <a:tcPr marL="68400" marR="68580" marT="0" marB="0" anchor="ctr">
                    <a:lnR w="12700" cap="flat" cmpd="sng" algn="ctr">
                      <a:noFill/>
                      <a:prstDash val="solid"/>
                      <a:round/>
                      <a:headEnd type="none" w="med" len="med"/>
                      <a:tailEnd type="none" w="med" len="med"/>
                    </a:lnR>
                    <a:gradFill flip="none" rotWithShape="1">
                      <a:gsLst>
                        <a:gs pos="0">
                          <a:schemeClr val="bg1"/>
                        </a:gs>
                        <a:gs pos="26000">
                          <a:schemeClr val="bg1">
                            <a:lumMod val="95000"/>
                          </a:schemeClr>
                        </a:gs>
                        <a:gs pos="78000">
                          <a:schemeClr val="accent3">
                            <a:lumMod val="20000"/>
                            <a:lumOff val="80000"/>
                          </a:schemeClr>
                        </a:gs>
                      </a:gsLst>
                      <a:lin ang="10800000" scaled="1"/>
                      <a:tileRect/>
                    </a:gradFill>
                  </a:tcPr>
                </a:tc>
                <a:tc>
                  <a:txBody>
                    <a:bodyPr/>
                    <a:lstStyle/>
                    <a:p>
                      <a:pPr marL="0" lvl="0" indent="0" algn="l">
                        <a:lnSpc>
                          <a:spcPts val="1600"/>
                        </a:lnSpc>
                        <a:spcAft>
                          <a:spcPts val="800"/>
                        </a:spcAft>
                        <a:buFontTx/>
                        <a:buNone/>
                      </a:pPr>
                      <a:r>
                        <a:rPr lang="es-MX" sz="1600" b="0" i="0" dirty="0">
                          <a:solidFill>
                            <a:schemeClr val="tx1"/>
                          </a:solidFill>
                          <a:effectLst/>
                          <a:latin typeface="Tenorite" pitchFamily="2" charset="0"/>
                        </a:rPr>
                        <a:t>Nombre de los oferentes</a:t>
                      </a:r>
                    </a:p>
                  </a:txBody>
                  <a:tcPr marL="144000" marR="68580" marT="0" marB="0" anchor="ctr">
                    <a:lnL w="12700" cmpd="sng">
                      <a:noFill/>
                    </a:lnL>
                    <a:lnR w="12700" cap="flat" cmpd="sng" algn="ctr">
                      <a:noFill/>
                      <a:prstDash val="solid"/>
                      <a:round/>
                      <a:headEnd type="none" w="med" len="med"/>
                      <a:tailEnd type="none" w="med" len="med"/>
                    </a:lnR>
                    <a:noFill/>
                  </a:tcPr>
                </a:tc>
                <a:tc>
                  <a:txBody>
                    <a:bodyPr/>
                    <a:lstStyle/>
                    <a:p>
                      <a:pPr marL="0" lvl="0" indent="0" algn="l">
                        <a:lnSpc>
                          <a:spcPct val="107000"/>
                        </a:lnSpc>
                        <a:spcAft>
                          <a:spcPts val="800"/>
                        </a:spcAft>
                        <a:buFontTx/>
                        <a:buNone/>
                      </a:pPr>
                      <a:endParaRPr lang="es-MX" sz="1600" b="0" i="0" dirty="0">
                        <a:solidFill>
                          <a:schemeClr val="tx1"/>
                        </a:solidFill>
                        <a:effectLst/>
                        <a:latin typeface="Tenorite" pitchFamily="2" charset="0"/>
                      </a:endParaRPr>
                    </a:p>
                  </a:txBody>
                  <a:tcPr marL="144000" marR="68580" marT="0" marB="0" anchor="ctr">
                    <a:lnL w="12700" cmpd="sng">
                      <a:noFill/>
                    </a:lnL>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432000">
                <a:tc>
                  <a:txBody>
                    <a:bodyPr/>
                    <a:lstStyle/>
                    <a:p>
                      <a:pPr marL="0" lvl="0" indent="0" algn="ctr">
                        <a:lnSpc>
                          <a:spcPct val="107000"/>
                        </a:lnSpc>
                        <a:spcAft>
                          <a:spcPts val="800"/>
                        </a:spcAft>
                        <a:buFontTx/>
                        <a:buNone/>
                      </a:pPr>
                      <a:r>
                        <a:rPr lang="es-MX" sz="1600" b="1" i="0" dirty="0">
                          <a:solidFill>
                            <a:schemeClr val="tx1"/>
                          </a:solidFill>
                          <a:effectLst/>
                          <a:latin typeface="Tenorite" pitchFamily="2" charset="0"/>
                        </a:rPr>
                        <a:t>5</a:t>
                      </a:r>
                    </a:p>
                  </a:txBody>
                  <a:tcPr marL="68400" marR="68580" marT="0" marB="0" anchor="ctr">
                    <a:lnR w="12700" cap="flat" cmpd="sng" algn="ctr">
                      <a:noFill/>
                      <a:prstDash val="solid"/>
                      <a:round/>
                      <a:headEnd type="none" w="med" len="med"/>
                      <a:tailEnd type="none" w="med" len="med"/>
                    </a:lnR>
                    <a:gradFill flip="none" rotWithShape="1">
                      <a:gsLst>
                        <a:gs pos="0">
                          <a:schemeClr val="bg1"/>
                        </a:gs>
                        <a:gs pos="26000">
                          <a:schemeClr val="bg1">
                            <a:lumMod val="95000"/>
                          </a:schemeClr>
                        </a:gs>
                        <a:gs pos="78000">
                          <a:schemeClr val="accent3">
                            <a:lumMod val="20000"/>
                            <a:lumOff val="80000"/>
                          </a:schemeClr>
                        </a:gs>
                      </a:gsLst>
                      <a:lin ang="10800000" scaled="1"/>
                      <a:tileRect/>
                    </a:gradFill>
                  </a:tcPr>
                </a:tc>
                <a:tc>
                  <a:txBody>
                    <a:bodyPr/>
                    <a:lstStyle/>
                    <a:p>
                      <a:pPr marL="0" lvl="0" indent="0" algn="l">
                        <a:lnSpc>
                          <a:spcPts val="1600"/>
                        </a:lnSpc>
                        <a:spcAft>
                          <a:spcPts val="800"/>
                        </a:spcAft>
                        <a:buFontTx/>
                        <a:buNone/>
                      </a:pPr>
                      <a:r>
                        <a:rPr lang="es-MX" sz="1600" b="0" i="0" dirty="0">
                          <a:solidFill>
                            <a:schemeClr val="tx1"/>
                          </a:solidFill>
                          <a:effectLst/>
                          <a:latin typeface="Tenorite" pitchFamily="2" charset="0"/>
                        </a:rPr>
                        <a:t>Nombre y firma de los servidores públicos que elabora, revisa y autoriza.</a:t>
                      </a:r>
                    </a:p>
                  </a:txBody>
                  <a:tcPr marL="144000" marR="68580" marT="0" marB="0" anchor="ctr">
                    <a:lnL w="12700" cmpd="sng">
                      <a:noFill/>
                    </a:lnL>
                    <a:lnR w="12700" cap="flat" cmpd="sng" algn="ctr">
                      <a:noFill/>
                      <a:prstDash val="solid"/>
                      <a:round/>
                      <a:headEnd type="none" w="med" len="med"/>
                      <a:tailEnd type="none" w="med" len="med"/>
                    </a:lnR>
                    <a:solidFill>
                      <a:schemeClr val="bg1">
                        <a:lumMod val="95000"/>
                        <a:alpha val="50000"/>
                      </a:schemeClr>
                    </a:solidFill>
                  </a:tcPr>
                </a:tc>
                <a:tc>
                  <a:txBody>
                    <a:bodyPr/>
                    <a:lstStyle/>
                    <a:p>
                      <a:pPr marL="0" lvl="0" indent="0" algn="l">
                        <a:lnSpc>
                          <a:spcPct val="107000"/>
                        </a:lnSpc>
                        <a:spcAft>
                          <a:spcPts val="800"/>
                        </a:spcAft>
                        <a:buFontTx/>
                        <a:buNone/>
                      </a:pPr>
                      <a:endParaRPr lang="es-MX" sz="1600" b="0" i="0" dirty="0">
                        <a:solidFill>
                          <a:schemeClr val="tx1"/>
                        </a:solidFill>
                        <a:effectLst/>
                        <a:latin typeface="Tenorite" pitchFamily="2" charset="0"/>
                      </a:endParaRPr>
                    </a:p>
                  </a:txBody>
                  <a:tcPr marL="144000" marR="68580" marT="0" marB="0" anchor="ctr">
                    <a:lnL w="12700" cmpd="sng">
                      <a:noFill/>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lumMod val="95000"/>
                        <a:alpha val="50000"/>
                      </a:schemeClr>
                    </a:solidFill>
                  </a:tcPr>
                </a:tc>
                <a:extLst>
                  <a:ext uri="{0D108BD9-81ED-4DB2-BD59-A6C34878D82A}">
                    <a16:rowId xmlns:a16="http://schemas.microsoft.com/office/drawing/2014/main" val="4012781986"/>
                  </a:ext>
                </a:extLst>
              </a:tr>
            </a:tbl>
          </a:graphicData>
        </a:graphic>
      </p:graphicFrame>
      <p:grpSp>
        <p:nvGrpSpPr>
          <p:cNvPr id="35" name="Group 34">
            <a:extLst>
              <a:ext uri="{FF2B5EF4-FFF2-40B4-BE49-F238E27FC236}">
                <a16:creationId xmlns:a16="http://schemas.microsoft.com/office/drawing/2014/main" id="{C6D42ADE-0195-8A64-922C-32EDC059B4FE}"/>
              </a:ext>
            </a:extLst>
          </p:cNvPr>
          <p:cNvGrpSpPr/>
          <p:nvPr/>
        </p:nvGrpSpPr>
        <p:grpSpPr>
          <a:xfrm>
            <a:off x="9519460" y="3830266"/>
            <a:ext cx="241865" cy="181297"/>
            <a:chOff x="11097323" y="4188745"/>
            <a:chExt cx="244445" cy="183230"/>
          </a:xfrm>
          <a:effectLst>
            <a:outerShdw blurRad="25400" dist="12700" dir="2700000" algn="tl" rotWithShape="0">
              <a:prstClr val="black">
                <a:alpha val="40000"/>
              </a:prstClr>
            </a:outerShdw>
          </a:effectLst>
        </p:grpSpPr>
        <p:cxnSp>
          <p:nvCxnSpPr>
            <p:cNvPr id="31" name="Straight Connector 30">
              <a:extLst>
                <a:ext uri="{FF2B5EF4-FFF2-40B4-BE49-F238E27FC236}">
                  <a16:creationId xmlns:a16="http://schemas.microsoft.com/office/drawing/2014/main" id="{D7C7AC11-57EF-8E47-FBE1-F3012320DE94}"/>
                </a:ext>
              </a:extLst>
            </p:cNvPr>
            <p:cNvCxnSpPr>
              <a:cxnSpLocks/>
            </p:cNvCxnSpPr>
            <p:nvPr/>
          </p:nvCxnSpPr>
          <p:spPr>
            <a:xfrm flipV="1">
              <a:off x="11158538" y="4188745"/>
              <a:ext cx="183230" cy="183230"/>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B7AFB23-5B07-1FA0-3E33-0FE70B734687}"/>
                </a:ext>
              </a:extLst>
            </p:cNvPr>
            <p:cNvCxnSpPr>
              <a:cxnSpLocks/>
            </p:cNvCxnSpPr>
            <p:nvPr/>
          </p:nvCxnSpPr>
          <p:spPr>
            <a:xfrm flipH="1" flipV="1">
              <a:off x="11097323" y="4287348"/>
              <a:ext cx="89485" cy="83093"/>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E62BDA57-AA7D-3659-89A2-8660D12447FB}"/>
              </a:ext>
            </a:extLst>
          </p:cNvPr>
          <p:cNvGrpSpPr/>
          <p:nvPr/>
        </p:nvGrpSpPr>
        <p:grpSpPr>
          <a:xfrm>
            <a:off x="9519460" y="4405134"/>
            <a:ext cx="241865" cy="181297"/>
            <a:chOff x="11097323" y="4188745"/>
            <a:chExt cx="244445" cy="183230"/>
          </a:xfrm>
          <a:effectLst>
            <a:outerShdw blurRad="25400" dist="12700" dir="2700000" algn="tl" rotWithShape="0">
              <a:prstClr val="black">
                <a:alpha val="40000"/>
              </a:prstClr>
            </a:outerShdw>
          </a:effectLst>
        </p:grpSpPr>
        <p:cxnSp>
          <p:nvCxnSpPr>
            <p:cNvPr id="55" name="Straight Connector 54">
              <a:extLst>
                <a:ext uri="{FF2B5EF4-FFF2-40B4-BE49-F238E27FC236}">
                  <a16:creationId xmlns:a16="http://schemas.microsoft.com/office/drawing/2014/main" id="{076FCF20-369A-112B-54A9-2185C50CD5D9}"/>
                </a:ext>
              </a:extLst>
            </p:cNvPr>
            <p:cNvCxnSpPr>
              <a:cxnSpLocks/>
            </p:cNvCxnSpPr>
            <p:nvPr/>
          </p:nvCxnSpPr>
          <p:spPr>
            <a:xfrm flipV="1">
              <a:off x="11158538" y="4188745"/>
              <a:ext cx="183230" cy="183230"/>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C4656DC-73EF-0EBD-3CE9-7ADD24C92C38}"/>
                </a:ext>
              </a:extLst>
            </p:cNvPr>
            <p:cNvCxnSpPr>
              <a:cxnSpLocks/>
            </p:cNvCxnSpPr>
            <p:nvPr/>
          </p:nvCxnSpPr>
          <p:spPr>
            <a:xfrm flipH="1" flipV="1">
              <a:off x="11097323" y="4287348"/>
              <a:ext cx="89485" cy="83093"/>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grpSp>
      <p:grpSp>
        <p:nvGrpSpPr>
          <p:cNvPr id="57" name="Group 56">
            <a:extLst>
              <a:ext uri="{FF2B5EF4-FFF2-40B4-BE49-F238E27FC236}">
                <a16:creationId xmlns:a16="http://schemas.microsoft.com/office/drawing/2014/main" id="{7BF82959-6680-F7DF-263F-CAE026986B80}"/>
              </a:ext>
            </a:extLst>
          </p:cNvPr>
          <p:cNvGrpSpPr/>
          <p:nvPr/>
        </p:nvGrpSpPr>
        <p:grpSpPr>
          <a:xfrm>
            <a:off x="9519460" y="5074607"/>
            <a:ext cx="241865" cy="181297"/>
            <a:chOff x="11097323" y="4188745"/>
            <a:chExt cx="244445" cy="183230"/>
          </a:xfrm>
          <a:effectLst>
            <a:outerShdw blurRad="25400" dist="12700" dir="2700000" algn="tl" rotWithShape="0">
              <a:prstClr val="black">
                <a:alpha val="40000"/>
              </a:prstClr>
            </a:outerShdw>
          </a:effectLst>
        </p:grpSpPr>
        <p:cxnSp>
          <p:nvCxnSpPr>
            <p:cNvPr id="58" name="Straight Connector 57">
              <a:extLst>
                <a:ext uri="{FF2B5EF4-FFF2-40B4-BE49-F238E27FC236}">
                  <a16:creationId xmlns:a16="http://schemas.microsoft.com/office/drawing/2014/main" id="{024A5FAB-4A0A-2E41-F501-3DE3F3062F5C}"/>
                </a:ext>
              </a:extLst>
            </p:cNvPr>
            <p:cNvCxnSpPr>
              <a:cxnSpLocks/>
            </p:cNvCxnSpPr>
            <p:nvPr/>
          </p:nvCxnSpPr>
          <p:spPr>
            <a:xfrm flipV="1">
              <a:off x="11158538" y="4188745"/>
              <a:ext cx="183230" cy="183230"/>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3DCEBA11-C0FF-8CB3-1B44-06A7E4B9AFFD}"/>
                </a:ext>
              </a:extLst>
            </p:cNvPr>
            <p:cNvCxnSpPr>
              <a:cxnSpLocks/>
            </p:cNvCxnSpPr>
            <p:nvPr/>
          </p:nvCxnSpPr>
          <p:spPr>
            <a:xfrm flipH="1" flipV="1">
              <a:off x="11097323" y="4287348"/>
              <a:ext cx="89485" cy="83093"/>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3E58F5E3-1DD9-BC8C-51B7-0EBF782AB004}"/>
              </a:ext>
            </a:extLst>
          </p:cNvPr>
          <p:cNvGrpSpPr/>
          <p:nvPr/>
        </p:nvGrpSpPr>
        <p:grpSpPr>
          <a:xfrm>
            <a:off x="9519460" y="5641244"/>
            <a:ext cx="241865" cy="181297"/>
            <a:chOff x="11097323" y="4188745"/>
            <a:chExt cx="244445" cy="183230"/>
          </a:xfrm>
          <a:effectLst>
            <a:outerShdw blurRad="25400" dist="12700" dir="2700000" algn="tl" rotWithShape="0">
              <a:prstClr val="black">
                <a:alpha val="40000"/>
              </a:prstClr>
            </a:outerShdw>
          </a:effectLst>
        </p:grpSpPr>
        <p:cxnSp>
          <p:nvCxnSpPr>
            <p:cNvPr id="61" name="Straight Connector 60">
              <a:extLst>
                <a:ext uri="{FF2B5EF4-FFF2-40B4-BE49-F238E27FC236}">
                  <a16:creationId xmlns:a16="http://schemas.microsoft.com/office/drawing/2014/main" id="{6559AF17-DFAB-9FC8-4078-780E209ECB91}"/>
                </a:ext>
              </a:extLst>
            </p:cNvPr>
            <p:cNvCxnSpPr>
              <a:cxnSpLocks/>
            </p:cNvCxnSpPr>
            <p:nvPr/>
          </p:nvCxnSpPr>
          <p:spPr>
            <a:xfrm flipV="1">
              <a:off x="11158538" y="4188745"/>
              <a:ext cx="183230" cy="183230"/>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F7D848F-D521-B368-2E14-1EBA58EA9334}"/>
                </a:ext>
              </a:extLst>
            </p:cNvPr>
            <p:cNvCxnSpPr>
              <a:cxnSpLocks/>
            </p:cNvCxnSpPr>
            <p:nvPr/>
          </p:nvCxnSpPr>
          <p:spPr>
            <a:xfrm flipH="1" flipV="1">
              <a:off x="11097323" y="4287348"/>
              <a:ext cx="89485" cy="83093"/>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5732C5C5-EA36-51E6-B806-DA04D1EF0F89}"/>
              </a:ext>
            </a:extLst>
          </p:cNvPr>
          <p:cNvGrpSpPr/>
          <p:nvPr/>
        </p:nvGrpSpPr>
        <p:grpSpPr>
          <a:xfrm>
            <a:off x="9519460" y="6075213"/>
            <a:ext cx="241865" cy="181297"/>
            <a:chOff x="11097323" y="4188745"/>
            <a:chExt cx="244445" cy="183230"/>
          </a:xfrm>
          <a:effectLst>
            <a:outerShdw blurRad="25400" dist="12700" dir="2700000" algn="tl" rotWithShape="0">
              <a:prstClr val="black">
                <a:alpha val="40000"/>
              </a:prstClr>
            </a:outerShdw>
          </a:effectLst>
        </p:grpSpPr>
        <p:cxnSp>
          <p:nvCxnSpPr>
            <p:cNvPr id="64" name="Straight Connector 63">
              <a:extLst>
                <a:ext uri="{FF2B5EF4-FFF2-40B4-BE49-F238E27FC236}">
                  <a16:creationId xmlns:a16="http://schemas.microsoft.com/office/drawing/2014/main" id="{B4FF89C3-52AD-0680-CCE2-792BB049D9CB}"/>
                </a:ext>
              </a:extLst>
            </p:cNvPr>
            <p:cNvCxnSpPr>
              <a:cxnSpLocks/>
            </p:cNvCxnSpPr>
            <p:nvPr/>
          </p:nvCxnSpPr>
          <p:spPr>
            <a:xfrm flipV="1">
              <a:off x="11158538" y="4188745"/>
              <a:ext cx="183230" cy="183230"/>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51EDB5F-2341-EE34-2F50-03F5B3F4E993}"/>
                </a:ext>
              </a:extLst>
            </p:cNvPr>
            <p:cNvCxnSpPr>
              <a:cxnSpLocks/>
            </p:cNvCxnSpPr>
            <p:nvPr/>
          </p:nvCxnSpPr>
          <p:spPr>
            <a:xfrm flipH="1" flipV="1">
              <a:off x="11097323" y="4287348"/>
              <a:ext cx="89485" cy="83093"/>
            </a:xfrm>
            <a:prstGeom prst="line">
              <a:avLst/>
            </a:prstGeom>
            <a:ln w="38100">
              <a:gradFill flip="none" rotWithShape="1">
                <a:gsLst>
                  <a:gs pos="0">
                    <a:srgbClr val="EF914B"/>
                  </a:gs>
                  <a:gs pos="100000">
                    <a:srgbClr val="C32F27"/>
                  </a:gs>
                </a:gsLst>
                <a:lin ang="13500000" scaled="1"/>
                <a:tileRect/>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814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9F7F25DB-ABEA-EBD2-6AC3-2B654C85E112}"/>
              </a:ext>
            </a:extLst>
          </p:cNvPr>
          <p:cNvSpPr/>
          <p:nvPr/>
        </p:nvSpPr>
        <p:spPr>
          <a:xfrm>
            <a:off x="10422928" y="5065238"/>
            <a:ext cx="1227243" cy="1346539"/>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grpSp>
        <p:nvGrpSpPr>
          <p:cNvPr id="33" name="Group 32">
            <a:extLst>
              <a:ext uri="{FF2B5EF4-FFF2-40B4-BE49-F238E27FC236}">
                <a16:creationId xmlns:a16="http://schemas.microsoft.com/office/drawing/2014/main" id="{C112F9BB-3777-A672-4FA3-8B29189BB465}"/>
              </a:ext>
            </a:extLst>
          </p:cNvPr>
          <p:cNvGrpSpPr/>
          <p:nvPr/>
        </p:nvGrpSpPr>
        <p:grpSpPr>
          <a:xfrm>
            <a:off x="4268136" y="3227651"/>
            <a:ext cx="3405848" cy="3405848"/>
            <a:chOff x="4268136" y="3227651"/>
            <a:chExt cx="3405848" cy="3405848"/>
          </a:xfrm>
          <a:effectLst>
            <a:reflection blurRad="6350" stA="52000" endA="300" endPos="35000" dir="5400000" sy="-100000" algn="bl" rotWithShape="0"/>
          </a:effectLst>
        </p:grpSpPr>
        <p:sp>
          <p:nvSpPr>
            <p:cNvPr id="12" name="Pie 11">
              <a:extLst>
                <a:ext uri="{FF2B5EF4-FFF2-40B4-BE49-F238E27FC236}">
                  <a16:creationId xmlns:a16="http://schemas.microsoft.com/office/drawing/2014/main" id="{7BC1A2D7-1E81-2E6C-2379-145AA621D8D4}"/>
                </a:ext>
              </a:extLst>
            </p:cNvPr>
            <p:cNvSpPr/>
            <p:nvPr/>
          </p:nvSpPr>
          <p:spPr>
            <a:xfrm>
              <a:off x="4268136" y="3227651"/>
              <a:ext cx="3405848" cy="3405848"/>
            </a:xfrm>
            <a:prstGeom prst="pie">
              <a:avLst>
                <a:gd name="adj1" fmla="val 10798132"/>
                <a:gd name="adj2" fmla="val 14399488"/>
              </a:avLst>
            </a:prstGeom>
            <a:gradFill flip="none" rotWithShape="1">
              <a:gsLst>
                <a:gs pos="14000">
                  <a:srgbClr val="EE6801"/>
                </a:gs>
                <a:gs pos="8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24" name="Pie 23">
              <a:extLst>
                <a:ext uri="{FF2B5EF4-FFF2-40B4-BE49-F238E27FC236}">
                  <a16:creationId xmlns:a16="http://schemas.microsoft.com/office/drawing/2014/main" id="{870BDE26-81A1-7072-5DD3-9C01AC1B1341}"/>
                </a:ext>
              </a:extLst>
            </p:cNvPr>
            <p:cNvSpPr/>
            <p:nvPr/>
          </p:nvSpPr>
          <p:spPr>
            <a:xfrm flipH="1">
              <a:off x="4268136" y="3227651"/>
              <a:ext cx="3405848" cy="3405848"/>
            </a:xfrm>
            <a:prstGeom prst="pie">
              <a:avLst>
                <a:gd name="adj1" fmla="val 10784673"/>
                <a:gd name="adj2" fmla="val 14399488"/>
              </a:avLst>
            </a:prstGeom>
            <a:gradFill flip="none" rotWithShape="1">
              <a:gsLst>
                <a:gs pos="10000">
                  <a:srgbClr val="FED04F"/>
                </a:gs>
                <a:gs pos="73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26" name="Pie 25">
              <a:extLst>
                <a:ext uri="{FF2B5EF4-FFF2-40B4-BE49-F238E27FC236}">
                  <a16:creationId xmlns:a16="http://schemas.microsoft.com/office/drawing/2014/main" id="{6F6C8FA9-298A-D51F-E686-09698345B0AE}"/>
                </a:ext>
              </a:extLst>
            </p:cNvPr>
            <p:cNvSpPr/>
            <p:nvPr/>
          </p:nvSpPr>
          <p:spPr>
            <a:xfrm>
              <a:off x="4268136" y="3227651"/>
              <a:ext cx="3405848" cy="3405848"/>
            </a:xfrm>
            <a:prstGeom prst="pie">
              <a:avLst>
                <a:gd name="adj1" fmla="val 14389804"/>
                <a:gd name="adj2" fmla="val 18019969"/>
              </a:avLst>
            </a:prstGeom>
            <a:gradFill flip="none" rotWithShape="1">
              <a:gsLst>
                <a:gs pos="0">
                  <a:srgbClr val="FF9B20"/>
                </a:gs>
                <a:gs pos="5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grpSp>
      <p:sp>
        <p:nvSpPr>
          <p:cNvPr id="8" name="TextBox 7">
            <a:extLst>
              <a:ext uri="{FF2B5EF4-FFF2-40B4-BE49-F238E27FC236}">
                <a16:creationId xmlns:a16="http://schemas.microsoft.com/office/drawing/2014/main" id="{D123A677-7F8D-78FE-B1EF-53675FC08A16}"/>
              </a:ext>
            </a:extLst>
          </p:cNvPr>
          <p:cNvSpPr txBox="1"/>
          <p:nvPr/>
        </p:nvSpPr>
        <p:spPr>
          <a:xfrm>
            <a:off x="1711504" y="3075166"/>
            <a:ext cx="2331117" cy="460382"/>
          </a:xfrm>
          <a:prstGeom prst="rect">
            <a:avLst/>
          </a:prstGeom>
          <a:solidFill>
            <a:schemeClr val="bg1"/>
          </a:solidFill>
        </p:spPr>
        <p:txBody>
          <a:bodyPr wrap="square" rtlCol="0" anchor="ctr">
            <a:spAutoFit/>
          </a:bodyPr>
          <a:lstStyle/>
          <a:p>
            <a:pPr>
              <a:lnSpc>
                <a:spcPts val="1400"/>
              </a:lnSpc>
            </a:pPr>
            <a:r>
              <a:rPr lang="es-MX" sz="1400" b="1" dirty="0">
                <a:solidFill>
                  <a:schemeClr val="accent2"/>
                </a:solidFill>
                <a:effectLst/>
                <a:latin typeface="Tenorite" pitchFamily="2" charset="0"/>
                <a:ea typeface="Calibri" panose="020F0502020204030204" pitchFamily="34" charset="0"/>
                <a:cs typeface="Times New Roman" panose="02020603050405020304" pitchFamily="18" charset="0"/>
              </a:rPr>
              <a:t>Obtención a través de Organismos especializados</a:t>
            </a:r>
            <a:r>
              <a:rPr lang="en-MX" sz="1400" b="1" dirty="0">
                <a:solidFill>
                  <a:schemeClr val="accent2"/>
                </a:solidFill>
                <a:effectLst/>
                <a:latin typeface="Tenorite" pitchFamily="2" charset="0"/>
              </a:rPr>
              <a:t> </a:t>
            </a:r>
            <a:endParaRPr lang="en-MX" sz="1400" b="1" dirty="0">
              <a:solidFill>
                <a:schemeClr val="accent2"/>
              </a:solidFill>
              <a:latin typeface="Tenorite" pitchFamily="2" charset="0"/>
            </a:endParaRPr>
          </a:p>
        </p:txBody>
      </p:sp>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INVESTIGACIÓN DE MERCADO</a:t>
            </a:r>
          </a:p>
        </p:txBody>
      </p:sp>
      <p:sp>
        <p:nvSpPr>
          <p:cNvPr id="5" name="TextBox 4">
            <a:extLst>
              <a:ext uri="{FF2B5EF4-FFF2-40B4-BE49-F238E27FC236}">
                <a16:creationId xmlns:a16="http://schemas.microsoft.com/office/drawing/2014/main" id="{9A11ADBB-6844-1194-563A-058DCC077C30}"/>
              </a:ext>
            </a:extLst>
          </p:cNvPr>
          <p:cNvSpPr txBox="1"/>
          <p:nvPr/>
        </p:nvSpPr>
        <p:spPr>
          <a:xfrm>
            <a:off x="4978252" y="6382241"/>
            <a:ext cx="2235485"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27 del RLAASSPES </a:t>
            </a:r>
          </a:p>
        </p:txBody>
      </p:sp>
      <p:sp>
        <p:nvSpPr>
          <p:cNvPr id="4" name="TextBox 3">
            <a:extLst>
              <a:ext uri="{FF2B5EF4-FFF2-40B4-BE49-F238E27FC236}">
                <a16:creationId xmlns:a16="http://schemas.microsoft.com/office/drawing/2014/main" id="{6870CD58-6804-1C7B-E130-93562A3EF8FB}"/>
              </a:ext>
            </a:extLst>
          </p:cNvPr>
          <p:cNvSpPr txBox="1"/>
          <p:nvPr/>
        </p:nvSpPr>
        <p:spPr>
          <a:xfrm>
            <a:off x="4344750" y="2177664"/>
            <a:ext cx="3502499" cy="280846"/>
          </a:xfrm>
          <a:prstGeom prst="rect">
            <a:avLst/>
          </a:prstGeom>
          <a:solidFill>
            <a:schemeClr val="bg1"/>
          </a:solidFill>
        </p:spPr>
        <p:txBody>
          <a:bodyPr wrap="square" rtlCol="0" anchor="ctr">
            <a:spAutoFit/>
          </a:bodyPr>
          <a:lstStyle/>
          <a:p>
            <a:pPr>
              <a:lnSpc>
                <a:spcPts val="1400"/>
              </a:lnSpc>
            </a:pPr>
            <a:r>
              <a:rPr lang="en-US" sz="1400" b="1" dirty="0">
                <a:solidFill>
                  <a:schemeClr val="accent2"/>
                </a:solidFill>
                <a:latin typeface="Tenorite" pitchFamily="2" charset="0"/>
              </a:rPr>
              <a:t>La disponible en </a:t>
            </a:r>
            <a:r>
              <a:rPr lang="en-US" sz="1400" b="1" dirty="0" err="1">
                <a:solidFill>
                  <a:schemeClr val="accent2"/>
                </a:solidFill>
                <a:latin typeface="Tenorite" pitchFamily="2" charset="0"/>
              </a:rPr>
              <a:t>Compranet</a:t>
            </a:r>
            <a:endParaRPr lang="en-MX" sz="1400" b="1" dirty="0">
              <a:solidFill>
                <a:schemeClr val="accent2"/>
              </a:solidFill>
              <a:latin typeface="Tenorite" pitchFamily="2" charset="0"/>
            </a:endParaRPr>
          </a:p>
        </p:txBody>
      </p:sp>
      <p:sp>
        <p:nvSpPr>
          <p:cNvPr id="13" name="TextBox 12">
            <a:extLst>
              <a:ext uri="{FF2B5EF4-FFF2-40B4-BE49-F238E27FC236}">
                <a16:creationId xmlns:a16="http://schemas.microsoft.com/office/drawing/2014/main" id="{C52FFCBA-7AB6-5A6D-3F18-89E79E378C8B}"/>
              </a:ext>
            </a:extLst>
          </p:cNvPr>
          <p:cNvSpPr txBox="1"/>
          <p:nvPr/>
        </p:nvSpPr>
        <p:spPr>
          <a:xfrm>
            <a:off x="4340152" y="2419021"/>
            <a:ext cx="3784517" cy="675185"/>
          </a:xfrm>
          <a:prstGeom prst="rect">
            <a:avLst/>
          </a:prstGeom>
          <a:noFill/>
        </p:spPr>
        <p:txBody>
          <a:bodyPr wrap="square">
            <a:spAutoFit/>
          </a:bodyPr>
          <a:lstStyle/>
          <a:p>
            <a:pPr marL="105750" lvl="0" indent="-105750">
              <a:lnSpc>
                <a:spcPts val="1500"/>
              </a:lnSpc>
              <a:buFont typeface="Arial" panose="020B0604020202020204" pitchFamily="34" charset="0"/>
              <a:buChar char="•"/>
            </a:pPr>
            <a:r>
              <a:rPr lang="es-MX" sz="1400" dirty="0">
                <a:effectLst/>
                <a:latin typeface="Tenorite" pitchFamily="2" charset="0"/>
                <a:ea typeface="Calibri" panose="020F0502020204030204" pitchFamily="34" charset="0"/>
                <a:cs typeface="Times New Roman" panose="02020603050405020304" pitchFamily="18" charset="0"/>
              </a:rPr>
              <a:t>Contratos derivados de licitaciones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e invitaciones a cuando menos tres personas </a:t>
            </a:r>
            <a:endParaRPr lang="en-MX" sz="1400" dirty="0">
              <a:effectLst/>
              <a:latin typeface="Tenorite" pitchFamily="2" charset="0"/>
              <a:ea typeface="Calibri" panose="020F0502020204030204" pitchFamily="34" charset="0"/>
              <a:cs typeface="Times New Roman" panose="02020603050405020304" pitchFamily="18" charset="0"/>
            </a:endParaRPr>
          </a:p>
          <a:p>
            <a:pPr marL="105750" indent="-105750">
              <a:lnSpc>
                <a:spcPts val="1500"/>
              </a:lnSpc>
              <a:buFont typeface="Arial" panose="020B0604020202020204" pitchFamily="34" charset="0"/>
              <a:buChar char="•"/>
            </a:pPr>
            <a:r>
              <a:rPr lang="es-MX" sz="1400" dirty="0">
                <a:effectLst/>
                <a:latin typeface="Tenorite" pitchFamily="2" charset="0"/>
                <a:ea typeface="Calibri" panose="020F0502020204030204" pitchFamily="34" charset="0"/>
                <a:cs typeface="Times New Roman" panose="02020603050405020304" pitchFamily="18" charset="0"/>
              </a:rPr>
              <a:t>Cotizaciones</a:t>
            </a:r>
            <a:r>
              <a:rPr lang="en-MX" sz="1400" dirty="0">
                <a:effectLst/>
                <a:latin typeface="Tenorite" pitchFamily="2" charset="0"/>
              </a:rPr>
              <a:t> </a:t>
            </a:r>
            <a:endParaRPr lang="en-MX" sz="1400" dirty="0">
              <a:latin typeface="Tenorite" pitchFamily="2" charset="0"/>
            </a:endParaRPr>
          </a:p>
        </p:txBody>
      </p:sp>
      <p:sp>
        <p:nvSpPr>
          <p:cNvPr id="14" name="TextBox 13">
            <a:extLst>
              <a:ext uri="{FF2B5EF4-FFF2-40B4-BE49-F238E27FC236}">
                <a16:creationId xmlns:a16="http://schemas.microsoft.com/office/drawing/2014/main" id="{984CB0AC-858D-6EA0-3231-FA148DA71B4F}"/>
              </a:ext>
            </a:extLst>
          </p:cNvPr>
          <p:cNvSpPr txBox="1"/>
          <p:nvPr/>
        </p:nvSpPr>
        <p:spPr>
          <a:xfrm>
            <a:off x="1711505" y="3480203"/>
            <a:ext cx="2281599" cy="1636987"/>
          </a:xfrm>
          <a:prstGeom prst="rect">
            <a:avLst/>
          </a:prstGeom>
          <a:noFill/>
        </p:spPr>
        <p:txBody>
          <a:bodyPr wrap="square" rtlCol="0">
            <a:spAutoFit/>
          </a:bodyPr>
          <a:lstStyle/>
          <a:p>
            <a:pPr>
              <a:lnSpc>
                <a:spcPts val="1500"/>
              </a:lnSpc>
            </a:pPr>
            <a:r>
              <a:rPr lang="es-MX" sz="1400" dirty="0">
                <a:effectLst/>
                <a:latin typeface="Tenorite" pitchFamily="2" charset="0"/>
                <a:ea typeface="Calibri" panose="020F0502020204030204" pitchFamily="34" charset="0"/>
                <a:cs typeface="Times New Roman" panose="02020603050405020304" pitchFamily="18" charset="0"/>
              </a:rPr>
              <a:t>Información obtenida de cámaras, asociaciones o agrupaciones industriales, comerciales o de servicios, o bien de fabricantes, proveedores, distribuidores o comercializadores del ramo correspondiente.</a:t>
            </a:r>
            <a:r>
              <a:rPr lang="en-MX" sz="1400" dirty="0">
                <a:effectLst/>
                <a:latin typeface="Tenorite" pitchFamily="2" charset="0"/>
              </a:rPr>
              <a:t> </a:t>
            </a:r>
            <a:endParaRPr lang="en-MX" sz="1400" dirty="0">
              <a:latin typeface="Tenorite" pitchFamily="2" charset="0"/>
            </a:endParaRPr>
          </a:p>
        </p:txBody>
      </p:sp>
      <p:sp>
        <p:nvSpPr>
          <p:cNvPr id="15" name="TextBox 14">
            <a:extLst>
              <a:ext uri="{FF2B5EF4-FFF2-40B4-BE49-F238E27FC236}">
                <a16:creationId xmlns:a16="http://schemas.microsoft.com/office/drawing/2014/main" id="{28273008-00DE-C45A-CEC5-5052B2DE263D}"/>
              </a:ext>
            </a:extLst>
          </p:cNvPr>
          <p:cNvSpPr txBox="1"/>
          <p:nvPr/>
        </p:nvSpPr>
        <p:spPr>
          <a:xfrm>
            <a:off x="7958901" y="3353876"/>
            <a:ext cx="2574296" cy="1059906"/>
          </a:xfrm>
          <a:prstGeom prst="rect">
            <a:avLst/>
          </a:prstGeom>
          <a:noFill/>
        </p:spPr>
        <p:txBody>
          <a:bodyPr wrap="square" rtlCol="0">
            <a:spAutoFit/>
          </a:bodyPr>
          <a:lstStyle/>
          <a:p>
            <a:pPr>
              <a:lnSpc>
                <a:spcPts val="1500"/>
              </a:lnSpc>
            </a:pPr>
            <a:r>
              <a:rPr lang="es-MX" sz="1400" dirty="0">
                <a:effectLst/>
                <a:latin typeface="Tenorite" pitchFamily="2" charset="0"/>
                <a:ea typeface="Calibri" panose="020F0502020204030204" pitchFamily="34" charset="0"/>
                <a:cs typeface="Times New Roman" panose="02020603050405020304" pitchFamily="18" charset="0"/>
              </a:rPr>
              <a:t>Información obtenida vía telefónica, correo electrónico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o de algún otro modo medio, siempre que la información sea verificable </a:t>
            </a:r>
            <a:endParaRPr lang="en-MX" sz="1400" dirty="0">
              <a:latin typeface="Tenorite" pitchFamily="2" charset="0"/>
            </a:endParaRPr>
          </a:p>
        </p:txBody>
      </p:sp>
      <p:sp>
        <p:nvSpPr>
          <p:cNvPr id="9" name="TextBox 8">
            <a:extLst>
              <a:ext uri="{FF2B5EF4-FFF2-40B4-BE49-F238E27FC236}">
                <a16:creationId xmlns:a16="http://schemas.microsoft.com/office/drawing/2014/main" id="{6997F156-56C4-78B5-D72F-8878B6216461}"/>
              </a:ext>
            </a:extLst>
          </p:cNvPr>
          <p:cNvSpPr txBox="1"/>
          <p:nvPr/>
        </p:nvSpPr>
        <p:spPr>
          <a:xfrm>
            <a:off x="7949016" y="3112213"/>
            <a:ext cx="2286651" cy="290464"/>
          </a:xfrm>
          <a:prstGeom prst="rect">
            <a:avLst/>
          </a:prstGeom>
          <a:solidFill>
            <a:schemeClr val="bg1"/>
          </a:solidFill>
        </p:spPr>
        <p:txBody>
          <a:bodyPr wrap="square" rtlCol="0" anchor="ctr">
            <a:spAutoFit/>
          </a:bodyPr>
          <a:lstStyle/>
          <a:p>
            <a:pPr>
              <a:lnSpc>
                <a:spcPts val="1500"/>
              </a:lnSpc>
            </a:pPr>
            <a:r>
              <a:rPr lang="en-US" sz="1400" b="1" dirty="0" err="1">
                <a:solidFill>
                  <a:schemeClr val="accent2"/>
                </a:solidFill>
                <a:latin typeface="Tenorite" pitchFamily="2" charset="0"/>
              </a:rPr>
              <a:t>Páginas</a:t>
            </a:r>
            <a:r>
              <a:rPr lang="en-US" sz="1400" b="1" dirty="0">
                <a:solidFill>
                  <a:schemeClr val="accent2"/>
                </a:solidFill>
                <a:latin typeface="Tenorite" pitchFamily="2" charset="0"/>
              </a:rPr>
              <a:t> de Internet</a:t>
            </a:r>
            <a:endParaRPr lang="en-MX" sz="1400" b="1" dirty="0">
              <a:solidFill>
                <a:schemeClr val="accent2"/>
              </a:solidFill>
              <a:latin typeface="Tenorite" pitchFamily="2" charset="0"/>
            </a:endParaRPr>
          </a:p>
        </p:txBody>
      </p:sp>
      <p:sp>
        <p:nvSpPr>
          <p:cNvPr id="6" name="TextBox 5">
            <a:extLst>
              <a:ext uri="{FF2B5EF4-FFF2-40B4-BE49-F238E27FC236}">
                <a16:creationId xmlns:a16="http://schemas.microsoft.com/office/drawing/2014/main" id="{B45F102E-7197-382A-2D34-A21B97B4D989}"/>
              </a:ext>
            </a:extLst>
          </p:cNvPr>
          <p:cNvSpPr txBox="1"/>
          <p:nvPr/>
        </p:nvSpPr>
        <p:spPr>
          <a:xfrm>
            <a:off x="10501289" y="5887866"/>
            <a:ext cx="1074628" cy="483466"/>
          </a:xfrm>
          <a:prstGeom prst="rect">
            <a:avLst/>
          </a:prstGeom>
          <a:noFill/>
        </p:spPr>
        <p:txBody>
          <a:bodyPr wrap="square" rtlCol="0">
            <a:spAutoFit/>
          </a:bodyPr>
          <a:lstStyle/>
          <a:p>
            <a:pPr algn="ctr">
              <a:lnSpc>
                <a:spcPts val="1000"/>
              </a:lnSpc>
            </a:pPr>
            <a:r>
              <a:rPr lang="es-MX" sz="1000" dirty="0">
                <a:effectLst/>
                <a:latin typeface="Tenorite" pitchFamily="2" charset="0"/>
                <a:ea typeface="Calibri" panose="020F0502020204030204" pitchFamily="34" charset="0"/>
                <a:cs typeface="Times New Roman" panose="02020603050405020304" pitchFamily="18" charset="0"/>
              </a:rPr>
              <a:t>EJEMPLO DE INVESTIGACIÓN </a:t>
            </a:r>
            <a:br>
              <a:rPr lang="es-MX" sz="1000" dirty="0">
                <a:effectLst/>
                <a:latin typeface="Tenorite" pitchFamily="2" charset="0"/>
                <a:ea typeface="Calibri" panose="020F0502020204030204" pitchFamily="34" charset="0"/>
                <a:cs typeface="Times New Roman" panose="02020603050405020304" pitchFamily="18" charset="0"/>
              </a:rPr>
            </a:br>
            <a:r>
              <a:rPr lang="es-MX" sz="1000" dirty="0">
                <a:effectLst/>
                <a:latin typeface="Tenorite" pitchFamily="2" charset="0"/>
                <a:ea typeface="Calibri" panose="020F0502020204030204" pitchFamily="34" charset="0"/>
                <a:cs typeface="Times New Roman" panose="02020603050405020304" pitchFamily="18" charset="0"/>
              </a:rPr>
              <a:t>DE MERCADO</a:t>
            </a:r>
            <a:r>
              <a:rPr lang="en-MX" sz="1000" dirty="0">
                <a:effectLst/>
                <a:latin typeface="Tenorite" pitchFamily="2" charset="0"/>
              </a:rPr>
              <a:t> </a:t>
            </a:r>
            <a:endParaRPr lang="en-MX" sz="1000" dirty="0">
              <a:latin typeface="Tenorite" pitchFamily="2" charset="0"/>
            </a:endParaRPr>
          </a:p>
        </p:txBody>
      </p:sp>
      <p:pic>
        <p:nvPicPr>
          <p:cNvPr id="16" name="Graphic 15" descr="Document with solid fill">
            <a:hlinkClick r:id="rId2" action="ppaction://hlinkfile"/>
            <a:extLst>
              <a:ext uri="{FF2B5EF4-FFF2-40B4-BE49-F238E27FC236}">
                <a16:creationId xmlns:a16="http://schemas.microsoft.com/office/drawing/2014/main" id="{7314228C-9F2A-64E0-E298-32E0D69776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86491" y="5339805"/>
            <a:ext cx="519192" cy="519192"/>
          </a:xfrm>
          <a:prstGeom prst="rect">
            <a:avLst/>
          </a:prstGeom>
        </p:spPr>
      </p:pic>
      <p:sp>
        <p:nvSpPr>
          <p:cNvPr id="35" name="Freeform 34">
            <a:extLst>
              <a:ext uri="{FF2B5EF4-FFF2-40B4-BE49-F238E27FC236}">
                <a16:creationId xmlns:a16="http://schemas.microsoft.com/office/drawing/2014/main" id="{E3578FA4-5D1B-F2F3-D70F-009F0A5BA051}"/>
              </a:ext>
            </a:extLst>
          </p:cNvPr>
          <p:cNvSpPr/>
          <p:nvPr/>
        </p:nvSpPr>
        <p:spPr>
          <a:xfrm>
            <a:off x="4880257" y="3779339"/>
            <a:ext cx="2286651" cy="1151236"/>
          </a:xfrm>
          <a:custGeom>
            <a:avLst/>
            <a:gdLst>
              <a:gd name="connsiteX0" fmla="*/ 1066925 w 2133850"/>
              <a:gd name="connsiteY0" fmla="*/ 0 h 1074307"/>
              <a:gd name="connsiteX1" fmla="*/ 2133850 w 2133850"/>
              <a:gd name="connsiteY1" fmla="*/ 1066925 h 1074307"/>
              <a:gd name="connsiteX2" fmla="*/ 2133477 w 2133850"/>
              <a:gd name="connsiteY2" fmla="*/ 1074307 h 1074307"/>
              <a:gd name="connsiteX3" fmla="*/ 373 w 2133850"/>
              <a:gd name="connsiteY3" fmla="*/ 1074307 h 1074307"/>
              <a:gd name="connsiteX4" fmla="*/ 0 w 2133850"/>
              <a:gd name="connsiteY4" fmla="*/ 1066925 h 1074307"/>
              <a:gd name="connsiteX5" fmla="*/ 1066925 w 2133850"/>
              <a:gd name="connsiteY5" fmla="*/ 0 h 107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850" h="1074307">
                <a:moveTo>
                  <a:pt x="1066925" y="0"/>
                </a:moveTo>
                <a:cubicBezTo>
                  <a:pt x="1656171" y="0"/>
                  <a:pt x="2133850" y="477679"/>
                  <a:pt x="2133850" y="1066925"/>
                </a:cubicBezTo>
                <a:lnTo>
                  <a:pt x="2133477" y="1074307"/>
                </a:lnTo>
                <a:lnTo>
                  <a:pt x="373" y="1074307"/>
                </a:lnTo>
                <a:lnTo>
                  <a:pt x="0" y="1066925"/>
                </a:lnTo>
                <a:cubicBezTo>
                  <a:pt x="0" y="477679"/>
                  <a:pt x="477679" y="0"/>
                  <a:pt x="1066925"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7" name="Oval 26">
            <a:extLst>
              <a:ext uri="{FF2B5EF4-FFF2-40B4-BE49-F238E27FC236}">
                <a16:creationId xmlns:a16="http://schemas.microsoft.com/office/drawing/2014/main" id="{2DA15A45-8504-7755-55ED-97E741AD99D7}"/>
              </a:ext>
            </a:extLst>
          </p:cNvPr>
          <p:cNvSpPr/>
          <p:nvPr/>
        </p:nvSpPr>
        <p:spPr>
          <a:xfrm>
            <a:off x="5112448" y="3989018"/>
            <a:ext cx="1817405" cy="1817405"/>
          </a:xfrm>
          <a:prstGeom prst="ellipse">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9" name="Oval 28">
            <a:extLst>
              <a:ext uri="{FF2B5EF4-FFF2-40B4-BE49-F238E27FC236}">
                <a16:creationId xmlns:a16="http://schemas.microsoft.com/office/drawing/2014/main" id="{AF5D00DD-24B0-C1EF-9D70-BE1DDA399F56}"/>
              </a:ext>
            </a:extLst>
          </p:cNvPr>
          <p:cNvSpPr/>
          <p:nvPr/>
        </p:nvSpPr>
        <p:spPr>
          <a:xfrm>
            <a:off x="5466382" y="4342952"/>
            <a:ext cx="1109537" cy="1109537"/>
          </a:xfrm>
          <a:prstGeom prst="ellipse">
            <a:avLst/>
          </a:prstGeom>
          <a:solidFill>
            <a:srgbClr val="F6B43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8" name="Oval 27">
            <a:extLst>
              <a:ext uri="{FF2B5EF4-FFF2-40B4-BE49-F238E27FC236}">
                <a16:creationId xmlns:a16="http://schemas.microsoft.com/office/drawing/2014/main" id="{1A490FB8-7AA6-89A4-85DD-6A6D95513DE9}"/>
              </a:ext>
            </a:extLst>
          </p:cNvPr>
          <p:cNvSpPr/>
          <p:nvPr/>
        </p:nvSpPr>
        <p:spPr>
          <a:xfrm>
            <a:off x="5614442" y="4491012"/>
            <a:ext cx="813417" cy="813417"/>
          </a:xfrm>
          <a:prstGeom prst="ellipse">
            <a:avLst/>
          </a:prstGeom>
          <a:solidFill>
            <a:schemeClr val="bg1"/>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4" name="Rectangle 33">
            <a:extLst>
              <a:ext uri="{FF2B5EF4-FFF2-40B4-BE49-F238E27FC236}">
                <a16:creationId xmlns:a16="http://schemas.microsoft.com/office/drawing/2014/main" id="{6F360657-2DCC-D594-D23F-F1FF044E89D6}"/>
              </a:ext>
            </a:extLst>
          </p:cNvPr>
          <p:cNvSpPr/>
          <p:nvPr/>
        </p:nvSpPr>
        <p:spPr>
          <a:xfrm>
            <a:off x="5109077" y="4925090"/>
            <a:ext cx="1820776" cy="813418"/>
          </a:xfrm>
          <a:prstGeom prst="rect">
            <a:avLst/>
          </a:prstGeom>
          <a:solidFill>
            <a:schemeClr val="bg1">
              <a:alpha val="7998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1" name="TextBox 10">
            <a:extLst>
              <a:ext uri="{FF2B5EF4-FFF2-40B4-BE49-F238E27FC236}">
                <a16:creationId xmlns:a16="http://schemas.microsoft.com/office/drawing/2014/main" id="{252C1184-9ABB-ACA5-9182-ECC2220F922E}"/>
              </a:ext>
            </a:extLst>
          </p:cNvPr>
          <p:cNvSpPr txBox="1"/>
          <p:nvPr/>
        </p:nvSpPr>
        <p:spPr>
          <a:xfrm>
            <a:off x="4452509" y="5104242"/>
            <a:ext cx="3130215" cy="546945"/>
          </a:xfrm>
          <a:prstGeom prst="rect">
            <a:avLst/>
          </a:prstGeom>
          <a:noFill/>
        </p:spPr>
        <p:txBody>
          <a:bodyPr wrap="square" rtlCol="0">
            <a:spAutoFit/>
          </a:bodyPr>
          <a:lstStyle/>
          <a:p>
            <a:pPr algn="ctr">
              <a:lnSpc>
                <a:spcPts val="1700"/>
              </a:lnSpc>
              <a:spcAft>
                <a:spcPts val="800"/>
              </a:spcAft>
            </a:pPr>
            <a:r>
              <a:rPr lang="es-MX" sz="1900" b="1" dirty="0">
                <a:latin typeface="Tenorite" pitchFamily="2" charset="0"/>
              </a:rPr>
              <a:t>Formas de integrar </a:t>
            </a:r>
            <a:r>
              <a:rPr lang="es-MX" sz="1900" b="1" dirty="0">
                <a:effectLst/>
                <a:latin typeface="Tenorite" pitchFamily="2" charset="0"/>
              </a:rPr>
              <a:t>la Investigación</a:t>
            </a:r>
            <a:r>
              <a:rPr lang="en-MX" sz="1900" b="1" dirty="0">
                <a:latin typeface="Tenorite" pitchFamily="2" charset="0"/>
              </a:rPr>
              <a:t> </a:t>
            </a:r>
            <a:r>
              <a:rPr lang="es-MX" sz="1900" b="1" dirty="0">
                <a:effectLst/>
                <a:latin typeface="Tenorite" pitchFamily="2" charset="0"/>
              </a:rPr>
              <a:t>de Mercado</a:t>
            </a:r>
            <a:endParaRPr lang="en-MX" sz="1900" b="1" dirty="0">
              <a:effectLst/>
              <a:latin typeface="Tenorite" pitchFamily="2"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0118E6B5-D5D9-7EA9-1D8D-81AC64E40D90}"/>
              </a:ext>
            </a:extLst>
          </p:cNvPr>
          <p:cNvSpPr txBox="1"/>
          <p:nvPr/>
        </p:nvSpPr>
        <p:spPr>
          <a:xfrm>
            <a:off x="3367505" y="5596238"/>
            <a:ext cx="5873987" cy="632224"/>
          </a:xfrm>
          <a:prstGeom prst="rect">
            <a:avLst/>
          </a:prstGeom>
          <a:noFill/>
        </p:spPr>
        <p:txBody>
          <a:bodyPr wrap="square" rtlCol="0">
            <a:spAutoFit/>
          </a:bodyPr>
          <a:lstStyle/>
          <a:p>
            <a:pPr marL="126900" lvl="0" indent="-126900">
              <a:lnSpc>
                <a:spcPts val="1400"/>
              </a:lnSpc>
              <a:buFont typeface="Symbol" pitchFamily="2" charset="2"/>
              <a:buChar char=""/>
            </a:pPr>
            <a:r>
              <a:rPr lang="es-MX" sz="1200" dirty="0">
                <a:effectLst/>
                <a:latin typeface="Tenorite" pitchFamily="2" charset="0"/>
                <a:ea typeface="Calibri" panose="020F0502020204030204" pitchFamily="34" charset="0"/>
                <a:cs typeface="Times New Roman" panose="02020603050405020304" pitchFamily="18" charset="0"/>
              </a:rPr>
              <a:t>Se debe documentar todas las acciones realizadas en la investigación de mercado</a:t>
            </a:r>
            <a:endParaRPr lang="en-MX" sz="1200" dirty="0">
              <a:effectLst/>
              <a:latin typeface="Tenorite" pitchFamily="2" charset="0"/>
              <a:ea typeface="Calibri" panose="020F0502020204030204" pitchFamily="34" charset="0"/>
              <a:cs typeface="Times New Roman" panose="02020603050405020304" pitchFamily="18" charset="0"/>
            </a:endParaRPr>
          </a:p>
          <a:p>
            <a:pPr marL="126900" lvl="0" indent="-126900">
              <a:lnSpc>
                <a:spcPts val="1400"/>
              </a:lnSpc>
              <a:buFont typeface="Symbol" pitchFamily="2" charset="2"/>
              <a:buChar char=""/>
            </a:pPr>
            <a:r>
              <a:rPr lang="es-MX" sz="1200" dirty="0">
                <a:effectLst/>
                <a:latin typeface="Tenorite" pitchFamily="2" charset="0"/>
                <a:ea typeface="Calibri" panose="020F0502020204030204" pitchFamily="34" charset="0"/>
                <a:cs typeface="Times New Roman" panose="02020603050405020304" pitchFamily="18" charset="0"/>
              </a:rPr>
              <a:t>Señalar el resultado de la investigación de mercado</a:t>
            </a:r>
            <a:endParaRPr lang="en-MX" sz="1200" dirty="0">
              <a:effectLst/>
              <a:latin typeface="Tenorite" pitchFamily="2" charset="0"/>
              <a:ea typeface="Calibri" panose="020F0502020204030204" pitchFamily="34" charset="0"/>
              <a:cs typeface="Times New Roman" panose="02020603050405020304" pitchFamily="18" charset="0"/>
            </a:endParaRPr>
          </a:p>
          <a:p>
            <a:pPr marL="126900" lvl="0" indent="-126900">
              <a:lnSpc>
                <a:spcPts val="1400"/>
              </a:lnSpc>
              <a:buFont typeface="Symbol" pitchFamily="2" charset="2"/>
              <a:buChar char=""/>
            </a:pPr>
            <a:r>
              <a:rPr lang="es-MX" sz="1200" dirty="0">
                <a:effectLst/>
                <a:latin typeface="Tenorite" pitchFamily="2" charset="0"/>
                <a:ea typeface="Calibri" panose="020F0502020204030204" pitchFamily="34" charset="0"/>
                <a:cs typeface="Times New Roman" panose="02020603050405020304" pitchFamily="18" charset="0"/>
              </a:rPr>
              <a:t>Realizar las conclusiones de la investigación de mercado </a:t>
            </a:r>
            <a:endParaRPr lang="en-MX" sz="1200" dirty="0">
              <a:effectLst/>
              <a:latin typeface="Tenorite" pitchFamily="2" charset="0"/>
              <a:ea typeface="Calibri" panose="020F0502020204030204" pitchFamily="34" charset="0"/>
              <a:cs typeface="Times New Roman" panose="02020603050405020304" pitchFamily="18" charset="0"/>
            </a:endParaRPr>
          </a:p>
        </p:txBody>
      </p:sp>
      <p:sp>
        <p:nvSpPr>
          <p:cNvPr id="39" name="TextBox 38">
            <a:extLst>
              <a:ext uri="{FF2B5EF4-FFF2-40B4-BE49-F238E27FC236}">
                <a16:creationId xmlns:a16="http://schemas.microsoft.com/office/drawing/2014/main" id="{B375E195-708E-430B-FE97-00BB27818F3A}"/>
              </a:ext>
            </a:extLst>
          </p:cNvPr>
          <p:cNvSpPr txBox="1"/>
          <p:nvPr/>
        </p:nvSpPr>
        <p:spPr>
          <a:xfrm>
            <a:off x="10422928" y="5039387"/>
            <a:ext cx="1227243" cy="246221"/>
          </a:xfrm>
          <a:prstGeom prst="rect">
            <a:avLst/>
          </a:prstGeom>
          <a:solidFill>
            <a:schemeClr val="accent3">
              <a:lumMod val="60000"/>
              <a:lumOff val="40000"/>
            </a:schemeClr>
          </a:solidFill>
        </p:spPr>
        <p:txBody>
          <a:bodyPr wrap="square" rtlCol="0">
            <a:spAutoFit/>
          </a:bodyPr>
          <a:lstStyle/>
          <a:p>
            <a:pPr algn="ctr"/>
            <a:r>
              <a:rPr lang="en-MX" sz="1000" b="1" dirty="0">
                <a:solidFill>
                  <a:schemeClr val="bg1"/>
                </a:solidFill>
                <a:latin typeface="Tenorite" pitchFamily="2" charset="0"/>
              </a:rPr>
              <a:t>ANEXO</a:t>
            </a:r>
          </a:p>
        </p:txBody>
      </p:sp>
      <p:sp>
        <p:nvSpPr>
          <p:cNvPr id="7" name="Rectángulo 6">
            <a:extLst>
              <a:ext uri="{FF2B5EF4-FFF2-40B4-BE49-F238E27FC236}">
                <a16:creationId xmlns:a16="http://schemas.microsoft.com/office/drawing/2014/main" id="{41F7D4C6-F9DF-47FC-B083-81E6B307796A}"/>
              </a:ext>
            </a:extLst>
          </p:cNvPr>
          <p:cNvSpPr/>
          <p:nvPr/>
        </p:nvSpPr>
        <p:spPr>
          <a:xfrm>
            <a:off x="10176959" y="4889826"/>
            <a:ext cx="1654629" cy="16411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31672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8E17B9-7416-91A4-8966-F7E170C42EF9}"/>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7C425A55-7F28-CE71-729A-4F70009B44FA}"/>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s-ES" sz="2300" dirty="0"/>
              <a:t>EJERCICIO</a:t>
            </a:r>
            <a:endParaRPr lang="en-MX" sz="2300" dirty="0"/>
          </a:p>
        </p:txBody>
      </p:sp>
      <p:sp>
        <p:nvSpPr>
          <p:cNvPr id="6" name="TextBox 5">
            <a:extLst>
              <a:ext uri="{FF2B5EF4-FFF2-40B4-BE49-F238E27FC236}">
                <a16:creationId xmlns:a16="http://schemas.microsoft.com/office/drawing/2014/main" id="{90F04E22-C4A5-0C29-44DA-8B4E7973D2D3}"/>
              </a:ext>
            </a:extLst>
          </p:cNvPr>
          <p:cNvSpPr txBox="1"/>
          <p:nvPr/>
        </p:nvSpPr>
        <p:spPr>
          <a:xfrm>
            <a:off x="1845290" y="2604561"/>
            <a:ext cx="8501062" cy="1953805"/>
          </a:xfrm>
          <a:prstGeom prst="rect">
            <a:avLst/>
          </a:prstGeom>
          <a:noFill/>
        </p:spPr>
        <p:txBody>
          <a:bodyPr wrap="square" rtlCol="0">
            <a:spAutoFit/>
          </a:bodyPr>
          <a:lstStyle/>
          <a:p>
            <a:pPr algn="just">
              <a:lnSpc>
                <a:spcPts val="1500"/>
              </a:lnSpc>
              <a:spcAft>
                <a:spcPts val="800"/>
              </a:spcAft>
            </a:pPr>
            <a:r>
              <a:rPr lang="es-ES" sz="1600" dirty="0">
                <a:effectLst/>
                <a:latin typeface="Tenorite" pitchFamily="2" charset="0"/>
                <a:ea typeface="Calibri" panose="020F0502020204030204" pitchFamily="34" charset="0"/>
                <a:cs typeface="Calibri" panose="020F0502020204030204" pitchFamily="34" charset="0"/>
              </a:rPr>
              <a:t>Con los ejemplos de cotización deberán elaborar:</a:t>
            </a:r>
          </a:p>
          <a:p>
            <a:pPr algn="just">
              <a:lnSpc>
                <a:spcPts val="1500"/>
              </a:lnSpc>
              <a:spcAft>
                <a:spcPts val="800"/>
              </a:spcAft>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ct val="150000"/>
              </a:lnSpc>
              <a:spcAft>
                <a:spcPts val="800"/>
              </a:spcAft>
              <a:buClr>
                <a:srgbClr val="ED570D"/>
              </a:buClr>
              <a:buFont typeface="Wingdings" panose="05000000000000000000" pitchFamily="2" charset="2"/>
              <a:buChar char="Ø"/>
            </a:pPr>
            <a:r>
              <a:rPr lang="es-ES" sz="1600" dirty="0">
                <a:latin typeface="Tenorite" pitchFamily="2" charset="0"/>
                <a:ea typeface="Calibri" panose="020F0502020204030204" pitchFamily="34" charset="0"/>
                <a:cs typeface="Calibri" panose="020F0502020204030204" pitchFamily="34" charset="0"/>
              </a:rPr>
              <a:t>Cuadro comparativo de las cotizaciones.</a:t>
            </a:r>
          </a:p>
          <a:p>
            <a:pPr marL="285750" indent="-285750" algn="just">
              <a:lnSpc>
                <a:spcPct val="150000"/>
              </a:lnSpc>
              <a:spcAft>
                <a:spcPts val="800"/>
              </a:spcAft>
              <a:buClr>
                <a:srgbClr val="ED570D"/>
              </a:buClr>
              <a:buFont typeface="Wingdings" panose="05000000000000000000" pitchFamily="2" charset="2"/>
              <a:buChar char="Ø"/>
            </a:pPr>
            <a:r>
              <a:rPr lang="es-ES" sz="1600" dirty="0">
                <a:latin typeface="Tenorite" pitchFamily="2" charset="0"/>
                <a:ea typeface="Calibri" panose="020F0502020204030204" pitchFamily="34" charset="0"/>
                <a:cs typeface="Calibri" panose="020F0502020204030204" pitchFamily="34" charset="0"/>
              </a:rPr>
              <a:t> ¿Qué fuente se utilizó para la realización de la investigación de mercado?.</a:t>
            </a:r>
          </a:p>
          <a:p>
            <a:pPr algn="just">
              <a:lnSpc>
                <a:spcPct val="150000"/>
              </a:lnSpc>
              <a:spcAft>
                <a:spcPts val="800"/>
              </a:spcAft>
              <a:buClr>
                <a:srgbClr val="ED570D"/>
              </a:buClr>
            </a:pPr>
            <a:endParaRPr lang="es-ES" sz="1600" dirty="0">
              <a:latin typeface="Tenorite" pitchFamily="2" charset="0"/>
              <a:ea typeface="Calibri" panose="020F0502020204030204" pitchFamily="34" charset="0"/>
              <a:cs typeface="Calibri" panose="020F0502020204030204" pitchFamily="34" charset="0"/>
            </a:endParaRPr>
          </a:p>
        </p:txBody>
      </p:sp>
      <p:sp>
        <p:nvSpPr>
          <p:cNvPr id="7" name="Rectangle 37">
            <a:extLst>
              <a:ext uri="{FF2B5EF4-FFF2-40B4-BE49-F238E27FC236}">
                <a16:creationId xmlns:a16="http://schemas.microsoft.com/office/drawing/2014/main" id="{042B6DE1-BDFC-4D89-BEB7-9C01E49B0775}"/>
              </a:ext>
            </a:extLst>
          </p:cNvPr>
          <p:cNvSpPr/>
          <p:nvPr/>
        </p:nvSpPr>
        <p:spPr>
          <a:xfrm>
            <a:off x="10422928" y="5065238"/>
            <a:ext cx="1227243" cy="1346539"/>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8" name="TextBox 5">
            <a:extLst>
              <a:ext uri="{FF2B5EF4-FFF2-40B4-BE49-F238E27FC236}">
                <a16:creationId xmlns:a16="http://schemas.microsoft.com/office/drawing/2014/main" id="{30D17F5C-3E73-4121-8223-3A7CC812C938}"/>
              </a:ext>
            </a:extLst>
          </p:cNvPr>
          <p:cNvSpPr txBox="1"/>
          <p:nvPr/>
        </p:nvSpPr>
        <p:spPr>
          <a:xfrm>
            <a:off x="10501289" y="5887866"/>
            <a:ext cx="1074628" cy="220573"/>
          </a:xfrm>
          <a:prstGeom prst="rect">
            <a:avLst/>
          </a:prstGeom>
          <a:noFill/>
        </p:spPr>
        <p:txBody>
          <a:bodyPr wrap="square" rtlCol="0">
            <a:spAutoFit/>
          </a:bodyPr>
          <a:lstStyle/>
          <a:p>
            <a:pPr algn="ctr">
              <a:lnSpc>
                <a:spcPts val="1000"/>
              </a:lnSpc>
            </a:pPr>
            <a:r>
              <a:rPr lang="es-ES" sz="1000" dirty="0">
                <a:effectLst/>
                <a:latin typeface="Tenorite" pitchFamily="2" charset="0"/>
                <a:ea typeface="Calibri" panose="020F0502020204030204" pitchFamily="34" charset="0"/>
                <a:cs typeface="Times New Roman" panose="02020603050405020304" pitchFamily="18" charset="0"/>
              </a:rPr>
              <a:t>COTIZACIONES</a:t>
            </a:r>
            <a:endParaRPr lang="en-MX" sz="1000" dirty="0">
              <a:latin typeface="Tenorite" pitchFamily="2" charset="0"/>
            </a:endParaRPr>
          </a:p>
        </p:txBody>
      </p:sp>
      <p:pic>
        <p:nvPicPr>
          <p:cNvPr id="9" name="Graphic 15" descr="Document with solid fill">
            <a:hlinkClick r:id="rId2" action="ppaction://hlinkfile"/>
            <a:extLst>
              <a:ext uri="{FF2B5EF4-FFF2-40B4-BE49-F238E27FC236}">
                <a16:creationId xmlns:a16="http://schemas.microsoft.com/office/drawing/2014/main" id="{20419F2D-065A-42EA-A0E5-0512FC4CFC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86491" y="5339805"/>
            <a:ext cx="519192" cy="519192"/>
          </a:xfrm>
          <a:prstGeom prst="rect">
            <a:avLst/>
          </a:prstGeom>
        </p:spPr>
      </p:pic>
      <p:sp>
        <p:nvSpPr>
          <p:cNvPr id="10" name="TextBox 38">
            <a:extLst>
              <a:ext uri="{FF2B5EF4-FFF2-40B4-BE49-F238E27FC236}">
                <a16:creationId xmlns:a16="http://schemas.microsoft.com/office/drawing/2014/main" id="{C0A142F5-E077-44FD-BD6C-70B4248AEC88}"/>
              </a:ext>
            </a:extLst>
          </p:cNvPr>
          <p:cNvSpPr txBox="1"/>
          <p:nvPr/>
        </p:nvSpPr>
        <p:spPr>
          <a:xfrm>
            <a:off x="10422928" y="5039387"/>
            <a:ext cx="1227243" cy="246221"/>
          </a:xfrm>
          <a:prstGeom prst="rect">
            <a:avLst/>
          </a:prstGeom>
          <a:solidFill>
            <a:schemeClr val="accent3">
              <a:lumMod val="60000"/>
              <a:lumOff val="40000"/>
            </a:schemeClr>
          </a:solidFill>
        </p:spPr>
        <p:txBody>
          <a:bodyPr wrap="square" rtlCol="0">
            <a:spAutoFit/>
          </a:bodyPr>
          <a:lstStyle/>
          <a:p>
            <a:pPr algn="ctr"/>
            <a:r>
              <a:rPr lang="en-MX" sz="1000" b="1" dirty="0">
                <a:solidFill>
                  <a:schemeClr val="bg1"/>
                </a:solidFill>
                <a:latin typeface="Tenorite" pitchFamily="2" charset="0"/>
              </a:rPr>
              <a:t>ANEXO</a:t>
            </a:r>
          </a:p>
        </p:txBody>
      </p:sp>
      <p:sp>
        <p:nvSpPr>
          <p:cNvPr id="11" name="Rectángulo 10">
            <a:extLst>
              <a:ext uri="{FF2B5EF4-FFF2-40B4-BE49-F238E27FC236}">
                <a16:creationId xmlns:a16="http://schemas.microsoft.com/office/drawing/2014/main" id="{43A6F08E-73B6-459F-982E-F8CC03B95546}"/>
              </a:ext>
            </a:extLst>
          </p:cNvPr>
          <p:cNvSpPr/>
          <p:nvPr/>
        </p:nvSpPr>
        <p:spPr>
          <a:xfrm>
            <a:off x="10176959" y="4889826"/>
            <a:ext cx="1654629" cy="16411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31718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00395862-4DF3-D184-4AF4-2407000DFBB9}"/>
              </a:ext>
            </a:extLst>
          </p:cNvPr>
          <p:cNvSpPr txBox="1">
            <a:spLocks/>
          </p:cNvSpPr>
          <p:nvPr/>
        </p:nvSpPr>
        <p:spPr>
          <a:xfrm>
            <a:off x="1001822" y="2433919"/>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err="1"/>
              <a:t>Licitación</a:t>
            </a:r>
            <a:r>
              <a:rPr lang="en-US" sz="2000" dirty="0"/>
              <a:t> </a:t>
            </a:r>
            <a:r>
              <a:rPr lang="en-US" sz="2000" dirty="0" err="1"/>
              <a:t>Pública</a:t>
            </a:r>
            <a:endParaRPr lang="en-US" sz="2000" dirty="0"/>
          </a:p>
        </p:txBody>
      </p:sp>
      <p:sp>
        <p:nvSpPr>
          <p:cNvPr id="3" name="Content Placeholder 2">
            <a:extLst>
              <a:ext uri="{FF2B5EF4-FFF2-40B4-BE49-F238E27FC236}">
                <a16:creationId xmlns:a16="http://schemas.microsoft.com/office/drawing/2014/main" id="{DDA94686-E7CC-7362-A192-975B8934DB44}"/>
              </a:ext>
            </a:extLst>
          </p:cNvPr>
          <p:cNvSpPr txBox="1">
            <a:spLocks/>
          </p:cNvSpPr>
          <p:nvPr/>
        </p:nvSpPr>
        <p:spPr>
          <a:xfrm>
            <a:off x="4656000" y="2440508"/>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err="1"/>
              <a:t>Invitación</a:t>
            </a:r>
            <a:r>
              <a:rPr lang="en-US" sz="2000" dirty="0"/>
              <a:t> a </a:t>
            </a:r>
            <a:r>
              <a:rPr lang="en-US" sz="2000" dirty="0" err="1"/>
              <a:t>cuando</a:t>
            </a:r>
            <a:r>
              <a:rPr lang="en-US" sz="2000" dirty="0"/>
              <a:t> </a:t>
            </a:r>
            <a:r>
              <a:rPr lang="en-US" sz="2000" dirty="0" err="1"/>
              <a:t>menos</a:t>
            </a:r>
            <a:r>
              <a:rPr lang="en-US" sz="2000" dirty="0"/>
              <a:t> </a:t>
            </a:r>
            <a:r>
              <a:rPr lang="en-US" sz="2000" dirty="0" err="1"/>
              <a:t>tres</a:t>
            </a:r>
            <a:r>
              <a:rPr lang="en-US" sz="2000" dirty="0"/>
              <a:t> personas</a:t>
            </a:r>
          </a:p>
        </p:txBody>
      </p:sp>
      <p:sp>
        <p:nvSpPr>
          <p:cNvPr id="4" name="Content Placeholder 2">
            <a:extLst>
              <a:ext uri="{FF2B5EF4-FFF2-40B4-BE49-F238E27FC236}">
                <a16:creationId xmlns:a16="http://schemas.microsoft.com/office/drawing/2014/main" id="{C88C1CD3-0F91-EF26-9277-BC808E8F9BF4}"/>
              </a:ext>
            </a:extLst>
          </p:cNvPr>
          <p:cNvSpPr txBox="1">
            <a:spLocks/>
          </p:cNvSpPr>
          <p:nvPr/>
        </p:nvSpPr>
        <p:spPr>
          <a:xfrm>
            <a:off x="8051851" y="2433919"/>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err="1"/>
              <a:t>Adjudicación</a:t>
            </a:r>
            <a:r>
              <a:rPr lang="en-US" sz="2000" dirty="0"/>
              <a:t> </a:t>
            </a:r>
            <a:r>
              <a:rPr lang="en-US" sz="2000" dirty="0" err="1"/>
              <a:t>Directa</a:t>
            </a:r>
            <a:endParaRPr lang="en-US" sz="2000" dirty="0"/>
          </a:p>
        </p:txBody>
      </p:sp>
      <p:sp>
        <p:nvSpPr>
          <p:cNvPr id="5" name="Content Placeholder 2">
            <a:extLst>
              <a:ext uri="{FF2B5EF4-FFF2-40B4-BE49-F238E27FC236}">
                <a16:creationId xmlns:a16="http://schemas.microsoft.com/office/drawing/2014/main" id="{E4B20460-881D-9058-6D9A-46CC7264C6E7}"/>
              </a:ext>
            </a:extLst>
          </p:cNvPr>
          <p:cNvSpPr txBox="1">
            <a:spLocks/>
          </p:cNvSpPr>
          <p:nvPr/>
        </p:nvSpPr>
        <p:spPr>
          <a:xfrm>
            <a:off x="1001822" y="4082706"/>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Procedimiento</a:t>
            </a:r>
            <a:r>
              <a:rPr lang="en-US" sz="2000" dirty="0"/>
              <a:t> </a:t>
            </a:r>
            <a:br>
              <a:rPr lang="en-US" sz="2000" dirty="0"/>
            </a:br>
            <a:r>
              <a:rPr lang="en-US" sz="2000" dirty="0"/>
              <a:t>de </a:t>
            </a:r>
            <a:r>
              <a:rPr lang="en-US" sz="2000" dirty="0" err="1"/>
              <a:t>Excepción</a:t>
            </a:r>
            <a:r>
              <a:rPr lang="en-US" sz="2000" dirty="0"/>
              <a:t> a </a:t>
            </a:r>
            <a:br>
              <a:rPr lang="en-US" sz="2000" dirty="0"/>
            </a:br>
            <a:r>
              <a:rPr lang="en-US" sz="2000" dirty="0"/>
              <a:t>la </a:t>
            </a:r>
            <a:r>
              <a:rPr lang="en-US" sz="2000" dirty="0" err="1"/>
              <a:t>Licitación</a:t>
            </a:r>
            <a:r>
              <a:rPr lang="en-US" sz="2000" dirty="0"/>
              <a:t> </a:t>
            </a:r>
            <a:r>
              <a:rPr lang="en-US" sz="2000" dirty="0" err="1"/>
              <a:t>pública</a:t>
            </a:r>
            <a:endParaRPr lang="en-US" sz="2000" dirty="0"/>
          </a:p>
        </p:txBody>
      </p:sp>
      <p:sp>
        <p:nvSpPr>
          <p:cNvPr id="9" name="TextBox 8">
            <a:extLst>
              <a:ext uri="{FF2B5EF4-FFF2-40B4-BE49-F238E27FC236}">
                <a16:creationId xmlns:a16="http://schemas.microsoft.com/office/drawing/2014/main" id="{1D7484EE-FCB7-1508-1209-A673D890AAAD}"/>
              </a:ext>
            </a:extLst>
          </p:cNvPr>
          <p:cNvSpPr txBox="1"/>
          <p:nvPr/>
        </p:nvSpPr>
        <p:spPr>
          <a:xfrm>
            <a:off x="4532401" y="6377110"/>
            <a:ext cx="3127203"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a:t>
            </a:r>
            <a:r>
              <a:rPr lang="es-MX" sz="1600" dirty="0">
                <a:latin typeface="Tenorite" pitchFamily="2" charset="0"/>
                <a:ea typeface="Calibri" panose="020F0502020204030204" pitchFamily="34" charset="0"/>
                <a:cs typeface="Times New Roman" panose="02020603050405020304" pitchFamily="18" charset="0"/>
              </a:rPr>
              <a:t>28, 46 al 48</a:t>
            </a:r>
            <a:r>
              <a:rPr lang="es-MX" sz="1600" dirty="0">
                <a:effectLst/>
                <a:latin typeface="Tenorite" pitchFamily="2" charset="0"/>
                <a:ea typeface="Calibri" panose="020F0502020204030204" pitchFamily="34" charset="0"/>
                <a:cs typeface="Times New Roman" panose="02020603050405020304" pitchFamily="18" charset="0"/>
              </a:rPr>
              <a:t>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6" name="Content Placeholder 2">
            <a:extLst>
              <a:ext uri="{FF2B5EF4-FFF2-40B4-BE49-F238E27FC236}">
                <a16:creationId xmlns:a16="http://schemas.microsoft.com/office/drawing/2014/main" id="{9DE42BF7-884E-3982-B4D6-7CF4102902C7}"/>
              </a:ext>
            </a:extLst>
          </p:cNvPr>
          <p:cNvSpPr txBox="1">
            <a:spLocks/>
          </p:cNvSpPr>
          <p:nvPr/>
        </p:nvSpPr>
        <p:spPr>
          <a:xfrm>
            <a:off x="4656000" y="4082706"/>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Compras</a:t>
            </a:r>
            <a:r>
              <a:rPr lang="en-US" sz="2000" dirty="0"/>
              <a:t> </a:t>
            </a:r>
            <a:r>
              <a:rPr lang="en-US" sz="2000" dirty="0" err="1"/>
              <a:t>Consolidads</a:t>
            </a:r>
            <a:endParaRPr lang="en-US" sz="2000" dirty="0"/>
          </a:p>
        </p:txBody>
      </p:sp>
      <p:sp>
        <p:nvSpPr>
          <p:cNvPr id="7" name="Content Placeholder 2">
            <a:extLst>
              <a:ext uri="{FF2B5EF4-FFF2-40B4-BE49-F238E27FC236}">
                <a16:creationId xmlns:a16="http://schemas.microsoft.com/office/drawing/2014/main" id="{4F176C80-CD4B-175E-ABE2-835B32F992CD}"/>
              </a:ext>
            </a:extLst>
          </p:cNvPr>
          <p:cNvSpPr txBox="1">
            <a:spLocks/>
          </p:cNvSpPr>
          <p:nvPr/>
        </p:nvSpPr>
        <p:spPr>
          <a:xfrm>
            <a:off x="8051851" y="4082706"/>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err="1"/>
              <a:t>Contratos</a:t>
            </a:r>
            <a:r>
              <a:rPr lang="en-US" sz="2000" dirty="0"/>
              <a:t> Marco </a:t>
            </a:r>
          </a:p>
        </p:txBody>
      </p:sp>
    </p:spTree>
    <p:extLst>
      <p:ext uri="{BB962C8B-B14F-4D97-AF65-F5344CB8AC3E}">
        <p14:creationId xmlns:p14="http://schemas.microsoft.com/office/powerpoint/2010/main" val="3923898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B7D33CF-ACAC-0979-AF43-2A05E1BF599F}"/>
              </a:ext>
            </a:extLst>
          </p:cNvPr>
          <p:cNvSpPr/>
          <p:nvPr/>
        </p:nvSpPr>
        <p:spPr>
          <a:xfrm>
            <a:off x="-13962" y="2510904"/>
            <a:ext cx="12195795" cy="4392743"/>
          </a:xfrm>
          <a:prstGeom prst="rect">
            <a:avLst/>
          </a:prstGeom>
          <a:gradFill>
            <a:gsLst>
              <a:gs pos="100000">
                <a:schemeClr val="accent3">
                  <a:lumMod val="40000"/>
                  <a:lumOff val="60000"/>
                </a:schemeClr>
              </a:gs>
              <a:gs pos="19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8" name="Rectangle 17">
            <a:extLst>
              <a:ext uri="{FF2B5EF4-FFF2-40B4-BE49-F238E27FC236}">
                <a16:creationId xmlns:a16="http://schemas.microsoft.com/office/drawing/2014/main" id="{66EBE7EA-BC45-E0DB-2A40-387E61FAA69B}"/>
              </a:ext>
            </a:extLst>
          </p:cNvPr>
          <p:cNvSpPr/>
          <p:nvPr/>
        </p:nvSpPr>
        <p:spPr>
          <a:xfrm>
            <a:off x="1230585" y="2239314"/>
            <a:ext cx="2340000" cy="4301450"/>
          </a:xfrm>
          <a:prstGeom prst="rect">
            <a:avLst/>
          </a:prstGeom>
          <a:gradFill>
            <a:gsLst>
              <a:gs pos="100000">
                <a:schemeClr val="accent3">
                  <a:lumMod val="20000"/>
                  <a:lumOff val="80000"/>
                  <a:alpha val="0"/>
                </a:schemeClr>
              </a:gs>
              <a:gs pos="49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5" name="Rectangle 44">
            <a:extLst>
              <a:ext uri="{FF2B5EF4-FFF2-40B4-BE49-F238E27FC236}">
                <a16:creationId xmlns:a16="http://schemas.microsoft.com/office/drawing/2014/main" id="{F84F502F-A5AD-A964-19D3-82D875DD1014}"/>
              </a:ext>
            </a:extLst>
          </p:cNvPr>
          <p:cNvSpPr/>
          <p:nvPr/>
        </p:nvSpPr>
        <p:spPr>
          <a:xfrm>
            <a:off x="1227792" y="3430289"/>
            <a:ext cx="2340000" cy="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8" name="Rectangle 7">
            <a:extLst>
              <a:ext uri="{FF2B5EF4-FFF2-40B4-BE49-F238E27FC236}">
                <a16:creationId xmlns:a16="http://schemas.microsoft.com/office/drawing/2014/main" id="{481AC352-6971-AAFA-53B0-39F319A2B795}"/>
              </a:ext>
            </a:extLst>
          </p:cNvPr>
          <p:cNvSpPr/>
          <p:nvPr/>
        </p:nvSpPr>
        <p:spPr>
          <a:xfrm>
            <a:off x="3743936" y="2239314"/>
            <a:ext cx="2340000" cy="4301450"/>
          </a:xfrm>
          <a:prstGeom prst="rect">
            <a:avLst/>
          </a:prstGeom>
          <a:gradFill>
            <a:gsLst>
              <a:gs pos="100000">
                <a:schemeClr val="accent3">
                  <a:lumMod val="20000"/>
                  <a:lumOff val="80000"/>
                  <a:alpha val="0"/>
                </a:schemeClr>
              </a:gs>
              <a:gs pos="49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4" name="Rectangle 13">
            <a:extLst>
              <a:ext uri="{FF2B5EF4-FFF2-40B4-BE49-F238E27FC236}">
                <a16:creationId xmlns:a16="http://schemas.microsoft.com/office/drawing/2014/main" id="{B33F37A8-2553-A8A1-B8EC-EC7418B5B17F}"/>
              </a:ext>
            </a:extLst>
          </p:cNvPr>
          <p:cNvSpPr/>
          <p:nvPr/>
        </p:nvSpPr>
        <p:spPr>
          <a:xfrm>
            <a:off x="6257287" y="2239314"/>
            <a:ext cx="2340000" cy="4301450"/>
          </a:xfrm>
          <a:prstGeom prst="rect">
            <a:avLst/>
          </a:prstGeom>
          <a:gradFill>
            <a:gsLst>
              <a:gs pos="100000">
                <a:schemeClr val="accent3">
                  <a:lumMod val="20000"/>
                  <a:lumOff val="80000"/>
                  <a:alpha val="0"/>
                </a:schemeClr>
              </a:gs>
              <a:gs pos="49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5" name="Rectangle 24">
            <a:extLst>
              <a:ext uri="{FF2B5EF4-FFF2-40B4-BE49-F238E27FC236}">
                <a16:creationId xmlns:a16="http://schemas.microsoft.com/office/drawing/2014/main" id="{CEB6A820-98A6-30E8-A31E-FF94B3EE42BC}"/>
              </a:ext>
            </a:extLst>
          </p:cNvPr>
          <p:cNvSpPr/>
          <p:nvPr/>
        </p:nvSpPr>
        <p:spPr>
          <a:xfrm>
            <a:off x="8770637" y="2239314"/>
            <a:ext cx="2340000" cy="4301450"/>
          </a:xfrm>
          <a:prstGeom prst="rect">
            <a:avLst/>
          </a:prstGeom>
          <a:gradFill>
            <a:gsLst>
              <a:gs pos="100000">
                <a:schemeClr val="accent3">
                  <a:lumMod val="20000"/>
                  <a:lumOff val="80000"/>
                  <a:alpha val="0"/>
                </a:schemeClr>
              </a:gs>
              <a:gs pos="49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 name="Title 1">
            <a:extLst>
              <a:ext uri="{FF2B5EF4-FFF2-40B4-BE49-F238E27FC236}">
                <a16:creationId xmlns:a16="http://schemas.microsoft.com/office/drawing/2014/main" id="{7EEC6F47-D125-2121-6D56-E4069B88279C}"/>
              </a:ext>
            </a:extLst>
          </p:cNvPr>
          <p:cNvSpPr>
            <a:spLocks noGrp="1"/>
          </p:cNvSpPr>
          <p:nvPr>
            <p:ph type="title"/>
          </p:nvPr>
        </p:nvSpPr>
        <p:spPr>
          <a:xfrm>
            <a:off x="4488408" y="610326"/>
            <a:ext cx="3215185" cy="781287"/>
          </a:xfrm>
        </p:spPr>
        <p:txBody>
          <a:bodyPr/>
          <a:lstStyle/>
          <a:p>
            <a:pPr algn="ctr"/>
            <a:r>
              <a:rPr lang="en-MX" b="1" dirty="0">
                <a:ln w="25400">
                  <a:gradFill>
                    <a:gsLst>
                      <a:gs pos="75000">
                        <a:srgbClr val="D8562B"/>
                      </a:gs>
                      <a:gs pos="0">
                        <a:srgbClr val="F7B538"/>
                      </a:gs>
                      <a:gs pos="100000">
                        <a:srgbClr val="C32F27"/>
                      </a:gs>
                    </a:gsLst>
                    <a:lin ang="5400000" scaled="1"/>
                  </a:gradFill>
                </a:ln>
                <a:gradFill>
                  <a:gsLst>
                    <a:gs pos="70000">
                      <a:srgbClr val="D8562B"/>
                    </a:gs>
                    <a:gs pos="20000">
                      <a:srgbClr val="F7B538"/>
                    </a:gs>
                    <a:gs pos="100000">
                      <a:srgbClr val="C32F27"/>
                    </a:gs>
                  </a:gsLst>
                  <a:lin ang="5400000" scaled="1"/>
                </a:gradFill>
              </a:rPr>
              <a:t>CONTENIDO</a:t>
            </a:r>
          </a:p>
        </p:txBody>
      </p:sp>
      <p:sp>
        <p:nvSpPr>
          <p:cNvPr id="3" name="Content Placeholder 2">
            <a:extLst>
              <a:ext uri="{FF2B5EF4-FFF2-40B4-BE49-F238E27FC236}">
                <a16:creationId xmlns:a16="http://schemas.microsoft.com/office/drawing/2014/main" id="{E3064E47-702E-F348-5B28-44502C51AFE8}"/>
              </a:ext>
            </a:extLst>
          </p:cNvPr>
          <p:cNvSpPr>
            <a:spLocks noGrp="1"/>
          </p:cNvSpPr>
          <p:nvPr>
            <p:ph idx="1"/>
          </p:nvPr>
        </p:nvSpPr>
        <p:spPr>
          <a:xfrm>
            <a:off x="1463381" y="3637640"/>
            <a:ext cx="1942993" cy="2238375"/>
          </a:xfrm>
        </p:spPr>
        <p:txBody>
          <a:bodyPr>
            <a:noAutofit/>
          </a:bodyPr>
          <a:lstStyle/>
          <a:p>
            <a:pPr marL="0" indent="0">
              <a:buNone/>
            </a:pPr>
            <a:r>
              <a:rPr lang="en-US" sz="1500" dirty="0" err="1"/>
              <a:t>Aplicación</a:t>
            </a:r>
            <a:r>
              <a:rPr lang="en-US" sz="1500" dirty="0"/>
              <a:t> de la Ley </a:t>
            </a:r>
          </a:p>
          <a:p>
            <a:pPr marL="0" indent="0">
              <a:buNone/>
            </a:pPr>
            <a:r>
              <a:rPr lang="en-US" sz="1500" dirty="0" err="1"/>
              <a:t>Planeación</a:t>
            </a:r>
            <a:endParaRPr lang="en-US" sz="1500" dirty="0"/>
          </a:p>
          <a:p>
            <a:pPr marL="0" indent="0">
              <a:buNone/>
            </a:pPr>
            <a:r>
              <a:rPr lang="en-US" sz="1500" dirty="0" err="1"/>
              <a:t>Programación</a:t>
            </a:r>
            <a:r>
              <a:rPr lang="en-US" sz="1500" dirty="0"/>
              <a:t> y </a:t>
            </a:r>
            <a:r>
              <a:rPr lang="en-US" sz="1500" dirty="0" err="1"/>
              <a:t>Presupuestación</a:t>
            </a:r>
            <a:endParaRPr lang="en-US" sz="1500" dirty="0"/>
          </a:p>
          <a:p>
            <a:pPr marL="0" indent="0">
              <a:buNone/>
            </a:pPr>
            <a:r>
              <a:rPr lang="en-US" sz="1500" dirty="0" err="1"/>
              <a:t>Áreas</a:t>
            </a:r>
            <a:r>
              <a:rPr lang="en-US" sz="1500" dirty="0"/>
              <a:t> </a:t>
            </a:r>
            <a:r>
              <a:rPr lang="en-US" sz="1500" dirty="0" err="1"/>
              <a:t>participantes</a:t>
            </a:r>
            <a:endParaRPr lang="en-US" sz="1500" dirty="0"/>
          </a:p>
          <a:p>
            <a:pPr marL="0" indent="0">
              <a:buNone/>
            </a:pPr>
            <a:r>
              <a:rPr lang="en-US" sz="1500" dirty="0" err="1"/>
              <a:t>Comité</a:t>
            </a:r>
            <a:r>
              <a:rPr lang="en-US" sz="1500" dirty="0"/>
              <a:t> Central </a:t>
            </a:r>
          </a:p>
          <a:p>
            <a:pPr marL="0" indent="0">
              <a:buNone/>
            </a:pPr>
            <a:r>
              <a:rPr lang="en-US" sz="1500" dirty="0" err="1"/>
              <a:t>Investigación</a:t>
            </a:r>
            <a:r>
              <a:rPr lang="en-US" sz="1500" dirty="0"/>
              <a:t> de Mercado</a:t>
            </a:r>
          </a:p>
          <a:p>
            <a:pPr marL="0" indent="0">
              <a:buNone/>
            </a:pPr>
            <a:endParaRPr lang="en-US" sz="1500" dirty="0"/>
          </a:p>
        </p:txBody>
      </p:sp>
      <p:sp>
        <p:nvSpPr>
          <p:cNvPr id="4" name="Content Placeholder 2">
            <a:extLst>
              <a:ext uri="{FF2B5EF4-FFF2-40B4-BE49-F238E27FC236}">
                <a16:creationId xmlns:a16="http://schemas.microsoft.com/office/drawing/2014/main" id="{4E9624CE-2A81-DE57-A865-F5A3CA2BAEC9}"/>
              </a:ext>
            </a:extLst>
          </p:cNvPr>
          <p:cNvSpPr txBox="1">
            <a:spLocks/>
          </p:cNvSpPr>
          <p:nvPr/>
        </p:nvSpPr>
        <p:spPr>
          <a:xfrm>
            <a:off x="3859986" y="3637641"/>
            <a:ext cx="2126990" cy="2637470"/>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500" dirty="0" err="1"/>
              <a:t>Licitación</a:t>
            </a:r>
            <a:r>
              <a:rPr lang="en-US" sz="1500" dirty="0"/>
              <a:t> </a:t>
            </a:r>
            <a:r>
              <a:rPr lang="en-US" sz="1500" dirty="0" err="1"/>
              <a:t>Pública</a:t>
            </a:r>
            <a:r>
              <a:rPr lang="en-US" sz="1500" dirty="0"/>
              <a:t> </a:t>
            </a:r>
          </a:p>
          <a:p>
            <a:pPr marL="0" indent="0">
              <a:buNone/>
            </a:pPr>
            <a:r>
              <a:rPr lang="en-US" sz="1500" dirty="0" err="1"/>
              <a:t>Procedimiento</a:t>
            </a:r>
            <a:r>
              <a:rPr lang="en-US" sz="1500" dirty="0"/>
              <a:t> de </a:t>
            </a:r>
            <a:r>
              <a:rPr lang="en-US" sz="1500" dirty="0" err="1"/>
              <a:t>Excepción</a:t>
            </a:r>
            <a:r>
              <a:rPr lang="en-US" sz="1500" dirty="0"/>
              <a:t> a la </a:t>
            </a:r>
            <a:r>
              <a:rPr lang="en-US" sz="1500" dirty="0" err="1"/>
              <a:t>Licitación</a:t>
            </a:r>
            <a:r>
              <a:rPr lang="en-US" sz="1500" dirty="0"/>
              <a:t> </a:t>
            </a:r>
            <a:r>
              <a:rPr lang="en-US" sz="1500" dirty="0" err="1"/>
              <a:t>pública</a:t>
            </a:r>
            <a:endParaRPr lang="en-US" sz="1500" dirty="0"/>
          </a:p>
          <a:p>
            <a:pPr marL="0" indent="0">
              <a:buNone/>
            </a:pPr>
            <a:r>
              <a:rPr lang="en-US" sz="1500" dirty="0" err="1"/>
              <a:t>Invitación</a:t>
            </a:r>
            <a:r>
              <a:rPr lang="en-US" sz="1500" dirty="0"/>
              <a:t> a </a:t>
            </a:r>
            <a:r>
              <a:rPr lang="en-US" sz="1500" dirty="0" err="1"/>
              <a:t>cuando</a:t>
            </a:r>
            <a:r>
              <a:rPr lang="en-US" sz="1500" dirty="0"/>
              <a:t> </a:t>
            </a:r>
            <a:r>
              <a:rPr lang="en-US" sz="1500" dirty="0" err="1"/>
              <a:t>menos</a:t>
            </a:r>
            <a:r>
              <a:rPr lang="en-US" sz="1500" dirty="0"/>
              <a:t> </a:t>
            </a:r>
            <a:r>
              <a:rPr lang="en-US" sz="1500" dirty="0" err="1"/>
              <a:t>tres</a:t>
            </a:r>
            <a:r>
              <a:rPr lang="en-US" sz="1500" dirty="0"/>
              <a:t> personas </a:t>
            </a:r>
          </a:p>
          <a:p>
            <a:pPr marL="0" indent="0">
              <a:buNone/>
            </a:pPr>
            <a:r>
              <a:rPr lang="en-US" sz="1500" dirty="0" err="1"/>
              <a:t>Adjudicación</a:t>
            </a:r>
            <a:r>
              <a:rPr lang="en-US" sz="1500" dirty="0"/>
              <a:t> Directa</a:t>
            </a:r>
          </a:p>
          <a:p>
            <a:pPr marL="0" indent="0">
              <a:buNone/>
            </a:pPr>
            <a:r>
              <a:rPr lang="en-US" sz="1500" dirty="0" err="1"/>
              <a:t>Compras</a:t>
            </a:r>
            <a:r>
              <a:rPr lang="en-US" sz="1500" dirty="0"/>
              <a:t> </a:t>
            </a:r>
            <a:r>
              <a:rPr lang="en-US" sz="1500" dirty="0" err="1"/>
              <a:t>consolidadas</a:t>
            </a:r>
            <a:endParaRPr lang="en-US" sz="1500" dirty="0"/>
          </a:p>
          <a:p>
            <a:pPr marL="0" indent="0">
              <a:buNone/>
            </a:pPr>
            <a:r>
              <a:rPr lang="en-US" sz="1500" dirty="0" err="1"/>
              <a:t>Contratos</a:t>
            </a:r>
            <a:r>
              <a:rPr lang="en-US" sz="1500" dirty="0"/>
              <a:t> </a:t>
            </a:r>
            <a:r>
              <a:rPr lang="en-US" sz="1500" dirty="0" err="1"/>
              <a:t>marco</a:t>
            </a:r>
            <a:r>
              <a:rPr lang="en-US" sz="1500" dirty="0"/>
              <a:t> </a:t>
            </a:r>
          </a:p>
          <a:p>
            <a:pPr marL="0" indent="0">
              <a:buNone/>
            </a:pPr>
            <a:r>
              <a:rPr lang="en-US" sz="1500" dirty="0"/>
              <a:t> </a:t>
            </a:r>
          </a:p>
        </p:txBody>
      </p:sp>
      <p:sp>
        <p:nvSpPr>
          <p:cNvPr id="5" name="Content Placeholder 2">
            <a:extLst>
              <a:ext uri="{FF2B5EF4-FFF2-40B4-BE49-F238E27FC236}">
                <a16:creationId xmlns:a16="http://schemas.microsoft.com/office/drawing/2014/main" id="{A781DCA0-18D7-0440-20D8-64F1F728B80E}"/>
              </a:ext>
            </a:extLst>
          </p:cNvPr>
          <p:cNvSpPr txBox="1">
            <a:spLocks/>
          </p:cNvSpPr>
          <p:nvPr/>
        </p:nvSpPr>
        <p:spPr>
          <a:xfrm>
            <a:off x="6464439" y="3637641"/>
            <a:ext cx="1755011" cy="2637472"/>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500" dirty="0" err="1"/>
              <a:t>Naturaleza</a:t>
            </a:r>
            <a:r>
              <a:rPr lang="en-US" sz="1500" dirty="0"/>
              <a:t> del </a:t>
            </a:r>
            <a:r>
              <a:rPr lang="en-US" sz="1500" dirty="0" err="1"/>
              <a:t>contrato</a:t>
            </a:r>
            <a:r>
              <a:rPr lang="en-US" sz="1500" dirty="0"/>
              <a:t> </a:t>
            </a:r>
          </a:p>
          <a:p>
            <a:pPr marL="0" indent="0">
              <a:buNone/>
            </a:pPr>
            <a:r>
              <a:rPr lang="en-US" sz="1500" dirty="0" err="1"/>
              <a:t>Plazos</a:t>
            </a:r>
            <a:r>
              <a:rPr lang="en-US" sz="1500" dirty="0"/>
              <a:t> de </a:t>
            </a:r>
            <a:r>
              <a:rPr lang="en-US" sz="1500" dirty="0" err="1"/>
              <a:t>formalización</a:t>
            </a:r>
            <a:r>
              <a:rPr lang="en-US" sz="1500" dirty="0"/>
              <a:t> </a:t>
            </a:r>
          </a:p>
          <a:p>
            <a:pPr marL="0" indent="0">
              <a:buNone/>
            </a:pPr>
            <a:r>
              <a:rPr lang="en-US" sz="1500" dirty="0" err="1"/>
              <a:t>Requisitos</a:t>
            </a:r>
            <a:r>
              <a:rPr lang="en-US" sz="1500" dirty="0"/>
              <a:t> del </a:t>
            </a:r>
            <a:r>
              <a:rPr lang="en-US" sz="1500" dirty="0" err="1"/>
              <a:t>contrato</a:t>
            </a:r>
            <a:endParaRPr lang="en-US" sz="1500" dirty="0"/>
          </a:p>
          <a:p>
            <a:pPr marL="0" indent="0">
              <a:buNone/>
            </a:pPr>
            <a:r>
              <a:rPr lang="en-US" sz="1500" dirty="0" err="1"/>
              <a:t>Modalidades</a:t>
            </a:r>
            <a:r>
              <a:rPr lang="en-US" sz="1500" dirty="0"/>
              <a:t> </a:t>
            </a:r>
          </a:p>
          <a:p>
            <a:pPr marL="0" indent="0">
              <a:buNone/>
            </a:pPr>
            <a:r>
              <a:rPr lang="en-US" sz="1500" dirty="0" err="1"/>
              <a:t>Modificaciones</a:t>
            </a:r>
            <a:r>
              <a:rPr lang="en-US" sz="1500" dirty="0"/>
              <a:t> </a:t>
            </a:r>
          </a:p>
          <a:p>
            <a:pPr marL="0" indent="0">
              <a:buNone/>
            </a:pPr>
            <a:r>
              <a:rPr lang="en-US" sz="1500" dirty="0" err="1"/>
              <a:t>Garantías</a:t>
            </a:r>
            <a:endParaRPr lang="en-US" sz="1500" dirty="0"/>
          </a:p>
        </p:txBody>
      </p:sp>
      <p:sp>
        <p:nvSpPr>
          <p:cNvPr id="6" name="Content Placeholder 2">
            <a:extLst>
              <a:ext uri="{FF2B5EF4-FFF2-40B4-BE49-F238E27FC236}">
                <a16:creationId xmlns:a16="http://schemas.microsoft.com/office/drawing/2014/main" id="{B13BA660-4D5B-E66F-26DA-2FF1653D0F05}"/>
              </a:ext>
            </a:extLst>
          </p:cNvPr>
          <p:cNvSpPr txBox="1">
            <a:spLocks/>
          </p:cNvSpPr>
          <p:nvPr/>
        </p:nvSpPr>
        <p:spPr>
          <a:xfrm>
            <a:off x="8995747" y="3637641"/>
            <a:ext cx="1640140" cy="1001305"/>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500" dirty="0" err="1"/>
              <a:t>Administración</a:t>
            </a:r>
            <a:endParaRPr lang="en-US" sz="1500" dirty="0"/>
          </a:p>
          <a:p>
            <a:pPr marL="0" indent="0">
              <a:buNone/>
            </a:pPr>
            <a:r>
              <a:rPr lang="en-US" sz="1500" dirty="0" err="1"/>
              <a:t>Entregables</a:t>
            </a:r>
            <a:r>
              <a:rPr lang="en-US" sz="1500" dirty="0"/>
              <a:t> </a:t>
            </a:r>
          </a:p>
          <a:p>
            <a:pPr marL="0" indent="0">
              <a:buNone/>
            </a:pPr>
            <a:r>
              <a:rPr lang="en-US" sz="1500" dirty="0"/>
              <a:t>Pagos   </a:t>
            </a:r>
          </a:p>
          <a:p>
            <a:pPr marL="0" indent="0">
              <a:buNone/>
            </a:pPr>
            <a:endParaRPr lang="en-MX" sz="1500" dirty="0"/>
          </a:p>
        </p:txBody>
      </p:sp>
      <p:pic>
        <p:nvPicPr>
          <p:cNvPr id="9" name="Picture 8" descr="Chart, bar chart&#10;&#10;Description automatically generated">
            <a:extLst>
              <a:ext uri="{FF2B5EF4-FFF2-40B4-BE49-F238E27FC236}">
                <a16:creationId xmlns:a16="http://schemas.microsoft.com/office/drawing/2014/main" id="{E7A61431-9EE1-7588-A884-35CDB80502DF}"/>
              </a:ext>
            </a:extLst>
          </p:cNvPr>
          <p:cNvPicPr>
            <a:picLocks noChangeAspect="1"/>
          </p:cNvPicPr>
          <p:nvPr/>
        </p:nvPicPr>
        <p:blipFill>
          <a:blip r:embed="rId2"/>
          <a:stretch>
            <a:fillRect/>
          </a:stretch>
        </p:blipFill>
        <p:spPr>
          <a:xfrm>
            <a:off x="1428410" y="-563783"/>
            <a:ext cx="7772400" cy="326408"/>
          </a:xfrm>
          <a:prstGeom prst="rect">
            <a:avLst/>
          </a:prstGeom>
        </p:spPr>
      </p:pic>
      <p:sp>
        <p:nvSpPr>
          <p:cNvPr id="10" name="Content Placeholder 2">
            <a:extLst>
              <a:ext uri="{FF2B5EF4-FFF2-40B4-BE49-F238E27FC236}">
                <a16:creationId xmlns:a16="http://schemas.microsoft.com/office/drawing/2014/main" id="{27F3A58C-6B64-94FA-0019-9B10F37FEBD0}"/>
              </a:ext>
            </a:extLst>
          </p:cNvPr>
          <p:cNvSpPr txBox="1">
            <a:spLocks/>
          </p:cNvSpPr>
          <p:nvPr/>
        </p:nvSpPr>
        <p:spPr>
          <a:xfrm>
            <a:off x="1307073" y="2742168"/>
            <a:ext cx="2270760" cy="62598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500"/>
              </a:lnSpc>
              <a:spcBef>
                <a:spcPts val="0"/>
              </a:spcBef>
              <a:buFont typeface="Arial" panose="020B0604020202020204" pitchFamily="34" charset="0"/>
              <a:buNone/>
            </a:pPr>
            <a:r>
              <a:rPr lang="en-US" sz="1800" b="1" dirty="0"/>
              <a:t>DISPOSICIONES GENERALES </a:t>
            </a:r>
          </a:p>
          <a:p>
            <a:pPr marL="0" indent="0" algn="ctr">
              <a:lnSpc>
                <a:spcPts val="1500"/>
              </a:lnSpc>
              <a:spcBef>
                <a:spcPts val="0"/>
              </a:spcBef>
              <a:buFont typeface="Arial" panose="020B0604020202020204" pitchFamily="34" charset="0"/>
              <a:buNone/>
            </a:pPr>
            <a:r>
              <a:rPr lang="en-US" sz="1800" b="1" dirty="0"/>
              <a:t>COMITÉ CENTRAL</a:t>
            </a:r>
          </a:p>
        </p:txBody>
      </p:sp>
      <p:sp>
        <p:nvSpPr>
          <p:cNvPr id="11" name="Content Placeholder 2">
            <a:extLst>
              <a:ext uri="{FF2B5EF4-FFF2-40B4-BE49-F238E27FC236}">
                <a16:creationId xmlns:a16="http://schemas.microsoft.com/office/drawing/2014/main" id="{1CC048CF-3822-055B-E12F-D85F45946CEF}"/>
              </a:ext>
            </a:extLst>
          </p:cNvPr>
          <p:cNvSpPr txBox="1">
            <a:spLocks/>
          </p:cNvSpPr>
          <p:nvPr/>
        </p:nvSpPr>
        <p:spPr>
          <a:xfrm>
            <a:off x="3849858" y="2914009"/>
            <a:ext cx="2137118" cy="45414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500"/>
              </a:lnSpc>
              <a:buNone/>
            </a:pPr>
            <a:r>
              <a:rPr lang="en-US" sz="1800" b="1" dirty="0"/>
              <a:t>PROCEDIMIENTOS DE CONTRATACIÓN</a:t>
            </a:r>
          </a:p>
        </p:txBody>
      </p:sp>
      <p:sp>
        <p:nvSpPr>
          <p:cNvPr id="12" name="Content Placeholder 2">
            <a:extLst>
              <a:ext uri="{FF2B5EF4-FFF2-40B4-BE49-F238E27FC236}">
                <a16:creationId xmlns:a16="http://schemas.microsoft.com/office/drawing/2014/main" id="{DC9C857D-8FEC-0FFE-77CE-AEF8CEBE41D9}"/>
              </a:ext>
            </a:extLst>
          </p:cNvPr>
          <p:cNvSpPr txBox="1">
            <a:spLocks/>
          </p:cNvSpPr>
          <p:nvPr/>
        </p:nvSpPr>
        <p:spPr>
          <a:xfrm>
            <a:off x="6683336" y="3126270"/>
            <a:ext cx="1487901" cy="227226"/>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500"/>
              </a:lnSpc>
              <a:buNone/>
            </a:pPr>
            <a:r>
              <a:rPr lang="en-US" sz="1800" b="1" dirty="0"/>
              <a:t>CONTRATOS</a:t>
            </a:r>
          </a:p>
        </p:txBody>
      </p:sp>
      <p:sp>
        <p:nvSpPr>
          <p:cNvPr id="13" name="Content Placeholder 2">
            <a:extLst>
              <a:ext uri="{FF2B5EF4-FFF2-40B4-BE49-F238E27FC236}">
                <a16:creationId xmlns:a16="http://schemas.microsoft.com/office/drawing/2014/main" id="{A4AEA2F6-43A2-1974-408F-96C6847F6C4E}"/>
              </a:ext>
            </a:extLst>
          </p:cNvPr>
          <p:cNvSpPr txBox="1">
            <a:spLocks/>
          </p:cNvSpPr>
          <p:nvPr/>
        </p:nvSpPr>
        <p:spPr>
          <a:xfrm>
            <a:off x="9270816" y="3098887"/>
            <a:ext cx="1365071" cy="254609"/>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500"/>
              </a:lnSpc>
              <a:buNone/>
            </a:pPr>
            <a:r>
              <a:rPr lang="en-US" sz="1800" b="1" dirty="0"/>
              <a:t>EJECUCIÓN</a:t>
            </a:r>
          </a:p>
        </p:txBody>
      </p:sp>
      <p:sp>
        <p:nvSpPr>
          <p:cNvPr id="16" name="Hexagon 15">
            <a:extLst>
              <a:ext uri="{FF2B5EF4-FFF2-40B4-BE49-F238E27FC236}">
                <a16:creationId xmlns:a16="http://schemas.microsoft.com/office/drawing/2014/main" id="{569C4009-BD06-5B07-28D7-099C6AF501A9}"/>
              </a:ext>
            </a:extLst>
          </p:cNvPr>
          <p:cNvSpPr/>
          <p:nvPr/>
        </p:nvSpPr>
        <p:spPr>
          <a:xfrm rot="5400000">
            <a:off x="1968681" y="1749309"/>
            <a:ext cx="893036" cy="791570"/>
          </a:xfrm>
          <a:prstGeom prst="hexagon">
            <a:avLst>
              <a:gd name="adj" fmla="val 28448"/>
              <a:gd name="vf" fmla="val 115470"/>
            </a:avLst>
          </a:prstGeom>
          <a:gradFill>
            <a:gsLst>
              <a:gs pos="20000">
                <a:srgbClr val="F7B538"/>
              </a:gs>
              <a:gs pos="100000">
                <a:schemeClr val="accent4">
                  <a:lumMod val="60000"/>
                  <a:lumOff val="40000"/>
                </a:schemeClr>
              </a:gs>
            </a:gsLst>
            <a:lin ang="5400000" scaled="1"/>
          </a:gradFill>
          <a:ln w="63500">
            <a:solidFill>
              <a:schemeClr val="accent4">
                <a:lumMod val="20000"/>
                <a:lumOff val="80000"/>
              </a:schemeClr>
            </a:solid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7" name="TextBox 16">
            <a:extLst>
              <a:ext uri="{FF2B5EF4-FFF2-40B4-BE49-F238E27FC236}">
                <a16:creationId xmlns:a16="http://schemas.microsoft.com/office/drawing/2014/main" id="{ECFA2612-3328-6F0F-C3E9-68928BDFC5AA}"/>
              </a:ext>
            </a:extLst>
          </p:cNvPr>
          <p:cNvSpPr txBox="1"/>
          <p:nvPr/>
        </p:nvSpPr>
        <p:spPr>
          <a:xfrm>
            <a:off x="2184146" y="1839912"/>
            <a:ext cx="462105"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a:t>
            </a:r>
          </a:p>
        </p:txBody>
      </p:sp>
      <p:sp>
        <p:nvSpPr>
          <p:cNvPr id="19" name="Hexagon 18">
            <a:extLst>
              <a:ext uri="{FF2B5EF4-FFF2-40B4-BE49-F238E27FC236}">
                <a16:creationId xmlns:a16="http://schemas.microsoft.com/office/drawing/2014/main" id="{2237114E-DB2E-B6F2-33D8-AA5D8E30CD8A}"/>
              </a:ext>
            </a:extLst>
          </p:cNvPr>
          <p:cNvSpPr/>
          <p:nvPr/>
        </p:nvSpPr>
        <p:spPr>
          <a:xfrm rot="5400000">
            <a:off x="4472307" y="1749309"/>
            <a:ext cx="893036" cy="791570"/>
          </a:xfrm>
          <a:prstGeom prst="hexagon">
            <a:avLst>
              <a:gd name="adj" fmla="val 28448"/>
              <a:gd name="vf" fmla="val 115470"/>
            </a:avLst>
          </a:prstGeom>
          <a:gradFill flip="none" rotWithShape="1">
            <a:gsLst>
              <a:gs pos="20000">
                <a:srgbClr val="DC7F37"/>
              </a:gs>
              <a:gs pos="100000">
                <a:srgbClr val="D8562B"/>
              </a:gs>
            </a:gsLst>
            <a:lin ang="0" scaled="1"/>
            <a:tileRect/>
          </a:gradFill>
          <a:ln w="63500">
            <a:solidFill>
              <a:srgbClr val="EF914B"/>
            </a:solid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0" name="TextBox 19">
            <a:extLst>
              <a:ext uri="{FF2B5EF4-FFF2-40B4-BE49-F238E27FC236}">
                <a16:creationId xmlns:a16="http://schemas.microsoft.com/office/drawing/2014/main" id="{10974A06-3297-F93E-7E4B-D2250FB1F5B7}"/>
              </a:ext>
            </a:extLst>
          </p:cNvPr>
          <p:cNvSpPr txBox="1"/>
          <p:nvPr/>
        </p:nvSpPr>
        <p:spPr>
          <a:xfrm>
            <a:off x="4687772" y="1839912"/>
            <a:ext cx="462105"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II</a:t>
            </a:r>
          </a:p>
        </p:txBody>
      </p:sp>
      <p:sp>
        <p:nvSpPr>
          <p:cNvPr id="21" name="Hexagon 20">
            <a:extLst>
              <a:ext uri="{FF2B5EF4-FFF2-40B4-BE49-F238E27FC236}">
                <a16:creationId xmlns:a16="http://schemas.microsoft.com/office/drawing/2014/main" id="{F7923E5F-5B5B-82F3-B46E-BFDCC3A06471}"/>
              </a:ext>
            </a:extLst>
          </p:cNvPr>
          <p:cNvSpPr/>
          <p:nvPr/>
        </p:nvSpPr>
        <p:spPr>
          <a:xfrm rot="5400000">
            <a:off x="6948894" y="1749309"/>
            <a:ext cx="893036" cy="791570"/>
          </a:xfrm>
          <a:prstGeom prst="hexagon">
            <a:avLst>
              <a:gd name="adj" fmla="val 28448"/>
              <a:gd name="vf" fmla="val 115470"/>
            </a:avLst>
          </a:prstGeom>
          <a:gradFill flip="none" rotWithShape="1">
            <a:gsLst>
              <a:gs pos="35000">
                <a:srgbClr val="D8562B"/>
              </a:gs>
              <a:gs pos="100000">
                <a:srgbClr val="C32F27"/>
              </a:gs>
            </a:gsLst>
            <a:lin ang="0" scaled="1"/>
            <a:tileRect/>
          </a:gradFill>
          <a:ln w="63500">
            <a:solidFill>
              <a:srgbClr val="E6714A"/>
            </a:solid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2" name="TextBox 21">
            <a:extLst>
              <a:ext uri="{FF2B5EF4-FFF2-40B4-BE49-F238E27FC236}">
                <a16:creationId xmlns:a16="http://schemas.microsoft.com/office/drawing/2014/main" id="{CAC50C0F-4FD0-8713-891D-955364D83F3D}"/>
              </a:ext>
            </a:extLst>
          </p:cNvPr>
          <p:cNvSpPr txBox="1"/>
          <p:nvPr/>
        </p:nvSpPr>
        <p:spPr>
          <a:xfrm>
            <a:off x="7017400" y="1839912"/>
            <a:ext cx="746692"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III</a:t>
            </a:r>
          </a:p>
        </p:txBody>
      </p:sp>
      <p:sp>
        <p:nvSpPr>
          <p:cNvPr id="23" name="Hexagon 22">
            <a:extLst>
              <a:ext uri="{FF2B5EF4-FFF2-40B4-BE49-F238E27FC236}">
                <a16:creationId xmlns:a16="http://schemas.microsoft.com/office/drawing/2014/main" id="{EE480EE1-34A4-E03B-E5CA-5E0D6DEB137E}"/>
              </a:ext>
            </a:extLst>
          </p:cNvPr>
          <p:cNvSpPr/>
          <p:nvPr/>
        </p:nvSpPr>
        <p:spPr>
          <a:xfrm rot="5400000">
            <a:off x="9495878" y="1749309"/>
            <a:ext cx="893036" cy="791570"/>
          </a:xfrm>
          <a:prstGeom prst="hexagon">
            <a:avLst>
              <a:gd name="adj" fmla="val 28448"/>
              <a:gd name="vf" fmla="val 115470"/>
            </a:avLst>
          </a:prstGeom>
          <a:gradFill flip="none" rotWithShape="1">
            <a:gsLst>
              <a:gs pos="0">
                <a:srgbClr val="981E1E"/>
              </a:gs>
              <a:gs pos="54000">
                <a:srgbClr val="C32F27"/>
              </a:gs>
            </a:gsLst>
            <a:lin ang="10800000" scaled="1"/>
            <a:tileRect/>
          </a:gradFill>
          <a:ln w="63500">
            <a:solidFill>
              <a:srgbClr val="E05F59"/>
            </a:solid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4" name="TextBox 23">
            <a:extLst>
              <a:ext uri="{FF2B5EF4-FFF2-40B4-BE49-F238E27FC236}">
                <a16:creationId xmlns:a16="http://schemas.microsoft.com/office/drawing/2014/main" id="{F58F7927-05EE-235E-0F15-F5677DD8B829}"/>
              </a:ext>
            </a:extLst>
          </p:cNvPr>
          <p:cNvSpPr txBox="1"/>
          <p:nvPr/>
        </p:nvSpPr>
        <p:spPr>
          <a:xfrm>
            <a:off x="9644585" y="1839912"/>
            <a:ext cx="626837" cy="646331"/>
          </a:xfrm>
          <a:prstGeom prst="rect">
            <a:avLst/>
          </a:prstGeom>
          <a:noFill/>
        </p:spPr>
        <p:txBody>
          <a:bodyPr wrap="square" rtlCol="0">
            <a:spAutoFit/>
          </a:bodyPr>
          <a:lstStyle/>
          <a:p>
            <a:pPr algn="ctr"/>
            <a:r>
              <a:rPr lang="en-MX" sz="3600" b="1" dirty="0">
                <a:solidFill>
                  <a:schemeClr val="bg1"/>
                </a:solidFill>
                <a:effectLst>
                  <a:outerShdw blurRad="25400" dist="38100" dir="5400000" algn="t" rotWithShape="0">
                    <a:prstClr val="black">
                      <a:alpha val="40000"/>
                    </a:prstClr>
                  </a:outerShdw>
                </a:effectLst>
                <a:latin typeface="Tenorite" pitchFamily="2" charset="0"/>
              </a:rPr>
              <a:t>IV</a:t>
            </a:r>
          </a:p>
        </p:txBody>
      </p:sp>
      <p:sp>
        <p:nvSpPr>
          <p:cNvPr id="46" name="Rectangle 45">
            <a:extLst>
              <a:ext uri="{FF2B5EF4-FFF2-40B4-BE49-F238E27FC236}">
                <a16:creationId xmlns:a16="http://schemas.microsoft.com/office/drawing/2014/main" id="{7F12BF6B-0CDF-A575-8758-CBA8A1E40913}"/>
              </a:ext>
            </a:extLst>
          </p:cNvPr>
          <p:cNvSpPr/>
          <p:nvPr/>
        </p:nvSpPr>
        <p:spPr>
          <a:xfrm>
            <a:off x="3733895" y="3430289"/>
            <a:ext cx="2340000" cy="36000"/>
          </a:xfrm>
          <a:prstGeom prst="rect">
            <a:avLst/>
          </a:prstGeom>
          <a:solidFill>
            <a:srgbClr val="DC7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7" name="Rectangle 46">
            <a:extLst>
              <a:ext uri="{FF2B5EF4-FFF2-40B4-BE49-F238E27FC236}">
                <a16:creationId xmlns:a16="http://schemas.microsoft.com/office/drawing/2014/main" id="{8CB1C08E-B496-6B1B-60FA-7DC3FE795A3A}"/>
              </a:ext>
            </a:extLst>
          </p:cNvPr>
          <p:cNvSpPr/>
          <p:nvPr/>
        </p:nvSpPr>
        <p:spPr>
          <a:xfrm>
            <a:off x="6266702" y="3430289"/>
            <a:ext cx="2340000" cy="36000"/>
          </a:xfrm>
          <a:prstGeom prst="rect">
            <a:avLst/>
          </a:prstGeom>
          <a:solidFill>
            <a:srgbClr val="E653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8" name="Rectangle 47">
            <a:extLst>
              <a:ext uri="{FF2B5EF4-FFF2-40B4-BE49-F238E27FC236}">
                <a16:creationId xmlns:a16="http://schemas.microsoft.com/office/drawing/2014/main" id="{E88CE7CC-C627-C3EE-D265-9813974C6FF9}"/>
              </a:ext>
            </a:extLst>
          </p:cNvPr>
          <p:cNvSpPr/>
          <p:nvPr/>
        </p:nvSpPr>
        <p:spPr>
          <a:xfrm>
            <a:off x="8775233" y="3430289"/>
            <a:ext cx="2340000" cy="36000"/>
          </a:xfrm>
          <a:prstGeom prst="rect">
            <a:avLst/>
          </a:prstGeom>
          <a:solidFill>
            <a:srgbClr val="C32F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50" name="Straight Connector 49">
            <a:extLst>
              <a:ext uri="{FF2B5EF4-FFF2-40B4-BE49-F238E27FC236}">
                <a16:creationId xmlns:a16="http://schemas.microsoft.com/office/drawing/2014/main" id="{7EC30237-2741-B69A-B67B-655715016179}"/>
              </a:ext>
            </a:extLst>
          </p:cNvPr>
          <p:cNvCxnSpPr/>
          <p:nvPr/>
        </p:nvCxnSpPr>
        <p:spPr>
          <a:xfrm>
            <a:off x="1227792" y="3947953"/>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F473C19-38C5-0AE1-12CF-B6720339573F}"/>
              </a:ext>
            </a:extLst>
          </p:cNvPr>
          <p:cNvCxnSpPr/>
          <p:nvPr/>
        </p:nvCxnSpPr>
        <p:spPr>
          <a:xfrm>
            <a:off x="1227792" y="4273072"/>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1B92831-A681-040E-93A8-87ACF31BD8D9}"/>
              </a:ext>
            </a:extLst>
          </p:cNvPr>
          <p:cNvCxnSpPr/>
          <p:nvPr/>
        </p:nvCxnSpPr>
        <p:spPr>
          <a:xfrm>
            <a:off x="1227792" y="4828485"/>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D1D9426-F947-B716-4DEC-6C096803959C}"/>
              </a:ext>
            </a:extLst>
          </p:cNvPr>
          <p:cNvCxnSpPr/>
          <p:nvPr/>
        </p:nvCxnSpPr>
        <p:spPr>
          <a:xfrm>
            <a:off x="3733926" y="3947953"/>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BCB7EF8-8452-B649-63C9-AEA17F840C3B}"/>
              </a:ext>
            </a:extLst>
          </p:cNvPr>
          <p:cNvCxnSpPr/>
          <p:nvPr/>
        </p:nvCxnSpPr>
        <p:spPr>
          <a:xfrm>
            <a:off x="3733926" y="4693018"/>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95D15EC8-767A-F908-9D3F-E515083BDDF2}"/>
              </a:ext>
            </a:extLst>
          </p:cNvPr>
          <p:cNvCxnSpPr/>
          <p:nvPr/>
        </p:nvCxnSpPr>
        <p:spPr>
          <a:xfrm>
            <a:off x="3733926" y="5265012"/>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EFAEDFA-E8E3-6935-C242-3FFAC41AE367}"/>
              </a:ext>
            </a:extLst>
          </p:cNvPr>
          <p:cNvCxnSpPr>
            <a:cxnSpLocks/>
          </p:cNvCxnSpPr>
          <p:nvPr/>
        </p:nvCxnSpPr>
        <p:spPr>
          <a:xfrm>
            <a:off x="8766501" y="3947953"/>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2C5660EC-4407-F0DA-633F-30D5586536E8}"/>
              </a:ext>
            </a:extLst>
          </p:cNvPr>
          <p:cNvCxnSpPr>
            <a:cxnSpLocks/>
          </p:cNvCxnSpPr>
          <p:nvPr/>
        </p:nvCxnSpPr>
        <p:spPr>
          <a:xfrm>
            <a:off x="8766501" y="4277834"/>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5177DA1-9A1E-7C43-D0E3-1BEE5DDEC1F6}"/>
              </a:ext>
            </a:extLst>
          </p:cNvPr>
          <p:cNvCxnSpPr/>
          <p:nvPr/>
        </p:nvCxnSpPr>
        <p:spPr>
          <a:xfrm>
            <a:off x="6267154" y="5234885"/>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29FE856-62C2-80A2-89FD-348B0534F140}"/>
              </a:ext>
            </a:extLst>
          </p:cNvPr>
          <p:cNvCxnSpPr/>
          <p:nvPr/>
        </p:nvCxnSpPr>
        <p:spPr>
          <a:xfrm>
            <a:off x="6267150" y="4145066"/>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3B5FEB7-3CCB-7408-C614-F14F5A8B1111}"/>
              </a:ext>
            </a:extLst>
          </p:cNvPr>
          <p:cNvCxnSpPr/>
          <p:nvPr/>
        </p:nvCxnSpPr>
        <p:spPr>
          <a:xfrm>
            <a:off x="6267150" y="4693018"/>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2D23473-8158-9C2F-07FA-55CE27C27944}"/>
              </a:ext>
            </a:extLst>
          </p:cNvPr>
          <p:cNvCxnSpPr/>
          <p:nvPr/>
        </p:nvCxnSpPr>
        <p:spPr>
          <a:xfrm>
            <a:off x="6267154" y="5566779"/>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19B8B04-EB74-2EBC-9736-423010F73C25}"/>
              </a:ext>
            </a:extLst>
          </p:cNvPr>
          <p:cNvCxnSpPr/>
          <p:nvPr/>
        </p:nvCxnSpPr>
        <p:spPr>
          <a:xfrm>
            <a:off x="6267154" y="5905445"/>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F0D835D-10A3-2541-3049-0054F734BD53}"/>
              </a:ext>
            </a:extLst>
          </p:cNvPr>
          <p:cNvCxnSpPr/>
          <p:nvPr/>
        </p:nvCxnSpPr>
        <p:spPr>
          <a:xfrm>
            <a:off x="1227792" y="5160994"/>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14">
            <a:extLst>
              <a:ext uri="{FF2B5EF4-FFF2-40B4-BE49-F238E27FC236}">
                <a16:creationId xmlns:a16="http://schemas.microsoft.com/office/drawing/2014/main" id="{2028A1B7-7B34-548D-5B45-C4EBA3BB5CC8}"/>
              </a:ext>
            </a:extLst>
          </p:cNvPr>
          <p:cNvCxnSpPr/>
          <p:nvPr/>
        </p:nvCxnSpPr>
        <p:spPr>
          <a:xfrm>
            <a:off x="1240227" y="5658631"/>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14">
            <a:extLst>
              <a:ext uri="{FF2B5EF4-FFF2-40B4-BE49-F238E27FC236}">
                <a16:creationId xmlns:a16="http://schemas.microsoft.com/office/drawing/2014/main" id="{8D04F1F2-CB9C-7928-E006-68A8F362504E}"/>
              </a:ext>
            </a:extLst>
          </p:cNvPr>
          <p:cNvCxnSpPr/>
          <p:nvPr/>
        </p:nvCxnSpPr>
        <p:spPr>
          <a:xfrm>
            <a:off x="1252666" y="6025638"/>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54">
            <a:extLst>
              <a:ext uri="{FF2B5EF4-FFF2-40B4-BE49-F238E27FC236}">
                <a16:creationId xmlns:a16="http://schemas.microsoft.com/office/drawing/2014/main" id="{8464AF56-0FE1-074F-4866-C4657A508D9B}"/>
              </a:ext>
            </a:extLst>
          </p:cNvPr>
          <p:cNvCxnSpPr/>
          <p:nvPr/>
        </p:nvCxnSpPr>
        <p:spPr>
          <a:xfrm>
            <a:off x="3755692" y="5594695"/>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54">
            <a:extLst>
              <a:ext uri="{FF2B5EF4-FFF2-40B4-BE49-F238E27FC236}">
                <a16:creationId xmlns:a16="http://schemas.microsoft.com/office/drawing/2014/main" id="{47D559BE-8AF8-A91F-0650-CB64D067E1FE}"/>
              </a:ext>
            </a:extLst>
          </p:cNvPr>
          <p:cNvCxnSpPr/>
          <p:nvPr/>
        </p:nvCxnSpPr>
        <p:spPr>
          <a:xfrm>
            <a:off x="3758796" y="5961700"/>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54">
            <a:extLst>
              <a:ext uri="{FF2B5EF4-FFF2-40B4-BE49-F238E27FC236}">
                <a16:creationId xmlns:a16="http://schemas.microsoft.com/office/drawing/2014/main" id="{5E951892-D661-3D4D-7997-F7FF766B19BF}"/>
              </a:ext>
            </a:extLst>
          </p:cNvPr>
          <p:cNvCxnSpPr/>
          <p:nvPr/>
        </p:nvCxnSpPr>
        <p:spPr>
          <a:xfrm>
            <a:off x="3715255" y="6235399"/>
            <a:ext cx="2340000" cy="0"/>
          </a:xfrm>
          <a:prstGeom prst="line">
            <a:avLst/>
          </a:prstGeom>
          <a:ln>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959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hevron 31">
            <a:extLst>
              <a:ext uri="{FF2B5EF4-FFF2-40B4-BE49-F238E27FC236}">
                <a16:creationId xmlns:a16="http://schemas.microsoft.com/office/drawing/2014/main" id="{34D8B63C-2F21-05A7-5FB5-65426C45B87D}"/>
              </a:ext>
            </a:extLst>
          </p:cNvPr>
          <p:cNvSpPr/>
          <p:nvPr/>
        </p:nvSpPr>
        <p:spPr>
          <a:xfrm rot="5400000">
            <a:off x="2024055" y="5015812"/>
            <a:ext cx="342339" cy="829985"/>
          </a:xfrm>
          <a:prstGeom prst="chevron">
            <a:avLst>
              <a:gd name="adj" fmla="val 44157"/>
            </a:avLst>
          </a:prstGeom>
          <a:solidFill>
            <a:srgbClr val="EF92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18" name="Pentagon 17">
            <a:extLst>
              <a:ext uri="{FF2B5EF4-FFF2-40B4-BE49-F238E27FC236}">
                <a16:creationId xmlns:a16="http://schemas.microsoft.com/office/drawing/2014/main" id="{B17F5325-E80A-18AC-2F2F-F4B7D70FAC7E}"/>
              </a:ext>
            </a:extLst>
          </p:cNvPr>
          <p:cNvSpPr/>
          <p:nvPr/>
        </p:nvSpPr>
        <p:spPr>
          <a:xfrm rot="5400000">
            <a:off x="827039" y="2854516"/>
            <a:ext cx="2737170" cy="2371998"/>
          </a:xfrm>
          <a:prstGeom prst="homePlate">
            <a:avLst>
              <a:gd name="adj" fmla="val 17984"/>
            </a:avLst>
          </a:prstGeom>
          <a:noFill/>
          <a:ln w="6350">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3" name="Pentagon 32">
            <a:extLst>
              <a:ext uri="{FF2B5EF4-FFF2-40B4-BE49-F238E27FC236}">
                <a16:creationId xmlns:a16="http://schemas.microsoft.com/office/drawing/2014/main" id="{E62D841E-213A-2152-A1A8-276AB44A6C8A}"/>
              </a:ext>
            </a:extLst>
          </p:cNvPr>
          <p:cNvSpPr/>
          <p:nvPr/>
        </p:nvSpPr>
        <p:spPr>
          <a:xfrm rot="5400000">
            <a:off x="1853944" y="1746760"/>
            <a:ext cx="677628" cy="1643618"/>
          </a:xfrm>
          <a:prstGeom prst="homePlate">
            <a:avLst>
              <a:gd name="adj" fmla="val 29416"/>
            </a:avLst>
          </a:prstGeom>
          <a:gradFill>
            <a:gsLst>
              <a:gs pos="0">
                <a:srgbClr val="F68B28"/>
              </a:gs>
              <a:gs pos="90000">
                <a:srgbClr val="E05722"/>
              </a:gs>
            </a:gsLst>
            <a:lin ang="10800000" scaled="1"/>
          </a:gra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 name="Rectangle 1">
            <a:extLst>
              <a:ext uri="{FF2B5EF4-FFF2-40B4-BE49-F238E27FC236}">
                <a16:creationId xmlns:a16="http://schemas.microsoft.com/office/drawing/2014/main" id="{9A39B8DE-BD2B-4D6F-B709-357D59A4E625}"/>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DD58EAC6-D006-B699-3577-DBBAB16BE3DD}"/>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 name="TextBox 3">
            <a:extLst>
              <a:ext uri="{FF2B5EF4-FFF2-40B4-BE49-F238E27FC236}">
                <a16:creationId xmlns:a16="http://schemas.microsoft.com/office/drawing/2014/main" id="{A380C0D7-AAC8-BB53-C86D-2175F5790DE9}"/>
              </a:ext>
            </a:extLst>
          </p:cNvPr>
          <p:cNvSpPr txBox="1"/>
          <p:nvPr/>
        </p:nvSpPr>
        <p:spPr>
          <a:xfrm>
            <a:off x="4979605" y="6377110"/>
            <a:ext cx="2232792"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32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8B649936-7E01-E5E5-1C51-7A4D6919AA0B}"/>
              </a:ext>
            </a:extLst>
          </p:cNvPr>
          <p:cNvSpPr txBox="1"/>
          <p:nvPr/>
        </p:nvSpPr>
        <p:spPr>
          <a:xfrm>
            <a:off x="1052617" y="3043146"/>
            <a:ext cx="2348256" cy="1945404"/>
          </a:xfrm>
          <a:prstGeom prst="rect">
            <a:avLst/>
          </a:prstGeom>
          <a:noFill/>
        </p:spPr>
        <p:txBody>
          <a:bodyPr wrap="square" rtlCol="0">
            <a:spAutoFit/>
          </a:bodyPr>
          <a:lstStyle/>
          <a:p>
            <a:pPr marL="177750" lvl="0" indent="-177750">
              <a:lnSpc>
                <a:spcPts val="1600"/>
              </a:lnSpc>
              <a:buFont typeface="Wingdings" pitchFamily="2" charset="2"/>
              <a:buChar char="§"/>
            </a:pPr>
            <a:r>
              <a:rPr lang="es-MX" sz="1500" dirty="0">
                <a:effectLst/>
                <a:latin typeface="Tenorite" pitchFamily="2" charset="0"/>
                <a:ea typeface="Calibri" panose="020F0502020204030204" pitchFamily="34" charset="0"/>
                <a:cs typeface="Times New Roman" panose="02020603050405020304" pitchFamily="18" charset="0"/>
              </a:rPr>
              <a:t>Participan únicamente proveedores nacionales</a:t>
            </a:r>
          </a:p>
          <a:p>
            <a:pPr lvl="0">
              <a:lnSpc>
                <a:spcPts val="1600"/>
              </a:lnSpc>
            </a:pPr>
            <a:endParaRPr lang="es-MX" sz="1500" dirty="0">
              <a:effectLst/>
              <a:latin typeface="Tenorite" pitchFamily="2" charset="0"/>
              <a:ea typeface="Calibri" panose="020F0502020204030204" pitchFamily="34" charset="0"/>
              <a:cs typeface="Times New Roman" panose="02020603050405020304" pitchFamily="18" charset="0"/>
            </a:endParaRPr>
          </a:p>
          <a:p>
            <a:pPr marL="177750" lvl="0" indent="-177750">
              <a:lnSpc>
                <a:spcPts val="1600"/>
              </a:lnSpc>
              <a:buFont typeface="Wingdings" pitchFamily="2" charset="2"/>
              <a:buChar char="§"/>
            </a:pPr>
            <a:r>
              <a:rPr lang="es-MX" sz="1500" dirty="0">
                <a:effectLst/>
                <a:latin typeface="Tenorite" pitchFamily="2" charset="0"/>
                <a:ea typeface="Calibri" panose="020F0502020204030204" pitchFamily="34" charset="0"/>
                <a:cs typeface="Times New Roman" panose="02020603050405020304" pitchFamily="18" charset="0"/>
              </a:rPr>
              <a:t>Bienes producidos en </a:t>
            </a:r>
            <a:br>
              <a:rPr lang="es-MX" sz="1500" dirty="0">
                <a:effectLst/>
                <a:latin typeface="Tenorite" pitchFamily="2" charset="0"/>
                <a:ea typeface="Calibri" panose="020F0502020204030204" pitchFamily="34" charset="0"/>
                <a:cs typeface="Times New Roman" panose="02020603050405020304" pitchFamily="18" charset="0"/>
              </a:rPr>
            </a:br>
            <a:r>
              <a:rPr lang="es-MX" sz="1500" dirty="0">
                <a:effectLst/>
                <a:latin typeface="Tenorite" pitchFamily="2" charset="0"/>
                <a:ea typeface="Calibri" panose="020F0502020204030204" pitchFamily="34" charset="0"/>
                <a:cs typeface="Times New Roman" panose="02020603050405020304" pitchFamily="18" charset="0"/>
              </a:rPr>
              <a:t>el país </a:t>
            </a:r>
          </a:p>
          <a:p>
            <a:pPr marL="177750" lvl="0" indent="-177750">
              <a:lnSpc>
                <a:spcPts val="1600"/>
              </a:lnSpc>
              <a:buFont typeface="Wingdings" pitchFamily="2" charset="2"/>
              <a:buChar char="§"/>
            </a:pPr>
            <a:endParaRPr lang="es-MX" sz="1500" dirty="0">
              <a:effectLst/>
              <a:latin typeface="Tenorite" pitchFamily="2" charset="0"/>
              <a:ea typeface="Calibri" panose="020F0502020204030204" pitchFamily="34" charset="0"/>
              <a:cs typeface="Times New Roman" panose="02020603050405020304" pitchFamily="18" charset="0"/>
            </a:endParaRPr>
          </a:p>
          <a:p>
            <a:pPr marL="177750" lvl="0" indent="-177750">
              <a:lnSpc>
                <a:spcPts val="1600"/>
              </a:lnSpc>
              <a:spcAft>
                <a:spcPts val="800"/>
              </a:spcAft>
              <a:buFont typeface="Wingdings" pitchFamily="2" charset="2"/>
              <a:buChar char="§"/>
            </a:pPr>
            <a:r>
              <a:rPr lang="es-MX" sz="1500" dirty="0">
                <a:effectLst/>
                <a:latin typeface="Tenorite" pitchFamily="2" charset="0"/>
                <a:ea typeface="Calibri" panose="020F0502020204030204" pitchFamily="34" charset="0"/>
                <a:cs typeface="Times New Roman" panose="02020603050405020304" pitchFamily="18" charset="0"/>
              </a:rPr>
              <a:t>Contar por lo menos con un 50% de contenido nacional</a:t>
            </a:r>
            <a:r>
              <a:rPr lang="en-MX" sz="1500" dirty="0">
                <a:effectLst/>
                <a:latin typeface="Tenorite" pitchFamily="2" charset="0"/>
              </a:rPr>
              <a:t> </a:t>
            </a:r>
            <a:endParaRPr lang="en-MX" sz="1500" dirty="0">
              <a:latin typeface="Tenorite" pitchFamily="2" charset="0"/>
            </a:endParaRPr>
          </a:p>
        </p:txBody>
      </p:sp>
      <p:sp>
        <p:nvSpPr>
          <p:cNvPr id="10" name="TextBox 9">
            <a:extLst>
              <a:ext uri="{FF2B5EF4-FFF2-40B4-BE49-F238E27FC236}">
                <a16:creationId xmlns:a16="http://schemas.microsoft.com/office/drawing/2014/main" id="{7818ADCB-463E-749C-E4C3-B965BE1C675E}"/>
              </a:ext>
            </a:extLst>
          </p:cNvPr>
          <p:cNvSpPr txBox="1"/>
          <p:nvPr/>
        </p:nvSpPr>
        <p:spPr>
          <a:xfrm>
            <a:off x="3969086" y="2884120"/>
            <a:ext cx="4289632" cy="2615460"/>
          </a:xfrm>
          <a:prstGeom prst="rect">
            <a:avLst/>
          </a:prstGeom>
          <a:noFill/>
        </p:spPr>
        <p:txBody>
          <a:bodyPr wrap="square" rtlCol="0">
            <a:spAutoFit/>
          </a:bodyPr>
          <a:lstStyle/>
          <a:p>
            <a:pPr marL="177750" lvl="0" indent="-177750">
              <a:lnSpc>
                <a:spcPts val="1500"/>
              </a:lnSpc>
              <a:spcAft>
                <a:spcPts val="800"/>
              </a:spcAft>
              <a:buFont typeface="Wingdings" pitchFamily="2" charset="2"/>
              <a:buChar char="§"/>
            </a:pPr>
            <a:r>
              <a:rPr lang="es-MX" sz="1500" dirty="0">
                <a:effectLst/>
                <a:latin typeface="Tenorite" pitchFamily="2" charset="0"/>
                <a:ea typeface="Calibri" panose="020F0502020204030204" pitchFamily="34" charset="0"/>
                <a:cs typeface="Times New Roman" panose="02020603050405020304" pitchFamily="18" charset="0"/>
              </a:rPr>
              <a:t>Proveedores nacionales y extranjeros y los bienes a adquirir pueden ser de origen nacional o extranjero.</a:t>
            </a:r>
            <a:endParaRPr lang="en-MX" sz="1500" dirty="0">
              <a:effectLst/>
              <a:latin typeface="Tenorite" pitchFamily="2" charset="0"/>
              <a:ea typeface="Calibri" panose="020F0502020204030204" pitchFamily="34" charset="0"/>
              <a:cs typeface="Times New Roman" panose="02020603050405020304" pitchFamily="18" charset="0"/>
            </a:endParaRPr>
          </a:p>
          <a:p>
            <a:pPr>
              <a:lnSpc>
                <a:spcPts val="1500"/>
              </a:lnSpc>
              <a:spcAft>
                <a:spcPts val="800"/>
              </a:spcAft>
            </a:pPr>
            <a:r>
              <a:rPr lang="es-MX" sz="1500" dirty="0">
                <a:effectLst/>
                <a:latin typeface="Tenorite" pitchFamily="2" charset="0"/>
                <a:ea typeface="Calibri" panose="020F0502020204030204" pitchFamily="34" charset="0"/>
                <a:cs typeface="Times New Roman" panose="02020603050405020304" pitchFamily="18" charset="0"/>
              </a:rPr>
              <a:t>Siempre que:</a:t>
            </a:r>
            <a:endParaRPr lang="en-MX" sz="1500" dirty="0">
              <a:effectLst/>
              <a:latin typeface="Tenorite" pitchFamily="2" charset="0"/>
              <a:ea typeface="Calibri" panose="020F0502020204030204" pitchFamily="34" charset="0"/>
              <a:cs typeface="Times New Roman" panose="02020603050405020304" pitchFamily="18" charset="0"/>
            </a:endParaRPr>
          </a:p>
          <a:p>
            <a:pPr marL="177750" lvl="0" indent="-177750">
              <a:lnSpc>
                <a:spcPts val="1500"/>
              </a:lnSpc>
              <a:buFont typeface="Wingdings" pitchFamily="2" charset="2"/>
              <a:buChar char="§"/>
            </a:pPr>
            <a:r>
              <a:rPr lang="es-MX" sz="1500" dirty="0">
                <a:effectLst/>
                <a:latin typeface="Tenorite" pitchFamily="2" charset="0"/>
                <a:ea typeface="Calibri" panose="020F0502020204030204" pitchFamily="34" charset="0"/>
                <a:cs typeface="Times New Roman" panose="02020603050405020304" pitchFamily="18" charset="0"/>
              </a:rPr>
              <a:t>Sea obligatorio para la APES conforme a los tratados.</a:t>
            </a:r>
            <a:endParaRPr lang="en-MX" sz="1500" dirty="0">
              <a:effectLst/>
              <a:latin typeface="Tenorite" pitchFamily="2" charset="0"/>
              <a:ea typeface="Calibri" panose="020F0502020204030204" pitchFamily="34" charset="0"/>
              <a:cs typeface="Times New Roman" panose="02020603050405020304" pitchFamily="18" charset="0"/>
            </a:endParaRPr>
          </a:p>
          <a:p>
            <a:pPr marL="177750" lvl="0" indent="-177750">
              <a:lnSpc>
                <a:spcPts val="1500"/>
              </a:lnSpc>
              <a:buFont typeface="Wingdings" pitchFamily="2" charset="2"/>
              <a:buChar char="§"/>
            </a:pPr>
            <a:r>
              <a:rPr lang="es-MX" sz="1500" dirty="0">
                <a:effectLst/>
                <a:latin typeface="Tenorite" pitchFamily="2" charset="0"/>
                <a:ea typeface="Calibri" panose="020F0502020204030204" pitchFamily="34" charset="0"/>
                <a:cs typeface="Times New Roman" panose="02020603050405020304" pitchFamily="18" charset="0"/>
              </a:rPr>
              <a:t>Previa investigación de mercado, no exista oferta de proveedores nacionales en cantidad </a:t>
            </a:r>
            <a:br>
              <a:rPr lang="es-MX" sz="1500" dirty="0">
                <a:effectLst/>
                <a:latin typeface="Tenorite" pitchFamily="2" charset="0"/>
                <a:ea typeface="Calibri" panose="020F0502020204030204" pitchFamily="34" charset="0"/>
                <a:cs typeface="Times New Roman" panose="02020603050405020304" pitchFamily="18" charset="0"/>
              </a:rPr>
            </a:br>
            <a:r>
              <a:rPr lang="es-MX" sz="1500" dirty="0">
                <a:effectLst/>
                <a:latin typeface="Tenorite" pitchFamily="2" charset="0"/>
                <a:ea typeface="Calibri" panose="020F0502020204030204" pitchFamily="34" charset="0"/>
                <a:cs typeface="Times New Roman" panose="02020603050405020304" pitchFamily="18" charset="0"/>
              </a:rPr>
              <a:t>o calidad.</a:t>
            </a:r>
            <a:endParaRPr lang="en-MX" sz="1500" dirty="0">
              <a:effectLst/>
              <a:latin typeface="Tenorite" pitchFamily="2" charset="0"/>
              <a:ea typeface="Calibri" panose="020F0502020204030204" pitchFamily="34" charset="0"/>
              <a:cs typeface="Times New Roman" panose="02020603050405020304" pitchFamily="18" charset="0"/>
            </a:endParaRPr>
          </a:p>
          <a:p>
            <a:pPr marL="177750" lvl="0" indent="-177750">
              <a:lnSpc>
                <a:spcPts val="1500"/>
              </a:lnSpc>
              <a:spcAft>
                <a:spcPts val="800"/>
              </a:spcAft>
              <a:buFont typeface="Wingdings" pitchFamily="2" charset="2"/>
              <a:buChar char="§"/>
            </a:pPr>
            <a:r>
              <a:rPr lang="es-MX" sz="1500" dirty="0">
                <a:effectLst/>
                <a:latin typeface="Tenorite" pitchFamily="2" charset="0"/>
                <a:ea typeface="Calibri" panose="020F0502020204030204" pitchFamily="34" charset="0"/>
                <a:cs typeface="Times New Roman" panose="02020603050405020304" pitchFamily="18" charset="0"/>
              </a:rPr>
              <a:t>No existan proveedores en el mercado nacional que garanticen la calidad, oportunidad, precio, financiamiento, menor impacto ambiental,</a:t>
            </a:r>
            <a:r>
              <a:rPr lang="en-MX" sz="1500" dirty="0">
                <a:latin typeface="Tenorite" pitchFamily="2" charset="0"/>
                <a:ea typeface="Calibri" panose="020F0502020204030204" pitchFamily="34" charset="0"/>
                <a:cs typeface="Times New Roman" panose="02020603050405020304" pitchFamily="18" charset="0"/>
              </a:rPr>
              <a:t> </a:t>
            </a:r>
            <a:r>
              <a:rPr lang="es-MX" sz="1500" dirty="0">
                <a:effectLst/>
                <a:latin typeface="Tenorite" pitchFamily="2" charset="0"/>
                <a:ea typeface="Calibri" panose="020F0502020204030204" pitchFamily="34" charset="0"/>
                <a:cs typeface="Times New Roman" panose="02020603050405020304" pitchFamily="18" charset="0"/>
              </a:rPr>
              <a:t>etc.</a:t>
            </a:r>
            <a:r>
              <a:rPr lang="en-MX" sz="1500" dirty="0">
                <a:effectLst/>
                <a:latin typeface="Tenorite" pitchFamily="2" charset="0"/>
              </a:rPr>
              <a:t> </a:t>
            </a:r>
            <a:endParaRPr lang="en-MX" sz="1500" dirty="0">
              <a:latin typeface="Tenorite" pitchFamily="2" charset="0"/>
            </a:endParaRPr>
          </a:p>
        </p:txBody>
      </p:sp>
      <p:sp>
        <p:nvSpPr>
          <p:cNvPr id="11" name="TextBox 10">
            <a:extLst>
              <a:ext uri="{FF2B5EF4-FFF2-40B4-BE49-F238E27FC236}">
                <a16:creationId xmlns:a16="http://schemas.microsoft.com/office/drawing/2014/main" id="{8BFB8AC5-2DA7-8657-414B-88D5D539E8DF}"/>
              </a:ext>
            </a:extLst>
          </p:cNvPr>
          <p:cNvSpPr txBox="1"/>
          <p:nvPr/>
        </p:nvSpPr>
        <p:spPr>
          <a:xfrm>
            <a:off x="9087527" y="3182585"/>
            <a:ext cx="1923589" cy="784830"/>
          </a:xfrm>
          <a:prstGeom prst="rect">
            <a:avLst/>
          </a:prstGeom>
          <a:noFill/>
        </p:spPr>
        <p:txBody>
          <a:bodyPr wrap="square" rtlCol="0">
            <a:spAutoFit/>
          </a:bodyPr>
          <a:lstStyle/>
          <a:p>
            <a:pPr algn="ctr"/>
            <a:r>
              <a:rPr lang="en-US" sz="1500" dirty="0" err="1">
                <a:latin typeface="Tenorite" pitchFamily="2" charset="0"/>
              </a:rPr>
              <a:t>Participan</a:t>
            </a:r>
            <a:r>
              <a:rPr lang="en-US" sz="1500" dirty="0">
                <a:latin typeface="Tenorite" pitchFamily="2" charset="0"/>
              </a:rPr>
              <a:t> </a:t>
            </a:r>
            <a:r>
              <a:rPr lang="en-US" sz="1500" dirty="0" err="1">
                <a:latin typeface="Tenorite" pitchFamily="2" charset="0"/>
              </a:rPr>
              <a:t>licitantes</a:t>
            </a:r>
            <a:r>
              <a:rPr lang="en-US" sz="1500" dirty="0">
                <a:latin typeface="Tenorite" pitchFamily="2" charset="0"/>
              </a:rPr>
              <a:t> </a:t>
            </a:r>
            <a:r>
              <a:rPr lang="en-US" sz="1500" dirty="0" err="1">
                <a:latin typeface="Tenorite" pitchFamily="2" charset="0"/>
              </a:rPr>
              <a:t>mexicanos</a:t>
            </a:r>
            <a:r>
              <a:rPr lang="en-US" sz="1500" dirty="0">
                <a:latin typeface="Tenorite" pitchFamily="2" charset="0"/>
              </a:rPr>
              <a:t> y </a:t>
            </a:r>
            <a:r>
              <a:rPr lang="en-US" sz="1500" dirty="0" err="1">
                <a:latin typeface="Tenorite" pitchFamily="2" charset="0"/>
              </a:rPr>
              <a:t>extranjeros</a:t>
            </a:r>
            <a:r>
              <a:rPr lang="en-US" sz="1500" dirty="0">
                <a:latin typeface="Tenorite" pitchFamily="2" charset="0"/>
              </a:rPr>
              <a:t> </a:t>
            </a:r>
            <a:endParaRPr lang="en-MX" sz="1500" dirty="0">
              <a:latin typeface="Tenorite" pitchFamily="2" charset="0"/>
            </a:endParaRPr>
          </a:p>
        </p:txBody>
      </p:sp>
      <p:sp>
        <p:nvSpPr>
          <p:cNvPr id="5" name="TextBox 4">
            <a:extLst>
              <a:ext uri="{FF2B5EF4-FFF2-40B4-BE49-F238E27FC236}">
                <a16:creationId xmlns:a16="http://schemas.microsoft.com/office/drawing/2014/main" id="{28EA1827-892B-F3CF-CF62-6AB982897833}"/>
              </a:ext>
            </a:extLst>
          </p:cNvPr>
          <p:cNvSpPr txBox="1"/>
          <p:nvPr/>
        </p:nvSpPr>
        <p:spPr>
          <a:xfrm>
            <a:off x="1652996" y="2356614"/>
            <a:ext cx="1079526" cy="353943"/>
          </a:xfrm>
          <a:prstGeom prst="rect">
            <a:avLst/>
          </a:prstGeom>
          <a:noFill/>
        </p:spPr>
        <p:txBody>
          <a:bodyPr wrap="none" rtlCol="0">
            <a:spAutoFit/>
          </a:bodyPr>
          <a:lstStyle/>
          <a:p>
            <a:pPr algn="ctr">
              <a:lnSpc>
                <a:spcPts val="2000"/>
              </a:lnSpc>
            </a:pPr>
            <a:r>
              <a:rPr lang="es-MX" b="1" dirty="0">
                <a:solidFill>
                  <a:schemeClr val="bg1"/>
                </a:solidFill>
                <a:effectLst/>
                <a:latin typeface="Tenorite" pitchFamily="2" charset="0"/>
                <a:ea typeface="Calibri" panose="020F0502020204030204" pitchFamily="34" charset="0"/>
                <a:cs typeface="Times New Roman" panose="02020603050405020304" pitchFamily="18" charset="0"/>
              </a:rPr>
              <a:t>Nacional</a:t>
            </a:r>
            <a:endParaRPr lang="en-MX"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sp>
        <p:nvSpPr>
          <p:cNvPr id="36" name="Chevron 35">
            <a:extLst>
              <a:ext uri="{FF2B5EF4-FFF2-40B4-BE49-F238E27FC236}">
                <a16:creationId xmlns:a16="http://schemas.microsoft.com/office/drawing/2014/main" id="{3D02518C-07E7-0193-57C5-BF210175B091}"/>
              </a:ext>
            </a:extLst>
          </p:cNvPr>
          <p:cNvSpPr/>
          <p:nvPr/>
        </p:nvSpPr>
        <p:spPr>
          <a:xfrm rot="5400000">
            <a:off x="9907882" y="3860561"/>
            <a:ext cx="285468" cy="829985"/>
          </a:xfrm>
          <a:prstGeom prst="chevron">
            <a:avLst>
              <a:gd name="adj" fmla="val 34804"/>
            </a:avLst>
          </a:prstGeom>
          <a:solidFill>
            <a:srgbClr val="EF92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37" name="Pentagon 36">
            <a:extLst>
              <a:ext uri="{FF2B5EF4-FFF2-40B4-BE49-F238E27FC236}">
                <a16:creationId xmlns:a16="http://schemas.microsoft.com/office/drawing/2014/main" id="{FB3240C1-190B-005E-F7EC-871FA0422D6A}"/>
              </a:ext>
            </a:extLst>
          </p:cNvPr>
          <p:cNvSpPr/>
          <p:nvPr/>
        </p:nvSpPr>
        <p:spPr>
          <a:xfrm rot="5400000">
            <a:off x="9295684" y="2291027"/>
            <a:ext cx="1507206" cy="2371998"/>
          </a:xfrm>
          <a:prstGeom prst="homePlate">
            <a:avLst>
              <a:gd name="adj" fmla="val 17984"/>
            </a:avLst>
          </a:prstGeom>
          <a:noFill/>
          <a:ln w="6350">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8" name="Pentagon 37">
            <a:extLst>
              <a:ext uri="{FF2B5EF4-FFF2-40B4-BE49-F238E27FC236}">
                <a16:creationId xmlns:a16="http://schemas.microsoft.com/office/drawing/2014/main" id="{6B76D667-F857-633D-CEB1-6B85378F4755}"/>
              </a:ext>
            </a:extLst>
          </p:cNvPr>
          <p:cNvSpPr/>
          <p:nvPr/>
        </p:nvSpPr>
        <p:spPr>
          <a:xfrm rot="5400000">
            <a:off x="9645930" y="1680314"/>
            <a:ext cx="819694" cy="1923587"/>
          </a:xfrm>
          <a:prstGeom prst="homePlate">
            <a:avLst>
              <a:gd name="adj" fmla="val 29416"/>
            </a:avLst>
          </a:prstGeom>
          <a:gradFill>
            <a:gsLst>
              <a:gs pos="0">
                <a:srgbClr val="F68B28"/>
              </a:gs>
              <a:gs pos="90000">
                <a:srgbClr val="E05722"/>
              </a:gs>
            </a:gsLst>
            <a:lin ang="10800000" scaled="1"/>
          </a:gra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5" name="TextBox 24">
            <a:extLst>
              <a:ext uri="{FF2B5EF4-FFF2-40B4-BE49-F238E27FC236}">
                <a16:creationId xmlns:a16="http://schemas.microsoft.com/office/drawing/2014/main" id="{DDDFB8FC-FA30-6CD0-A903-DFC033E1189B}"/>
              </a:ext>
            </a:extLst>
          </p:cNvPr>
          <p:cNvSpPr txBox="1"/>
          <p:nvPr/>
        </p:nvSpPr>
        <p:spPr>
          <a:xfrm>
            <a:off x="9224612" y="2356614"/>
            <a:ext cx="1659429" cy="573234"/>
          </a:xfrm>
          <a:prstGeom prst="rect">
            <a:avLst/>
          </a:prstGeom>
          <a:noFill/>
        </p:spPr>
        <p:txBody>
          <a:bodyPr wrap="square" rtlCol="0">
            <a:spAutoFit/>
          </a:bodyPr>
          <a:lstStyle/>
          <a:p>
            <a:pPr algn="ctr">
              <a:lnSpc>
                <a:spcPts val="1800"/>
              </a:lnSpc>
            </a:pPr>
            <a:r>
              <a:rPr lang="es-MX" b="1" dirty="0">
                <a:solidFill>
                  <a:schemeClr val="bg1"/>
                </a:solidFill>
                <a:latin typeface="Tenorite" pitchFamily="2" charset="0"/>
                <a:ea typeface="Calibri" panose="020F0502020204030204" pitchFamily="34" charset="0"/>
                <a:cs typeface="Times New Roman" panose="02020603050405020304" pitchFamily="18" charset="0"/>
              </a:rPr>
              <a:t>Intern</a:t>
            </a:r>
            <a:r>
              <a:rPr lang="es-MX" b="1" dirty="0">
                <a:solidFill>
                  <a:schemeClr val="bg1"/>
                </a:solidFill>
                <a:effectLst/>
                <a:latin typeface="Tenorite" pitchFamily="2" charset="0"/>
                <a:ea typeface="Calibri" panose="020F0502020204030204" pitchFamily="34" charset="0"/>
                <a:cs typeface="Times New Roman" panose="02020603050405020304" pitchFamily="18" charset="0"/>
              </a:rPr>
              <a:t>acional</a:t>
            </a:r>
          </a:p>
          <a:p>
            <a:pPr algn="ctr">
              <a:lnSpc>
                <a:spcPts val="1800"/>
              </a:lnSpc>
            </a:pPr>
            <a:r>
              <a:rPr lang="es-MX" b="1" dirty="0">
                <a:solidFill>
                  <a:schemeClr val="bg1"/>
                </a:solidFill>
                <a:latin typeface="Tenorite" pitchFamily="2" charset="0"/>
                <a:ea typeface="Calibri" panose="020F0502020204030204" pitchFamily="34" charset="0"/>
                <a:cs typeface="Times New Roman" panose="02020603050405020304" pitchFamily="18" charset="0"/>
              </a:rPr>
              <a:t>Abierta</a:t>
            </a:r>
            <a:endParaRPr lang="en-MX"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sp>
        <p:nvSpPr>
          <p:cNvPr id="41" name="Chevron 40">
            <a:extLst>
              <a:ext uri="{FF2B5EF4-FFF2-40B4-BE49-F238E27FC236}">
                <a16:creationId xmlns:a16="http://schemas.microsoft.com/office/drawing/2014/main" id="{5F174C7A-75F1-9D50-6C2F-E5D953305BB0}"/>
              </a:ext>
            </a:extLst>
          </p:cNvPr>
          <p:cNvSpPr/>
          <p:nvPr/>
        </p:nvSpPr>
        <p:spPr>
          <a:xfrm rot="5400000">
            <a:off x="5979154" y="5680746"/>
            <a:ext cx="301491" cy="829985"/>
          </a:xfrm>
          <a:prstGeom prst="chevron">
            <a:avLst>
              <a:gd name="adj" fmla="val 38814"/>
            </a:avLst>
          </a:prstGeom>
          <a:solidFill>
            <a:srgbClr val="EF92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solidFill>
                <a:schemeClr val="tx1"/>
              </a:solidFill>
            </a:endParaRPr>
          </a:p>
        </p:txBody>
      </p:sp>
      <p:sp>
        <p:nvSpPr>
          <p:cNvPr id="42" name="Pentagon 41">
            <a:extLst>
              <a:ext uri="{FF2B5EF4-FFF2-40B4-BE49-F238E27FC236}">
                <a16:creationId xmlns:a16="http://schemas.microsoft.com/office/drawing/2014/main" id="{FD8E1A9C-8B6D-C7B9-94F3-40A5140F1A76}"/>
              </a:ext>
            </a:extLst>
          </p:cNvPr>
          <p:cNvSpPr/>
          <p:nvPr/>
        </p:nvSpPr>
        <p:spPr>
          <a:xfrm rot="5400000">
            <a:off x="4321052" y="1951654"/>
            <a:ext cx="3621036" cy="4590786"/>
          </a:xfrm>
          <a:prstGeom prst="homePlate">
            <a:avLst>
              <a:gd name="adj" fmla="val 17984"/>
            </a:avLst>
          </a:prstGeom>
          <a:noFill/>
          <a:ln w="6350">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4" name="Pentagon 43">
            <a:extLst>
              <a:ext uri="{FF2B5EF4-FFF2-40B4-BE49-F238E27FC236}">
                <a16:creationId xmlns:a16="http://schemas.microsoft.com/office/drawing/2014/main" id="{7587E71C-7EA8-3E63-1637-8A721BA3A398}"/>
              </a:ext>
            </a:extLst>
          </p:cNvPr>
          <p:cNvSpPr/>
          <p:nvPr/>
        </p:nvSpPr>
        <p:spPr>
          <a:xfrm rot="5400000">
            <a:off x="5728685" y="656804"/>
            <a:ext cx="805770" cy="3450211"/>
          </a:xfrm>
          <a:prstGeom prst="homePlate">
            <a:avLst>
              <a:gd name="adj" fmla="val 29416"/>
            </a:avLst>
          </a:prstGeom>
          <a:gradFill>
            <a:gsLst>
              <a:gs pos="0">
                <a:srgbClr val="F68B28"/>
              </a:gs>
              <a:gs pos="90000">
                <a:srgbClr val="E05722"/>
              </a:gs>
            </a:gsLst>
            <a:lin ang="10800000" scaled="1"/>
          </a:gra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5" name="TextBox 44">
            <a:extLst>
              <a:ext uri="{FF2B5EF4-FFF2-40B4-BE49-F238E27FC236}">
                <a16:creationId xmlns:a16="http://schemas.microsoft.com/office/drawing/2014/main" id="{8A0459B5-7129-8608-6FAA-4AF6AE0F3502}"/>
              </a:ext>
            </a:extLst>
          </p:cNvPr>
          <p:cNvSpPr txBox="1"/>
          <p:nvPr/>
        </p:nvSpPr>
        <p:spPr>
          <a:xfrm>
            <a:off x="4738458" y="2069838"/>
            <a:ext cx="2860865" cy="543097"/>
          </a:xfrm>
          <a:prstGeom prst="rect">
            <a:avLst/>
          </a:prstGeom>
          <a:noFill/>
        </p:spPr>
        <p:txBody>
          <a:bodyPr wrap="square" rtlCol="0">
            <a:spAutoFit/>
          </a:bodyPr>
          <a:lstStyle/>
          <a:p>
            <a:pPr algn="ctr">
              <a:lnSpc>
                <a:spcPts val="1700"/>
              </a:lnSpc>
            </a:pPr>
            <a:r>
              <a:rPr lang="es-MX" b="1" dirty="0">
                <a:solidFill>
                  <a:schemeClr val="bg1"/>
                </a:solidFill>
                <a:effectLst/>
                <a:latin typeface="Tenorite" pitchFamily="2" charset="0"/>
                <a:ea typeface="Calibri" panose="020F0502020204030204" pitchFamily="34" charset="0"/>
                <a:cs typeface="Times New Roman" panose="02020603050405020304" pitchFamily="18" charset="0"/>
              </a:rPr>
              <a:t>Internacional bajo la cobertura de tratados</a:t>
            </a:r>
          </a:p>
        </p:txBody>
      </p:sp>
    </p:spTree>
    <p:extLst>
      <p:ext uri="{BB962C8B-B14F-4D97-AF65-F5344CB8AC3E}">
        <p14:creationId xmlns:p14="http://schemas.microsoft.com/office/powerpoint/2010/main" val="3899841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CDC3515-3825-6D8D-1AA0-6B98166EA526}"/>
              </a:ext>
            </a:extLst>
          </p:cNvPr>
          <p:cNvSpPr txBox="1"/>
          <p:nvPr/>
        </p:nvSpPr>
        <p:spPr>
          <a:xfrm>
            <a:off x="2002163" y="1790455"/>
            <a:ext cx="2100575"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TIPOS DE LICITACIÓN</a:t>
            </a:r>
          </a:p>
        </p:txBody>
      </p:sp>
      <p:sp>
        <p:nvSpPr>
          <p:cNvPr id="12" name="Triangle 11">
            <a:extLst>
              <a:ext uri="{FF2B5EF4-FFF2-40B4-BE49-F238E27FC236}">
                <a16:creationId xmlns:a16="http://schemas.microsoft.com/office/drawing/2014/main" id="{08330B4B-5F62-9D14-B66B-611B28561323}"/>
              </a:ext>
            </a:extLst>
          </p:cNvPr>
          <p:cNvSpPr/>
          <p:nvPr/>
        </p:nvSpPr>
        <p:spPr>
          <a:xfrm rot="5400000">
            <a:off x="2412702" y="4594325"/>
            <a:ext cx="1004083" cy="1845969"/>
          </a:xfrm>
          <a:prstGeom prst="triangle">
            <a:avLst>
              <a:gd name="adj" fmla="val 71983"/>
            </a:avLst>
          </a:prstGeom>
          <a:gradFill>
            <a:gsLst>
              <a:gs pos="0">
                <a:srgbClr val="525252"/>
              </a:gs>
              <a:gs pos="100000">
                <a:srgbClr val="93939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1" name="Triangle 50">
            <a:extLst>
              <a:ext uri="{FF2B5EF4-FFF2-40B4-BE49-F238E27FC236}">
                <a16:creationId xmlns:a16="http://schemas.microsoft.com/office/drawing/2014/main" id="{B27BAD32-092B-A06B-870E-8CACD1B4D96D}"/>
              </a:ext>
            </a:extLst>
          </p:cNvPr>
          <p:cNvSpPr/>
          <p:nvPr/>
        </p:nvSpPr>
        <p:spPr>
          <a:xfrm rot="5400000">
            <a:off x="9516720" y="4594325"/>
            <a:ext cx="1004083" cy="1845969"/>
          </a:xfrm>
          <a:prstGeom prst="triangle">
            <a:avLst>
              <a:gd name="adj" fmla="val 71983"/>
            </a:avLst>
          </a:prstGeom>
          <a:gradFill>
            <a:gsLst>
              <a:gs pos="0">
                <a:srgbClr val="525252"/>
              </a:gs>
              <a:gs pos="100000">
                <a:srgbClr val="93939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2" name="TextBox 51">
            <a:extLst>
              <a:ext uri="{FF2B5EF4-FFF2-40B4-BE49-F238E27FC236}">
                <a16:creationId xmlns:a16="http://schemas.microsoft.com/office/drawing/2014/main" id="{78ADABAE-4904-633F-5B7F-60242F23848F}"/>
              </a:ext>
            </a:extLst>
          </p:cNvPr>
          <p:cNvSpPr txBox="1"/>
          <p:nvPr/>
        </p:nvSpPr>
        <p:spPr>
          <a:xfrm>
            <a:off x="9198357" y="5519799"/>
            <a:ext cx="910635" cy="453970"/>
          </a:xfrm>
          <a:prstGeom prst="rect">
            <a:avLst/>
          </a:prstGeom>
          <a:noFill/>
        </p:spPr>
        <p:txBody>
          <a:bodyPr wrap="none" rtlCol="0">
            <a:spAutoFit/>
          </a:bodyPr>
          <a:lstStyle/>
          <a:p>
            <a:pPr algn="ctr">
              <a:lnSpc>
                <a:spcPts val="2000"/>
              </a:lnSpc>
            </a:pPr>
            <a:r>
              <a:rPr lang="es-MX" sz="4400" b="1" dirty="0">
                <a:gradFill>
                  <a:gsLst>
                    <a:gs pos="0">
                      <a:schemeClr val="bg1"/>
                    </a:gs>
                    <a:gs pos="91000">
                      <a:schemeClr val="accent3">
                        <a:lumMod val="20000"/>
                        <a:lumOff val="80000"/>
                      </a:schemeClr>
                    </a:gs>
                  </a:gsLst>
                  <a:lin ang="5400000" scaled="1"/>
                </a:gradFill>
                <a:effectLst/>
                <a:latin typeface="Tenorite" pitchFamily="2" charset="0"/>
                <a:ea typeface="Calibri" panose="020F0502020204030204" pitchFamily="34" charset="0"/>
                <a:cs typeface="Times New Roman" panose="02020603050405020304" pitchFamily="18" charset="0"/>
              </a:rPr>
              <a:t>03 </a:t>
            </a:r>
            <a:endParaRPr lang="en-MX" sz="4400" b="1" dirty="0">
              <a:gradFill>
                <a:gsLst>
                  <a:gs pos="0">
                    <a:schemeClr val="bg1"/>
                  </a:gs>
                  <a:gs pos="91000">
                    <a:schemeClr val="accent3">
                      <a:lumMod val="20000"/>
                      <a:lumOff val="8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9" name="Triangle 48">
            <a:extLst>
              <a:ext uri="{FF2B5EF4-FFF2-40B4-BE49-F238E27FC236}">
                <a16:creationId xmlns:a16="http://schemas.microsoft.com/office/drawing/2014/main" id="{3F3D646F-7302-7031-CA56-A33643B835AF}"/>
              </a:ext>
            </a:extLst>
          </p:cNvPr>
          <p:cNvSpPr/>
          <p:nvPr/>
        </p:nvSpPr>
        <p:spPr>
          <a:xfrm rot="5400000">
            <a:off x="5791628" y="4594325"/>
            <a:ext cx="1004083" cy="1845969"/>
          </a:xfrm>
          <a:prstGeom prst="triangle">
            <a:avLst>
              <a:gd name="adj" fmla="val 71983"/>
            </a:avLst>
          </a:prstGeom>
          <a:gradFill>
            <a:gsLst>
              <a:gs pos="0">
                <a:srgbClr val="525252"/>
              </a:gs>
              <a:gs pos="100000">
                <a:srgbClr val="93939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0" name="TextBox 49">
            <a:extLst>
              <a:ext uri="{FF2B5EF4-FFF2-40B4-BE49-F238E27FC236}">
                <a16:creationId xmlns:a16="http://schemas.microsoft.com/office/drawing/2014/main" id="{B050B1E2-EC72-3EC8-515E-C839A953E77D}"/>
              </a:ext>
            </a:extLst>
          </p:cNvPr>
          <p:cNvSpPr txBox="1"/>
          <p:nvPr/>
        </p:nvSpPr>
        <p:spPr>
          <a:xfrm>
            <a:off x="5469963" y="5519799"/>
            <a:ext cx="917239" cy="453970"/>
          </a:xfrm>
          <a:prstGeom prst="rect">
            <a:avLst/>
          </a:prstGeom>
          <a:noFill/>
        </p:spPr>
        <p:txBody>
          <a:bodyPr wrap="none" rtlCol="0">
            <a:spAutoFit/>
          </a:bodyPr>
          <a:lstStyle/>
          <a:p>
            <a:pPr algn="ctr">
              <a:lnSpc>
                <a:spcPts val="2000"/>
              </a:lnSpc>
            </a:pPr>
            <a:r>
              <a:rPr lang="es-MX" sz="4400" b="1" dirty="0">
                <a:gradFill>
                  <a:gsLst>
                    <a:gs pos="0">
                      <a:schemeClr val="bg1"/>
                    </a:gs>
                    <a:gs pos="91000">
                      <a:schemeClr val="accent3">
                        <a:lumMod val="20000"/>
                        <a:lumOff val="80000"/>
                      </a:schemeClr>
                    </a:gs>
                  </a:gsLst>
                  <a:lin ang="5400000" scaled="1"/>
                </a:gradFill>
                <a:effectLst/>
                <a:latin typeface="Tenorite" pitchFamily="2" charset="0"/>
                <a:ea typeface="Calibri" panose="020F0502020204030204" pitchFamily="34" charset="0"/>
                <a:cs typeface="Times New Roman" panose="02020603050405020304" pitchFamily="18" charset="0"/>
              </a:rPr>
              <a:t>02 </a:t>
            </a:r>
            <a:endParaRPr lang="en-MX" sz="4400" b="1" dirty="0">
              <a:gradFill>
                <a:gsLst>
                  <a:gs pos="0">
                    <a:schemeClr val="bg1"/>
                  </a:gs>
                  <a:gs pos="91000">
                    <a:schemeClr val="accent3">
                      <a:lumMod val="20000"/>
                      <a:lumOff val="8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8" name="Parallelogram 7">
            <a:extLst>
              <a:ext uri="{FF2B5EF4-FFF2-40B4-BE49-F238E27FC236}">
                <a16:creationId xmlns:a16="http://schemas.microsoft.com/office/drawing/2014/main" id="{D914F3C6-D2D1-C25A-6C88-2597BFE175A2}"/>
              </a:ext>
            </a:extLst>
          </p:cNvPr>
          <p:cNvSpPr/>
          <p:nvPr/>
        </p:nvSpPr>
        <p:spPr>
          <a:xfrm rot="5400000">
            <a:off x="799887" y="2706050"/>
            <a:ext cx="3621037" cy="2431683"/>
          </a:xfrm>
          <a:prstGeom prst="parallelogram">
            <a:avLst>
              <a:gd name="adj" fmla="val 38843"/>
            </a:avLst>
          </a:prstGeom>
          <a:gradFill>
            <a:gsLst>
              <a:gs pos="0">
                <a:srgbClr val="525252"/>
              </a:gs>
              <a:gs pos="100000">
                <a:srgbClr val="939393"/>
              </a:gs>
            </a:gsLst>
            <a:lin ang="0" scaled="1"/>
          </a:gradFill>
          <a:ln>
            <a:noFill/>
          </a:ln>
          <a:effectLst>
            <a:outerShdw blurRad="889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bg1"/>
              </a:solidFill>
            </a:endParaRPr>
          </a:p>
        </p:txBody>
      </p:sp>
      <p:sp>
        <p:nvSpPr>
          <p:cNvPr id="9" name="TextBox 8">
            <a:extLst>
              <a:ext uri="{FF2B5EF4-FFF2-40B4-BE49-F238E27FC236}">
                <a16:creationId xmlns:a16="http://schemas.microsoft.com/office/drawing/2014/main" id="{8B649936-7E01-E5E5-1C51-7A4D6919AA0B}"/>
              </a:ext>
            </a:extLst>
          </p:cNvPr>
          <p:cNvSpPr txBox="1"/>
          <p:nvPr/>
        </p:nvSpPr>
        <p:spPr>
          <a:xfrm>
            <a:off x="1436277" y="3197211"/>
            <a:ext cx="2348256" cy="1740220"/>
          </a:xfrm>
          <a:prstGeom prst="rect">
            <a:avLst/>
          </a:prstGeom>
          <a:noFill/>
        </p:spPr>
        <p:txBody>
          <a:bodyPr wrap="square" rtlCol="0">
            <a:spAutoFit/>
          </a:bodyPr>
          <a:lstStyle/>
          <a:p>
            <a:pPr marL="177750" lvl="0" indent="-177750">
              <a:lnSpc>
                <a:spcPts val="1600"/>
              </a:lnSpc>
              <a:buFont typeface="Wingdings" pitchFamily="2" charset="2"/>
              <a:buChar char="§"/>
            </a:pPr>
            <a:r>
              <a:rPr lang="es-MX" sz="1500" dirty="0">
                <a:solidFill>
                  <a:schemeClr val="bg1"/>
                </a:solidFill>
                <a:effectLst/>
                <a:latin typeface="Tenorite" pitchFamily="2" charset="0"/>
                <a:ea typeface="Calibri" panose="020F0502020204030204" pitchFamily="34" charset="0"/>
                <a:cs typeface="Times New Roman" panose="02020603050405020304" pitchFamily="18" charset="0"/>
              </a:rPr>
              <a:t>Los eventos de la licitación son presenciales (juntas de aclaraciones, apertura de propuestas)</a:t>
            </a:r>
          </a:p>
          <a:p>
            <a:pPr marL="177750" lvl="0" indent="-177750">
              <a:lnSpc>
                <a:spcPts val="1600"/>
              </a:lnSpc>
              <a:buFont typeface="Wingdings" pitchFamily="2" charset="2"/>
              <a:buChar char="§"/>
            </a:pPr>
            <a:r>
              <a:rPr lang="es-MX" sz="1500" dirty="0">
                <a:solidFill>
                  <a:schemeClr val="bg1"/>
                </a:solidFill>
                <a:effectLst/>
                <a:latin typeface="Tenorite" pitchFamily="2" charset="0"/>
                <a:ea typeface="Calibri" panose="020F0502020204030204" pitchFamily="34" charset="0"/>
                <a:cs typeface="Times New Roman" panose="02020603050405020304" pitchFamily="18" charset="0"/>
              </a:rPr>
              <a:t>Las proposiciones solo se pueden presentar en forma documental </a:t>
            </a:r>
            <a:endParaRPr lang="en-MX" sz="1500" dirty="0">
              <a:solidFill>
                <a:schemeClr val="bg1"/>
              </a:solidFill>
              <a:latin typeface="Tenorite" pitchFamily="2" charset="0"/>
            </a:endParaRPr>
          </a:p>
        </p:txBody>
      </p:sp>
      <p:sp>
        <p:nvSpPr>
          <p:cNvPr id="2" name="Rectangle 1">
            <a:extLst>
              <a:ext uri="{FF2B5EF4-FFF2-40B4-BE49-F238E27FC236}">
                <a16:creationId xmlns:a16="http://schemas.microsoft.com/office/drawing/2014/main" id="{9A39B8DE-BD2B-4D6F-B709-357D59A4E625}"/>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DD58EAC6-D006-B699-3577-DBBAB16BE3DD}"/>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 name="TextBox 3">
            <a:extLst>
              <a:ext uri="{FF2B5EF4-FFF2-40B4-BE49-F238E27FC236}">
                <a16:creationId xmlns:a16="http://schemas.microsoft.com/office/drawing/2014/main" id="{A380C0D7-AAC8-BB53-C86D-2175F5790DE9}"/>
              </a:ext>
            </a:extLst>
          </p:cNvPr>
          <p:cNvSpPr txBox="1"/>
          <p:nvPr/>
        </p:nvSpPr>
        <p:spPr>
          <a:xfrm>
            <a:off x="4979605" y="6377110"/>
            <a:ext cx="2232792"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29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28EA1827-892B-F3CF-CF62-6AB982897833}"/>
              </a:ext>
            </a:extLst>
          </p:cNvPr>
          <p:cNvSpPr txBox="1"/>
          <p:nvPr/>
        </p:nvSpPr>
        <p:spPr>
          <a:xfrm>
            <a:off x="1487768" y="2793894"/>
            <a:ext cx="1495923" cy="353943"/>
          </a:xfrm>
          <a:prstGeom prst="rect">
            <a:avLst/>
          </a:prstGeom>
          <a:noFill/>
          <a:effectLst>
            <a:outerShdw blurRad="50800" dist="38100" dir="2700000" algn="tl" rotWithShape="0">
              <a:prstClr val="black">
                <a:alpha val="40000"/>
              </a:prstClr>
            </a:outerShdw>
          </a:effectLst>
        </p:spPr>
        <p:txBody>
          <a:bodyPr wrap="none" rtlCol="0">
            <a:spAutoFit/>
          </a:bodyPr>
          <a:lstStyle/>
          <a:p>
            <a:pPr>
              <a:lnSpc>
                <a:spcPts val="2000"/>
              </a:lnSpc>
            </a:pPr>
            <a:r>
              <a:rPr lang="es-MX" b="1" dirty="0">
                <a:solidFill>
                  <a:schemeClr val="bg1"/>
                </a:solidFill>
                <a:effectLst/>
                <a:latin typeface="Tenorite" pitchFamily="2" charset="0"/>
                <a:ea typeface="Calibri" panose="020F0502020204030204" pitchFamily="34" charset="0"/>
                <a:cs typeface="Times New Roman" panose="02020603050405020304" pitchFamily="18" charset="0"/>
              </a:rPr>
              <a:t>PRESENCIAL </a:t>
            </a:r>
            <a:endParaRPr lang="en-MX"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63B2CC83-6250-7897-2AE8-66F661AFA129}"/>
              </a:ext>
            </a:extLst>
          </p:cNvPr>
          <p:cNvSpPr txBox="1"/>
          <p:nvPr/>
        </p:nvSpPr>
        <p:spPr>
          <a:xfrm>
            <a:off x="2091037" y="5519799"/>
            <a:ext cx="917239" cy="453970"/>
          </a:xfrm>
          <a:prstGeom prst="rect">
            <a:avLst/>
          </a:prstGeom>
          <a:noFill/>
        </p:spPr>
        <p:txBody>
          <a:bodyPr wrap="none" rtlCol="0">
            <a:spAutoFit/>
          </a:bodyPr>
          <a:lstStyle/>
          <a:p>
            <a:pPr algn="ctr">
              <a:lnSpc>
                <a:spcPts val="2000"/>
              </a:lnSpc>
            </a:pPr>
            <a:r>
              <a:rPr lang="es-MX" sz="4400" b="1" dirty="0">
                <a:gradFill>
                  <a:gsLst>
                    <a:gs pos="0">
                      <a:schemeClr val="bg1"/>
                    </a:gs>
                    <a:gs pos="91000">
                      <a:schemeClr val="accent3">
                        <a:lumMod val="20000"/>
                        <a:lumOff val="80000"/>
                      </a:schemeClr>
                    </a:gs>
                  </a:gsLst>
                  <a:lin ang="5400000" scaled="1"/>
                </a:gradFill>
                <a:effectLst/>
                <a:latin typeface="Tenorite" pitchFamily="2" charset="0"/>
                <a:ea typeface="Calibri" panose="020F0502020204030204" pitchFamily="34" charset="0"/>
                <a:cs typeface="Times New Roman" panose="02020603050405020304" pitchFamily="18" charset="0"/>
              </a:rPr>
              <a:t>01 </a:t>
            </a:r>
            <a:endParaRPr lang="en-MX" sz="4400" b="1" dirty="0">
              <a:gradFill>
                <a:gsLst>
                  <a:gs pos="0">
                    <a:schemeClr val="bg1"/>
                  </a:gs>
                  <a:gs pos="91000">
                    <a:schemeClr val="accent3">
                      <a:lumMod val="20000"/>
                      <a:lumOff val="8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19" name="Parallelogram 18">
            <a:extLst>
              <a:ext uri="{FF2B5EF4-FFF2-40B4-BE49-F238E27FC236}">
                <a16:creationId xmlns:a16="http://schemas.microsoft.com/office/drawing/2014/main" id="{714445DB-F190-929E-005F-434D39B976DA}"/>
              </a:ext>
            </a:extLst>
          </p:cNvPr>
          <p:cNvSpPr/>
          <p:nvPr/>
        </p:nvSpPr>
        <p:spPr>
          <a:xfrm rot="5400000">
            <a:off x="4183167" y="2706050"/>
            <a:ext cx="3621037" cy="2431683"/>
          </a:xfrm>
          <a:prstGeom prst="parallelogram">
            <a:avLst>
              <a:gd name="adj" fmla="val 38843"/>
            </a:avLst>
          </a:prstGeom>
          <a:gradFill>
            <a:gsLst>
              <a:gs pos="0">
                <a:srgbClr val="525252"/>
              </a:gs>
              <a:gs pos="100000">
                <a:srgbClr val="939393"/>
              </a:gs>
            </a:gsLst>
            <a:lin ang="0" scaled="1"/>
          </a:gradFill>
          <a:ln>
            <a:noFill/>
          </a:ln>
          <a:effectLst>
            <a:outerShdw blurRad="889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bg1"/>
              </a:solidFill>
            </a:endParaRPr>
          </a:p>
        </p:txBody>
      </p:sp>
      <p:sp>
        <p:nvSpPr>
          <p:cNvPr id="20" name="TextBox 19">
            <a:extLst>
              <a:ext uri="{FF2B5EF4-FFF2-40B4-BE49-F238E27FC236}">
                <a16:creationId xmlns:a16="http://schemas.microsoft.com/office/drawing/2014/main" id="{1B120AF2-2283-30F9-7FDE-6E618F3BBE21}"/>
              </a:ext>
            </a:extLst>
          </p:cNvPr>
          <p:cNvSpPr txBox="1"/>
          <p:nvPr/>
        </p:nvSpPr>
        <p:spPr>
          <a:xfrm>
            <a:off x="4827965" y="2793894"/>
            <a:ext cx="1604671" cy="353943"/>
          </a:xfrm>
          <a:prstGeom prst="rect">
            <a:avLst/>
          </a:prstGeom>
          <a:noFill/>
          <a:effectLst>
            <a:outerShdw blurRad="50800" dist="38100" dir="2700000" algn="tl" rotWithShape="0">
              <a:prstClr val="black">
                <a:alpha val="40000"/>
              </a:prstClr>
            </a:outerShdw>
          </a:effectLst>
        </p:spPr>
        <p:txBody>
          <a:bodyPr wrap="none" rtlCol="0">
            <a:spAutoFit/>
          </a:bodyPr>
          <a:lstStyle/>
          <a:p>
            <a:pPr>
              <a:lnSpc>
                <a:spcPts val="2000"/>
              </a:lnSpc>
            </a:pPr>
            <a:r>
              <a:rPr lang="es-MX" b="1" dirty="0">
                <a:solidFill>
                  <a:schemeClr val="bg1"/>
                </a:solidFill>
                <a:effectLst/>
                <a:latin typeface="Tenorite" pitchFamily="2" charset="0"/>
                <a:ea typeface="Calibri" panose="020F0502020204030204" pitchFamily="34" charset="0"/>
                <a:cs typeface="Times New Roman" panose="02020603050405020304" pitchFamily="18" charset="0"/>
              </a:rPr>
              <a:t>ELECTRÓNICA</a:t>
            </a:r>
            <a:endParaRPr lang="en-MX"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6E617D79-0C6D-A779-844D-B6236F4196A5}"/>
              </a:ext>
            </a:extLst>
          </p:cNvPr>
          <p:cNvSpPr txBox="1"/>
          <p:nvPr/>
        </p:nvSpPr>
        <p:spPr>
          <a:xfrm>
            <a:off x="4819557" y="3197211"/>
            <a:ext cx="2348256" cy="1358705"/>
          </a:xfrm>
          <a:prstGeom prst="rect">
            <a:avLst/>
          </a:prstGeom>
          <a:noFill/>
        </p:spPr>
        <p:txBody>
          <a:bodyPr wrap="square" rtlCol="0">
            <a:spAutoFit/>
          </a:bodyPr>
          <a:lstStyle/>
          <a:p>
            <a:pPr marL="177750" indent="-177750">
              <a:lnSpc>
                <a:spcPts val="1500"/>
              </a:lnSpc>
              <a:spcAft>
                <a:spcPts val="800"/>
              </a:spcAft>
              <a:buFont typeface="Wingdings" pitchFamily="2" charset="2"/>
              <a:buChar char="§"/>
            </a:pPr>
            <a:r>
              <a:rPr lang="es-MX" sz="1500" dirty="0">
                <a:solidFill>
                  <a:schemeClr val="bg1"/>
                </a:solidFill>
                <a:latin typeface="Tenorite" pitchFamily="2" charset="0"/>
                <a:ea typeface="Calibri" panose="020F0502020204030204" pitchFamily="34" charset="0"/>
                <a:cs typeface="Times New Roman" panose="02020603050405020304" pitchFamily="18" charset="0"/>
              </a:rPr>
              <a:t>La participación de los licitantes es exclusivamente a través de Compranet</a:t>
            </a:r>
          </a:p>
          <a:p>
            <a:pPr marL="177750" indent="-177750">
              <a:lnSpc>
                <a:spcPts val="1500"/>
              </a:lnSpc>
              <a:spcAft>
                <a:spcPts val="800"/>
              </a:spcAft>
              <a:buFont typeface="Wingdings" pitchFamily="2" charset="2"/>
              <a:buChar char="§"/>
            </a:pPr>
            <a:r>
              <a:rPr lang="es-MX" sz="1500" dirty="0">
                <a:solidFill>
                  <a:schemeClr val="bg1"/>
                </a:solidFill>
                <a:latin typeface="Tenorite" pitchFamily="2" charset="0"/>
                <a:ea typeface="Calibri" panose="020F0502020204030204" pitchFamily="34" charset="0"/>
                <a:cs typeface="Times New Roman" panose="02020603050405020304" pitchFamily="18" charset="0"/>
              </a:rPr>
              <a:t>Los actos se realizan a través de Compranet </a:t>
            </a:r>
          </a:p>
        </p:txBody>
      </p:sp>
      <p:sp>
        <p:nvSpPr>
          <p:cNvPr id="24" name="Parallelogram 23">
            <a:extLst>
              <a:ext uri="{FF2B5EF4-FFF2-40B4-BE49-F238E27FC236}">
                <a16:creationId xmlns:a16="http://schemas.microsoft.com/office/drawing/2014/main" id="{8FF30F2D-4E32-F728-2548-6461FA915E83}"/>
              </a:ext>
            </a:extLst>
          </p:cNvPr>
          <p:cNvSpPr/>
          <p:nvPr/>
        </p:nvSpPr>
        <p:spPr>
          <a:xfrm rot="5400000">
            <a:off x="7909347" y="2706050"/>
            <a:ext cx="3621037" cy="2431683"/>
          </a:xfrm>
          <a:prstGeom prst="parallelogram">
            <a:avLst>
              <a:gd name="adj" fmla="val 38843"/>
            </a:avLst>
          </a:prstGeom>
          <a:gradFill>
            <a:gsLst>
              <a:gs pos="0">
                <a:srgbClr val="525252"/>
              </a:gs>
              <a:gs pos="100000">
                <a:srgbClr val="939393"/>
              </a:gs>
            </a:gsLst>
            <a:lin ang="0" scaled="1"/>
          </a:gradFill>
          <a:ln>
            <a:noFill/>
          </a:ln>
          <a:effectLst>
            <a:outerShdw blurRad="889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bg1"/>
              </a:solidFill>
            </a:endParaRPr>
          </a:p>
        </p:txBody>
      </p:sp>
      <p:sp>
        <p:nvSpPr>
          <p:cNvPr id="26" name="TextBox 25">
            <a:extLst>
              <a:ext uri="{FF2B5EF4-FFF2-40B4-BE49-F238E27FC236}">
                <a16:creationId xmlns:a16="http://schemas.microsoft.com/office/drawing/2014/main" id="{27962283-7C49-A975-006C-A845C97CF0BD}"/>
              </a:ext>
            </a:extLst>
          </p:cNvPr>
          <p:cNvSpPr txBox="1"/>
          <p:nvPr/>
        </p:nvSpPr>
        <p:spPr>
          <a:xfrm>
            <a:off x="8590110" y="2793894"/>
            <a:ext cx="905761" cy="353943"/>
          </a:xfrm>
          <a:prstGeom prst="rect">
            <a:avLst/>
          </a:prstGeom>
          <a:noFill/>
          <a:effectLst>
            <a:outerShdw blurRad="50800" dist="38100" dir="2700000" algn="tl" rotWithShape="0">
              <a:prstClr val="black">
                <a:alpha val="40000"/>
              </a:prstClr>
            </a:outerShdw>
          </a:effectLst>
        </p:spPr>
        <p:txBody>
          <a:bodyPr wrap="none" rtlCol="0">
            <a:spAutoFit/>
          </a:bodyPr>
          <a:lstStyle/>
          <a:p>
            <a:pPr>
              <a:lnSpc>
                <a:spcPts val="2000"/>
              </a:lnSpc>
            </a:pPr>
            <a:r>
              <a:rPr lang="es-MX" b="1" dirty="0">
                <a:solidFill>
                  <a:schemeClr val="bg1"/>
                </a:solidFill>
                <a:effectLst/>
                <a:latin typeface="Tenorite" pitchFamily="2" charset="0"/>
                <a:ea typeface="Calibri" panose="020F0502020204030204" pitchFamily="34" charset="0"/>
                <a:cs typeface="Times New Roman" panose="02020603050405020304" pitchFamily="18" charset="0"/>
              </a:rPr>
              <a:t>MIXTA </a:t>
            </a:r>
            <a:endParaRPr lang="en-MX"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sp>
        <p:nvSpPr>
          <p:cNvPr id="27" name="TextBox 26">
            <a:extLst>
              <a:ext uri="{FF2B5EF4-FFF2-40B4-BE49-F238E27FC236}">
                <a16:creationId xmlns:a16="http://schemas.microsoft.com/office/drawing/2014/main" id="{12926A15-36DA-6B73-09CD-1BD1A70DD455}"/>
              </a:ext>
            </a:extLst>
          </p:cNvPr>
          <p:cNvSpPr txBox="1"/>
          <p:nvPr/>
        </p:nvSpPr>
        <p:spPr>
          <a:xfrm>
            <a:off x="8541325" y="3197211"/>
            <a:ext cx="2348256" cy="1015663"/>
          </a:xfrm>
          <a:prstGeom prst="rect">
            <a:avLst/>
          </a:prstGeom>
          <a:noFill/>
        </p:spPr>
        <p:txBody>
          <a:bodyPr wrap="square" rtlCol="0">
            <a:spAutoFit/>
          </a:bodyPr>
          <a:lstStyle/>
          <a:p>
            <a:r>
              <a:rPr lang="en-US" sz="1500" dirty="0">
                <a:solidFill>
                  <a:schemeClr val="bg1"/>
                </a:solidFill>
                <a:latin typeface="Tenorite" pitchFamily="2" charset="0"/>
              </a:rPr>
              <a:t>Los </a:t>
            </a:r>
            <a:r>
              <a:rPr lang="en-US" sz="1500" dirty="0" err="1">
                <a:solidFill>
                  <a:schemeClr val="bg1"/>
                </a:solidFill>
                <a:latin typeface="Tenorite" pitchFamily="2" charset="0"/>
              </a:rPr>
              <a:t>participantes</a:t>
            </a:r>
            <a:r>
              <a:rPr lang="en-US" sz="1500" dirty="0">
                <a:solidFill>
                  <a:schemeClr val="bg1"/>
                </a:solidFill>
                <a:latin typeface="Tenorite" pitchFamily="2" charset="0"/>
              </a:rPr>
              <a:t> a </a:t>
            </a:r>
            <a:r>
              <a:rPr lang="en-US" sz="1500" dirty="0" err="1">
                <a:solidFill>
                  <a:schemeClr val="bg1"/>
                </a:solidFill>
                <a:latin typeface="Tenorite" pitchFamily="2" charset="0"/>
              </a:rPr>
              <a:t>su</a:t>
            </a:r>
            <a:r>
              <a:rPr lang="en-US" sz="1500" dirty="0">
                <a:solidFill>
                  <a:schemeClr val="bg1"/>
                </a:solidFill>
                <a:latin typeface="Tenorite" pitchFamily="2" charset="0"/>
              </a:rPr>
              <a:t> </a:t>
            </a:r>
            <a:r>
              <a:rPr lang="en-US" sz="1500" dirty="0" err="1">
                <a:solidFill>
                  <a:schemeClr val="bg1"/>
                </a:solidFill>
                <a:latin typeface="Tenorite" pitchFamily="2" charset="0"/>
              </a:rPr>
              <a:t>elección</a:t>
            </a:r>
            <a:r>
              <a:rPr lang="en-US" sz="1500" dirty="0">
                <a:solidFill>
                  <a:schemeClr val="bg1"/>
                </a:solidFill>
                <a:latin typeface="Tenorite" pitchFamily="2" charset="0"/>
              </a:rPr>
              <a:t> </a:t>
            </a:r>
            <a:r>
              <a:rPr lang="en-US" sz="1500" dirty="0" err="1">
                <a:solidFill>
                  <a:schemeClr val="bg1"/>
                </a:solidFill>
                <a:latin typeface="Tenorite" pitchFamily="2" charset="0"/>
              </a:rPr>
              <a:t>pueden</a:t>
            </a:r>
            <a:r>
              <a:rPr lang="en-US" sz="1500" dirty="0">
                <a:solidFill>
                  <a:schemeClr val="bg1"/>
                </a:solidFill>
                <a:latin typeface="Tenorite" pitchFamily="2" charset="0"/>
              </a:rPr>
              <a:t> </a:t>
            </a:r>
            <a:r>
              <a:rPr lang="en-US" sz="1500" dirty="0" err="1">
                <a:solidFill>
                  <a:schemeClr val="bg1"/>
                </a:solidFill>
                <a:latin typeface="Tenorite" pitchFamily="2" charset="0"/>
              </a:rPr>
              <a:t>participar</a:t>
            </a:r>
            <a:r>
              <a:rPr lang="en-US" sz="1500" dirty="0">
                <a:solidFill>
                  <a:schemeClr val="bg1"/>
                </a:solidFill>
                <a:latin typeface="Tenorite" pitchFamily="2" charset="0"/>
              </a:rPr>
              <a:t> de </a:t>
            </a:r>
            <a:r>
              <a:rPr lang="en-US" sz="1500" dirty="0" err="1">
                <a:solidFill>
                  <a:schemeClr val="bg1"/>
                </a:solidFill>
                <a:latin typeface="Tenorite" pitchFamily="2" charset="0"/>
              </a:rPr>
              <a:t>manera</a:t>
            </a:r>
            <a:r>
              <a:rPr lang="en-US" sz="1500" dirty="0">
                <a:solidFill>
                  <a:schemeClr val="bg1"/>
                </a:solidFill>
                <a:latin typeface="Tenorite" pitchFamily="2" charset="0"/>
              </a:rPr>
              <a:t> </a:t>
            </a:r>
            <a:r>
              <a:rPr lang="en-US" sz="1500" dirty="0" err="1">
                <a:solidFill>
                  <a:schemeClr val="bg1"/>
                </a:solidFill>
                <a:latin typeface="Tenorite" pitchFamily="2" charset="0"/>
              </a:rPr>
              <a:t>presencial</a:t>
            </a:r>
            <a:r>
              <a:rPr lang="en-US" sz="1500" dirty="0">
                <a:solidFill>
                  <a:schemeClr val="bg1"/>
                </a:solidFill>
                <a:latin typeface="Tenorite" pitchFamily="2" charset="0"/>
              </a:rPr>
              <a:t> o </a:t>
            </a:r>
            <a:r>
              <a:rPr lang="en-US" sz="1500" dirty="0" err="1">
                <a:solidFill>
                  <a:schemeClr val="bg1"/>
                </a:solidFill>
                <a:latin typeface="Tenorite" pitchFamily="2" charset="0"/>
              </a:rPr>
              <a:t>electrónica</a:t>
            </a:r>
            <a:r>
              <a:rPr lang="en-US" sz="1500" dirty="0">
                <a:solidFill>
                  <a:schemeClr val="bg1"/>
                </a:solidFill>
                <a:latin typeface="Tenorite" pitchFamily="2" charset="0"/>
              </a:rPr>
              <a:t> </a:t>
            </a:r>
            <a:endParaRPr lang="en-MX" sz="1500" dirty="0">
              <a:solidFill>
                <a:schemeClr val="bg1"/>
              </a:solidFill>
              <a:latin typeface="Tenorite" pitchFamily="2" charset="0"/>
            </a:endParaRPr>
          </a:p>
        </p:txBody>
      </p:sp>
      <p:cxnSp>
        <p:nvCxnSpPr>
          <p:cNvPr id="47" name="Straight Connector 46">
            <a:extLst>
              <a:ext uri="{FF2B5EF4-FFF2-40B4-BE49-F238E27FC236}">
                <a16:creationId xmlns:a16="http://schemas.microsoft.com/office/drawing/2014/main" id="{412DEC3E-2B14-5493-70E5-7CAB1ACF0D8F}"/>
              </a:ext>
            </a:extLst>
          </p:cNvPr>
          <p:cNvCxnSpPr>
            <a:cxnSpLocks/>
          </p:cNvCxnSpPr>
          <p:nvPr/>
        </p:nvCxnSpPr>
        <p:spPr>
          <a:xfrm>
            <a:off x="1584042" y="3118555"/>
            <a:ext cx="1260000" cy="0"/>
          </a:xfrm>
          <a:prstGeom prst="line">
            <a:avLst/>
          </a:prstGeom>
          <a:ln w="25400" cmpd="dbl">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29737E93-6FAE-B8E6-EFAF-3C682CB1937F}"/>
              </a:ext>
            </a:extLst>
          </p:cNvPr>
          <p:cNvCxnSpPr>
            <a:cxnSpLocks/>
          </p:cNvCxnSpPr>
          <p:nvPr/>
        </p:nvCxnSpPr>
        <p:spPr>
          <a:xfrm>
            <a:off x="4927605" y="3118555"/>
            <a:ext cx="1404000" cy="0"/>
          </a:xfrm>
          <a:prstGeom prst="line">
            <a:avLst/>
          </a:prstGeom>
          <a:ln w="25400" cmpd="dbl">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958379E-B450-8280-7DCC-234C6B0AA0EA}"/>
              </a:ext>
            </a:extLst>
          </p:cNvPr>
          <p:cNvCxnSpPr>
            <a:cxnSpLocks/>
          </p:cNvCxnSpPr>
          <p:nvPr/>
        </p:nvCxnSpPr>
        <p:spPr>
          <a:xfrm>
            <a:off x="8668331" y="3118555"/>
            <a:ext cx="684000" cy="0"/>
          </a:xfrm>
          <a:prstGeom prst="line">
            <a:avLst/>
          </a:prstGeom>
          <a:ln w="25400" cmpd="dbl">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3445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54">
            <a:extLst>
              <a:ext uri="{FF2B5EF4-FFF2-40B4-BE49-F238E27FC236}">
                <a16:creationId xmlns:a16="http://schemas.microsoft.com/office/drawing/2014/main" id="{8F809B0C-7ADF-7BB2-F132-A090B3057603}"/>
              </a:ext>
            </a:extLst>
          </p:cNvPr>
          <p:cNvSpPr/>
          <p:nvPr/>
        </p:nvSpPr>
        <p:spPr>
          <a:xfrm>
            <a:off x="7169576" y="3137183"/>
            <a:ext cx="1349592" cy="1279761"/>
          </a:xfrm>
          <a:custGeom>
            <a:avLst/>
            <a:gdLst>
              <a:gd name="connsiteX0" fmla="*/ 0 w 1349592"/>
              <a:gd name="connsiteY0" fmla="*/ 0 h 1279761"/>
              <a:gd name="connsiteX1" fmla="*/ 1169734 w 1349592"/>
              <a:gd name="connsiteY1" fmla="*/ 0 h 1279761"/>
              <a:gd name="connsiteX2" fmla="*/ 1349592 w 1349592"/>
              <a:gd name="connsiteY2" fmla="*/ 179858 h 1279761"/>
              <a:gd name="connsiteX3" fmla="*/ 1349592 w 1349592"/>
              <a:gd name="connsiteY3" fmla="*/ 1279761 h 1279761"/>
              <a:gd name="connsiteX4" fmla="*/ 0 w 1349592"/>
              <a:gd name="connsiteY4" fmla="*/ 0 h 1279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592" h="1279761">
                <a:moveTo>
                  <a:pt x="0" y="0"/>
                </a:moveTo>
                <a:lnTo>
                  <a:pt x="1169734" y="0"/>
                </a:lnTo>
                <a:cubicBezTo>
                  <a:pt x="1269067" y="0"/>
                  <a:pt x="1349592" y="80525"/>
                  <a:pt x="1349592" y="179858"/>
                </a:cubicBezTo>
                <a:lnTo>
                  <a:pt x="1349592" y="1279761"/>
                </a:lnTo>
                <a:lnTo>
                  <a:pt x="0" y="0"/>
                </a:lnTo>
                <a:close/>
              </a:path>
            </a:pathLst>
          </a:custGeom>
          <a:gradFill flip="none" rotWithShape="1">
            <a:gsLst>
              <a:gs pos="0">
                <a:schemeClr val="accent3">
                  <a:lumMod val="20000"/>
                  <a:lumOff val="80000"/>
                </a:schemeClr>
              </a:gs>
              <a:gs pos="88000">
                <a:schemeClr val="bg2">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45" name="Freeform 44">
            <a:extLst>
              <a:ext uri="{FF2B5EF4-FFF2-40B4-BE49-F238E27FC236}">
                <a16:creationId xmlns:a16="http://schemas.microsoft.com/office/drawing/2014/main" id="{697C1AFE-1164-F095-3844-7CEF2BA9DF9B}"/>
              </a:ext>
            </a:extLst>
          </p:cNvPr>
          <p:cNvSpPr/>
          <p:nvPr/>
        </p:nvSpPr>
        <p:spPr>
          <a:xfrm rot="10800000">
            <a:off x="2028138" y="3139095"/>
            <a:ext cx="1250326" cy="1185630"/>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rgbClr val="525252"/>
              </a:gs>
              <a:gs pos="100000">
                <a:srgbClr val="93939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47" name="Freeform 46">
            <a:extLst>
              <a:ext uri="{FF2B5EF4-FFF2-40B4-BE49-F238E27FC236}">
                <a16:creationId xmlns:a16="http://schemas.microsoft.com/office/drawing/2014/main" id="{5E8E541D-5068-1270-34D8-08CE24848295}"/>
              </a:ext>
            </a:extLst>
          </p:cNvPr>
          <p:cNvSpPr/>
          <p:nvPr/>
        </p:nvSpPr>
        <p:spPr>
          <a:xfrm rot="10800000">
            <a:off x="4464422" y="3139095"/>
            <a:ext cx="1250326" cy="1185630"/>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chemeClr val="accent3">
                  <a:lumMod val="75000"/>
                </a:schemeClr>
              </a:gs>
              <a:gs pos="10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49" name="Freeform 48">
            <a:extLst>
              <a:ext uri="{FF2B5EF4-FFF2-40B4-BE49-F238E27FC236}">
                <a16:creationId xmlns:a16="http://schemas.microsoft.com/office/drawing/2014/main" id="{93E5FD6B-BED8-113D-B754-7D6BE06D61B7}"/>
              </a:ext>
            </a:extLst>
          </p:cNvPr>
          <p:cNvSpPr/>
          <p:nvPr/>
        </p:nvSpPr>
        <p:spPr>
          <a:xfrm rot="10800000">
            <a:off x="9756088" y="3139095"/>
            <a:ext cx="1250326" cy="1185630"/>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flip="none" rotWithShape="1">
            <a:gsLst>
              <a:gs pos="0">
                <a:schemeClr val="accent3">
                  <a:lumMod val="20000"/>
                  <a:lumOff val="80000"/>
                </a:schemeClr>
              </a:gs>
              <a:gs pos="87000">
                <a:schemeClr val="bg2">
                  <a:lumMod val="9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61" name="TextBox 60">
            <a:extLst>
              <a:ext uri="{FF2B5EF4-FFF2-40B4-BE49-F238E27FC236}">
                <a16:creationId xmlns:a16="http://schemas.microsoft.com/office/drawing/2014/main" id="{E368B3F4-CD03-6F56-6A46-62826E3B775B}"/>
              </a:ext>
            </a:extLst>
          </p:cNvPr>
          <p:cNvSpPr txBox="1"/>
          <p:nvPr/>
        </p:nvSpPr>
        <p:spPr>
          <a:xfrm>
            <a:off x="7562864" y="3506581"/>
            <a:ext cx="978922"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03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62" name="TextBox 61">
            <a:extLst>
              <a:ext uri="{FF2B5EF4-FFF2-40B4-BE49-F238E27FC236}">
                <a16:creationId xmlns:a16="http://schemas.microsoft.com/office/drawing/2014/main" id="{D467EB30-7618-ED4C-D1CC-5E6FA1DE3E22}"/>
              </a:ext>
            </a:extLst>
          </p:cNvPr>
          <p:cNvSpPr txBox="1"/>
          <p:nvPr/>
        </p:nvSpPr>
        <p:spPr>
          <a:xfrm>
            <a:off x="4817509" y="3506581"/>
            <a:ext cx="986168"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02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63" name="TextBox 62">
            <a:extLst>
              <a:ext uri="{FF2B5EF4-FFF2-40B4-BE49-F238E27FC236}">
                <a16:creationId xmlns:a16="http://schemas.microsoft.com/office/drawing/2014/main" id="{B862CC4D-AF25-826B-FCD2-A3CA4DC88537}"/>
              </a:ext>
            </a:extLst>
          </p:cNvPr>
          <p:cNvSpPr txBox="1"/>
          <p:nvPr/>
        </p:nvSpPr>
        <p:spPr>
          <a:xfrm>
            <a:off x="2385454" y="3506581"/>
            <a:ext cx="986168"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01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50" name="Freeform 49">
            <a:extLst>
              <a:ext uri="{FF2B5EF4-FFF2-40B4-BE49-F238E27FC236}">
                <a16:creationId xmlns:a16="http://schemas.microsoft.com/office/drawing/2014/main" id="{860B3CD7-D3C6-6421-E5C6-EC34E2D7F01D}"/>
              </a:ext>
            </a:extLst>
          </p:cNvPr>
          <p:cNvSpPr/>
          <p:nvPr/>
        </p:nvSpPr>
        <p:spPr>
          <a:xfrm rot="10800000">
            <a:off x="6096000" y="3139096"/>
            <a:ext cx="2426048" cy="2286231"/>
          </a:xfrm>
          <a:custGeom>
            <a:avLst/>
            <a:gdLst>
              <a:gd name="connsiteX0" fmla="*/ 2426048 w 2426048"/>
              <a:gd name="connsiteY0" fmla="*/ 2286231 h 2286231"/>
              <a:gd name="connsiteX1" fmla="*/ 1339149 w 2426048"/>
              <a:gd name="connsiteY1" fmla="*/ 2286231 h 2286231"/>
              <a:gd name="connsiteX2" fmla="*/ 0 w 2426048"/>
              <a:gd name="connsiteY2" fmla="*/ 1016374 h 2286231"/>
              <a:gd name="connsiteX3" fmla="*/ 0 w 2426048"/>
              <a:gd name="connsiteY3" fmla="*/ 179858 h 2286231"/>
              <a:gd name="connsiteX4" fmla="*/ 179858 w 2426048"/>
              <a:gd name="connsiteY4" fmla="*/ 0 h 2286231"/>
              <a:gd name="connsiteX5" fmla="*/ 2246190 w 2426048"/>
              <a:gd name="connsiteY5" fmla="*/ 0 h 2286231"/>
              <a:gd name="connsiteX6" fmla="*/ 2426048 w 2426048"/>
              <a:gd name="connsiteY6" fmla="*/ 179858 h 2286231"/>
              <a:gd name="connsiteX7" fmla="*/ 2426048 w 2426048"/>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6048" h="2286231">
                <a:moveTo>
                  <a:pt x="2426048" y="2286231"/>
                </a:moveTo>
                <a:lnTo>
                  <a:pt x="1339149" y="2286231"/>
                </a:lnTo>
                <a:lnTo>
                  <a:pt x="0" y="1016374"/>
                </a:lnTo>
                <a:lnTo>
                  <a:pt x="0" y="179858"/>
                </a:lnTo>
                <a:cubicBezTo>
                  <a:pt x="0" y="80525"/>
                  <a:pt x="80525" y="0"/>
                  <a:pt x="179858" y="0"/>
                </a:cubicBezTo>
                <a:lnTo>
                  <a:pt x="2246190" y="0"/>
                </a:lnTo>
                <a:cubicBezTo>
                  <a:pt x="2345523" y="0"/>
                  <a:pt x="2426048" y="80525"/>
                  <a:pt x="2426048" y="179858"/>
                </a:cubicBezTo>
                <a:lnTo>
                  <a:pt x="2426048"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199007" y="3139095"/>
            <a:ext cx="2072120" cy="2286231"/>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46" name="Freeform 45">
            <a:extLst>
              <a:ext uri="{FF2B5EF4-FFF2-40B4-BE49-F238E27FC236}">
                <a16:creationId xmlns:a16="http://schemas.microsoft.com/office/drawing/2014/main" id="{CEDD49E7-AF9E-118C-F553-8FE9CBB96059}"/>
              </a:ext>
            </a:extLst>
          </p:cNvPr>
          <p:cNvSpPr/>
          <p:nvPr/>
        </p:nvSpPr>
        <p:spPr>
          <a:xfrm rot="10800000">
            <a:off x="3635291" y="3139095"/>
            <a:ext cx="2072120" cy="2286231"/>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5" name="TextBox 4">
            <a:extLst>
              <a:ext uri="{FF2B5EF4-FFF2-40B4-BE49-F238E27FC236}">
                <a16:creationId xmlns:a16="http://schemas.microsoft.com/office/drawing/2014/main" id="{99EB6F2D-92B3-44FB-05D7-3BA585B8D569}"/>
              </a:ext>
            </a:extLst>
          </p:cNvPr>
          <p:cNvSpPr txBox="1"/>
          <p:nvPr/>
        </p:nvSpPr>
        <p:spPr>
          <a:xfrm>
            <a:off x="1240882" y="4132877"/>
            <a:ext cx="1334455" cy="718145"/>
          </a:xfrm>
          <a:prstGeom prst="rect">
            <a:avLst/>
          </a:prstGeom>
          <a:noFill/>
        </p:spPr>
        <p:txBody>
          <a:bodyPr wrap="squar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Requisitos</a:t>
            </a:r>
            <a:endParaRPr lang="en-MX" sz="1500" dirty="0">
              <a:latin typeface="Tenorite" pitchFamily="2" charset="0"/>
              <a:ea typeface="Calibri" panose="020F0502020204030204" pitchFamily="34" charset="0"/>
              <a:cs typeface="Times New Roman" panose="02020603050405020304" pitchFamily="18" charset="0"/>
            </a:endParaRPr>
          </a:p>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Medios de difusión</a:t>
            </a:r>
            <a:endParaRPr lang="en-MX" sz="1500" dirty="0">
              <a:effectLst/>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A2F126EA-3DB4-2706-2A37-CEB1788D96D2}"/>
              </a:ext>
            </a:extLst>
          </p:cNvPr>
          <p:cNvSpPr txBox="1"/>
          <p:nvPr/>
        </p:nvSpPr>
        <p:spPr>
          <a:xfrm>
            <a:off x="1246771" y="3668042"/>
            <a:ext cx="1682239" cy="49051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Convocatoria </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 Bases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E8CA97C0-043D-DDB8-8D58-73C4EEC177DB}"/>
              </a:ext>
            </a:extLst>
          </p:cNvPr>
          <p:cNvSpPr txBox="1"/>
          <p:nvPr/>
        </p:nvSpPr>
        <p:spPr>
          <a:xfrm>
            <a:off x="3710958" y="3668042"/>
            <a:ext cx="1682239" cy="49051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Junta de aclaraciones </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348FB41F-C98B-1F79-B62A-F55F5A5BD385}"/>
              </a:ext>
            </a:extLst>
          </p:cNvPr>
          <p:cNvSpPr txBox="1"/>
          <p:nvPr/>
        </p:nvSpPr>
        <p:spPr>
          <a:xfrm>
            <a:off x="3705097" y="4082078"/>
            <a:ext cx="1134221" cy="509114"/>
          </a:xfrm>
          <a:prstGeom prst="rect">
            <a:avLst/>
          </a:prstGeom>
          <a:noFill/>
        </p:spPr>
        <p:txBody>
          <a:bodyPr wrap="non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Desarrollo</a:t>
            </a:r>
            <a:endParaRPr lang="en-MX" sz="1500" dirty="0">
              <a:effectLst/>
              <a:latin typeface="Tenorite" pitchFamily="2" charset="0"/>
              <a:ea typeface="Calibri" panose="020F0502020204030204" pitchFamily="34" charset="0"/>
              <a:cs typeface="Times New Roman" panose="02020603050405020304" pitchFamily="18" charset="0"/>
            </a:endParaRPr>
          </a:p>
          <a:p>
            <a:pPr marL="10800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Finalidad </a:t>
            </a:r>
            <a:endParaRPr lang="en-MX" sz="1500" dirty="0">
              <a:latin typeface="Tenorite" pitchFamily="2" charset="0"/>
            </a:endParaRPr>
          </a:p>
        </p:txBody>
      </p:sp>
      <p:sp>
        <p:nvSpPr>
          <p:cNvPr id="9" name="TextBox 8">
            <a:extLst>
              <a:ext uri="{FF2B5EF4-FFF2-40B4-BE49-F238E27FC236}">
                <a16:creationId xmlns:a16="http://schemas.microsoft.com/office/drawing/2014/main" id="{1DEFF7E0-1F7E-B040-BD26-F3EA65FB2956}"/>
              </a:ext>
            </a:extLst>
          </p:cNvPr>
          <p:cNvSpPr txBox="1"/>
          <p:nvPr/>
        </p:nvSpPr>
        <p:spPr>
          <a:xfrm>
            <a:off x="6165241" y="3669137"/>
            <a:ext cx="1811458" cy="68287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Presentación </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y Apertura de Propuestas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6674586A-23DE-9A50-E107-B2C54C59F682}"/>
              </a:ext>
            </a:extLst>
          </p:cNvPr>
          <p:cNvSpPr txBox="1"/>
          <p:nvPr/>
        </p:nvSpPr>
        <p:spPr>
          <a:xfrm>
            <a:off x="6151403" y="4295062"/>
            <a:ext cx="2491176" cy="1128514"/>
          </a:xfrm>
          <a:prstGeom prst="rect">
            <a:avLst/>
          </a:prstGeom>
          <a:noFill/>
        </p:spPr>
        <p:txBody>
          <a:bodyPr wrap="squar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Recepción de sobres </a:t>
            </a:r>
            <a:endParaRPr lang="en-MX" sz="1500" dirty="0">
              <a:effectLst/>
              <a:latin typeface="Tenorite" pitchFamily="2" charset="0"/>
              <a:ea typeface="Calibri" panose="020F0502020204030204" pitchFamily="34" charset="0"/>
              <a:cs typeface="Times New Roman" panose="02020603050405020304" pitchFamily="18" charset="0"/>
            </a:endParaRPr>
          </a:p>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Evaluación cuantitativa </a:t>
            </a:r>
            <a:endParaRPr lang="en-MX" sz="1500" dirty="0">
              <a:effectLst/>
              <a:latin typeface="Tenorite" pitchFamily="2" charset="0"/>
              <a:ea typeface="Calibri" panose="020F0502020204030204" pitchFamily="34" charset="0"/>
              <a:cs typeface="Times New Roman" panose="02020603050405020304" pitchFamily="18" charset="0"/>
            </a:endParaRPr>
          </a:p>
          <a:p>
            <a:pPr marL="108000" lvl="0" indent="-108000">
              <a:lnSpc>
                <a:spcPts val="1600"/>
              </a:lnSpc>
              <a:spcAft>
                <a:spcPts val="800"/>
              </a:spcAft>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Lectura de los precios </a:t>
            </a:r>
            <a:br>
              <a:rPr lang="es-MX" sz="1500" dirty="0">
                <a:effectLst/>
                <a:latin typeface="Tenorite" pitchFamily="2" charset="0"/>
                <a:ea typeface="Calibri" panose="020F0502020204030204" pitchFamily="34" charset="0"/>
                <a:cs typeface="Times New Roman" panose="02020603050405020304" pitchFamily="18" charset="0"/>
              </a:rPr>
            </a:br>
            <a:r>
              <a:rPr lang="es-MX" sz="1500" dirty="0">
                <a:effectLst/>
                <a:latin typeface="Tenorite" pitchFamily="2" charset="0"/>
                <a:ea typeface="Calibri" panose="020F0502020204030204" pitchFamily="34" charset="0"/>
                <a:cs typeface="Times New Roman" panose="02020603050405020304" pitchFamily="18" charset="0"/>
              </a:rPr>
              <a:t>de las propuestas económicas</a:t>
            </a:r>
            <a:endParaRPr lang="en-MX" sz="1500" dirty="0">
              <a:effectLst/>
              <a:latin typeface="Tenorite" pitchFamily="2" charset="0"/>
              <a:ea typeface="Calibri" panose="020F0502020204030204" pitchFamily="34" charset="0"/>
              <a:cs typeface="Times New Roman" panose="02020603050405020304" pitchFamily="18" charset="0"/>
            </a:endParaRPr>
          </a:p>
        </p:txBody>
      </p:sp>
      <p:sp>
        <p:nvSpPr>
          <p:cNvPr id="64" name="TextBox 63">
            <a:extLst>
              <a:ext uri="{FF2B5EF4-FFF2-40B4-BE49-F238E27FC236}">
                <a16:creationId xmlns:a16="http://schemas.microsoft.com/office/drawing/2014/main" id="{6F5F73C5-806D-E16A-F8C3-404A65B4305F}"/>
              </a:ext>
            </a:extLst>
          </p:cNvPr>
          <p:cNvSpPr txBox="1"/>
          <p:nvPr/>
        </p:nvSpPr>
        <p:spPr>
          <a:xfrm>
            <a:off x="10116172" y="3506581"/>
            <a:ext cx="986167"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04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8" name="Freeform 47">
            <a:extLst>
              <a:ext uri="{FF2B5EF4-FFF2-40B4-BE49-F238E27FC236}">
                <a16:creationId xmlns:a16="http://schemas.microsoft.com/office/drawing/2014/main" id="{CD62DABA-4119-6CFA-9E31-3A2FB10516E6}"/>
              </a:ext>
            </a:extLst>
          </p:cNvPr>
          <p:cNvSpPr/>
          <p:nvPr/>
        </p:nvSpPr>
        <p:spPr>
          <a:xfrm rot="10800000">
            <a:off x="8926957" y="3139095"/>
            <a:ext cx="2072120" cy="2286231"/>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11" name="TextBox 10">
            <a:extLst>
              <a:ext uri="{FF2B5EF4-FFF2-40B4-BE49-F238E27FC236}">
                <a16:creationId xmlns:a16="http://schemas.microsoft.com/office/drawing/2014/main" id="{F6FA7A01-5D0C-2A23-346A-5785A758D867}"/>
              </a:ext>
            </a:extLst>
          </p:cNvPr>
          <p:cNvSpPr txBox="1"/>
          <p:nvPr/>
        </p:nvSpPr>
        <p:spPr>
          <a:xfrm>
            <a:off x="9124118" y="3904873"/>
            <a:ext cx="1788595" cy="1333698"/>
          </a:xfrm>
          <a:prstGeom prst="rect">
            <a:avLst/>
          </a:prstGeom>
          <a:noFill/>
        </p:spPr>
        <p:txBody>
          <a:bodyPr wrap="square" rtlCol="0">
            <a:spAutoFit/>
          </a:bodyPr>
          <a:lstStyle/>
          <a:p>
            <a:pPr marL="10800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Dictamen </a:t>
            </a:r>
            <a:br>
              <a:rPr lang="es-MX" sz="1500" dirty="0">
                <a:effectLst/>
                <a:latin typeface="Tenorite" pitchFamily="2" charset="0"/>
                <a:ea typeface="Calibri" panose="020F0502020204030204" pitchFamily="34" charset="0"/>
                <a:cs typeface="Times New Roman" panose="02020603050405020304" pitchFamily="18" charset="0"/>
              </a:rPr>
            </a:br>
            <a:r>
              <a:rPr lang="es-MX" sz="1500" dirty="0">
                <a:effectLst/>
                <a:latin typeface="Tenorite" pitchFamily="2" charset="0"/>
                <a:ea typeface="Calibri" panose="020F0502020204030204" pitchFamily="34" charset="0"/>
                <a:cs typeface="Times New Roman" panose="02020603050405020304" pitchFamily="18" charset="0"/>
              </a:rPr>
              <a:t>de evaluación </a:t>
            </a:r>
            <a:endParaRPr lang="en-MX" sz="1500" dirty="0">
              <a:effectLst/>
              <a:latin typeface="Tenorite" pitchFamily="2" charset="0"/>
              <a:ea typeface="Calibri" panose="020F0502020204030204" pitchFamily="34" charset="0"/>
              <a:cs typeface="Times New Roman" panose="02020603050405020304" pitchFamily="18" charset="0"/>
            </a:endParaRPr>
          </a:p>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Emisión de fallo</a:t>
            </a:r>
            <a:endParaRPr lang="en-MX" sz="1500" dirty="0">
              <a:effectLst/>
              <a:latin typeface="Tenorite" pitchFamily="2" charset="0"/>
              <a:ea typeface="Calibri" panose="020F0502020204030204" pitchFamily="34" charset="0"/>
              <a:cs typeface="Times New Roman" panose="02020603050405020304" pitchFamily="18" charset="0"/>
            </a:endParaRPr>
          </a:p>
          <a:p>
            <a:pPr marL="10800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Causas para declarar desierta la licitación</a:t>
            </a:r>
            <a:r>
              <a:rPr lang="en-MX" sz="1500" dirty="0">
                <a:effectLst/>
                <a:latin typeface="Tenorite" pitchFamily="2" charset="0"/>
              </a:rPr>
              <a:t> </a:t>
            </a:r>
            <a:endParaRPr lang="en-MX" sz="1500" dirty="0">
              <a:latin typeface="Tenorite" pitchFamily="2" charset="0"/>
            </a:endParaRPr>
          </a:p>
        </p:txBody>
      </p:sp>
      <p:sp>
        <p:nvSpPr>
          <p:cNvPr id="12" name="TextBox 11">
            <a:extLst>
              <a:ext uri="{FF2B5EF4-FFF2-40B4-BE49-F238E27FC236}">
                <a16:creationId xmlns:a16="http://schemas.microsoft.com/office/drawing/2014/main" id="{5623C8AA-75BE-8C0F-739D-CCF9BB3D3824}"/>
              </a:ext>
            </a:extLst>
          </p:cNvPr>
          <p:cNvSpPr txBox="1"/>
          <p:nvPr/>
        </p:nvSpPr>
        <p:spPr>
          <a:xfrm>
            <a:off x="9071128" y="3645983"/>
            <a:ext cx="609334" cy="298159"/>
          </a:xfrm>
          <a:prstGeom prst="rect">
            <a:avLst/>
          </a:prstGeom>
          <a:noFill/>
        </p:spPr>
        <p:txBody>
          <a:bodyPr wrap="non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Fallo</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65" name="Triangle 64">
            <a:extLst>
              <a:ext uri="{FF2B5EF4-FFF2-40B4-BE49-F238E27FC236}">
                <a16:creationId xmlns:a16="http://schemas.microsoft.com/office/drawing/2014/main" id="{C4995E31-6875-D999-E785-A984829F796A}"/>
              </a:ext>
            </a:extLst>
          </p:cNvPr>
          <p:cNvSpPr/>
          <p:nvPr/>
        </p:nvSpPr>
        <p:spPr>
          <a:xfrm rot="5400000">
            <a:off x="3272764" y="3832534"/>
            <a:ext cx="245252" cy="147873"/>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6" name="Triangle 65">
            <a:extLst>
              <a:ext uri="{FF2B5EF4-FFF2-40B4-BE49-F238E27FC236}">
                <a16:creationId xmlns:a16="http://schemas.microsoft.com/office/drawing/2014/main" id="{8F4266EE-C3EA-83A0-3EF0-F8E85757C7CC}"/>
              </a:ext>
            </a:extLst>
          </p:cNvPr>
          <p:cNvSpPr/>
          <p:nvPr/>
        </p:nvSpPr>
        <p:spPr>
          <a:xfrm rot="5400000">
            <a:off x="5706583" y="3832535"/>
            <a:ext cx="245252" cy="147873"/>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7" name="Triangle 66">
            <a:extLst>
              <a:ext uri="{FF2B5EF4-FFF2-40B4-BE49-F238E27FC236}">
                <a16:creationId xmlns:a16="http://schemas.microsoft.com/office/drawing/2014/main" id="{E6003345-E0A7-9B3C-05A2-90B7A15ECB25}"/>
              </a:ext>
            </a:extLst>
          </p:cNvPr>
          <p:cNvSpPr/>
          <p:nvPr/>
        </p:nvSpPr>
        <p:spPr>
          <a:xfrm rot="5400000">
            <a:off x="8518535" y="3832536"/>
            <a:ext cx="245252" cy="147873"/>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4293126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grpSp>
        <p:nvGrpSpPr>
          <p:cNvPr id="8" name="Group 7">
            <a:extLst>
              <a:ext uri="{FF2B5EF4-FFF2-40B4-BE49-F238E27FC236}">
                <a16:creationId xmlns:a16="http://schemas.microsoft.com/office/drawing/2014/main" id="{31F9E228-ED00-AEE6-9A54-20EB03203A4A}"/>
              </a:ext>
            </a:extLst>
          </p:cNvPr>
          <p:cNvGrpSpPr/>
          <p:nvPr/>
        </p:nvGrpSpPr>
        <p:grpSpPr>
          <a:xfrm>
            <a:off x="1281887" y="2860441"/>
            <a:ext cx="1689335" cy="1777679"/>
            <a:chOff x="1199007" y="3139095"/>
            <a:chExt cx="2172615" cy="2286231"/>
          </a:xfrm>
        </p:grpSpPr>
        <p:sp>
          <p:nvSpPr>
            <p:cNvPr id="45" name="Freeform 44">
              <a:extLst>
                <a:ext uri="{FF2B5EF4-FFF2-40B4-BE49-F238E27FC236}">
                  <a16:creationId xmlns:a16="http://schemas.microsoft.com/office/drawing/2014/main" id="{697C1AFE-1164-F095-3844-7CEF2BA9DF9B}"/>
                </a:ext>
              </a:extLst>
            </p:cNvPr>
            <p:cNvSpPr/>
            <p:nvPr/>
          </p:nvSpPr>
          <p:spPr>
            <a:xfrm rot="10800000">
              <a:off x="2028138" y="3139095"/>
              <a:ext cx="1250326" cy="1185630"/>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rgbClr val="525252"/>
                </a:gs>
                <a:gs pos="100000">
                  <a:srgbClr val="93939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385454" y="3506581"/>
              <a:ext cx="986168"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01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199007" y="3139095"/>
              <a:ext cx="2072120" cy="2286231"/>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5" name="TextBox 4">
              <a:extLst>
                <a:ext uri="{FF2B5EF4-FFF2-40B4-BE49-F238E27FC236}">
                  <a16:creationId xmlns:a16="http://schemas.microsoft.com/office/drawing/2014/main" id="{99EB6F2D-92B3-44FB-05D7-3BA585B8D569}"/>
                </a:ext>
              </a:extLst>
            </p:cNvPr>
            <p:cNvSpPr txBox="1"/>
            <p:nvPr/>
          </p:nvSpPr>
          <p:spPr>
            <a:xfrm>
              <a:off x="1240882" y="4730507"/>
              <a:ext cx="1914013" cy="390876"/>
            </a:xfrm>
            <a:prstGeom prst="rect">
              <a:avLst/>
            </a:prstGeom>
            <a:noFill/>
          </p:spPr>
          <p:txBody>
            <a:bodyPr wrap="squar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Requisitos</a:t>
              </a:r>
              <a:endParaRPr lang="en-MX" sz="1500" dirty="0">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A2F126EA-3DB4-2706-2A37-CEB1788D96D2}"/>
                </a:ext>
              </a:extLst>
            </p:cNvPr>
            <p:cNvSpPr txBox="1"/>
            <p:nvPr/>
          </p:nvSpPr>
          <p:spPr>
            <a:xfrm>
              <a:off x="1246771" y="4221538"/>
              <a:ext cx="1914013" cy="630845"/>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Convocatoria </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 Bases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grpSp>
      <p:sp>
        <p:nvSpPr>
          <p:cNvPr id="14" name="TextBox 13">
            <a:extLst>
              <a:ext uri="{FF2B5EF4-FFF2-40B4-BE49-F238E27FC236}">
                <a16:creationId xmlns:a16="http://schemas.microsoft.com/office/drawing/2014/main" id="{7D21ABBB-F655-66E4-9B47-5EE731D87062}"/>
              </a:ext>
            </a:extLst>
          </p:cNvPr>
          <p:cNvSpPr txBox="1"/>
          <p:nvPr/>
        </p:nvSpPr>
        <p:spPr>
          <a:xfrm>
            <a:off x="1286516" y="5258652"/>
            <a:ext cx="1488257" cy="710451"/>
          </a:xfrm>
          <a:prstGeom prst="rect">
            <a:avLst/>
          </a:prstGeom>
          <a:solidFill>
            <a:schemeClr val="bg1">
              <a:lumMod val="95000"/>
            </a:schemeClr>
          </a:solidFill>
        </p:spPr>
        <p:txBody>
          <a:bodyPr wrap="square" rtlCol="0" anchor="ctr">
            <a:spAutoFit/>
          </a:bodyPr>
          <a:lstStyle/>
          <a:p>
            <a:pPr algn="ctr">
              <a:lnSpc>
                <a:spcPts val="1600"/>
              </a:lnSpc>
              <a:spcAft>
                <a:spcPts val="800"/>
              </a:spcAft>
            </a:pPr>
            <a:r>
              <a:rPr lang="es-MX" sz="1200" dirty="0">
                <a:effectLst/>
                <a:latin typeface="Tenorite" pitchFamily="2" charset="0"/>
                <a:ea typeface="Calibri" panose="020F0502020204030204" pitchFamily="34" charset="0"/>
                <a:cs typeface="Times New Roman" panose="02020603050405020304" pitchFamily="18" charset="0"/>
              </a:rPr>
              <a:t>Arts. 33 de la LAASSPES, 38 y 39 </a:t>
            </a:r>
            <a:br>
              <a:rPr lang="es-MX" sz="1200" dirty="0">
                <a:effectLst/>
                <a:latin typeface="Tenorite" pitchFamily="2" charset="0"/>
                <a:ea typeface="Calibri" panose="020F0502020204030204" pitchFamily="34" charset="0"/>
                <a:cs typeface="Times New Roman" panose="02020603050405020304" pitchFamily="18" charset="0"/>
              </a:rPr>
            </a:br>
            <a:r>
              <a:rPr lang="es-MX" sz="1200" dirty="0">
                <a:effectLst/>
                <a:latin typeface="Tenorite" pitchFamily="2" charset="0"/>
                <a:ea typeface="Calibri" panose="020F0502020204030204" pitchFamily="34" charset="0"/>
                <a:cs typeface="Times New Roman" panose="02020603050405020304" pitchFamily="18" charset="0"/>
              </a:rPr>
              <a:t>del Reglamento </a:t>
            </a:r>
          </a:p>
        </p:txBody>
      </p:sp>
      <p:graphicFrame>
        <p:nvGraphicFramePr>
          <p:cNvPr id="7" name="Table 7">
            <a:extLst>
              <a:ext uri="{FF2B5EF4-FFF2-40B4-BE49-F238E27FC236}">
                <a16:creationId xmlns:a16="http://schemas.microsoft.com/office/drawing/2014/main" id="{C6887D43-FBC8-144E-C177-F38BA3ABF4EF}"/>
              </a:ext>
            </a:extLst>
          </p:cNvPr>
          <p:cNvGraphicFramePr>
            <a:graphicFrameLocks noGrp="1"/>
          </p:cNvGraphicFramePr>
          <p:nvPr>
            <p:extLst>
              <p:ext uri="{D42A27DB-BD31-4B8C-83A1-F6EECF244321}">
                <p14:modId xmlns:p14="http://schemas.microsoft.com/office/powerpoint/2010/main" val="1466992589"/>
              </p:ext>
            </p:extLst>
          </p:nvPr>
        </p:nvGraphicFramePr>
        <p:xfrm>
          <a:off x="2899741" y="2174547"/>
          <a:ext cx="7922755" cy="4628642"/>
        </p:xfrm>
        <a:graphic>
          <a:graphicData uri="http://schemas.openxmlformats.org/drawingml/2006/table">
            <a:tbl>
              <a:tblPr bandRow="1">
                <a:tableStyleId>{8799B23B-EC83-4686-B30A-512413B5E67A}</a:tableStyleId>
              </a:tblPr>
              <a:tblGrid>
                <a:gridCol w="7922755">
                  <a:extLst>
                    <a:ext uri="{9D8B030D-6E8A-4147-A177-3AD203B41FA5}">
                      <a16:colId xmlns:a16="http://schemas.microsoft.com/office/drawing/2014/main" val="1640977575"/>
                    </a:ext>
                  </a:extLst>
                </a:gridCol>
              </a:tblGrid>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Denominación de la convocante</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524233682"/>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Descripción detallada de los bienes, arrendamientos y servicios </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3330750281"/>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Fecha lugar y hora de la celebración de los eventos (junta de aclaraciones, apertura de propuestas y fallo) </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174703188"/>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El carácter de la licitación, y el idioma o idiomas en que podrán presentarse.</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915395621"/>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Los requisitos que deberán cumplir los interesados en participar en el procedimiento </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2119989866"/>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Costo de la inscripción (requisito para poder participar)</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299148013"/>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Requisitos legales y administrativos </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1197398820"/>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Declaración de no encontrarse en alguno de los supuestos del artículo 56 y 70 de la LAASSPES</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1072048307"/>
                  </a:ext>
                </a:extLst>
              </a:tr>
              <a:tr h="2592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Presentar la Declaración de integridad</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850977949"/>
                  </a:ext>
                </a:extLst>
              </a:tr>
              <a:tr h="252000">
                <a:tc>
                  <a:txBody>
                    <a:bodyPr/>
                    <a:lstStyle/>
                    <a:p>
                      <a:pPr marL="99450" marR="0" lvl="0" indent="-99450" algn="l" defTabSz="914400" rtl="0" eaLnBrk="1" fontAlgn="auto" latinLnBrk="0" hangingPunct="1">
                        <a:lnSpc>
                          <a:spcPts val="11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De ser necesario, el establecimiento de pruebas para verificar el cumplimiento de las especificaciones solicitadas y el método para ejecutarlas</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2179322534"/>
                  </a:ext>
                </a:extLst>
              </a:tr>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La indicación si la contratación abarcará uno o más ejercicios fiscales</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1159197388"/>
                  </a:ext>
                </a:extLst>
              </a:tr>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La modalidad del contrato</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795944909"/>
                  </a:ext>
                </a:extLst>
              </a:tr>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La forma en que se adjudicarán los bienes o servicio por (por partidas, conceptos a un solo licitante, etc.)</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3353778642"/>
                  </a:ext>
                </a:extLst>
              </a:tr>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Los criterios para la evaluación de las proposiciones y la adjudicación de los contratos </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1579186270"/>
                  </a:ext>
                </a:extLst>
              </a:tr>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El domicilio de la Secretaría de la Contraloría o el medio electrónico en que podrán presentarse las inconformidades</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1281722964"/>
                  </a:ext>
                </a:extLst>
              </a:tr>
            </a:tbl>
          </a:graphicData>
        </a:graphic>
      </p:graphicFrame>
      <p:graphicFrame>
        <p:nvGraphicFramePr>
          <p:cNvPr id="11" name="Table 10">
            <a:extLst>
              <a:ext uri="{FF2B5EF4-FFF2-40B4-BE49-F238E27FC236}">
                <a16:creationId xmlns:a16="http://schemas.microsoft.com/office/drawing/2014/main" id="{ED9662E1-FFA8-797D-EAD4-DAE233CC3881}"/>
              </a:ext>
            </a:extLst>
          </p:cNvPr>
          <p:cNvGraphicFramePr>
            <a:graphicFrameLocks noGrp="1"/>
          </p:cNvGraphicFramePr>
          <p:nvPr>
            <p:extLst>
              <p:ext uri="{D42A27DB-BD31-4B8C-83A1-F6EECF244321}">
                <p14:modId xmlns:p14="http://schemas.microsoft.com/office/powerpoint/2010/main" val="1312503367"/>
              </p:ext>
            </p:extLst>
          </p:nvPr>
        </p:nvGraphicFramePr>
        <p:xfrm>
          <a:off x="4842877" y="7971870"/>
          <a:ext cx="8100695" cy="3009710"/>
        </p:xfrm>
        <a:graphic>
          <a:graphicData uri="http://schemas.openxmlformats.org/drawingml/2006/table">
            <a:tbl>
              <a:tblPr firstRow="1" firstCol="1" bandRow="1">
                <a:tableStyleId>{5C22544A-7EE6-4342-B048-85BDC9FD1C3A}</a:tableStyleId>
              </a:tblPr>
              <a:tblGrid>
                <a:gridCol w="8100695">
                  <a:extLst>
                    <a:ext uri="{9D8B030D-6E8A-4147-A177-3AD203B41FA5}">
                      <a16:colId xmlns:a16="http://schemas.microsoft.com/office/drawing/2014/main" val="2571302160"/>
                    </a:ext>
                  </a:extLst>
                </a:gridCol>
              </a:tblGrid>
              <a:tr h="0">
                <a:tc>
                  <a:txBody>
                    <a:bodyPr/>
                    <a:lstStyle/>
                    <a:p>
                      <a:pPr algn="just">
                        <a:lnSpc>
                          <a:spcPct val="115000"/>
                        </a:lnSpc>
                        <a:spcAft>
                          <a:spcPts val="800"/>
                        </a:spcAft>
                      </a:pPr>
                      <a:r>
                        <a:rPr lang="es-MX" sz="1200" b="0" i="0" dirty="0">
                          <a:effectLst/>
                          <a:latin typeface="Tenorite" pitchFamily="2" charset="0"/>
                        </a:rPr>
                        <a:t>En las bases de la licitación no se deben establecer requisitos que limiten la libre participación de los interesados tales como:</a:t>
                      </a:r>
                      <a:endParaRPr lang="en-MX" sz="1200" b="0" i="0" dirty="0">
                        <a:effectLst/>
                        <a:latin typeface="Tenorite" pitchFamily="2" charset="0"/>
                      </a:endParaRPr>
                    </a:p>
                    <a:p>
                      <a:pPr marL="342900" lvl="0" indent="-342900" algn="just">
                        <a:lnSpc>
                          <a:spcPct val="115000"/>
                        </a:lnSpc>
                        <a:spcAft>
                          <a:spcPts val="800"/>
                        </a:spcAft>
                        <a:buFont typeface="Symbol" pitchFamily="2" charset="2"/>
                        <a:buChar char=""/>
                      </a:pPr>
                      <a:r>
                        <a:rPr lang="es-MX" sz="1200" b="0" i="0" dirty="0">
                          <a:effectLst/>
                          <a:latin typeface="Tenorite" pitchFamily="2" charset="0"/>
                        </a:rPr>
                        <a:t>Experiencia superior a un año </a:t>
                      </a:r>
                      <a:endParaRPr lang="en-MX" sz="1200" b="0" i="0" dirty="0">
                        <a:effectLst/>
                        <a:latin typeface="Tenorite" pitchFamily="2" charset="0"/>
                      </a:endParaRPr>
                    </a:p>
                    <a:p>
                      <a:pPr marL="342900" lvl="0" indent="-342900" algn="just">
                        <a:lnSpc>
                          <a:spcPct val="115000"/>
                        </a:lnSpc>
                        <a:spcAft>
                          <a:spcPts val="800"/>
                        </a:spcAft>
                        <a:buFont typeface="Symbol" pitchFamily="2" charset="2"/>
                        <a:buChar char=""/>
                      </a:pPr>
                      <a:r>
                        <a:rPr lang="es-MX" sz="1200" b="0" i="0" dirty="0">
                          <a:effectLst/>
                          <a:latin typeface="Tenorite" pitchFamily="2" charset="0"/>
                        </a:rPr>
                        <a:t>Haber celebrado contratos anteriores con la convocante o con alguna dependencia o entidad en particular</a:t>
                      </a:r>
                      <a:endParaRPr lang="en-MX" sz="1200" b="0" i="0" dirty="0">
                        <a:effectLst/>
                        <a:latin typeface="Tenorite" pitchFamily="2" charset="0"/>
                      </a:endParaRPr>
                    </a:p>
                    <a:p>
                      <a:pPr marL="342900" lvl="0" indent="-342900" algn="just">
                        <a:lnSpc>
                          <a:spcPct val="115000"/>
                        </a:lnSpc>
                        <a:spcAft>
                          <a:spcPts val="800"/>
                        </a:spcAft>
                        <a:buFont typeface="Symbol" pitchFamily="2" charset="2"/>
                        <a:buChar char=""/>
                      </a:pPr>
                      <a:r>
                        <a:rPr lang="es-MX" sz="1200" b="0" i="0" dirty="0">
                          <a:effectLst/>
                          <a:latin typeface="Tenorite" pitchFamily="2" charset="0"/>
                        </a:rPr>
                        <a:t>Contar con sucursales o representantes regionales o estatales </a:t>
                      </a:r>
                      <a:endParaRPr lang="en-MX" sz="1200" b="0" i="0" dirty="0">
                        <a:effectLst/>
                        <a:latin typeface="Tenorite" pitchFamily="2" charset="0"/>
                      </a:endParaRPr>
                    </a:p>
                    <a:p>
                      <a:pPr marL="342900" lvl="0" indent="-342900" algn="just">
                        <a:lnSpc>
                          <a:spcPct val="115000"/>
                        </a:lnSpc>
                        <a:spcAft>
                          <a:spcPts val="800"/>
                        </a:spcAft>
                        <a:buFont typeface="Symbol" pitchFamily="2" charset="2"/>
                        <a:buChar char=""/>
                      </a:pPr>
                      <a:r>
                        <a:rPr lang="es-MX" sz="1200" b="0" i="0" dirty="0">
                          <a:effectLst/>
                          <a:latin typeface="Tenorite" pitchFamily="2" charset="0"/>
                        </a:rPr>
                        <a:t>Estar inscrito en el registro único de proveedores o en registros de calidad de productos o servicios que se hayan establecido para agilizar la evaluación de las proposiciones</a:t>
                      </a:r>
                      <a:endParaRPr lang="en-MX" sz="1200" b="0" i="0" dirty="0">
                        <a:effectLst/>
                        <a:latin typeface="Tenorite" pitchFamily="2" charset="0"/>
                      </a:endParaRPr>
                    </a:p>
                    <a:p>
                      <a:pPr marL="342900" lvl="0" indent="-342900" algn="just">
                        <a:lnSpc>
                          <a:spcPct val="115000"/>
                        </a:lnSpc>
                        <a:spcAft>
                          <a:spcPts val="800"/>
                        </a:spcAft>
                        <a:buFont typeface="Symbol" pitchFamily="2" charset="2"/>
                        <a:buChar char=""/>
                      </a:pPr>
                      <a:r>
                        <a:rPr lang="es-MX" sz="1200" b="0" i="0" dirty="0">
                          <a:effectLst/>
                          <a:latin typeface="Tenorite" pitchFamily="2" charset="0"/>
                        </a:rPr>
                        <a:t>Que los bienes a adquirir o arrendar, sean de una marca determinada</a:t>
                      </a:r>
                      <a:endParaRPr lang="en-MX" sz="1200" b="0" i="0" dirty="0">
                        <a:effectLst/>
                        <a:latin typeface="Tenorite" pitchFamily="2" charset="0"/>
                      </a:endParaRPr>
                    </a:p>
                    <a:p>
                      <a:pPr marL="228600" algn="just">
                        <a:lnSpc>
                          <a:spcPct val="115000"/>
                        </a:lnSpc>
                        <a:spcAft>
                          <a:spcPts val="800"/>
                        </a:spcAft>
                      </a:pPr>
                      <a:r>
                        <a:rPr lang="es-MX" sz="1200" b="0" i="0" dirty="0">
                          <a:effectLst/>
                          <a:latin typeface="Tenorite" pitchFamily="2" charset="0"/>
                        </a:rPr>
                        <a:t> </a:t>
                      </a:r>
                      <a:endParaRPr lang="en-MX" sz="1200" b="0" i="0" dirty="0">
                        <a:effectLst/>
                        <a:latin typeface="Tenorite" pitchFamily="2" charset="0"/>
                      </a:endParaRPr>
                    </a:p>
                    <a:p>
                      <a:pPr algn="just">
                        <a:lnSpc>
                          <a:spcPct val="115000"/>
                        </a:lnSpc>
                        <a:spcAft>
                          <a:spcPts val="800"/>
                        </a:spcAft>
                      </a:pPr>
                      <a:r>
                        <a:rPr lang="es-MX" sz="1200" b="0" i="0" dirty="0">
                          <a:effectLst/>
                          <a:latin typeface="Tenorite" pitchFamily="2" charset="0"/>
                        </a:rPr>
                        <a:t>Será causa de responsabilidad administrativa, el establecimiento en la convocatoria a la licitación pública de requisitos que estén dirigidos a favorecer a determinado licitante o licitantes (Art. 39, último párrafo).</a:t>
                      </a:r>
                      <a:endParaRPr lang="en-MX" sz="1200" b="0" i="0" dirty="0">
                        <a:effectLst/>
                        <a:latin typeface="Tenorite" pitchFamily="2"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42794916"/>
                  </a:ext>
                </a:extLst>
              </a:tr>
            </a:tbl>
          </a:graphicData>
        </a:graphic>
      </p:graphicFrame>
    </p:spTree>
    <p:extLst>
      <p:ext uri="{BB962C8B-B14F-4D97-AF65-F5344CB8AC3E}">
        <p14:creationId xmlns:p14="http://schemas.microsoft.com/office/powerpoint/2010/main" val="2091960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grpSp>
        <p:nvGrpSpPr>
          <p:cNvPr id="8" name="Group 7">
            <a:extLst>
              <a:ext uri="{FF2B5EF4-FFF2-40B4-BE49-F238E27FC236}">
                <a16:creationId xmlns:a16="http://schemas.microsoft.com/office/drawing/2014/main" id="{31F9E228-ED00-AEE6-9A54-20EB03203A4A}"/>
              </a:ext>
            </a:extLst>
          </p:cNvPr>
          <p:cNvGrpSpPr/>
          <p:nvPr/>
        </p:nvGrpSpPr>
        <p:grpSpPr>
          <a:xfrm>
            <a:off x="1281887" y="2860441"/>
            <a:ext cx="1689335" cy="1777679"/>
            <a:chOff x="1199007" y="3139095"/>
            <a:chExt cx="2172615" cy="2286231"/>
          </a:xfrm>
        </p:grpSpPr>
        <p:sp>
          <p:nvSpPr>
            <p:cNvPr id="45" name="Freeform 44">
              <a:extLst>
                <a:ext uri="{FF2B5EF4-FFF2-40B4-BE49-F238E27FC236}">
                  <a16:creationId xmlns:a16="http://schemas.microsoft.com/office/drawing/2014/main" id="{697C1AFE-1164-F095-3844-7CEF2BA9DF9B}"/>
                </a:ext>
              </a:extLst>
            </p:cNvPr>
            <p:cNvSpPr/>
            <p:nvPr/>
          </p:nvSpPr>
          <p:spPr>
            <a:xfrm rot="10800000">
              <a:off x="2028138" y="3139095"/>
              <a:ext cx="1250326" cy="1185630"/>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rgbClr val="525252"/>
                </a:gs>
                <a:gs pos="100000">
                  <a:srgbClr val="93939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385454" y="3506581"/>
              <a:ext cx="986168"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01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199007" y="3139095"/>
              <a:ext cx="2072120" cy="2286231"/>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5" name="TextBox 4">
              <a:extLst>
                <a:ext uri="{FF2B5EF4-FFF2-40B4-BE49-F238E27FC236}">
                  <a16:creationId xmlns:a16="http://schemas.microsoft.com/office/drawing/2014/main" id="{99EB6F2D-92B3-44FB-05D7-3BA585B8D569}"/>
                </a:ext>
              </a:extLst>
            </p:cNvPr>
            <p:cNvSpPr txBox="1"/>
            <p:nvPr/>
          </p:nvSpPr>
          <p:spPr>
            <a:xfrm>
              <a:off x="1240882" y="4730507"/>
              <a:ext cx="1914013" cy="390876"/>
            </a:xfrm>
            <a:prstGeom prst="rect">
              <a:avLst/>
            </a:prstGeom>
            <a:noFill/>
          </p:spPr>
          <p:txBody>
            <a:bodyPr wrap="squar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Requisitos</a:t>
              </a:r>
              <a:endParaRPr lang="en-MX" sz="1500" dirty="0">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A2F126EA-3DB4-2706-2A37-CEB1788D96D2}"/>
                </a:ext>
              </a:extLst>
            </p:cNvPr>
            <p:cNvSpPr txBox="1"/>
            <p:nvPr/>
          </p:nvSpPr>
          <p:spPr>
            <a:xfrm>
              <a:off x="1246771" y="4221538"/>
              <a:ext cx="1914013" cy="630845"/>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Convocatoria </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 Bases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grpSp>
      <p:sp>
        <p:nvSpPr>
          <p:cNvPr id="14" name="TextBox 13">
            <a:extLst>
              <a:ext uri="{FF2B5EF4-FFF2-40B4-BE49-F238E27FC236}">
                <a16:creationId xmlns:a16="http://schemas.microsoft.com/office/drawing/2014/main" id="{7D21ABBB-F655-66E4-9B47-5EE731D87062}"/>
              </a:ext>
            </a:extLst>
          </p:cNvPr>
          <p:cNvSpPr txBox="1"/>
          <p:nvPr/>
        </p:nvSpPr>
        <p:spPr>
          <a:xfrm>
            <a:off x="1286516" y="5258652"/>
            <a:ext cx="1488257" cy="710451"/>
          </a:xfrm>
          <a:prstGeom prst="rect">
            <a:avLst/>
          </a:prstGeom>
          <a:solidFill>
            <a:schemeClr val="bg1">
              <a:lumMod val="95000"/>
            </a:schemeClr>
          </a:solidFill>
        </p:spPr>
        <p:txBody>
          <a:bodyPr wrap="square" rtlCol="0" anchor="ctr">
            <a:spAutoFit/>
          </a:bodyPr>
          <a:lstStyle/>
          <a:p>
            <a:pPr algn="ctr">
              <a:lnSpc>
                <a:spcPts val="1600"/>
              </a:lnSpc>
              <a:spcAft>
                <a:spcPts val="800"/>
              </a:spcAft>
            </a:pPr>
            <a:r>
              <a:rPr lang="es-MX" sz="1200" dirty="0">
                <a:effectLst/>
                <a:latin typeface="Tenorite" pitchFamily="2" charset="0"/>
                <a:ea typeface="Calibri" panose="020F0502020204030204" pitchFamily="34" charset="0"/>
                <a:cs typeface="Times New Roman" panose="02020603050405020304" pitchFamily="18" charset="0"/>
              </a:rPr>
              <a:t>Arts. 33 de la LAASSPES, 38 y 39 </a:t>
            </a:r>
            <a:br>
              <a:rPr lang="es-MX" sz="1200" dirty="0">
                <a:effectLst/>
                <a:latin typeface="Tenorite" pitchFamily="2" charset="0"/>
                <a:ea typeface="Calibri" panose="020F0502020204030204" pitchFamily="34" charset="0"/>
                <a:cs typeface="Times New Roman" panose="02020603050405020304" pitchFamily="18" charset="0"/>
              </a:rPr>
            </a:br>
            <a:r>
              <a:rPr lang="es-MX" sz="1200" dirty="0">
                <a:effectLst/>
                <a:latin typeface="Tenorite" pitchFamily="2" charset="0"/>
                <a:ea typeface="Calibri" panose="020F0502020204030204" pitchFamily="34" charset="0"/>
                <a:cs typeface="Times New Roman" panose="02020603050405020304" pitchFamily="18" charset="0"/>
              </a:rPr>
              <a:t>del Reglamento </a:t>
            </a:r>
          </a:p>
        </p:txBody>
      </p:sp>
      <p:graphicFrame>
        <p:nvGraphicFramePr>
          <p:cNvPr id="7" name="Table 7">
            <a:extLst>
              <a:ext uri="{FF2B5EF4-FFF2-40B4-BE49-F238E27FC236}">
                <a16:creationId xmlns:a16="http://schemas.microsoft.com/office/drawing/2014/main" id="{C6887D43-FBC8-144E-C177-F38BA3ABF4EF}"/>
              </a:ext>
            </a:extLst>
          </p:cNvPr>
          <p:cNvGraphicFramePr>
            <a:graphicFrameLocks noGrp="1"/>
          </p:cNvGraphicFramePr>
          <p:nvPr>
            <p:extLst>
              <p:ext uri="{D42A27DB-BD31-4B8C-83A1-F6EECF244321}">
                <p14:modId xmlns:p14="http://schemas.microsoft.com/office/powerpoint/2010/main" val="2870542048"/>
              </p:ext>
            </p:extLst>
          </p:nvPr>
        </p:nvGraphicFramePr>
        <p:xfrm>
          <a:off x="2899741" y="2174400"/>
          <a:ext cx="7922755" cy="1463040"/>
        </p:xfrm>
        <a:graphic>
          <a:graphicData uri="http://schemas.openxmlformats.org/drawingml/2006/table">
            <a:tbl>
              <a:tblPr bandRow="1">
                <a:tableStyleId>{8799B23B-EC83-4686-B30A-512413B5E67A}</a:tableStyleId>
              </a:tblPr>
              <a:tblGrid>
                <a:gridCol w="7922755">
                  <a:extLst>
                    <a:ext uri="{9D8B030D-6E8A-4147-A177-3AD203B41FA5}">
                      <a16:colId xmlns:a16="http://schemas.microsoft.com/office/drawing/2014/main" val="1640977575"/>
                    </a:ext>
                  </a:extLst>
                </a:gridCol>
              </a:tblGrid>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Señalamiento de las causas para el desechamiento de las proposiciones</a:t>
                      </a:r>
                      <a:endParaRPr lang="en-MX" sz="1300" b="0" i="0" dirty="0">
                        <a:latin typeface="Tenorite" pitchFamily="2" charset="0"/>
                      </a:endParaRPr>
                    </a:p>
                  </a:txBody>
                  <a:tcPr marL="180000" anchor="ctr">
                    <a:lnL w="12700" cmpd="sng">
                      <a:noFill/>
                    </a:lnL>
                    <a:lnR w="12700" cmpd="sng">
                      <a:noFill/>
                    </a:lnR>
                  </a:tcPr>
                </a:tc>
                <a:extLst>
                  <a:ext uri="{0D108BD9-81ED-4DB2-BD59-A6C34878D82A}">
                    <a16:rowId xmlns:a16="http://schemas.microsoft.com/office/drawing/2014/main" val="2241899884"/>
                  </a:ext>
                </a:extLst>
              </a:tr>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s-MX" sz="1300" b="0" i="0" dirty="0">
                          <a:effectLst/>
                          <a:latin typeface="Tenorite" pitchFamily="2" charset="0"/>
                        </a:rPr>
                        <a:t>Modelo del contrato</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1712355817"/>
                  </a:ext>
                </a:extLst>
              </a:tr>
              <a:tr h="252000">
                <a:tc>
                  <a:txBody>
                    <a:bodyPr/>
                    <a:lstStyle/>
                    <a:p>
                      <a:pPr marL="99450" marR="0" lvl="0" indent="-99450" algn="l" defTabSz="914400" rtl="0" eaLnBrk="1" fontAlgn="auto" latinLnBrk="0" hangingPunct="1">
                        <a:lnSpc>
                          <a:spcPct val="100000"/>
                        </a:lnSpc>
                        <a:spcBef>
                          <a:spcPts val="0"/>
                        </a:spcBef>
                        <a:spcAft>
                          <a:spcPts val="0"/>
                        </a:spcAft>
                        <a:buClrTx/>
                        <a:buSzTx/>
                        <a:buFont typeface="MS PMincho" panose="02020600040205080304" pitchFamily="18" charset="-128"/>
                        <a:buChar char="⁃"/>
                        <a:tabLst/>
                        <a:defRPr/>
                      </a:pPr>
                      <a:r>
                        <a:rPr lang="en-US" sz="1300" b="0" i="0" dirty="0" err="1">
                          <a:effectLst/>
                          <a:latin typeface="Tenorite" pitchFamily="2" charset="0"/>
                          <a:ea typeface="Calibri" panose="020F0502020204030204" pitchFamily="34" charset="0"/>
                          <a:cs typeface="Times New Roman" panose="02020603050405020304" pitchFamily="18" charset="0"/>
                        </a:rPr>
                        <a:t>Adicionalmente</a:t>
                      </a:r>
                      <a:r>
                        <a:rPr lang="en-US" sz="1300" b="0" i="0" dirty="0">
                          <a:effectLst/>
                          <a:latin typeface="Tenorite" pitchFamily="2" charset="0"/>
                          <a:ea typeface="Calibri" panose="020F0502020204030204" pitchFamily="34" charset="0"/>
                          <a:cs typeface="Times New Roman" panose="02020603050405020304" pitchFamily="18" charset="0"/>
                        </a:rPr>
                        <a:t> las </a:t>
                      </a:r>
                      <a:r>
                        <a:rPr lang="en-US" sz="1300" b="0" i="0" dirty="0" err="1">
                          <a:effectLst/>
                          <a:latin typeface="Tenorite" pitchFamily="2" charset="0"/>
                          <a:ea typeface="Calibri" panose="020F0502020204030204" pitchFamily="34" charset="0"/>
                          <a:cs typeface="Times New Roman" panose="02020603050405020304" pitchFamily="18" charset="0"/>
                        </a:rPr>
                        <a:t>dependencias</a:t>
                      </a:r>
                      <a:r>
                        <a:rPr lang="en-US" sz="1300" b="0" i="0" dirty="0">
                          <a:effectLst/>
                          <a:latin typeface="Tenorite" pitchFamily="2" charset="0"/>
                          <a:ea typeface="Calibri" panose="020F0502020204030204" pitchFamily="34" charset="0"/>
                          <a:cs typeface="Times New Roman" panose="02020603050405020304" pitchFamily="18" charset="0"/>
                        </a:rPr>
                        <a:t> y </a:t>
                      </a:r>
                      <a:r>
                        <a:rPr lang="en-US" sz="1300" b="0" i="0" dirty="0" err="1">
                          <a:effectLst/>
                          <a:latin typeface="Tenorite" pitchFamily="2" charset="0"/>
                          <a:ea typeface="Calibri" panose="020F0502020204030204" pitchFamily="34" charset="0"/>
                          <a:cs typeface="Times New Roman" panose="02020603050405020304" pitchFamily="18" charset="0"/>
                        </a:rPr>
                        <a:t>entidades</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podrán</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establecer</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requisitos</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adicionales</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como</a:t>
                      </a:r>
                      <a:r>
                        <a:rPr lang="en-US" sz="1300" b="0" i="0" dirty="0">
                          <a:effectLst/>
                          <a:latin typeface="Tenorite" pitchFamily="2" charset="0"/>
                          <a:ea typeface="Calibri" panose="020F0502020204030204" pitchFamily="34" charset="0"/>
                          <a:cs typeface="Times New Roman" panose="02020603050405020304" pitchFamily="18" charset="0"/>
                        </a:rPr>
                        <a:t> la </a:t>
                      </a:r>
                      <a:r>
                        <a:rPr lang="en-US" sz="1300" b="0" i="0" dirty="0" err="1">
                          <a:effectLst/>
                          <a:latin typeface="Tenorite" pitchFamily="2" charset="0"/>
                          <a:ea typeface="Calibri" panose="020F0502020204030204" pitchFamily="34" charset="0"/>
                          <a:cs typeface="Times New Roman" panose="02020603050405020304" pitchFamily="18" charset="0"/>
                        </a:rPr>
                        <a:t>opinión</a:t>
                      </a:r>
                      <a:r>
                        <a:rPr lang="en-US" sz="1300" b="0" i="0" dirty="0">
                          <a:effectLst/>
                          <a:latin typeface="Tenorite" pitchFamily="2" charset="0"/>
                          <a:ea typeface="Calibri" panose="020F0502020204030204" pitchFamily="34" charset="0"/>
                          <a:cs typeface="Times New Roman" panose="02020603050405020304" pitchFamily="18" charset="0"/>
                        </a:rPr>
                        <a:t> de cumplimiento de </a:t>
                      </a:r>
                      <a:r>
                        <a:rPr lang="en-US" sz="1300" b="0" i="0" dirty="0" err="1">
                          <a:effectLst/>
                          <a:latin typeface="Tenorite" pitchFamily="2" charset="0"/>
                          <a:ea typeface="Calibri" panose="020F0502020204030204" pitchFamily="34" charset="0"/>
                          <a:cs typeface="Times New Roman" panose="02020603050405020304" pitchFamily="18" charset="0"/>
                        </a:rPr>
                        <a:t>obligaciones</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fiscales</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así</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como</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el</a:t>
                      </a:r>
                      <a:r>
                        <a:rPr lang="en-US" sz="1300" b="0" i="0" dirty="0">
                          <a:effectLst/>
                          <a:latin typeface="Tenorite" pitchFamily="2" charset="0"/>
                          <a:ea typeface="Calibri" panose="020F0502020204030204" pitchFamily="34" charset="0"/>
                          <a:cs typeface="Times New Roman" panose="02020603050405020304" pitchFamily="18" charset="0"/>
                        </a:rPr>
                        <a:t> de cumplimiento de </a:t>
                      </a:r>
                      <a:r>
                        <a:rPr lang="en-US" sz="1300" b="0" i="0" dirty="0" err="1">
                          <a:effectLst/>
                          <a:latin typeface="Tenorite" pitchFamily="2" charset="0"/>
                          <a:ea typeface="Calibri" panose="020F0502020204030204" pitchFamily="34" charset="0"/>
                          <a:cs typeface="Times New Roman" panose="02020603050405020304" pitchFamily="18" charset="0"/>
                        </a:rPr>
                        <a:t>obligaciones</a:t>
                      </a:r>
                      <a:r>
                        <a:rPr lang="en-US" sz="1300" b="0" i="0" dirty="0">
                          <a:effectLst/>
                          <a:latin typeface="Tenorite" pitchFamily="2" charset="0"/>
                          <a:ea typeface="Calibri" panose="020F0502020204030204" pitchFamily="34" charset="0"/>
                          <a:cs typeface="Times New Roman" panose="02020603050405020304" pitchFamily="18" charset="0"/>
                        </a:rPr>
                        <a:t> en materia de </a:t>
                      </a:r>
                      <a:r>
                        <a:rPr lang="en-US" sz="1300" b="0" i="0" dirty="0" err="1">
                          <a:effectLst/>
                          <a:latin typeface="Tenorite" pitchFamily="2" charset="0"/>
                          <a:ea typeface="Calibri" panose="020F0502020204030204" pitchFamily="34" charset="0"/>
                          <a:cs typeface="Times New Roman" panose="02020603050405020304" pitchFamily="18" charset="0"/>
                        </a:rPr>
                        <a:t>seguridad</a:t>
                      </a:r>
                      <a:r>
                        <a:rPr lang="en-US" sz="1300" b="0" i="0" dirty="0">
                          <a:effectLst/>
                          <a:latin typeface="Tenorite" pitchFamily="2" charset="0"/>
                          <a:ea typeface="Calibri" panose="020F0502020204030204" pitchFamily="34" charset="0"/>
                          <a:cs typeface="Times New Roman" panose="02020603050405020304" pitchFamily="18" charset="0"/>
                        </a:rPr>
                        <a:t> social, </a:t>
                      </a:r>
                      <a:r>
                        <a:rPr lang="en-US" sz="1300" b="0" i="0" dirty="0" err="1">
                          <a:effectLst/>
                          <a:latin typeface="Tenorite" pitchFamily="2" charset="0"/>
                          <a:ea typeface="Calibri" panose="020F0502020204030204" pitchFamily="34" charset="0"/>
                          <a:cs typeface="Times New Roman" panose="02020603050405020304" pitchFamily="18" charset="0"/>
                        </a:rPr>
                        <a:t>documentos</a:t>
                      </a:r>
                      <a:r>
                        <a:rPr lang="en-US" sz="1300" b="0" i="0" dirty="0">
                          <a:effectLst/>
                          <a:latin typeface="Tenorite" pitchFamily="2" charset="0"/>
                          <a:ea typeface="Calibri" panose="020F0502020204030204" pitchFamily="34" charset="0"/>
                          <a:cs typeface="Times New Roman" panose="02020603050405020304" pitchFamily="18" charset="0"/>
                        </a:rPr>
                        <a:t> que se </a:t>
                      </a:r>
                      <a:r>
                        <a:rPr lang="en-US" sz="1300" b="0" i="0" dirty="0" err="1">
                          <a:effectLst/>
                          <a:latin typeface="Tenorite" pitchFamily="2" charset="0"/>
                          <a:ea typeface="Calibri" panose="020F0502020204030204" pitchFamily="34" charset="0"/>
                          <a:cs typeface="Times New Roman" panose="02020603050405020304" pitchFamily="18" charset="0"/>
                        </a:rPr>
                        <a:t>deben</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presentar</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previo</a:t>
                      </a:r>
                      <a:r>
                        <a:rPr lang="en-US" sz="1300" b="0" i="0" dirty="0">
                          <a:effectLst/>
                          <a:latin typeface="Tenorite" pitchFamily="2" charset="0"/>
                          <a:ea typeface="Calibri" panose="020F0502020204030204" pitchFamily="34" charset="0"/>
                          <a:cs typeface="Times New Roman" panose="02020603050405020304" pitchFamily="18" charset="0"/>
                        </a:rPr>
                        <a:t> a la </a:t>
                      </a:r>
                      <a:r>
                        <a:rPr lang="en-US" sz="1300" b="0" i="0" dirty="0" err="1">
                          <a:effectLst/>
                          <a:latin typeface="Tenorite" pitchFamily="2" charset="0"/>
                          <a:ea typeface="Calibri" panose="020F0502020204030204" pitchFamily="34" charset="0"/>
                          <a:cs typeface="Times New Roman" panose="02020603050405020304" pitchFamily="18" charset="0"/>
                        </a:rPr>
                        <a:t>formalización</a:t>
                      </a:r>
                      <a:r>
                        <a:rPr lang="en-US" sz="1300" b="0" i="0" dirty="0">
                          <a:effectLst/>
                          <a:latin typeface="Tenorite" pitchFamily="2" charset="0"/>
                          <a:ea typeface="Calibri" panose="020F0502020204030204" pitchFamily="34" charset="0"/>
                          <a:cs typeface="Times New Roman" panose="02020603050405020304" pitchFamily="18" charset="0"/>
                        </a:rPr>
                        <a:t> del </a:t>
                      </a:r>
                      <a:r>
                        <a:rPr lang="en-US" sz="1300" b="0" i="0" dirty="0" err="1">
                          <a:effectLst/>
                          <a:latin typeface="Tenorite" pitchFamily="2" charset="0"/>
                          <a:ea typeface="Calibri" panose="020F0502020204030204" pitchFamily="34" charset="0"/>
                          <a:cs typeface="Times New Roman" panose="02020603050405020304" pitchFamily="18" charset="0"/>
                        </a:rPr>
                        <a:t>contrato</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opiniones</a:t>
                      </a:r>
                      <a:r>
                        <a:rPr lang="en-US" sz="1300" b="0" i="0" dirty="0">
                          <a:effectLst/>
                          <a:latin typeface="Tenorite" pitchFamily="2" charset="0"/>
                          <a:ea typeface="Calibri" panose="020F0502020204030204" pitchFamily="34" charset="0"/>
                          <a:cs typeface="Times New Roman" panose="02020603050405020304" pitchFamily="18" charset="0"/>
                        </a:rPr>
                        <a:t> que </a:t>
                      </a:r>
                      <a:r>
                        <a:rPr lang="en-US" sz="1300" b="0" i="0" dirty="0" err="1">
                          <a:effectLst/>
                          <a:latin typeface="Tenorite" pitchFamily="2" charset="0"/>
                          <a:ea typeface="Calibri" panose="020F0502020204030204" pitchFamily="34" charset="0"/>
                          <a:cs typeface="Times New Roman" panose="02020603050405020304" pitchFamily="18" charset="0"/>
                        </a:rPr>
                        <a:t>deben</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estar</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vigentes</a:t>
                      </a:r>
                      <a:r>
                        <a:rPr lang="en-US" sz="1300" b="0" i="0" dirty="0">
                          <a:effectLst/>
                          <a:latin typeface="Tenorite" pitchFamily="2" charset="0"/>
                          <a:ea typeface="Calibri" panose="020F0502020204030204" pitchFamily="34" charset="0"/>
                          <a:cs typeface="Times New Roman" panose="02020603050405020304" pitchFamily="18" charset="0"/>
                        </a:rPr>
                        <a:t>. </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tcPr>
                </a:tc>
                <a:extLst>
                  <a:ext uri="{0D108BD9-81ED-4DB2-BD59-A6C34878D82A}">
                    <a16:rowId xmlns:a16="http://schemas.microsoft.com/office/drawing/2014/main" val="671848801"/>
                  </a:ext>
                </a:extLst>
              </a:tr>
            </a:tbl>
          </a:graphicData>
        </a:graphic>
      </p:graphicFrame>
      <p:graphicFrame>
        <p:nvGraphicFramePr>
          <p:cNvPr id="10" name="Table 7">
            <a:extLst>
              <a:ext uri="{FF2B5EF4-FFF2-40B4-BE49-F238E27FC236}">
                <a16:creationId xmlns:a16="http://schemas.microsoft.com/office/drawing/2014/main" id="{2807F8B1-D70B-435E-703A-2F6A8138B3F2}"/>
              </a:ext>
            </a:extLst>
          </p:cNvPr>
          <p:cNvGraphicFramePr>
            <a:graphicFrameLocks noGrp="1"/>
          </p:cNvGraphicFramePr>
          <p:nvPr>
            <p:extLst>
              <p:ext uri="{D42A27DB-BD31-4B8C-83A1-F6EECF244321}">
                <p14:modId xmlns:p14="http://schemas.microsoft.com/office/powerpoint/2010/main" val="3894506309"/>
              </p:ext>
            </p:extLst>
          </p:nvPr>
        </p:nvGraphicFramePr>
        <p:xfrm>
          <a:off x="2899741" y="3856572"/>
          <a:ext cx="7922755" cy="2799080"/>
        </p:xfrm>
        <a:graphic>
          <a:graphicData uri="http://schemas.openxmlformats.org/drawingml/2006/table">
            <a:tbl>
              <a:tblPr bandRow="1">
                <a:tableStyleId>{8799B23B-EC83-4686-B30A-512413B5E67A}</a:tableStyleId>
              </a:tblPr>
              <a:tblGrid>
                <a:gridCol w="7922755">
                  <a:extLst>
                    <a:ext uri="{9D8B030D-6E8A-4147-A177-3AD203B41FA5}">
                      <a16:colId xmlns:a16="http://schemas.microsoft.com/office/drawing/2014/main" val="1640977575"/>
                    </a:ext>
                  </a:extLst>
                </a:gridCol>
              </a:tblGrid>
              <a:tr h="2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300" b="0" i="0" dirty="0">
                          <a:effectLst/>
                          <a:latin typeface="Tenorite" pitchFamily="2" charset="0"/>
                        </a:rPr>
                        <a:t>En las bases de la licitación no se deben establecer requisitos que limiten la libre participación de los interesados tales como:</a:t>
                      </a:r>
                    </a:p>
                  </a:txBody>
                  <a:tcPr marL="180000" anchor="ctr">
                    <a:lnL w="12700" cmpd="sng">
                      <a:noFill/>
                    </a:lnL>
                    <a:lnR w="12700" cmpd="sng">
                      <a:noFill/>
                    </a:lnR>
                    <a:lnT w="12700" cmpd="sng">
                      <a:noFill/>
                    </a:lnT>
                    <a:solidFill>
                      <a:srgbClr val="FFD964">
                        <a:alpha val="28102"/>
                      </a:srgbClr>
                    </a:solidFill>
                  </a:tcPr>
                </a:tc>
                <a:extLst>
                  <a:ext uri="{0D108BD9-81ED-4DB2-BD59-A6C34878D82A}">
                    <a16:rowId xmlns:a16="http://schemas.microsoft.com/office/drawing/2014/main" val="3608824027"/>
                  </a:ext>
                </a:extLst>
              </a:tr>
              <a:tr h="252000">
                <a:tc>
                  <a:txBody>
                    <a:bodyPr/>
                    <a:lstStyle/>
                    <a:p>
                      <a:pPr marL="429750" marR="0" lvl="0" indent="-141750" algn="l" defTabSz="914400" rtl="0" eaLnBrk="1" fontAlgn="auto" latinLnBrk="0" hangingPunct="1">
                        <a:lnSpc>
                          <a:spcPts val="1400"/>
                        </a:lnSpc>
                        <a:spcBef>
                          <a:spcPts val="0"/>
                        </a:spcBef>
                        <a:spcAft>
                          <a:spcPts val="0"/>
                        </a:spcAft>
                        <a:buClrTx/>
                        <a:buSzTx/>
                        <a:buFont typeface="Arial" panose="020B0604020202020204" pitchFamily="34" charset="0"/>
                        <a:buChar char="•"/>
                        <a:tabLst/>
                        <a:defRPr/>
                      </a:pPr>
                      <a:r>
                        <a:rPr lang="es-MX" sz="1300" b="0" i="0" dirty="0">
                          <a:effectLst/>
                          <a:latin typeface="Tenorite" pitchFamily="2" charset="0"/>
                        </a:rPr>
                        <a:t>Experiencia superior a un año </a:t>
                      </a:r>
                    </a:p>
                  </a:txBody>
                  <a:tcPr marL="180000" anchor="ctr">
                    <a:lnL w="12700" cmpd="sng">
                      <a:noFill/>
                    </a:lnL>
                    <a:lnR w="12700" cmpd="sng">
                      <a:noFill/>
                    </a:lnR>
                  </a:tcPr>
                </a:tc>
                <a:extLst>
                  <a:ext uri="{0D108BD9-81ED-4DB2-BD59-A6C34878D82A}">
                    <a16:rowId xmlns:a16="http://schemas.microsoft.com/office/drawing/2014/main" val="2578743701"/>
                  </a:ext>
                </a:extLst>
              </a:tr>
              <a:tr h="252000">
                <a:tc>
                  <a:txBody>
                    <a:bodyPr/>
                    <a:lstStyle/>
                    <a:p>
                      <a:pPr marL="429750" marR="0" lvl="0" indent="-141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300" b="0" i="0" dirty="0">
                          <a:effectLst/>
                          <a:latin typeface="Tenorite" pitchFamily="2" charset="0"/>
                        </a:rPr>
                        <a:t>Haber celebrado contratos anteriores con la convocante o con alguna dependencia o entidad en particular</a:t>
                      </a:r>
                    </a:p>
                  </a:txBody>
                  <a:tcPr marL="180000" anchor="ctr">
                    <a:lnL w="12700" cmpd="sng">
                      <a:noFill/>
                    </a:lnL>
                    <a:lnR w="12700" cmpd="sng">
                      <a:noFill/>
                    </a:lnR>
                    <a:solidFill>
                      <a:schemeClr val="accent3">
                        <a:alpha val="10000"/>
                      </a:schemeClr>
                    </a:solidFill>
                  </a:tcPr>
                </a:tc>
                <a:extLst>
                  <a:ext uri="{0D108BD9-81ED-4DB2-BD59-A6C34878D82A}">
                    <a16:rowId xmlns:a16="http://schemas.microsoft.com/office/drawing/2014/main" val="2241899884"/>
                  </a:ext>
                </a:extLst>
              </a:tr>
              <a:tr h="252000">
                <a:tc>
                  <a:txBody>
                    <a:bodyPr/>
                    <a:lstStyle/>
                    <a:p>
                      <a:pPr marL="429750" marR="0" lvl="0" indent="-141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300" b="0" i="0" dirty="0">
                          <a:effectLst/>
                          <a:latin typeface="Tenorite" pitchFamily="2" charset="0"/>
                        </a:rPr>
                        <a:t>Contar con sucursales o representantes regionales o estatales </a:t>
                      </a:r>
                    </a:p>
                  </a:txBody>
                  <a:tcPr marL="180000" anchor="ctr">
                    <a:lnL w="12700" cmpd="sng">
                      <a:noFill/>
                    </a:lnL>
                    <a:lnR w="12700" cmpd="sng">
                      <a:noFill/>
                    </a:lnR>
                  </a:tcPr>
                </a:tc>
                <a:extLst>
                  <a:ext uri="{0D108BD9-81ED-4DB2-BD59-A6C34878D82A}">
                    <a16:rowId xmlns:a16="http://schemas.microsoft.com/office/drawing/2014/main" val="1712355817"/>
                  </a:ext>
                </a:extLst>
              </a:tr>
              <a:tr h="252000">
                <a:tc>
                  <a:txBody>
                    <a:bodyPr/>
                    <a:lstStyle/>
                    <a:p>
                      <a:pPr marL="429750" marR="0" lvl="0" indent="-141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i="0" dirty="0" err="1">
                          <a:effectLst/>
                          <a:latin typeface="Tenorite" pitchFamily="2" charset="0"/>
                          <a:ea typeface="Calibri" panose="020F0502020204030204" pitchFamily="34" charset="0"/>
                          <a:cs typeface="Times New Roman" panose="02020603050405020304" pitchFamily="18" charset="0"/>
                        </a:rPr>
                        <a:t>Estar</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inscrito</a:t>
                      </a:r>
                      <a:r>
                        <a:rPr lang="en-US" sz="1300" b="0" i="0" dirty="0">
                          <a:effectLst/>
                          <a:latin typeface="Tenorite" pitchFamily="2" charset="0"/>
                          <a:ea typeface="Calibri" panose="020F0502020204030204" pitchFamily="34" charset="0"/>
                          <a:cs typeface="Times New Roman" panose="02020603050405020304" pitchFamily="18" charset="0"/>
                        </a:rPr>
                        <a:t> en </a:t>
                      </a:r>
                      <a:r>
                        <a:rPr lang="en-US" sz="1300" b="0" i="0" dirty="0" err="1">
                          <a:effectLst/>
                          <a:latin typeface="Tenorite" pitchFamily="2" charset="0"/>
                          <a:ea typeface="Calibri" panose="020F0502020204030204" pitchFamily="34" charset="0"/>
                          <a:cs typeface="Times New Roman" panose="02020603050405020304" pitchFamily="18" charset="0"/>
                        </a:rPr>
                        <a:t>el</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registro</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único</a:t>
                      </a:r>
                      <a:r>
                        <a:rPr lang="en-US" sz="1300" b="0" i="0" dirty="0">
                          <a:effectLst/>
                          <a:latin typeface="Tenorite" pitchFamily="2" charset="0"/>
                          <a:ea typeface="Calibri" panose="020F0502020204030204" pitchFamily="34" charset="0"/>
                          <a:cs typeface="Times New Roman" panose="02020603050405020304" pitchFamily="18" charset="0"/>
                        </a:rPr>
                        <a:t> de </a:t>
                      </a:r>
                      <a:r>
                        <a:rPr lang="en-US" sz="1300" b="0" i="0" dirty="0" err="1">
                          <a:effectLst/>
                          <a:latin typeface="Tenorite" pitchFamily="2" charset="0"/>
                          <a:ea typeface="Calibri" panose="020F0502020204030204" pitchFamily="34" charset="0"/>
                          <a:cs typeface="Times New Roman" panose="02020603050405020304" pitchFamily="18" charset="0"/>
                        </a:rPr>
                        <a:t>proveedores</a:t>
                      </a:r>
                      <a:r>
                        <a:rPr lang="en-US" sz="1300" b="0" i="0" dirty="0">
                          <a:effectLst/>
                          <a:latin typeface="Tenorite" pitchFamily="2" charset="0"/>
                          <a:ea typeface="Calibri" panose="020F0502020204030204" pitchFamily="34" charset="0"/>
                          <a:cs typeface="Times New Roman" panose="02020603050405020304" pitchFamily="18" charset="0"/>
                        </a:rPr>
                        <a:t> o en </a:t>
                      </a:r>
                      <a:r>
                        <a:rPr lang="en-US" sz="1300" b="0" i="0" dirty="0" err="1">
                          <a:effectLst/>
                          <a:latin typeface="Tenorite" pitchFamily="2" charset="0"/>
                          <a:ea typeface="Calibri" panose="020F0502020204030204" pitchFamily="34" charset="0"/>
                          <a:cs typeface="Times New Roman" panose="02020603050405020304" pitchFamily="18" charset="0"/>
                        </a:rPr>
                        <a:t>registros</a:t>
                      </a:r>
                      <a:r>
                        <a:rPr lang="en-US" sz="1300" b="0" i="0" dirty="0">
                          <a:effectLst/>
                          <a:latin typeface="Tenorite" pitchFamily="2" charset="0"/>
                          <a:ea typeface="Calibri" panose="020F0502020204030204" pitchFamily="34" charset="0"/>
                          <a:cs typeface="Times New Roman" panose="02020603050405020304" pitchFamily="18" charset="0"/>
                        </a:rPr>
                        <a:t> de </a:t>
                      </a:r>
                      <a:r>
                        <a:rPr lang="en-US" sz="1300" b="0" i="0" dirty="0" err="1">
                          <a:effectLst/>
                          <a:latin typeface="Tenorite" pitchFamily="2" charset="0"/>
                          <a:ea typeface="Calibri" panose="020F0502020204030204" pitchFamily="34" charset="0"/>
                          <a:cs typeface="Times New Roman" panose="02020603050405020304" pitchFamily="18" charset="0"/>
                        </a:rPr>
                        <a:t>calidad</a:t>
                      </a:r>
                      <a:r>
                        <a:rPr lang="en-US" sz="1300" b="0" i="0" dirty="0">
                          <a:effectLst/>
                          <a:latin typeface="Tenorite" pitchFamily="2" charset="0"/>
                          <a:ea typeface="Calibri" panose="020F0502020204030204" pitchFamily="34" charset="0"/>
                          <a:cs typeface="Times New Roman" panose="02020603050405020304" pitchFamily="18" charset="0"/>
                        </a:rPr>
                        <a:t> de </a:t>
                      </a:r>
                      <a:r>
                        <a:rPr lang="en-US" sz="1300" b="0" i="0" dirty="0" err="1">
                          <a:effectLst/>
                          <a:latin typeface="Tenorite" pitchFamily="2" charset="0"/>
                          <a:ea typeface="Calibri" panose="020F0502020204030204" pitchFamily="34" charset="0"/>
                          <a:cs typeface="Times New Roman" panose="02020603050405020304" pitchFamily="18" charset="0"/>
                        </a:rPr>
                        <a:t>productos</a:t>
                      </a:r>
                      <a:r>
                        <a:rPr lang="en-US" sz="1300" b="0" i="0" dirty="0">
                          <a:effectLst/>
                          <a:latin typeface="Tenorite" pitchFamily="2" charset="0"/>
                          <a:ea typeface="Calibri" panose="020F0502020204030204" pitchFamily="34" charset="0"/>
                          <a:cs typeface="Times New Roman" panose="02020603050405020304" pitchFamily="18" charset="0"/>
                        </a:rPr>
                        <a:t> o </a:t>
                      </a:r>
                      <a:r>
                        <a:rPr lang="en-US" sz="1300" b="0" i="0" dirty="0" err="1">
                          <a:effectLst/>
                          <a:latin typeface="Tenorite" pitchFamily="2" charset="0"/>
                          <a:ea typeface="Calibri" panose="020F0502020204030204" pitchFamily="34" charset="0"/>
                          <a:cs typeface="Times New Roman" panose="02020603050405020304" pitchFamily="18" charset="0"/>
                        </a:rPr>
                        <a:t>servicios</a:t>
                      </a:r>
                      <a:r>
                        <a:rPr lang="en-US" sz="1300" b="0" i="0" dirty="0">
                          <a:effectLst/>
                          <a:latin typeface="Tenorite" pitchFamily="2" charset="0"/>
                          <a:ea typeface="Calibri" panose="020F0502020204030204" pitchFamily="34" charset="0"/>
                          <a:cs typeface="Times New Roman" panose="02020603050405020304" pitchFamily="18" charset="0"/>
                        </a:rPr>
                        <a:t> que se </a:t>
                      </a:r>
                      <a:r>
                        <a:rPr lang="en-US" sz="1300" b="0" i="0" dirty="0" err="1">
                          <a:effectLst/>
                          <a:latin typeface="Tenorite" pitchFamily="2" charset="0"/>
                          <a:ea typeface="Calibri" panose="020F0502020204030204" pitchFamily="34" charset="0"/>
                          <a:cs typeface="Times New Roman" panose="02020603050405020304" pitchFamily="18" charset="0"/>
                        </a:rPr>
                        <a:t>hayan</a:t>
                      </a:r>
                      <a:r>
                        <a:rPr lang="en-US" sz="1300" b="0" i="0" dirty="0">
                          <a:effectLst/>
                          <a:latin typeface="Tenorite" pitchFamily="2" charset="0"/>
                          <a:ea typeface="Calibri" panose="020F0502020204030204" pitchFamily="34" charset="0"/>
                          <a:cs typeface="Times New Roman" panose="02020603050405020304" pitchFamily="18" charset="0"/>
                        </a:rPr>
                        <a:t> </a:t>
                      </a:r>
                      <a:r>
                        <a:rPr lang="en-US" sz="1300" b="0" i="0" dirty="0" err="1">
                          <a:effectLst/>
                          <a:latin typeface="Tenorite" pitchFamily="2" charset="0"/>
                          <a:ea typeface="Calibri" panose="020F0502020204030204" pitchFamily="34" charset="0"/>
                          <a:cs typeface="Times New Roman" panose="02020603050405020304" pitchFamily="18" charset="0"/>
                        </a:rPr>
                        <a:t>establecido</a:t>
                      </a:r>
                      <a:r>
                        <a:rPr lang="en-US" sz="1300" b="0" i="0" dirty="0">
                          <a:effectLst/>
                          <a:latin typeface="Tenorite" pitchFamily="2" charset="0"/>
                          <a:ea typeface="Calibri" panose="020F0502020204030204" pitchFamily="34" charset="0"/>
                          <a:cs typeface="Times New Roman" panose="02020603050405020304" pitchFamily="18" charset="0"/>
                        </a:rPr>
                        <a:t> para </a:t>
                      </a:r>
                      <a:r>
                        <a:rPr lang="en-US" sz="1300" b="0" i="0" dirty="0" err="1">
                          <a:effectLst/>
                          <a:latin typeface="Tenorite" pitchFamily="2" charset="0"/>
                          <a:ea typeface="Calibri" panose="020F0502020204030204" pitchFamily="34" charset="0"/>
                          <a:cs typeface="Times New Roman" panose="02020603050405020304" pitchFamily="18" charset="0"/>
                        </a:rPr>
                        <a:t>agilizar</a:t>
                      </a:r>
                      <a:r>
                        <a:rPr lang="en-US" sz="1300" b="0" i="0" dirty="0">
                          <a:effectLst/>
                          <a:latin typeface="Tenorite" pitchFamily="2" charset="0"/>
                          <a:ea typeface="Calibri" panose="020F0502020204030204" pitchFamily="34" charset="0"/>
                          <a:cs typeface="Times New Roman" panose="02020603050405020304" pitchFamily="18" charset="0"/>
                        </a:rPr>
                        <a:t> la </a:t>
                      </a:r>
                      <a:r>
                        <a:rPr lang="en-US" sz="1300" b="0" i="0" dirty="0" err="1">
                          <a:effectLst/>
                          <a:latin typeface="Tenorite" pitchFamily="2" charset="0"/>
                          <a:ea typeface="Calibri" panose="020F0502020204030204" pitchFamily="34" charset="0"/>
                          <a:cs typeface="Times New Roman" panose="02020603050405020304" pitchFamily="18" charset="0"/>
                        </a:rPr>
                        <a:t>evaluación</a:t>
                      </a:r>
                      <a:r>
                        <a:rPr lang="en-US" sz="1300" b="0" i="0" dirty="0">
                          <a:effectLst/>
                          <a:latin typeface="Tenorite" pitchFamily="2" charset="0"/>
                          <a:ea typeface="Calibri" panose="020F0502020204030204" pitchFamily="34" charset="0"/>
                          <a:cs typeface="Times New Roman" panose="02020603050405020304" pitchFamily="18" charset="0"/>
                        </a:rPr>
                        <a:t> de las </a:t>
                      </a:r>
                      <a:r>
                        <a:rPr lang="en-US" sz="1300" b="0" i="0" dirty="0" err="1">
                          <a:effectLst/>
                          <a:latin typeface="Tenorite" pitchFamily="2" charset="0"/>
                          <a:ea typeface="Calibri" panose="020F0502020204030204" pitchFamily="34" charset="0"/>
                          <a:cs typeface="Times New Roman" panose="02020603050405020304" pitchFamily="18" charset="0"/>
                        </a:rPr>
                        <a:t>proposiciones</a:t>
                      </a:r>
                      <a:endParaRPr lang="en-US"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solidFill>
                      <a:schemeClr val="accent3">
                        <a:alpha val="10000"/>
                      </a:schemeClr>
                    </a:solidFill>
                  </a:tcPr>
                </a:tc>
                <a:extLst>
                  <a:ext uri="{0D108BD9-81ED-4DB2-BD59-A6C34878D82A}">
                    <a16:rowId xmlns:a16="http://schemas.microsoft.com/office/drawing/2014/main" val="671848801"/>
                  </a:ext>
                </a:extLst>
              </a:tr>
              <a:tr h="252000">
                <a:tc>
                  <a:txBody>
                    <a:bodyPr/>
                    <a:lstStyle/>
                    <a:p>
                      <a:pPr marL="429750" marR="0" lvl="0" indent="-141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300" b="0" i="0" dirty="0">
                          <a:effectLst/>
                          <a:latin typeface="Tenorite" pitchFamily="2" charset="0"/>
                        </a:rPr>
                        <a:t>Que los bienes a adquirir o arrendar, sean de una marca determinada</a:t>
                      </a:r>
                      <a:endParaRPr lang="en-MX" sz="1300" b="0" i="0" dirty="0">
                        <a:effectLst/>
                        <a:latin typeface="Tenorite" pitchFamily="2" charset="0"/>
                      </a:endParaRPr>
                    </a:p>
                  </a:txBody>
                  <a:tcPr marL="180000" anchor="ctr">
                    <a:lnL w="12700" cmpd="sng">
                      <a:noFill/>
                    </a:lnL>
                    <a:lnR w="12700" cmpd="sng">
                      <a:noFill/>
                    </a:lnR>
                  </a:tcPr>
                </a:tc>
                <a:extLst>
                  <a:ext uri="{0D108BD9-81ED-4DB2-BD59-A6C34878D82A}">
                    <a16:rowId xmlns:a16="http://schemas.microsoft.com/office/drawing/2014/main" val="831898428"/>
                  </a:ext>
                </a:extLst>
              </a:tr>
              <a:tr h="2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300" b="0" i="0" dirty="0">
                          <a:effectLst/>
                          <a:latin typeface="Tenorite" pitchFamily="2" charset="0"/>
                        </a:rPr>
                        <a:t>Será causa de responsabilidad administrativa, el establecimiento en la convocatoria a la licitación pública de requisitos que estén dirigidos a favorecer a determinado licitante o licitantes (Art. 39, último párrafo).</a:t>
                      </a:r>
                      <a:endParaRPr lang="en-MX" sz="1300" b="0" i="0" dirty="0">
                        <a:effectLst/>
                        <a:latin typeface="Tenorite" pitchFamily="2" charset="0"/>
                        <a:ea typeface="Calibri" panose="020F0502020204030204" pitchFamily="34" charset="0"/>
                        <a:cs typeface="Times New Roman" panose="02020603050405020304" pitchFamily="18" charset="0"/>
                      </a:endParaRPr>
                    </a:p>
                  </a:txBody>
                  <a:tcPr marL="180000" anchor="ctr">
                    <a:lnL w="12700" cmpd="sng">
                      <a:noFill/>
                    </a:lnL>
                    <a:lnR w="12700" cmpd="sng">
                      <a:noFill/>
                    </a:lnR>
                    <a:solidFill>
                      <a:schemeClr val="accent3">
                        <a:alpha val="10000"/>
                      </a:schemeClr>
                    </a:solidFill>
                  </a:tcPr>
                </a:tc>
                <a:extLst>
                  <a:ext uri="{0D108BD9-81ED-4DB2-BD59-A6C34878D82A}">
                    <a16:rowId xmlns:a16="http://schemas.microsoft.com/office/drawing/2014/main" val="1652653274"/>
                  </a:ext>
                </a:extLst>
              </a:tr>
            </a:tbl>
          </a:graphicData>
        </a:graphic>
      </p:graphicFrame>
    </p:spTree>
    <p:extLst>
      <p:ext uri="{BB962C8B-B14F-4D97-AF65-F5344CB8AC3E}">
        <p14:creationId xmlns:p14="http://schemas.microsoft.com/office/powerpoint/2010/main" val="34632686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rallelogram 11">
            <a:extLst>
              <a:ext uri="{FF2B5EF4-FFF2-40B4-BE49-F238E27FC236}">
                <a16:creationId xmlns:a16="http://schemas.microsoft.com/office/drawing/2014/main" id="{4DB003BB-1C36-D960-8427-C609FF68F774}"/>
              </a:ext>
            </a:extLst>
          </p:cNvPr>
          <p:cNvSpPr/>
          <p:nvPr/>
        </p:nvSpPr>
        <p:spPr>
          <a:xfrm>
            <a:off x="2046336" y="2941407"/>
            <a:ext cx="5060170" cy="2312900"/>
          </a:xfrm>
          <a:prstGeom prst="parallelogram">
            <a:avLst/>
          </a:prstGeom>
          <a:gradFill flip="none" rotWithShape="1">
            <a:gsLst>
              <a:gs pos="0">
                <a:schemeClr val="bg2"/>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17" name="Parallelogram 16">
            <a:extLst>
              <a:ext uri="{FF2B5EF4-FFF2-40B4-BE49-F238E27FC236}">
                <a16:creationId xmlns:a16="http://schemas.microsoft.com/office/drawing/2014/main" id="{8164C6A8-C496-376D-E9F1-CE6EC714C578}"/>
              </a:ext>
            </a:extLst>
          </p:cNvPr>
          <p:cNvSpPr/>
          <p:nvPr/>
        </p:nvSpPr>
        <p:spPr>
          <a:xfrm>
            <a:off x="2786068" y="2941407"/>
            <a:ext cx="4129039" cy="356342"/>
          </a:xfrm>
          <a:prstGeom prst="parallelogram">
            <a:avLst/>
          </a:prstGeom>
          <a:gradFill flip="none" rotWithShape="1">
            <a:gsLst>
              <a:gs pos="0">
                <a:schemeClr val="bg2"/>
              </a:gs>
              <a:gs pos="100000">
                <a:schemeClr val="bg1"/>
              </a:gs>
            </a:gsLst>
            <a:lin ang="108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3" name="Parallelogram 12">
            <a:extLst>
              <a:ext uri="{FF2B5EF4-FFF2-40B4-BE49-F238E27FC236}">
                <a16:creationId xmlns:a16="http://schemas.microsoft.com/office/drawing/2014/main" id="{B61FD60C-4C84-4F88-B2B8-699B2A42195A}"/>
              </a:ext>
            </a:extLst>
          </p:cNvPr>
          <p:cNvSpPr/>
          <p:nvPr/>
        </p:nvSpPr>
        <p:spPr>
          <a:xfrm>
            <a:off x="6331045" y="2941407"/>
            <a:ext cx="4851262" cy="2312900"/>
          </a:xfrm>
          <a:prstGeom prst="parallelogram">
            <a:avLst/>
          </a:prstGeom>
          <a:gradFill flip="none" rotWithShape="1">
            <a:gsLst>
              <a:gs pos="0">
                <a:schemeClr val="bg2"/>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grpSp>
        <p:nvGrpSpPr>
          <p:cNvPr id="8" name="Group 7">
            <a:extLst>
              <a:ext uri="{FF2B5EF4-FFF2-40B4-BE49-F238E27FC236}">
                <a16:creationId xmlns:a16="http://schemas.microsoft.com/office/drawing/2014/main" id="{31F9E228-ED00-AEE6-9A54-20EB03203A4A}"/>
              </a:ext>
            </a:extLst>
          </p:cNvPr>
          <p:cNvGrpSpPr/>
          <p:nvPr/>
        </p:nvGrpSpPr>
        <p:grpSpPr>
          <a:xfrm>
            <a:off x="1281887" y="2860441"/>
            <a:ext cx="1689335" cy="1777679"/>
            <a:chOff x="1199007" y="3139095"/>
            <a:chExt cx="2172615" cy="2286231"/>
          </a:xfrm>
        </p:grpSpPr>
        <p:sp>
          <p:nvSpPr>
            <p:cNvPr id="45" name="Freeform 44">
              <a:extLst>
                <a:ext uri="{FF2B5EF4-FFF2-40B4-BE49-F238E27FC236}">
                  <a16:creationId xmlns:a16="http://schemas.microsoft.com/office/drawing/2014/main" id="{697C1AFE-1164-F095-3844-7CEF2BA9DF9B}"/>
                </a:ext>
              </a:extLst>
            </p:cNvPr>
            <p:cNvSpPr/>
            <p:nvPr/>
          </p:nvSpPr>
          <p:spPr>
            <a:xfrm rot="10800000">
              <a:off x="2028138" y="3139095"/>
              <a:ext cx="1250326" cy="1185630"/>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rgbClr val="525252"/>
                </a:gs>
                <a:gs pos="100000">
                  <a:srgbClr val="93939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385454" y="3506581"/>
              <a:ext cx="986168"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01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199007" y="3139095"/>
              <a:ext cx="2072120" cy="2286231"/>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5" name="TextBox 4">
              <a:extLst>
                <a:ext uri="{FF2B5EF4-FFF2-40B4-BE49-F238E27FC236}">
                  <a16:creationId xmlns:a16="http://schemas.microsoft.com/office/drawing/2014/main" id="{99EB6F2D-92B3-44FB-05D7-3BA585B8D569}"/>
                </a:ext>
              </a:extLst>
            </p:cNvPr>
            <p:cNvSpPr txBox="1"/>
            <p:nvPr/>
          </p:nvSpPr>
          <p:spPr>
            <a:xfrm>
              <a:off x="1240882" y="4730507"/>
              <a:ext cx="1914013" cy="654759"/>
            </a:xfrm>
            <a:prstGeom prst="rect">
              <a:avLst/>
            </a:prstGeom>
            <a:noFill/>
          </p:spPr>
          <p:txBody>
            <a:bodyPr wrap="squar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Medios de difusión</a:t>
              </a:r>
              <a:endParaRPr lang="en-MX" sz="1500" dirty="0">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A2F126EA-3DB4-2706-2A37-CEB1788D96D2}"/>
                </a:ext>
              </a:extLst>
            </p:cNvPr>
            <p:cNvSpPr txBox="1"/>
            <p:nvPr/>
          </p:nvSpPr>
          <p:spPr>
            <a:xfrm>
              <a:off x="1246771" y="4221538"/>
              <a:ext cx="1914013" cy="630845"/>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Convocatoria </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 Bases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grpSp>
      <p:sp>
        <p:nvSpPr>
          <p:cNvPr id="9" name="TextBox 8">
            <a:extLst>
              <a:ext uri="{FF2B5EF4-FFF2-40B4-BE49-F238E27FC236}">
                <a16:creationId xmlns:a16="http://schemas.microsoft.com/office/drawing/2014/main" id="{B31E10C6-1D53-6EE1-02ED-D376E4A9ACCA}"/>
              </a:ext>
            </a:extLst>
          </p:cNvPr>
          <p:cNvSpPr txBox="1"/>
          <p:nvPr/>
        </p:nvSpPr>
        <p:spPr>
          <a:xfrm>
            <a:off x="4979605" y="6377110"/>
            <a:ext cx="2232792"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a:t>
            </a:r>
            <a:r>
              <a:rPr lang="es-MX" sz="1600" dirty="0">
                <a:latin typeface="Tenorite" pitchFamily="2" charset="0"/>
                <a:ea typeface="Calibri" panose="020F0502020204030204" pitchFamily="34" charset="0"/>
                <a:cs typeface="Times New Roman" panose="02020603050405020304" pitchFamily="18" charset="0"/>
              </a:rPr>
              <a:t>34</a:t>
            </a:r>
            <a:r>
              <a:rPr lang="es-MX" sz="1600" dirty="0">
                <a:effectLst/>
                <a:latin typeface="Tenorite" pitchFamily="2" charset="0"/>
                <a:ea typeface="Calibri" panose="020F0502020204030204" pitchFamily="34" charset="0"/>
                <a:cs typeface="Times New Roman" panose="02020603050405020304" pitchFamily="18" charset="0"/>
              </a:rPr>
              <a:t>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00A89971-E130-39C0-35B4-0A3B4E4DAF26}"/>
              </a:ext>
            </a:extLst>
          </p:cNvPr>
          <p:cNvSpPr txBox="1"/>
          <p:nvPr/>
        </p:nvSpPr>
        <p:spPr>
          <a:xfrm>
            <a:off x="3454859" y="3555256"/>
            <a:ext cx="2278638" cy="1077218"/>
          </a:xfrm>
          <a:prstGeom prst="rect">
            <a:avLst/>
          </a:prstGeom>
          <a:noFill/>
        </p:spPr>
        <p:txBody>
          <a:bodyPr wrap="square">
            <a:spAutoFit/>
          </a:bodyPr>
          <a:lstStyle/>
          <a:p>
            <a:pPr marL="177750" indent="-177750">
              <a:buSzPct val="60000"/>
              <a:buFont typeface=".Lucida Grande UI Regular"/>
              <a:buChar char="◆"/>
            </a:pPr>
            <a:r>
              <a:rPr lang="en-US" sz="1600" dirty="0" err="1">
                <a:latin typeface="Tenorite" pitchFamily="2" charset="0"/>
              </a:rPr>
              <a:t>Compranet</a:t>
            </a:r>
            <a:r>
              <a:rPr lang="en-US" sz="1600" dirty="0">
                <a:latin typeface="Tenorite" pitchFamily="2" charset="0"/>
              </a:rPr>
              <a:t> • Sonora</a:t>
            </a:r>
          </a:p>
          <a:p>
            <a:pPr marL="177750" indent="-177750">
              <a:buSzPct val="60000"/>
              <a:buFont typeface=".Lucida Grande UI Regular"/>
              <a:buChar char="◆"/>
            </a:pPr>
            <a:endParaRPr lang="en-US" sz="1600" dirty="0">
              <a:latin typeface="Tenorite" pitchFamily="2" charset="0"/>
            </a:endParaRPr>
          </a:p>
          <a:p>
            <a:pPr marL="177750" indent="-177750">
              <a:buSzPct val="60000"/>
              <a:buFont typeface=".Lucida Grande UI Regular"/>
              <a:buChar char="◆"/>
            </a:pPr>
            <a:r>
              <a:rPr lang="en-US" sz="1600" dirty="0" err="1">
                <a:latin typeface="Tenorite" pitchFamily="2" charset="0"/>
              </a:rPr>
              <a:t>Boletín</a:t>
            </a:r>
            <a:r>
              <a:rPr lang="en-US" sz="1600" dirty="0">
                <a:latin typeface="Tenorite" pitchFamily="2" charset="0"/>
              </a:rPr>
              <a:t> </a:t>
            </a:r>
            <a:r>
              <a:rPr lang="en-US" sz="1600" dirty="0" err="1">
                <a:latin typeface="Tenorite" pitchFamily="2" charset="0"/>
              </a:rPr>
              <a:t>Oficial</a:t>
            </a:r>
            <a:r>
              <a:rPr lang="en-US" sz="1600" dirty="0">
                <a:latin typeface="Tenorite" pitchFamily="2" charset="0"/>
              </a:rPr>
              <a:t> del </a:t>
            </a:r>
            <a:r>
              <a:rPr lang="en-US" sz="1600" dirty="0" err="1">
                <a:latin typeface="Tenorite" pitchFamily="2" charset="0"/>
              </a:rPr>
              <a:t>Gobierno</a:t>
            </a:r>
            <a:r>
              <a:rPr lang="en-US" sz="1600" dirty="0">
                <a:latin typeface="Tenorite" pitchFamily="2" charset="0"/>
              </a:rPr>
              <a:t> del Estado</a:t>
            </a:r>
          </a:p>
        </p:txBody>
      </p:sp>
      <p:sp>
        <p:nvSpPr>
          <p:cNvPr id="15" name="TextBox 14">
            <a:extLst>
              <a:ext uri="{FF2B5EF4-FFF2-40B4-BE49-F238E27FC236}">
                <a16:creationId xmlns:a16="http://schemas.microsoft.com/office/drawing/2014/main" id="{14FC8D1A-CE9B-9AFC-A3AE-0BE61DA4898A}"/>
              </a:ext>
            </a:extLst>
          </p:cNvPr>
          <p:cNvSpPr txBox="1"/>
          <p:nvPr/>
        </p:nvSpPr>
        <p:spPr>
          <a:xfrm>
            <a:off x="7319955" y="3665986"/>
            <a:ext cx="3194693" cy="830997"/>
          </a:xfrm>
          <a:prstGeom prst="rect">
            <a:avLst/>
          </a:prstGeom>
          <a:noFill/>
        </p:spPr>
        <p:txBody>
          <a:bodyPr wrap="square">
            <a:spAutoFit/>
          </a:bodyPr>
          <a:lstStyle/>
          <a:p>
            <a:pPr marL="177750" indent="-177750">
              <a:buSzPct val="60000"/>
              <a:buFont typeface=".Lucida Grande UI Regular"/>
              <a:buChar char="◆"/>
            </a:pPr>
            <a:r>
              <a:rPr lang="en-US" sz="1600" dirty="0" err="1">
                <a:latin typeface="Tenorite" pitchFamily="2" charset="0"/>
              </a:rPr>
              <a:t>Compranet</a:t>
            </a:r>
            <a:endParaRPr lang="en-US" sz="1600" dirty="0">
              <a:latin typeface="Tenorite" pitchFamily="2" charset="0"/>
            </a:endParaRPr>
          </a:p>
          <a:p>
            <a:pPr marL="177750" indent="-177750">
              <a:buSzPct val="60000"/>
              <a:buFont typeface=".Lucida Grande UI Regular"/>
              <a:buChar char="◆"/>
            </a:pPr>
            <a:endParaRPr lang="en-US" sz="1600" dirty="0">
              <a:latin typeface="Tenorite" pitchFamily="2" charset="0"/>
            </a:endParaRPr>
          </a:p>
          <a:p>
            <a:pPr marL="177750" indent="-177750">
              <a:buSzPct val="60000"/>
              <a:buFont typeface=".Lucida Grande UI Regular"/>
              <a:buChar char="◆"/>
            </a:pPr>
            <a:r>
              <a:rPr lang="en-US" sz="1600" dirty="0" err="1">
                <a:latin typeface="Tenorite" pitchFamily="2" charset="0"/>
              </a:rPr>
              <a:t>Diario</a:t>
            </a:r>
            <a:r>
              <a:rPr lang="en-US" sz="1600" dirty="0">
                <a:latin typeface="Tenorite" pitchFamily="2" charset="0"/>
              </a:rPr>
              <a:t> </a:t>
            </a:r>
            <a:r>
              <a:rPr lang="en-US" sz="1600" dirty="0" err="1">
                <a:latin typeface="Tenorite" pitchFamily="2" charset="0"/>
              </a:rPr>
              <a:t>Oficial</a:t>
            </a:r>
            <a:r>
              <a:rPr lang="en-US" sz="1600" dirty="0">
                <a:latin typeface="Tenorite" pitchFamily="2" charset="0"/>
              </a:rPr>
              <a:t> de la </a:t>
            </a:r>
            <a:r>
              <a:rPr lang="en-US" sz="1600" dirty="0" err="1">
                <a:latin typeface="Tenorite" pitchFamily="2" charset="0"/>
              </a:rPr>
              <a:t>Federación</a:t>
            </a:r>
            <a:r>
              <a:rPr lang="en-US" sz="1600" dirty="0">
                <a:latin typeface="Tenorite" pitchFamily="2" charset="0"/>
              </a:rPr>
              <a:t> </a:t>
            </a:r>
            <a:endParaRPr lang="en-MX" sz="1600" dirty="0">
              <a:latin typeface="Tenorite" pitchFamily="2" charset="0"/>
            </a:endParaRPr>
          </a:p>
        </p:txBody>
      </p:sp>
      <p:sp>
        <p:nvSpPr>
          <p:cNvPr id="18" name="TextBox 17">
            <a:extLst>
              <a:ext uri="{FF2B5EF4-FFF2-40B4-BE49-F238E27FC236}">
                <a16:creationId xmlns:a16="http://schemas.microsoft.com/office/drawing/2014/main" id="{6EFBEDF5-22D2-993A-E819-F27BE37A70D9}"/>
              </a:ext>
            </a:extLst>
          </p:cNvPr>
          <p:cNvSpPr txBox="1"/>
          <p:nvPr/>
        </p:nvSpPr>
        <p:spPr>
          <a:xfrm>
            <a:off x="4098890" y="2962020"/>
            <a:ext cx="1278805" cy="338554"/>
          </a:xfrm>
          <a:prstGeom prst="rect">
            <a:avLst/>
          </a:prstGeom>
          <a:noFill/>
        </p:spPr>
        <p:txBody>
          <a:bodyPr wrap="square" anchor="ctr">
            <a:spAutoFit/>
          </a:bodyPr>
          <a:lstStyle/>
          <a:p>
            <a:pPr algn="ctr"/>
            <a:r>
              <a:rPr lang="en-US" sz="1600" b="1" dirty="0">
                <a:latin typeface="Tenorite" pitchFamily="2" charset="0"/>
              </a:rPr>
              <a:t>LAASSPES</a:t>
            </a:r>
          </a:p>
        </p:txBody>
      </p:sp>
      <p:sp>
        <p:nvSpPr>
          <p:cNvPr id="19" name="Parallelogram 18">
            <a:extLst>
              <a:ext uri="{FF2B5EF4-FFF2-40B4-BE49-F238E27FC236}">
                <a16:creationId xmlns:a16="http://schemas.microsoft.com/office/drawing/2014/main" id="{B5FA3962-8F46-F229-B7F3-12538E2576F9}"/>
              </a:ext>
            </a:extLst>
          </p:cNvPr>
          <p:cNvSpPr/>
          <p:nvPr/>
        </p:nvSpPr>
        <p:spPr>
          <a:xfrm>
            <a:off x="6826396" y="2941407"/>
            <a:ext cx="4355911" cy="356342"/>
          </a:xfrm>
          <a:prstGeom prst="parallelogram">
            <a:avLst/>
          </a:prstGeom>
          <a:gradFill flip="none" rotWithShape="1">
            <a:gsLst>
              <a:gs pos="0">
                <a:schemeClr val="bg2"/>
              </a:gs>
              <a:gs pos="100000">
                <a:schemeClr val="bg1"/>
              </a:gs>
            </a:gsLst>
            <a:lin ang="108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0" name="TextBox 19">
            <a:extLst>
              <a:ext uri="{FF2B5EF4-FFF2-40B4-BE49-F238E27FC236}">
                <a16:creationId xmlns:a16="http://schemas.microsoft.com/office/drawing/2014/main" id="{D8949722-F9EA-CF0B-2000-58747C1F2154}"/>
              </a:ext>
            </a:extLst>
          </p:cNvPr>
          <p:cNvSpPr txBox="1"/>
          <p:nvPr/>
        </p:nvSpPr>
        <p:spPr>
          <a:xfrm>
            <a:off x="8119668" y="2962020"/>
            <a:ext cx="1513490" cy="338554"/>
          </a:xfrm>
          <a:prstGeom prst="rect">
            <a:avLst/>
          </a:prstGeom>
          <a:noFill/>
        </p:spPr>
        <p:txBody>
          <a:bodyPr wrap="square" anchor="ctr">
            <a:spAutoFit/>
          </a:bodyPr>
          <a:lstStyle/>
          <a:p>
            <a:pPr algn="ctr"/>
            <a:r>
              <a:rPr lang="en-US" sz="1600" b="1" dirty="0">
                <a:latin typeface="Tenorite" pitchFamily="2" charset="0"/>
              </a:rPr>
              <a:t>LEY FEDERAL</a:t>
            </a:r>
          </a:p>
        </p:txBody>
      </p:sp>
    </p:spTree>
    <p:extLst>
      <p:ext uri="{BB962C8B-B14F-4D97-AF65-F5344CB8AC3E}">
        <p14:creationId xmlns:p14="http://schemas.microsoft.com/office/powerpoint/2010/main" val="2207103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569F196B-2359-26FB-E1BD-4A6AF0A0BA9B}"/>
              </a:ext>
            </a:extLst>
          </p:cNvPr>
          <p:cNvSpPr/>
          <p:nvPr/>
        </p:nvSpPr>
        <p:spPr>
          <a:xfrm>
            <a:off x="3403600" y="2400300"/>
            <a:ext cx="7874000" cy="3886200"/>
          </a:xfrm>
          <a:prstGeom prst="roundRect">
            <a:avLst>
              <a:gd name="adj" fmla="val 3268"/>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5" name="Freeform 44">
            <a:extLst>
              <a:ext uri="{FF2B5EF4-FFF2-40B4-BE49-F238E27FC236}">
                <a16:creationId xmlns:a16="http://schemas.microsoft.com/office/drawing/2014/main" id="{697C1AFE-1164-F095-3844-7CEF2BA9DF9B}"/>
              </a:ext>
            </a:extLst>
          </p:cNvPr>
          <p:cNvSpPr/>
          <p:nvPr/>
        </p:nvSpPr>
        <p:spPr>
          <a:xfrm rot="10800000">
            <a:off x="1926585" y="2860441"/>
            <a:ext cx="972201" cy="921897"/>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chemeClr val="accent3">
                  <a:lumMod val="75000"/>
                </a:schemeClr>
              </a:gs>
              <a:gs pos="10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094737" y="3146183"/>
            <a:ext cx="986167"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02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281887" y="2860441"/>
            <a:ext cx="1611194" cy="1777679"/>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5" name="TextBox 4">
            <a:extLst>
              <a:ext uri="{FF2B5EF4-FFF2-40B4-BE49-F238E27FC236}">
                <a16:creationId xmlns:a16="http://schemas.microsoft.com/office/drawing/2014/main" id="{99EB6F2D-92B3-44FB-05D7-3BA585B8D569}"/>
              </a:ext>
            </a:extLst>
          </p:cNvPr>
          <p:cNvSpPr txBox="1"/>
          <p:nvPr/>
        </p:nvSpPr>
        <p:spPr>
          <a:xfrm>
            <a:off x="1314447" y="4161357"/>
            <a:ext cx="1488257" cy="303929"/>
          </a:xfrm>
          <a:prstGeom prst="rect">
            <a:avLst/>
          </a:prstGeom>
          <a:noFill/>
        </p:spPr>
        <p:txBody>
          <a:bodyPr wrap="squar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Desarrollo</a:t>
            </a:r>
          </a:p>
        </p:txBody>
      </p:sp>
      <p:sp>
        <p:nvSpPr>
          <p:cNvPr id="6" name="TextBox 5">
            <a:extLst>
              <a:ext uri="{FF2B5EF4-FFF2-40B4-BE49-F238E27FC236}">
                <a16:creationId xmlns:a16="http://schemas.microsoft.com/office/drawing/2014/main" id="{A2F126EA-3DB4-2706-2A37-CEB1788D96D2}"/>
              </a:ext>
            </a:extLst>
          </p:cNvPr>
          <p:cNvSpPr txBox="1"/>
          <p:nvPr/>
        </p:nvSpPr>
        <p:spPr>
          <a:xfrm>
            <a:off x="1319026" y="3702104"/>
            <a:ext cx="1488257" cy="49051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Junta de</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aclaraciones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B31E10C6-1D53-6EE1-02ED-D376E4A9ACCA}"/>
              </a:ext>
            </a:extLst>
          </p:cNvPr>
          <p:cNvSpPr txBox="1"/>
          <p:nvPr/>
        </p:nvSpPr>
        <p:spPr>
          <a:xfrm>
            <a:off x="3754462" y="6377110"/>
            <a:ext cx="4683077"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36 y 37 LAASSPES; 44 y 45 de su Reglamento </a:t>
            </a:r>
          </a:p>
        </p:txBody>
      </p:sp>
      <p:sp>
        <p:nvSpPr>
          <p:cNvPr id="22" name="TextBox 21">
            <a:extLst>
              <a:ext uri="{FF2B5EF4-FFF2-40B4-BE49-F238E27FC236}">
                <a16:creationId xmlns:a16="http://schemas.microsoft.com/office/drawing/2014/main" id="{72861534-22F2-430A-CD42-38ABDD17C753}"/>
              </a:ext>
            </a:extLst>
          </p:cNvPr>
          <p:cNvSpPr txBox="1"/>
          <p:nvPr/>
        </p:nvSpPr>
        <p:spPr>
          <a:xfrm>
            <a:off x="3831856" y="2910697"/>
            <a:ext cx="7041117" cy="2948243"/>
          </a:xfrm>
          <a:prstGeom prst="rect">
            <a:avLst/>
          </a:prstGeom>
          <a:noFill/>
        </p:spPr>
        <p:txBody>
          <a:bodyPr wrap="square" rtlCol="0">
            <a:spAutoFit/>
          </a:bodyPr>
          <a:lstStyle/>
          <a:p>
            <a:pPr marL="141750" indent="-141750">
              <a:lnSpc>
                <a:spcPts val="1400"/>
              </a:lnSpc>
              <a:spcAft>
                <a:spcPts val="800"/>
              </a:spcAft>
              <a:buFont typeface="Arial" panose="020B0604020202020204" pitchFamily="34" charset="0"/>
              <a:buChar char="•"/>
            </a:pPr>
            <a:r>
              <a:rPr lang="en-US" sz="1400" dirty="0">
                <a:latin typeface="Tenorite" pitchFamily="2" charset="0"/>
              </a:rPr>
              <a:t>La junta </a:t>
            </a:r>
            <a:r>
              <a:rPr lang="en-US" sz="1400" dirty="0" err="1">
                <a:latin typeface="Tenorite" pitchFamily="2" charset="0"/>
              </a:rPr>
              <a:t>será</a:t>
            </a:r>
            <a:r>
              <a:rPr lang="en-US" sz="1400" dirty="0">
                <a:latin typeface="Tenorite" pitchFamily="2" charset="0"/>
              </a:rPr>
              <a:t> </a:t>
            </a:r>
            <a:r>
              <a:rPr lang="en-US" sz="1400" dirty="0" err="1">
                <a:latin typeface="Tenorite" pitchFamily="2" charset="0"/>
              </a:rPr>
              <a:t>presidida</a:t>
            </a:r>
            <a:r>
              <a:rPr lang="en-US" sz="1400" dirty="0">
                <a:latin typeface="Tenorite" pitchFamily="2" charset="0"/>
              </a:rPr>
              <a:t> </a:t>
            </a:r>
            <a:r>
              <a:rPr lang="en-US" sz="1400" dirty="0" err="1">
                <a:latin typeface="Tenorite" pitchFamily="2" charset="0"/>
              </a:rPr>
              <a:t>por</a:t>
            </a:r>
            <a:r>
              <a:rPr lang="en-US" sz="1400" dirty="0">
                <a:latin typeface="Tenorite" pitchFamily="2" charset="0"/>
              </a:rPr>
              <a:t> </a:t>
            </a:r>
            <a:r>
              <a:rPr lang="en-US" sz="1400" dirty="0" err="1">
                <a:latin typeface="Tenorite" pitchFamily="2" charset="0"/>
              </a:rPr>
              <a:t>el</a:t>
            </a:r>
            <a:r>
              <a:rPr lang="en-US" sz="1400" dirty="0">
                <a:latin typeface="Tenorite" pitchFamily="2" charset="0"/>
              </a:rPr>
              <a:t> </a:t>
            </a:r>
            <a:r>
              <a:rPr lang="en-US" sz="1400" dirty="0" err="1">
                <a:latin typeface="Tenorite" pitchFamily="2" charset="0"/>
              </a:rPr>
              <a:t>servidor</a:t>
            </a:r>
            <a:r>
              <a:rPr lang="en-US" sz="1400" dirty="0">
                <a:latin typeface="Tenorite" pitchFamily="2" charset="0"/>
              </a:rPr>
              <a:t> </a:t>
            </a:r>
            <a:r>
              <a:rPr lang="en-US" sz="1400" dirty="0" err="1">
                <a:latin typeface="Tenorite" pitchFamily="2" charset="0"/>
              </a:rPr>
              <a:t>público</a:t>
            </a:r>
            <a:r>
              <a:rPr lang="en-US" sz="1400" dirty="0">
                <a:latin typeface="Tenorite" pitchFamily="2" charset="0"/>
              </a:rPr>
              <a:t> que </a:t>
            </a:r>
            <a:r>
              <a:rPr lang="en-US" sz="1400" dirty="0" err="1">
                <a:latin typeface="Tenorite" pitchFamily="2" charset="0"/>
              </a:rPr>
              <a:t>designe</a:t>
            </a:r>
            <a:r>
              <a:rPr lang="en-US" sz="1400" dirty="0">
                <a:latin typeface="Tenorite" pitchFamily="2" charset="0"/>
              </a:rPr>
              <a:t> la </a:t>
            </a:r>
            <a:r>
              <a:rPr lang="en-US" sz="1400" dirty="0" err="1">
                <a:latin typeface="Tenorite" pitchFamily="2" charset="0"/>
              </a:rPr>
              <a:t>convocante</a:t>
            </a:r>
            <a:r>
              <a:rPr lang="en-US" sz="1400" dirty="0">
                <a:latin typeface="Tenorite" pitchFamily="2" charset="0"/>
              </a:rPr>
              <a:t>.</a:t>
            </a:r>
          </a:p>
          <a:p>
            <a:pPr marL="141750" indent="-141750">
              <a:lnSpc>
                <a:spcPts val="1400"/>
              </a:lnSpc>
              <a:spcAft>
                <a:spcPts val="800"/>
              </a:spcAft>
              <a:buFont typeface="Arial" panose="020B0604020202020204" pitchFamily="34" charset="0"/>
              <a:buChar char="•"/>
            </a:pPr>
            <a:r>
              <a:rPr lang="en-US" sz="1400" dirty="0">
                <a:latin typeface="Tenorite" pitchFamily="2" charset="0"/>
              </a:rPr>
              <a:t>Las personas que </a:t>
            </a:r>
            <a:r>
              <a:rPr lang="en-US" sz="1400" dirty="0" err="1">
                <a:latin typeface="Tenorite" pitchFamily="2" charset="0"/>
              </a:rPr>
              <a:t>pretendan</a:t>
            </a:r>
            <a:r>
              <a:rPr lang="en-US" sz="1400" dirty="0">
                <a:latin typeface="Tenorite" pitchFamily="2" charset="0"/>
              </a:rPr>
              <a:t> </a:t>
            </a:r>
            <a:r>
              <a:rPr lang="en-US" sz="1400" dirty="0" err="1">
                <a:latin typeface="Tenorite" pitchFamily="2" charset="0"/>
              </a:rPr>
              <a:t>solicitar</a:t>
            </a:r>
            <a:r>
              <a:rPr lang="en-US" sz="1400" dirty="0">
                <a:latin typeface="Tenorite" pitchFamily="2" charset="0"/>
              </a:rPr>
              <a:t> </a:t>
            </a:r>
            <a:r>
              <a:rPr lang="en-US" sz="1400" dirty="0" err="1">
                <a:latin typeface="Tenorite" pitchFamily="2" charset="0"/>
              </a:rPr>
              <a:t>aclaraciones</a:t>
            </a:r>
            <a:r>
              <a:rPr lang="en-US" sz="1400" dirty="0">
                <a:latin typeface="Tenorite" pitchFamily="2" charset="0"/>
              </a:rPr>
              <a:t> </a:t>
            </a:r>
            <a:r>
              <a:rPr lang="en-US" sz="1400" dirty="0" err="1">
                <a:latin typeface="Tenorite" pitchFamily="2" charset="0"/>
              </a:rPr>
              <a:t>deberán</a:t>
            </a:r>
            <a:r>
              <a:rPr lang="en-US" sz="1400" dirty="0">
                <a:latin typeface="Tenorite" pitchFamily="2" charset="0"/>
              </a:rPr>
              <a:t> </a:t>
            </a:r>
            <a:r>
              <a:rPr lang="en-US" sz="1400" dirty="0" err="1">
                <a:latin typeface="Tenorite" pitchFamily="2" charset="0"/>
              </a:rPr>
              <a:t>presentar</a:t>
            </a:r>
            <a:r>
              <a:rPr lang="en-US" sz="1400" dirty="0">
                <a:latin typeface="Tenorite" pitchFamily="2" charset="0"/>
              </a:rPr>
              <a:t> un </a:t>
            </a:r>
            <a:r>
              <a:rPr lang="en-US" sz="1400" dirty="0" err="1">
                <a:latin typeface="Tenorite" pitchFamily="2" charset="0"/>
              </a:rPr>
              <a:t>escrito</a:t>
            </a:r>
            <a:r>
              <a:rPr lang="en-US" sz="1400" dirty="0">
                <a:latin typeface="Tenorite" pitchFamily="2" charset="0"/>
              </a:rPr>
              <a:t>, en </a:t>
            </a:r>
            <a:r>
              <a:rPr lang="en-US" sz="1400" dirty="0" err="1">
                <a:latin typeface="Tenorite" pitchFamily="2" charset="0"/>
              </a:rPr>
              <a:t>el</a:t>
            </a:r>
            <a:r>
              <a:rPr lang="en-US" sz="1400" dirty="0">
                <a:latin typeface="Tenorite" pitchFamily="2" charset="0"/>
              </a:rPr>
              <a:t> que </a:t>
            </a:r>
            <a:r>
              <a:rPr lang="en-US" sz="1400" dirty="0" err="1">
                <a:latin typeface="Tenorite" pitchFamily="2" charset="0"/>
              </a:rPr>
              <a:t>expresen</a:t>
            </a:r>
            <a:r>
              <a:rPr lang="en-US" sz="1400" dirty="0">
                <a:latin typeface="Tenorite" pitchFamily="2" charset="0"/>
              </a:rPr>
              <a:t> </a:t>
            </a:r>
            <a:r>
              <a:rPr lang="en-US" sz="1400" dirty="0" err="1">
                <a:latin typeface="Tenorite" pitchFamily="2" charset="0"/>
              </a:rPr>
              <a:t>su</a:t>
            </a:r>
            <a:r>
              <a:rPr lang="en-US" sz="1400" dirty="0">
                <a:latin typeface="Tenorite" pitchFamily="2" charset="0"/>
              </a:rPr>
              <a:t> </a:t>
            </a:r>
            <a:r>
              <a:rPr lang="en-US" sz="1400" dirty="0" err="1">
                <a:latin typeface="Tenorite" pitchFamily="2" charset="0"/>
              </a:rPr>
              <a:t>interés</a:t>
            </a:r>
            <a:r>
              <a:rPr lang="en-US" sz="1400" dirty="0">
                <a:latin typeface="Tenorite" pitchFamily="2" charset="0"/>
              </a:rPr>
              <a:t> en </a:t>
            </a:r>
            <a:r>
              <a:rPr lang="en-US" sz="1400" dirty="0" err="1">
                <a:latin typeface="Tenorite" pitchFamily="2" charset="0"/>
              </a:rPr>
              <a:t>participar</a:t>
            </a:r>
            <a:r>
              <a:rPr lang="en-US" sz="1400" dirty="0">
                <a:latin typeface="Tenorite" pitchFamily="2" charset="0"/>
              </a:rPr>
              <a:t> en la </a:t>
            </a:r>
            <a:r>
              <a:rPr lang="en-US" sz="1400" dirty="0" err="1">
                <a:latin typeface="Tenorite" pitchFamily="2" charset="0"/>
              </a:rPr>
              <a:t>licitación</a:t>
            </a:r>
            <a:r>
              <a:rPr lang="en-US" sz="1400" dirty="0">
                <a:latin typeface="Tenorite" pitchFamily="2" charset="0"/>
              </a:rPr>
              <a:t>. </a:t>
            </a:r>
          </a:p>
          <a:p>
            <a:pPr marL="141750" indent="-141750">
              <a:lnSpc>
                <a:spcPts val="1400"/>
              </a:lnSpc>
              <a:spcAft>
                <a:spcPts val="800"/>
              </a:spcAft>
              <a:buFont typeface="Arial" panose="020B0604020202020204" pitchFamily="34" charset="0"/>
              <a:buChar char="•"/>
            </a:pPr>
            <a:r>
              <a:rPr lang="en-US" sz="1400" dirty="0">
                <a:latin typeface="Tenorite" pitchFamily="2" charset="0"/>
              </a:rPr>
              <a:t>Las solicitudes de </a:t>
            </a:r>
            <a:r>
              <a:rPr lang="en-US" sz="1400" dirty="0" err="1">
                <a:latin typeface="Tenorite" pitchFamily="2" charset="0"/>
              </a:rPr>
              <a:t>aclaración</a:t>
            </a:r>
            <a:r>
              <a:rPr lang="en-US" sz="1400" dirty="0">
                <a:latin typeface="Tenorite" pitchFamily="2" charset="0"/>
              </a:rPr>
              <a:t> se </a:t>
            </a:r>
            <a:r>
              <a:rPr lang="en-US" sz="1400" dirty="0" err="1">
                <a:latin typeface="Tenorite" pitchFamily="2" charset="0"/>
              </a:rPr>
              <a:t>podrán</a:t>
            </a:r>
            <a:r>
              <a:rPr lang="en-US" sz="1400" dirty="0">
                <a:latin typeface="Tenorite" pitchFamily="2" charset="0"/>
              </a:rPr>
              <a:t> </a:t>
            </a:r>
            <a:r>
              <a:rPr lang="en-US" sz="1400" dirty="0" err="1">
                <a:latin typeface="Tenorite" pitchFamily="2" charset="0"/>
              </a:rPr>
              <a:t>enviar</a:t>
            </a:r>
            <a:r>
              <a:rPr lang="en-US" sz="1400" dirty="0">
                <a:latin typeface="Tenorite" pitchFamily="2" charset="0"/>
              </a:rPr>
              <a:t> </a:t>
            </a:r>
            <a:r>
              <a:rPr lang="en-US" sz="1400" dirty="0" err="1">
                <a:latin typeface="Tenorite" pitchFamily="2" charset="0"/>
              </a:rPr>
              <a:t>por</a:t>
            </a:r>
            <a:r>
              <a:rPr lang="en-US" sz="1400" dirty="0">
                <a:latin typeface="Tenorite" pitchFamily="2" charset="0"/>
              </a:rPr>
              <a:t> </a:t>
            </a:r>
            <a:r>
              <a:rPr lang="en-US" sz="1400" dirty="0" err="1">
                <a:latin typeface="Tenorite" pitchFamily="2" charset="0"/>
              </a:rPr>
              <a:t>CompraNet</a:t>
            </a:r>
            <a:r>
              <a:rPr lang="en-US" sz="1400" dirty="0">
                <a:latin typeface="Tenorite" pitchFamily="2" charset="0"/>
              </a:rPr>
              <a:t>, o </a:t>
            </a:r>
            <a:r>
              <a:rPr lang="en-US" sz="1400" dirty="0" err="1">
                <a:latin typeface="Tenorite" pitchFamily="2" charset="0"/>
              </a:rPr>
              <a:t>entregarse</a:t>
            </a:r>
            <a:r>
              <a:rPr lang="en-US" sz="1400" dirty="0">
                <a:latin typeface="Tenorite" pitchFamily="2" charset="0"/>
              </a:rPr>
              <a:t> </a:t>
            </a:r>
            <a:r>
              <a:rPr lang="en-US" sz="1400" dirty="0" err="1">
                <a:latin typeface="Tenorite" pitchFamily="2" charset="0"/>
              </a:rPr>
              <a:t>personalmente</a:t>
            </a:r>
            <a:r>
              <a:rPr lang="en-US" sz="1400" dirty="0">
                <a:latin typeface="Tenorite" pitchFamily="2" charset="0"/>
              </a:rPr>
              <a:t>, </a:t>
            </a:r>
            <a:r>
              <a:rPr lang="en-US" sz="1400" dirty="0" err="1">
                <a:latin typeface="Tenorite" pitchFamily="2" charset="0"/>
              </a:rPr>
              <a:t>dependiendo</a:t>
            </a:r>
            <a:r>
              <a:rPr lang="en-US" sz="1400" dirty="0">
                <a:latin typeface="Tenorite" pitchFamily="2" charset="0"/>
              </a:rPr>
              <a:t> del </a:t>
            </a:r>
            <a:r>
              <a:rPr lang="en-US" sz="1400" dirty="0" err="1">
                <a:latin typeface="Tenorite" pitchFamily="2" charset="0"/>
              </a:rPr>
              <a:t>tipo</a:t>
            </a:r>
            <a:r>
              <a:rPr lang="en-US" sz="1400" dirty="0">
                <a:latin typeface="Tenorite" pitchFamily="2" charset="0"/>
              </a:rPr>
              <a:t> de </a:t>
            </a:r>
            <a:r>
              <a:rPr lang="en-US" sz="1400" dirty="0" err="1">
                <a:latin typeface="Tenorite" pitchFamily="2" charset="0"/>
              </a:rPr>
              <a:t>licitación</a:t>
            </a:r>
            <a:r>
              <a:rPr lang="en-US" sz="1400" dirty="0">
                <a:latin typeface="Tenorite" pitchFamily="2" charset="0"/>
              </a:rPr>
              <a:t> de que se </a:t>
            </a:r>
            <a:r>
              <a:rPr lang="en-US" sz="1400" dirty="0" err="1">
                <a:latin typeface="Tenorite" pitchFamily="2" charset="0"/>
              </a:rPr>
              <a:t>trate</a:t>
            </a:r>
            <a:r>
              <a:rPr lang="en-US" sz="1400" dirty="0">
                <a:latin typeface="Tenorite" pitchFamily="2" charset="0"/>
              </a:rPr>
              <a:t> a mas </a:t>
            </a:r>
            <a:r>
              <a:rPr lang="en-US" sz="1400" dirty="0" err="1">
                <a:latin typeface="Tenorite" pitchFamily="2" charset="0"/>
              </a:rPr>
              <a:t>tardar</a:t>
            </a:r>
            <a:r>
              <a:rPr lang="en-US" sz="1400" dirty="0">
                <a:latin typeface="Tenorite" pitchFamily="2" charset="0"/>
              </a:rPr>
              <a:t> 24 horas antes de la </a:t>
            </a:r>
            <a:r>
              <a:rPr lang="en-US" sz="1400" dirty="0" err="1">
                <a:latin typeface="Tenorite" pitchFamily="2" charset="0"/>
              </a:rPr>
              <a:t>fecha</a:t>
            </a:r>
            <a:r>
              <a:rPr lang="en-US" sz="1400" dirty="0">
                <a:latin typeface="Tenorite" pitchFamily="2" charset="0"/>
              </a:rPr>
              <a:t> y hora de la junta de </a:t>
            </a:r>
            <a:r>
              <a:rPr lang="en-US" sz="1400" dirty="0" err="1">
                <a:latin typeface="Tenorite" pitchFamily="2" charset="0"/>
              </a:rPr>
              <a:t>aclaraciones</a:t>
            </a:r>
            <a:r>
              <a:rPr lang="en-US" sz="1400" dirty="0">
                <a:latin typeface="Tenorite" pitchFamily="2" charset="0"/>
              </a:rPr>
              <a:t>.      </a:t>
            </a:r>
          </a:p>
          <a:p>
            <a:pPr marL="141750" indent="-141750">
              <a:lnSpc>
                <a:spcPts val="1400"/>
              </a:lnSpc>
              <a:spcAft>
                <a:spcPts val="800"/>
              </a:spcAft>
              <a:buFont typeface="Arial" panose="020B0604020202020204" pitchFamily="34" charset="0"/>
              <a:buChar char="•"/>
            </a:pPr>
            <a:r>
              <a:rPr lang="en-US" sz="1400" dirty="0">
                <a:latin typeface="Tenorite" pitchFamily="2" charset="0"/>
              </a:rPr>
              <a:t>En las </a:t>
            </a:r>
            <a:r>
              <a:rPr lang="en-US" sz="1400" dirty="0" err="1">
                <a:latin typeface="Tenorite" pitchFamily="2" charset="0"/>
              </a:rPr>
              <a:t>licitaciones</a:t>
            </a:r>
            <a:r>
              <a:rPr lang="en-US" sz="1400" dirty="0">
                <a:latin typeface="Tenorite" pitchFamily="2" charset="0"/>
              </a:rPr>
              <a:t> </a:t>
            </a:r>
            <a:r>
              <a:rPr lang="en-US" sz="1400" dirty="0" err="1">
                <a:latin typeface="Tenorite" pitchFamily="2" charset="0"/>
              </a:rPr>
              <a:t>públicas</a:t>
            </a:r>
            <a:r>
              <a:rPr lang="en-US" sz="1400" dirty="0">
                <a:latin typeface="Tenorite" pitchFamily="2" charset="0"/>
              </a:rPr>
              <a:t> </a:t>
            </a:r>
            <a:r>
              <a:rPr lang="en-US" sz="1400" dirty="0" err="1">
                <a:latin typeface="Tenorite" pitchFamily="2" charset="0"/>
              </a:rPr>
              <a:t>electrónicas</a:t>
            </a:r>
            <a:r>
              <a:rPr lang="en-US" sz="1400" dirty="0">
                <a:latin typeface="Tenorite" pitchFamily="2" charset="0"/>
              </a:rPr>
              <a:t> la </a:t>
            </a:r>
            <a:r>
              <a:rPr lang="en-US" sz="1400" dirty="0" err="1">
                <a:latin typeface="Tenorite" pitchFamily="2" charset="0"/>
              </a:rPr>
              <a:t>convocante</a:t>
            </a:r>
            <a:r>
              <a:rPr lang="en-US" sz="1400" dirty="0">
                <a:latin typeface="Tenorite" pitchFamily="2" charset="0"/>
              </a:rPr>
              <a:t> </a:t>
            </a:r>
            <a:r>
              <a:rPr lang="en-US" sz="1400" dirty="0" err="1">
                <a:latin typeface="Tenorite" pitchFamily="2" charset="0"/>
              </a:rPr>
              <a:t>puede</a:t>
            </a:r>
            <a:r>
              <a:rPr lang="en-US" sz="1400" dirty="0">
                <a:latin typeface="Tenorite" pitchFamily="2" charset="0"/>
              </a:rPr>
              <a:t> </a:t>
            </a:r>
            <a:r>
              <a:rPr lang="en-US" sz="1400" dirty="0" err="1">
                <a:latin typeface="Tenorite" pitchFamily="2" charset="0"/>
              </a:rPr>
              <a:t>enviar</a:t>
            </a:r>
            <a:r>
              <a:rPr lang="en-US" sz="1400" dirty="0">
                <a:latin typeface="Tenorite" pitchFamily="2" charset="0"/>
              </a:rPr>
              <a:t> las </a:t>
            </a:r>
            <a:r>
              <a:rPr lang="en-US" sz="1400" dirty="0" err="1">
                <a:latin typeface="Tenorite" pitchFamily="2" charset="0"/>
              </a:rPr>
              <a:t>contestaciones</a:t>
            </a:r>
            <a:r>
              <a:rPr lang="en-US" sz="1400" dirty="0">
                <a:latin typeface="Tenorite" pitchFamily="2" charset="0"/>
              </a:rPr>
              <a:t> a las solicitudes de </a:t>
            </a:r>
            <a:r>
              <a:rPr lang="en-US" sz="1400" dirty="0" err="1">
                <a:latin typeface="Tenorite" pitchFamily="2" charset="0"/>
              </a:rPr>
              <a:t>aclaración</a:t>
            </a:r>
            <a:r>
              <a:rPr lang="en-US" sz="1400" dirty="0">
                <a:latin typeface="Tenorite" pitchFamily="2" charset="0"/>
              </a:rPr>
              <a:t> a </a:t>
            </a:r>
            <a:r>
              <a:rPr lang="en-US" sz="1400" dirty="0" err="1">
                <a:latin typeface="Tenorite" pitchFamily="2" charset="0"/>
              </a:rPr>
              <a:t>partir</a:t>
            </a:r>
            <a:r>
              <a:rPr lang="en-US" sz="1400" dirty="0">
                <a:latin typeface="Tenorite" pitchFamily="2" charset="0"/>
              </a:rPr>
              <a:t> de la </a:t>
            </a:r>
            <a:r>
              <a:rPr lang="en-US" sz="1400" dirty="0" err="1">
                <a:latin typeface="Tenorite" pitchFamily="2" charset="0"/>
              </a:rPr>
              <a:t>fecha</a:t>
            </a:r>
            <a:r>
              <a:rPr lang="en-US" sz="1400" dirty="0">
                <a:latin typeface="Tenorite" pitchFamily="2" charset="0"/>
              </a:rPr>
              <a:t> y hora </a:t>
            </a:r>
            <a:r>
              <a:rPr lang="en-US" sz="1400" dirty="0" err="1">
                <a:latin typeface="Tenorite" pitchFamily="2" charset="0"/>
              </a:rPr>
              <a:t>señalada</a:t>
            </a:r>
            <a:r>
              <a:rPr lang="en-US" sz="1400" dirty="0">
                <a:latin typeface="Tenorite" pitchFamily="2" charset="0"/>
              </a:rPr>
              <a:t> en la </a:t>
            </a:r>
            <a:r>
              <a:rPr lang="en-US" sz="1400" dirty="0" err="1">
                <a:latin typeface="Tenorite" pitchFamily="2" charset="0"/>
              </a:rPr>
              <a:t>convocatoria</a:t>
            </a:r>
            <a:r>
              <a:rPr lang="en-US" sz="1400" dirty="0">
                <a:latin typeface="Tenorite" pitchFamily="2" charset="0"/>
              </a:rPr>
              <a:t>.</a:t>
            </a:r>
          </a:p>
          <a:p>
            <a:pPr marL="141750" indent="-141750">
              <a:lnSpc>
                <a:spcPts val="1400"/>
              </a:lnSpc>
              <a:spcAft>
                <a:spcPts val="800"/>
              </a:spcAft>
              <a:buFont typeface="Arial" panose="020B0604020202020204" pitchFamily="34" charset="0"/>
              <a:buChar char="•"/>
            </a:pPr>
            <a:r>
              <a:rPr lang="en-US" sz="1400" dirty="0">
                <a:latin typeface="Tenorite" pitchFamily="2" charset="0"/>
              </a:rPr>
              <a:t>En las </a:t>
            </a:r>
            <a:r>
              <a:rPr lang="en-US" sz="1400" dirty="0" err="1">
                <a:latin typeface="Tenorite" pitchFamily="2" charset="0"/>
              </a:rPr>
              <a:t>licitaciones</a:t>
            </a:r>
            <a:r>
              <a:rPr lang="en-US" sz="1400" dirty="0">
                <a:latin typeface="Tenorite" pitchFamily="2" charset="0"/>
              </a:rPr>
              <a:t> </a:t>
            </a:r>
            <a:r>
              <a:rPr lang="en-US" sz="1400" dirty="0" err="1">
                <a:latin typeface="Tenorite" pitchFamily="2" charset="0"/>
              </a:rPr>
              <a:t>públicas</a:t>
            </a:r>
            <a:r>
              <a:rPr lang="en-US" sz="1400" dirty="0">
                <a:latin typeface="Tenorite" pitchFamily="2" charset="0"/>
              </a:rPr>
              <a:t> </a:t>
            </a:r>
            <a:r>
              <a:rPr lang="en-US" sz="1400" dirty="0" err="1">
                <a:latin typeface="Tenorite" pitchFamily="2" charset="0"/>
              </a:rPr>
              <a:t>mixtas</a:t>
            </a:r>
            <a:r>
              <a:rPr lang="en-US" sz="1400" dirty="0">
                <a:latin typeface="Tenorite" pitchFamily="2" charset="0"/>
              </a:rPr>
              <a:t>, la </a:t>
            </a:r>
            <a:r>
              <a:rPr lang="en-US" sz="1400" dirty="0" err="1">
                <a:latin typeface="Tenorite" pitchFamily="2" charset="0"/>
              </a:rPr>
              <a:t>convocante</a:t>
            </a:r>
            <a:r>
              <a:rPr lang="en-US" sz="1400" dirty="0">
                <a:latin typeface="Tenorite" pitchFamily="2" charset="0"/>
              </a:rPr>
              <a:t> en la junta de </a:t>
            </a:r>
            <a:r>
              <a:rPr lang="en-US" sz="1400" dirty="0" err="1">
                <a:latin typeface="Tenorite" pitchFamily="2" charset="0"/>
              </a:rPr>
              <a:t>aclaraciones</a:t>
            </a:r>
            <a:r>
              <a:rPr lang="en-US" sz="1400" dirty="0">
                <a:latin typeface="Tenorite" pitchFamily="2" charset="0"/>
              </a:rPr>
              <a:t> </a:t>
            </a:r>
            <a:r>
              <a:rPr lang="en-US" sz="1400" dirty="0" err="1">
                <a:latin typeface="Tenorite" pitchFamily="2" charset="0"/>
              </a:rPr>
              <a:t>presencial</a:t>
            </a:r>
            <a:r>
              <a:rPr lang="en-US" sz="1400" dirty="0">
                <a:latin typeface="Tenorite" pitchFamily="2" charset="0"/>
              </a:rPr>
              <a:t> </a:t>
            </a:r>
            <a:r>
              <a:rPr lang="en-US" sz="1400" dirty="0" err="1">
                <a:latin typeface="Tenorite" pitchFamily="2" charset="0"/>
              </a:rPr>
              <a:t>dará</a:t>
            </a:r>
            <a:r>
              <a:rPr lang="en-US" sz="1400" dirty="0">
                <a:latin typeface="Tenorite" pitchFamily="2" charset="0"/>
              </a:rPr>
              <a:t> </a:t>
            </a:r>
            <a:r>
              <a:rPr lang="en-US" sz="1400" dirty="0" err="1">
                <a:latin typeface="Tenorite" pitchFamily="2" charset="0"/>
              </a:rPr>
              <a:t>contestación</a:t>
            </a:r>
            <a:r>
              <a:rPr lang="en-US" sz="1400" dirty="0">
                <a:latin typeface="Tenorite" pitchFamily="2" charset="0"/>
              </a:rPr>
              <a:t> a las solicitudes de </a:t>
            </a:r>
            <a:r>
              <a:rPr lang="en-US" sz="1400" dirty="0" err="1">
                <a:latin typeface="Tenorite" pitchFamily="2" charset="0"/>
              </a:rPr>
              <a:t>aclaración</a:t>
            </a:r>
            <a:r>
              <a:rPr lang="en-US" sz="1400" dirty="0">
                <a:latin typeface="Tenorite" pitchFamily="2" charset="0"/>
              </a:rPr>
              <a:t>.</a:t>
            </a:r>
          </a:p>
          <a:p>
            <a:pPr marL="141750" indent="-141750">
              <a:lnSpc>
                <a:spcPts val="1400"/>
              </a:lnSpc>
              <a:spcAft>
                <a:spcPts val="800"/>
              </a:spcAft>
              <a:buFont typeface="Arial" panose="020B0604020202020204" pitchFamily="34" charset="0"/>
              <a:buChar char="•"/>
            </a:pPr>
            <a:r>
              <a:rPr lang="en-US" sz="1400" dirty="0">
                <a:latin typeface="Tenorite" pitchFamily="2" charset="0"/>
              </a:rPr>
              <a:t>La </a:t>
            </a:r>
            <a:r>
              <a:rPr lang="en-US" sz="1400" dirty="0" err="1">
                <a:latin typeface="Tenorite" pitchFamily="2" charset="0"/>
              </a:rPr>
              <a:t>convocante</a:t>
            </a:r>
            <a:r>
              <a:rPr lang="en-US" sz="1400" dirty="0">
                <a:latin typeface="Tenorite" pitchFamily="2" charset="0"/>
              </a:rPr>
              <a:t> </a:t>
            </a:r>
            <a:r>
              <a:rPr lang="en-US" sz="1400" dirty="0" err="1">
                <a:latin typeface="Tenorite" pitchFamily="2" charset="0"/>
              </a:rPr>
              <a:t>esta</a:t>
            </a:r>
            <a:r>
              <a:rPr lang="en-US" sz="1400" dirty="0">
                <a:latin typeface="Tenorite" pitchFamily="2" charset="0"/>
              </a:rPr>
              <a:t> </a:t>
            </a:r>
            <a:r>
              <a:rPr lang="en-US" sz="1400" dirty="0" err="1">
                <a:latin typeface="Tenorite" pitchFamily="2" charset="0"/>
              </a:rPr>
              <a:t>obligada</a:t>
            </a:r>
            <a:r>
              <a:rPr lang="en-US" sz="1400" dirty="0">
                <a:latin typeface="Tenorite" pitchFamily="2" charset="0"/>
              </a:rPr>
              <a:t> a </a:t>
            </a:r>
            <a:r>
              <a:rPr lang="en-US" sz="1400" dirty="0" err="1">
                <a:latin typeface="Tenorite" pitchFamily="2" charset="0"/>
              </a:rPr>
              <a:t>dar</a:t>
            </a:r>
            <a:r>
              <a:rPr lang="en-US" sz="1400" dirty="0">
                <a:latin typeface="Tenorite" pitchFamily="2" charset="0"/>
              </a:rPr>
              <a:t> </a:t>
            </a:r>
            <a:r>
              <a:rPr lang="en-US" sz="1400" dirty="0" err="1">
                <a:latin typeface="Tenorite" pitchFamily="2" charset="0"/>
              </a:rPr>
              <a:t>contestación</a:t>
            </a:r>
            <a:r>
              <a:rPr lang="en-US" sz="1400" dirty="0">
                <a:latin typeface="Tenorite" pitchFamily="2" charset="0"/>
              </a:rPr>
              <a:t>, en forma </a:t>
            </a:r>
            <a:r>
              <a:rPr lang="en-US" sz="1400" dirty="0" err="1">
                <a:latin typeface="Tenorite" pitchFamily="2" charset="0"/>
              </a:rPr>
              <a:t>clara</a:t>
            </a:r>
            <a:r>
              <a:rPr lang="en-US" sz="1400" dirty="0">
                <a:latin typeface="Tenorite" pitchFamily="2" charset="0"/>
              </a:rPr>
              <a:t> y </a:t>
            </a:r>
            <a:r>
              <a:rPr lang="en-US" sz="1400" dirty="0" err="1">
                <a:latin typeface="Tenorite" pitchFamily="2" charset="0"/>
              </a:rPr>
              <a:t>precisa</a:t>
            </a:r>
            <a:r>
              <a:rPr lang="en-US" sz="1400" dirty="0">
                <a:latin typeface="Tenorite" pitchFamily="2" charset="0"/>
              </a:rPr>
              <a:t> a las solicitudes de </a:t>
            </a:r>
            <a:r>
              <a:rPr lang="en-US" sz="1400" dirty="0" err="1">
                <a:latin typeface="Tenorite" pitchFamily="2" charset="0"/>
              </a:rPr>
              <a:t>aclaración</a:t>
            </a:r>
            <a:r>
              <a:rPr lang="en-US" sz="1400" dirty="0">
                <a:latin typeface="Tenorite" pitchFamily="2" charset="0"/>
              </a:rPr>
              <a:t> y a las </a:t>
            </a:r>
            <a:r>
              <a:rPr lang="en-US" sz="1400" dirty="0" err="1">
                <a:latin typeface="Tenorite" pitchFamily="2" charset="0"/>
              </a:rPr>
              <a:t>preguntas</a:t>
            </a:r>
            <a:r>
              <a:rPr lang="en-US" sz="1400" dirty="0">
                <a:latin typeface="Tenorite" pitchFamily="2" charset="0"/>
              </a:rPr>
              <a:t> que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licitantes</a:t>
            </a:r>
            <a:r>
              <a:rPr lang="en-US" sz="1400" dirty="0">
                <a:latin typeface="Tenorite" pitchFamily="2" charset="0"/>
              </a:rPr>
              <a:t> </a:t>
            </a:r>
            <a:r>
              <a:rPr lang="en-US" sz="1400" dirty="0" err="1">
                <a:latin typeface="Tenorite" pitchFamily="2" charset="0"/>
              </a:rPr>
              <a:t>formulen</a:t>
            </a:r>
            <a:r>
              <a:rPr lang="en-US" sz="1400" dirty="0">
                <a:latin typeface="Tenorite" pitchFamily="2" charset="0"/>
              </a:rPr>
              <a:t> con </a:t>
            </a:r>
            <a:r>
              <a:rPr lang="en-US" sz="1400" dirty="0" err="1">
                <a:latin typeface="Tenorite" pitchFamily="2" charset="0"/>
              </a:rPr>
              <a:t>respecto</a:t>
            </a:r>
            <a:r>
              <a:rPr lang="en-US" sz="1400" dirty="0">
                <a:latin typeface="Tenorite" pitchFamily="2" charset="0"/>
              </a:rPr>
              <a:t> a las </a:t>
            </a:r>
            <a:r>
              <a:rPr lang="en-US" sz="1400" dirty="0" err="1">
                <a:latin typeface="Tenorite" pitchFamily="2" charset="0"/>
              </a:rPr>
              <a:t>respuestas</a:t>
            </a:r>
            <a:r>
              <a:rPr lang="en-US" sz="1400" dirty="0">
                <a:latin typeface="Tenorite" pitchFamily="2" charset="0"/>
              </a:rPr>
              <a:t> dadas </a:t>
            </a:r>
            <a:r>
              <a:rPr lang="en-US" sz="1400" dirty="0" err="1">
                <a:latin typeface="Tenorite" pitchFamily="2" charset="0"/>
              </a:rPr>
              <a:t>por</a:t>
            </a:r>
            <a:r>
              <a:rPr lang="en-US" sz="1400" dirty="0">
                <a:latin typeface="Tenorite" pitchFamily="2" charset="0"/>
              </a:rPr>
              <a:t> la </a:t>
            </a:r>
            <a:r>
              <a:rPr lang="en-US" sz="1400" dirty="0" err="1">
                <a:latin typeface="Tenorite" pitchFamily="2" charset="0"/>
              </a:rPr>
              <a:t>convocante</a:t>
            </a:r>
            <a:r>
              <a:rPr lang="en-US" sz="1400" dirty="0">
                <a:latin typeface="Tenorite" pitchFamily="2" charset="0"/>
              </a:rPr>
              <a:t>.</a:t>
            </a:r>
          </a:p>
        </p:txBody>
      </p:sp>
      <p:sp>
        <p:nvSpPr>
          <p:cNvPr id="60" name="TextBox 59">
            <a:extLst>
              <a:ext uri="{FF2B5EF4-FFF2-40B4-BE49-F238E27FC236}">
                <a16:creationId xmlns:a16="http://schemas.microsoft.com/office/drawing/2014/main" id="{23BB91CB-B7ED-E42F-5017-EC076C112672}"/>
              </a:ext>
            </a:extLst>
          </p:cNvPr>
          <p:cNvSpPr txBox="1"/>
          <p:nvPr/>
        </p:nvSpPr>
        <p:spPr>
          <a:xfrm>
            <a:off x="3845234" y="2547843"/>
            <a:ext cx="1755456" cy="315471"/>
          </a:xfrm>
          <a:prstGeom prst="rect">
            <a:avLst/>
          </a:prstGeom>
          <a:noFill/>
        </p:spPr>
        <p:txBody>
          <a:bodyPr wrap="square" rtlCol="0">
            <a:spAutoFit/>
          </a:bodyPr>
          <a:lstStyle/>
          <a:p>
            <a:pPr lvl="0">
              <a:lnSpc>
                <a:spcPts val="1600"/>
              </a:lnSpc>
            </a:pPr>
            <a:r>
              <a:rPr lang="es-MX" b="1" dirty="0">
                <a:solidFill>
                  <a:schemeClr val="accent2"/>
                </a:solidFill>
                <a:effectLst/>
                <a:latin typeface="Tenorite" pitchFamily="2" charset="0"/>
                <a:ea typeface="Calibri" panose="020F0502020204030204" pitchFamily="34" charset="0"/>
                <a:cs typeface="Times New Roman" panose="02020603050405020304" pitchFamily="18" charset="0"/>
              </a:rPr>
              <a:t>DESARROLLO</a:t>
            </a:r>
          </a:p>
        </p:txBody>
      </p:sp>
    </p:spTree>
    <p:extLst>
      <p:ext uri="{BB962C8B-B14F-4D97-AF65-F5344CB8AC3E}">
        <p14:creationId xmlns:p14="http://schemas.microsoft.com/office/powerpoint/2010/main" val="10238203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569F196B-2359-26FB-E1BD-4A6AF0A0BA9B}"/>
              </a:ext>
            </a:extLst>
          </p:cNvPr>
          <p:cNvSpPr/>
          <p:nvPr/>
        </p:nvSpPr>
        <p:spPr>
          <a:xfrm>
            <a:off x="3403600" y="2400300"/>
            <a:ext cx="7874000" cy="3886200"/>
          </a:xfrm>
          <a:prstGeom prst="roundRect">
            <a:avLst>
              <a:gd name="adj" fmla="val 3268"/>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5" name="Freeform 44">
            <a:extLst>
              <a:ext uri="{FF2B5EF4-FFF2-40B4-BE49-F238E27FC236}">
                <a16:creationId xmlns:a16="http://schemas.microsoft.com/office/drawing/2014/main" id="{697C1AFE-1164-F095-3844-7CEF2BA9DF9B}"/>
              </a:ext>
            </a:extLst>
          </p:cNvPr>
          <p:cNvSpPr/>
          <p:nvPr/>
        </p:nvSpPr>
        <p:spPr>
          <a:xfrm rot="10800000">
            <a:off x="1926585" y="2860441"/>
            <a:ext cx="972201" cy="921897"/>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chemeClr val="accent3">
                  <a:lumMod val="75000"/>
                </a:schemeClr>
              </a:gs>
              <a:gs pos="10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094737" y="3146183"/>
            <a:ext cx="986167"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02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281887" y="2860441"/>
            <a:ext cx="1611194" cy="1777679"/>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5" name="TextBox 4">
            <a:extLst>
              <a:ext uri="{FF2B5EF4-FFF2-40B4-BE49-F238E27FC236}">
                <a16:creationId xmlns:a16="http://schemas.microsoft.com/office/drawing/2014/main" id="{99EB6F2D-92B3-44FB-05D7-3BA585B8D569}"/>
              </a:ext>
            </a:extLst>
          </p:cNvPr>
          <p:cNvSpPr txBox="1"/>
          <p:nvPr/>
        </p:nvSpPr>
        <p:spPr>
          <a:xfrm>
            <a:off x="1314447" y="4161357"/>
            <a:ext cx="1488257" cy="303929"/>
          </a:xfrm>
          <a:prstGeom prst="rect">
            <a:avLst/>
          </a:prstGeom>
          <a:noFill/>
        </p:spPr>
        <p:txBody>
          <a:bodyPr wrap="square" rtlCol="0">
            <a:spAutoFit/>
          </a:bodyPr>
          <a:lstStyle/>
          <a:p>
            <a:pPr marL="108000" lvl="0" indent="-108000">
              <a:lnSpc>
                <a:spcPts val="1600"/>
              </a:lnSpc>
              <a:buFont typeface="Inter Light"/>
              <a:buChar char="⁃"/>
            </a:pPr>
            <a:r>
              <a:rPr lang="es-MX" sz="1500" dirty="0">
                <a:effectLst/>
                <a:latin typeface="Tenorite" pitchFamily="2" charset="0"/>
                <a:ea typeface="Calibri" panose="020F0502020204030204" pitchFamily="34" charset="0"/>
                <a:cs typeface="Times New Roman" panose="02020603050405020304" pitchFamily="18" charset="0"/>
              </a:rPr>
              <a:t>Desarrollo</a:t>
            </a:r>
          </a:p>
        </p:txBody>
      </p:sp>
      <p:sp>
        <p:nvSpPr>
          <p:cNvPr id="6" name="TextBox 5">
            <a:extLst>
              <a:ext uri="{FF2B5EF4-FFF2-40B4-BE49-F238E27FC236}">
                <a16:creationId xmlns:a16="http://schemas.microsoft.com/office/drawing/2014/main" id="{A2F126EA-3DB4-2706-2A37-CEB1788D96D2}"/>
              </a:ext>
            </a:extLst>
          </p:cNvPr>
          <p:cNvSpPr txBox="1"/>
          <p:nvPr/>
        </p:nvSpPr>
        <p:spPr>
          <a:xfrm>
            <a:off x="1319026" y="3702104"/>
            <a:ext cx="1488257" cy="49051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Junta de</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aclaraciones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B31E10C6-1D53-6EE1-02ED-D376E4A9ACCA}"/>
              </a:ext>
            </a:extLst>
          </p:cNvPr>
          <p:cNvSpPr txBox="1"/>
          <p:nvPr/>
        </p:nvSpPr>
        <p:spPr>
          <a:xfrm>
            <a:off x="3754462" y="6377110"/>
            <a:ext cx="4683077"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36 y 37 LAASSPES; 44 y 45 de su Reglamento </a:t>
            </a:r>
          </a:p>
        </p:txBody>
      </p:sp>
      <p:sp>
        <p:nvSpPr>
          <p:cNvPr id="22" name="TextBox 21">
            <a:extLst>
              <a:ext uri="{FF2B5EF4-FFF2-40B4-BE49-F238E27FC236}">
                <a16:creationId xmlns:a16="http://schemas.microsoft.com/office/drawing/2014/main" id="{72861534-22F2-430A-CD42-38ABDD17C753}"/>
              </a:ext>
            </a:extLst>
          </p:cNvPr>
          <p:cNvSpPr txBox="1"/>
          <p:nvPr/>
        </p:nvSpPr>
        <p:spPr>
          <a:xfrm>
            <a:off x="3831856" y="2910697"/>
            <a:ext cx="7041117" cy="2948243"/>
          </a:xfrm>
          <a:prstGeom prst="rect">
            <a:avLst/>
          </a:prstGeom>
          <a:noFill/>
        </p:spPr>
        <p:txBody>
          <a:bodyPr wrap="square" rtlCol="0">
            <a:spAutoFit/>
          </a:bodyPr>
          <a:lstStyle/>
          <a:p>
            <a:pPr marL="141750" indent="-141750">
              <a:lnSpc>
                <a:spcPts val="1400"/>
              </a:lnSpc>
              <a:spcAft>
                <a:spcPts val="800"/>
              </a:spcAft>
              <a:buFont typeface="Arial" panose="020B0604020202020204" pitchFamily="34" charset="0"/>
              <a:buChar char="•"/>
            </a:pPr>
            <a:r>
              <a:rPr lang="en-US" sz="1400" dirty="0">
                <a:latin typeface="Tenorite" pitchFamily="2" charset="0"/>
              </a:rPr>
              <a:t>A la junta de </a:t>
            </a:r>
            <a:r>
              <a:rPr lang="en-US" sz="1400" dirty="0" err="1">
                <a:latin typeface="Tenorite" pitchFamily="2" charset="0"/>
              </a:rPr>
              <a:t>aclaraciones</a:t>
            </a:r>
            <a:r>
              <a:rPr lang="en-US" sz="1400" dirty="0">
                <a:latin typeface="Tenorite" pitchFamily="2" charset="0"/>
              </a:rPr>
              <a:t> </a:t>
            </a:r>
            <a:r>
              <a:rPr lang="en-US" sz="1400" dirty="0" err="1">
                <a:latin typeface="Tenorite" pitchFamily="2" charset="0"/>
              </a:rPr>
              <a:t>debe</a:t>
            </a:r>
            <a:r>
              <a:rPr lang="en-US" sz="1400" dirty="0">
                <a:latin typeface="Tenorite" pitchFamily="2" charset="0"/>
              </a:rPr>
              <a:t> </a:t>
            </a:r>
            <a:r>
              <a:rPr lang="en-US" sz="1400" dirty="0" err="1">
                <a:latin typeface="Tenorite" pitchFamily="2" charset="0"/>
              </a:rPr>
              <a:t>asistir</a:t>
            </a:r>
            <a:r>
              <a:rPr lang="en-US" sz="1400" dirty="0">
                <a:latin typeface="Tenorite" pitchFamily="2" charset="0"/>
              </a:rPr>
              <a:t> un </a:t>
            </a:r>
            <a:r>
              <a:rPr lang="en-US" sz="1400" dirty="0" err="1">
                <a:latin typeface="Tenorite" pitchFamily="2" charset="0"/>
              </a:rPr>
              <a:t>servidor</a:t>
            </a:r>
            <a:r>
              <a:rPr lang="en-US" sz="1400" dirty="0">
                <a:latin typeface="Tenorite" pitchFamily="2" charset="0"/>
              </a:rPr>
              <a:t> </a:t>
            </a:r>
            <a:r>
              <a:rPr lang="en-US" sz="1400" dirty="0" err="1">
                <a:latin typeface="Tenorite" pitchFamily="2" charset="0"/>
              </a:rPr>
              <a:t>público</a:t>
            </a:r>
            <a:r>
              <a:rPr lang="en-US" sz="1400" dirty="0">
                <a:latin typeface="Tenorite" pitchFamily="2" charset="0"/>
              </a:rPr>
              <a:t> con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conocimientos</a:t>
            </a:r>
            <a:r>
              <a:rPr lang="en-US" sz="1400" dirty="0">
                <a:latin typeface="Tenorite" pitchFamily="2" charset="0"/>
              </a:rPr>
              <a:t> </a:t>
            </a:r>
            <a:r>
              <a:rPr lang="en-US" sz="1400" dirty="0" err="1">
                <a:latin typeface="Tenorite" pitchFamily="2" charset="0"/>
              </a:rPr>
              <a:t>técnicos</a:t>
            </a:r>
            <a:r>
              <a:rPr lang="en-US" sz="1400" dirty="0">
                <a:latin typeface="Tenorite" pitchFamily="2" charset="0"/>
              </a:rPr>
              <a:t> </a:t>
            </a:r>
            <a:r>
              <a:rPr lang="en-US" sz="1400" dirty="0" err="1">
                <a:latin typeface="Tenorite" pitchFamily="2" charset="0"/>
              </a:rPr>
              <a:t>suficientes</a:t>
            </a:r>
            <a:r>
              <a:rPr lang="en-US" sz="1400" dirty="0">
                <a:latin typeface="Tenorite" pitchFamily="2" charset="0"/>
              </a:rPr>
              <a:t> que </a:t>
            </a:r>
            <a:r>
              <a:rPr lang="en-US" sz="1400" dirty="0" err="1">
                <a:latin typeface="Tenorite" pitchFamily="2" charset="0"/>
              </a:rPr>
              <a:t>permitan</a:t>
            </a:r>
            <a:r>
              <a:rPr lang="en-US" sz="1400" dirty="0">
                <a:latin typeface="Tenorite" pitchFamily="2" charset="0"/>
              </a:rPr>
              <a:t> </a:t>
            </a:r>
            <a:r>
              <a:rPr lang="en-US" sz="1400" dirty="0" err="1">
                <a:latin typeface="Tenorite" pitchFamily="2" charset="0"/>
              </a:rPr>
              <a:t>dar</a:t>
            </a:r>
            <a:r>
              <a:rPr lang="en-US" sz="1400" dirty="0">
                <a:latin typeface="Tenorite" pitchFamily="2" charset="0"/>
              </a:rPr>
              <a:t> </a:t>
            </a:r>
            <a:r>
              <a:rPr lang="en-US" sz="1400" dirty="0" err="1">
                <a:latin typeface="Tenorite" pitchFamily="2" charset="0"/>
              </a:rPr>
              <a:t>respuesta</a:t>
            </a:r>
            <a:r>
              <a:rPr lang="en-US" sz="1400" dirty="0">
                <a:latin typeface="Tenorite" pitchFamily="2" charset="0"/>
              </a:rPr>
              <a:t> </a:t>
            </a:r>
            <a:r>
              <a:rPr lang="en-US" sz="1400" dirty="0" err="1">
                <a:latin typeface="Tenorite" pitchFamily="2" charset="0"/>
              </a:rPr>
              <a:t>clara</a:t>
            </a:r>
            <a:r>
              <a:rPr lang="en-US" sz="1400" dirty="0">
                <a:latin typeface="Tenorite" pitchFamily="2" charset="0"/>
              </a:rPr>
              <a:t> y </a:t>
            </a:r>
            <a:r>
              <a:rPr lang="en-US" sz="1400" dirty="0" err="1">
                <a:latin typeface="Tenorite" pitchFamily="2" charset="0"/>
              </a:rPr>
              <a:t>precisa</a:t>
            </a:r>
            <a:r>
              <a:rPr lang="en-US" sz="1400" dirty="0">
                <a:latin typeface="Tenorite" pitchFamily="2" charset="0"/>
              </a:rPr>
              <a:t> a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planteamientos</a:t>
            </a:r>
            <a:r>
              <a:rPr lang="en-US" sz="1400" dirty="0">
                <a:latin typeface="Tenorite" pitchFamily="2" charset="0"/>
              </a:rPr>
              <a:t> de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licitantes</a:t>
            </a:r>
            <a:r>
              <a:rPr lang="en-US" sz="1400" dirty="0">
                <a:latin typeface="Tenorite" pitchFamily="2" charset="0"/>
              </a:rPr>
              <a:t>.</a:t>
            </a:r>
          </a:p>
          <a:p>
            <a:pPr marL="141750" indent="-141750">
              <a:lnSpc>
                <a:spcPts val="1400"/>
              </a:lnSpc>
              <a:spcAft>
                <a:spcPts val="800"/>
              </a:spcAft>
              <a:buFont typeface="Arial" panose="020B0604020202020204" pitchFamily="34" charset="0"/>
              <a:buChar char="•"/>
            </a:pPr>
            <a:r>
              <a:rPr lang="en-US" sz="1400" dirty="0">
                <a:latin typeface="Tenorite" pitchFamily="2" charset="0"/>
              </a:rPr>
              <a:t>El </a:t>
            </a:r>
            <a:r>
              <a:rPr lang="en-US" sz="1400" dirty="0" err="1">
                <a:latin typeface="Tenorite" pitchFamily="2" charset="0"/>
              </a:rPr>
              <a:t>servidor</a:t>
            </a:r>
            <a:r>
              <a:rPr lang="en-US" sz="1400" dirty="0">
                <a:latin typeface="Tenorite" pitchFamily="2" charset="0"/>
              </a:rPr>
              <a:t> </a:t>
            </a:r>
            <a:r>
              <a:rPr lang="en-US" sz="1400" dirty="0" err="1">
                <a:latin typeface="Tenorite" pitchFamily="2" charset="0"/>
              </a:rPr>
              <a:t>público</a:t>
            </a:r>
            <a:r>
              <a:rPr lang="en-US" sz="1400" dirty="0">
                <a:latin typeface="Tenorite" pitchFamily="2" charset="0"/>
              </a:rPr>
              <a:t> que </a:t>
            </a:r>
            <a:r>
              <a:rPr lang="en-US" sz="1400" dirty="0" err="1">
                <a:latin typeface="Tenorite" pitchFamily="2" charset="0"/>
              </a:rPr>
              <a:t>presida</a:t>
            </a:r>
            <a:r>
              <a:rPr lang="en-US" sz="1400" dirty="0">
                <a:latin typeface="Tenorite" pitchFamily="2" charset="0"/>
              </a:rPr>
              <a:t> la junta de </a:t>
            </a:r>
            <a:r>
              <a:rPr lang="en-US" sz="1400" dirty="0" err="1">
                <a:latin typeface="Tenorite" pitchFamily="2" charset="0"/>
              </a:rPr>
              <a:t>aclaraciones</a:t>
            </a:r>
            <a:r>
              <a:rPr lang="en-US" sz="1400" dirty="0">
                <a:latin typeface="Tenorite" pitchFamily="2" charset="0"/>
              </a:rPr>
              <a:t> no </a:t>
            </a:r>
            <a:r>
              <a:rPr lang="en-US" sz="1400" dirty="0" err="1">
                <a:latin typeface="Tenorite" pitchFamily="2" charset="0"/>
              </a:rPr>
              <a:t>permitirá</a:t>
            </a:r>
            <a:r>
              <a:rPr lang="en-US" sz="1400" dirty="0">
                <a:latin typeface="Tenorite" pitchFamily="2" charset="0"/>
              </a:rPr>
              <a:t> que </a:t>
            </a:r>
            <a:r>
              <a:rPr lang="en-US" sz="1400" dirty="0" err="1">
                <a:latin typeface="Tenorite" pitchFamily="2" charset="0"/>
              </a:rPr>
              <a:t>como</a:t>
            </a:r>
            <a:r>
              <a:rPr lang="en-US" sz="1400" dirty="0">
                <a:latin typeface="Tenorite" pitchFamily="2" charset="0"/>
              </a:rPr>
              <a:t> </a:t>
            </a:r>
            <a:r>
              <a:rPr lang="en-US" sz="1400" dirty="0" err="1">
                <a:latin typeface="Tenorite" pitchFamily="2" charset="0"/>
              </a:rPr>
              <a:t>respuesta</a:t>
            </a:r>
            <a:r>
              <a:rPr lang="en-US" sz="1400" dirty="0">
                <a:latin typeface="Tenorite" pitchFamily="2" charset="0"/>
              </a:rPr>
              <a:t> a las solicitudes de </a:t>
            </a:r>
            <a:r>
              <a:rPr lang="en-US" sz="1400" dirty="0" err="1">
                <a:latin typeface="Tenorite" pitchFamily="2" charset="0"/>
              </a:rPr>
              <a:t>aclaración</a:t>
            </a:r>
            <a:r>
              <a:rPr lang="en-US" sz="1400" dirty="0">
                <a:latin typeface="Tenorite" pitchFamily="2" charset="0"/>
              </a:rPr>
              <a:t> se </a:t>
            </a:r>
            <a:r>
              <a:rPr lang="en-US" sz="1400" dirty="0" err="1">
                <a:latin typeface="Tenorite" pitchFamily="2" charset="0"/>
              </a:rPr>
              <a:t>remita</a:t>
            </a:r>
            <a:r>
              <a:rPr lang="en-US" sz="1400" dirty="0">
                <a:latin typeface="Tenorite" pitchFamily="2" charset="0"/>
              </a:rPr>
              <a:t> al </a:t>
            </a:r>
            <a:r>
              <a:rPr lang="en-US" sz="1400" dirty="0" err="1">
                <a:latin typeface="Tenorite" pitchFamily="2" charset="0"/>
              </a:rPr>
              <a:t>licitante</a:t>
            </a:r>
            <a:r>
              <a:rPr lang="en-US" sz="1400" dirty="0">
                <a:latin typeface="Tenorite" pitchFamily="2" charset="0"/>
              </a:rPr>
              <a:t> de </a:t>
            </a:r>
            <a:r>
              <a:rPr lang="en-US" sz="1400" dirty="0" err="1">
                <a:latin typeface="Tenorite" pitchFamily="2" charset="0"/>
              </a:rPr>
              <a:t>manera</a:t>
            </a:r>
            <a:r>
              <a:rPr lang="en-US" sz="1400" dirty="0">
                <a:latin typeface="Tenorite" pitchFamily="2" charset="0"/>
              </a:rPr>
              <a:t> general a lo </a:t>
            </a:r>
            <a:r>
              <a:rPr lang="en-US" sz="1400" dirty="0" err="1">
                <a:latin typeface="Tenorite" pitchFamily="2" charset="0"/>
              </a:rPr>
              <a:t>previsto</a:t>
            </a:r>
            <a:r>
              <a:rPr lang="en-US" sz="1400" dirty="0">
                <a:latin typeface="Tenorite" pitchFamily="2" charset="0"/>
              </a:rPr>
              <a:t> en la </a:t>
            </a:r>
            <a:r>
              <a:rPr lang="en-US" sz="1400" dirty="0" err="1">
                <a:latin typeface="Tenorite" pitchFamily="2" charset="0"/>
              </a:rPr>
              <a:t>convocatoria</a:t>
            </a:r>
            <a:r>
              <a:rPr lang="en-US" sz="1400" dirty="0">
                <a:latin typeface="Tenorite" pitchFamily="2" charset="0"/>
              </a:rPr>
              <a:t> a la </a:t>
            </a:r>
            <a:r>
              <a:rPr lang="en-US" sz="1400" dirty="0" err="1">
                <a:latin typeface="Tenorite" pitchFamily="2" charset="0"/>
              </a:rPr>
              <a:t>licitación</a:t>
            </a:r>
            <a:r>
              <a:rPr lang="en-US" sz="1400" dirty="0">
                <a:latin typeface="Tenorite" pitchFamily="2" charset="0"/>
              </a:rPr>
              <a:t> </a:t>
            </a:r>
            <a:r>
              <a:rPr lang="en-US" sz="1400" dirty="0" err="1">
                <a:latin typeface="Tenorite" pitchFamily="2" charset="0"/>
              </a:rPr>
              <a:t>pública</a:t>
            </a:r>
            <a:r>
              <a:rPr lang="en-US" sz="1400" dirty="0">
                <a:latin typeface="Tenorite" pitchFamily="2" charset="0"/>
              </a:rPr>
              <a:t>.</a:t>
            </a:r>
          </a:p>
          <a:p>
            <a:pPr marL="141750" indent="-141750">
              <a:lnSpc>
                <a:spcPts val="1400"/>
              </a:lnSpc>
              <a:spcAft>
                <a:spcPts val="800"/>
              </a:spcAft>
              <a:buFont typeface="Arial" panose="020B0604020202020204" pitchFamily="34" charset="0"/>
              <a:buChar char="•"/>
            </a:pPr>
            <a:r>
              <a:rPr lang="en-US" sz="1400" dirty="0">
                <a:latin typeface="Tenorite" pitchFamily="2" charset="0"/>
              </a:rPr>
              <a:t>La junta de </a:t>
            </a:r>
            <a:r>
              <a:rPr lang="en-US" sz="1400" dirty="0" err="1">
                <a:latin typeface="Tenorite" pitchFamily="2" charset="0"/>
              </a:rPr>
              <a:t>aclaraciones</a:t>
            </a:r>
            <a:r>
              <a:rPr lang="en-US" sz="1400" dirty="0">
                <a:latin typeface="Tenorite" pitchFamily="2" charset="0"/>
              </a:rPr>
              <a:t> </a:t>
            </a:r>
            <a:r>
              <a:rPr lang="en-US" sz="1400" dirty="0" err="1">
                <a:latin typeface="Tenorite" pitchFamily="2" charset="0"/>
              </a:rPr>
              <a:t>puede</a:t>
            </a:r>
            <a:r>
              <a:rPr lang="en-US" sz="1400" dirty="0">
                <a:latin typeface="Tenorite" pitchFamily="2" charset="0"/>
              </a:rPr>
              <a:t> </a:t>
            </a:r>
            <a:r>
              <a:rPr lang="en-US" sz="1400" dirty="0" err="1">
                <a:latin typeface="Tenorite" pitchFamily="2" charset="0"/>
              </a:rPr>
              <a:t>celebrase</a:t>
            </a:r>
            <a:r>
              <a:rPr lang="en-US" sz="1400" dirty="0">
                <a:latin typeface="Tenorite" pitchFamily="2" charset="0"/>
              </a:rPr>
              <a:t> en </a:t>
            </a:r>
            <a:r>
              <a:rPr lang="en-US" sz="1400" dirty="0" err="1">
                <a:latin typeface="Tenorite" pitchFamily="2" charset="0"/>
              </a:rPr>
              <a:t>una</a:t>
            </a:r>
            <a:r>
              <a:rPr lang="en-US" sz="1400" dirty="0">
                <a:latin typeface="Tenorite" pitchFamily="2" charset="0"/>
              </a:rPr>
              <a:t> o </a:t>
            </a:r>
            <a:r>
              <a:rPr lang="en-US" sz="1400" dirty="0" err="1">
                <a:latin typeface="Tenorite" pitchFamily="2" charset="0"/>
              </a:rPr>
              <a:t>más</a:t>
            </a:r>
            <a:r>
              <a:rPr lang="en-US" sz="1400" dirty="0">
                <a:latin typeface="Tenorite" pitchFamily="2" charset="0"/>
              </a:rPr>
              <a:t> </a:t>
            </a:r>
            <a:r>
              <a:rPr lang="en-US" sz="1400" dirty="0" err="1">
                <a:latin typeface="Tenorite" pitchFamily="2" charset="0"/>
              </a:rPr>
              <a:t>sesiones</a:t>
            </a:r>
            <a:r>
              <a:rPr lang="en-US" sz="1400" dirty="0">
                <a:latin typeface="Tenorite" pitchFamily="2" charset="0"/>
              </a:rPr>
              <a:t>. </a:t>
            </a:r>
          </a:p>
          <a:p>
            <a:pPr marL="141750" indent="-141750">
              <a:lnSpc>
                <a:spcPts val="1400"/>
              </a:lnSpc>
              <a:spcAft>
                <a:spcPts val="800"/>
              </a:spcAft>
              <a:buFont typeface="Arial" panose="020B0604020202020204" pitchFamily="34" charset="0"/>
              <a:buChar char="•"/>
            </a:pPr>
            <a:r>
              <a:rPr lang="en-US" sz="1400" dirty="0">
                <a:latin typeface="Tenorite" pitchFamily="2" charset="0"/>
              </a:rPr>
              <a:t>Al </a:t>
            </a:r>
            <a:r>
              <a:rPr lang="en-US" sz="1400" dirty="0" err="1">
                <a:latin typeface="Tenorite" pitchFamily="2" charset="0"/>
              </a:rPr>
              <a:t>concluir</a:t>
            </a:r>
            <a:r>
              <a:rPr lang="en-US" sz="1400" dirty="0">
                <a:latin typeface="Tenorite" pitchFamily="2" charset="0"/>
              </a:rPr>
              <a:t> </a:t>
            </a:r>
            <a:r>
              <a:rPr lang="en-US" sz="1400" dirty="0" err="1">
                <a:latin typeface="Tenorite" pitchFamily="2" charset="0"/>
              </a:rPr>
              <a:t>cada</a:t>
            </a:r>
            <a:r>
              <a:rPr lang="en-US" sz="1400" dirty="0">
                <a:latin typeface="Tenorite" pitchFamily="2" charset="0"/>
              </a:rPr>
              <a:t> junta de </a:t>
            </a:r>
            <a:r>
              <a:rPr lang="en-US" sz="1400" dirty="0" err="1">
                <a:latin typeface="Tenorite" pitchFamily="2" charset="0"/>
              </a:rPr>
              <a:t>aclaraciones</a:t>
            </a:r>
            <a:r>
              <a:rPr lang="en-US" sz="1400" dirty="0">
                <a:latin typeface="Tenorite" pitchFamily="2" charset="0"/>
              </a:rPr>
              <a:t> se </a:t>
            </a:r>
            <a:r>
              <a:rPr lang="en-US" sz="1400" dirty="0" err="1">
                <a:latin typeface="Tenorite" pitchFamily="2" charset="0"/>
              </a:rPr>
              <a:t>debe</a:t>
            </a:r>
            <a:r>
              <a:rPr lang="en-US" sz="1400" dirty="0">
                <a:latin typeface="Tenorite" pitchFamily="2" charset="0"/>
              </a:rPr>
              <a:t> </a:t>
            </a:r>
            <a:r>
              <a:rPr lang="en-US" sz="1400" dirty="0" err="1">
                <a:latin typeface="Tenorite" pitchFamily="2" charset="0"/>
              </a:rPr>
              <a:t>señalar</a:t>
            </a:r>
            <a:r>
              <a:rPr lang="en-US" sz="1400" dirty="0">
                <a:latin typeface="Tenorite" pitchFamily="2" charset="0"/>
              </a:rPr>
              <a:t> la </a:t>
            </a:r>
            <a:r>
              <a:rPr lang="en-US" sz="1400" dirty="0" err="1">
                <a:latin typeface="Tenorite" pitchFamily="2" charset="0"/>
              </a:rPr>
              <a:t>fecha</a:t>
            </a:r>
            <a:r>
              <a:rPr lang="en-US" sz="1400" dirty="0">
                <a:latin typeface="Tenorite" pitchFamily="2" charset="0"/>
              </a:rPr>
              <a:t> y hora para </a:t>
            </a:r>
            <a:r>
              <a:rPr lang="en-US" sz="1400" dirty="0" err="1">
                <a:latin typeface="Tenorite" pitchFamily="2" charset="0"/>
              </a:rPr>
              <a:t>ulteriores</a:t>
            </a:r>
            <a:r>
              <a:rPr lang="en-US" sz="1400" dirty="0">
                <a:latin typeface="Tenorite" pitchFamily="2" charset="0"/>
              </a:rPr>
              <a:t> juntas.</a:t>
            </a:r>
          </a:p>
          <a:p>
            <a:pPr marL="141750" indent="-141750">
              <a:lnSpc>
                <a:spcPts val="1400"/>
              </a:lnSpc>
              <a:spcAft>
                <a:spcPts val="800"/>
              </a:spcAft>
              <a:buFont typeface="Arial" panose="020B0604020202020204" pitchFamily="34" charset="0"/>
              <a:buChar char="•"/>
            </a:pPr>
            <a:r>
              <a:rPr lang="en-US" sz="1400" dirty="0">
                <a:latin typeface="Tenorite" pitchFamily="2" charset="0"/>
              </a:rPr>
              <a:t>De </a:t>
            </a:r>
            <a:r>
              <a:rPr lang="en-US" sz="1400" dirty="0" err="1">
                <a:latin typeface="Tenorite" pitchFamily="2" charset="0"/>
              </a:rPr>
              <a:t>cada</a:t>
            </a:r>
            <a:r>
              <a:rPr lang="en-US" sz="1400" dirty="0">
                <a:latin typeface="Tenorite" pitchFamily="2" charset="0"/>
              </a:rPr>
              <a:t> junta de </a:t>
            </a:r>
            <a:r>
              <a:rPr lang="en-US" sz="1400" dirty="0" err="1">
                <a:latin typeface="Tenorite" pitchFamily="2" charset="0"/>
              </a:rPr>
              <a:t>aclaraciones</a:t>
            </a:r>
            <a:r>
              <a:rPr lang="en-US" sz="1400" dirty="0">
                <a:latin typeface="Tenorite" pitchFamily="2" charset="0"/>
              </a:rPr>
              <a:t> se </a:t>
            </a:r>
            <a:r>
              <a:rPr lang="en-US" sz="1400" dirty="0" err="1">
                <a:latin typeface="Tenorite" pitchFamily="2" charset="0"/>
              </a:rPr>
              <a:t>levantará</a:t>
            </a:r>
            <a:r>
              <a:rPr lang="en-US" sz="1400" dirty="0">
                <a:latin typeface="Tenorite" pitchFamily="2" charset="0"/>
              </a:rPr>
              <a:t> </a:t>
            </a:r>
            <a:r>
              <a:rPr lang="en-US" sz="1400" dirty="0" err="1">
                <a:latin typeface="Tenorite" pitchFamily="2" charset="0"/>
              </a:rPr>
              <a:t>el</a:t>
            </a:r>
            <a:r>
              <a:rPr lang="en-US" sz="1400" dirty="0">
                <a:latin typeface="Tenorite" pitchFamily="2" charset="0"/>
              </a:rPr>
              <a:t> acta en </a:t>
            </a:r>
            <a:r>
              <a:rPr lang="en-US" sz="1400" dirty="0" err="1">
                <a:latin typeface="Tenorite" pitchFamily="2" charset="0"/>
              </a:rPr>
              <a:t>el</a:t>
            </a:r>
            <a:r>
              <a:rPr lang="en-US" sz="1400" dirty="0">
                <a:latin typeface="Tenorite" pitchFamily="2" charset="0"/>
              </a:rPr>
              <a:t> que se </a:t>
            </a:r>
            <a:r>
              <a:rPr lang="en-US" sz="1400" dirty="0" err="1">
                <a:latin typeface="Tenorite" pitchFamily="2" charset="0"/>
              </a:rPr>
              <a:t>hará</a:t>
            </a:r>
            <a:r>
              <a:rPr lang="en-US" sz="1400" dirty="0">
                <a:latin typeface="Tenorite" pitchFamily="2" charset="0"/>
              </a:rPr>
              <a:t> </a:t>
            </a:r>
            <a:r>
              <a:rPr lang="en-US" sz="1400" dirty="0" err="1">
                <a:latin typeface="Tenorite" pitchFamily="2" charset="0"/>
              </a:rPr>
              <a:t>constar</a:t>
            </a:r>
            <a:r>
              <a:rPr lang="en-US" sz="1400" dirty="0">
                <a:latin typeface="Tenorite" pitchFamily="2" charset="0"/>
              </a:rPr>
              <a:t>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cuestionamientos</a:t>
            </a:r>
            <a:r>
              <a:rPr lang="en-US" sz="1400" dirty="0">
                <a:latin typeface="Tenorite" pitchFamily="2" charset="0"/>
              </a:rPr>
              <a:t> </a:t>
            </a:r>
            <a:r>
              <a:rPr lang="en-US" sz="1400" dirty="0" err="1">
                <a:latin typeface="Tenorite" pitchFamily="2" charset="0"/>
              </a:rPr>
              <a:t>formulados</a:t>
            </a:r>
            <a:r>
              <a:rPr lang="en-US" sz="1400" dirty="0">
                <a:latin typeface="Tenorite" pitchFamily="2" charset="0"/>
              </a:rPr>
              <a:t> </a:t>
            </a:r>
            <a:r>
              <a:rPr lang="en-US" sz="1400" dirty="0" err="1">
                <a:latin typeface="Tenorite" pitchFamily="2" charset="0"/>
              </a:rPr>
              <a:t>por</a:t>
            </a:r>
            <a:r>
              <a:rPr lang="en-US" sz="1400" dirty="0">
                <a:latin typeface="Tenorite" pitchFamily="2" charset="0"/>
              </a:rPr>
              <a:t>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interesados</a:t>
            </a:r>
            <a:r>
              <a:rPr lang="en-US" sz="1400" dirty="0">
                <a:latin typeface="Tenorite" pitchFamily="2" charset="0"/>
              </a:rPr>
              <a:t> y las </a:t>
            </a:r>
            <a:r>
              <a:rPr lang="en-US" sz="1400" dirty="0" err="1">
                <a:latin typeface="Tenorite" pitchFamily="2" charset="0"/>
              </a:rPr>
              <a:t>respuestas</a:t>
            </a:r>
            <a:r>
              <a:rPr lang="en-US" sz="1400" dirty="0">
                <a:latin typeface="Tenorite" pitchFamily="2" charset="0"/>
              </a:rPr>
              <a:t> de la </a:t>
            </a:r>
            <a:r>
              <a:rPr lang="en-US" sz="1400" dirty="0" err="1">
                <a:latin typeface="Tenorite" pitchFamily="2" charset="0"/>
              </a:rPr>
              <a:t>convocante</a:t>
            </a:r>
            <a:r>
              <a:rPr lang="en-US" sz="1400" dirty="0">
                <a:latin typeface="Tenorite" pitchFamily="2" charset="0"/>
              </a:rPr>
              <a:t>. </a:t>
            </a:r>
          </a:p>
          <a:p>
            <a:pPr marL="141750" indent="-141750">
              <a:lnSpc>
                <a:spcPts val="1400"/>
              </a:lnSpc>
              <a:spcAft>
                <a:spcPts val="800"/>
              </a:spcAft>
              <a:buFont typeface="Arial" panose="020B0604020202020204" pitchFamily="34" charset="0"/>
              <a:buChar char="•"/>
            </a:pPr>
            <a:r>
              <a:rPr lang="en-US" sz="1400" dirty="0">
                <a:latin typeface="Tenorite" pitchFamily="2" charset="0"/>
              </a:rPr>
              <a:t>En </a:t>
            </a:r>
            <a:r>
              <a:rPr lang="en-US" sz="1400" dirty="0" err="1">
                <a:latin typeface="Tenorite" pitchFamily="2" charset="0"/>
              </a:rPr>
              <a:t>el</a:t>
            </a:r>
            <a:r>
              <a:rPr lang="en-US" sz="1400" dirty="0">
                <a:latin typeface="Tenorite" pitchFamily="2" charset="0"/>
              </a:rPr>
              <a:t> acta </a:t>
            </a:r>
            <a:r>
              <a:rPr lang="en-US" sz="1400" dirty="0" err="1">
                <a:latin typeface="Tenorite" pitchFamily="2" charset="0"/>
              </a:rPr>
              <a:t>correspondiente</a:t>
            </a:r>
            <a:r>
              <a:rPr lang="en-US" sz="1400" dirty="0">
                <a:latin typeface="Tenorite" pitchFamily="2" charset="0"/>
              </a:rPr>
              <a:t> a la </a:t>
            </a:r>
            <a:r>
              <a:rPr lang="en-US" sz="1400" dirty="0" err="1">
                <a:latin typeface="Tenorite" pitchFamily="2" charset="0"/>
              </a:rPr>
              <a:t>última</a:t>
            </a:r>
            <a:r>
              <a:rPr lang="en-US" sz="1400" dirty="0">
                <a:latin typeface="Tenorite" pitchFamily="2" charset="0"/>
              </a:rPr>
              <a:t> junta de </a:t>
            </a:r>
            <a:r>
              <a:rPr lang="en-US" sz="1400" dirty="0" err="1">
                <a:latin typeface="Tenorite" pitchFamily="2" charset="0"/>
              </a:rPr>
              <a:t>aclaraciones</a:t>
            </a:r>
            <a:r>
              <a:rPr lang="en-US" sz="1400" dirty="0">
                <a:latin typeface="Tenorite" pitchFamily="2" charset="0"/>
              </a:rPr>
              <a:t> se </a:t>
            </a:r>
            <a:r>
              <a:rPr lang="en-US" sz="1400" dirty="0" err="1">
                <a:latin typeface="Tenorite" pitchFamily="2" charset="0"/>
              </a:rPr>
              <a:t>indicará</a:t>
            </a:r>
            <a:r>
              <a:rPr lang="en-US" sz="1400" dirty="0">
                <a:latin typeface="Tenorite" pitchFamily="2" charset="0"/>
              </a:rPr>
              <a:t> </a:t>
            </a:r>
            <a:r>
              <a:rPr lang="en-US" sz="1400" dirty="0" err="1">
                <a:latin typeface="Tenorite" pitchFamily="2" charset="0"/>
              </a:rPr>
              <a:t>expresamente</a:t>
            </a:r>
            <a:r>
              <a:rPr lang="en-US" sz="1400" dirty="0">
                <a:latin typeface="Tenorite" pitchFamily="2" charset="0"/>
              </a:rPr>
              <a:t> </a:t>
            </a:r>
            <a:r>
              <a:rPr lang="en-US" sz="1400" dirty="0" err="1">
                <a:latin typeface="Tenorite" pitchFamily="2" charset="0"/>
              </a:rPr>
              <a:t>esta</a:t>
            </a:r>
            <a:r>
              <a:rPr lang="en-US" sz="1400" dirty="0">
                <a:latin typeface="Tenorite" pitchFamily="2" charset="0"/>
              </a:rPr>
              <a:t> </a:t>
            </a:r>
            <a:r>
              <a:rPr lang="en-US" sz="1400" dirty="0" err="1">
                <a:latin typeface="Tenorite" pitchFamily="2" charset="0"/>
              </a:rPr>
              <a:t>circunstancia</a:t>
            </a:r>
            <a:r>
              <a:rPr lang="en-US" sz="1400" dirty="0">
                <a:latin typeface="Tenorite" pitchFamily="2" charset="0"/>
              </a:rPr>
              <a:t>. </a:t>
            </a:r>
          </a:p>
        </p:txBody>
      </p:sp>
      <p:sp>
        <p:nvSpPr>
          <p:cNvPr id="60" name="TextBox 59">
            <a:extLst>
              <a:ext uri="{FF2B5EF4-FFF2-40B4-BE49-F238E27FC236}">
                <a16:creationId xmlns:a16="http://schemas.microsoft.com/office/drawing/2014/main" id="{23BB91CB-B7ED-E42F-5017-EC076C112672}"/>
              </a:ext>
            </a:extLst>
          </p:cNvPr>
          <p:cNvSpPr txBox="1"/>
          <p:nvPr/>
        </p:nvSpPr>
        <p:spPr>
          <a:xfrm>
            <a:off x="3845234" y="2547843"/>
            <a:ext cx="1755456" cy="315471"/>
          </a:xfrm>
          <a:prstGeom prst="rect">
            <a:avLst/>
          </a:prstGeom>
          <a:noFill/>
        </p:spPr>
        <p:txBody>
          <a:bodyPr wrap="square" rtlCol="0">
            <a:spAutoFit/>
          </a:bodyPr>
          <a:lstStyle/>
          <a:p>
            <a:pPr lvl="0">
              <a:lnSpc>
                <a:spcPts val="1600"/>
              </a:lnSpc>
            </a:pPr>
            <a:r>
              <a:rPr lang="es-MX" b="1" dirty="0">
                <a:solidFill>
                  <a:schemeClr val="accent2"/>
                </a:solidFill>
                <a:effectLst/>
                <a:latin typeface="Tenorite" pitchFamily="2" charset="0"/>
                <a:ea typeface="Calibri" panose="020F0502020204030204" pitchFamily="34" charset="0"/>
                <a:cs typeface="Times New Roman" panose="02020603050405020304" pitchFamily="18" charset="0"/>
              </a:rPr>
              <a:t>DESARROLLO</a:t>
            </a:r>
          </a:p>
        </p:txBody>
      </p:sp>
    </p:spTree>
    <p:extLst>
      <p:ext uri="{BB962C8B-B14F-4D97-AF65-F5344CB8AC3E}">
        <p14:creationId xmlns:p14="http://schemas.microsoft.com/office/powerpoint/2010/main" val="27122582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BC076DF-CE10-0F8E-7A53-8A94B1EF3C32}"/>
              </a:ext>
            </a:extLst>
          </p:cNvPr>
          <p:cNvSpPr/>
          <p:nvPr/>
        </p:nvSpPr>
        <p:spPr>
          <a:xfrm>
            <a:off x="2899502" y="3999890"/>
            <a:ext cx="9292492" cy="325534"/>
          </a:xfrm>
          <a:prstGeom prst="rect">
            <a:avLst/>
          </a:prstGeom>
          <a:gradFill flip="none" rotWithShape="1">
            <a:gsLst>
              <a:gs pos="0">
                <a:srgbClr val="F48021"/>
              </a:gs>
              <a:gs pos="100000">
                <a:srgbClr val="FFD96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7" name="TextBox 16">
            <a:extLst>
              <a:ext uri="{FF2B5EF4-FFF2-40B4-BE49-F238E27FC236}">
                <a16:creationId xmlns:a16="http://schemas.microsoft.com/office/drawing/2014/main" id="{BDF51AE5-FB43-0453-703C-1FF29D392174}"/>
              </a:ext>
            </a:extLst>
          </p:cNvPr>
          <p:cNvSpPr txBox="1"/>
          <p:nvPr/>
        </p:nvSpPr>
        <p:spPr>
          <a:xfrm>
            <a:off x="5250794" y="2481351"/>
            <a:ext cx="4204799" cy="1182375"/>
          </a:xfrm>
          <a:prstGeom prst="rect">
            <a:avLst/>
          </a:prstGeom>
          <a:noFill/>
        </p:spPr>
        <p:txBody>
          <a:bodyPr wrap="square" rtlCol="0">
            <a:spAutoFit/>
          </a:bodyPr>
          <a:lstStyle/>
          <a:p>
            <a:pPr algn="ctr">
              <a:lnSpc>
                <a:spcPts val="1700"/>
              </a:lnSpc>
            </a:pPr>
            <a:r>
              <a:rPr lang="es-MX" sz="1400" dirty="0">
                <a:effectLst/>
                <a:latin typeface="Tenorite" pitchFamily="2" charset="0"/>
                <a:ea typeface="Calibri" panose="020F0502020204030204" pitchFamily="34" charset="0"/>
                <a:cs typeface="Times New Roman" panose="02020603050405020304" pitchFamily="18" charset="0"/>
              </a:rPr>
              <a:t>De entre los licitantes asistentes, se elige a uno que juntamente con el servidor público que la dependencia o entidad designe, rubrican las partes de las proposiciones que previamente haya determinado la convocante en la convocatoria.</a:t>
            </a:r>
          </a:p>
        </p:txBody>
      </p:sp>
      <p:sp>
        <p:nvSpPr>
          <p:cNvPr id="18" name="TextBox 17">
            <a:extLst>
              <a:ext uri="{FF2B5EF4-FFF2-40B4-BE49-F238E27FC236}">
                <a16:creationId xmlns:a16="http://schemas.microsoft.com/office/drawing/2014/main" id="{D4D761F9-6895-267E-BE96-2472FC65C636}"/>
              </a:ext>
            </a:extLst>
          </p:cNvPr>
          <p:cNvSpPr txBox="1"/>
          <p:nvPr/>
        </p:nvSpPr>
        <p:spPr>
          <a:xfrm>
            <a:off x="3547131" y="4734137"/>
            <a:ext cx="3052419" cy="964367"/>
          </a:xfrm>
          <a:prstGeom prst="rect">
            <a:avLst/>
          </a:prstGeom>
          <a:noFill/>
        </p:spPr>
        <p:txBody>
          <a:bodyPr wrap="square" rtlCol="0">
            <a:spAutoFit/>
          </a:bodyPr>
          <a:lstStyle/>
          <a:p>
            <a:pPr lvl="0" algn="ctr">
              <a:lnSpc>
                <a:spcPts val="1700"/>
              </a:lnSpc>
              <a:spcAft>
                <a:spcPts val="800"/>
              </a:spcAft>
            </a:pPr>
            <a:r>
              <a:rPr lang="es-MX" sz="1400" dirty="0">
                <a:effectLst/>
                <a:latin typeface="Tenorite" pitchFamily="2" charset="0"/>
                <a:ea typeface="Calibri" panose="020F0502020204030204" pitchFamily="34" charset="0"/>
                <a:cs typeface="Times New Roman" panose="02020603050405020304" pitchFamily="18" charset="0"/>
              </a:rPr>
              <a:t>Se procede a la apertura haciéndose constar la documentación presentada, sin que ello implique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la evaluación de su contenido.</a:t>
            </a:r>
          </a:p>
        </p:txBody>
      </p:sp>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5" name="Freeform 44">
            <a:extLst>
              <a:ext uri="{FF2B5EF4-FFF2-40B4-BE49-F238E27FC236}">
                <a16:creationId xmlns:a16="http://schemas.microsoft.com/office/drawing/2014/main" id="{697C1AFE-1164-F095-3844-7CEF2BA9DF9B}"/>
              </a:ext>
            </a:extLst>
          </p:cNvPr>
          <p:cNvSpPr/>
          <p:nvPr/>
        </p:nvSpPr>
        <p:spPr>
          <a:xfrm rot="10800000">
            <a:off x="1926585" y="2860441"/>
            <a:ext cx="972201" cy="921897"/>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flip="none" rotWithShape="1">
            <a:gsLst>
              <a:gs pos="0">
                <a:schemeClr val="accent3">
                  <a:lumMod val="20000"/>
                  <a:lumOff val="80000"/>
                </a:schemeClr>
              </a:gs>
              <a:gs pos="88000">
                <a:schemeClr val="bg2">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098360" y="3146183"/>
            <a:ext cx="978922"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03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281887" y="2860441"/>
            <a:ext cx="1611194" cy="1777679"/>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 name="TextBox 5">
            <a:extLst>
              <a:ext uri="{FF2B5EF4-FFF2-40B4-BE49-F238E27FC236}">
                <a16:creationId xmlns:a16="http://schemas.microsoft.com/office/drawing/2014/main" id="{A2F126EA-3DB4-2706-2A37-CEB1788D96D2}"/>
              </a:ext>
            </a:extLst>
          </p:cNvPr>
          <p:cNvSpPr txBox="1"/>
          <p:nvPr/>
        </p:nvSpPr>
        <p:spPr>
          <a:xfrm>
            <a:off x="1319026" y="3658303"/>
            <a:ext cx="1488257" cy="68287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Presentación </a:t>
            </a:r>
            <a:b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b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y Apertura de Propuestas</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B31E10C6-1D53-6EE1-02ED-D376E4A9ACCA}"/>
              </a:ext>
            </a:extLst>
          </p:cNvPr>
          <p:cNvSpPr txBox="1"/>
          <p:nvPr/>
        </p:nvSpPr>
        <p:spPr>
          <a:xfrm>
            <a:off x="2656179" y="6375600"/>
            <a:ext cx="6879642" cy="307777"/>
          </a:xfrm>
          <a:prstGeom prst="rect">
            <a:avLst/>
          </a:prstGeom>
          <a:solidFill>
            <a:schemeClr val="bg1">
              <a:lumMod val="95000"/>
            </a:schemeClr>
          </a:solidFill>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Arts. 38 primer párrafo y 39 de la LAASSPES 46 y 47 del RLAASSPES </a:t>
            </a:r>
          </a:p>
        </p:txBody>
      </p:sp>
      <p:sp>
        <p:nvSpPr>
          <p:cNvPr id="15" name="TextBox 14">
            <a:extLst>
              <a:ext uri="{FF2B5EF4-FFF2-40B4-BE49-F238E27FC236}">
                <a16:creationId xmlns:a16="http://schemas.microsoft.com/office/drawing/2014/main" id="{40958D50-5CBE-B2F8-E7D4-03E735EC1EBA}"/>
              </a:ext>
            </a:extLst>
          </p:cNvPr>
          <p:cNvSpPr txBox="1"/>
          <p:nvPr/>
        </p:nvSpPr>
        <p:spPr>
          <a:xfrm>
            <a:off x="4765937" y="3993411"/>
            <a:ext cx="4036365" cy="369332"/>
          </a:xfrm>
          <a:prstGeom prst="rect">
            <a:avLst/>
          </a:prstGeom>
          <a:noFill/>
        </p:spPr>
        <p:txBody>
          <a:bodyPr wrap="square" rtlCol="0">
            <a:spAutoFit/>
          </a:bodyPr>
          <a:lstStyle/>
          <a:p>
            <a:pPr algn="ctr"/>
            <a:r>
              <a:rPr lang="es-MX" sz="1800" b="1" dirty="0">
                <a:solidFill>
                  <a:schemeClr val="bg1"/>
                </a:solidFill>
                <a:effectLst/>
                <a:latin typeface="Tenorite" pitchFamily="2" charset="0"/>
                <a:ea typeface="Calibri" panose="020F0502020204030204" pitchFamily="34" charset="0"/>
                <a:cs typeface="Times New Roman" panose="02020603050405020304" pitchFamily="18" charset="0"/>
              </a:rPr>
              <a:t>REVISIÓN CUANTITATIVA </a:t>
            </a:r>
            <a:endParaRPr lang="en-MX" b="1" dirty="0">
              <a:solidFill>
                <a:schemeClr val="bg1"/>
              </a:solidFill>
              <a:latin typeface="Tenorite" pitchFamily="2" charset="0"/>
            </a:endParaRPr>
          </a:p>
        </p:txBody>
      </p:sp>
      <p:sp>
        <p:nvSpPr>
          <p:cNvPr id="5" name="TextBox 4">
            <a:extLst>
              <a:ext uri="{FF2B5EF4-FFF2-40B4-BE49-F238E27FC236}">
                <a16:creationId xmlns:a16="http://schemas.microsoft.com/office/drawing/2014/main" id="{E25E4E9B-F83B-DA52-C8E5-A5E16951788E}"/>
              </a:ext>
            </a:extLst>
          </p:cNvPr>
          <p:cNvSpPr txBox="1"/>
          <p:nvPr/>
        </p:nvSpPr>
        <p:spPr>
          <a:xfrm>
            <a:off x="9708011" y="2666889"/>
            <a:ext cx="2171735" cy="964367"/>
          </a:xfrm>
          <a:prstGeom prst="rect">
            <a:avLst/>
          </a:prstGeom>
          <a:noFill/>
        </p:spPr>
        <p:txBody>
          <a:bodyPr wrap="square" rtlCol="0">
            <a:spAutoFit/>
          </a:bodyPr>
          <a:lstStyle/>
          <a:p>
            <a:pPr algn="ctr">
              <a:lnSpc>
                <a:spcPts val="1700"/>
              </a:lnSpc>
            </a:pPr>
            <a:r>
              <a:rPr lang="es-MX" sz="1400" dirty="0">
                <a:effectLst/>
                <a:latin typeface="Tenorite" pitchFamily="2" charset="0"/>
                <a:ea typeface="Calibri" panose="020F0502020204030204" pitchFamily="34" charset="0"/>
                <a:cs typeface="Times New Roman" panose="02020603050405020304" pitchFamily="18" charset="0"/>
              </a:rPr>
              <a:t>Las propuestas quedan en custodia de la convocante, para su evaluación cualitativa.</a:t>
            </a:r>
          </a:p>
        </p:txBody>
      </p:sp>
      <p:sp>
        <p:nvSpPr>
          <p:cNvPr id="7" name="TextBox 6">
            <a:extLst>
              <a:ext uri="{FF2B5EF4-FFF2-40B4-BE49-F238E27FC236}">
                <a16:creationId xmlns:a16="http://schemas.microsoft.com/office/drawing/2014/main" id="{786691A8-07B1-DD04-691C-1F30F877E570}"/>
              </a:ext>
            </a:extLst>
          </p:cNvPr>
          <p:cNvSpPr txBox="1"/>
          <p:nvPr/>
        </p:nvSpPr>
        <p:spPr>
          <a:xfrm>
            <a:off x="7428896" y="4728986"/>
            <a:ext cx="3720370" cy="964367"/>
          </a:xfrm>
          <a:prstGeom prst="rect">
            <a:avLst/>
          </a:prstGeom>
          <a:noFill/>
        </p:spPr>
        <p:txBody>
          <a:bodyPr wrap="square" rtlCol="0">
            <a:spAutoFit/>
          </a:bodyPr>
          <a:lstStyle/>
          <a:p>
            <a:pPr algn="ctr">
              <a:lnSpc>
                <a:spcPts val="1700"/>
              </a:lnSpc>
            </a:pPr>
            <a:r>
              <a:rPr lang="es-MX" sz="1400" dirty="0">
                <a:effectLst/>
                <a:latin typeface="Tenorite" pitchFamily="2" charset="0"/>
                <a:ea typeface="Calibri" panose="020F0502020204030204" pitchFamily="34" charset="0"/>
                <a:cs typeface="Times New Roman" panose="02020603050405020304" pitchFamily="18" charset="0"/>
              </a:rPr>
              <a:t>Se levanta el acta que servirá de constancia de la celebración del acto de presentación y apertura de las proposiciones, en el que se hace constar el importe de cada una de ellas.</a:t>
            </a:r>
          </a:p>
        </p:txBody>
      </p:sp>
      <p:cxnSp>
        <p:nvCxnSpPr>
          <p:cNvPr id="11" name="Straight Connector 10">
            <a:extLst>
              <a:ext uri="{FF2B5EF4-FFF2-40B4-BE49-F238E27FC236}">
                <a16:creationId xmlns:a16="http://schemas.microsoft.com/office/drawing/2014/main" id="{BEBEC8FB-7137-FBD8-318C-828A79BFEB4D}"/>
              </a:ext>
            </a:extLst>
          </p:cNvPr>
          <p:cNvCxnSpPr>
            <a:cxnSpLocks/>
          </p:cNvCxnSpPr>
          <p:nvPr/>
        </p:nvCxnSpPr>
        <p:spPr>
          <a:xfrm flipV="1">
            <a:off x="4129321" y="3701155"/>
            <a:ext cx="0" cy="308064"/>
          </a:xfrm>
          <a:prstGeom prst="line">
            <a:avLst/>
          </a:prstGeom>
          <a:ln w="19050">
            <a:solidFill>
              <a:srgbClr val="F7941B"/>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92220B9-4ADA-3621-119C-40EA21784975}"/>
              </a:ext>
            </a:extLst>
          </p:cNvPr>
          <p:cNvCxnSpPr>
            <a:cxnSpLocks/>
          </p:cNvCxnSpPr>
          <p:nvPr/>
        </p:nvCxnSpPr>
        <p:spPr>
          <a:xfrm flipV="1">
            <a:off x="7353194" y="3701155"/>
            <a:ext cx="0" cy="308064"/>
          </a:xfrm>
          <a:prstGeom prst="line">
            <a:avLst/>
          </a:prstGeom>
          <a:ln w="19050">
            <a:solidFill>
              <a:srgbClr val="EE680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B2F2F8A-8AA1-DC56-A688-CF6BC043F522}"/>
              </a:ext>
            </a:extLst>
          </p:cNvPr>
          <p:cNvCxnSpPr>
            <a:cxnSpLocks/>
          </p:cNvCxnSpPr>
          <p:nvPr/>
        </p:nvCxnSpPr>
        <p:spPr>
          <a:xfrm flipV="1">
            <a:off x="10793878" y="3701155"/>
            <a:ext cx="0" cy="308064"/>
          </a:xfrm>
          <a:prstGeom prst="line">
            <a:avLst/>
          </a:prstGeom>
          <a:ln w="19050">
            <a:solidFill>
              <a:srgbClr val="EE680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F9542EA-A6D5-57B5-C740-2FA734A95B23}"/>
              </a:ext>
            </a:extLst>
          </p:cNvPr>
          <p:cNvCxnSpPr>
            <a:cxnSpLocks/>
          </p:cNvCxnSpPr>
          <p:nvPr/>
        </p:nvCxnSpPr>
        <p:spPr>
          <a:xfrm>
            <a:off x="5073341" y="4312355"/>
            <a:ext cx="0" cy="308064"/>
          </a:xfrm>
          <a:prstGeom prst="line">
            <a:avLst/>
          </a:prstGeom>
          <a:ln w="19050">
            <a:solidFill>
              <a:srgbClr val="EE680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C0C3A49-0556-30C1-D2BF-35E077115007}"/>
              </a:ext>
            </a:extLst>
          </p:cNvPr>
          <p:cNvCxnSpPr>
            <a:cxnSpLocks/>
          </p:cNvCxnSpPr>
          <p:nvPr/>
        </p:nvCxnSpPr>
        <p:spPr>
          <a:xfrm>
            <a:off x="9289081" y="4312355"/>
            <a:ext cx="0" cy="308064"/>
          </a:xfrm>
          <a:prstGeom prst="line">
            <a:avLst/>
          </a:prstGeom>
          <a:ln w="19050">
            <a:solidFill>
              <a:srgbClr val="EE6801"/>
            </a:solidFill>
            <a:tailEnd type="oval"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5EDDCCD-133F-7D1C-4297-95C96C185187}"/>
              </a:ext>
            </a:extLst>
          </p:cNvPr>
          <p:cNvSpPr txBox="1"/>
          <p:nvPr/>
        </p:nvSpPr>
        <p:spPr>
          <a:xfrm>
            <a:off x="3064857" y="2898812"/>
            <a:ext cx="2103660" cy="746358"/>
          </a:xfrm>
          <a:prstGeom prst="rect">
            <a:avLst/>
          </a:prstGeom>
          <a:noFill/>
        </p:spPr>
        <p:txBody>
          <a:bodyPr wrap="square" rtlCol="0">
            <a:spAutoFit/>
          </a:bodyPr>
          <a:lstStyle/>
          <a:p>
            <a:pPr lvl="0" algn="ctr">
              <a:lnSpc>
                <a:spcPts val="1700"/>
              </a:lnSpc>
            </a:pPr>
            <a:r>
              <a:rPr lang="es-MX" sz="1400" dirty="0">
                <a:latin typeface="Tenorite" pitchFamily="2" charset="0"/>
                <a:ea typeface="Calibri" panose="020F0502020204030204" pitchFamily="34" charset="0"/>
                <a:cs typeface="Times New Roman" panose="02020603050405020304" pitchFamily="18" charset="0"/>
              </a:rPr>
              <a:t>El servidor público designado, recibe los sobres de los licitantes.</a:t>
            </a:r>
          </a:p>
        </p:txBody>
      </p:sp>
    </p:spTree>
    <p:extLst>
      <p:ext uri="{BB962C8B-B14F-4D97-AF65-F5344CB8AC3E}">
        <p14:creationId xmlns:p14="http://schemas.microsoft.com/office/powerpoint/2010/main" val="1649061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8">
            <a:extLst>
              <a:ext uri="{FF2B5EF4-FFF2-40B4-BE49-F238E27FC236}">
                <a16:creationId xmlns:a16="http://schemas.microsoft.com/office/drawing/2014/main" id="{CFF202E3-60BC-1449-9F5C-E0257C27ED1C}"/>
              </a:ext>
            </a:extLst>
          </p:cNvPr>
          <p:cNvGraphicFramePr>
            <a:graphicFrameLocks noGrp="1"/>
          </p:cNvGraphicFramePr>
          <p:nvPr>
            <p:extLst>
              <p:ext uri="{D42A27DB-BD31-4B8C-83A1-F6EECF244321}">
                <p14:modId xmlns:p14="http://schemas.microsoft.com/office/powerpoint/2010/main" val="2911843665"/>
              </p:ext>
            </p:extLst>
          </p:nvPr>
        </p:nvGraphicFramePr>
        <p:xfrm>
          <a:off x="3150915" y="2279338"/>
          <a:ext cx="2772000" cy="3661290"/>
        </p:xfrm>
        <a:graphic>
          <a:graphicData uri="http://schemas.openxmlformats.org/drawingml/2006/table">
            <a:tbl>
              <a:tblPr bandRow="1">
                <a:tableStyleId>{5C22544A-7EE6-4342-B048-85BDC9FD1C3A}</a:tableStyleId>
              </a:tblPr>
              <a:tblGrid>
                <a:gridCol w="2772000">
                  <a:extLst>
                    <a:ext uri="{9D8B030D-6E8A-4147-A177-3AD203B41FA5}">
                      <a16:colId xmlns:a16="http://schemas.microsoft.com/office/drawing/2014/main" val="4170760567"/>
                    </a:ext>
                  </a:extLst>
                </a:gridCol>
              </a:tblGrid>
              <a:tr h="58025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s-MX" sz="1500" b="1" i="0" dirty="0">
                          <a:effectLst/>
                          <a:latin typeface="Tenorite" pitchFamily="2" charset="0"/>
                        </a:rPr>
                        <a:t>Dictamen de evaluación Cuantitativa de propuestas</a:t>
                      </a: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92876478"/>
                  </a:ext>
                </a:extLst>
              </a:tr>
              <a:tr h="29033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n-US" sz="1500" b="0" i="0" dirty="0">
                          <a:effectLst/>
                          <a:latin typeface="Tenorite" pitchFamily="2" charset="0"/>
                          <a:ea typeface="Calibri" panose="020F0502020204030204" pitchFamily="34" charset="0"/>
                          <a:cs typeface="Times New Roman" panose="02020603050405020304" pitchFamily="18" charset="0"/>
                        </a:rPr>
                        <a:t>El dictamen </a:t>
                      </a:r>
                      <a:r>
                        <a:rPr lang="en-US" sz="1500" b="0" i="0" dirty="0" err="1">
                          <a:effectLst/>
                          <a:latin typeface="Tenorite" pitchFamily="2" charset="0"/>
                          <a:ea typeface="Calibri" panose="020F0502020204030204" pitchFamily="34" charset="0"/>
                          <a:cs typeface="Times New Roman" panose="02020603050405020304" pitchFamily="18" charset="0"/>
                        </a:rPr>
                        <a:t>debe</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contener</a:t>
                      </a:r>
                      <a:r>
                        <a:rPr lang="en-US" sz="1500" b="0" i="0" dirty="0">
                          <a:effectLst/>
                          <a:latin typeface="Tenorite" pitchFamily="2" charset="0"/>
                          <a:ea typeface="Calibri" panose="020F0502020204030204" pitchFamily="34" charset="0"/>
                          <a:cs typeface="Times New Roman" panose="02020603050405020304" pitchFamily="18" charset="0"/>
                        </a:rPr>
                        <a:t>:</a:t>
                      </a: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5401002"/>
                  </a:ext>
                </a:extLst>
              </a:tr>
              <a:tr h="7560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300" b="0" i="0" dirty="0">
                          <a:effectLst/>
                          <a:latin typeface="Tenorite" pitchFamily="2" charset="0"/>
                        </a:rPr>
                        <a:t>Análisis detallado de la documentación legal, Propuesta Técnica y Propuesta Económica. </a:t>
                      </a:r>
                    </a:p>
                  </a:txBody>
                  <a:tcPr marL="216000" anchor="ctr">
                    <a:lnL w="12700" cmpd="sng">
                      <a:noFill/>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581296548"/>
                  </a:ext>
                </a:extLst>
              </a:tr>
              <a:tr h="13104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300" b="0" i="0" dirty="0">
                          <a:effectLst/>
                          <a:latin typeface="Tenorite" pitchFamily="2" charset="0"/>
                        </a:rPr>
                        <a:t>Señalar el cumplimiento o incumplimiento de los documentos y requisitos solicitados en las bases de la licitación, con base en los criterios de evaluación establecidos en la convocatoria.</a:t>
                      </a: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972549339"/>
                  </a:ext>
                </a:extLst>
              </a:tr>
              <a:tr h="7200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300" b="0" i="0" dirty="0">
                          <a:effectLst/>
                          <a:latin typeface="Tenorite" pitchFamily="2" charset="0"/>
                        </a:rPr>
                        <a:t>El servidor público designado elabora dictamen del resultado de la evaluación de las proposiciones</a:t>
                      </a:r>
                      <a:endParaRPr lang="en-MX" sz="1300" b="0" i="0" dirty="0">
                        <a:effectLst/>
                        <a:latin typeface="Tenorite" pitchFamily="2" charset="0"/>
                      </a:endParaRP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noFill/>
                  </a:tcPr>
                </a:tc>
                <a:extLst>
                  <a:ext uri="{0D108BD9-81ED-4DB2-BD59-A6C34878D82A}">
                    <a16:rowId xmlns:a16="http://schemas.microsoft.com/office/drawing/2014/main" val="2753031319"/>
                  </a:ext>
                </a:extLst>
              </a:tr>
            </a:tbl>
          </a:graphicData>
        </a:graphic>
      </p:graphicFrame>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5" name="Freeform 44">
            <a:extLst>
              <a:ext uri="{FF2B5EF4-FFF2-40B4-BE49-F238E27FC236}">
                <a16:creationId xmlns:a16="http://schemas.microsoft.com/office/drawing/2014/main" id="{697C1AFE-1164-F095-3844-7CEF2BA9DF9B}"/>
              </a:ext>
            </a:extLst>
          </p:cNvPr>
          <p:cNvSpPr/>
          <p:nvPr/>
        </p:nvSpPr>
        <p:spPr>
          <a:xfrm rot="10800000">
            <a:off x="1926585" y="2860441"/>
            <a:ext cx="972201" cy="921897"/>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chemeClr val="accent3">
                  <a:lumMod val="20000"/>
                  <a:lumOff val="80000"/>
                </a:schemeClr>
              </a:gs>
              <a:gs pos="87000">
                <a:schemeClr val="bg2">
                  <a:lumMod val="9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094737" y="3146183"/>
            <a:ext cx="986167"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04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281887" y="2860441"/>
            <a:ext cx="1611194" cy="1777679"/>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 name="TextBox 5">
            <a:extLst>
              <a:ext uri="{FF2B5EF4-FFF2-40B4-BE49-F238E27FC236}">
                <a16:creationId xmlns:a16="http://schemas.microsoft.com/office/drawing/2014/main" id="{A2F126EA-3DB4-2706-2A37-CEB1788D96D2}"/>
              </a:ext>
            </a:extLst>
          </p:cNvPr>
          <p:cNvSpPr txBox="1"/>
          <p:nvPr/>
        </p:nvSpPr>
        <p:spPr>
          <a:xfrm>
            <a:off x="1319026" y="3658303"/>
            <a:ext cx="1488257" cy="29815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Fallo</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B31E10C6-1D53-6EE1-02ED-D376E4A9ACCA}"/>
              </a:ext>
            </a:extLst>
          </p:cNvPr>
          <p:cNvSpPr txBox="1"/>
          <p:nvPr/>
        </p:nvSpPr>
        <p:spPr>
          <a:xfrm>
            <a:off x="2656179" y="6375600"/>
            <a:ext cx="6879642" cy="307777"/>
          </a:xfrm>
          <a:prstGeom prst="rect">
            <a:avLst/>
          </a:prstGeom>
          <a:solidFill>
            <a:schemeClr val="bg1">
              <a:lumMod val="95000"/>
            </a:schemeClr>
          </a:solidFill>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Arts. 41 al 43 de la LAASSPES y 50 al 53 del RLAASSP </a:t>
            </a:r>
          </a:p>
        </p:txBody>
      </p:sp>
      <p:graphicFrame>
        <p:nvGraphicFramePr>
          <p:cNvPr id="19" name="Table 18">
            <a:extLst>
              <a:ext uri="{FF2B5EF4-FFF2-40B4-BE49-F238E27FC236}">
                <a16:creationId xmlns:a16="http://schemas.microsoft.com/office/drawing/2014/main" id="{206916B9-D9B7-1D24-3035-922558A3A0FA}"/>
              </a:ext>
            </a:extLst>
          </p:cNvPr>
          <p:cNvGraphicFramePr>
            <a:graphicFrameLocks noGrp="1"/>
          </p:cNvGraphicFramePr>
          <p:nvPr>
            <p:extLst>
              <p:ext uri="{D42A27DB-BD31-4B8C-83A1-F6EECF244321}">
                <p14:modId xmlns:p14="http://schemas.microsoft.com/office/powerpoint/2010/main" val="2753970156"/>
              </p:ext>
            </p:extLst>
          </p:nvPr>
        </p:nvGraphicFramePr>
        <p:xfrm>
          <a:off x="6076710" y="2279338"/>
          <a:ext cx="5718022" cy="3902400"/>
        </p:xfrm>
        <a:graphic>
          <a:graphicData uri="http://schemas.openxmlformats.org/drawingml/2006/table">
            <a:tbl>
              <a:tblPr bandRow="1">
                <a:tableStyleId>{5C22544A-7EE6-4342-B048-85BDC9FD1C3A}</a:tableStyleId>
              </a:tblPr>
              <a:tblGrid>
                <a:gridCol w="3132000">
                  <a:extLst>
                    <a:ext uri="{9D8B030D-6E8A-4147-A177-3AD203B41FA5}">
                      <a16:colId xmlns:a16="http://schemas.microsoft.com/office/drawing/2014/main" val="2942907586"/>
                    </a:ext>
                  </a:extLst>
                </a:gridCol>
                <a:gridCol w="2586022">
                  <a:extLst>
                    <a:ext uri="{9D8B030D-6E8A-4147-A177-3AD203B41FA5}">
                      <a16:colId xmlns:a16="http://schemas.microsoft.com/office/drawing/2014/main" val="3509642660"/>
                    </a:ext>
                  </a:extLst>
                </a:gridCol>
              </a:tblGrid>
              <a:tr h="432000">
                <a:tc gridSpan="2">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s-MX" sz="1500" b="1" i="0" dirty="0">
                          <a:effectLst/>
                          <a:latin typeface="Tenorite" pitchFamily="2" charset="0"/>
                        </a:rPr>
                        <a:t>Fallo</a:t>
                      </a:r>
                      <a:endParaRPr lang="en-MX" sz="1500" b="1" i="0" dirty="0">
                        <a:effectLst/>
                        <a:latin typeface="Tenorite" pitchFamily="2" charset="0"/>
                        <a:ea typeface="Calibri" panose="020F0502020204030204" pitchFamily="34" charset="0"/>
                        <a:cs typeface="Times New Roman" panose="02020603050405020304" pitchFamily="18" charset="0"/>
                      </a:endParaRP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hMerge="1">
                  <a:txBody>
                    <a:bodyPr/>
                    <a:lstStyle/>
                    <a:p>
                      <a:pPr>
                        <a:lnSpc>
                          <a:spcPts val="1600"/>
                        </a:lnSpc>
                      </a:pPr>
                      <a:endParaRPr lang="en-MX" sz="1500" b="0" i="0" dirty="0">
                        <a:latin typeface="Tenorite" pitchFamily="2" charset="0"/>
                      </a:endParaRPr>
                    </a:p>
                  </a:txBody>
                  <a:tcPr/>
                </a:tc>
                <a:extLst>
                  <a:ext uri="{0D108BD9-81ED-4DB2-BD59-A6C34878D82A}">
                    <a16:rowId xmlns:a16="http://schemas.microsoft.com/office/drawing/2014/main" val="3985401002"/>
                  </a:ext>
                </a:extLst>
              </a:tr>
              <a:tr h="3024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kern="1200" dirty="0">
                          <a:solidFill>
                            <a:schemeClr val="dk1"/>
                          </a:solidFill>
                          <a:effectLst/>
                          <a:latin typeface="Tenorite" pitchFamily="2" charset="0"/>
                          <a:ea typeface="+mn-ea"/>
                          <a:cs typeface="+mn-cs"/>
                        </a:rPr>
                        <a:t>El acta debe contener: </a:t>
                      </a:r>
                      <a:endParaRPr lang="en-MX" sz="1400" b="0" i="0" kern="1200" dirty="0">
                        <a:solidFill>
                          <a:schemeClr val="dk1"/>
                        </a:solidFill>
                        <a:effectLst/>
                        <a:latin typeface="Tenorite" pitchFamily="2" charset="0"/>
                        <a:ea typeface="+mn-ea"/>
                        <a:cs typeface="+mn-cs"/>
                      </a:endParaRPr>
                    </a:p>
                  </a:txBody>
                  <a:tcPr anchor="ctr">
                    <a:lnL w="12700" cap="flat" cmpd="sng" algn="ctr">
                      <a:noFill/>
                      <a:prstDash val="solid"/>
                      <a:round/>
                      <a:headEnd type="none" w="med" len="med"/>
                      <a:tailEnd type="none" w="med" len="med"/>
                    </a:lnL>
                    <a:lnR w="12700" cmpd="sng">
                      <a:noFill/>
                    </a:lnR>
                    <a:lnT w="19050" cap="flat" cmpd="sng" algn="ctr">
                      <a:solidFill>
                        <a:schemeClr val="tx1"/>
                      </a:solidFill>
                      <a:prstDash val="solid"/>
                      <a:round/>
                      <a:headEnd type="none" w="med" len="med"/>
                      <a:tailEnd type="none" w="med" len="med"/>
                    </a:lnT>
                    <a:solidFill>
                      <a:schemeClr val="bg1">
                        <a:lumMod val="95000"/>
                      </a:schemeClr>
                    </a:solidFill>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endParaRPr lang="en-MX" sz="1400" b="0" i="0" dirty="0">
                        <a:effectLst/>
                        <a:latin typeface="Tenorite" pitchFamily="2" charset="0"/>
                      </a:endParaRPr>
                    </a:p>
                  </a:txBody>
                  <a:tcPr anchor="ctr">
                    <a:lnL w="12700" cmpd="sng">
                      <a:noFill/>
                    </a:lnL>
                    <a:lnT w="19050" cap="flat" cmpd="sng" algn="ctr">
                      <a:solidFill>
                        <a:schemeClr val="tx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581296548"/>
                  </a:ext>
                </a:extLst>
              </a:tr>
              <a:tr h="900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La relación de licitantes que </a:t>
                      </a:r>
                      <a:br>
                        <a:rPr lang="es-MX" sz="1400" b="0" i="0" dirty="0">
                          <a:effectLst/>
                          <a:latin typeface="Tenorite" pitchFamily="2" charset="0"/>
                        </a:rPr>
                      </a:br>
                      <a:r>
                        <a:rPr lang="es-MX" sz="1400" b="0" i="0" dirty="0">
                          <a:effectLst/>
                          <a:latin typeface="Tenorite" pitchFamily="2" charset="0"/>
                        </a:rPr>
                        <a:t>se desecharon expresando todas las razones, legales técnicas y/o económicas que se incumplieron</a:t>
                      </a:r>
                      <a:endParaRPr lang="en-MX" sz="1400" b="0" i="0" dirty="0">
                        <a:effectLst/>
                        <a:latin typeface="Tenorite" pitchFamily="2" charset="0"/>
                      </a:endParaRPr>
                    </a:p>
                  </a:txBody>
                  <a:tcPr marL="324000" marR="7200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B w="12700" cap="flat" cmpd="sng" algn="ctr">
                      <a:solidFill>
                        <a:schemeClr val="tx1">
                          <a:lumMod val="50000"/>
                          <a:lumOff val="5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Nombre del licitante(s) a los que se le adjudica el contrato  </a:t>
                      </a:r>
                      <a:endParaRPr lang="en-MX" sz="1400" b="0" i="0" dirty="0">
                        <a:effectLst/>
                        <a:latin typeface="Tenorite" pitchFamily="2" charset="0"/>
                      </a:endParaRPr>
                    </a:p>
                  </a:txBody>
                  <a:tcPr marL="324000" marR="72000" anchor="ctr">
                    <a:lnL w="12700" cap="flat" cmpd="sng" algn="ctr">
                      <a:solidFill>
                        <a:schemeClr val="tx1">
                          <a:lumMod val="50000"/>
                          <a:lumOff val="50000"/>
                        </a:schemeClr>
                      </a:solidFill>
                      <a:prstDash val="sysDot"/>
                      <a:round/>
                      <a:headEnd type="none" w="med" len="med"/>
                      <a:tailEnd type="none" w="med" len="med"/>
                    </a:lnL>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064506"/>
                  </a:ext>
                </a:extLst>
              </a:tr>
              <a:tr h="864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La relación de licitantes cuyas </a:t>
                      </a:r>
                      <a:r>
                        <a:rPr lang="es-MX" sz="1400" b="0" i="0" dirty="0" err="1">
                          <a:effectLst/>
                          <a:latin typeface="Tenorite" pitchFamily="2" charset="0"/>
                        </a:rPr>
                        <a:t>propuestaS</a:t>
                      </a:r>
                      <a:r>
                        <a:rPr lang="es-MX" sz="1400" b="0" i="0" dirty="0">
                          <a:effectLst/>
                          <a:latin typeface="Tenorite" pitchFamily="2" charset="0"/>
                        </a:rPr>
                        <a:t> resultaron solventes, describiendo en lo general dichas proposiciones  </a:t>
                      </a:r>
                      <a:endParaRPr lang="en-MX" sz="1400" b="0" i="0" dirty="0">
                        <a:effectLst/>
                        <a:latin typeface="Tenorite" pitchFamily="2" charset="0"/>
                      </a:endParaRPr>
                    </a:p>
                  </a:txBody>
                  <a:tcPr marL="324000" marR="7200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Fecha, lugar y hora de la firma del contrato y presentación de las garantías </a:t>
                      </a:r>
                      <a:endParaRPr lang="en-MX" sz="1400" b="0" i="0" dirty="0">
                        <a:effectLst/>
                        <a:latin typeface="Tenorite" pitchFamily="2" charset="0"/>
                      </a:endParaRPr>
                    </a:p>
                  </a:txBody>
                  <a:tcPr marL="324000" marR="72000" anchor="ctr">
                    <a:lnL w="12700" cap="flat" cmpd="sng" algn="ctr">
                      <a:solidFill>
                        <a:schemeClr val="tx1">
                          <a:lumMod val="50000"/>
                          <a:lumOff val="50000"/>
                        </a:schemeClr>
                      </a:solidFill>
                      <a:prstDash val="sysDot"/>
                      <a:round/>
                      <a:headEnd type="none" w="med" len="med"/>
                      <a:tailEnd type="none" w="med" len="med"/>
                    </a:lnL>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972549339"/>
                  </a:ext>
                </a:extLst>
              </a:tr>
              <a:tr h="1080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n-US" sz="1400" b="0" i="0" dirty="0">
                          <a:effectLst/>
                          <a:latin typeface="Tenorite" pitchFamily="2" charset="0"/>
                        </a:rPr>
                        <a:t>En </a:t>
                      </a:r>
                      <a:r>
                        <a:rPr lang="en-US" sz="1400" b="0" i="0" dirty="0" err="1">
                          <a:effectLst/>
                          <a:latin typeface="Tenorite" pitchFamily="2" charset="0"/>
                        </a:rPr>
                        <a:t>caso</a:t>
                      </a:r>
                      <a:r>
                        <a:rPr lang="en-US" sz="1400" b="0" i="0" dirty="0">
                          <a:effectLst/>
                          <a:latin typeface="Tenorite" pitchFamily="2" charset="0"/>
                        </a:rPr>
                        <a:t> de que se determine que </a:t>
                      </a:r>
                      <a:r>
                        <a:rPr lang="en-US" sz="1400" b="0" i="0" dirty="0" err="1">
                          <a:effectLst/>
                          <a:latin typeface="Tenorite" pitchFamily="2" charset="0"/>
                        </a:rPr>
                        <a:t>el</a:t>
                      </a:r>
                      <a:r>
                        <a:rPr lang="en-US" sz="1400" b="0" i="0" dirty="0">
                          <a:effectLst/>
                          <a:latin typeface="Tenorite" pitchFamily="2" charset="0"/>
                        </a:rPr>
                        <a:t> </a:t>
                      </a:r>
                      <a:r>
                        <a:rPr lang="en-US" sz="1400" b="0" i="0" dirty="0" err="1">
                          <a:effectLst/>
                          <a:latin typeface="Tenorite" pitchFamily="2" charset="0"/>
                        </a:rPr>
                        <a:t>precio</a:t>
                      </a:r>
                      <a:r>
                        <a:rPr lang="en-US" sz="1400" b="0" i="0" dirty="0">
                          <a:effectLst/>
                          <a:latin typeface="Tenorite" pitchFamily="2" charset="0"/>
                        </a:rPr>
                        <a:t> de </a:t>
                      </a:r>
                      <a:r>
                        <a:rPr lang="en-US" sz="1400" b="0" i="0" dirty="0" err="1">
                          <a:effectLst/>
                          <a:latin typeface="Tenorite" pitchFamily="2" charset="0"/>
                        </a:rPr>
                        <a:t>una</a:t>
                      </a:r>
                      <a:r>
                        <a:rPr lang="en-US" sz="1400" b="0" i="0" dirty="0">
                          <a:effectLst/>
                          <a:latin typeface="Tenorite" pitchFamily="2" charset="0"/>
                        </a:rPr>
                        <a:t> </a:t>
                      </a:r>
                      <a:r>
                        <a:rPr lang="en-US" sz="1400" b="0" i="0" dirty="0" err="1">
                          <a:effectLst/>
                          <a:latin typeface="Tenorite" pitchFamily="2" charset="0"/>
                        </a:rPr>
                        <a:t>proposición</a:t>
                      </a:r>
                      <a:r>
                        <a:rPr lang="en-US" sz="1400" b="0" i="0" dirty="0">
                          <a:effectLst/>
                          <a:latin typeface="Tenorite" pitchFamily="2" charset="0"/>
                        </a:rPr>
                        <a:t> no es </a:t>
                      </a:r>
                      <a:r>
                        <a:rPr lang="en-US" sz="1400" b="0" i="0" dirty="0" err="1">
                          <a:effectLst/>
                          <a:latin typeface="Tenorite" pitchFamily="2" charset="0"/>
                        </a:rPr>
                        <a:t>aceptable</a:t>
                      </a:r>
                      <a:r>
                        <a:rPr lang="en-US" sz="1400" b="0" i="0" dirty="0">
                          <a:effectLst/>
                          <a:latin typeface="Tenorite" pitchFamily="2" charset="0"/>
                        </a:rPr>
                        <a:t> o </a:t>
                      </a:r>
                      <a:r>
                        <a:rPr lang="en-US" sz="1400" b="0" i="0" dirty="0" err="1">
                          <a:effectLst/>
                          <a:latin typeface="Tenorite" pitchFamily="2" charset="0"/>
                        </a:rPr>
                        <a:t>conveniente</a:t>
                      </a:r>
                      <a:r>
                        <a:rPr lang="en-US" sz="1400" b="0" i="0" dirty="0">
                          <a:effectLst/>
                          <a:latin typeface="Tenorite" pitchFamily="2" charset="0"/>
                        </a:rPr>
                        <a:t>, se </a:t>
                      </a:r>
                      <a:r>
                        <a:rPr lang="en-US" sz="1400" b="0" i="0" dirty="0" err="1">
                          <a:effectLst/>
                          <a:latin typeface="Tenorite" pitchFamily="2" charset="0"/>
                        </a:rPr>
                        <a:t>debe</a:t>
                      </a:r>
                      <a:r>
                        <a:rPr lang="en-US" sz="1400" b="0" i="0" dirty="0">
                          <a:effectLst/>
                          <a:latin typeface="Tenorite" pitchFamily="2" charset="0"/>
                        </a:rPr>
                        <a:t> </a:t>
                      </a:r>
                      <a:r>
                        <a:rPr lang="en-US" sz="1400" b="0" i="0" dirty="0" err="1">
                          <a:effectLst/>
                          <a:latin typeface="Tenorite" pitchFamily="2" charset="0"/>
                        </a:rPr>
                        <a:t>anexar</a:t>
                      </a:r>
                      <a:r>
                        <a:rPr lang="en-US" sz="1400" b="0" i="0" dirty="0">
                          <a:effectLst/>
                          <a:latin typeface="Tenorite" pitchFamily="2" charset="0"/>
                        </a:rPr>
                        <a:t> </a:t>
                      </a:r>
                      <a:r>
                        <a:rPr lang="en-US" sz="1400" b="0" i="0" dirty="0" err="1">
                          <a:effectLst/>
                          <a:latin typeface="Tenorite" pitchFamily="2" charset="0"/>
                        </a:rPr>
                        <a:t>copia</a:t>
                      </a:r>
                      <a:r>
                        <a:rPr lang="en-US" sz="1400" b="0" i="0" dirty="0">
                          <a:effectLst/>
                          <a:latin typeface="Tenorite" pitchFamily="2" charset="0"/>
                        </a:rPr>
                        <a:t> de la </a:t>
                      </a:r>
                      <a:r>
                        <a:rPr lang="en-US" sz="1400" b="0" i="0" dirty="0" err="1">
                          <a:effectLst/>
                          <a:latin typeface="Tenorite" pitchFamily="2" charset="0"/>
                        </a:rPr>
                        <a:t>investigación</a:t>
                      </a:r>
                      <a:r>
                        <a:rPr lang="en-US" sz="1400" b="0" i="0" dirty="0">
                          <a:effectLst/>
                          <a:latin typeface="Tenorite" pitchFamily="2" charset="0"/>
                        </a:rPr>
                        <a:t> de </a:t>
                      </a:r>
                      <a:r>
                        <a:rPr lang="en-US" sz="1400" b="0" i="0" dirty="0" err="1">
                          <a:effectLst/>
                          <a:latin typeface="Tenorite" pitchFamily="2" charset="0"/>
                        </a:rPr>
                        <a:t>precios</a:t>
                      </a:r>
                      <a:r>
                        <a:rPr lang="en-US" sz="1400" b="0" i="0" dirty="0">
                          <a:effectLst/>
                          <a:latin typeface="Tenorite" pitchFamily="2" charset="0"/>
                        </a:rPr>
                        <a:t> </a:t>
                      </a:r>
                      <a:r>
                        <a:rPr lang="en-US" sz="1400" b="0" i="0" dirty="0" err="1">
                          <a:effectLst/>
                          <a:latin typeface="Tenorite" pitchFamily="2" charset="0"/>
                        </a:rPr>
                        <a:t>realizada</a:t>
                      </a:r>
                      <a:r>
                        <a:rPr lang="en-US" sz="1400" b="0" i="0" dirty="0">
                          <a:effectLst/>
                          <a:latin typeface="Tenorite" pitchFamily="2" charset="0"/>
                        </a:rPr>
                        <a:t>.  </a:t>
                      </a:r>
                    </a:p>
                  </a:txBody>
                  <a:tcPr marL="324000" marR="7200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Nombre, cargo y firma del servidor público que lo emite, señalando las facultades para tal efecto.</a:t>
                      </a:r>
                      <a:endParaRPr lang="en-MX" sz="1400" b="0" i="0" dirty="0">
                        <a:effectLst/>
                        <a:latin typeface="Tenorite" pitchFamily="2" charset="0"/>
                      </a:endParaRPr>
                    </a:p>
                  </a:txBody>
                  <a:tcPr marL="324000" marR="72000" anchor="ctr">
                    <a:lnL w="12700" cap="flat" cmpd="sng" algn="ctr">
                      <a:solidFill>
                        <a:schemeClr val="tx1">
                          <a:lumMod val="50000"/>
                          <a:lumOff val="50000"/>
                        </a:schemeClr>
                      </a:solidFill>
                      <a:prstDash val="sysDot"/>
                      <a:round/>
                      <a:headEnd type="none" w="med" len="med"/>
                      <a:tailEnd type="none" w="med" len="med"/>
                    </a:lnL>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2753031319"/>
                  </a:ext>
                </a:extLst>
              </a:tr>
              <a:tr h="324000">
                <a:tc gridSpan="2">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Firma de los licitantes que asistieron al acto.</a:t>
                      </a:r>
                      <a:endParaRPr lang="en-MX" sz="1400" b="0" i="0" dirty="0">
                        <a:effectLst/>
                        <a:latin typeface="Tenorite" pitchFamily="2" charset="0"/>
                        <a:ea typeface="Calibri" panose="020F0502020204030204" pitchFamily="34" charset="0"/>
                        <a:cs typeface="Times New Roman" panose="02020603050405020304" pitchFamily="18" charset="0"/>
                      </a:endParaRPr>
                    </a:p>
                  </a:txBody>
                  <a:tcPr marL="324000" marR="72000" anchor="ctr">
                    <a:lnL w="12700" cap="flat" cmpd="sng" algn="ctr">
                      <a:noFill/>
                      <a:prstDash val="solid"/>
                      <a:round/>
                      <a:headEnd type="none" w="med" len="med"/>
                      <a:tailEnd type="none" w="med" len="med"/>
                    </a:lnL>
                    <a:lnT w="12700" cap="flat" cmpd="sng" algn="ctr">
                      <a:solidFill>
                        <a:schemeClr val="tx1">
                          <a:lumMod val="50000"/>
                          <a:lumOff val="50000"/>
                        </a:schemeClr>
                      </a:solidFill>
                      <a:prstDash val="sysDot"/>
                      <a:round/>
                      <a:headEnd type="none" w="med" len="med"/>
                      <a:tailEnd type="none" w="med" len="med"/>
                    </a:lnT>
                    <a:noFill/>
                  </a:tcPr>
                </a:tc>
                <a:tc hMerge="1">
                  <a:txBody>
                    <a:bodyPr/>
                    <a:lstStyle/>
                    <a:p>
                      <a:pPr marL="0" marR="0" lvl="0" indent="0" algn="l" defTabSz="914400" rtl="0" eaLnBrk="1" fontAlgn="auto" latinLnBrk="0" hangingPunct="1">
                        <a:lnSpc>
                          <a:spcPts val="1500"/>
                        </a:lnSpc>
                        <a:spcBef>
                          <a:spcPts val="0"/>
                        </a:spcBef>
                        <a:spcAft>
                          <a:spcPts val="0"/>
                        </a:spcAft>
                        <a:buClrTx/>
                        <a:buSzTx/>
                        <a:buFontTx/>
                        <a:buNone/>
                        <a:tabLst/>
                        <a:defRPr/>
                      </a:pPr>
                      <a:endParaRPr lang="en-MX" sz="1400" b="0" i="0" dirty="0">
                        <a:effectLst/>
                        <a:latin typeface="Tenorite" pitchFamily="2" charset="0"/>
                        <a:ea typeface="Calibri" panose="020F0502020204030204" pitchFamily="34" charset="0"/>
                        <a:cs typeface="Times New Roman" panose="02020603050405020304" pitchFamily="18" charset="0"/>
                      </a:endParaRPr>
                    </a:p>
                  </a:txBody>
                  <a:tcPr marL="324000" marR="72000" anchor="ctr">
                    <a:lnL w="12700" cap="flat" cmpd="sng" algn="ctr">
                      <a:solidFill>
                        <a:schemeClr val="tx1">
                          <a:lumMod val="50000"/>
                          <a:lumOff val="50000"/>
                        </a:schemeClr>
                      </a:solidFill>
                      <a:prstDash val="sysDot"/>
                      <a:round/>
                      <a:headEnd type="none" w="med" len="med"/>
                      <a:tailEnd type="none" w="med" len="med"/>
                    </a:lnL>
                    <a:lnT w="12700" cap="flat" cmpd="sng" algn="ctr">
                      <a:solidFill>
                        <a:schemeClr val="tx1">
                          <a:lumMod val="50000"/>
                          <a:lumOff val="50000"/>
                        </a:schemeClr>
                      </a:solidFill>
                      <a:prstDash val="sysDot"/>
                      <a:round/>
                      <a:headEnd type="none" w="med" len="med"/>
                      <a:tailEnd type="none" w="med" len="med"/>
                    </a:lnT>
                    <a:noFill/>
                  </a:tcPr>
                </a:tc>
                <a:extLst>
                  <a:ext uri="{0D108BD9-81ED-4DB2-BD59-A6C34878D82A}">
                    <a16:rowId xmlns:a16="http://schemas.microsoft.com/office/drawing/2014/main" val="2155954234"/>
                  </a:ext>
                </a:extLst>
              </a:tr>
            </a:tbl>
          </a:graphicData>
        </a:graphic>
      </p:graphicFrame>
      <p:sp>
        <p:nvSpPr>
          <p:cNvPr id="20" name="Triangle 19">
            <a:extLst>
              <a:ext uri="{FF2B5EF4-FFF2-40B4-BE49-F238E27FC236}">
                <a16:creationId xmlns:a16="http://schemas.microsoft.com/office/drawing/2014/main" id="{6C6AE7DD-CF3C-D1D1-D076-4AF3F741B0DF}"/>
              </a:ext>
            </a:extLst>
          </p:cNvPr>
          <p:cNvSpPr/>
          <p:nvPr/>
        </p:nvSpPr>
        <p:spPr>
          <a:xfrm rot="5400000">
            <a:off x="3163492" y="3289469"/>
            <a:ext cx="114617" cy="69186"/>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3" name="Triangle 22">
            <a:extLst>
              <a:ext uri="{FF2B5EF4-FFF2-40B4-BE49-F238E27FC236}">
                <a16:creationId xmlns:a16="http://schemas.microsoft.com/office/drawing/2014/main" id="{355A9CBC-5672-C16C-7FC4-FB18D1C152C2}"/>
              </a:ext>
            </a:extLst>
          </p:cNvPr>
          <p:cNvSpPr/>
          <p:nvPr/>
        </p:nvSpPr>
        <p:spPr>
          <a:xfrm rot="5400000">
            <a:off x="3163492" y="4033187"/>
            <a:ext cx="114617" cy="69186"/>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4" name="Triangle 23">
            <a:extLst>
              <a:ext uri="{FF2B5EF4-FFF2-40B4-BE49-F238E27FC236}">
                <a16:creationId xmlns:a16="http://schemas.microsoft.com/office/drawing/2014/main" id="{F256A2D4-54D4-BBD5-65CD-746F7872D567}"/>
              </a:ext>
            </a:extLst>
          </p:cNvPr>
          <p:cNvSpPr/>
          <p:nvPr/>
        </p:nvSpPr>
        <p:spPr>
          <a:xfrm rot="5400000">
            <a:off x="3163492" y="5343475"/>
            <a:ext cx="114617" cy="69186"/>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5" name="TextBox 24">
            <a:extLst>
              <a:ext uri="{FF2B5EF4-FFF2-40B4-BE49-F238E27FC236}">
                <a16:creationId xmlns:a16="http://schemas.microsoft.com/office/drawing/2014/main" id="{4DBA5D59-45BD-15CF-A5EF-1923EF276C0F}"/>
              </a:ext>
            </a:extLst>
          </p:cNvPr>
          <p:cNvSpPr txBox="1"/>
          <p:nvPr/>
        </p:nvSpPr>
        <p:spPr>
          <a:xfrm>
            <a:off x="6090945" y="3098346"/>
            <a:ext cx="180000" cy="180000"/>
          </a:xfrm>
          <a:prstGeom prst="rect">
            <a:avLst/>
          </a:prstGeom>
          <a:solidFill>
            <a:srgbClr val="FFD964"/>
          </a:solidFill>
          <a:ln w="15875">
            <a:noFill/>
          </a:ln>
        </p:spPr>
        <p:txBody>
          <a:bodyPr wrap="none" rtlCol="0" anchor="ctr">
            <a:spAutoFit/>
          </a:bodyPr>
          <a:lstStyle/>
          <a:p>
            <a:pPr algn="ctr"/>
            <a:r>
              <a:rPr lang="en-MX" sz="800" b="1" dirty="0">
                <a:latin typeface="Tenorite" pitchFamily="2" charset="0"/>
              </a:rPr>
              <a:t>1</a:t>
            </a:r>
          </a:p>
        </p:txBody>
      </p:sp>
      <p:sp>
        <p:nvSpPr>
          <p:cNvPr id="27" name="TextBox 26">
            <a:extLst>
              <a:ext uri="{FF2B5EF4-FFF2-40B4-BE49-F238E27FC236}">
                <a16:creationId xmlns:a16="http://schemas.microsoft.com/office/drawing/2014/main" id="{CE936776-32E1-F83E-C965-4E673FD506DD}"/>
              </a:ext>
            </a:extLst>
          </p:cNvPr>
          <p:cNvSpPr txBox="1"/>
          <p:nvPr/>
        </p:nvSpPr>
        <p:spPr>
          <a:xfrm>
            <a:off x="6090945" y="3921371"/>
            <a:ext cx="180000" cy="180000"/>
          </a:xfrm>
          <a:prstGeom prst="rect">
            <a:avLst/>
          </a:prstGeom>
          <a:solidFill>
            <a:srgbClr val="FFD964"/>
          </a:solidFill>
          <a:ln w="15875">
            <a:noFill/>
          </a:ln>
        </p:spPr>
        <p:txBody>
          <a:bodyPr wrap="none" rtlCol="0" anchor="ctr">
            <a:spAutoFit/>
          </a:bodyPr>
          <a:lstStyle/>
          <a:p>
            <a:pPr algn="ctr"/>
            <a:r>
              <a:rPr lang="en-MX" sz="800" b="1" dirty="0">
                <a:latin typeface="Tenorite" pitchFamily="2" charset="0"/>
              </a:rPr>
              <a:t>2</a:t>
            </a:r>
          </a:p>
        </p:txBody>
      </p:sp>
      <p:sp>
        <p:nvSpPr>
          <p:cNvPr id="28" name="TextBox 27">
            <a:extLst>
              <a:ext uri="{FF2B5EF4-FFF2-40B4-BE49-F238E27FC236}">
                <a16:creationId xmlns:a16="http://schemas.microsoft.com/office/drawing/2014/main" id="{F6A5E4D8-F3BF-F42B-5EA9-7BE2EF5AF345}"/>
              </a:ext>
            </a:extLst>
          </p:cNvPr>
          <p:cNvSpPr txBox="1"/>
          <p:nvPr/>
        </p:nvSpPr>
        <p:spPr>
          <a:xfrm>
            <a:off x="6090945" y="4786019"/>
            <a:ext cx="180000" cy="180000"/>
          </a:xfrm>
          <a:prstGeom prst="rect">
            <a:avLst/>
          </a:prstGeom>
          <a:solidFill>
            <a:srgbClr val="FFD964"/>
          </a:solidFill>
          <a:ln w="15875">
            <a:noFill/>
          </a:ln>
        </p:spPr>
        <p:txBody>
          <a:bodyPr wrap="none" rtlCol="0" anchor="ctr">
            <a:spAutoFit/>
          </a:bodyPr>
          <a:lstStyle/>
          <a:p>
            <a:pPr algn="ctr"/>
            <a:r>
              <a:rPr lang="en-MX" sz="800" b="1" dirty="0">
                <a:latin typeface="Tenorite" pitchFamily="2" charset="0"/>
              </a:rPr>
              <a:t>3</a:t>
            </a:r>
          </a:p>
        </p:txBody>
      </p:sp>
      <p:sp>
        <p:nvSpPr>
          <p:cNvPr id="29" name="TextBox 28">
            <a:extLst>
              <a:ext uri="{FF2B5EF4-FFF2-40B4-BE49-F238E27FC236}">
                <a16:creationId xmlns:a16="http://schemas.microsoft.com/office/drawing/2014/main" id="{2C612AF3-ADBC-E7BB-9B21-2A20C5F7FCD6}"/>
              </a:ext>
            </a:extLst>
          </p:cNvPr>
          <p:cNvSpPr txBox="1"/>
          <p:nvPr/>
        </p:nvSpPr>
        <p:spPr>
          <a:xfrm>
            <a:off x="9212895" y="3098346"/>
            <a:ext cx="180000" cy="180000"/>
          </a:xfrm>
          <a:prstGeom prst="rect">
            <a:avLst/>
          </a:prstGeom>
          <a:solidFill>
            <a:srgbClr val="FFD964"/>
          </a:solidFill>
          <a:ln w="15875">
            <a:noFill/>
          </a:ln>
        </p:spPr>
        <p:txBody>
          <a:bodyPr wrap="none" rtlCol="0" anchor="ctr">
            <a:spAutoFit/>
          </a:bodyPr>
          <a:lstStyle/>
          <a:p>
            <a:pPr algn="ctr"/>
            <a:r>
              <a:rPr lang="en-MX" sz="800" b="1" dirty="0">
                <a:latin typeface="Tenorite" pitchFamily="2" charset="0"/>
              </a:rPr>
              <a:t>4</a:t>
            </a:r>
          </a:p>
        </p:txBody>
      </p:sp>
      <p:sp>
        <p:nvSpPr>
          <p:cNvPr id="30" name="TextBox 29">
            <a:extLst>
              <a:ext uri="{FF2B5EF4-FFF2-40B4-BE49-F238E27FC236}">
                <a16:creationId xmlns:a16="http://schemas.microsoft.com/office/drawing/2014/main" id="{DCD3A798-73D7-FA0A-3988-D8C5DC7C5B6D}"/>
              </a:ext>
            </a:extLst>
          </p:cNvPr>
          <p:cNvSpPr txBox="1"/>
          <p:nvPr/>
        </p:nvSpPr>
        <p:spPr>
          <a:xfrm>
            <a:off x="9212895" y="3921371"/>
            <a:ext cx="180000" cy="180000"/>
          </a:xfrm>
          <a:prstGeom prst="rect">
            <a:avLst/>
          </a:prstGeom>
          <a:solidFill>
            <a:srgbClr val="FFD964"/>
          </a:solidFill>
          <a:ln w="15875">
            <a:noFill/>
          </a:ln>
        </p:spPr>
        <p:txBody>
          <a:bodyPr wrap="none" rtlCol="0" anchor="ctr">
            <a:spAutoFit/>
          </a:bodyPr>
          <a:lstStyle/>
          <a:p>
            <a:pPr algn="ctr"/>
            <a:r>
              <a:rPr lang="en-MX" sz="800" b="1" dirty="0">
                <a:latin typeface="Tenorite" pitchFamily="2" charset="0"/>
              </a:rPr>
              <a:t>5</a:t>
            </a:r>
          </a:p>
        </p:txBody>
      </p:sp>
      <p:sp>
        <p:nvSpPr>
          <p:cNvPr id="31" name="TextBox 30">
            <a:extLst>
              <a:ext uri="{FF2B5EF4-FFF2-40B4-BE49-F238E27FC236}">
                <a16:creationId xmlns:a16="http://schemas.microsoft.com/office/drawing/2014/main" id="{34DF62F7-D645-FB5A-5620-2AC5808B0B89}"/>
              </a:ext>
            </a:extLst>
          </p:cNvPr>
          <p:cNvSpPr txBox="1"/>
          <p:nvPr/>
        </p:nvSpPr>
        <p:spPr>
          <a:xfrm>
            <a:off x="9212895" y="4783248"/>
            <a:ext cx="180000" cy="180000"/>
          </a:xfrm>
          <a:prstGeom prst="rect">
            <a:avLst/>
          </a:prstGeom>
          <a:solidFill>
            <a:srgbClr val="FFD964"/>
          </a:solidFill>
          <a:ln w="15875">
            <a:noFill/>
          </a:ln>
        </p:spPr>
        <p:txBody>
          <a:bodyPr wrap="none" rtlCol="0" anchor="ctr">
            <a:spAutoFit/>
          </a:bodyPr>
          <a:lstStyle/>
          <a:p>
            <a:pPr algn="ctr"/>
            <a:r>
              <a:rPr lang="en-MX" sz="800" b="1" dirty="0">
                <a:latin typeface="Tenorite" pitchFamily="2" charset="0"/>
              </a:rPr>
              <a:t>6</a:t>
            </a:r>
          </a:p>
        </p:txBody>
      </p:sp>
      <p:sp>
        <p:nvSpPr>
          <p:cNvPr id="5" name="TextBox 4">
            <a:extLst>
              <a:ext uri="{FF2B5EF4-FFF2-40B4-BE49-F238E27FC236}">
                <a16:creationId xmlns:a16="http://schemas.microsoft.com/office/drawing/2014/main" id="{D02FF5C1-7340-1BD2-1386-5639F02B9CCB}"/>
              </a:ext>
            </a:extLst>
          </p:cNvPr>
          <p:cNvSpPr txBox="1"/>
          <p:nvPr/>
        </p:nvSpPr>
        <p:spPr>
          <a:xfrm>
            <a:off x="6074543" y="5865591"/>
            <a:ext cx="239168" cy="215444"/>
          </a:xfrm>
          <a:prstGeom prst="rect">
            <a:avLst/>
          </a:prstGeom>
          <a:solidFill>
            <a:srgbClr val="FFD964"/>
          </a:solidFill>
          <a:ln w="15875">
            <a:noFill/>
          </a:ln>
        </p:spPr>
        <p:txBody>
          <a:bodyPr wrap="none" rtlCol="0" anchor="ctr">
            <a:spAutoFit/>
          </a:bodyPr>
          <a:lstStyle/>
          <a:p>
            <a:pPr algn="ctr"/>
            <a:r>
              <a:rPr lang="en-MX" sz="800" b="1" dirty="0">
                <a:latin typeface="Tenorite" pitchFamily="2" charset="0"/>
              </a:rPr>
              <a:t>7</a:t>
            </a:r>
          </a:p>
        </p:txBody>
      </p:sp>
    </p:spTree>
    <p:extLst>
      <p:ext uri="{BB962C8B-B14F-4D97-AF65-F5344CB8AC3E}">
        <p14:creationId xmlns:p14="http://schemas.microsoft.com/office/powerpoint/2010/main" val="3029068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6D1F563E-61FC-EA18-2585-099A339ADAD9}"/>
              </a:ext>
            </a:extLst>
          </p:cNvPr>
          <p:cNvSpPr txBox="1">
            <a:spLocks/>
          </p:cNvSpPr>
          <p:nvPr/>
        </p:nvSpPr>
        <p:spPr>
          <a:xfrm>
            <a:off x="1257592" y="2617389"/>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Aplicación</a:t>
            </a:r>
            <a:r>
              <a:rPr lang="en-US" sz="2000" dirty="0"/>
              <a:t> de la Ley</a:t>
            </a:r>
          </a:p>
        </p:txBody>
      </p:sp>
      <p:sp>
        <p:nvSpPr>
          <p:cNvPr id="14" name="Content Placeholder 2">
            <a:extLst>
              <a:ext uri="{FF2B5EF4-FFF2-40B4-BE49-F238E27FC236}">
                <a16:creationId xmlns:a16="http://schemas.microsoft.com/office/drawing/2014/main" id="{DAC4FDE4-242A-605F-0134-73C7720FFC93}"/>
              </a:ext>
            </a:extLst>
          </p:cNvPr>
          <p:cNvSpPr txBox="1">
            <a:spLocks/>
          </p:cNvSpPr>
          <p:nvPr/>
        </p:nvSpPr>
        <p:spPr>
          <a:xfrm>
            <a:off x="4656000" y="2617389"/>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Planeación</a:t>
            </a:r>
            <a:endParaRPr lang="en-US" sz="2000" dirty="0"/>
          </a:p>
        </p:txBody>
      </p:sp>
      <p:sp>
        <p:nvSpPr>
          <p:cNvPr id="15" name="Content Placeholder 2">
            <a:extLst>
              <a:ext uri="{FF2B5EF4-FFF2-40B4-BE49-F238E27FC236}">
                <a16:creationId xmlns:a16="http://schemas.microsoft.com/office/drawing/2014/main" id="{DCCE3F9B-0478-B434-28F9-F7CAC219FB84}"/>
              </a:ext>
            </a:extLst>
          </p:cNvPr>
          <p:cNvSpPr txBox="1">
            <a:spLocks/>
          </p:cNvSpPr>
          <p:nvPr/>
        </p:nvSpPr>
        <p:spPr>
          <a:xfrm>
            <a:off x="1257592" y="4424081"/>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2000" dirty="0"/>
          </a:p>
        </p:txBody>
      </p:sp>
      <p:sp>
        <p:nvSpPr>
          <p:cNvPr id="16" name="Content Placeholder 2">
            <a:extLst>
              <a:ext uri="{FF2B5EF4-FFF2-40B4-BE49-F238E27FC236}">
                <a16:creationId xmlns:a16="http://schemas.microsoft.com/office/drawing/2014/main" id="{49189024-C49A-9A0B-5146-A7066739D086}"/>
              </a:ext>
            </a:extLst>
          </p:cNvPr>
          <p:cNvSpPr txBox="1">
            <a:spLocks/>
          </p:cNvSpPr>
          <p:nvPr/>
        </p:nvSpPr>
        <p:spPr>
          <a:xfrm>
            <a:off x="8054410" y="4424081"/>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Comité</a:t>
            </a:r>
            <a:r>
              <a:rPr lang="en-US" sz="2000" dirty="0"/>
              <a:t> Central </a:t>
            </a:r>
          </a:p>
        </p:txBody>
      </p:sp>
      <p:sp>
        <p:nvSpPr>
          <p:cNvPr id="2" name="Content Placeholder 2">
            <a:extLst>
              <a:ext uri="{FF2B5EF4-FFF2-40B4-BE49-F238E27FC236}">
                <a16:creationId xmlns:a16="http://schemas.microsoft.com/office/drawing/2014/main" id="{5C720A64-F98B-4F97-FC6B-7D79E6143030}"/>
              </a:ext>
            </a:extLst>
          </p:cNvPr>
          <p:cNvSpPr txBox="1">
            <a:spLocks/>
          </p:cNvSpPr>
          <p:nvPr/>
        </p:nvSpPr>
        <p:spPr>
          <a:xfrm>
            <a:off x="4656001" y="4424081"/>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Investigación</a:t>
            </a:r>
            <a:r>
              <a:rPr lang="en-US" sz="2000" dirty="0"/>
              <a:t> </a:t>
            </a:r>
            <a:br>
              <a:rPr lang="en-US" sz="2000" dirty="0"/>
            </a:br>
            <a:r>
              <a:rPr lang="en-US" sz="2000" dirty="0"/>
              <a:t>de Mercado</a:t>
            </a:r>
          </a:p>
        </p:txBody>
      </p:sp>
      <p:sp>
        <p:nvSpPr>
          <p:cNvPr id="3" name="Content Placeholder 2">
            <a:extLst>
              <a:ext uri="{FF2B5EF4-FFF2-40B4-BE49-F238E27FC236}">
                <a16:creationId xmlns:a16="http://schemas.microsoft.com/office/drawing/2014/main" id="{A0BA4622-3C92-4176-3112-C141783D0627}"/>
              </a:ext>
            </a:extLst>
          </p:cNvPr>
          <p:cNvSpPr txBox="1">
            <a:spLocks/>
          </p:cNvSpPr>
          <p:nvPr/>
        </p:nvSpPr>
        <p:spPr>
          <a:xfrm>
            <a:off x="8008806" y="2629830"/>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Programación</a:t>
            </a:r>
            <a:r>
              <a:rPr lang="en-US" sz="2000" dirty="0"/>
              <a:t> y </a:t>
            </a:r>
            <a:r>
              <a:rPr lang="en-US" sz="2000" dirty="0" err="1"/>
              <a:t>Presupuestación</a:t>
            </a:r>
            <a:endParaRPr lang="en-US" sz="2000" dirty="0"/>
          </a:p>
        </p:txBody>
      </p:sp>
      <p:sp>
        <p:nvSpPr>
          <p:cNvPr id="8" name="CuadroTexto 7">
            <a:extLst>
              <a:ext uri="{FF2B5EF4-FFF2-40B4-BE49-F238E27FC236}">
                <a16:creationId xmlns:a16="http://schemas.microsoft.com/office/drawing/2014/main" id="{C4CED21E-FB50-F297-7135-6AC5E15015B7}"/>
              </a:ext>
            </a:extLst>
          </p:cNvPr>
          <p:cNvSpPr txBox="1"/>
          <p:nvPr/>
        </p:nvSpPr>
        <p:spPr>
          <a:xfrm>
            <a:off x="1464905" y="4659381"/>
            <a:ext cx="2155373" cy="646331"/>
          </a:xfrm>
          <a:prstGeom prst="rect">
            <a:avLst/>
          </a:prstGeom>
          <a:noFill/>
        </p:spPr>
        <p:txBody>
          <a:bodyPr wrap="square">
            <a:spAutoFit/>
          </a:bodyPr>
          <a:lstStyle/>
          <a:p>
            <a:pPr marL="0" indent="0" algn="ctr">
              <a:spcBef>
                <a:spcPts val="0"/>
              </a:spcBef>
              <a:buFont typeface="Arial" panose="020B0604020202020204" pitchFamily="34" charset="0"/>
              <a:buNone/>
            </a:pPr>
            <a:r>
              <a:rPr lang="en-US" sz="1800" dirty="0" err="1"/>
              <a:t>Áreas</a:t>
            </a:r>
            <a:r>
              <a:rPr lang="en-US" sz="1800" dirty="0"/>
              <a:t> </a:t>
            </a:r>
          </a:p>
          <a:p>
            <a:pPr marL="0" indent="0" algn="ctr">
              <a:spcBef>
                <a:spcPts val="0"/>
              </a:spcBef>
              <a:buFont typeface="Arial" panose="020B0604020202020204" pitchFamily="34" charset="0"/>
              <a:buNone/>
            </a:pPr>
            <a:r>
              <a:rPr lang="en-US" sz="1800" dirty="0" err="1"/>
              <a:t>participantes</a:t>
            </a:r>
            <a:endParaRPr lang="en-US" sz="1800" dirty="0"/>
          </a:p>
        </p:txBody>
      </p:sp>
    </p:spTree>
    <p:extLst>
      <p:ext uri="{BB962C8B-B14F-4D97-AF65-F5344CB8AC3E}">
        <p14:creationId xmlns:p14="http://schemas.microsoft.com/office/powerpoint/2010/main" val="3496395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8">
            <a:extLst>
              <a:ext uri="{FF2B5EF4-FFF2-40B4-BE49-F238E27FC236}">
                <a16:creationId xmlns:a16="http://schemas.microsoft.com/office/drawing/2014/main" id="{CFF202E3-60BC-1449-9F5C-E0257C27ED1C}"/>
              </a:ext>
            </a:extLst>
          </p:cNvPr>
          <p:cNvGraphicFramePr>
            <a:graphicFrameLocks noGrp="1"/>
          </p:cNvGraphicFramePr>
          <p:nvPr>
            <p:extLst>
              <p:ext uri="{D42A27DB-BD31-4B8C-83A1-F6EECF244321}">
                <p14:modId xmlns:p14="http://schemas.microsoft.com/office/powerpoint/2010/main" val="3776714839"/>
              </p:ext>
            </p:extLst>
          </p:nvPr>
        </p:nvGraphicFramePr>
        <p:xfrm>
          <a:off x="3150914" y="2279338"/>
          <a:ext cx="7458815" cy="3488307"/>
        </p:xfrm>
        <a:graphic>
          <a:graphicData uri="http://schemas.openxmlformats.org/drawingml/2006/table">
            <a:tbl>
              <a:tblPr bandRow="1">
                <a:tableStyleId>{5C22544A-7EE6-4342-B048-85BDC9FD1C3A}</a:tableStyleId>
              </a:tblPr>
              <a:tblGrid>
                <a:gridCol w="7458815">
                  <a:extLst>
                    <a:ext uri="{9D8B030D-6E8A-4147-A177-3AD203B41FA5}">
                      <a16:colId xmlns:a16="http://schemas.microsoft.com/office/drawing/2014/main" val="4170760567"/>
                    </a:ext>
                  </a:extLst>
                </a:gridCol>
              </a:tblGrid>
              <a:tr h="58025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s-MX" sz="1500" b="1" i="0" dirty="0">
                          <a:effectLst/>
                          <a:latin typeface="Tenorite" pitchFamily="2" charset="0"/>
                        </a:rPr>
                        <a:t>Licitación desierta</a:t>
                      </a:r>
                      <a:endParaRPr lang="en-MX" sz="1500" b="1" i="0" dirty="0">
                        <a:effectLst/>
                        <a:latin typeface="Tenorite" pitchFamily="2" charset="0"/>
                        <a:ea typeface="Calibri" panose="020F0502020204030204" pitchFamily="34" charset="0"/>
                        <a:cs typeface="Times New Roman" panose="02020603050405020304" pitchFamily="18" charset="0"/>
                      </a:endParaRP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92876478"/>
                  </a:ext>
                </a:extLst>
              </a:tr>
              <a:tr h="43200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n-US" sz="1500" b="0" i="0" dirty="0">
                          <a:effectLst/>
                          <a:latin typeface="Tenorite" pitchFamily="2" charset="0"/>
                          <a:ea typeface="Calibri" panose="020F0502020204030204" pitchFamily="34" charset="0"/>
                          <a:cs typeface="Times New Roman" panose="02020603050405020304" pitchFamily="18" charset="0"/>
                        </a:rPr>
                        <a:t>Las </a:t>
                      </a:r>
                      <a:r>
                        <a:rPr lang="en-US" sz="1500" b="0" i="0" dirty="0" err="1">
                          <a:effectLst/>
                          <a:latin typeface="Tenorite" pitchFamily="2" charset="0"/>
                          <a:ea typeface="Calibri" panose="020F0502020204030204" pitchFamily="34" charset="0"/>
                          <a:cs typeface="Times New Roman" panose="02020603050405020304" pitchFamily="18" charset="0"/>
                        </a:rPr>
                        <a:t>dependencias</a:t>
                      </a:r>
                      <a:r>
                        <a:rPr lang="en-US" sz="1500" b="0" i="0" dirty="0">
                          <a:effectLst/>
                          <a:latin typeface="Tenorite" pitchFamily="2" charset="0"/>
                          <a:ea typeface="Calibri" panose="020F0502020204030204" pitchFamily="34" charset="0"/>
                          <a:cs typeface="Times New Roman" panose="02020603050405020304" pitchFamily="18" charset="0"/>
                        </a:rPr>
                        <a:t> y </a:t>
                      </a:r>
                      <a:r>
                        <a:rPr lang="en-US" sz="1500" b="0" i="0" dirty="0" err="1">
                          <a:effectLst/>
                          <a:latin typeface="Tenorite" pitchFamily="2" charset="0"/>
                          <a:ea typeface="Calibri" panose="020F0502020204030204" pitchFamily="34" charset="0"/>
                          <a:cs typeface="Times New Roman" panose="02020603050405020304" pitchFamily="18" charset="0"/>
                        </a:rPr>
                        <a:t>entidades</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podrán</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declarar</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desierta</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una</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licitación</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cuando</a:t>
                      </a:r>
                      <a:r>
                        <a:rPr lang="en-US" sz="1500" b="0" i="0" dirty="0">
                          <a:effectLst/>
                          <a:latin typeface="Tenorite" pitchFamily="2" charset="0"/>
                          <a:ea typeface="Calibri" panose="020F0502020204030204" pitchFamily="34" charset="0"/>
                          <a:cs typeface="Times New Roman" panose="02020603050405020304" pitchFamily="18" charset="0"/>
                        </a:rPr>
                        <a:t>:</a:t>
                      </a: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5401002"/>
                  </a:ext>
                </a:extLst>
              </a:tr>
              <a:tr h="6120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a:effectLst/>
                          <a:latin typeface="Tenorite" pitchFamily="2" charset="0"/>
                        </a:rPr>
                        <a:t>La </a:t>
                      </a:r>
                      <a:r>
                        <a:rPr lang="es-MX" sz="1400" b="0" i="0" dirty="0">
                          <a:effectLst/>
                          <a:latin typeface="Tenorite" pitchFamily="2" charset="0"/>
                        </a:rPr>
                        <a:t>totalidad de las proposiciones presentadas no reúnan los requisitos solicitados</a:t>
                      </a:r>
                    </a:p>
                  </a:txBody>
                  <a:tcPr marL="216000" anchor="ctr">
                    <a:lnL w="12700" cmpd="sng">
                      <a:noFill/>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581296548"/>
                  </a:ext>
                </a:extLst>
              </a:tr>
              <a:tr h="6120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dirty="0">
                          <a:effectLst/>
                          <a:latin typeface="Tenorite" pitchFamily="2" charset="0"/>
                        </a:rPr>
                        <a:t>Los precios de todos los bienes, arrendamientos o servicios ofertados no resulten aceptables. </a:t>
                      </a: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972549339"/>
                  </a:ext>
                </a:extLst>
              </a:tr>
              <a:tr h="720000">
                <a:tc>
                  <a:txBody>
                    <a:bodyPr/>
                    <a:lstStyle/>
                    <a:p>
                      <a:pPr algn="just">
                        <a:lnSpc>
                          <a:spcPct val="115000"/>
                        </a:lnSpc>
                        <a:spcAft>
                          <a:spcPts val="800"/>
                        </a:spcAft>
                      </a:pPr>
                      <a:r>
                        <a:rPr lang="es-MX" sz="1400" b="0" i="0" dirty="0">
                          <a:effectLst/>
                          <a:latin typeface="Tenorite" pitchFamily="2" charset="0"/>
                          <a:ea typeface="Calibri" panose="020F0502020204030204" pitchFamily="34" charset="0"/>
                          <a:cs typeface="Times New Roman" panose="02020603050405020304" pitchFamily="18" charset="0"/>
                        </a:rPr>
                        <a:t>Cuando se declare desierta una licitación o una partida y persista la necesidad de contratar con el carácter y requisitos solicitados en la primera licitación, se podrá emitir una segunda convocatoria o bien optar por el supuesto de excepción previsto en el artículo 47, fracción II de la LAASSPES.</a:t>
                      </a:r>
                      <a:endParaRPr lang="en-MX" sz="1050" b="0" i="0" dirty="0">
                        <a:effectLst/>
                        <a:latin typeface="Tenorite" pitchFamily="2" charset="0"/>
                        <a:ea typeface="Calibri" panose="020F0502020204030204" pitchFamily="34" charset="0"/>
                        <a:cs typeface="Times New Roman" panose="02020603050405020304" pitchFamily="18" charset="0"/>
                      </a:endParaRPr>
                    </a:p>
                  </a:txBody>
                  <a:tcPr marL="144000" marR="144000" marT="144000" marB="144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solidFill>
                      <a:srgbClr val="FFD964">
                        <a:alpha val="30035"/>
                      </a:srgbClr>
                    </a:solidFill>
                  </a:tcPr>
                </a:tc>
                <a:extLst>
                  <a:ext uri="{0D108BD9-81ED-4DB2-BD59-A6C34878D82A}">
                    <a16:rowId xmlns:a16="http://schemas.microsoft.com/office/drawing/2014/main" val="2753031319"/>
                  </a:ext>
                </a:extLst>
              </a:tr>
            </a:tbl>
          </a:graphicData>
        </a:graphic>
      </p:graphicFrame>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5" name="Freeform 44">
            <a:extLst>
              <a:ext uri="{FF2B5EF4-FFF2-40B4-BE49-F238E27FC236}">
                <a16:creationId xmlns:a16="http://schemas.microsoft.com/office/drawing/2014/main" id="{697C1AFE-1164-F095-3844-7CEF2BA9DF9B}"/>
              </a:ext>
            </a:extLst>
          </p:cNvPr>
          <p:cNvSpPr/>
          <p:nvPr/>
        </p:nvSpPr>
        <p:spPr>
          <a:xfrm rot="10800000">
            <a:off x="1926585" y="2860441"/>
            <a:ext cx="972201" cy="921897"/>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chemeClr val="accent3">
                  <a:lumMod val="20000"/>
                  <a:lumOff val="80000"/>
                </a:schemeClr>
              </a:gs>
              <a:gs pos="87000">
                <a:schemeClr val="bg2">
                  <a:lumMod val="9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094737" y="3146183"/>
            <a:ext cx="986167"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04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281887" y="2860441"/>
            <a:ext cx="1611194" cy="1777679"/>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 name="TextBox 5">
            <a:extLst>
              <a:ext uri="{FF2B5EF4-FFF2-40B4-BE49-F238E27FC236}">
                <a16:creationId xmlns:a16="http://schemas.microsoft.com/office/drawing/2014/main" id="{A2F126EA-3DB4-2706-2A37-CEB1788D96D2}"/>
              </a:ext>
            </a:extLst>
          </p:cNvPr>
          <p:cNvSpPr txBox="1"/>
          <p:nvPr/>
        </p:nvSpPr>
        <p:spPr>
          <a:xfrm>
            <a:off x="1319026" y="3658303"/>
            <a:ext cx="1488257" cy="29815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Fallo</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B31E10C6-1D53-6EE1-02ED-D376E4A9ACCA}"/>
              </a:ext>
            </a:extLst>
          </p:cNvPr>
          <p:cNvSpPr txBox="1"/>
          <p:nvPr/>
        </p:nvSpPr>
        <p:spPr>
          <a:xfrm>
            <a:off x="2656179" y="6375600"/>
            <a:ext cx="6879642" cy="307777"/>
          </a:xfrm>
          <a:prstGeom prst="rect">
            <a:avLst/>
          </a:prstGeom>
          <a:solidFill>
            <a:schemeClr val="bg1">
              <a:lumMod val="95000"/>
            </a:schemeClr>
          </a:solidFill>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Arts. 44 de la LAASSPES y 57 del RLAASSP </a:t>
            </a:r>
          </a:p>
        </p:txBody>
      </p:sp>
      <p:sp>
        <p:nvSpPr>
          <p:cNvPr id="20" name="Triangle 19">
            <a:extLst>
              <a:ext uri="{FF2B5EF4-FFF2-40B4-BE49-F238E27FC236}">
                <a16:creationId xmlns:a16="http://schemas.microsoft.com/office/drawing/2014/main" id="{6C6AE7DD-CF3C-D1D1-D076-4AF3F741B0DF}"/>
              </a:ext>
            </a:extLst>
          </p:cNvPr>
          <p:cNvSpPr/>
          <p:nvPr/>
        </p:nvSpPr>
        <p:spPr>
          <a:xfrm rot="5400000">
            <a:off x="3163492" y="3544962"/>
            <a:ext cx="114617" cy="69186"/>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3" name="Triangle 22">
            <a:extLst>
              <a:ext uri="{FF2B5EF4-FFF2-40B4-BE49-F238E27FC236}">
                <a16:creationId xmlns:a16="http://schemas.microsoft.com/office/drawing/2014/main" id="{355A9CBC-5672-C16C-7FC4-FB18D1C152C2}"/>
              </a:ext>
            </a:extLst>
          </p:cNvPr>
          <p:cNvSpPr/>
          <p:nvPr/>
        </p:nvSpPr>
        <p:spPr>
          <a:xfrm rot="5400000">
            <a:off x="3163492" y="4167657"/>
            <a:ext cx="114617" cy="69186"/>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31274601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8">
            <a:extLst>
              <a:ext uri="{FF2B5EF4-FFF2-40B4-BE49-F238E27FC236}">
                <a16:creationId xmlns:a16="http://schemas.microsoft.com/office/drawing/2014/main" id="{CFF202E3-60BC-1449-9F5C-E0257C27ED1C}"/>
              </a:ext>
            </a:extLst>
          </p:cNvPr>
          <p:cNvGraphicFramePr>
            <a:graphicFrameLocks noGrp="1"/>
          </p:cNvGraphicFramePr>
          <p:nvPr>
            <p:extLst>
              <p:ext uri="{D42A27DB-BD31-4B8C-83A1-F6EECF244321}">
                <p14:modId xmlns:p14="http://schemas.microsoft.com/office/powerpoint/2010/main" val="2525381223"/>
              </p:ext>
            </p:extLst>
          </p:nvPr>
        </p:nvGraphicFramePr>
        <p:xfrm>
          <a:off x="3150914" y="2279338"/>
          <a:ext cx="7458815" cy="3893850"/>
        </p:xfrm>
        <a:graphic>
          <a:graphicData uri="http://schemas.openxmlformats.org/drawingml/2006/table">
            <a:tbl>
              <a:tblPr bandRow="1">
                <a:tableStyleId>{5C22544A-7EE6-4342-B048-85BDC9FD1C3A}</a:tableStyleId>
              </a:tblPr>
              <a:tblGrid>
                <a:gridCol w="7458815">
                  <a:extLst>
                    <a:ext uri="{9D8B030D-6E8A-4147-A177-3AD203B41FA5}">
                      <a16:colId xmlns:a16="http://schemas.microsoft.com/office/drawing/2014/main" val="4170760567"/>
                    </a:ext>
                  </a:extLst>
                </a:gridCol>
              </a:tblGrid>
              <a:tr h="58025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s-MX" sz="1500" b="1" i="0" dirty="0">
                          <a:effectLst/>
                          <a:latin typeface="Tenorite" pitchFamily="2" charset="0"/>
                        </a:rPr>
                        <a:t>Cancelación de la Licitación</a:t>
                      </a:r>
                      <a:endParaRPr lang="en-MX" sz="1500" b="1" i="0" dirty="0">
                        <a:effectLst/>
                        <a:latin typeface="Tenorite" pitchFamily="2" charset="0"/>
                        <a:ea typeface="Calibri" panose="020F0502020204030204" pitchFamily="34" charset="0"/>
                        <a:cs typeface="Times New Roman" panose="02020603050405020304" pitchFamily="18" charset="0"/>
                      </a:endParaRP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92876478"/>
                  </a:ext>
                </a:extLst>
              </a:tr>
              <a:tr h="43200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n-US" sz="1500" b="0" i="0" dirty="0">
                          <a:effectLst/>
                          <a:latin typeface="Tenorite" pitchFamily="2" charset="0"/>
                          <a:ea typeface="Calibri" panose="020F0502020204030204" pitchFamily="34" charset="0"/>
                          <a:cs typeface="Times New Roman" panose="02020603050405020304" pitchFamily="18" charset="0"/>
                        </a:rPr>
                        <a:t>Se </a:t>
                      </a:r>
                      <a:r>
                        <a:rPr lang="en-US" sz="1500" b="0" i="0" dirty="0" err="1">
                          <a:effectLst/>
                          <a:latin typeface="Tenorite" pitchFamily="2" charset="0"/>
                          <a:ea typeface="Calibri" panose="020F0502020204030204" pitchFamily="34" charset="0"/>
                          <a:cs typeface="Times New Roman" panose="02020603050405020304" pitchFamily="18" charset="0"/>
                        </a:rPr>
                        <a:t>podrá</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cancelar</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una</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licitación</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partidas</a:t>
                      </a:r>
                      <a:r>
                        <a:rPr lang="en-US" sz="1500" b="0" i="0" dirty="0">
                          <a:effectLst/>
                          <a:latin typeface="Tenorite" pitchFamily="2" charset="0"/>
                          <a:ea typeface="Calibri" panose="020F0502020204030204" pitchFamily="34" charset="0"/>
                          <a:cs typeface="Times New Roman" panose="02020603050405020304" pitchFamily="18" charset="0"/>
                        </a:rPr>
                        <a:t> o </a:t>
                      </a:r>
                      <a:r>
                        <a:rPr lang="en-US" sz="1500" b="0" i="0" dirty="0" err="1">
                          <a:effectLst/>
                          <a:latin typeface="Tenorite" pitchFamily="2" charset="0"/>
                          <a:ea typeface="Calibri" panose="020F0502020204030204" pitchFamily="34" charset="0"/>
                          <a:cs typeface="Times New Roman" panose="02020603050405020304" pitchFamily="18" charset="0"/>
                        </a:rPr>
                        <a:t>conceptos</a:t>
                      </a:r>
                      <a:r>
                        <a:rPr lang="en-US" sz="1500" b="0" i="0" dirty="0">
                          <a:effectLst/>
                          <a:latin typeface="Tenorite" pitchFamily="2" charset="0"/>
                          <a:ea typeface="Calibri" panose="020F0502020204030204" pitchFamily="34" charset="0"/>
                          <a:cs typeface="Times New Roman" panose="02020603050405020304" pitchFamily="18" charset="0"/>
                        </a:rPr>
                        <a:t> en </a:t>
                      </a:r>
                      <a:r>
                        <a:rPr lang="en-US" sz="1500" b="0" i="0" dirty="0" err="1">
                          <a:effectLst/>
                          <a:latin typeface="Tenorite" pitchFamily="2" charset="0"/>
                          <a:ea typeface="Calibri" panose="020F0502020204030204" pitchFamily="34" charset="0"/>
                          <a:cs typeface="Times New Roman" panose="02020603050405020304" pitchFamily="18" charset="0"/>
                        </a:rPr>
                        <a:t>los</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siguientes</a:t>
                      </a:r>
                      <a:r>
                        <a:rPr lang="en-US" sz="1500" b="0" i="0" dirty="0">
                          <a:effectLst/>
                          <a:latin typeface="Tenorite" pitchFamily="2" charset="0"/>
                          <a:ea typeface="Calibri" panose="020F0502020204030204" pitchFamily="34" charset="0"/>
                          <a:cs typeface="Times New Roman" panose="02020603050405020304" pitchFamily="18" charset="0"/>
                        </a:rPr>
                        <a:t> </a:t>
                      </a:r>
                      <a:r>
                        <a:rPr lang="en-US" sz="1500" b="0" i="0" dirty="0" err="1">
                          <a:effectLst/>
                          <a:latin typeface="Tenorite" pitchFamily="2" charset="0"/>
                          <a:ea typeface="Calibri" panose="020F0502020204030204" pitchFamily="34" charset="0"/>
                          <a:cs typeface="Times New Roman" panose="02020603050405020304" pitchFamily="18" charset="0"/>
                        </a:rPr>
                        <a:t>casos</a:t>
                      </a:r>
                      <a:r>
                        <a:rPr lang="en-US" sz="1500" b="0" i="0" dirty="0">
                          <a:effectLst/>
                          <a:latin typeface="Tenorite" pitchFamily="2" charset="0"/>
                          <a:ea typeface="Calibri" panose="020F0502020204030204" pitchFamily="34" charset="0"/>
                          <a:cs typeface="Times New Roman" panose="02020603050405020304" pitchFamily="18" charset="0"/>
                        </a:rPr>
                        <a:t>:</a:t>
                      </a: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5401002"/>
                  </a:ext>
                </a:extLst>
              </a:tr>
              <a:tr h="6120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dirty="0">
                          <a:effectLst/>
                          <a:latin typeface="Tenorite" pitchFamily="2" charset="0"/>
                        </a:rPr>
                        <a:t>Se presente el caso fortuito y fuerza mayor</a:t>
                      </a:r>
                    </a:p>
                  </a:txBody>
                  <a:tcPr marL="216000" anchor="ctr">
                    <a:lnL w="12700" cmpd="sng">
                      <a:noFill/>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581296548"/>
                  </a:ext>
                </a:extLst>
              </a:tr>
              <a:tr h="864000">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dirty="0">
                          <a:effectLst/>
                          <a:latin typeface="Tenorite" pitchFamily="2" charset="0"/>
                        </a:rPr>
                        <a:t>Existan circunstancias justificadas que extingan la necesidad de adquirir los bienes, arrendamientos o servicios, que en caso de continuar con el procedimiento se cause un daño o perjuicio a la propia dependencia o entidad </a:t>
                      </a: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972549339"/>
                  </a:ext>
                </a:extLst>
              </a:tr>
              <a:tr h="720000">
                <a:tc>
                  <a:txBody>
                    <a:bodyPr/>
                    <a:lstStyle/>
                    <a:p>
                      <a:pPr algn="just">
                        <a:lnSpc>
                          <a:spcPts val="1600"/>
                        </a:lnSpc>
                        <a:spcAft>
                          <a:spcPts val="800"/>
                        </a:spcAft>
                      </a:pPr>
                      <a:r>
                        <a:rPr lang="es-MX" sz="1400" b="0" i="0" dirty="0">
                          <a:effectLst/>
                          <a:latin typeface="Tenorite" pitchFamily="2" charset="0"/>
                          <a:ea typeface="Calibri" panose="020F0502020204030204" pitchFamily="34" charset="0"/>
                          <a:cs typeface="Times New Roman" panose="02020603050405020304" pitchFamily="18" charset="0"/>
                        </a:rPr>
                        <a:t>La determinación para dar por cancelada una licitación o partidas, se deberá precisar el acontecimiento que motiva la decisión la cual se hará de conocimiento a los licitantes, a la Secretaría de la Contraloría General y a la Oficialía Mayor. </a:t>
                      </a:r>
                    </a:p>
                    <a:p>
                      <a:pPr algn="just">
                        <a:lnSpc>
                          <a:spcPts val="1600"/>
                        </a:lnSpc>
                        <a:spcAft>
                          <a:spcPts val="800"/>
                        </a:spcAft>
                      </a:pPr>
                      <a:r>
                        <a:rPr lang="es-MX" sz="1400" b="0" i="0" dirty="0">
                          <a:effectLst/>
                          <a:latin typeface="Tenorite" pitchFamily="2" charset="0"/>
                          <a:ea typeface="Calibri" panose="020F0502020204030204" pitchFamily="34" charset="0"/>
                          <a:cs typeface="Times New Roman" panose="02020603050405020304" pitchFamily="18" charset="0"/>
                        </a:rPr>
                        <a:t>Salvo en las cancelaciones por caso fortuito y fuerza mayor, la dependencia cubrirá a los licitantes los gastos no recuperables, en caso de que procedan. </a:t>
                      </a:r>
                      <a:endParaRPr lang="en-MX" sz="1050" b="0" i="0" dirty="0">
                        <a:effectLst/>
                        <a:latin typeface="Tenorite" pitchFamily="2" charset="0"/>
                        <a:ea typeface="Calibri" panose="020F0502020204030204" pitchFamily="34" charset="0"/>
                        <a:cs typeface="Times New Roman" panose="02020603050405020304" pitchFamily="18" charset="0"/>
                      </a:endParaRPr>
                    </a:p>
                  </a:txBody>
                  <a:tcPr marL="144000" marR="144000" marT="144000" marB="144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solidFill>
                      <a:srgbClr val="FFD964">
                        <a:alpha val="30035"/>
                      </a:srgbClr>
                    </a:solidFill>
                  </a:tcPr>
                </a:tc>
                <a:extLst>
                  <a:ext uri="{0D108BD9-81ED-4DB2-BD59-A6C34878D82A}">
                    <a16:rowId xmlns:a16="http://schemas.microsoft.com/office/drawing/2014/main" val="2753031319"/>
                  </a:ext>
                </a:extLst>
              </a:tr>
            </a:tbl>
          </a:graphicData>
        </a:graphic>
      </p:graphicFrame>
      <p:sp>
        <p:nvSpPr>
          <p:cNvPr id="2" name="TextBox 1">
            <a:extLst>
              <a:ext uri="{FF2B5EF4-FFF2-40B4-BE49-F238E27FC236}">
                <a16:creationId xmlns:a16="http://schemas.microsoft.com/office/drawing/2014/main" id="{7B35B7CC-1DCA-3B37-31F9-8A6F456B38CB}"/>
              </a:ext>
            </a:extLst>
          </p:cNvPr>
          <p:cNvSpPr txBox="1"/>
          <p:nvPr/>
        </p:nvSpPr>
        <p:spPr>
          <a:xfrm>
            <a:off x="2002163" y="1790455"/>
            <a:ext cx="2840714" cy="338554"/>
          </a:xfrm>
          <a:prstGeom prst="rect">
            <a:avLst/>
          </a:prstGeom>
          <a:gradFill flip="none" rotWithShape="1">
            <a:gsLst>
              <a:gs pos="17000">
                <a:schemeClr val="bg2"/>
              </a:gs>
              <a:gs pos="100000">
                <a:schemeClr val="bg1"/>
              </a:gs>
            </a:gsLst>
            <a:lin ang="5400000" scaled="1"/>
            <a:tileRect/>
          </a:gradFill>
        </p:spPr>
        <p:txBody>
          <a:bodyPr wrap="none" rtlCol="0">
            <a:spAutoFit/>
          </a:bodyPr>
          <a:lstStyle/>
          <a:p>
            <a:r>
              <a:rPr lang="en-MX" sz="1600" b="1" dirty="0">
                <a:latin typeface="Tenorite" pitchFamily="2" charset="0"/>
              </a:rPr>
              <a:t>ETAPAS DEL PROCEDIMIENTO</a:t>
            </a:r>
          </a:p>
        </p:txBody>
      </p:sp>
      <p:sp>
        <p:nvSpPr>
          <p:cNvPr id="3" name="Rectangle 2">
            <a:extLst>
              <a:ext uri="{FF2B5EF4-FFF2-40B4-BE49-F238E27FC236}">
                <a16:creationId xmlns:a16="http://schemas.microsoft.com/office/drawing/2014/main" id="{D42FB6D4-3628-48D1-016A-ACDFE8C8B5AA}"/>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LICITACIÓN PÚBLICA</a:t>
            </a:r>
          </a:p>
        </p:txBody>
      </p:sp>
      <p:sp>
        <p:nvSpPr>
          <p:cNvPr id="45" name="Freeform 44">
            <a:extLst>
              <a:ext uri="{FF2B5EF4-FFF2-40B4-BE49-F238E27FC236}">
                <a16:creationId xmlns:a16="http://schemas.microsoft.com/office/drawing/2014/main" id="{697C1AFE-1164-F095-3844-7CEF2BA9DF9B}"/>
              </a:ext>
            </a:extLst>
          </p:cNvPr>
          <p:cNvSpPr/>
          <p:nvPr/>
        </p:nvSpPr>
        <p:spPr>
          <a:xfrm rot="10800000">
            <a:off x="1926585" y="2860441"/>
            <a:ext cx="972201" cy="921897"/>
          </a:xfrm>
          <a:custGeom>
            <a:avLst/>
            <a:gdLst>
              <a:gd name="connsiteX0" fmla="*/ 1250326 w 1250326"/>
              <a:gd name="connsiteY0" fmla="*/ 1185630 h 1185630"/>
              <a:gd name="connsiteX1" fmla="*/ 163014 w 1250326"/>
              <a:gd name="connsiteY1" fmla="*/ 1185630 h 1185630"/>
              <a:gd name="connsiteX2" fmla="*/ 0 w 1250326"/>
              <a:gd name="connsiteY2" fmla="*/ 1022616 h 1185630"/>
              <a:gd name="connsiteX3" fmla="*/ 0 w 1250326"/>
              <a:gd name="connsiteY3" fmla="*/ 0 h 1185630"/>
              <a:gd name="connsiteX4" fmla="*/ 1250326 w 1250326"/>
              <a:gd name="connsiteY4" fmla="*/ 1185630 h 1185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26" h="1185630">
                <a:moveTo>
                  <a:pt x="1250326" y="1185630"/>
                </a:moveTo>
                <a:lnTo>
                  <a:pt x="163014" y="1185630"/>
                </a:lnTo>
                <a:cubicBezTo>
                  <a:pt x="72984" y="1185630"/>
                  <a:pt x="0" y="1112646"/>
                  <a:pt x="0" y="1022616"/>
                </a:cubicBezTo>
                <a:lnTo>
                  <a:pt x="0" y="0"/>
                </a:lnTo>
                <a:lnTo>
                  <a:pt x="1250326" y="1185630"/>
                </a:lnTo>
                <a:close/>
              </a:path>
            </a:pathLst>
          </a:custGeom>
          <a:gradFill>
            <a:gsLst>
              <a:gs pos="0">
                <a:schemeClr val="accent3">
                  <a:lumMod val="20000"/>
                  <a:lumOff val="80000"/>
                </a:schemeClr>
              </a:gs>
              <a:gs pos="87000">
                <a:schemeClr val="bg2">
                  <a:lumMod val="9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3" name="TextBox 62">
            <a:extLst>
              <a:ext uri="{FF2B5EF4-FFF2-40B4-BE49-F238E27FC236}">
                <a16:creationId xmlns:a16="http://schemas.microsoft.com/office/drawing/2014/main" id="{B862CC4D-AF25-826B-FCD2-A3CA4DC88537}"/>
              </a:ext>
            </a:extLst>
          </p:cNvPr>
          <p:cNvSpPr txBox="1"/>
          <p:nvPr/>
        </p:nvSpPr>
        <p:spPr>
          <a:xfrm>
            <a:off x="2094737" y="3146183"/>
            <a:ext cx="986167" cy="469359"/>
          </a:xfrm>
          <a:prstGeom prst="rect">
            <a:avLst/>
          </a:prstGeom>
          <a:noFill/>
        </p:spPr>
        <p:txBody>
          <a:bodyPr wrap="none" rtlCol="0">
            <a:spAutoFit/>
          </a:bodyPr>
          <a:lstStyle/>
          <a:p>
            <a:pPr algn="ctr">
              <a:lnSpc>
                <a:spcPts val="2000"/>
              </a:lnSpc>
            </a:pPr>
            <a:r>
              <a:rPr lang="es-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rPr>
              <a:t>04 </a:t>
            </a:r>
            <a:endParaRPr lang="en-MX" sz="4800" b="1" dirty="0">
              <a:gradFill>
                <a:gsLst>
                  <a:gs pos="30000">
                    <a:schemeClr val="bg1"/>
                  </a:gs>
                  <a:gs pos="97000">
                    <a:schemeClr val="accent3">
                      <a:lumMod val="60000"/>
                      <a:lumOff val="40000"/>
                    </a:schemeClr>
                  </a:gs>
                </a:gsLst>
                <a:lin ang="5400000" scaled="1"/>
              </a:gradFill>
              <a:effectLst/>
              <a:latin typeface="Tenorite" pitchFamily="2" charset="0"/>
              <a:ea typeface="Calibri" panose="020F0502020204030204" pitchFamily="34" charset="0"/>
              <a:cs typeface="Times New Roman" panose="02020603050405020304" pitchFamily="18" charset="0"/>
            </a:endParaRPr>
          </a:p>
        </p:txBody>
      </p:sp>
      <p:sp>
        <p:nvSpPr>
          <p:cNvPr id="40" name="Freeform 39">
            <a:extLst>
              <a:ext uri="{FF2B5EF4-FFF2-40B4-BE49-F238E27FC236}">
                <a16:creationId xmlns:a16="http://schemas.microsoft.com/office/drawing/2014/main" id="{0A08FE23-EBC7-7E5F-D4AF-0177B5ECE18A}"/>
              </a:ext>
            </a:extLst>
          </p:cNvPr>
          <p:cNvSpPr/>
          <p:nvPr/>
        </p:nvSpPr>
        <p:spPr>
          <a:xfrm rot="10800000">
            <a:off x="1281887" y="2860441"/>
            <a:ext cx="1611194" cy="1777679"/>
          </a:xfrm>
          <a:custGeom>
            <a:avLst/>
            <a:gdLst>
              <a:gd name="connsiteX0" fmla="*/ 2072120 w 2072120"/>
              <a:gd name="connsiteY0" fmla="*/ 2286231 h 2286231"/>
              <a:gd name="connsiteX1" fmla="*/ 1248994 w 2072120"/>
              <a:gd name="connsiteY1" fmla="*/ 2286231 h 2286231"/>
              <a:gd name="connsiteX2" fmla="*/ 0 w 2072120"/>
              <a:gd name="connsiteY2" fmla="*/ 1101864 h 2286231"/>
              <a:gd name="connsiteX3" fmla="*/ 0 w 2072120"/>
              <a:gd name="connsiteY3" fmla="*/ 163014 h 2286231"/>
              <a:gd name="connsiteX4" fmla="*/ 163014 w 2072120"/>
              <a:gd name="connsiteY4" fmla="*/ 0 h 2286231"/>
              <a:gd name="connsiteX5" fmla="*/ 1909106 w 2072120"/>
              <a:gd name="connsiteY5" fmla="*/ 0 h 2286231"/>
              <a:gd name="connsiteX6" fmla="*/ 2072120 w 2072120"/>
              <a:gd name="connsiteY6" fmla="*/ 163014 h 2286231"/>
              <a:gd name="connsiteX7" fmla="*/ 2072120 w 2072120"/>
              <a:gd name="connsiteY7" fmla="*/ 2286231 h 228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120" h="2286231">
                <a:moveTo>
                  <a:pt x="2072120" y="2286231"/>
                </a:moveTo>
                <a:lnTo>
                  <a:pt x="1248994" y="2286231"/>
                </a:lnTo>
                <a:lnTo>
                  <a:pt x="0" y="1101864"/>
                </a:lnTo>
                <a:lnTo>
                  <a:pt x="0" y="163014"/>
                </a:lnTo>
                <a:cubicBezTo>
                  <a:pt x="0" y="72984"/>
                  <a:pt x="72984" y="0"/>
                  <a:pt x="163014" y="0"/>
                </a:cubicBezTo>
                <a:lnTo>
                  <a:pt x="1909106" y="0"/>
                </a:lnTo>
                <a:cubicBezTo>
                  <a:pt x="1999136" y="0"/>
                  <a:pt x="2072120" y="72984"/>
                  <a:pt x="2072120" y="163014"/>
                </a:cubicBezTo>
                <a:lnTo>
                  <a:pt x="2072120" y="2286231"/>
                </a:lnTo>
                <a:close/>
              </a:path>
            </a:pathLst>
          </a:custGeom>
          <a:gradFill>
            <a:gsLst>
              <a:gs pos="17000">
                <a:schemeClr val="bg2"/>
              </a:gs>
              <a:gs pos="100000">
                <a:schemeClr val="bg1"/>
              </a:gs>
            </a:gsLst>
            <a:lin ang="5400000" scaled="1"/>
          </a:gradFill>
          <a:ln>
            <a:noFill/>
          </a:ln>
          <a:effectLst>
            <a:outerShdw blurRad="635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p:txBody>
      </p:sp>
      <p:sp>
        <p:nvSpPr>
          <p:cNvPr id="6" name="TextBox 5">
            <a:extLst>
              <a:ext uri="{FF2B5EF4-FFF2-40B4-BE49-F238E27FC236}">
                <a16:creationId xmlns:a16="http://schemas.microsoft.com/office/drawing/2014/main" id="{A2F126EA-3DB4-2706-2A37-CEB1788D96D2}"/>
              </a:ext>
            </a:extLst>
          </p:cNvPr>
          <p:cNvSpPr txBox="1"/>
          <p:nvPr/>
        </p:nvSpPr>
        <p:spPr>
          <a:xfrm>
            <a:off x="1319026" y="3658303"/>
            <a:ext cx="1488257" cy="298159"/>
          </a:xfrm>
          <a:prstGeom prst="rect">
            <a:avLst/>
          </a:prstGeom>
          <a:noFill/>
        </p:spPr>
        <p:txBody>
          <a:bodyPr wrap="square" rtlCol="0">
            <a:spAutoFit/>
          </a:bodyPr>
          <a:lstStyle/>
          <a:p>
            <a:pPr>
              <a:lnSpc>
                <a:spcPts val="1500"/>
              </a:lnSpc>
            </a:pPr>
            <a:r>
              <a:rPr lang="es-MX" sz="1600" b="1" dirty="0">
                <a:solidFill>
                  <a:srgbClr val="E05722"/>
                </a:solidFill>
                <a:effectLst/>
                <a:latin typeface="Tenorite" pitchFamily="2" charset="0"/>
                <a:ea typeface="Calibri" panose="020F0502020204030204" pitchFamily="34" charset="0"/>
                <a:cs typeface="Times New Roman" panose="02020603050405020304" pitchFamily="18" charset="0"/>
              </a:rPr>
              <a:t>Fallo</a:t>
            </a:r>
            <a:endParaRPr lang="en-MX" sz="1600" b="1" dirty="0">
              <a:solidFill>
                <a:srgbClr val="E05722"/>
              </a:solidFill>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B31E10C6-1D53-6EE1-02ED-D376E4A9ACCA}"/>
              </a:ext>
            </a:extLst>
          </p:cNvPr>
          <p:cNvSpPr txBox="1"/>
          <p:nvPr/>
        </p:nvSpPr>
        <p:spPr>
          <a:xfrm>
            <a:off x="2656179" y="6375600"/>
            <a:ext cx="6879642" cy="307777"/>
          </a:xfrm>
          <a:prstGeom prst="rect">
            <a:avLst/>
          </a:prstGeom>
          <a:solidFill>
            <a:schemeClr val="bg1">
              <a:lumMod val="95000"/>
            </a:schemeClr>
          </a:solidFill>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Arts. 44 de la LAASSPES y 57 del RLAASSP </a:t>
            </a:r>
          </a:p>
        </p:txBody>
      </p:sp>
      <p:sp>
        <p:nvSpPr>
          <p:cNvPr id="20" name="Triangle 19">
            <a:extLst>
              <a:ext uri="{FF2B5EF4-FFF2-40B4-BE49-F238E27FC236}">
                <a16:creationId xmlns:a16="http://schemas.microsoft.com/office/drawing/2014/main" id="{6C6AE7DD-CF3C-D1D1-D076-4AF3F741B0DF}"/>
              </a:ext>
            </a:extLst>
          </p:cNvPr>
          <p:cNvSpPr/>
          <p:nvPr/>
        </p:nvSpPr>
        <p:spPr>
          <a:xfrm rot="5400000">
            <a:off x="3163492" y="3544962"/>
            <a:ext cx="114617" cy="69186"/>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3" name="Triangle 22">
            <a:extLst>
              <a:ext uri="{FF2B5EF4-FFF2-40B4-BE49-F238E27FC236}">
                <a16:creationId xmlns:a16="http://schemas.microsoft.com/office/drawing/2014/main" id="{355A9CBC-5672-C16C-7FC4-FB18D1C152C2}"/>
              </a:ext>
            </a:extLst>
          </p:cNvPr>
          <p:cNvSpPr/>
          <p:nvPr/>
        </p:nvSpPr>
        <p:spPr>
          <a:xfrm rot="5400000">
            <a:off x="3163492" y="4086975"/>
            <a:ext cx="114617" cy="69186"/>
          </a:xfrm>
          <a:prstGeom prst="triangle">
            <a:avLst/>
          </a:prstGeom>
          <a:solidFill>
            <a:srgbClr val="E05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1973271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sp>
        <p:nvSpPr>
          <p:cNvPr id="7" name="TextBox 6">
            <a:extLst>
              <a:ext uri="{FF2B5EF4-FFF2-40B4-BE49-F238E27FC236}">
                <a16:creationId xmlns:a16="http://schemas.microsoft.com/office/drawing/2014/main" id="{E11DC090-5CB2-6F7F-E106-61A41F68DEFD}"/>
              </a:ext>
            </a:extLst>
          </p:cNvPr>
          <p:cNvSpPr txBox="1"/>
          <p:nvPr/>
        </p:nvSpPr>
        <p:spPr>
          <a:xfrm>
            <a:off x="1077047" y="3997187"/>
            <a:ext cx="1220858" cy="415498"/>
          </a:xfrm>
          <a:prstGeom prst="rect">
            <a:avLst/>
          </a:prstGeom>
          <a:noFill/>
        </p:spPr>
        <p:txBody>
          <a:bodyPr wrap="square">
            <a:spAutoFit/>
          </a:bodyPr>
          <a:lstStyle/>
          <a:p>
            <a:pPr lvl="0" algn="ctr">
              <a:lnSpc>
                <a:spcPts val="1200"/>
              </a:lnSpc>
            </a:pPr>
            <a:r>
              <a:rPr lang="es-MX" sz="1400" dirty="0">
                <a:effectLst/>
                <a:latin typeface="Tenorite" pitchFamily="2" charset="0"/>
                <a:ea typeface="Calibri" panose="020F0502020204030204" pitchFamily="34" charset="0"/>
                <a:cs typeface="Calibri" panose="020F0502020204030204" pitchFamily="34" charset="0"/>
              </a:rPr>
              <a:t>Regla general</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51A831B0-4066-ABED-CE54-F30A7969CE43}"/>
              </a:ext>
            </a:extLst>
          </p:cNvPr>
          <p:cNvSpPr txBox="1"/>
          <p:nvPr/>
        </p:nvSpPr>
        <p:spPr>
          <a:xfrm>
            <a:off x="3382954" y="2418949"/>
            <a:ext cx="5426090" cy="400494"/>
          </a:xfrm>
          <a:prstGeom prst="rect">
            <a:avLst/>
          </a:prstGeom>
          <a:noFill/>
        </p:spPr>
        <p:txBody>
          <a:bodyPr wrap="square">
            <a:spAutoFit/>
          </a:bodyPr>
          <a:lstStyle/>
          <a:p>
            <a:pPr algn="ctr">
              <a:lnSpc>
                <a:spcPct val="115000"/>
              </a:lnSpc>
              <a:spcAft>
                <a:spcPts val="800"/>
              </a:spcAft>
            </a:pPr>
            <a:r>
              <a:rPr lang="es-MX" b="1" dirty="0">
                <a:effectLst/>
                <a:latin typeface="Tenorite" pitchFamily="2" charset="0"/>
                <a:ea typeface="Calibri" panose="020F0502020204030204" pitchFamily="34" charset="0"/>
                <a:cs typeface="Calibri" panose="020F0502020204030204" pitchFamily="34" charset="0"/>
              </a:rPr>
              <a:t>Procedimiento</a:t>
            </a:r>
            <a:r>
              <a:rPr lang="es-MX" b="1" dirty="0">
                <a:effectLst/>
                <a:latin typeface="Tenorite" pitchFamily="2" charset="0"/>
                <a:ea typeface="Calibri" panose="020F0502020204030204" pitchFamily="34" charset="0"/>
                <a:cs typeface="Times New Roman" panose="02020603050405020304" pitchFamily="18" charset="0"/>
              </a:rPr>
              <a:t> de Excepción a la Licitación pública</a:t>
            </a:r>
            <a:endParaRPr lang="en-MX" b="1" dirty="0">
              <a:effectLst/>
              <a:latin typeface="Tenorite" pitchFamily="2"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CF4EF30B-7C9A-C944-5F33-856B08C794A3}"/>
              </a:ext>
            </a:extLst>
          </p:cNvPr>
          <p:cNvSpPr txBox="1"/>
          <p:nvPr/>
        </p:nvSpPr>
        <p:spPr>
          <a:xfrm>
            <a:off x="2412262" y="4454738"/>
            <a:ext cx="1366829" cy="415498"/>
          </a:xfrm>
          <a:prstGeom prst="rect">
            <a:avLst/>
          </a:prstGeom>
          <a:noFill/>
        </p:spPr>
        <p:txBody>
          <a:bodyPr wrap="square">
            <a:spAutoFit/>
          </a:bodyPr>
          <a:lstStyle/>
          <a:p>
            <a:pPr lvl="0" algn="ctr">
              <a:lnSpc>
                <a:spcPts val="1200"/>
              </a:lnSpc>
            </a:pPr>
            <a:r>
              <a:rPr lang="es-MX" sz="1400" dirty="0">
                <a:effectLst/>
                <a:latin typeface="Tenorite" pitchFamily="2" charset="0"/>
                <a:ea typeface="Calibri" panose="020F0502020204030204" pitchFamily="34" charset="0"/>
                <a:cs typeface="Calibri" panose="020F0502020204030204" pitchFamily="34" charset="0"/>
              </a:rPr>
              <a:t>Procedimientos de Excepción</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13B31B8B-22A9-E798-F90D-391997E79F6B}"/>
              </a:ext>
            </a:extLst>
          </p:cNvPr>
          <p:cNvSpPr txBox="1"/>
          <p:nvPr/>
        </p:nvSpPr>
        <p:spPr>
          <a:xfrm>
            <a:off x="3940685" y="3952341"/>
            <a:ext cx="1332969" cy="569387"/>
          </a:xfrm>
          <a:prstGeom prst="rect">
            <a:avLst/>
          </a:prstGeom>
          <a:noFill/>
        </p:spPr>
        <p:txBody>
          <a:bodyPr wrap="square">
            <a:spAutoFit/>
          </a:bodyPr>
          <a:lstStyle/>
          <a:p>
            <a:pPr lvl="0" algn="ctr">
              <a:lnSpc>
                <a:spcPts val="1200"/>
              </a:lnSpc>
            </a:pPr>
            <a:r>
              <a:rPr lang="es-MX" sz="1400" dirty="0">
                <a:effectLst/>
                <a:latin typeface="Tenorite" pitchFamily="2" charset="0"/>
                <a:ea typeface="Calibri" panose="020F0502020204030204" pitchFamily="34" charset="0"/>
                <a:cs typeface="Calibri" panose="020F0502020204030204" pitchFamily="34" charset="0"/>
              </a:rPr>
              <a:t>Contratación por Art. 46 LAASSPES</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4020A012-4B6C-05A5-4400-424EE6E2F4D2}"/>
              </a:ext>
            </a:extLst>
          </p:cNvPr>
          <p:cNvSpPr txBox="1"/>
          <p:nvPr/>
        </p:nvSpPr>
        <p:spPr>
          <a:xfrm>
            <a:off x="5513532" y="4366953"/>
            <a:ext cx="1157017" cy="569387"/>
          </a:xfrm>
          <a:prstGeom prst="rect">
            <a:avLst/>
          </a:prstGeom>
          <a:noFill/>
        </p:spPr>
        <p:txBody>
          <a:bodyPr wrap="square">
            <a:spAutoFit/>
          </a:bodyPr>
          <a:lstStyle/>
          <a:p>
            <a:pPr lvl="0" algn="ctr">
              <a:lnSpc>
                <a:spcPts val="1200"/>
              </a:lnSpc>
            </a:pPr>
            <a:r>
              <a:rPr lang="es-MX" sz="1400" dirty="0">
                <a:effectLst/>
                <a:latin typeface="Tenorite" pitchFamily="2" charset="0"/>
                <a:ea typeface="Calibri" panose="020F0502020204030204" pitchFamily="34" charset="0"/>
                <a:cs typeface="Calibri" panose="020F0502020204030204" pitchFamily="34" charset="0"/>
              </a:rPr>
              <a:t>Supuestos del Art. 47 LAASSPES</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124EA3D0-0712-FCF7-D9FB-1297F6029C07}"/>
              </a:ext>
            </a:extLst>
          </p:cNvPr>
          <p:cNvSpPr txBox="1"/>
          <p:nvPr/>
        </p:nvSpPr>
        <p:spPr>
          <a:xfrm>
            <a:off x="6906023" y="3941857"/>
            <a:ext cx="1343891" cy="569387"/>
          </a:xfrm>
          <a:prstGeom prst="rect">
            <a:avLst/>
          </a:prstGeom>
          <a:noFill/>
        </p:spPr>
        <p:txBody>
          <a:bodyPr wrap="square">
            <a:spAutoFit/>
          </a:bodyPr>
          <a:lstStyle/>
          <a:p>
            <a:pPr lvl="0" algn="ctr">
              <a:lnSpc>
                <a:spcPts val="1200"/>
              </a:lnSpc>
            </a:pPr>
            <a:r>
              <a:rPr lang="es-MX" sz="1400" dirty="0">
                <a:effectLst/>
                <a:latin typeface="Tenorite" pitchFamily="2" charset="0"/>
                <a:ea typeface="Calibri" panose="020F0502020204030204" pitchFamily="34" charset="0"/>
                <a:cs typeface="Calibri" panose="020F0502020204030204" pitchFamily="34" charset="0"/>
              </a:rPr>
              <a:t>Dictaminación del Comité de Adquisiciones </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117F8F2C-8EC7-32FD-CB3E-0B24D64EF263}"/>
              </a:ext>
            </a:extLst>
          </p:cNvPr>
          <p:cNvSpPr txBox="1"/>
          <p:nvPr/>
        </p:nvSpPr>
        <p:spPr>
          <a:xfrm>
            <a:off x="8335384" y="4254820"/>
            <a:ext cx="1424258" cy="877163"/>
          </a:xfrm>
          <a:prstGeom prst="rect">
            <a:avLst/>
          </a:prstGeom>
          <a:noFill/>
        </p:spPr>
        <p:txBody>
          <a:bodyPr wrap="square">
            <a:spAutoFit/>
          </a:bodyPr>
          <a:lstStyle/>
          <a:p>
            <a:pPr lvl="0" algn="ctr">
              <a:lnSpc>
                <a:spcPts val="1200"/>
              </a:lnSpc>
            </a:pPr>
            <a:r>
              <a:rPr lang="es-MX" sz="1400" dirty="0">
                <a:effectLst/>
                <a:latin typeface="Tenorite" pitchFamily="2" charset="0"/>
                <a:ea typeface="Calibri" panose="020F0502020204030204" pitchFamily="34" charset="0"/>
                <a:cs typeface="Calibri" panose="020F0502020204030204" pitchFamily="34" charset="0"/>
              </a:rPr>
              <a:t>Contratación por Art. 48 LAASSPES </a:t>
            </a:r>
            <a:r>
              <a:rPr lang="es-MX" sz="1200" dirty="0">
                <a:effectLst/>
                <a:latin typeface="Tenorite" pitchFamily="2" charset="0"/>
                <a:ea typeface="Calibri" panose="020F0502020204030204" pitchFamily="34" charset="0"/>
                <a:cs typeface="Calibri" panose="020F0502020204030204" pitchFamily="34" charset="0"/>
              </a:rPr>
              <a:t>(Monto de Actuación)</a:t>
            </a:r>
            <a:endParaRPr lang="en-MX" sz="1200" dirty="0">
              <a:effectLst/>
              <a:latin typeface="Tenorite" pitchFamily="2"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CF61FE21-D607-575E-1CE1-5678F9340BAE}"/>
              </a:ext>
            </a:extLst>
          </p:cNvPr>
          <p:cNvSpPr txBox="1"/>
          <p:nvPr/>
        </p:nvSpPr>
        <p:spPr>
          <a:xfrm>
            <a:off x="9819507" y="3896122"/>
            <a:ext cx="1398196" cy="806631"/>
          </a:xfrm>
          <a:prstGeom prst="rect">
            <a:avLst/>
          </a:prstGeom>
          <a:noFill/>
        </p:spPr>
        <p:txBody>
          <a:bodyPr wrap="square">
            <a:spAutoFit/>
          </a:bodyPr>
          <a:lstStyle/>
          <a:p>
            <a:pPr lvl="0" algn="ctr">
              <a:lnSpc>
                <a:spcPts val="1100"/>
              </a:lnSpc>
              <a:spcAft>
                <a:spcPts val="800"/>
              </a:spcAft>
            </a:pPr>
            <a:r>
              <a:rPr lang="es-MX" sz="1150" dirty="0">
                <a:effectLst/>
                <a:latin typeface="Tenorite" pitchFamily="2" charset="0"/>
                <a:ea typeface="Calibri" panose="020F0502020204030204" pitchFamily="34" charset="0"/>
                <a:cs typeface="Calibri" panose="020F0502020204030204" pitchFamily="34" charset="0"/>
              </a:rPr>
              <a:t>Particularidades del procedimiento de Invitación a cuando menos</a:t>
            </a:r>
            <a:br>
              <a:rPr lang="es-MX" sz="1150" dirty="0">
                <a:effectLst/>
                <a:latin typeface="Tenorite" pitchFamily="2" charset="0"/>
                <a:ea typeface="Calibri" panose="020F0502020204030204" pitchFamily="34" charset="0"/>
                <a:cs typeface="Calibri" panose="020F0502020204030204" pitchFamily="34" charset="0"/>
              </a:rPr>
            </a:br>
            <a:r>
              <a:rPr lang="es-MX" sz="1150" dirty="0">
                <a:effectLst/>
                <a:latin typeface="Tenorite" pitchFamily="2" charset="0"/>
                <a:ea typeface="Calibri" panose="020F0502020204030204" pitchFamily="34" charset="0"/>
                <a:cs typeface="Calibri" panose="020F0502020204030204" pitchFamily="34" charset="0"/>
              </a:rPr>
              <a:t>tres personas</a:t>
            </a:r>
            <a:endParaRPr lang="en-MX" sz="1150" dirty="0">
              <a:effectLst/>
              <a:latin typeface="Tenorite" pitchFamily="2" charset="0"/>
              <a:ea typeface="Calibri" panose="020F0502020204030204" pitchFamily="34" charset="0"/>
              <a:cs typeface="Times New Roman" panose="02020603050405020304" pitchFamily="18" charset="0"/>
            </a:endParaRPr>
          </a:p>
        </p:txBody>
      </p:sp>
      <p:sp>
        <p:nvSpPr>
          <p:cNvPr id="17" name="Rectangle 16">
            <a:extLst>
              <a:ext uri="{FF2B5EF4-FFF2-40B4-BE49-F238E27FC236}">
                <a16:creationId xmlns:a16="http://schemas.microsoft.com/office/drawing/2014/main" id="{DF97F5E2-CCBC-0707-4D25-3B5E39E6FA19}"/>
              </a:ext>
            </a:extLst>
          </p:cNvPr>
          <p:cNvSpPr/>
          <p:nvPr/>
        </p:nvSpPr>
        <p:spPr>
          <a:xfrm rot="2700000">
            <a:off x="9859578" y="3545909"/>
            <a:ext cx="1318055" cy="1318055"/>
          </a:xfrm>
          <a:prstGeom prst="rect">
            <a:avLst/>
          </a:prstGeom>
          <a:noFill/>
          <a:ln w="88900">
            <a:solidFill>
              <a:schemeClr val="accent4">
                <a:lumMod val="40000"/>
                <a:lumOff val="60000"/>
              </a:schemeClr>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2" name="Rectangle 41">
            <a:extLst>
              <a:ext uri="{FF2B5EF4-FFF2-40B4-BE49-F238E27FC236}">
                <a16:creationId xmlns:a16="http://schemas.microsoft.com/office/drawing/2014/main" id="{05613EFB-380B-8456-D32C-C851E1276ADE}"/>
              </a:ext>
            </a:extLst>
          </p:cNvPr>
          <p:cNvSpPr/>
          <p:nvPr/>
        </p:nvSpPr>
        <p:spPr>
          <a:xfrm rot="2700000">
            <a:off x="8390553" y="3937756"/>
            <a:ext cx="1318055" cy="1318055"/>
          </a:xfrm>
          <a:prstGeom prst="rect">
            <a:avLst/>
          </a:prstGeom>
          <a:noFill/>
          <a:ln w="88900">
            <a:solidFill>
              <a:srgbClr val="FBC635"/>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3" name="Rectangle 42">
            <a:extLst>
              <a:ext uri="{FF2B5EF4-FFF2-40B4-BE49-F238E27FC236}">
                <a16:creationId xmlns:a16="http://schemas.microsoft.com/office/drawing/2014/main" id="{9A1DE054-D420-FDE1-AAFC-826176C8E745}"/>
              </a:ext>
            </a:extLst>
          </p:cNvPr>
          <p:cNvSpPr/>
          <p:nvPr/>
        </p:nvSpPr>
        <p:spPr>
          <a:xfrm rot="2700000">
            <a:off x="6916354" y="3545909"/>
            <a:ext cx="1318055" cy="1318055"/>
          </a:xfrm>
          <a:prstGeom prst="rect">
            <a:avLst/>
          </a:prstGeom>
          <a:noFill/>
          <a:ln w="88900">
            <a:solidFill>
              <a:srgbClr val="FAB700"/>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4" name="Rectangle 43">
            <a:extLst>
              <a:ext uri="{FF2B5EF4-FFF2-40B4-BE49-F238E27FC236}">
                <a16:creationId xmlns:a16="http://schemas.microsoft.com/office/drawing/2014/main" id="{2039DD79-1FA4-D8FF-0E2D-CC7E6052BB46}"/>
              </a:ext>
            </a:extLst>
          </p:cNvPr>
          <p:cNvSpPr/>
          <p:nvPr/>
        </p:nvSpPr>
        <p:spPr>
          <a:xfrm rot="2700000">
            <a:off x="5447329" y="3937756"/>
            <a:ext cx="1318055" cy="1318055"/>
          </a:xfrm>
          <a:prstGeom prst="rect">
            <a:avLst/>
          </a:prstGeom>
          <a:noFill/>
          <a:ln w="88900">
            <a:solidFill>
              <a:srgbClr val="F19F34"/>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6" name="Rectangle 45">
            <a:extLst>
              <a:ext uri="{FF2B5EF4-FFF2-40B4-BE49-F238E27FC236}">
                <a16:creationId xmlns:a16="http://schemas.microsoft.com/office/drawing/2014/main" id="{639AC361-AD48-25A4-4302-38B18CE3962A}"/>
              </a:ext>
            </a:extLst>
          </p:cNvPr>
          <p:cNvSpPr/>
          <p:nvPr/>
        </p:nvSpPr>
        <p:spPr>
          <a:xfrm rot="2700000">
            <a:off x="3972854" y="3545909"/>
            <a:ext cx="1318055" cy="1318055"/>
          </a:xfrm>
          <a:prstGeom prst="rect">
            <a:avLst/>
          </a:prstGeom>
          <a:noFill/>
          <a:ln w="88900">
            <a:solidFill>
              <a:srgbClr val="ED8A00"/>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7" name="Rectangle 46">
            <a:extLst>
              <a:ext uri="{FF2B5EF4-FFF2-40B4-BE49-F238E27FC236}">
                <a16:creationId xmlns:a16="http://schemas.microsoft.com/office/drawing/2014/main" id="{F61C929E-E628-CE54-A77D-3214E0ACDE81}"/>
              </a:ext>
            </a:extLst>
          </p:cNvPr>
          <p:cNvSpPr/>
          <p:nvPr/>
        </p:nvSpPr>
        <p:spPr>
          <a:xfrm rot="2700000">
            <a:off x="2503829" y="3937756"/>
            <a:ext cx="1318055" cy="1318055"/>
          </a:xfrm>
          <a:prstGeom prst="rect">
            <a:avLst/>
          </a:prstGeom>
          <a:noFill/>
          <a:ln w="88900">
            <a:solidFill>
              <a:srgbClr val="EE7A3D"/>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8" name="Rectangle 47">
            <a:extLst>
              <a:ext uri="{FF2B5EF4-FFF2-40B4-BE49-F238E27FC236}">
                <a16:creationId xmlns:a16="http://schemas.microsoft.com/office/drawing/2014/main" id="{CBCB494B-37D7-8DC9-BE56-375D4204079A}"/>
              </a:ext>
            </a:extLst>
          </p:cNvPr>
          <p:cNvSpPr/>
          <p:nvPr/>
        </p:nvSpPr>
        <p:spPr>
          <a:xfrm rot="2700000">
            <a:off x="1028449" y="3545909"/>
            <a:ext cx="1318055" cy="1318055"/>
          </a:xfrm>
          <a:prstGeom prst="rect">
            <a:avLst/>
          </a:prstGeom>
          <a:noFill/>
          <a:ln w="88900">
            <a:solidFill>
              <a:srgbClr val="EA570D"/>
            </a:solid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3" name="Triangle 52">
            <a:extLst>
              <a:ext uri="{FF2B5EF4-FFF2-40B4-BE49-F238E27FC236}">
                <a16:creationId xmlns:a16="http://schemas.microsoft.com/office/drawing/2014/main" id="{807C7CFB-1762-1E2D-4DF1-180140FC2B91}"/>
              </a:ext>
            </a:extLst>
          </p:cNvPr>
          <p:cNvSpPr/>
          <p:nvPr/>
        </p:nvSpPr>
        <p:spPr>
          <a:xfrm rot="5400000">
            <a:off x="2207525" y="4101716"/>
            <a:ext cx="384226" cy="208570"/>
          </a:xfrm>
          <a:prstGeom prst="triangle">
            <a:avLst>
              <a:gd name="adj" fmla="val 50799"/>
            </a:avLst>
          </a:prstGeom>
          <a:solidFill>
            <a:srgbClr val="EB56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7" name="Triangle 56">
            <a:extLst>
              <a:ext uri="{FF2B5EF4-FFF2-40B4-BE49-F238E27FC236}">
                <a16:creationId xmlns:a16="http://schemas.microsoft.com/office/drawing/2014/main" id="{FC454A6E-1FD1-F472-CA11-AACCD51719DA}"/>
              </a:ext>
            </a:extLst>
          </p:cNvPr>
          <p:cNvSpPr/>
          <p:nvPr/>
        </p:nvSpPr>
        <p:spPr>
          <a:xfrm rot="5400000">
            <a:off x="3676224" y="4493199"/>
            <a:ext cx="384226" cy="208570"/>
          </a:xfrm>
          <a:prstGeom prst="triangle">
            <a:avLst>
              <a:gd name="adj" fmla="val 50799"/>
            </a:avLst>
          </a:prstGeom>
          <a:solidFill>
            <a:srgbClr val="EF7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8" name="Triangle 57">
            <a:extLst>
              <a:ext uri="{FF2B5EF4-FFF2-40B4-BE49-F238E27FC236}">
                <a16:creationId xmlns:a16="http://schemas.microsoft.com/office/drawing/2014/main" id="{506FDDB4-C9F0-AD32-2702-5A7EC1B45B37}"/>
              </a:ext>
            </a:extLst>
          </p:cNvPr>
          <p:cNvSpPr/>
          <p:nvPr/>
        </p:nvSpPr>
        <p:spPr>
          <a:xfrm rot="5400000">
            <a:off x="5146778" y="4101716"/>
            <a:ext cx="384226" cy="208570"/>
          </a:xfrm>
          <a:prstGeom prst="triangle">
            <a:avLst>
              <a:gd name="adj" fmla="val 50799"/>
            </a:avLst>
          </a:prstGeom>
          <a:solidFill>
            <a:srgbClr val="E98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9" name="Triangle 58">
            <a:extLst>
              <a:ext uri="{FF2B5EF4-FFF2-40B4-BE49-F238E27FC236}">
                <a16:creationId xmlns:a16="http://schemas.microsoft.com/office/drawing/2014/main" id="{9F0DD040-5A89-6790-8DEA-1B9DDEAD0AC2}"/>
              </a:ext>
            </a:extLst>
          </p:cNvPr>
          <p:cNvSpPr/>
          <p:nvPr/>
        </p:nvSpPr>
        <p:spPr>
          <a:xfrm rot="5400000">
            <a:off x="6623671" y="4492797"/>
            <a:ext cx="384226" cy="208570"/>
          </a:xfrm>
          <a:prstGeom prst="triangle">
            <a:avLst>
              <a:gd name="adj" fmla="val 50799"/>
            </a:avLst>
          </a:prstGeom>
          <a:solidFill>
            <a:srgbClr val="F19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0" name="Triangle 59">
            <a:extLst>
              <a:ext uri="{FF2B5EF4-FFF2-40B4-BE49-F238E27FC236}">
                <a16:creationId xmlns:a16="http://schemas.microsoft.com/office/drawing/2014/main" id="{83B79AE1-4E47-3F69-6293-68540A2D78A1}"/>
              </a:ext>
            </a:extLst>
          </p:cNvPr>
          <p:cNvSpPr/>
          <p:nvPr/>
        </p:nvSpPr>
        <p:spPr>
          <a:xfrm rot="5400000">
            <a:off x="8085921" y="4094459"/>
            <a:ext cx="384226" cy="208570"/>
          </a:xfrm>
          <a:prstGeom prst="triangle">
            <a:avLst>
              <a:gd name="adj" fmla="val 50799"/>
            </a:avLst>
          </a:prstGeom>
          <a:solidFill>
            <a:srgbClr val="F3B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1" name="Triangle 60">
            <a:extLst>
              <a:ext uri="{FF2B5EF4-FFF2-40B4-BE49-F238E27FC236}">
                <a16:creationId xmlns:a16="http://schemas.microsoft.com/office/drawing/2014/main" id="{AD1368AC-8465-4612-1FD7-4F7E0EC46EA6}"/>
              </a:ext>
            </a:extLst>
          </p:cNvPr>
          <p:cNvSpPr/>
          <p:nvPr/>
        </p:nvSpPr>
        <p:spPr>
          <a:xfrm rot="5400000">
            <a:off x="9555557" y="4492797"/>
            <a:ext cx="384226" cy="208570"/>
          </a:xfrm>
          <a:prstGeom prst="triangle">
            <a:avLst>
              <a:gd name="adj" fmla="val 50799"/>
            </a:avLst>
          </a:prstGeom>
          <a:solidFill>
            <a:srgbClr val="FCC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2" name="Triangle 61">
            <a:extLst>
              <a:ext uri="{FF2B5EF4-FFF2-40B4-BE49-F238E27FC236}">
                <a16:creationId xmlns:a16="http://schemas.microsoft.com/office/drawing/2014/main" id="{A5ECE688-9B25-D1F4-D4BA-3E48945CFDA4}"/>
              </a:ext>
            </a:extLst>
          </p:cNvPr>
          <p:cNvSpPr/>
          <p:nvPr/>
        </p:nvSpPr>
        <p:spPr>
          <a:xfrm rot="5400000">
            <a:off x="11036014" y="4100911"/>
            <a:ext cx="384226" cy="208570"/>
          </a:xfrm>
          <a:prstGeom prst="triangle">
            <a:avLst>
              <a:gd name="adj" fmla="val 50799"/>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460537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sp>
        <p:nvSpPr>
          <p:cNvPr id="18" name="TextBox 17">
            <a:extLst>
              <a:ext uri="{FF2B5EF4-FFF2-40B4-BE49-F238E27FC236}">
                <a16:creationId xmlns:a16="http://schemas.microsoft.com/office/drawing/2014/main" id="{5CE78B9D-DD1F-F603-6A9E-1BB8457B2D5A}"/>
              </a:ext>
            </a:extLst>
          </p:cNvPr>
          <p:cNvSpPr txBox="1"/>
          <p:nvPr/>
        </p:nvSpPr>
        <p:spPr>
          <a:xfrm>
            <a:off x="4732614" y="6377110"/>
            <a:ext cx="2726772"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46 y 47 de la LAASSPES</a:t>
            </a:r>
          </a:p>
        </p:txBody>
      </p:sp>
      <p:sp>
        <p:nvSpPr>
          <p:cNvPr id="7" name="TextBox 6">
            <a:extLst>
              <a:ext uri="{FF2B5EF4-FFF2-40B4-BE49-F238E27FC236}">
                <a16:creationId xmlns:a16="http://schemas.microsoft.com/office/drawing/2014/main" id="{962A4FD0-F0DE-BB47-5D2E-008D7490AD93}"/>
              </a:ext>
            </a:extLst>
          </p:cNvPr>
          <p:cNvSpPr txBox="1"/>
          <p:nvPr/>
        </p:nvSpPr>
        <p:spPr>
          <a:xfrm>
            <a:off x="1885519" y="3502515"/>
            <a:ext cx="3017787" cy="338554"/>
          </a:xfrm>
          <a:prstGeom prst="rect">
            <a:avLst/>
          </a:prstGeom>
          <a:noFill/>
        </p:spPr>
        <p:txBody>
          <a:bodyPr wrap="square" rtlCol="0">
            <a:spAutoFit/>
          </a:bodyPr>
          <a:lstStyle/>
          <a:p>
            <a:r>
              <a:rPr lang="es-MX" sz="1600" b="1" dirty="0">
                <a:effectLst/>
                <a:latin typeface="Tenorite" pitchFamily="2" charset="0"/>
              </a:rPr>
              <a:t>Procedimiento de Excepción</a:t>
            </a:r>
            <a:endParaRPr lang="en-MX" sz="1600" b="1" dirty="0">
              <a:effectLst/>
              <a:latin typeface="Tenorite" pitchFamily="2"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350768C0-8DA4-4126-DEAF-89D0F6A3F3B0}"/>
              </a:ext>
            </a:extLst>
          </p:cNvPr>
          <p:cNvSpPr txBox="1"/>
          <p:nvPr/>
        </p:nvSpPr>
        <p:spPr>
          <a:xfrm>
            <a:off x="2060648" y="3957490"/>
            <a:ext cx="3810520" cy="579774"/>
          </a:xfrm>
          <a:prstGeom prst="rect">
            <a:avLst/>
          </a:prstGeom>
          <a:noFill/>
        </p:spPr>
        <p:txBody>
          <a:bodyPr wrap="square" rtlCol="0">
            <a:spAutoFit/>
          </a:bodyPr>
          <a:lstStyle/>
          <a:p>
            <a:pPr marL="234900" lvl="0" indent="-234900">
              <a:lnSpc>
                <a:spcPct val="115000"/>
              </a:lnSpc>
              <a:buFont typeface="+mj-lt"/>
              <a:buAutoNum type="alphaLcParenR"/>
            </a:pPr>
            <a:r>
              <a:rPr lang="es-MX" sz="1400" dirty="0">
                <a:effectLst/>
                <a:latin typeface="Tenorite" pitchFamily="2" charset="0"/>
              </a:rPr>
              <a:t>Invitación a cuando menos tres personas </a:t>
            </a:r>
            <a:endParaRPr lang="en-MX" sz="1400" dirty="0">
              <a:effectLst/>
              <a:latin typeface="Tenorite" pitchFamily="2" charset="0"/>
            </a:endParaRPr>
          </a:p>
          <a:p>
            <a:pPr marL="234900" lvl="0" indent="-234900">
              <a:lnSpc>
                <a:spcPct val="115000"/>
              </a:lnSpc>
              <a:spcAft>
                <a:spcPts val="800"/>
              </a:spcAft>
              <a:buFont typeface="+mj-lt"/>
              <a:buAutoNum type="alphaLcParenR"/>
            </a:pPr>
            <a:r>
              <a:rPr lang="es-MX" sz="1400" dirty="0">
                <a:effectLst/>
                <a:latin typeface="Tenorite" pitchFamily="2" charset="0"/>
              </a:rPr>
              <a:t>Adjudicación directa</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DE796DD6-1E6C-806D-1C8A-5FB38A302D66}"/>
              </a:ext>
            </a:extLst>
          </p:cNvPr>
          <p:cNvSpPr txBox="1"/>
          <p:nvPr/>
        </p:nvSpPr>
        <p:spPr>
          <a:xfrm>
            <a:off x="1670369" y="4671592"/>
            <a:ext cx="4147875" cy="1200329"/>
          </a:xfrm>
          <a:prstGeom prst="rect">
            <a:avLst/>
          </a:prstGeom>
          <a:noFill/>
        </p:spPr>
        <p:txBody>
          <a:bodyPr wrap="square" rtlCol="0">
            <a:spAutoFit/>
          </a:bodyPr>
          <a:lstStyle/>
          <a:p>
            <a:pPr algn="just"/>
            <a:r>
              <a:rPr lang="es-MX" sz="1200" dirty="0">
                <a:effectLst/>
                <a:latin typeface="Tenorite" pitchFamily="2" charset="0"/>
              </a:rPr>
              <a:t>En los supuestos y con sujeción a las formalidades de los artículos 46 y 47 de la LAASSPES podrán optar por llevarse a cabo procedimientos de excepción (ITP y AD), fundándose en criterios de eficacia, eficiencia, economía, imparcialidad, honradez y transparencia que resulten procedentes y aseguren las mejores condiciones para el Estado.</a:t>
            </a:r>
            <a:endParaRPr lang="en-MX" sz="1200" dirty="0">
              <a:effectLst/>
              <a:latin typeface="Tenorite" pitchFamily="2"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37AA242A-CE61-7811-7689-6F59B2C13675}"/>
              </a:ext>
            </a:extLst>
          </p:cNvPr>
          <p:cNvSpPr txBox="1"/>
          <p:nvPr/>
        </p:nvSpPr>
        <p:spPr>
          <a:xfrm>
            <a:off x="6544131" y="3541704"/>
            <a:ext cx="3533811" cy="307777"/>
          </a:xfrm>
          <a:prstGeom prst="rect">
            <a:avLst/>
          </a:prstGeom>
          <a:noFill/>
        </p:spPr>
        <p:txBody>
          <a:bodyPr wrap="square" rtlCol="0">
            <a:spAutoFit/>
          </a:bodyPr>
          <a:lstStyle/>
          <a:p>
            <a:pPr>
              <a:lnSpc>
                <a:spcPts val="1600"/>
              </a:lnSpc>
            </a:pPr>
            <a:r>
              <a:rPr lang="es-MX" sz="1600" b="1" dirty="0">
                <a:effectLst/>
                <a:latin typeface="Tenorite" pitchFamily="2" charset="0"/>
              </a:rPr>
              <a:t>Contratación </a:t>
            </a:r>
            <a:r>
              <a:rPr lang="en-MX" sz="1600" b="1" dirty="0">
                <a:latin typeface="Tenorite" pitchFamily="2" charset="0"/>
              </a:rPr>
              <a:t>- </a:t>
            </a:r>
            <a:r>
              <a:rPr lang="es-MX" sz="1600" b="1" dirty="0">
                <a:effectLst/>
                <a:latin typeface="Tenorite" pitchFamily="2" charset="0"/>
              </a:rPr>
              <a:t>Art. 46 de la LAASSP</a:t>
            </a:r>
            <a:endParaRPr lang="en-MX" sz="1600" b="1"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9627A11C-3D0F-987E-B312-EA3B238973F5}"/>
              </a:ext>
            </a:extLst>
          </p:cNvPr>
          <p:cNvSpPr txBox="1"/>
          <p:nvPr/>
        </p:nvSpPr>
        <p:spPr>
          <a:xfrm>
            <a:off x="6624825" y="3951241"/>
            <a:ext cx="3928471" cy="1896930"/>
          </a:xfrm>
          <a:prstGeom prst="rect">
            <a:avLst/>
          </a:prstGeom>
          <a:noFill/>
        </p:spPr>
        <p:txBody>
          <a:bodyPr wrap="square" rtlCol="0">
            <a:spAutoFit/>
          </a:bodyPr>
          <a:lstStyle/>
          <a:p>
            <a:pPr>
              <a:lnSpc>
                <a:spcPct val="115000"/>
              </a:lnSpc>
              <a:spcAft>
                <a:spcPts val="800"/>
              </a:spcAft>
            </a:pPr>
            <a:r>
              <a:rPr lang="es-MX" sz="1400" dirty="0">
                <a:effectLst/>
                <a:latin typeface="Tenorite" pitchFamily="2" charset="0"/>
              </a:rPr>
              <a:t>Condiciones: </a:t>
            </a:r>
            <a:endParaRPr lang="en-MX" sz="1400" dirty="0">
              <a:effectLst/>
              <a:latin typeface="Tenorite" pitchFamily="2" charset="0"/>
            </a:endParaRPr>
          </a:p>
          <a:p>
            <a:pPr marL="162900" lvl="0" indent="-162900">
              <a:lnSpc>
                <a:spcPct val="115000"/>
              </a:lnSpc>
              <a:buClr>
                <a:srgbClr val="F19F34"/>
              </a:buClr>
              <a:buFont typeface="Symbol" pitchFamily="2" charset="2"/>
              <a:buChar char=""/>
            </a:pPr>
            <a:r>
              <a:rPr lang="es-MX" sz="1400" dirty="0">
                <a:effectLst/>
                <a:latin typeface="Tenorite" pitchFamily="2" charset="0"/>
              </a:rPr>
              <a:t>La licitación pública no sea idónea </a:t>
            </a:r>
            <a:endParaRPr lang="en-MX" sz="1400" dirty="0">
              <a:effectLst/>
              <a:latin typeface="Tenorite" pitchFamily="2" charset="0"/>
            </a:endParaRPr>
          </a:p>
          <a:p>
            <a:pPr marL="162900" lvl="0" indent="-162900">
              <a:lnSpc>
                <a:spcPct val="115000"/>
              </a:lnSpc>
              <a:buClr>
                <a:srgbClr val="F19F34"/>
              </a:buClr>
              <a:buFont typeface="Symbol" pitchFamily="2" charset="2"/>
              <a:buChar char=""/>
            </a:pPr>
            <a:r>
              <a:rPr lang="es-MX" sz="1400" dirty="0">
                <a:effectLst/>
                <a:latin typeface="Tenorite" pitchFamily="2" charset="0"/>
              </a:rPr>
              <a:t>Se actualicen las condiciones o circunstancias descritas en cada fracción del artículo 47</a:t>
            </a:r>
            <a:endParaRPr lang="en-MX" sz="1400" dirty="0">
              <a:effectLst/>
              <a:latin typeface="Tenorite" pitchFamily="2" charset="0"/>
            </a:endParaRPr>
          </a:p>
          <a:p>
            <a:pPr marL="162900" lvl="0" indent="-162900">
              <a:lnSpc>
                <a:spcPct val="115000"/>
              </a:lnSpc>
              <a:buClr>
                <a:srgbClr val="F19F34"/>
              </a:buClr>
              <a:buFont typeface="Symbol" pitchFamily="2" charset="2"/>
              <a:buChar char=""/>
            </a:pPr>
            <a:r>
              <a:rPr lang="es-MX" sz="1400" dirty="0">
                <a:effectLst/>
                <a:latin typeface="Tenorite" pitchFamily="2" charset="0"/>
              </a:rPr>
              <a:t>Actualicen las condiciones y se trate de determinados bienes y servicios.</a:t>
            </a:r>
            <a:endParaRPr lang="en-MX" sz="1400" dirty="0">
              <a:effectLst/>
              <a:latin typeface="Tenorite" pitchFamily="2" charset="0"/>
              <a:ea typeface="Calibri" panose="020F0502020204030204" pitchFamily="34" charset="0"/>
              <a:cs typeface="Times New Roman" panose="02020603050405020304" pitchFamily="18" charset="0"/>
            </a:endParaRPr>
          </a:p>
          <a:p>
            <a:endParaRPr lang="en-MX" sz="1400" dirty="0">
              <a:latin typeface="Tenorite" pitchFamily="2" charset="0"/>
            </a:endParaRPr>
          </a:p>
        </p:txBody>
      </p:sp>
      <p:sp>
        <p:nvSpPr>
          <p:cNvPr id="5" name="TextBox 4">
            <a:extLst>
              <a:ext uri="{FF2B5EF4-FFF2-40B4-BE49-F238E27FC236}">
                <a16:creationId xmlns:a16="http://schemas.microsoft.com/office/drawing/2014/main" id="{A3A0D4A7-08E8-DCF4-55B5-1DD151E2153B}"/>
              </a:ext>
            </a:extLst>
          </p:cNvPr>
          <p:cNvSpPr txBox="1"/>
          <p:nvPr/>
        </p:nvSpPr>
        <p:spPr>
          <a:xfrm>
            <a:off x="4931587" y="2146783"/>
            <a:ext cx="1052759" cy="535403"/>
          </a:xfrm>
          <a:prstGeom prst="rect">
            <a:avLst/>
          </a:prstGeom>
          <a:noFill/>
        </p:spPr>
        <p:txBody>
          <a:bodyPr wrap="square" rtlCol="0">
            <a:spAutoFit/>
          </a:bodyPr>
          <a:lstStyle/>
          <a:p>
            <a:pPr algn="ctr">
              <a:lnSpc>
                <a:spcPts val="1700"/>
              </a:lnSpc>
            </a:pPr>
            <a:r>
              <a:rPr lang="es-MX" sz="1600" b="1" dirty="0">
                <a:effectLst/>
                <a:latin typeface="Tenorite" pitchFamily="2" charset="0"/>
              </a:rPr>
              <a:t>REGLA GENERAL </a:t>
            </a:r>
            <a:endParaRPr lang="en-MX" sz="1600" b="1" dirty="0">
              <a:effectLst/>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3EC4C388-CD71-335E-AA08-CEACF7ECF4F7}"/>
              </a:ext>
            </a:extLst>
          </p:cNvPr>
          <p:cNvSpPr txBox="1"/>
          <p:nvPr/>
        </p:nvSpPr>
        <p:spPr>
          <a:xfrm>
            <a:off x="6257226" y="2146783"/>
            <a:ext cx="1052759" cy="535403"/>
          </a:xfrm>
          <a:prstGeom prst="rect">
            <a:avLst/>
          </a:prstGeom>
          <a:noFill/>
        </p:spPr>
        <p:txBody>
          <a:bodyPr wrap="square" rtlCol="0">
            <a:spAutoFit/>
          </a:bodyPr>
          <a:lstStyle/>
          <a:p>
            <a:pPr algn="ctr">
              <a:lnSpc>
                <a:spcPts val="1700"/>
              </a:lnSpc>
            </a:pPr>
            <a:r>
              <a:rPr lang="es-MX" sz="1600" dirty="0">
                <a:effectLst/>
                <a:latin typeface="Tenorite" pitchFamily="2" charset="0"/>
              </a:rPr>
              <a:t>Licitación Pública </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7" name="Rounded Rectangle 16">
            <a:extLst>
              <a:ext uri="{FF2B5EF4-FFF2-40B4-BE49-F238E27FC236}">
                <a16:creationId xmlns:a16="http://schemas.microsoft.com/office/drawing/2014/main" id="{7A2C1F4F-C9A0-F6AD-A5E4-6598F6869959}"/>
              </a:ext>
            </a:extLst>
          </p:cNvPr>
          <p:cNvSpPr/>
          <p:nvPr/>
        </p:nvSpPr>
        <p:spPr>
          <a:xfrm>
            <a:off x="4776273" y="2014794"/>
            <a:ext cx="2726772" cy="778261"/>
          </a:xfrm>
          <a:prstGeom prst="roundRect">
            <a:avLst>
              <a:gd name="adj" fmla="val 30095"/>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23" name="Straight Connector 22">
            <a:extLst>
              <a:ext uri="{FF2B5EF4-FFF2-40B4-BE49-F238E27FC236}">
                <a16:creationId xmlns:a16="http://schemas.microsoft.com/office/drawing/2014/main" id="{F33CD693-D3F6-92D0-4731-73E2909C6C92}"/>
              </a:ext>
            </a:extLst>
          </p:cNvPr>
          <p:cNvCxnSpPr/>
          <p:nvPr/>
        </p:nvCxnSpPr>
        <p:spPr>
          <a:xfrm>
            <a:off x="6139659" y="2142668"/>
            <a:ext cx="0" cy="518084"/>
          </a:xfrm>
          <a:prstGeom prst="line">
            <a:avLst/>
          </a:prstGeom>
          <a:ln w="19050">
            <a:solidFill>
              <a:schemeClr val="accent3">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Rounded Rectangle 23">
            <a:extLst>
              <a:ext uri="{FF2B5EF4-FFF2-40B4-BE49-F238E27FC236}">
                <a16:creationId xmlns:a16="http://schemas.microsoft.com/office/drawing/2014/main" id="{B2B1EB21-0C04-EB26-C7B5-3FF37D494B06}"/>
              </a:ext>
            </a:extLst>
          </p:cNvPr>
          <p:cNvSpPr/>
          <p:nvPr/>
        </p:nvSpPr>
        <p:spPr>
          <a:xfrm>
            <a:off x="1404130" y="2928778"/>
            <a:ext cx="4735285" cy="3175425"/>
          </a:xfrm>
          <a:custGeom>
            <a:avLst/>
            <a:gdLst>
              <a:gd name="connsiteX0" fmla="*/ 0 w 4735285"/>
              <a:gd name="connsiteY0" fmla="*/ 232282 h 3175425"/>
              <a:gd name="connsiteX1" fmla="*/ 232282 w 4735285"/>
              <a:gd name="connsiteY1" fmla="*/ 0 h 3175425"/>
              <a:gd name="connsiteX2" fmla="*/ 4503003 w 4735285"/>
              <a:gd name="connsiteY2" fmla="*/ 0 h 3175425"/>
              <a:gd name="connsiteX3" fmla="*/ 4735285 w 4735285"/>
              <a:gd name="connsiteY3" fmla="*/ 232282 h 3175425"/>
              <a:gd name="connsiteX4" fmla="*/ 4735285 w 4735285"/>
              <a:gd name="connsiteY4" fmla="*/ 2943143 h 3175425"/>
              <a:gd name="connsiteX5" fmla="*/ 4503003 w 4735285"/>
              <a:gd name="connsiteY5" fmla="*/ 3175425 h 3175425"/>
              <a:gd name="connsiteX6" fmla="*/ 232282 w 4735285"/>
              <a:gd name="connsiteY6" fmla="*/ 3175425 h 3175425"/>
              <a:gd name="connsiteX7" fmla="*/ 0 w 4735285"/>
              <a:gd name="connsiteY7" fmla="*/ 2943143 h 3175425"/>
              <a:gd name="connsiteX8" fmla="*/ 0 w 4735285"/>
              <a:gd name="connsiteY8" fmla="*/ 232282 h 3175425"/>
              <a:gd name="connsiteX0" fmla="*/ 4735285 w 4826725"/>
              <a:gd name="connsiteY0" fmla="*/ 2943143 h 3175425"/>
              <a:gd name="connsiteX1" fmla="*/ 4503003 w 4826725"/>
              <a:gd name="connsiteY1" fmla="*/ 3175425 h 3175425"/>
              <a:gd name="connsiteX2" fmla="*/ 232282 w 4826725"/>
              <a:gd name="connsiteY2" fmla="*/ 3175425 h 3175425"/>
              <a:gd name="connsiteX3" fmla="*/ 0 w 4826725"/>
              <a:gd name="connsiteY3" fmla="*/ 2943143 h 3175425"/>
              <a:gd name="connsiteX4" fmla="*/ 0 w 4826725"/>
              <a:gd name="connsiteY4" fmla="*/ 232282 h 3175425"/>
              <a:gd name="connsiteX5" fmla="*/ 232282 w 4826725"/>
              <a:gd name="connsiteY5" fmla="*/ 0 h 3175425"/>
              <a:gd name="connsiteX6" fmla="*/ 4503003 w 4826725"/>
              <a:gd name="connsiteY6" fmla="*/ 0 h 3175425"/>
              <a:gd name="connsiteX7" fmla="*/ 4735285 w 4826725"/>
              <a:gd name="connsiteY7" fmla="*/ 232282 h 3175425"/>
              <a:gd name="connsiteX8" fmla="*/ 4826725 w 4826725"/>
              <a:gd name="connsiteY8" fmla="*/ 3034583 h 3175425"/>
              <a:gd name="connsiteX0" fmla="*/ 4735285 w 4735285"/>
              <a:gd name="connsiteY0" fmla="*/ 2943143 h 3175425"/>
              <a:gd name="connsiteX1" fmla="*/ 4503003 w 4735285"/>
              <a:gd name="connsiteY1" fmla="*/ 3175425 h 3175425"/>
              <a:gd name="connsiteX2" fmla="*/ 232282 w 4735285"/>
              <a:gd name="connsiteY2" fmla="*/ 3175425 h 3175425"/>
              <a:gd name="connsiteX3" fmla="*/ 0 w 4735285"/>
              <a:gd name="connsiteY3" fmla="*/ 2943143 h 3175425"/>
              <a:gd name="connsiteX4" fmla="*/ 0 w 4735285"/>
              <a:gd name="connsiteY4" fmla="*/ 232282 h 3175425"/>
              <a:gd name="connsiteX5" fmla="*/ 232282 w 4735285"/>
              <a:gd name="connsiteY5" fmla="*/ 0 h 3175425"/>
              <a:gd name="connsiteX6" fmla="*/ 4503003 w 4735285"/>
              <a:gd name="connsiteY6" fmla="*/ 0 h 3175425"/>
              <a:gd name="connsiteX7" fmla="*/ 4735285 w 4735285"/>
              <a:gd name="connsiteY7" fmla="*/ 232282 h 317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35285" h="3175425">
                <a:moveTo>
                  <a:pt x="4735285" y="2943143"/>
                </a:moveTo>
                <a:cubicBezTo>
                  <a:pt x="4735285" y="3071429"/>
                  <a:pt x="4631289" y="3175425"/>
                  <a:pt x="4503003" y="3175425"/>
                </a:cubicBezTo>
                <a:lnTo>
                  <a:pt x="232282" y="3175425"/>
                </a:lnTo>
                <a:cubicBezTo>
                  <a:pt x="103996" y="3175425"/>
                  <a:pt x="0" y="3071429"/>
                  <a:pt x="0" y="2943143"/>
                </a:cubicBezTo>
                <a:lnTo>
                  <a:pt x="0" y="232282"/>
                </a:lnTo>
                <a:cubicBezTo>
                  <a:pt x="0" y="103996"/>
                  <a:pt x="103996" y="0"/>
                  <a:pt x="232282" y="0"/>
                </a:cubicBezTo>
                <a:lnTo>
                  <a:pt x="4503003" y="0"/>
                </a:lnTo>
                <a:cubicBezTo>
                  <a:pt x="4631289" y="0"/>
                  <a:pt x="4735285" y="103996"/>
                  <a:pt x="4735285" y="232282"/>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6" name="Rounded Rectangle 25">
            <a:extLst>
              <a:ext uri="{FF2B5EF4-FFF2-40B4-BE49-F238E27FC236}">
                <a16:creationId xmlns:a16="http://schemas.microsoft.com/office/drawing/2014/main" id="{4C363FC6-0ECF-D591-81B1-A0E12E442782}"/>
              </a:ext>
            </a:extLst>
          </p:cNvPr>
          <p:cNvSpPr/>
          <p:nvPr/>
        </p:nvSpPr>
        <p:spPr>
          <a:xfrm>
            <a:off x="6139182" y="2928778"/>
            <a:ext cx="4735285" cy="3175425"/>
          </a:xfrm>
          <a:custGeom>
            <a:avLst/>
            <a:gdLst>
              <a:gd name="connsiteX0" fmla="*/ 0 w 4735285"/>
              <a:gd name="connsiteY0" fmla="*/ 232282 h 3175425"/>
              <a:gd name="connsiteX1" fmla="*/ 232282 w 4735285"/>
              <a:gd name="connsiteY1" fmla="*/ 0 h 3175425"/>
              <a:gd name="connsiteX2" fmla="*/ 4503003 w 4735285"/>
              <a:gd name="connsiteY2" fmla="*/ 0 h 3175425"/>
              <a:gd name="connsiteX3" fmla="*/ 4735285 w 4735285"/>
              <a:gd name="connsiteY3" fmla="*/ 232282 h 3175425"/>
              <a:gd name="connsiteX4" fmla="*/ 4735285 w 4735285"/>
              <a:gd name="connsiteY4" fmla="*/ 2943143 h 3175425"/>
              <a:gd name="connsiteX5" fmla="*/ 4503003 w 4735285"/>
              <a:gd name="connsiteY5" fmla="*/ 3175425 h 3175425"/>
              <a:gd name="connsiteX6" fmla="*/ 232282 w 4735285"/>
              <a:gd name="connsiteY6" fmla="*/ 3175425 h 3175425"/>
              <a:gd name="connsiteX7" fmla="*/ 0 w 4735285"/>
              <a:gd name="connsiteY7" fmla="*/ 2943143 h 3175425"/>
              <a:gd name="connsiteX8" fmla="*/ 0 w 4735285"/>
              <a:gd name="connsiteY8" fmla="*/ 232282 h 3175425"/>
              <a:gd name="connsiteX0" fmla="*/ 0 w 4735285"/>
              <a:gd name="connsiteY0" fmla="*/ 232282 h 3175425"/>
              <a:gd name="connsiteX1" fmla="*/ 232282 w 4735285"/>
              <a:gd name="connsiteY1" fmla="*/ 0 h 3175425"/>
              <a:gd name="connsiteX2" fmla="*/ 4503003 w 4735285"/>
              <a:gd name="connsiteY2" fmla="*/ 0 h 3175425"/>
              <a:gd name="connsiteX3" fmla="*/ 4735285 w 4735285"/>
              <a:gd name="connsiteY3" fmla="*/ 232282 h 3175425"/>
              <a:gd name="connsiteX4" fmla="*/ 4735285 w 4735285"/>
              <a:gd name="connsiteY4" fmla="*/ 2943143 h 3175425"/>
              <a:gd name="connsiteX5" fmla="*/ 4503003 w 4735285"/>
              <a:gd name="connsiteY5" fmla="*/ 3175425 h 3175425"/>
              <a:gd name="connsiteX6" fmla="*/ 232282 w 4735285"/>
              <a:gd name="connsiteY6" fmla="*/ 3175425 h 3175425"/>
              <a:gd name="connsiteX7" fmla="*/ 0 w 4735285"/>
              <a:gd name="connsiteY7" fmla="*/ 2943143 h 3175425"/>
              <a:gd name="connsiteX8" fmla="*/ 91440 w 4735285"/>
              <a:gd name="connsiteY8" fmla="*/ 323722 h 3175425"/>
              <a:gd name="connsiteX0" fmla="*/ 0 w 4735285"/>
              <a:gd name="connsiteY0" fmla="*/ 232282 h 3175425"/>
              <a:gd name="connsiteX1" fmla="*/ 232282 w 4735285"/>
              <a:gd name="connsiteY1" fmla="*/ 0 h 3175425"/>
              <a:gd name="connsiteX2" fmla="*/ 4503003 w 4735285"/>
              <a:gd name="connsiteY2" fmla="*/ 0 h 3175425"/>
              <a:gd name="connsiteX3" fmla="*/ 4735285 w 4735285"/>
              <a:gd name="connsiteY3" fmla="*/ 232282 h 3175425"/>
              <a:gd name="connsiteX4" fmla="*/ 4735285 w 4735285"/>
              <a:gd name="connsiteY4" fmla="*/ 2943143 h 3175425"/>
              <a:gd name="connsiteX5" fmla="*/ 4503003 w 4735285"/>
              <a:gd name="connsiteY5" fmla="*/ 3175425 h 3175425"/>
              <a:gd name="connsiteX6" fmla="*/ 232282 w 4735285"/>
              <a:gd name="connsiteY6" fmla="*/ 3175425 h 3175425"/>
              <a:gd name="connsiteX7" fmla="*/ 0 w 4735285"/>
              <a:gd name="connsiteY7" fmla="*/ 2943143 h 317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35285" h="3175425">
                <a:moveTo>
                  <a:pt x="0" y="232282"/>
                </a:moveTo>
                <a:cubicBezTo>
                  <a:pt x="0" y="103996"/>
                  <a:pt x="103996" y="0"/>
                  <a:pt x="232282" y="0"/>
                </a:cubicBezTo>
                <a:lnTo>
                  <a:pt x="4503003" y="0"/>
                </a:lnTo>
                <a:cubicBezTo>
                  <a:pt x="4631289" y="0"/>
                  <a:pt x="4735285" y="103996"/>
                  <a:pt x="4735285" y="232282"/>
                </a:cubicBezTo>
                <a:lnTo>
                  <a:pt x="4735285" y="2943143"/>
                </a:lnTo>
                <a:cubicBezTo>
                  <a:pt x="4735285" y="3071429"/>
                  <a:pt x="4631289" y="3175425"/>
                  <a:pt x="4503003" y="3175425"/>
                </a:cubicBezTo>
                <a:lnTo>
                  <a:pt x="232282" y="3175425"/>
                </a:lnTo>
                <a:cubicBezTo>
                  <a:pt x="103996" y="3175425"/>
                  <a:pt x="0" y="3071429"/>
                  <a:pt x="0" y="2943143"/>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28" name="Straight Connector 27">
            <a:extLst>
              <a:ext uri="{FF2B5EF4-FFF2-40B4-BE49-F238E27FC236}">
                <a16:creationId xmlns:a16="http://schemas.microsoft.com/office/drawing/2014/main" id="{5518E6A4-F2F5-EE73-413A-3437BF92E18E}"/>
              </a:ext>
            </a:extLst>
          </p:cNvPr>
          <p:cNvCxnSpPr>
            <a:cxnSpLocks/>
            <a:endCxn id="26" idx="7"/>
          </p:cNvCxnSpPr>
          <p:nvPr/>
        </p:nvCxnSpPr>
        <p:spPr>
          <a:xfrm flipH="1">
            <a:off x="6139182" y="3173524"/>
            <a:ext cx="477" cy="269839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0" name="Round Same Side Corner Rectangle 29">
            <a:extLst>
              <a:ext uri="{FF2B5EF4-FFF2-40B4-BE49-F238E27FC236}">
                <a16:creationId xmlns:a16="http://schemas.microsoft.com/office/drawing/2014/main" id="{C22611EB-437C-4584-4C8D-1D12658851D7}"/>
              </a:ext>
            </a:extLst>
          </p:cNvPr>
          <p:cNvSpPr/>
          <p:nvPr/>
        </p:nvSpPr>
        <p:spPr>
          <a:xfrm flipV="1">
            <a:off x="1962953" y="2909602"/>
            <a:ext cx="444227" cy="502065"/>
          </a:xfrm>
          <a:prstGeom prst="round2SameRect">
            <a:avLst>
              <a:gd name="adj1" fmla="val 50000"/>
              <a:gd name="adj2" fmla="val 0"/>
            </a:avLst>
          </a:prstGeom>
          <a:solidFill>
            <a:srgbClr val="DC55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1" name="Round Same Side Corner Rectangle 30">
            <a:extLst>
              <a:ext uri="{FF2B5EF4-FFF2-40B4-BE49-F238E27FC236}">
                <a16:creationId xmlns:a16="http://schemas.microsoft.com/office/drawing/2014/main" id="{CC04BE11-446F-2116-CE5F-6BAF4A7FB32B}"/>
              </a:ext>
            </a:extLst>
          </p:cNvPr>
          <p:cNvSpPr/>
          <p:nvPr/>
        </p:nvSpPr>
        <p:spPr>
          <a:xfrm flipV="1">
            <a:off x="6626393" y="2909602"/>
            <a:ext cx="444227" cy="502065"/>
          </a:xfrm>
          <a:prstGeom prst="round2SameRect">
            <a:avLst>
              <a:gd name="adj1" fmla="val 50000"/>
              <a:gd name="adj2" fmla="val 0"/>
            </a:avLst>
          </a:prstGeom>
          <a:solidFill>
            <a:srgbClr val="F19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33" name="Straight Connector 32">
            <a:extLst>
              <a:ext uri="{FF2B5EF4-FFF2-40B4-BE49-F238E27FC236}">
                <a16:creationId xmlns:a16="http://schemas.microsoft.com/office/drawing/2014/main" id="{53EC1196-8A8A-5D25-EAE6-D54515EED88A}"/>
              </a:ext>
            </a:extLst>
          </p:cNvPr>
          <p:cNvCxnSpPr/>
          <p:nvPr/>
        </p:nvCxnSpPr>
        <p:spPr>
          <a:xfrm>
            <a:off x="6608200" y="3811773"/>
            <a:ext cx="3384000" cy="0"/>
          </a:xfrm>
          <a:prstGeom prst="line">
            <a:avLst/>
          </a:prstGeom>
          <a:ln w="38100" cmpd="dbl">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7B43195-F003-309B-9683-2B19685C485C}"/>
              </a:ext>
            </a:extLst>
          </p:cNvPr>
          <p:cNvCxnSpPr/>
          <p:nvPr/>
        </p:nvCxnSpPr>
        <p:spPr>
          <a:xfrm>
            <a:off x="1979638" y="3811773"/>
            <a:ext cx="2628000" cy="0"/>
          </a:xfrm>
          <a:prstGeom prst="line">
            <a:avLst/>
          </a:prstGeom>
          <a:ln w="38100" cmpd="dbl">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858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graphicFrame>
        <p:nvGraphicFramePr>
          <p:cNvPr id="6" name="Table 5">
            <a:extLst>
              <a:ext uri="{FF2B5EF4-FFF2-40B4-BE49-F238E27FC236}">
                <a16:creationId xmlns:a16="http://schemas.microsoft.com/office/drawing/2014/main" id="{6FB8528C-D405-9D5F-4E6B-138325E1F42C}"/>
              </a:ext>
            </a:extLst>
          </p:cNvPr>
          <p:cNvGraphicFramePr>
            <a:graphicFrameLocks noGrp="1"/>
          </p:cNvGraphicFramePr>
          <p:nvPr>
            <p:extLst>
              <p:ext uri="{D42A27DB-BD31-4B8C-83A1-F6EECF244321}">
                <p14:modId xmlns:p14="http://schemas.microsoft.com/office/powerpoint/2010/main" val="332740695"/>
              </p:ext>
            </p:extLst>
          </p:nvPr>
        </p:nvGraphicFramePr>
        <p:xfrm>
          <a:off x="1455644" y="2349169"/>
          <a:ext cx="9280712" cy="4068000"/>
        </p:xfrm>
        <a:graphic>
          <a:graphicData uri="http://schemas.openxmlformats.org/drawingml/2006/table">
            <a:tbl>
              <a:tblPr firstRow="1" firstCol="1" bandRow="1">
                <a:tableStyleId>{C083E6E3-FA7D-4D7B-A595-EF9225AFEA82}</a:tableStyleId>
              </a:tblPr>
              <a:tblGrid>
                <a:gridCol w="937482">
                  <a:extLst>
                    <a:ext uri="{9D8B030D-6E8A-4147-A177-3AD203B41FA5}">
                      <a16:colId xmlns:a16="http://schemas.microsoft.com/office/drawing/2014/main" val="1291460688"/>
                    </a:ext>
                  </a:extLst>
                </a:gridCol>
                <a:gridCol w="8343230">
                  <a:extLst>
                    <a:ext uri="{9D8B030D-6E8A-4147-A177-3AD203B41FA5}">
                      <a16:colId xmlns:a16="http://schemas.microsoft.com/office/drawing/2014/main" val="3314759042"/>
                    </a:ext>
                  </a:extLst>
                </a:gridCol>
              </a:tblGrid>
              <a:tr h="396000">
                <a:tc>
                  <a:txBody>
                    <a:bodyPr/>
                    <a:lstStyle/>
                    <a:p>
                      <a:pPr algn="ctr">
                        <a:lnSpc>
                          <a:spcPct val="107000"/>
                        </a:lnSpc>
                        <a:spcAft>
                          <a:spcPts val="800"/>
                        </a:spcAft>
                      </a:pPr>
                      <a:r>
                        <a:rPr lang="es-MX" sz="1600" b="1" i="0" dirty="0">
                          <a:solidFill>
                            <a:schemeClr val="tx1"/>
                          </a:solidFill>
                          <a:effectLst/>
                          <a:latin typeface="Tenorite" pitchFamily="2" charset="0"/>
                        </a:rPr>
                        <a:t>Fracción</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marL="228600" algn="ctr">
                        <a:lnSpc>
                          <a:spcPct val="107000"/>
                        </a:lnSpc>
                        <a:spcAft>
                          <a:spcPts val="800"/>
                        </a:spcAft>
                      </a:pPr>
                      <a:r>
                        <a:rPr lang="es-MX" sz="1600" b="1" i="0" dirty="0">
                          <a:solidFill>
                            <a:schemeClr val="tx1"/>
                          </a:solidFill>
                          <a:effectLst/>
                          <a:latin typeface="Tenorite" pitchFamily="2" charset="0"/>
                        </a:rPr>
                        <a:t>Condición</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139612929"/>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No existan bienes o servicios alternativos o sustitutos técnicamente razonables, o bien en el mercado solo existe un solo oferente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4046802343"/>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II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Peligre o se altere el orden social, los servicios públicos, la salubridad o el ambiente de una zona o región, como consecuencia de caso fortuito o fuerza mayor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133930834"/>
                  </a:ext>
                </a:extLst>
              </a:tr>
              <a:tr h="360000">
                <a:tc>
                  <a:txBody>
                    <a:bodyPr/>
                    <a:lstStyle/>
                    <a:p>
                      <a:pPr marL="0" algn="ctr">
                        <a:lnSpc>
                          <a:spcPct val="107000"/>
                        </a:lnSpc>
                        <a:spcAft>
                          <a:spcPts val="800"/>
                        </a:spcAft>
                      </a:pPr>
                      <a:r>
                        <a:rPr lang="es-MX" sz="1400" b="0" i="0">
                          <a:solidFill>
                            <a:schemeClr val="tx1"/>
                          </a:solidFill>
                          <a:effectLst/>
                          <a:latin typeface="Tenorite" pitchFamily="2" charset="0"/>
                        </a:rPr>
                        <a:t>III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Existan circunstancias que puedan provocar pérdidas o costos adicionales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06057605"/>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IV</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a:solidFill>
                            <a:schemeClr val="tx1"/>
                          </a:solidFill>
                          <a:effectLst/>
                          <a:latin typeface="Tenorite" pitchFamily="2" charset="0"/>
                        </a:rPr>
                        <a:t>Se trate de armamento, vehículos, bienes o servicios de seguridad relacionados con la seguridad pública, procuración de justicia y readaptación social </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770939321"/>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V</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a:solidFill>
                            <a:schemeClr val="tx1"/>
                          </a:solidFill>
                          <a:effectLst/>
                          <a:latin typeface="Tenorite" pitchFamily="2" charset="0"/>
                        </a:rPr>
                        <a:t>Derivado de caso fortuito o causa mayor no sea posible obtener bienes o servicios mediante licitación pública en el tiempo requerido  </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535055520"/>
                  </a:ext>
                </a:extLst>
              </a:tr>
              <a:tr h="360000">
                <a:tc>
                  <a:txBody>
                    <a:bodyPr/>
                    <a:lstStyle/>
                    <a:p>
                      <a:pPr marL="0" algn="ctr">
                        <a:lnSpc>
                          <a:spcPct val="107000"/>
                        </a:lnSpc>
                        <a:spcAft>
                          <a:spcPts val="800"/>
                        </a:spcAft>
                      </a:pPr>
                      <a:r>
                        <a:rPr lang="es-MX" sz="1400" b="0" i="0">
                          <a:solidFill>
                            <a:schemeClr val="tx1"/>
                          </a:solidFill>
                          <a:effectLst/>
                          <a:latin typeface="Tenorite" pitchFamily="2" charset="0"/>
                        </a:rPr>
                        <a:t>VI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 haya rescindido un contrato adjudicado a través de licitación pública</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586467942"/>
                  </a:ext>
                </a:extLst>
              </a:tr>
              <a:tr h="360000">
                <a:tc>
                  <a:txBody>
                    <a:bodyPr/>
                    <a:lstStyle/>
                    <a:p>
                      <a:pPr marL="0" algn="ctr">
                        <a:lnSpc>
                          <a:spcPct val="107000"/>
                        </a:lnSpc>
                        <a:spcAft>
                          <a:spcPts val="800"/>
                        </a:spcAft>
                      </a:pPr>
                      <a:r>
                        <a:rPr lang="es-MX" sz="1400" b="0" i="0">
                          <a:solidFill>
                            <a:schemeClr val="tx1"/>
                          </a:solidFill>
                          <a:effectLst/>
                          <a:latin typeface="Tenorite" pitchFamily="2" charset="0"/>
                        </a:rPr>
                        <a:t>VII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 haya declarado desierta una licitación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022744130"/>
                  </a:ext>
                </a:extLst>
              </a:tr>
              <a:tr h="360000">
                <a:tc>
                  <a:txBody>
                    <a:bodyPr/>
                    <a:lstStyle/>
                    <a:p>
                      <a:pPr marL="0" algn="ctr">
                        <a:lnSpc>
                          <a:spcPct val="107000"/>
                        </a:lnSpc>
                        <a:spcAft>
                          <a:spcPts val="800"/>
                        </a:spcAft>
                      </a:pPr>
                      <a:r>
                        <a:rPr lang="es-MX" sz="1400" b="0" i="0">
                          <a:solidFill>
                            <a:schemeClr val="tx1"/>
                          </a:solidFill>
                          <a:effectLst/>
                          <a:latin typeface="Tenorite" pitchFamily="2" charset="0"/>
                        </a:rPr>
                        <a:t>VIII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Existan razones justificadas para la adquisición o arrendamientos de bienes de marca determinada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560383610"/>
                  </a:ext>
                </a:extLst>
              </a:tr>
              <a:tr h="360000">
                <a:tc>
                  <a:txBody>
                    <a:bodyPr/>
                    <a:lstStyle/>
                    <a:p>
                      <a:pPr marL="0" algn="ctr">
                        <a:lnSpc>
                          <a:spcPct val="107000"/>
                        </a:lnSpc>
                        <a:spcAft>
                          <a:spcPts val="800"/>
                        </a:spcAft>
                      </a:pPr>
                      <a:r>
                        <a:rPr lang="es-MX" sz="1400" b="0" i="0" dirty="0">
                          <a:solidFill>
                            <a:schemeClr val="tx1"/>
                          </a:solidFill>
                          <a:effectLst/>
                          <a:latin typeface="Tenorite" pitchFamily="2" charset="0"/>
                        </a:rPr>
                        <a:t>IX</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 trate de bienes perecederos, granos y productos alimenticios básicos o semiprocesados o semovientes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1035429226"/>
                  </a:ext>
                </a:extLst>
              </a:tr>
            </a:tbl>
          </a:graphicData>
        </a:graphic>
      </p:graphicFrame>
      <p:sp>
        <p:nvSpPr>
          <p:cNvPr id="7" name="TextBox 6">
            <a:extLst>
              <a:ext uri="{FF2B5EF4-FFF2-40B4-BE49-F238E27FC236}">
                <a16:creationId xmlns:a16="http://schemas.microsoft.com/office/drawing/2014/main" id="{D1438580-079D-A8B5-0E92-D9700C0CF547}"/>
              </a:ext>
            </a:extLst>
          </p:cNvPr>
          <p:cNvSpPr txBox="1"/>
          <p:nvPr/>
        </p:nvSpPr>
        <p:spPr>
          <a:xfrm>
            <a:off x="2002163" y="1790455"/>
            <a:ext cx="4774064" cy="338554"/>
          </a:xfrm>
          <a:prstGeom prst="rect">
            <a:avLst/>
          </a:prstGeom>
          <a:gradFill flip="none" rotWithShape="1">
            <a:gsLst>
              <a:gs pos="17000">
                <a:schemeClr val="bg2"/>
              </a:gs>
              <a:gs pos="100000">
                <a:schemeClr val="bg1"/>
              </a:gs>
            </a:gsLst>
            <a:lin ang="5400000" scaled="1"/>
            <a:tileRect/>
          </a:gradFill>
        </p:spPr>
        <p:txBody>
          <a:bodyPr wrap="square" rtlCol="0">
            <a:spAutoFit/>
          </a:bodyPr>
          <a:lstStyle/>
          <a:p>
            <a:r>
              <a:rPr lang="en-US" sz="1600" b="1" dirty="0" err="1">
                <a:latin typeface="Tenorite" pitchFamily="2" charset="0"/>
              </a:rPr>
              <a:t>Supuestos</a:t>
            </a:r>
            <a:r>
              <a:rPr lang="en-US" sz="1600" b="1" dirty="0">
                <a:latin typeface="Tenorite" pitchFamily="2" charset="0"/>
              </a:rPr>
              <a:t> de </a:t>
            </a:r>
            <a:r>
              <a:rPr lang="en-US" sz="1600" b="1" dirty="0" err="1">
                <a:latin typeface="Tenorite" pitchFamily="2" charset="0"/>
              </a:rPr>
              <a:t>excepción</a:t>
            </a:r>
            <a:r>
              <a:rPr lang="en-US" sz="1600" b="1" dirty="0">
                <a:latin typeface="Tenorite" pitchFamily="2" charset="0"/>
              </a:rPr>
              <a:t> </a:t>
            </a:r>
            <a:r>
              <a:rPr lang="en-US" sz="1600" b="1" dirty="0" err="1">
                <a:latin typeface="Tenorite" pitchFamily="2" charset="0"/>
              </a:rPr>
              <a:t>artículo</a:t>
            </a:r>
            <a:r>
              <a:rPr lang="en-US" sz="1600" b="1" dirty="0">
                <a:latin typeface="Tenorite" pitchFamily="2" charset="0"/>
              </a:rPr>
              <a:t> 47 de la LAASSPES</a:t>
            </a:r>
          </a:p>
        </p:txBody>
      </p:sp>
    </p:spTree>
    <p:extLst>
      <p:ext uri="{BB962C8B-B14F-4D97-AF65-F5344CB8AC3E}">
        <p14:creationId xmlns:p14="http://schemas.microsoft.com/office/powerpoint/2010/main" val="18050434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graphicFrame>
        <p:nvGraphicFramePr>
          <p:cNvPr id="6" name="Table 5">
            <a:extLst>
              <a:ext uri="{FF2B5EF4-FFF2-40B4-BE49-F238E27FC236}">
                <a16:creationId xmlns:a16="http://schemas.microsoft.com/office/drawing/2014/main" id="{6FB8528C-D405-9D5F-4E6B-138325E1F42C}"/>
              </a:ext>
            </a:extLst>
          </p:cNvPr>
          <p:cNvGraphicFramePr>
            <a:graphicFrameLocks noGrp="1"/>
          </p:cNvGraphicFramePr>
          <p:nvPr>
            <p:extLst>
              <p:ext uri="{D42A27DB-BD31-4B8C-83A1-F6EECF244321}">
                <p14:modId xmlns:p14="http://schemas.microsoft.com/office/powerpoint/2010/main" val="155532444"/>
              </p:ext>
            </p:extLst>
          </p:nvPr>
        </p:nvGraphicFramePr>
        <p:xfrm>
          <a:off x="1455644" y="2349169"/>
          <a:ext cx="9280712" cy="4284000"/>
        </p:xfrm>
        <a:graphic>
          <a:graphicData uri="http://schemas.openxmlformats.org/drawingml/2006/table">
            <a:tbl>
              <a:tblPr firstRow="1" firstCol="1" bandRow="1">
                <a:tableStyleId>{C083E6E3-FA7D-4D7B-A595-EF9225AFEA82}</a:tableStyleId>
              </a:tblPr>
              <a:tblGrid>
                <a:gridCol w="937482">
                  <a:extLst>
                    <a:ext uri="{9D8B030D-6E8A-4147-A177-3AD203B41FA5}">
                      <a16:colId xmlns:a16="http://schemas.microsoft.com/office/drawing/2014/main" val="1291460688"/>
                    </a:ext>
                  </a:extLst>
                </a:gridCol>
                <a:gridCol w="8343230">
                  <a:extLst>
                    <a:ext uri="{9D8B030D-6E8A-4147-A177-3AD203B41FA5}">
                      <a16:colId xmlns:a16="http://schemas.microsoft.com/office/drawing/2014/main" val="3314759042"/>
                    </a:ext>
                  </a:extLst>
                </a:gridCol>
              </a:tblGrid>
              <a:tr h="396000">
                <a:tc>
                  <a:txBody>
                    <a:bodyPr/>
                    <a:lstStyle/>
                    <a:p>
                      <a:pPr algn="ctr">
                        <a:lnSpc>
                          <a:spcPct val="107000"/>
                        </a:lnSpc>
                        <a:spcAft>
                          <a:spcPts val="800"/>
                        </a:spcAft>
                      </a:pPr>
                      <a:r>
                        <a:rPr lang="es-MX" sz="1600" b="1" i="0" dirty="0">
                          <a:solidFill>
                            <a:schemeClr val="tx1"/>
                          </a:solidFill>
                          <a:effectLst/>
                          <a:latin typeface="Tenorite" pitchFamily="2" charset="0"/>
                        </a:rPr>
                        <a:t>Fracción</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marL="228600" algn="ctr">
                        <a:lnSpc>
                          <a:spcPct val="107000"/>
                        </a:lnSpc>
                        <a:spcAft>
                          <a:spcPts val="800"/>
                        </a:spcAft>
                      </a:pPr>
                      <a:r>
                        <a:rPr lang="es-MX" sz="1600" b="1" i="0" dirty="0">
                          <a:solidFill>
                            <a:schemeClr val="tx1"/>
                          </a:solidFill>
                          <a:effectLst/>
                          <a:latin typeface="Tenorite" pitchFamily="2" charset="0"/>
                        </a:rPr>
                        <a:t>Condición</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139612929"/>
                  </a:ext>
                </a:extLst>
              </a:tr>
              <a:tr h="468000">
                <a:tc>
                  <a:txBody>
                    <a:bodyPr/>
                    <a:lstStyle/>
                    <a:p>
                      <a:pPr marL="0" algn="ctr">
                        <a:lnSpc>
                          <a:spcPct val="107000"/>
                        </a:lnSpc>
                        <a:spcAft>
                          <a:spcPts val="800"/>
                        </a:spcAft>
                      </a:pPr>
                      <a:r>
                        <a:rPr lang="es-MX" sz="1400" b="0" i="0" dirty="0">
                          <a:solidFill>
                            <a:schemeClr val="tx1"/>
                          </a:solidFill>
                          <a:effectLst/>
                          <a:latin typeface="Tenorite" pitchFamily="2" charset="0"/>
                        </a:rPr>
                        <a:t>X</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 trate de servicios de consultorías, asesorías, estudios o investigaciones, se debe aplicar el procedimiento de invitación a cuando menos tres personas.</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2618525063"/>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XI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 trata de adquisiciones, arrendamientos o servicios cuya contratación se realicen con campesinos o grupos urbanos marginados.</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1697792031"/>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XII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Adquisición de bienes que realicen las dependencias y entidades para su comercialización directa para someterlos a procesos productivos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1450344082"/>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XIII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a:solidFill>
                            <a:schemeClr val="tx1"/>
                          </a:solidFill>
                          <a:effectLst/>
                          <a:latin typeface="Tenorite" pitchFamily="2" charset="0"/>
                        </a:rPr>
                        <a:t>Adquisiciones de bienes con personas que sin proveedores, ofrezcan bienes en condiciones favorables, en razón de encontrarse en estado de liquidación o disolución</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2790712904"/>
                  </a:ext>
                </a:extLst>
              </a:tr>
              <a:tr h="360000">
                <a:tc>
                  <a:txBody>
                    <a:bodyPr/>
                    <a:lstStyle/>
                    <a:p>
                      <a:pPr marL="0" algn="ctr">
                        <a:lnSpc>
                          <a:spcPct val="107000"/>
                        </a:lnSpc>
                        <a:spcAft>
                          <a:spcPts val="800"/>
                        </a:spcAft>
                      </a:pPr>
                      <a:r>
                        <a:rPr lang="es-MX" sz="1400" b="0" i="0">
                          <a:solidFill>
                            <a:schemeClr val="tx1"/>
                          </a:solidFill>
                          <a:effectLst/>
                          <a:latin typeface="Tenorite" pitchFamily="2" charset="0"/>
                        </a:rPr>
                        <a:t>XIV</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Servicios prestados por una persona física (fracción VII del art. 3 de la LAASSPES)</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099274382"/>
                  </a:ext>
                </a:extLst>
              </a:tr>
              <a:tr h="360000">
                <a:tc>
                  <a:txBody>
                    <a:bodyPr/>
                    <a:lstStyle/>
                    <a:p>
                      <a:pPr marL="0" algn="ctr">
                        <a:lnSpc>
                          <a:spcPct val="107000"/>
                        </a:lnSpc>
                        <a:spcAft>
                          <a:spcPts val="800"/>
                        </a:spcAft>
                      </a:pPr>
                      <a:r>
                        <a:rPr lang="es-MX" sz="1400" b="0" i="0">
                          <a:solidFill>
                            <a:schemeClr val="tx1"/>
                          </a:solidFill>
                          <a:effectLst/>
                          <a:latin typeface="Tenorite" pitchFamily="2" charset="0"/>
                        </a:rPr>
                        <a:t>XV</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Servicios de mantenimiento de bienes que no sea posible precisar su alcance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964113426"/>
                  </a:ext>
                </a:extLst>
              </a:tr>
              <a:tr h="468000">
                <a:tc>
                  <a:txBody>
                    <a:bodyPr/>
                    <a:lstStyle/>
                    <a:p>
                      <a:pPr marL="0" algn="ctr">
                        <a:lnSpc>
                          <a:spcPct val="107000"/>
                        </a:lnSpc>
                        <a:spcAft>
                          <a:spcPts val="800"/>
                        </a:spcAft>
                      </a:pPr>
                      <a:r>
                        <a:rPr lang="es-MX" sz="1400" b="0" i="0">
                          <a:solidFill>
                            <a:schemeClr val="tx1"/>
                          </a:solidFill>
                          <a:effectLst/>
                          <a:latin typeface="Tenorite" pitchFamily="2" charset="0"/>
                        </a:rPr>
                        <a:t>XVI</a:t>
                      </a:r>
                      <a:endParaRPr lang="en-MX" sz="1400" b="0" i="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El objeto del contrato sea el diseño y fabricación de un bien que sirva como prototipo para efectuar las pruebas que demuestran su funcionamiento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2363733436"/>
                  </a:ext>
                </a:extLst>
              </a:tr>
              <a:tr h="468000">
                <a:tc>
                  <a:txBody>
                    <a:bodyPr/>
                    <a:lstStyle/>
                    <a:p>
                      <a:pPr marL="0" algn="ctr">
                        <a:lnSpc>
                          <a:spcPct val="107000"/>
                        </a:lnSpc>
                        <a:spcAft>
                          <a:spcPts val="800"/>
                        </a:spcAft>
                      </a:pPr>
                      <a:r>
                        <a:rPr lang="es-MX" sz="1400" b="0" i="0" dirty="0">
                          <a:solidFill>
                            <a:schemeClr val="tx1"/>
                          </a:solidFill>
                          <a:effectLst/>
                          <a:latin typeface="Tenorite" pitchFamily="2" charset="0"/>
                        </a:rPr>
                        <a:t>XVII</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 trate de equipos especializados, sustancias y materiales de origen químico, físico químico o bioquímico para ser utilizados en actividades experimentales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985657830"/>
                  </a:ext>
                </a:extLst>
              </a:tr>
              <a:tr h="360000">
                <a:tc>
                  <a:txBody>
                    <a:bodyPr/>
                    <a:lstStyle/>
                    <a:p>
                      <a:pPr marL="0" algn="ctr">
                        <a:lnSpc>
                          <a:spcPct val="107000"/>
                        </a:lnSpc>
                        <a:spcAft>
                          <a:spcPts val="800"/>
                        </a:spcAft>
                      </a:pPr>
                      <a:r>
                        <a:rPr lang="es-MX" sz="1400" b="0" i="0" dirty="0">
                          <a:solidFill>
                            <a:schemeClr val="tx1"/>
                          </a:solidFill>
                          <a:effectLst/>
                          <a:latin typeface="Tenorite" pitchFamily="2" charset="0"/>
                        </a:rPr>
                        <a:t>XVIII</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Se acepte la adquisición de bienes o la prestación de servicios a título de dación en pago.</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2626303028"/>
                  </a:ext>
                </a:extLst>
              </a:tr>
            </a:tbl>
          </a:graphicData>
        </a:graphic>
      </p:graphicFrame>
      <p:sp>
        <p:nvSpPr>
          <p:cNvPr id="7" name="TextBox 6">
            <a:extLst>
              <a:ext uri="{FF2B5EF4-FFF2-40B4-BE49-F238E27FC236}">
                <a16:creationId xmlns:a16="http://schemas.microsoft.com/office/drawing/2014/main" id="{D1438580-079D-A8B5-0E92-D9700C0CF547}"/>
              </a:ext>
            </a:extLst>
          </p:cNvPr>
          <p:cNvSpPr txBox="1"/>
          <p:nvPr/>
        </p:nvSpPr>
        <p:spPr>
          <a:xfrm>
            <a:off x="2002163" y="1790455"/>
            <a:ext cx="4774064" cy="338554"/>
          </a:xfrm>
          <a:prstGeom prst="rect">
            <a:avLst/>
          </a:prstGeom>
          <a:gradFill flip="none" rotWithShape="1">
            <a:gsLst>
              <a:gs pos="17000">
                <a:schemeClr val="bg2"/>
              </a:gs>
              <a:gs pos="100000">
                <a:schemeClr val="bg1"/>
              </a:gs>
            </a:gsLst>
            <a:lin ang="5400000" scaled="1"/>
            <a:tileRect/>
          </a:gradFill>
        </p:spPr>
        <p:txBody>
          <a:bodyPr wrap="square" rtlCol="0">
            <a:spAutoFit/>
          </a:bodyPr>
          <a:lstStyle/>
          <a:p>
            <a:r>
              <a:rPr lang="en-US" sz="1600" b="1" dirty="0" err="1">
                <a:latin typeface="Tenorite" pitchFamily="2" charset="0"/>
              </a:rPr>
              <a:t>Supuestos</a:t>
            </a:r>
            <a:r>
              <a:rPr lang="en-US" sz="1600" b="1" dirty="0">
                <a:latin typeface="Tenorite" pitchFamily="2" charset="0"/>
              </a:rPr>
              <a:t> de </a:t>
            </a:r>
            <a:r>
              <a:rPr lang="en-US" sz="1600" b="1" dirty="0" err="1">
                <a:latin typeface="Tenorite" pitchFamily="2" charset="0"/>
              </a:rPr>
              <a:t>excepción</a:t>
            </a:r>
            <a:r>
              <a:rPr lang="en-US" sz="1600" b="1" dirty="0">
                <a:latin typeface="Tenorite" pitchFamily="2" charset="0"/>
              </a:rPr>
              <a:t> </a:t>
            </a:r>
            <a:r>
              <a:rPr lang="en-US" sz="1600" b="1" dirty="0" err="1">
                <a:latin typeface="Tenorite" pitchFamily="2" charset="0"/>
              </a:rPr>
              <a:t>artículo</a:t>
            </a:r>
            <a:r>
              <a:rPr lang="en-US" sz="1600" b="1" dirty="0">
                <a:latin typeface="Tenorite" pitchFamily="2" charset="0"/>
              </a:rPr>
              <a:t> 47 de la LAASSPES</a:t>
            </a:r>
          </a:p>
        </p:txBody>
      </p:sp>
    </p:spTree>
    <p:extLst>
      <p:ext uri="{BB962C8B-B14F-4D97-AF65-F5344CB8AC3E}">
        <p14:creationId xmlns:p14="http://schemas.microsoft.com/office/powerpoint/2010/main" val="1083678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graphicFrame>
        <p:nvGraphicFramePr>
          <p:cNvPr id="6" name="Table 5">
            <a:extLst>
              <a:ext uri="{FF2B5EF4-FFF2-40B4-BE49-F238E27FC236}">
                <a16:creationId xmlns:a16="http://schemas.microsoft.com/office/drawing/2014/main" id="{6FB8528C-D405-9D5F-4E6B-138325E1F42C}"/>
              </a:ext>
            </a:extLst>
          </p:cNvPr>
          <p:cNvGraphicFramePr>
            <a:graphicFrameLocks noGrp="1"/>
          </p:cNvGraphicFramePr>
          <p:nvPr>
            <p:extLst>
              <p:ext uri="{D42A27DB-BD31-4B8C-83A1-F6EECF244321}">
                <p14:modId xmlns:p14="http://schemas.microsoft.com/office/powerpoint/2010/main" val="2401540398"/>
              </p:ext>
            </p:extLst>
          </p:nvPr>
        </p:nvGraphicFramePr>
        <p:xfrm>
          <a:off x="1455644" y="2349169"/>
          <a:ext cx="9280712" cy="2988000"/>
        </p:xfrm>
        <a:graphic>
          <a:graphicData uri="http://schemas.openxmlformats.org/drawingml/2006/table">
            <a:tbl>
              <a:tblPr firstRow="1" firstCol="1" bandRow="1">
                <a:tableStyleId>{C083E6E3-FA7D-4D7B-A595-EF9225AFEA82}</a:tableStyleId>
              </a:tblPr>
              <a:tblGrid>
                <a:gridCol w="937482">
                  <a:extLst>
                    <a:ext uri="{9D8B030D-6E8A-4147-A177-3AD203B41FA5}">
                      <a16:colId xmlns:a16="http://schemas.microsoft.com/office/drawing/2014/main" val="1291460688"/>
                    </a:ext>
                  </a:extLst>
                </a:gridCol>
                <a:gridCol w="8343230">
                  <a:extLst>
                    <a:ext uri="{9D8B030D-6E8A-4147-A177-3AD203B41FA5}">
                      <a16:colId xmlns:a16="http://schemas.microsoft.com/office/drawing/2014/main" val="3314759042"/>
                    </a:ext>
                  </a:extLst>
                </a:gridCol>
              </a:tblGrid>
              <a:tr h="396000">
                <a:tc>
                  <a:txBody>
                    <a:bodyPr/>
                    <a:lstStyle/>
                    <a:p>
                      <a:pPr algn="ctr">
                        <a:lnSpc>
                          <a:spcPct val="107000"/>
                        </a:lnSpc>
                        <a:spcAft>
                          <a:spcPts val="800"/>
                        </a:spcAft>
                      </a:pPr>
                      <a:r>
                        <a:rPr lang="es-MX" sz="1600" b="1" i="0" dirty="0">
                          <a:solidFill>
                            <a:schemeClr val="tx1"/>
                          </a:solidFill>
                          <a:effectLst/>
                          <a:latin typeface="Tenorite" pitchFamily="2" charset="0"/>
                        </a:rPr>
                        <a:t>Fracción</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marL="228600" algn="ctr">
                        <a:lnSpc>
                          <a:spcPct val="107000"/>
                        </a:lnSpc>
                        <a:spcAft>
                          <a:spcPts val="800"/>
                        </a:spcAft>
                      </a:pPr>
                      <a:r>
                        <a:rPr lang="es-MX" sz="1600" b="1" i="0" dirty="0">
                          <a:solidFill>
                            <a:schemeClr val="tx1"/>
                          </a:solidFill>
                          <a:effectLst/>
                          <a:latin typeface="Tenorite" pitchFamily="2" charset="0"/>
                        </a:rPr>
                        <a:t>Condición</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139612929"/>
                  </a:ext>
                </a:extLst>
              </a:tr>
              <a:tr h="468000">
                <a:tc>
                  <a:txBody>
                    <a:bodyPr/>
                    <a:lstStyle/>
                    <a:p>
                      <a:pPr marL="0" algn="ctr">
                        <a:lnSpc>
                          <a:spcPct val="107000"/>
                        </a:lnSpc>
                        <a:spcAft>
                          <a:spcPts val="800"/>
                        </a:spcAft>
                      </a:pPr>
                      <a:r>
                        <a:rPr lang="es-MX" sz="1400" b="0" i="0" dirty="0">
                          <a:solidFill>
                            <a:schemeClr val="tx1"/>
                          </a:solidFill>
                          <a:effectLst/>
                          <a:latin typeface="Tenorite" pitchFamily="2" charset="0"/>
                        </a:rPr>
                        <a:t>XIX</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Adquisiciones, arrendamientos o prestación de servicios cuya contratación por licitación pública, puede afectar el interés público o comprometer información reservada y confidencial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1432222037"/>
                  </a:ext>
                </a:extLst>
              </a:tr>
              <a:tr h="360000">
                <a:tc>
                  <a:txBody>
                    <a:bodyPr/>
                    <a:lstStyle/>
                    <a:p>
                      <a:pPr algn="ctr">
                        <a:lnSpc>
                          <a:spcPct val="107000"/>
                        </a:lnSpc>
                        <a:spcAft>
                          <a:spcPts val="800"/>
                        </a:spcAft>
                      </a:pPr>
                      <a:r>
                        <a:rPr lang="es-MX" sz="1400" b="0" i="0" dirty="0">
                          <a:solidFill>
                            <a:schemeClr val="tx1"/>
                          </a:solidFill>
                          <a:effectLst/>
                          <a:latin typeface="Tenorite" pitchFamily="2" charset="0"/>
                        </a:rPr>
                        <a:t>XX</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Suscripción de contratos específicos que deriven de un contrato marco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3506491503"/>
                  </a:ext>
                </a:extLst>
              </a:tr>
              <a:tr h="468000">
                <a:tc>
                  <a:txBody>
                    <a:bodyPr/>
                    <a:lstStyle/>
                    <a:p>
                      <a:pPr algn="ctr">
                        <a:lnSpc>
                          <a:spcPct val="107000"/>
                        </a:lnSpc>
                        <a:spcAft>
                          <a:spcPts val="800"/>
                        </a:spcAft>
                      </a:pPr>
                      <a:r>
                        <a:rPr lang="es-MX" sz="1400" b="0" i="0" dirty="0">
                          <a:solidFill>
                            <a:schemeClr val="tx1"/>
                          </a:solidFill>
                          <a:effectLst/>
                          <a:latin typeface="Tenorite" pitchFamily="2" charset="0"/>
                        </a:rPr>
                        <a:t>XXI</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Medicamentos, material de curación, equipo especial y su mantenimiento, para hospitales, clínicas, para garantizar la continuidad de los servicios de salud</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4072926114"/>
                  </a:ext>
                </a:extLst>
              </a:tr>
              <a:tr h="360000">
                <a:tc>
                  <a:txBody>
                    <a:bodyPr/>
                    <a:lstStyle/>
                    <a:p>
                      <a:pPr algn="ctr">
                        <a:lnSpc>
                          <a:spcPct val="107000"/>
                        </a:lnSpc>
                        <a:spcAft>
                          <a:spcPts val="800"/>
                        </a:spcAft>
                      </a:pPr>
                      <a:r>
                        <a:rPr lang="es-MX" sz="1400" b="0" i="0" dirty="0">
                          <a:solidFill>
                            <a:schemeClr val="tx1"/>
                          </a:solidFill>
                          <a:effectLst/>
                          <a:latin typeface="Tenorite" pitchFamily="2" charset="0"/>
                        </a:rPr>
                        <a:t>XXII</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Bienes o servicios cuyo costo este sujeto a precio oficial</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4206110199"/>
                  </a:ext>
                </a:extLst>
              </a:tr>
              <a:tr h="468000">
                <a:tc>
                  <a:txBody>
                    <a:bodyPr/>
                    <a:lstStyle/>
                    <a:p>
                      <a:pPr algn="ctr">
                        <a:lnSpc>
                          <a:spcPct val="107000"/>
                        </a:lnSpc>
                        <a:spcAft>
                          <a:spcPts val="800"/>
                        </a:spcAft>
                      </a:pPr>
                      <a:r>
                        <a:rPr lang="es-MX" sz="1400" b="0" i="0" dirty="0">
                          <a:solidFill>
                            <a:schemeClr val="tx1"/>
                          </a:solidFill>
                          <a:effectLst/>
                          <a:latin typeface="Tenorite" pitchFamily="2" charset="0"/>
                        </a:rPr>
                        <a:t>XXIII</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El objeto del contrato conlleve innovaciones tecnológicas, siempre que se garantice la transferencia tecnológica al Estado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2330181670"/>
                  </a:ext>
                </a:extLst>
              </a:tr>
              <a:tr h="468000">
                <a:tc>
                  <a:txBody>
                    <a:bodyPr/>
                    <a:lstStyle/>
                    <a:p>
                      <a:pPr algn="ctr">
                        <a:lnSpc>
                          <a:spcPct val="107000"/>
                        </a:lnSpc>
                        <a:spcAft>
                          <a:spcPts val="800"/>
                        </a:spcAft>
                      </a:pPr>
                      <a:r>
                        <a:rPr lang="es-MX" sz="1400" b="0" i="0" dirty="0">
                          <a:solidFill>
                            <a:schemeClr val="tx1"/>
                          </a:solidFill>
                          <a:effectLst/>
                          <a:latin typeface="Tenorite" pitchFamily="2" charset="0"/>
                        </a:rPr>
                        <a:t>XXIV</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tc>
                  <a:txBody>
                    <a:bodyPr/>
                    <a:lstStyle/>
                    <a:p>
                      <a:pPr algn="just">
                        <a:lnSpc>
                          <a:spcPts val="1400"/>
                        </a:lnSpc>
                        <a:spcAft>
                          <a:spcPts val="0"/>
                        </a:spcAft>
                      </a:pPr>
                      <a:r>
                        <a:rPr lang="es-MX" sz="1400" b="0" i="0" dirty="0">
                          <a:solidFill>
                            <a:schemeClr val="tx1"/>
                          </a:solidFill>
                          <a:effectLst/>
                          <a:latin typeface="Tenorite" pitchFamily="2" charset="0"/>
                        </a:rPr>
                        <a:t>El proveedor continue con la prestación de un servicio, adjudicado por licitación pública y haya cumplido con todos los compromisos asumidos.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30211" marR="30211" marT="0" marB="0" anchor="ctr"/>
                </a:tc>
                <a:extLst>
                  <a:ext uri="{0D108BD9-81ED-4DB2-BD59-A6C34878D82A}">
                    <a16:rowId xmlns:a16="http://schemas.microsoft.com/office/drawing/2014/main" val="2254468714"/>
                  </a:ext>
                </a:extLst>
              </a:tr>
            </a:tbl>
          </a:graphicData>
        </a:graphic>
      </p:graphicFrame>
      <p:sp>
        <p:nvSpPr>
          <p:cNvPr id="7" name="TextBox 6">
            <a:extLst>
              <a:ext uri="{FF2B5EF4-FFF2-40B4-BE49-F238E27FC236}">
                <a16:creationId xmlns:a16="http://schemas.microsoft.com/office/drawing/2014/main" id="{D1438580-079D-A8B5-0E92-D9700C0CF547}"/>
              </a:ext>
            </a:extLst>
          </p:cNvPr>
          <p:cNvSpPr txBox="1"/>
          <p:nvPr/>
        </p:nvSpPr>
        <p:spPr>
          <a:xfrm>
            <a:off x="2002163" y="1790455"/>
            <a:ext cx="4774064" cy="338554"/>
          </a:xfrm>
          <a:prstGeom prst="rect">
            <a:avLst/>
          </a:prstGeom>
          <a:gradFill flip="none" rotWithShape="1">
            <a:gsLst>
              <a:gs pos="17000">
                <a:schemeClr val="bg2"/>
              </a:gs>
              <a:gs pos="100000">
                <a:schemeClr val="bg1"/>
              </a:gs>
            </a:gsLst>
            <a:lin ang="5400000" scaled="1"/>
            <a:tileRect/>
          </a:gradFill>
        </p:spPr>
        <p:txBody>
          <a:bodyPr wrap="square" rtlCol="0">
            <a:spAutoFit/>
          </a:bodyPr>
          <a:lstStyle/>
          <a:p>
            <a:r>
              <a:rPr lang="en-US" sz="1600" b="1" dirty="0" err="1">
                <a:latin typeface="Tenorite" pitchFamily="2" charset="0"/>
              </a:rPr>
              <a:t>Supuestos</a:t>
            </a:r>
            <a:r>
              <a:rPr lang="en-US" sz="1600" b="1" dirty="0">
                <a:latin typeface="Tenorite" pitchFamily="2" charset="0"/>
              </a:rPr>
              <a:t> de </a:t>
            </a:r>
            <a:r>
              <a:rPr lang="en-US" sz="1600" b="1" dirty="0" err="1">
                <a:latin typeface="Tenorite" pitchFamily="2" charset="0"/>
              </a:rPr>
              <a:t>excepción</a:t>
            </a:r>
            <a:r>
              <a:rPr lang="en-US" sz="1600" b="1" dirty="0">
                <a:latin typeface="Tenorite" pitchFamily="2" charset="0"/>
              </a:rPr>
              <a:t> </a:t>
            </a:r>
            <a:r>
              <a:rPr lang="en-US" sz="1600" b="1" dirty="0" err="1">
                <a:latin typeface="Tenorite" pitchFamily="2" charset="0"/>
              </a:rPr>
              <a:t>artículo</a:t>
            </a:r>
            <a:r>
              <a:rPr lang="en-US" sz="1600" b="1" dirty="0">
                <a:latin typeface="Tenorite" pitchFamily="2" charset="0"/>
              </a:rPr>
              <a:t> 47 de la LAASSPES</a:t>
            </a:r>
          </a:p>
        </p:txBody>
      </p:sp>
    </p:spTree>
    <p:extLst>
      <p:ext uri="{BB962C8B-B14F-4D97-AF65-F5344CB8AC3E}">
        <p14:creationId xmlns:p14="http://schemas.microsoft.com/office/powerpoint/2010/main" val="3823677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a:extLst>
              <a:ext uri="{FF2B5EF4-FFF2-40B4-BE49-F238E27FC236}">
                <a16:creationId xmlns:a16="http://schemas.microsoft.com/office/drawing/2014/main" id="{1EC339F3-0612-BAF1-F605-8E2AD90416F5}"/>
              </a:ext>
            </a:extLst>
          </p:cNvPr>
          <p:cNvSpPr/>
          <p:nvPr/>
        </p:nvSpPr>
        <p:spPr>
          <a:xfrm>
            <a:off x="7793065" y="2808097"/>
            <a:ext cx="2708760" cy="398260"/>
          </a:xfrm>
          <a:prstGeom prst="snip1Rect">
            <a:avLst>
              <a:gd name="adj" fmla="val 4328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sp>
        <p:nvSpPr>
          <p:cNvPr id="18" name="TextBox 17">
            <a:extLst>
              <a:ext uri="{FF2B5EF4-FFF2-40B4-BE49-F238E27FC236}">
                <a16:creationId xmlns:a16="http://schemas.microsoft.com/office/drawing/2014/main" id="{5CE78B9D-DD1F-F603-6A9E-1BB8457B2D5A}"/>
              </a:ext>
            </a:extLst>
          </p:cNvPr>
          <p:cNvSpPr txBox="1"/>
          <p:nvPr/>
        </p:nvSpPr>
        <p:spPr>
          <a:xfrm>
            <a:off x="3948327" y="6377110"/>
            <a:ext cx="4295343"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23 LAASSPES; 26 y 70, 71 del RLAASSPES</a:t>
            </a:r>
          </a:p>
        </p:txBody>
      </p:sp>
      <p:sp>
        <p:nvSpPr>
          <p:cNvPr id="5" name="TextBox 4">
            <a:extLst>
              <a:ext uri="{FF2B5EF4-FFF2-40B4-BE49-F238E27FC236}">
                <a16:creationId xmlns:a16="http://schemas.microsoft.com/office/drawing/2014/main" id="{BB68CC03-1552-CEAC-B516-8FEDB1060B5B}"/>
              </a:ext>
            </a:extLst>
          </p:cNvPr>
          <p:cNvSpPr txBox="1"/>
          <p:nvPr/>
        </p:nvSpPr>
        <p:spPr>
          <a:xfrm>
            <a:off x="7799161" y="3205566"/>
            <a:ext cx="3240000" cy="2358144"/>
          </a:xfrm>
          <a:prstGeom prst="rect">
            <a:avLst/>
          </a:prstGeom>
          <a:noFill/>
          <a:ln w="19050">
            <a:gradFill flip="none" rotWithShape="1">
              <a:gsLst>
                <a:gs pos="0">
                  <a:schemeClr val="bg1"/>
                </a:gs>
                <a:gs pos="100000">
                  <a:schemeClr val="bg1">
                    <a:lumMod val="50000"/>
                  </a:schemeClr>
                </a:gs>
              </a:gsLst>
              <a:lin ang="16200000" scaled="1"/>
              <a:tileRect/>
            </a:gradFill>
          </a:ln>
        </p:spPr>
        <p:txBody>
          <a:bodyPr wrap="square" lIns="251999" tIns="251999" rIns="251999" bIns="251999" rtlCol="0">
            <a:spAutoFit/>
          </a:bodyPr>
          <a:lstStyle/>
          <a:p>
            <a:pPr algn="just">
              <a:lnSpc>
                <a:spcPts val="1600"/>
              </a:lnSpc>
              <a:spcAft>
                <a:spcPts val="800"/>
              </a:spcAft>
            </a:pPr>
            <a:r>
              <a:rPr lang="es-MX" sz="1400" dirty="0">
                <a:effectLst/>
                <a:latin typeface="Tenorite" pitchFamily="2" charset="0"/>
              </a:rPr>
              <a:t>Dictaminar, previamente a su contratación, sobre la procedencia de no celebrar LP por encontrarse en alguno de los supuestos de excepción del art. 47 de la LAASSPES (salvo las fracciones II, IV, V, VI, VII, X, XI, XII, XIX, XX  y XXIV, en estos casos solo debe informarse).</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C43E4C9C-EFD0-4660-C1C1-68B56CDD86D5}"/>
              </a:ext>
            </a:extLst>
          </p:cNvPr>
          <p:cNvSpPr txBox="1"/>
          <p:nvPr/>
        </p:nvSpPr>
        <p:spPr>
          <a:xfrm>
            <a:off x="2002163" y="1790455"/>
            <a:ext cx="2914394" cy="338554"/>
          </a:xfrm>
          <a:prstGeom prst="rect">
            <a:avLst/>
          </a:prstGeom>
          <a:gradFill flip="none" rotWithShape="1">
            <a:gsLst>
              <a:gs pos="17000">
                <a:schemeClr val="bg2"/>
              </a:gs>
              <a:gs pos="100000">
                <a:schemeClr val="bg1"/>
              </a:gs>
            </a:gsLst>
            <a:lin ang="5400000" scaled="1"/>
            <a:tileRect/>
          </a:gradFill>
        </p:spPr>
        <p:txBody>
          <a:bodyPr wrap="square" rtlCol="0">
            <a:spAutoFit/>
          </a:bodyPr>
          <a:lstStyle/>
          <a:p>
            <a:r>
              <a:rPr lang="en-US" sz="1600" b="1" dirty="0">
                <a:latin typeface="Tenorite" pitchFamily="2" charset="0"/>
              </a:rPr>
              <a:t>DICTAMINACIÓN DEL COMITÉ </a:t>
            </a:r>
          </a:p>
        </p:txBody>
      </p:sp>
      <p:graphicFrame>
        <p:nvGraphicFramePr>
          <p:cNvPr id="8" name="Table 18">
            <a:extLst>
              <a:ext uri="{FF2B5EF4-FFF2-40B4-BE49-F238E27FC236}">
                <a16:creationId xmlns:a16="http://schemas.microsoft.com/office/drawing/2014/main" id="{B8DD5762-8D60-5AFF-745D-303591EAE789}"/>
              </a:ext>
            </a:extLst>
          </p:cNvPr>
          <p:cNvGraphicFramePr>
            <a:graphicFrameLocks noGrp="1"/>
          </p:cNvGraphicFramePr>
          <p:nvPr>
            <p:extLst>
              <p:ext uri="{D42A27DB-BD31-4B8C-83A1-F6EECF244321}">
                <p14:modId xmlns:p14="http://schemas.microsoft.com/office/powerpoint/2010/main" val="15646983"/>
              </p:ext>
            </p:extLst>
          </p:nvPr>
        </p:nvGraphicFramePr>
        <p:xfrm>
          <a:off x="1152839" y="2529438"/>
          <a:ext cx="5352614" cy="3456001"/>
        </p:xfrm>
        <a:graphic>
          <a:graphicData uri="http://schemas.openxmlformats.org/drawingml/2006/table">
            <a:tbl>
              <a:tblPr bandRow="1">
                <a:tableStyleId>{5C22544A-7EE6-4342-B048-85BDC9FD1C3A}</a:tableStyleId>
              </a:tblPr>
              <a:tblGrid>
                <a:gridCol w="5352614">
                  <a:extLst>
                    <a:ext uri="{9D8B030D-6E8A-4147-A177-3AD203B41FA5}">
                      <a16:colId xmlns:a16="http://schemas.microsoft.com/office/drawing/2014/main" val="4170760567"/>
                    </a:ext>
                  </a:extLst>
                </a:gridCol>
              </a:tblGrid>
              <a:tr h="450423">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s-MX" sz="1500" b="1" i="0" dirty="0">
                          <a:effectLst/>
                          <a:latin typeface="Tenorite" pitchFamily="2" charset="0"/>
                        </a:rPr>
                        <a:t>Presentación del caso de excepción:</a:t>
                      </a:r>
                    </a:p>
                  </a:txBody>
                  <a:tcPr anchor="ctr">
                    <a:lnL w="12700" cmpd="sng">
                      <a:noFill/>
                    </a:lnL>
                    <a:lnR w="12700" cmpd="sng">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5401002"/>
                  </a:ext>
                </a:extLst>
              </a:tr>
              <a:tr h="762251">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dirty="0">
                          <a:effectLst/>
                          <a:latin typeface="Tenorite" pitchFamily="2" charset="0"/>
                        </a:rPr>
                        <a:t>Justificación del procedimiento de excepción a la LP fundada y motivada, antecedentes y hechos que se relacionen con el caso, firmada por el titular del área requirente</a:t>
                      </a:r>
                    </a:p>
                  </a:txBody>
                  <a:tcPr marL="216000" anchor="ctr">
                    <a:lnL w="12700" cmpd="sng">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581296548"/>
                  </a:ext>
                </a:extLst>
              </a:tr>
              <a:tr h="346477">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dirty="0">
                          <a:effectLst/>
                          <a:latin typeface="Tenorite" pitchFamily="2" charset="0"/>
                        </a:rPr>
                        <a:t>Se presentarán en el formato que haya determinado el Comité </a:t>
                      </a: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972549339"/>
                  </a:ext>
                </a:extLst>
              </a:tr>
              <a:tr h="346477">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b="0" i="0" dirty="0">
                          <a:effectLst/>
                          <a:latin typeface="Tenorite" pitchFamily="2" charset="0"/>
                        </a:rPr>
                        <a:t>Acreditamiento de la suficiencia presupuestal autorizada.</a:t>
                      </a: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2753031319"/>
                  </a:ext>
                </a:extLst>
              </a:tr>
              <a:tr h="703543">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dirty="0">
                          <a:effectLst/>
                          <a:latin typeface="Tenorite" pitchFamily="2" charset="0"/>
                        </a:rPr>
                        <a:t>Requisición de Compra u Orden de Servicio debidamente documentada y requisitada, deberá contener invariablemente el sello de no existencia del almacén.</a:t>
                      </a:r>
                      <a:endParaRPr lang="en-MX" sz="1400" dirty="0">
                        <a:effectLst/>
                        <a:latin typeface="Tenorite" pitchFamily="2" charset="0"/>
                      </a:endParaRP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2873671267"/>
                  </a:ext>
                </a:extLst>
              </a:tr>
              <a:tr h="500353">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dirty="0">
                          <a:effectLst/>
                          <a:latin typeface="Tenorite" pitchFamily="2" charset="0"/>
                        </a:rPr>
                        <a:t>Soporte documental e información necesaria, en torno al caso concreto.</a:t>
                      </a:r>
                      <a:endParaRPr lang="en-MX" sz="1400" dirty="0">
                        <a:effectLst/>
                        <a:latin typeface="Tenorite" pitchFamily="2" charset="0"/>
                      </a:endParaRP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3132364065"/>
                  </a:ext>
                </a:extLst>
              </a:tr>
              <a:tr h="346477">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es-MX" sz="1400" dirty="0">
                          <a:effectLst/>
                          <a:latin typeface="Tenorite" pitchFamily="2" charset="0"/>
                        </a:rPr>
                        <a:t>Investigación de Mercado.</a:t>
                      </a:r>
                      <a:endParaRPr lang="en-MX" sz="1400" dirty="0">
                        <a:effectLst/>
                        <a:latin typeface="Tenorite" pitchFamily="2" charset="0"/>
                      </a:endParaRPr>
                    </a:p>
                  </a:txBody>
                  <a:tcPr marL="216000" anchor="ctr">
                    <a:lnL w="12700" cmpd="sng">
                      <a:noFill/>
                    </a:lnL>
                    <a:lnR w="12700" cap="flat" cmpd="sng" algn="ctr">
                      <a:noFill/>
                      <a:prstDash val="solid"/>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noFill/>
                  </a:tcPr>
                </a:tc>
                <a:extLst>
                  <a:ext uri="{0D108BD9-81ED-4DB2-BD59-A6C34878D82A}">
                    <a16:rowId xmlns:a16="http://schemas.microsoft.com/office/drawing/2014/main" val="586103137"/>
                  </a:ext>
                </a:extLst>
              </a:tr>
            </a:tbl>
          </a:graphicData>
        </a:graphic>
      </p:graphicFrame>
      <p:sp>
        <p:nvSpPr>
          <p:cNvPr id="9" name="Chevron 8">
            <a:extLst>
              <a:ext uri="{FF2B5EF4-FFF2-40B4-BE49-F238E27FC236}">
                <a16:creationId xmlns:a16="http://schemas.microsoft.com/office/drawing/2014/main" id="{BCBF170E-65FF-9DBD-6071-46A2DB830EB2}"/>
              </a:ext>
            </a:extLst>
          </p:cNvPr>
          <p:cNvSpPr/>
          <p:nvPr/>
        </p:nvSpPr>
        <p:spPr>
          <a:xfrm>
            <a:off x="1235293" y="3104827"/>
            <a:ext cx="61943" cy="100739"/>
          </a:xfrm>
          <a:prstGeom prst="chevron">
            <a:avLst/>
          </a:prstGeom>
          <a:solidFill>
            <a:srgbClr val="C73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10" name="Chevron 9">
            <a:extLst>
              <a:ext uri="{FF2B5EF4-FFF2-40B4-BE49-F238E27FC236}">
                <a16:creationId xmlns:a16="http://schemas.microsoft.com/office/drawing/2014/main" id="{D9742BE2-459C-0567-DEA3-132E190884B6}"/>
              </a:ext>
            </a:extLst>
          </p:cNvPr>
          <p:cNvSpPr/>
          <p:nvPr/>
        </p:nvSpPr>
        <p:spPr>
          <a:xfrm>
            <a:off x="1235293" y="3855406"/>
            <a:ext cx="61943" cy="100739"/>
          </a:xfrm>
          <a:prstGeom prst="chevron">
            <a:avLst/>
          </a:prstGeom>
          <a:solidFill>
            <a:srgbClr val="C73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11" name="Chevron 10">
            <a:extLst>
              <a:ext uri="{FF2B5EF4-FFF2-40B4-BE49-F238E27FC236}">
                <a16:creationId xmlns:a16="http://schemas.microsoft.com/office/drawing/2014/main" id="{8F03B95A-FA66-95CC-0596-08219EF2CBEF}"/>
              </a:ext>
            </a:extLst>
          </p:cNvPr>
          <p:cNvSpPr/>
          <p:nvPr/>
        </p:nvSpPr>
        <p:spPr>
          <a:xfrm>
            <a:off x="1235293" y="4207831"/>
            <a:ext cx="61943" cy="100739"/>
          </a:xfrm>
          <a:prstGeom prst="chevron">
            <a:avLst/>
          </a:prstGeom>
          <a:solidFill>
            <a:srgbClr val="C73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12" name="Chevron 11">
            <a:extLst>
              <a:ext uri="{FF2B5EF4-FFF2-40B4-BE49-F238E27FC236}">
                <a16:creationId xmlns:a16="http://schemas.microsoft.com/office/drawing/2014/main" id="{86A3030E-73F0-33C1-F949-1E276D558CF9}"/>
              </a:ext>
            </a:extLst>
          </p:cNvPr>
          <p:cNvSpPr/>
          <p:nvPr/>
        </p:nvSpPr>
        <p:spPr>
          <a:xfrm>
            <a:off x="1235293" y="4544381"/>
            <a:ext cx="61943" cy="100739"/>
          </a:xfrm>
          <a:prstGeom prst="chevron">
            <a:avLst/>
          </a:prstGeom>
          <a:solidFill>
            <a:srgbClr val="C73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13" name="Chevron 12">
            <a:extLst>
              <a:ext uri="{FF2B5EF4-FFF2-40B4-BE49-F238E27FC236}">
                <a16:creationId xmlns:a16="http://schemas.microsoft.com/office/drawing/2014/main" id="{E15B5822-4339-3632-534E-2C984A516507}"/>
              </a:ext>
            </a:extLst>
          </p:cNvPr>
          <p:cNvSpPr/>
          <p:nvPr/>
        </p:nvSpPr>
        <p:spPr>
          <a:xfrm>
            <a:off x="1235293" y="5246056"/>
            <a:ext cx="61943" cy="100739"/>
          </a:xfrm>
          <a:prstGeom prst="chevron">
            <a:avLst/>
          </a:prstGeom>
          <a:solidFill>
            <a:srgbClr val="C73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14" name="Chevron 13">
            <a:extLst>
              <a:ext uri="{FF2B5EF4-FFF2-40B4-BE49-F238E27FC236}">
                <a16:creationId xmlns:a16="http://schemas.microsoft.com/office/drawing/2014/main" id="{8DDAF5C3-A39D-D385-0AA2-D660B3BDCD24}"/>
              </a:ext>
            </a:extLst>
          </p:cNvPr>
          <p:cNvSpPr/>
          <p:nvPr/>
        </p:nvSpPr>
        <p:spPr>
          <a:xfrm>
            <a:off x="1235293" y="5761366"/>
            <a:ext cx="61943" cy="100739"/>
          </a:xfrm>
          <a:prstGeom prst="chevron">
            <a:avLst/>
          </a:prstGeom>
          <a:solidFill>
            <a:srgbClr val="C73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solidFill>
                <a:schemeClr val="tx1"/>
              </a:solidFill>
            </a:endParaRPr>
          </a:p>
        </p:txBody>
      </p:sp>
      <p:sp>
        <p:nvSpPr>
          <p:cNvPr id="15" name="TextBox 14">
            <a:extLst>
              <a:ext uri="{FF2B5EF4-FFF2-40B4-BE49-F238E27FC236}">
                <a16:creationId xmlns:a16="http://schemas.microsoft.com/office/drawing/2014/main" id="{85CBDE48-634C-96B2-898A-F2FF7345A5FF}"/>
              </a:ext>
            </a:extLst>
          </p:cNvPr>
          <p:cNvSpPr txBox="1"/>
          <p:nvPr/>
        </p:nvSpPr>
        <p:spPr>
          <a:xfrm>
            <a:off x="7952895" y="2867012"/>
            <a:ext cx="2177519" cy="338554"/>
          </a:xfrm>
          <a:prstGeom prst="rect">
            <a:avLst/>
          </a:prstGeom>
          <a:noFill/>
        </p:spPr>
        <p:txBody>
          <a:bodyPr wrap="none" rtlCol="0">
            <a:spAutoFit/>
          </a:bodyPr>
          <a:lstStyle/>
          <a:p>
            <a:pPr algn="ctr"/>
            <a:r>
              <a:rPr lang="es-MX" sz="1600" b="1" dirty="0">
                <a:solidFill>
                  <a:schemeClr val="bg1"/>
                </a:solidFill>
                <a:effectLst/>
                <a:latin typeface="Tenorite" pitchFamily="2" charset="0"/>
              </a:rPr>
              <a:t>Facultades del Comité</a:t>
            </a:r>
            <a:endParaRPr lang="en-MX" sz="1600" b="1" dirty="0">
              <a:solidFill>
                <a:schemeClr val="bg1"/>
              </a:solidFill>
              <a:effectLst/>
              <a:latin typeface="Tenorite" pitchFamily="2" charset="0"/>
            </a:endParaRPr>
          </a:p>
        </p:txBody>
      </p:sp>
    </p:spTree>
    <p:extLst>
      <p:ext uri="{BB962C8B-B14F-4D97-AF65-F5344CB8AC3E}">
        <p14:creationId xmlns:p14="http://schemas.microsoft.com/office/powerpoint/2010/main" val="37326162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sp>
        <p:nvSpPr>
          <p:cNvPr id="18" name="TextBox 17">
            <a:extLst>
              <a:ext uri="{FF2B5EF4-FFF2-40B4-BE49-F238E27FC236}">
                <a16:creationId xmlns:a16="http://schemas.microsoft.com/office/drawing/2014/main" id="{5CE78B9D-DD1F-F603-6A9E-1BB8457B2D5A}"/>
              </a:ext>
            </a:extLst>
          </p:cNvPr>
          <p:cNvSpPr txBox="1"/>
          <p:nvPr/>
        </p:nvSpPr>
        <p:spPr>
          <a:xfrm>
            <a:off x="3247913" y="6377110"/>
            <a:ext cx="5696175"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46, segundo párrafo de la LAASSPES y 70 del RLAASSPES</a:t>
            </a:r>
          </a:p>
        </p:txBody>
      </p:sp>
      <p:sp>
        <p:nvSpPr>
          <p:cNvPr id="6" name="TextBox 5">
            <a:extLst>
              <a:ext uri="{FF2B5EF4-FFF2-40B4-BE49-F238E27FC236}">
                <a16:creationId xmlns:a16="http://schemas.microsoft.com/office/drawing/2014/main" id="{257C8DD0-16D2-15E1-170C-CA554A40322B}"/>
              </a:ext>
            </a:extLst>
          </p:cNvPr>
          <p:cNvSpPr txBox="1"/>
          <p:nvPr/>
        </p:nvSpPr>
        <p:spPr>
          <a:xfrm>
            <a:off x="1507596" y="1933900"/>
            <a:ext cx="9184636" cy="523220"/>
          </a:xfrm>
          <a:prstGeom prst="rect">
            <a:avLst/>
          </a:prstGeom>
          <a:noFill/>
        </p:spPr>
        <p:txBody>
          <a:bodyPr wrap="square" rtlCol="0">
            <a:spAutoFit/>
          </a:bodyPr>
          <a:lstStyle/>
          <a:p>
            <a:pPr algn="ctr"/>
            <a:r>
              <a:rPr lang="es-MX" sz="1400" b="1" dirty="0">
                <a:latin typeface="Tenorite" pitchFamily="2" charset="0"/>
              </a:rPr>
              <a:t>ELEMENTOS PARA ELABORAR EL ESCRITO DE JUSTIFICACIÓN DE EXCEPCIÓN </a:t>
            </a:r>
            <a:br>
              <a:rPr lang="es-MX" sz="1400" b="1" dirty="0">
                <a:latin typeface="Tenorite" pitchFamily="2" charset="0"/>
              </a:rPr>
            </a:br>
            <a:r>
              <a:rPr lang="es-MX" sz="1400" b="1" dirty="0">
                <a:latin typeface="Tenorite" pitchFamily="2" charset="0"/>
              </a:rPr>
              <a:t>A LA LICITACIÓN PÚBLICA (ART. 70 RLAASSPES)</a:t>
            </a:r>
            <a:endParaRPr lang="en-MX" sz="1400" b="1"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7" name="Table 7">
            <a:extLst>
              <a:ext uri="{FF2B5EF4-FFF2-40B4-BE49-F238E27FC236}">
                <a16:creationId xmlns:a16="http://schemas.microsoft.com/office/drawing/2014/main" id="{C682D24F-8F8D-A6A8-160B-EAC633217FE7}"/>
              </a:ext>
            </a:extLst>
          </p:cNvPr>
          <p:cNvGraphicFramePr>
            <a:graphicFrameLocks noGrp="1"/>
          </p:cNvGraphicFramePr>
          <p:nvPr>
            <p:extLst>
              <p:ext uri="{D42A27DB-BD31-4B8C-83A1-F6EECF244321}">
                <p14:modId xmlns:p14="http://schemas.microsoft.com/office/powerpoint/2010/main" val="1516265293"/>
              </p:ext>
            </p:extLst>
          </p:nvPr>
        </p:nvGraphicFramePr>
        <p:xfrm>
          <a:off x="1537434" y="2461260"/>
          <a:ext cx="9184636" cy="3564000"/>
        </p:xfrm>
        <a:graphic>
          <a:graphicData uri="http://schemas.openxmlformats.org/drawingml/2006/table">
            <a:tbl>
              <a:tblPr bandRow="1">
                <a:tableStyleId>{C083E6E3-FA7D-4D7B-A595-EF9225AFEA82}</a:tableStyleId>
              </a:tblPr>
              <a:tblGrid>
                <a:gridCol w="439738">
                  <a:extLst>
                    <a:ext uri="{9D8B030D-6E8A-4147-A177-3AD203B41FA5}">
                      <a16:colId xmlns:a16="http://schemas.microsoft.com/office/drawing/2014/main" val="2294775291"/>
                    </a:ext>
                  </a:extLst>
                </a:gridCol>
                <a:gridCol w="2873341">
                  <a:extLst>
                    <a:ext uri="{9D8B030D-6E8A-4147-A177-3AD203B41FA5}">
                      <a16:colId xmlns:a16="http://schemas.microsoft.com/office/drawing/2014/main" val="2417717287"/>
                    </a:ext>
                  </a:extLst>
                </a:gridCol>
                <a:gridCol w="5871557">
                  <a:extLst>
                    <a:ext uri="{9D8B030D-6E8A-4147-A177-3AD203B41FA5}">
                      <a16:colId xmlns:a16="http://schemas.microsoft.com/office/drawing/2014/main" val="3295228693"/>
                    </a:ext>
                  </a:extLst>
                </a:gridCol>
              </a:tblGrid>
              <a:tr h="792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I</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Descripción de los bienes o servicios objeto del procedimiento de contratación, las especificaciones o datos técnicos de los mismos</a:t>
                      </a:r>
                      <a:endParaRPr lang="en-MX" sz="1200" b="0" i="0" dirty="0">
                        <a:effectLst/>
                        <a:latin typeface="Tenorite" pitchFamily="2" charset="0"/>
                      </a:endParaRPr>
                    </a:p>
                  </a:txBody>
                  <a:tcPr marL="108000" anchor="ctr"/>
                </a:tc>
                <a:tc>
                  <a:txBody>
                    <a:bodyPr/>
                    <a:lstStyle/>
                    <a:p>
                      <a:pPr algn="just">
                        <a:lnSpc>
                          <a:spcPts val="1400"/>
                        </a:lnSpc>
                        <a:spcAft>
                          <a:spcPts val="0"/>
                        </a:spcAft>
                        <a:buFontTx/>
                        <a:buNone/>
                      </a:pPr>
                      <a:r>
                        <a:rPr lang="es-ES" sz="1200" b="0" i="0" dirty="0">
                          <a:effectLst/>
                          <a:latin typeface="Tenorite" pitchFamily="2" charset="0"/>
                          <a:ea typeface="Calibri" panose="020F0502020204030204" pitchFamily="34" charset="0"/>
                          <a:cs typeface="Times New Roman" panose="02020603050405020304" pitchFamily="18" charset="0"/>
                        </a:rPr>
                        <a:t>Señalar de manera clara </a:t>
                      </a:r>
                      <a:r>
                        <a:rPr lang="es-MX" sz="1200" b="0" i="0" dirty="0">
                          <a:effectLst/>
                          <a:latin typeface="Tenorite" pitchFamily="2" charset="0"/>
                          <a:ea typeface="Calibri" panose="020F0502020204030204" pitchFamily="34" charset="0"/>
                          <a:cs typeface="Times New Roman" panose="02020603050405020304" pitchFamily="18" charset="0"/>
                        </a:rPr>
                        <a:t>los bienes o servicios que se pretenden contratar, así como las especificaciones técnicas de las mismas, y los alcances, cuando se trate de servicios.</a:t>
                      </a:r>
                      <a:endParaRPr lang="en-MX" sz="1200" b="0" i="0" dirty="0">
                        <a:effectLst/>
                        <a:latin typeface="Tenorite" pitchFamily="2" charset="0"/>
                        <a:ea typeface="Calibri" panose="020F0502020204030204" pitchFamily="34" charset="0"/>
                        <a:cs typeface="Times New Roman" panose="02020603050405020304" pitchFamily="18" charset="0"/>
                      </a:endParaRPr>
                    </a:p>
                  </a:txBody>
                  <a:tcPr marL="108000" marR="144000" marT="0" marB="0" anchor="ctr"/>
                </a:tc>
                <a:extLst>
                  <a:ext uri="{0D108BD9-81ED-4DB2-BD59-A6C34878D82A}">
                    <a16:rowId xmlns:a16="http://schemas.microsoft.com/office/drawing/2014/main" val="1749308815"/>
                  </a:ext>
                </a:extLst>
              </a:tr>
              <a:tr h="648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II</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Plazos y condiciones de entrega de los bienes o de prestación de los servicios</a:t>
                      </a:r>
                      <a:endParaRPr lang="en-MX" sz="1200" b="0" i="0" dirty="0">
                        <a:effectLst/>
                        <a:latin typeface="Tenorite" pitchFamily="2" charset="0"/>
                      </a:endParaRPr>
                    </a:p>
                  </a:txBody>
                  <a:tcPr marL="108000" anchor="ctr"/>
                </a:tc>
                <a:tc>
                  <a:txBody>
                    <a:bodyPr/>
                    <a:lstStyle/>
                    <a:p>
                      <a:pPr marL="0" marR="0" lvl="0" indent="0" algn="l" defTabSz="914400" rtl="0" eaLnBrk="1" fontAlgn="auto" latinLnBrk="0" hangingPunct="1">
                        <a:lnSpc>
                          <a:spcPts val="1400"/>
                        </a:lnSpc>
                        <a:spcBef>
                          <a:spcPts val="0"/>
                        </a:spcBef>
                        <a:spcAft>
                          <a:spcPts val="0"/>
                        </a:spcAft>
                        <a:buClrTx/>
                        <a:buSzTx/>
                        <a:buFontTx/>
                        <a:buNone/>
                        <a:tabLst/>
                        <a:defRPr/>
                      </a:pPr>
                      <a:r>
                        <a:rPr lang="en-US" sz="1200" b="0" i="0" dirty="0" err="1">
                          <a:effectLst/>
                          <a:latin typeface="Tenorite" pitchFamily="2" charset="0"/>
                        </a:rPr>
                        <a:t>Precisar</a:t>
                      </a:r>
                      <a:r>
                        <a:rPr lang="en-US" sz="1200" b="0" i="0" dirty="0">
                          <a:effectLst/>
                          <a:latin typeface="Tenorite" pitchFamily="2" charset="0"/>
                        </a:rPr>
                        <a:t> en </a:t>
                      </a:r>
                      <a:r>
                        <a:rPr lang="en-US" sz="1200" b="0" i="0" dirty="0" err="1">
                          <a:effectLst/>
                          <a:latin typeface="Tenorite" pitchFamily="2" charset="0"/>
                        </a:rPr>
                        <a:t>el</a:t>
                      </a:r>
                      <a:r>
                        <a:rPr lang="en-US" sz="1200" b="0" i="0" dirty="0">
                          <a:effectLst/>
                          <a:latin typeface="Tenorite" pitchFamily="2" charset="0"/>
                        </a:rPr>
                        <a:t> </a:t>
                      </a:r>
                      <a:r>
                        <a:rPr lang="en-US" sz="1200" b="0" i="0" dirty="0" err="1">
                          <a:effectLst/>
                          <a:latin typeface="Tenorite" pitchFamily="2" charset="0"/>
                        </a:rPr>
                        <a:t>escrito</a:t>
                      </a:r>
                      <a:r>
                        <a:rPr lang="en-US" sz="1200" b="0" i="0" dirty="0">
                          <a:effectLst/>
                          <a:latin typeface="Tenorite" pitchFamily="2" charset="0"/>
                        </a:rPr>
                        <a:t> de </a:t>
                      </a:r>
                      <a:r>
                        <a:rPr lang="en-US" sz="1200" b="0" i="0" dirty="0" err="1">
                          <a:effectLst/>
                          <a:latin typeface="Tenorite" pitchFamily="2" charset="0"/>
                        </a:rPr>
                        <a:t>justificación</a:t>
                      </a:r>
                      <a:r>
                        <a:rPr lang="en-US" sz="1200" b="0" i="0" dirty="0">
                          <a:effectLst/>
                          <a:latin typeface="Tenorite" pitchFamily="2" charset="0"/>
                        </a:rPr>
                        <a:t> </a:t>
                      </a:r>
                      <a:r>
                        <a:rPr lang="en-US" sz="1200" b="0" i="0" dirty="0" err="1">
                          <a:effectLst/>
                          <a:latin typeface="Tenorite" pitchFamily="2" charset="0"/>
                        </a:rPr>
                        <a:t>los</a:t>
                      </a:r>
                      <a:r>
                        <a:rPr lang="en-US" sz="1200" b="0" i="0" dirty="0">
                          <a:effectLst/>
                          <a:latin typeface="Tenorite" pitchFamily="2" charset="0"/>
                        </a:rPr>
                        <a:t> </a:t>
                      </a:r>
                      <a:r>
                        <a:rPr lang="en-US" sz="1200" b="0" i="0" dirty="0" err="1">
                          <a:effectLst/>
                          <a:latin typeface="Tenorite" pitchFamily="2" charset="0"/>
                        </a:rPr>
                        <a:t>plazos</a:t>
                      </a:r>
                      <a:r>
                        <a:rPr lang="en-US" sz="1200" b="0" i="0" dirty="0">
                          <a:effectLst/>
                          <a:latin typeface="Tenorite" pitchFamily="2" charset="0"/>
                        </a:rPr>
                        <a:t> y las </a:t>
                      </a:r>
                      <a:r>
                        <a:rPr lang="en-US" sz="1200" b="0" i="0" dirty="0" err="1">
                          <a:effectLst/>
                          <a:latin typeface="Tenorite" pitchFamily="2" charset="0"/>
                        </a:rPr>
                        <a:t>condiciones</a:t>
                      </a:r>
                      <a:r>
                        <a:rPr lang="en-US" sz="1200" b="0" i="0" dirty="0">
                          <a:effectLst/>
                          <a:latin typeface="Tenorite" pitchFamily="2" charset="0"/>
                        </a:rPr>
                        <a:t> de </a:t>
                      </a:r>
                      <a:r>
                        <a:rPr lang="en-US" sz="1200" b="0" i="0" dirty="0" err="1">
                          <a:effectLst/>
                          <a:latin typeface="Tenorite" pitchFamily="2" charset="0"/>
                        </a:rPr>
                        <a:t>entrega</a:t>
                      </a:r>
                      <a:r>
                        <a:rPr lang="en-US" sz="1200" b="0" i="0" dirty="0">
                          <a:effectLst/>
                          <a:latin typeface="Tenorite" pitchFamily="2" charset="0"/>
                        </a:rPr>
                        <a:t> de </a:t>
                      </a:r>
                      <a:r>
                        <a:rPr lang="en-US" sz="1200" b="0" i="0" dirty="0" err="1">
                          <a:effectLst/>
                          <a:latin typeface="Tenorite" pitchFamily="2" charset="0"/>
                        </a:rPr>
                        <a:t>los</a:t>
                      </a:r>
                      <a:r>
                        <a:rPr lang="en-US" sz="1200" b="0" i="0" dirty="0">
                          <a:effectLst/>
                          <a:latin typeface="Tenorite" pitchFamily="2" charset="0"/>
                        </a:rPr>
                        <a:t> </a:t>
                      </a:r>
                      <a:r>
                        <a:rPr lang="en-US" sz="1200" b="0" i="0" dirty="0" err="1">
                          <a:effectLst/>
                          <a:latin typeface="Tenorite" pitchFamily="2" charset="0"/>
                        </a:rPr>
                        <a:t>bienes</a:t>
                      </a:r>
                      <a:r>
                        <a:rPr lang="en-US" sz="1200" b="0" i="0" dirty="0">
                          <a:effectLst/>
                          <a:latin typeface="Tenorite" pitchFamily="2" charset="0"/>
                        </a:rPr>
                        <a:t> o de la </a:t>
                      </a:r>
                      <a:r>
                        <a:rPr lang="en-US" sz="1200" b="0" i="0" dirty="0" err="1">
                          <a:effectLst/>
                          <a:latin typeface="Tenorite" pitchFamily="2" charset="0"/>
                        </a:rPr>
                        <a:t>prestación</a:t>
                      </a:r>
                      <a:r>
                        <a:rPr lang="en-US" sz="1200" b="0" i="0" dirty="0">
                          <a:effectLst/>
                          <a:latin typeface="Tenorite" pitchFamily="2" charset="0"/>
                        </a:rPr>
                        <a:t> de </a:t>
                      </a:r>
                      <a:r>
                        <a:rPr lang="en-US" sz="1200" b="0" i="0" dirty="0" err="1">
                          <a:effectLst/>
                          <a:latin typeface="Tenorite" pitchFamily="2" charset="0"/>
                        </a:rPr>
                        <a:t>los</a:t>
                      </a:r>
                      <a:r>
                        <a:rPr lang="en-US" sz="1200" b="0" i="0" dirty="0">
                          <a:effectLst/>
                          <a:latin typeface="Tenorite" pitchFamily="2" charset="0"/>
                        </a:rPr>
                        <a:t> </a:t>
                      </a:r>
                      <a:r>
                        <a:rPr lang="en-US" sz="1200" b="0" i="0" dirty="0" err="1">
                          <a:effectLst/>
                          <a:latin typeface="Tenorite" pitchFamily="2" charset="0"/>
                        </a:rPr>
                        <a:t>servicios</a:t>
                      </a:r>
                      <a:r>
                        <a:rPr lang="en-US" sz="1200" b="0" i="0" dirty="0">
                          <a:effectLst/>
                          <a:latin typeface="Tenorite" pitchFamily="2" charset="0"/>
                        </a:rPr>
                        <a:t>, </a:t>
                      </a:r>
                      <a:r>
                        <a:rPr lang="en-US" sz="1200" b="0" i="0" dirty="0" err="1">
                          <a:effectLst/>
                          <a:latin typeface="Tenorite" pitchFamily="2" charset="0"/>
                        </a:rPr>
                        <a:t>así</a:t>
                      </a:r>
                      <a:r>
                        <a:rPr lang="en-US" sz="1200" b="0" i="0" dirty="0">
                          <a:effectLst/>
                          <a:latin typeface="Tenorite" pitchFamily="2" charset="0"/>
                        </a:rPr>
                        <a:t> </a:t>
                      </a:r>
                      <a:r>
                        <a:rPr lang="en-US" sz="1200" b="0" i="0" dirty="0" err="1">
                          <a:effectLst/>
                          <a:latin typeface="Tenorite" pitchFamily="2" charset="0"/>
                        </a:rPr>
                        <a:t>como</a:t>
                      </a:r>
                      <a:r>
                        <a:rPr lang="en-US" sz="1200" b="0" i="0" dirty="0">
                          <a:effectLst/>
                          <a:latin typeface="Tenorite" pitchFamily="2" charset="0"/>
                        </a:rPr>
                        <a:t> la </a:t>
                      </a:r>
                      <a:r>
                        <a:rPr lang="en-US" sz="1200" b="0" i="0" dirty="0" err="1">
                          <a:effectLst/>
                          <a:latin typeface="Tenorite" pitchFamily="2" charset="0"/>
                        </a:rPr>
                        <a:t>descripción</a:t>
                      </a:r>
                      <a:r>
                        <a:rPr lang="en-US" sz="1200" b="0" i="0" dirty="0">
                          <a:effectLst/>
                          <a:latin typeface="Tenorite" pitchFamily="2" charset="0"/>
                        </a:rPr>
                        <a:t> de </a:t>
                      </a:r>
                      <a:r>
                        <a:rPr lang="en-US" sz="1200" b="0" i="0" dirty="0" err="1">
                          <a:effectLst/>
                          <a:latin typeface="Tenorite" pitchFamily="2" charset="0"/>
                        </a:rPr>
                        <a:t>los</a:t>
                      </a:r>
                      <a:r>
                        <a:rPr lang="en-US" sz="1200" b="0" i="0" dirty="0">
                          <a:effectLst/>
                          <a:latin typeface="Tenorite" pitchFamily="2" charset="0"/>
                        </a:rPr>
                        <a:t> </a:t>
                      </a:r>
                      <a:r>
                        <a:rPr lang="en-US" sz="1200" b="0" i="0" dirty="0" err="1">
                          <a:effectLst/>
                          <a:latin typeface="Tenorite" pitchFamily="2" charset="0"/>
                        </a:rPr>
                        <a:t>productos</a:t>
                      </a:r>
                      <a:r>
                        <a:rPr lang="en-US" sz="1200" b="0" i="0" dirty="0">
                          <a:effectLst/>
                          <a:latin typeface="Tenorite" pitchFamily="2" charset="0"/>
                        </a:rPr>
                        <a:t> y </a:t>
                      </a:r>
                      <a:r>
                        <a:rPr lang="en-US" sz="1200" b="0" i="0" dirty="0" err="1">
                          <a:effectLst/>
                          <a:latin typeface="Tenorite" pitchFamily="2" charset="0"/>
                        </a:rPr>
                        <a:t>entregables</a:t>
                      </a:r>
                      <a:r>
                        <a:rPr lang="en-US" sz="1200" b="0" i="0" dirty="0">
                          <a:effectLst/>
                          <a:latin typeface="Tenorite" pitchFamily="2" charset="0"/>
                        </a:rPr>
                        <a:t> que se </a:t>
                      </a:r>
                      <a:r>
                        <a:rPr lang="en-US" sz="1200" b="0" i="0" dirty="0" err="1">
                          <a:effectLst/>
                          <a:latin typeface="Tenorite" pitchFamily="2" charset="0"/>
                        </a:rPr>
                        <a:t>deriven</a:t>
                      </a:r>
                      <a:r>
                        <a:rPr lang="en-US" sz="1200" b="0" i="0" dirty="0">
                          <a:effectLst/>
                          <a:latin typeface="Tenorite" pitchFamily="2" charset="0"/>
                        </a:rPr>
                        <a:t> de </a:t>
                      </a:r>
                      <a:r>
                        <a:rPr lang="en-US" sz="1200" b="0" i="0" dirty="0" err="1">
                          <a:effectLst/>
                          <a:latin typeface="Tenorite" pitchFamily="2" charset="0"/>
                        </a:rPr>
                        <a:t>los</a:t>
                      </a:r>
                      <a:r>
                        <a:rPr lang="en-US" sz="1200" b="0" i="0" dirty="0">
                          <a:effectLst/>
                          <a:latin typeface="Tenorite" pitchFamily="2" charset="0"/>
                        </a:rPr>
                        <a:t> </a:t>
                      </a:r>
                      <a:r>
                        <a:rPr lang="en-US" sz="1200" b="0" i="0" dirty="0" err="1">
                          <a:effectLst/>
                          <a:latin typeface="Tenorite" pitchFamily="2" charset="0"/>
                        </a:rPr>
                        <a:t>bienes</a:t>
                      </a:r>
                      <a:r>
                        <a:rPr lang="en-US" sz="1200" b="0" i="0" dirty="0">
                          <a:effectLst/>
                          <a:latin typeface="Tenorite" pitchFamily="2" charset="0"/>
                        </a:rPr>
                        <a:t> y </a:t>
                      </a:r>
                      <a:r>
                        <a:rPr lang="en-US" sz="1200" b="0" i="0" dirty="0" err="1">
                          <a:effectLst/>
                          <a:latin typeface="Tenorite" pitchFamily="2" charset="0"/>
                        </a:rPr>
                        <a:t>servicios</a:t>
                      </a:r>
                      <a:r>
                        <a:rPr lang="en-US" sz="1200" b="0" i="0" dirty="0">
                          <a:effectLst/>
                          <a:latin typeface="Tenorite" pitchFamily="2" charset="0"/>
                        </a:rPr>
                        <a:t> que se </a:t>
                      </a:r>
                      <a:r>
                        <a:rPr lang="en-US" sz="1200" b="0" i="0" dirty="0" err="1">
                          <a:effectLst/>
                          <a:latin typeface="Tenorite" pitchFamily="2" charset="0"/>
                        </a:rPr>
                        <a:t>contraten</a:t>
                      </a:r>
                      <a:r>
                        <a:rPr lang="en-US" sz="1200" b="0" i="0" dirty="0">
                          <a:effectLst/>
                          <a:latin typeface="Tenorite" pitchFamily="2" charset="0"/>
                        </a:rPr>
                        <a:t>.</a:t>
                      </a:r>
                    </a:p>
                  </a:txBody>
                  <a:tcPr marL="108000" marR="144000" anchor="ctr"/>
                </a:tc>
                <a:extLst>
                  <a:ext uri="{0D108BD9-81ED-4DB2-BD59-A6C34878D82A}">
                    <a16:rowId xmlns:a16="http://schemas.microsoft.com/office/drawing/2014/main" val="2109335721"/>
                  </a:ext>
                </a:extLst>
              </a:tr>
              <a:tr h="684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III</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El resultado de la investigación de mercado, que soporte el procedimiento de contratación propuesto</a:t>
                      </a:r>
                      <a:endParaRPr lang="en-MX" sz="1200" b="0" i="0" dirty="0">
                        <a:effectLst/>
                        <a:latin typeface="Tenorite" pitchFamily="2" charset="0"/>
                      </a:endParaRPr>
                    </a:p>
                  </a:txBody>
                  <a:tcPr marL="108000" anchor="ctr"/>
                </a:tc>
                <a:tc>
                  <a:txBody>
                    <a:bodyPr/>
                    <a:lstStyle/>
                    <a:p>
                      <a:pPr marL="0" marR="0" lvl="0" indent="0" algn="l" defTabSz="914400" rtl="0" eaLnBrk="1" fontAlgn="auto" latinLnBrk="0" hangingPunct="1">
                        <a:lnSpc>
                          <a:spcPts val="1400"/>
                        </a:lnSpc>
                        <a:spcBef>
                          <a:spcPts val="0"/>
                        </a:spcBef>
                        <a:spcAft>
                          <a:spcPts val="0"/>
                        </a:spcAft>
                        <a:buClrTx/>
                        <a:buSzTx/>
                        <a:buFontTx/>
                        <a:buNone/>
                        <a:tabLst/>
                        <a:defRPr/>
                      </a:pPr>
                      <a:r>
                        <a:rPr lang="en-US" sz="1200" b="0" i="0" dirty="0" err="1">
                          <a:effectLst/>
                          <a:latin typeface="Tenorite" pitchFamily="2" charset="0"/>
                        </a:rPr>
                        <a:t>Señalar</a:t>
                      </a:r>
                      <a:r>
                        <a:rPr lang="en-US" sz="1200" b="0" i="0" dirty="0">
                          <a:effectLst/>
                          <a:latin typeface="Tenorite" pitchFamily="2" charset="0"/>
                        </a:rPr>
                        <a:t> </a:t>
                      </a:r>
                      <a:r>
                        <a:rPr lang="en-US" sz="1200" b="0" i="0" dirty="0" err="1">
                          <a:effectLst/>
                          <a:latin typeface="Tenorite" pitchFamily="2" charset="0"/>
                        </a:rPr>
                        <a:t>cual</a:t>
                      </a:r>
                      <a:r>
                        <a:rPr lang="en-US" sz="1200" b="0" i="0" dirty="0">
                          <a:effectLst/>
                          <a:latin typeface="Tenorite" pitchFamily="2" charset="0"/>
                        </a:rPr>
                        <a:t> </a:t>
                      </a:r>
                      <a:r>
                        <a:rPr lang="en-US" sz="1200" b="0" i="0" dirty="0" err="1">
                          <a:effectLst/>
                          <a:latin typeface="Tenorite" pitchFamily="2" charset="0"/>
                        </a:rPr>
                        <a:t>fue</a:t>
                      </a:r>
                      <a:r>
                        <a:rPr lang="en-US" sz="1200" b="0" i="0" dirty="0">
                          <a:effectLst/>
                          <a:latin typeface="Tenorite" pitchFamily="2" charset="0"/>
                        </a:rPr>
                        <a:t> </a:t>
                      </a:r>
                      <a:r>
                        <a:rPr lang="en-US" sz="1200" b="0" i="0" dirty="0" err="1">
                          <a:effectLst/>
                          <a:latin typeface="Tenorite" pitchFamily="2" charset="0"/>
                        </a:rPr>
                        <a:t>el</a:t>
                      </a:r>
                      <a:r>
                        <a:rPr lang="en-US" sz="1200" b="0" i="0" dirty="0">
                          <a:effectLst/>
                          <a:latin typeface="Tenorite" pitchFamily="2" charset="0"/>
                        </a:rPr>
                        <a:t> </a:t>
                      </a:r>
                      <a:r>
                        <a:rPr lang="en-US" sz="1200" b="0" i="0" dirty="0" err="1">
                          <a:effectLst/>
                          <a:latin typeface="Tenorite" pitchFamily="2" charset="0"/>
                        </a:rPr>
                        <a:t>resultado</a:t>
                      </a:r>
                      <a:r>
                        <a:rPr lang="en-US" sz="1200" b="0" i="0" dirty="0">
                          <a:effectLst/>
                          <a:latin typeface="Tenorite" pitchFamily="2" charset="0"/>
                        </a:rPr>
                        <a:t> </a:t>
                      </a:r>
                      <a:r>
                        <a:rPr lang="en-US" sz="1200" b="0" i="0" dirty="0" err="1">
                          <a:effectLst/>
                          <a:latin typeface="Tenorite" pitchFamily="2" charset="0"/>
                        </a:rPr>
                        <a:t>obtenido</a:t>
                      </a:r>
                      <a:r>
                        <a:rPr lang="en-US" sz="1200" b="0" i="0" dirty="0">
                          <a:effectLst/>
                          <a:latin typeface="Tenorite" pitchFamily="2" charset="0"/>
                        </a:rPr>
                        <a:t> de la </a:t>
                      </a:r>
                      <a:r>
                        <a:rPr lang="en-US" sz="1200" b="0" i="0" dirty="0" err="1">
                          <a:effectLst/>
                          <a:latin typeface="Tenorite" pitchFamily="2" charset="0"/>
                        </a:rPr>
                        <a:t>investigación</a:t>
                      </a:r>
                      <a:r>
                        <a:rPr lang="en-US" sz="1200" b="0" i="0" dirty="0">
                          <a:effectLst/>
                          <a:latin typeface="Tenorite" pitchFamily="2" charset="0"/>
                        </a:rPr>
                        <a:t> de mercado, </a:t>
                      </a:r>
                      <a:r>
                        <a:rPr lang="en-US" sz="1200" b="0" i="0" dirty="0" err="1">
                          <a:effectLst/>
                          <a:latin typeface="Tenorite" pitchFamily="2" charset="0"/>
                        </a:rPr>
                        <a:t>sobre</a:t>
                      </a:r>
                      <a:r>
                        <a:rPr lang="en-US" sz="1200" b="0" i="0" dirty="0">
                          <a:effectLst/>
                          <a:latin typeface="Tenorite" pitchFamily="2" charset="0"/>
                        </a:rPr>
                        <a:t> </a:t>
                      </a:r>
                      <a:r>
                        <a:rPr lang="en-US" sz="1200" b="0" i="0" dirty="0" err="1">
                          <a:effectLst/>
                          <a:latin typeface="Tenorite" pitchFamily="2" charset="0"/>
                        </a:rPr>
                        <a:t>todo</a:t>
                      </a:r>
                      <a:r>
                        <a:rPr lang="en-US" sz="1200" b="0" i="0" dirty="0">
                          <a:effectLst/>
                          <a:latin typeface="Tenorite" pitchFamily="2" charset="0"/>
                        </a:rPr>
                        <a:t> </a:t>
                      </a:r>
                      <a:r>
                        <a:rPr lang="en-US" sz="1200" b="0" i="0" dirty="0" err="1">
                          <a:effectLst/>
                          <a:latin typeface="Tenorite" pitchFamily="2" charset="0"/>
                        </a:rPr>
                        <a:t>el</a:t>
                      </a:r>
                      <a:r>
                        <a:rPr lang="en-US" sz="1200" b="0" i="0" dirty="0">
                          <a:effectLst/>
                          <a:latin typeface="Tenorite" pitchFamily="2" charset="0"/>
                        </a:rPr>
                        <a:t> </a:t>
                      </a:r>
                      <a:r>
                        <a:rPr lang="en-US" sz="1200" b="0" i="0" dirty="0" err="1">
                          <a:effectLst/>
                          <a:latin typeface="Tenorite" pitchFamily="2" charset="0"/>
                        </a:rPr>
                        <a:t>procedimiento</a:t>
                      </a:r>
                      <a:r>
                        <a:rPr lang="en-US" sz="1200" b="0" i="0" dirty="0">
                          <a:effectLst/>
                          <a:latin typeface="Tenorite" pitchFamily="2" charset="0"/>
                        </a:rPr>
                        <a:t> de </a:t>
                      </a:r>
                      <a:r>
                        <a:rPr lang="en-US" sz="1200" b="0" i="0" dirty="0" err="1">
                          <a:effectLst/>
                          <a:latin typeface="Tenorite" pitchFamily="2" charset="0"/>
                        </a:rPr>
                        <a:t>adjudicación</a:t>
                      </a:r>
                      <a:r>
                        <a:rPr lang="en-US" sz="1200" b="0" i="0" dirty="0">
                          <a:effectLst/>
                          <a:latin typeface="Tenorite" pitchFamily="2" charset="0"/>
                        </a:rPr>
                        <a:t> que se propone.</a:t>
                      </a:r>
                    </a:p>
                    <a:p>
                      <a:pPr marL="0" marR="0" lvl="0" indent="0" algn="l" defTabSz="914400" rtl="0" eaLnBrk="1" fontAlgn="auto" latinLnBrk="0" hangingPunct="1">
                        <a:lnSpc>
                          <a:spcPts val="1400"/>
                        </a:lnSpc>
                        <a:spcBef>
                          <a:spcPts val="0"/>
                        </a:spcBef>
                        <a:spcAft>
                          <a:spcPts val="0"/>
                        </a:spcAft>
                        <a:buClrTx/>
                        <a:buSzTx/>
                        <a:buFontTx/>
                        <a:buNone/>
                        <a:tabLst/>
                        <a:defRPr/>
                      </a:pPr>
                      <a:r>
                        <a:rPr lang="en-US" sz="1200" b="0" i="0" dirty="0">
                          <a:effectLst/>
                          <a:latin typeface="Tenorite" pitchFamily="2" charset="0"/>
                        </a:rPr>
                        <a:t>Se </a:t>
                      </a:r>
                      <a:r>
                        <a:rPr lang="en-US" sz="1200" b="0" i="0" dirty="0" err="1">
                          <a:effectLst/>
                          <a:latin typeface="Tenorite" pitchFamily="2" charset="0"/>
                        </a:rPr>
                        <a:t>debe</a:t>
                      </a:r>
                      <a:r>
                        <a:rPr lang="en-US" sz="1200" b="0" i="0" dirty="0">
                          <a:effectLst/>
                          <a:latin typeface="Tenorite" pitchFamily="2" charset="0"/>
                        </a:rPr>
                        <a:t> </a:t>
                      </a:r>
                      <a:r>
                        <a:rPr lang="en-US" sz="1200" b="0" i="0" dirty="0" err="1">
                          <a:effectLst/>
                          <a:latin typeface="Tenorite" pitchFamily="2" charset="0"/>
                        </a:rPr>
                        <a:t>anexar</a:t>
                      </a:r>
                      <a:r>
                        <a:rPr lang="en-US" sz="1200" b="0" i="0" dirty="0">
                          <a:effectLst/>
                          <a:latin typeface="Tenorite" pitchFamily="2" charset="0"/>
                        </a:rPr>
                        <a:t> </a:t>
                      </a:r>
                      <a:r>
                        <a:rPr lang="en-US" sz="1200" b="0" i="0" dirty="0" err="1">
                          <a:effectLst/>
                          <a:latin typeface="Tenorite" pitchFamily="2" charset="0"/>
                        </a:rPr>
                        <a:t>copia</a:t>
                      </a:r>
                      <a:r>
                        <a:rPr lang="en-US" sz="1200" b="0" i="0" dirty="0">
                          <a:effectLst/>
                          <a:latin typeface="Tenorite" pitchFamily="2" charset="0"/>
                        </a:rPr>
                        <a:t> de la </a:t>
                      </a:r>
                      <a:r>
                        <a:rPr lang="en-US" sz="1200" b="0" i="0" dirty="0" err="1">
                          <a:effectLst/>
                          <a:latin typeface="Tenorite" pitchFamily="2" charset="0"/>
                        </a:rPr>
                        <a:t>investigación</a:t>
                      </a:r>
                      <a:r>
                        <a:rPr lang="en-US" sz="1200" b="0" i="0" dirty="0">
                          <a:effectLst/>
                          <a:latin typeface="Tenorite" pitchFamily="2" charset="0"/>
                        </a:rPr>
                        <a:t> de mercado. </a:t>
                      </a:r>
                      <a:endParaRPr lang="en-MX" sz="1200" b="0" i="0" dirty="0">
                        <a:effectLst/>
                        <a:latin typeface="Tenorite" pitchFamily="2" charset="0"/>
                      </a:endParaRPr>
                    </a:p>
                  </a:txBody>
                  <a:tcPr marL="108000" marR="144000" anchor="ctr"/>
                </a:tc>
                <a:extLst>
                  <a:ext uri="{0D108BD9-81ED-4DB2-BD59-A6C34878D82A}">
                    <a16:rowId xmlns:a16="http://schemas.microsoft.com/office/drawing/2014/main" val="2053102735"/>
                  </a:ext>
                </a:extLst>
              </a:tr>
              <a:tr h="900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IV</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El procedimiento de contratación propuesto, fundando y motivando el supuesto de excepción que resulte procedente.</a:t>
                      </a:r>
                      <a:endParaRPr lang="en-MX" sz="1200" b="0" i="0" dirty="0">
                        <a:effectLst/>
                        <a:latin typeface="Tenorite" pitchFamily="2" charset="0"/>
                      </a:endParaRPr>
                    </a:p>
                  </a:txBody>
                  <a:tcPr marL="108000" anchor="ctr"/>
                </a:tc>
                <a:tc>
                  <a:txBody>
                    <a:bodyPr/>
                    <a:lstStyle/>
                    <a:p>
                      <a:pPr algn="just">
                        <a:lnSpc>
                          <a:spcPts val="1400"/>
                        </a:lnSpc>
                        <a:spcAft>
                          <a:spcPts val="600"/>
                        </a:spcAft>
                        <a:buFontTx/>
                        <a:buNone/>
                      </a:pPr>
                      <a:r>
                        <a:rPr lang="es-MX" sz="1200" b="0" i="0" dirty="0">
                          <a:effectLst/>
                          <a:latin typeface="Tenorite" pitchFamily="2" charset="0"/>
                          <a:ea typeface="Calibri" panose="020F0502020204030204" pitchFamily="34" charset="0"/>
                          <a:cs typeface="Times New Roman" panose="02020603050405020304" pitchFamily="18" charset="0"/>
                        </a:rPr>
                        <a:t>Señalar el procedimiento de contratación propuesto, fundando y motivando el supuesto de excepción que resulte procedente.  Esto es, señalar los fundamentos normativos de la excepción a la licitación pública y las causas o motivos del porque no es viable realizar la adjudicación por licitación pública.</a:t>
                      </a:r>
                      <a:endParaRPr lang="en-MX" sz="1200" b="0" i="0" dirty="0">
                        <a:effectLst/>
                        <a:latin typeface="Tenorite" pitchFamily="2" charset="0"/>
                        <a:ea typeface="Calibri" panose="020F0502020204030204" pitchFamily="34" charset="0"/>
                        <a:cs typeface="Times New Roman" panose="02020603050405020304" pitchFamily="18" charset="0"/>
                      </a:endParaRPr>
                    </a:p>
                  </a:txBody>
                  <a:tcPr marL="108000" marR="144000" marT="0" marB="0" anchor="ctr"/>
                </a:tc>
                <a:extLst>
                  <a:ext uri="{0D108BD9-81ED-4DB2-BD59-A6C34878D82A}">
                    <a16:rowId xmlns:a16="http://schemas.microsoft.com/office/drawing/2014/main" val="2581119671"/>
                  </a:ext>
                </a:extLst>
              </a:tr>
              <a:tr h="540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V</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El monto estimado de la contratación y forma de pago propuesta</a:t>
                      </a:r>
                      <a:endParaRPr lang="en-MX" sz="1200" b="0" i="0" dirty="0">
                        <a:effectLst/>
                        <a:latin typeface="Tenorite" pitchFamily="2" charset="0"/>
                      </a:endParaRPr>
                    </a:p>
                  </a:txBody>
                  <a:tcPr marL="108000" anchor="ctr"/>
                </a:tc>
                <a:tc>
                  <a:txBody>
                    <a:bodyPr/>
                    <a:lstStyle/>
                    <a:p>
                      <a:pPr marL="0" marR="0" lvl="0" indent="0" algn="l" defTabSz="914400" rtl="0" eaLnBrk="1" fontAlgn="auto" latinLnBrk="0" hangingPunct="1">
                        <a:lnSpc>
                          <a:spcPts val="1400"/>
                        </a:lnSpc>
                        <a:spcBef>
                          <a:spcPts val="0"/>
                        </a:spcBef>
                        <a:spcAft>
                          <a:spcPts val="0"/>
                        </a:spcAft>
                        <a:buClrTx/>
                        <a:buSzTx/>
                        <a:buFontTx/>
                        <a:buNone/>
                        <a:tabLst/>
                        <a:defRPr/>
                      </a:pPr>
                      <a:r>
                        <a:rPr lang="en-US" sz="1200" b="0" i="0" dirty="0" err="1">
                          <a:effectLst/>
                          <a:latin typeface="Tenorite" pitchFamily="2" charset="0"/>
                        </a:rPr>
                        <a:t>Señalar</a:t>
                      </a:r>
                      <a:r>
                        <a:rPr lang="en-US" sz="1200" b="0" i="0" dirty="0">
                          <a:effectLst/>
                          <a:latin typeface="Tenorite" pitchFamily="2" charset="0"/>
                        </a:rPr>
                        <a:t> </a:t>
                      </a:r>
                      <a:r>
                        <a:rPr lang="en-US" sz="1200" b="0" i="0" dirty="0" err="1">
                          <a:effectLst/>
                          <a:latin typeface="Tenorite" pitchFamily="2" charset="0"/>
                        </a:rPr>
                        <a:t>el</a:t>
                      </a:r>
                      <a:r>
                        <a:rPr lang="en-US" sz="1200" b="0" i="0" dirty="0">
                          <a:effectLst/>
                          <a:latin typeface="Tenorite" pitchFamily="2" charset="0"/>
                        </a:rPr>
                        <a:t> </a:t>
                      </a:r>
                      <a:r>
                        <a:rPr lang="en-US" sz="1200" b="0" i="0" dirty="0" err="1">
                          <a:effectLst/>
                          <a:latin typeface="Tenorite" pitchFamily="2" charset="0"/>
                        </a:rPr>
                        <a:t>monto</a:t>
                      </a:r>
                      <a:r>
                        <a:rPr lang="en-US" sz="1200" b="0" i="0" dirty="0">
                          <a:effectLst/>
                          <a:latin typeface="Tenorite" pitchFamily="2" charset="0"/>
                        </a:rPr>
                        <a:t> </a:t>
                      </a:r>
                      <a:r>
                        <a:rPr lang="en-US" sz="1200" b="0" i="0" dirty="0" err="1">
                          <a:effectLst/>
                          <a:latin typeface="Tenorite" pitchFamily="2" charset="0"/>
                        </a:rPr>
                        <a:t>estimado</a:t>
                      </a:r>
                      <a:r>
                        <a:rPr lang="en-US" sz="1200" b="0" i="0" dirty="0">
                          <a:effectLst/>
                          <a:latin typeface="Tenorite" pitchFamily="2" charset="0"/>
                        </a:rPr>
                        <a:t> de la </a:t>
                      </a:r>
                      <a:r>
                        <a:rPr lang="en-US" sz="1200" b="0" i="0" dirty="0" err="1">
                          <a:effectLst/>
                          <a:latin typeface="Tenorite" pitchFamily="2" charset="0"/>
                        </a:rPr>
                        <a:t>contratación</a:t>
                      </a:r>
                      <a:r>
                        <a:rPr lang="en-US" sz="1200" b="0" i="0" dirty="0">
                          <a:effectLst/>
                          <a:latin typeface="Tenorite" pitchFamily="2" charset="0"/>
                        </a:rPr>
                        <a:t> y la forma en que se </a:t>
                      </a:r>
                      <a:r>
                        <a:rPr lang="en-US" sz="1200" b="0" i="0" dirty="0" err="1">
                          <a:effectLst/>
                          <a:latin typeface="Tenorite" pitchFamily="2" charset="0"/>
                        </a:rPr>
                        <a:t>realizara</a:t>
                      </a:r>
                      <a:r>
                        <a:rPr lang="en-US" sz="1200" b="0" i="0" dirty="0">
                          <a:effectLst/>
                          <a:latin typeface="Tenorite" pitchFamily="2" charset="0"/>
                        </a:rPr>
                        <a:t> </a:t>
                      </a:r>
                      <a:r>
                        <a:rPr lang="en-US" sz="1200" b="0" i="0" dirty="0" err="1">
                          <a:effectLst/>
                          <a:latin typeface="Tenorite" pitchFamily="2" charset="0"/>
                        </a:rPr>
                        <a:t>el</a:t>
                      </a:r>
                      <a:r>
                        <a:rPr lang="en-US" sz="1200" b="0" i="0" dirty="0">
                          <a:effectLst/>
                          <a:latin typeface="Tenorite" pitchFamily="2" charset="0"/>
                        </a:rPr>
                        <a:t> </a:t>
                      </a:r>
                      <a:r>
                        <a:rPr lang="en-US" sz="1200" b="0" i="0" dirty="0" err="1">
                          <a:effectLst/>
                          <a:latin typeface="Tenorite" pitchFamily="2" charset="0"/>
                        </a:rPr>
                        <a:t>pago</a:t>
                      </a:r>
                      <a:r>
                        <a:rPr lang="en-US" sz="1200" b="0" i="0" dirty="0">
                          <a:effectLst/>
                          <a:latin typeface="Tenorite" pitchFamily="2" charset="0"/>
                        </a:rPr>
                        <a:t>. </a:t>
                      </a:r>
                    </a:p>
                    <a:p>
                      <a:pPr marL="0" marR="0" lvl="0" indent="0" algn="l" defTabSz="914400" rtl="0" eaLnBrk="1" fontAlgn="auto" latinLnBrk="0" hangingPunct="1">
                        <a:lnSpc>
                          <a:spcPts val="1400"/>
                        </a:lnSpc>
                        <a:spcBef>
                          <a:spcPts val="0"/>
                        </a:spcBef>
                        <a:spcAft>
                          <a:spcPts val="0"/>
                        </a:spcAft>
                        <a:buClrTx/>
                        <a:buSzTx/>
                        <a:buFontTx/>
                        <a:buNone/>
                        <a:tabLst/>
                        <a:defRPr/>
                      </a:pPr>
                      <a:r>
                        <a:rPr lang="en-US" sz="1200" b="0" i="0" dirty="0">
                          <a:effectLst/>
                          <a:latin typeface="Tenorite" pitchFamily="2" charset="0"/>
                        </a:rPr>
                        <a:t>El </a:t>
                      </a:r>
                      <a:r>
                        <a:rPr lang="en-US" sz="1200" b="0" i="0" dirty="0" err="1">
                          <a:effectLst/>
                          <a:latin typeface="Tenorite" pitchFamily="2" charset="0"/>
                        </a:rPr>
                        <a:t>monto</a:t>
                      </a:r>
                      <a:r>
                        <a:rPr lang="en-US" sz="1200" b="0" i="0" dirty="0">
                          <a:effectLst/>
                          <a:latin typeface="Tenorite" pitchFamily="2" charset="0"/>
                        </a:rPr>
                        <a:t> </a:t>
                      </a:r>
                      <a:r>
                        <a:rPr lang="en-US" sz="1200" b="0" i="0" dirty="0" err="1">
                          <a:effectLst/>
                          <a:latin typeface="Tenorite" pitchFamily="2" charset="0"/>
                        </a:rPr>
                        <a:t>estimado</a:t>
                      </a:r>
                      <a:r>
                        <a:rPr lang="en-US" sz="1200" b="0" i="0" dirty="0">
                          <a:effectLst/>
                          <a:latin typeface="Tenorite" pitchFamily="2" charset="0"/>
                        </a:rPr>
                        <a:t> es </a:t>
                      </a:r>
                      <a:r>
                        <a:rPr lang="en-US" sz="1200" b="0" i="0" dirty="0" err="1">
                          <a:effectLst/>
                          <a:latin typeface="Tenorite" pitchFamily="2" charset="0"/>
                        </a:rPr>
                        <a:t>aquel</a:t>
                      </a:r>
                      <a:r>
                        <a:rPr lang="en-US" sz="1200" b="0" i="0" dirty="0">
                          <a:effectLst/>
                          <a:latin typeface="Tenorite" pitchFamily="2" charset="0"/>
                        </a:rPr>
                        <a:t> </a:t>
                      </a:r>
                      <a:r>
                        <a:rPr lang="en-US" sz="1200" b="0" i="0" dirty="0" err="1">
                          <a:effectLst/>
                          <a:latin typeface="Tenorite" pitchFamily="2" charset="0"/>
                        </a:rPr>
                        <a:t>identificado</a:t>
                      </a:r>
                      <a:r>
                        <a:rPr lang="en-US" sz="1200" b="0" i="0" dirty="0">
                          <a:effectLst/>
                          <a:latin typeface="Tenorite" pitchFamily="2" charset="0"/>
                        </a:rPr>
                        <a:t> con </a:t>
                      </a:r>
                      <a:r>
                        <a:rPr lang="en-US" sz="1200" b="0" i="0" dirty="0" err="1">
                          <a:effectLst/>
                          <a:latin typeface="Tenorite" pitchFamily="2" charset="0"/>
                        </a:rPr>
                        <a:t>motivo</a:t>
                      </a:r>
                      <a:r>
                        <a:rPr lang="en-US" sz="1200" b="0" i="0" dirty="0">
                          <a:effectLst/>
                          <a:latin typeface="Tenorite" pitchFamily="2" charset="0"/>
                        </a:rPr>
                        <a:t> de la </a:t>
                      </a:r>
                      <a:r>
                        <a:rPr lang="en-US" sz="1200" b="0" i="0" dirty="0" err="1">
                          <a:effectLst/>
                          <a:latin typeface="Tenorite" pitchFamily="2" charset="0"/>
                        </a:rPr>
                        <a:t>investigación</a:t>
                      </a:r>
                      <a:r>
                        <a:rPr lang="en-US" sz="1200" b="0" i="0" dirty="0">
                          <a:effectLst/>
                          <a:latin typeface="Tenorite" pitchFamily="2" charset="0"/>
                        </a:rPr>
                        <a:t> de mercado. </a:t>
                      </a:r>
                      <a:endParaRPr lang="en-MX" sz="1200" b="0" i="0" dirty="0">
                        <a:effectLst/>
                        <a:latin typeface="Tenorite" pitchFamily="2" charset="0"/>
                      </a:endParaRPr>
                    </a:p>
                  </a:txBody>
                  <a:tcPr marL="108000" marR="144000" anchor="ctr"/>
                </a:tc>
                <a:extLst>
                  <a:ext uri="{0D108BD9-81ED-4DB2-BD59-A6C34878D82A}">
                    <a16:rowId xmlns:a16="http://schemas.microsoft.com/office/drawing/2014/main" val="2558366497"/>
                  </a:ext>
                </a:extLst>
              </a:tr>
            </a:tbl>
          </a:graphicData>
        </a:graphic>
      </p:graphicFrame>
    </p:spTree>
    <p:extLst>
      <p:ext uri="{BB962C8B-B14F-4D97-AF65-F5344CB8AC3E}">
        <p14:creationId xmlns:p14="http://schemas.microsoft.com/office/powerpoint/2010/main" val="2213685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FB6D4-3628-48D1-016A-ACDFE8C8B5AA}"/>
              </a:ext>
            </a:extLst>
          </p:cNvPr>
          <p:cNvSpPr/>
          <p:nvPr/>
        </p:nvSpPr>
        <p:spPr>
          <a:xfrm>
            <a:off x="2012474" y="1244122"/>
            <a:ext cx="5237411"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506130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EXCEPCIÓN A LA LICITACIÓN PÚBLICA</a:t>
            </a:r>
          </a:p>
        </p:txBody>
      </p:sp>
      <p:sp>
        <p:nvSpPr>
          <p:cNvPr id="18" name="TextBox 17">
            <a:extLst>
              <a:ext uri="{FF2B5EF4-FFF2-40B4-BE49-F238E27FC236}">
                <a16:creationId xmlns:a16="http://schemas.microsoft.com/office/drawing/2014/main" id="{5CE78B9D-DD1F-F603-6A9E-1BB8457B2D5A}"/>
              </a:ext>
            </a:extLst>
          </p:cNvPr>
          <p:cNvSpPr txBox="1"/>
          <p:nvPr/>
        </p:nvSpPr>
        <p:spPr>
          <a:xfrm>
            <a:off x="3247913" y="6377110"/>
            <a:ext cx="5696175"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46, segundo párrafo de la LAASSPES y 70 del RLAASSPES</a:t>
            </a:r>
          </a:p>
        </p:txBody>
      </p:sp>
      <p:sp>
        <p:nvSpPr>
          <p:cNvPr id="6" name="TextBox 5">
            <a:extLst>
              <a:ext uri="{FF2B5EF4-FFF2-40B4-BE49-F238E27FC236}">
                <a16:creationId xmlns:a16="http://schemas.microsoft.com/office/drawing/2014/main" id="{257C8DD0-16D2-15E1-170C-CA554A40322B}"/>
              </a:ext>
            </a:extLst>
          </p:cNvPr>
          <p:cNvSpPr txBox="1"/>
          <p:nvPr/>
        </p:nvSpPr>
        <p:spPr>
          <a:xfrm>
            <a:off x="1507596" y="1933900"/>
            <a:ext cx="9184636" cy="523220"/>
          </a:xfrm>
          <a:prstGeom prst="rect">
            <a:avLst/>
          </a:prstGeom>
          <a:noFill/>
        </p:spPr>
        <p:txBody>
          <a:bodyPr wrap="square" rtlCol="0">
            <a:spAutoFit/>
          </a:bodyPr>
          <a:lstStyle/>
          <a:p>
            <a:pPr algn="ctr"/>
            <a:r>
              <a:rPr lang="es-MX" sz="1400" b="1" dirty="0">
                <a:latin typeface="Tenorite" pitchFamily="2" charset="0"/>
              </a:rPr>
              <a:t>ELEMENTOS PARA ELABORAR EL ESCRITO DE JUSTIFICACIÓN DE EXCEPCIÓN </a:t>
            </a:r>
            <a:br>
              <a:rPr lang="es-MX" sz="1400" b="1" dirty="0">
                <a:latin typeface="Tenorite" pitchFamily="2" charset="0"/>
              </a:rPr>
            </a:br>
            <a:r>
              <a:rPr lang="es-MX" sz="1400" b="1" dirty="0">
                <a:latin typeface="Tenorite" pitchFamily="2" charset="0"/>
              </a:rPr>
              <a:t>A LA LICITACIÓN PÚBLICA (ART. 70 RLAASSPES)</a:t>
            </a:r>
            <a:endParaRPr lang="en-MX" sz="1400" b="1"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7" name="Table 7">
            <a:extLst>
              <a:ext uri="{FF2B5EF4-FFF2-40B4-BE49-F238E27FC236}">
                <a16:creationId xmlns:a16="http://schemas.microsoft.com/office/drawing/2014/main" id="{C682D24F-8F8D-A6A8-160B-EAC633217FE7}"/>
              </a:ext>
            </a:extLst>
          </p:cNvPr>
          <p:cNvGraphicFramePr>
            <a:graphicFrameLocks noGrp="1"/>
          </p:cNvGraphicFramePr>
          <p:nvPr>
            <p:extLst>
              <p:ext uri="{D42A27DB-BD31-4B8C-83A1-F6EECF244321}">
                <p14:modId xmlns:p14="http://schemas.microsoft.com/office/powerpoint/2010/main" val="545149825"/>
              </p:ext>
            </p:extLst>
          </p:nvPr>
        </p:nvGraphicFramePr>
        <p:xfrm>
          <a:off x="1537434" y="2461260"/>
          <a:ext cx="9184636" cy="2988000"/>
        </p:xfrm>
        <a:graphic>
          <a:graphicData uri="http://schemas.openxmlformats.org/drawingml/2006/table">
            <a:tbl>
              <a:tblPr bandRow="1">
                <a:tableStyleId>{C083E6E3-FA7D-4D7B-A595-EF9225AFEA82}</a:tableStyleId>
              </a:tblPr>
              <a:tblGrid>
                <a:gridCol w="439738">
                  <a:extLst>
                    <a:ext uri="{9D8B030D-6E8A-4147-A177-3AD203B41FA5}">
                      <a16:colId xmlns:a16="http://schemas.microsoft.com/office/drawing/2014/main" val="2294775291"/>
                    </a:ext>
                  </a:extLst>
                </a:gridCol>
                <a:gridCol w="2873341">
                  <a:extLst>
                    <a:ext uri="{9D8B030D-6E8A-4147-A177-3AD203B41FA5}">
                      <a16:colId xmlns:a16="http://schemas.microsoft.com/office/drawing/2014/main" val="2417717287"/>
                    </a:ext>
                  </a:extLst>
                </a:gridCol>
                <a:gridCol w="5871557">
                  <a:extLst>
                    <a:ext uri="{9D8B030D-6E8A-4147-A177-3AD203B41FA5}">
                      <a16:colId xmlns:a16="http://schemas.microsoft.com/office/drawing/2014/main" val="3295228693"/>
                    </a:ext>
                  </a:extLst>
                </a:gridCol>
              </a:tblGrid>
              <a:tr h="936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VI</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Nombre de la persona propuesta</a:t>
                      </a:r>
                      <a:endParaRPr lang="en-MX" sz="1200" b="0" i="0" dirty="0">
                        <a:effectLst/>
                        <a:latin typeface="Tenorite" pitchFamily="2" charset="0"/>
                      </a:endParaRPr>
                    </a:p>
                  </a:txBody>
                  <a:tcPr marL="108000" anchor="ctr"/>
                </a:tc>
                <a:tc>
                  <a:txBody>
                    <a:bodyPr/>
                    <a:lstStyle/>
                    <a:p>
                      <a:r>
                        <a:rPr lang="es-ES" sz="1200" b="0" i="0" kern="1200" dirty="0">
                          <a:solidFill>
                            <a:schemeClr val="tx1"/>
                          </a:solidFill>
                          <a:effectLst/>
                          <a:latin typeface="Tenorite" pitchFamily="2" charset="0"/>
                          <a:ea typeface="+mn-ea"/>
                          <a:cs typeface="+mn-cs"/>
                        </a:rPr>
                        <a:t>En el caso de adjudicación directa, señalar el nombre de la persona propuesta y sus datos generales. </a:t>
                      </a:r>
                      <a:endParaRPr lang="en-MX" sz="1200" b="0" i="0" kern="1200" dirty="0">
                        <a:solidFill>
                          <a:schemeClr val="tx1"/>
                        </a:solidFill>
                        <a:effectLst/>
                        <a:latin typeface="Tenorite" pitchFamily="2" charset="0"/>
                        <a:ea typeface="+mn-ea"/>
                        <a:cs typeface="+mn-cs"/>
                      </a:endParaRPr>
                    </a:p>
                    <a:p>
                      <a:r>
                        <a:rPr lang="es-ES" sz="1200" b="0" i="0" kern="1200" dirty="0">
                          <a:solidFill>
                            <a:schemeClr val="tx1"/>
                          </a:solidFill>
                          <a:effectLst/>
                          <a:latin typeface="Tenorite" pitchFamily="2" charset="0"/>
                          <a:ea typeface="+mn-ea"/>
                          <a:cs typeface="+mn-cs"/>
                        </a:rPr>
                        <a:t>Tratándose de invitación a cuando menos tres personas, los nombres y datos generales de las personas que serán invitadas.</a:t>
                      </a:r>
                      <a:r>
                        <a:rPr lang="en-MX" sz="1200" b="0" i="0" dirty="0">
                          <a:effectLst/>
                          <a:latin typeface="Tenorite" pitchFamily="2" charset="0"/>
                        </a:rPr>
                        <a:t> </a:t>
                      </a:r>
                    </a:p>
                  </a:txBody>
                  <a:tcPr marL="108000" marR="144000" anchor="ctr"/>
                </a:tc>
                <a:extLst>
                  <a:ext uri="{0D108BD9-81ED-4DB2-BD59-A6C34878D82A}">
                    <a16:rowId xmlns:a16="http://schemas.microsoft.com/office/drawing/2014/main" val="2870600412"/>
                  </a:ext>
                </a:extLst>
              </a:tr>
              <a:tr h="1548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VII</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La acreditación del o los criterios en que se funde y motive la selección del procedimiento de excepción</a:t>
                      </a:r>
                      <a:endParaRPr lang="en-MX" sz="1200" b="0" i="0" dirty="0">
                        <a:effectLst/>
                        <a:latin typeface="Tenorite" pitchFamily="2" charset="0"/>
                      </a:endParaRPr>
                    </a:p>
                  </a:txBody>
                  <a:tcPr marL="108000" anchor="ctr"/>
                </a:tc>
                <a:tc>
                  <a:txBody>
                    <a:bodyPr/>
                    <a:lstStyle/>
                    <a:p>
                      <a:pPr algn="just">
                        <a:lnSpc>
                          <a:spcPct val="107000"/>
                        </a:lnSpc>
                        <a:spcAft>
                          <a:spcPts val="600"/>
                        </a:spcAft>
                      </a:pPr>
                      <a:r>
                        <a:rPr lang="es-ES" sz="1200" b="0" i="0" dirty="0">
                          <a:effectLst/>
                          <a:latin typeface="Tenorite" pitchFamily="2" charset="0"/>
                          <a:ea typeface="Calibri" panose="020F0502020204030204" pitchFamily="34" charset="0"/>
                          <a:cs typeface="Times New Roman" panose="02020603050405020304" pitchFamily="18" charset="0"/>
                        </a:rPr>
                        <a:t>De conformidad con las disposiciones establecidas en el primer párrafo del artículo 134 de la Constitución Política de los Estados Unidos Mexicanos; 150 de la Constitución Política del Estado Libre y Soberano de Sonora y en el segundo párrafo del artículo 46 de la Ley de Adquisiciones, Arrendamientos y Servicios del Sector Público del Estado de Sonora, se debe acreditar en criterios de economía, eficiencia, eficacia, imparcialidad, honradez y transparencia y que aseguren las mejores condiciones para el Estado.</a:t>
                      </a:r>
                      <a:endParaRPr lang="en-MX" sz="1200" b="0" i="0" dirty="0">
                        <a:effectLst/>
                        <a:latin typeface="Tenorite" pitchFamily="2" charset="0"/>
                        <a:ea typeface="Calibri" panose="020F0502020204030204" pitchFamily="34" charset="0"/>
                        <a:cs typeface="Times New Roman" panose="02020603050405020304" pitchFamily="18" charset="0"/>
                      </a:endParaRPr>
                    </a:p>
                  </a:txBody>
                  <a:tcPr marL="108000" marR="144000" marT="0" marB="0" anchor="ctr"/>
                </a:tc>
                <a:extLst>
                  <a:ext uri="{0D108BD9-81ED-4DB2-BD59-A6C34878D82A}">
                    <a16:rowId xmlns:a16="http://schemas.microsoft.com/office/drawing/2014/main" val="1909857916"/>
                  </a:ext>
                </a:extLst>
              </a:tr>
              <a:tr h="504000">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MX" sz="1200" b="0" i="0" dirty="0">
                          <a:effectLst/>
                          <a:latin typeface="Tenorite" pitchFamily="2" charset="0"/>
                        </a:rPr>
                        <a:t>VIII</a:t>
                      </a:r>
                    </a:p>
                  </a:txBody>
                  <a:tcPr marL="36000" marR="36000" anchor="ct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s-MX" sz="1200" b="0" i="0" dirty="0">
                          <a:effectLst/>
                          <a:latin typeface="Tenorite" pitchFamily="2" charset="0"/>
                        </a:rPr>
                        <a:t>El lugar y fecha de emisión</a:t>
                      </a:r>
                      <a:endParaRPr lang="en-MX" sz="1200" b="0" i="0" dirty="0">
                        <a:effectLst/>
                        <a:latin typeface="Tenorite" pitchFamily="2" charset="0"/>
                      </a:endParaRPr>
                    </a:p>
                  </a:txBody>
                  <a:tcPr marL="108000" anchor="ctr"/>
                </a:tc>
                <a:tc>
                  <a:txBody>
                    <a:bodyPr/>
                    <a:lstStyle/>
                    <a:p>
                      <a:pPr algn="just">
                        <a:lnSpc>
                          <a:spcPct val="107000"/>
                        </a:lnSpc>
                        <a:spcAft>
                          <a:spcPts val="600"/>
                        </a:spcAft>
                      </a:pPr>
                      <a:r>
                        <a:rPr lang="es-ES" sz="1200" b="0" i="0" dirty="0">
                          <a:effectLst/>
                          <a:latin typeface="Tenorite" pitchFamily="2" charset="0"/>
                          <a:ea typeface="Calibri" panose="020F0502020204030204" pitchFamily="34" charset="0"/>
                          <a:cs typeface="Times New Roman" panose="02020603050405020304" pitchFamily="18" charset="0"/>
                        </a:rPr>
                        <a:t>Señalar el lugar y fecha de emisión del escrito de justificación de excepción a la justificación pública.</a:t>
                      </a:r>
                      <a:endParaRPr lang="en-MX" sz="1200" b="0" i="0" dirty="0">
                        <a:effectLst/>
                        <a:latin typeface="Tenorite" pitchFamily="2" charset="0"/>
                        <a:ea typeface="Calibri" panose="020F0502020204030204" pitchFamily="34" charset="0"/>
                        <a:cs typeface="Times New Roman" panose="02020603050405020304" pitchFamily="18" charset="0"/>
                      </a:endParaRPr>
                    </a:p>
                  </a:txBody>
                  <a:tcPr marL="108000" marR="144000" marT="0" marB="0" anchor="ctr"/>
                </a:tc>
                <a:extLst>
                  <a:ext uri="{0D108BD9-81ED-4DB2-BD59-A6C34878D82A}">
                    <a16:rowId xmlns:a16="http://schemas.microsoft.com/office/drawing/2014/main" val="2735174674"/>
                  </a:ext>
                </a:extLst>
              </a:tr>
            </a:tbl>
          </a:graphicData>
        </a:graphic>
      </p:graphicFrame>
      <p:sp>
        <p:nvSpPr>
          <p:cNvPr id="2" name="Rectangle 1">
            <a:extLst>
              <a:ext uri="{FF2B5EF4-FFF2-40B4-BE49-F238E27FC236}">
                <a16:creationId xmlns:a16="http://schemas.microsoft.com/office/drawing/2014/main" id="{DC6E1678-6D4F-5A96-D5C6-5BE923DCC26E}"/>
              </a:ext>
            </a:extLst>
          </p:cNvPr>
          <p:cNvSpPr/>
          <p:nvPr/>
        </p:nvSpPr>
        <p:spPr>
          <a:xfrm>
            <a:off x="7522239" y="5558616"/>
            <a:ext cx="3322922" cy="612887"/>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 name="TextBox 4">
            <a:extLst>
              <a:ext uri="{FF2B5EF4-FFF2-40B4-BE49-F238E27FC236}">
                <a16:creationId xmlns:a16="http://schemas.microsoft.com/office/drawing/2014/main" id="{F0BA5299-6032-FD31-A0EC-0FEA2AB4FAC1}"/>
              </a:ext>
            </a:extLst>
          </p:cNvPr>
          <p:cNvSpPr txBox="1"/>
          <p:nvPr/>
        </p:nvSpPr>
        <p:spPr>
          <a:xfrm>
            <a:off x="8851087" y="5652311"/>
            <a:ext cx="1888195" cy="483466"/>
          </a:xfrm>
          <a:prstGeom prst="rect">
            <a:avLst/>
          </a:prstGeom>
          <a:noFill/>
        </p:spPr>
        <p:txBody>
          <a:bodyPr wrap="square" rtlCol="0">
            <a:spAutoFit/>
          </a:bodyPr>
          <a:lstStyle/>
          <a:p>
            <a:pPr algn="ctr">
              <a:lnSpc>
                <a:spcPts val="1000"/>
              </a:lnSpc>
            </a:pPr>
            <a:r>
              <a:rPr lang="es-MX" sz="1000" dirty="0">
                <a:effectLst/>
                <a:latin typeface="Tenorite" pitchFamily="2" charset="0"/>
                <a:ea typeface="Calibri" panose="020F0502020204030204" pitchFamily="34" charset="0"/>
                <a:cs typeface="Times New Roman" panose="02020603050405020304" pitchFamily="18" charset="0"/>
              </a:rPr>
              <a:t>EJEMPLO DE ESCRITO DE JUSTIFICACION DE EXCEPCION A LA LICITACIÓN PÚBLICA</a:t>
            </a:r>
          </a:p>
        </p:txBody>
      </p:sp>
      <p:pic>
        <p:nvPicPr>
          <p:cNvPr id="9" name="Graphic 8" descr="Document with solid fill">
            <a:hlinkClick r:id="rId2" action="ppaction://hlinkfile"/>
            <a:extLst>
              <a:ext uri="{FF2B5EF4-FFF2-40B4-BE49-F238E27FC236}">
                <a16:creationId xmlns:a16="http://schemas.microsoft.com/office/drawing/2014/main" id="{F05BD932-E452-C9F6-FFA5-B3A34D7E752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95908" y="5591877"/>
            <a:ext cx="519192" cy="519192"/>
          </a:xfrm>
          <a:prstGeom prst="rect">
            <a:avLst/>
          </a:prstGeom>
        </p:spPr>
      </p:pic>
      <p:sp>
        <p:nvSpPr>
          <p:cNvPr id="10" name="TextBox 9">
            <a:extLst>
              <a:ext uri="{FF2B5EF4-FFF2-40B4-BE49-F238E27FC236}">
                <a16:creationId xmlns:a16="http://schemas.microsoft.com/office/drawing/2014/main" id="{077C50A8-78ED-C6E6-3788-5ADDE4C894B1}"/>
              </a:ext>
            </a:extLst>
          </p:cNvPr>
          <p:cNvSpPr txBox="1"/>
          <p:nvPr/>
        </p:nvSpPr>
        <p:spPr>
          <a:xfrm>
            <a:off x="7522240" y="5577917"/>
            <a:ext cx="733726" cy="246221"/>
          </a:xfrm>
          <a:prstGeom prst="rect">
            <a:avLst/>
          </a:prstGeom>
          <a:solidFill>
            <a:schemeClr val="accent3">
              <a:lumMod val="60000"/>
              <a:lumOff val="40000"/>
            </a:schemeClr>
          </a:solidFill>
        </p:spPr>
        <p:txBody>
          <a:bodyPr wrap="square" rtlCol="0">
            <a:spAutoFit/>
          </a:bodyPr>
          <a:lstStyle/>
          <a:p>
            <a:pPr algn="ctr"/>
            <a:r>
              <a:rPr lang="en-MX" sz="1000" b="1" dirty="0">
                <a:solidFill>
                  <a:schemeClr val="bg1"/>
                </a:solidFill>
                <a:latin typeface="Tenorite" pitchFamily="2" charset="0"/>
              </a:rPr>
              <a:t>ANEXO</a:t>
            </a:r>
          </a:p>
        </p:txBody>
      </p:sp>
      <p:sp>
        <p:nvSpPr>
          <p:cNvPr id="8" name="Rectángulo 7">
            <a:extLst>
              <a:ext uri="{FF2B5EF4-FFF2-40B4-BE49-F238E27FC236}">
                <a16:creationId xmlns:a16="http://schemas.microsoft.com/office/drawing/2014/main" id="{AAFF38BB-D9E4-4A5C-8E4C-B99953E34046}"/>
              </a:ext>
            </a:extLst>
          </p:cNvPr>
          <p:cNvSpPr/>
          <p:nvPr/>
        </p:nvSpPr>
        <p:spPr>
          <a:xfrm>
            <a:off x="7249885" y="5449260"/>
            <a:ext cx="3731624" cy="927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0617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88BEF0-754D-C2DB-CAEB-E07E6453ECE5}"/>
              </a:ext>
            </a:extLst>
          </p:cNvPr>
          <p:cNvSpPr/>
          <p:nvPr/>
        </p:nvSpPr>
        <p:spPr>
          <a:xfrm>
            <a:off x="2012476" y="1244122"/>
            <a:ext cx="420303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2" name="Title 1">
            <a:extLst>
              <a:ext uri="{FF2B5EF4-FFF2-40B4-BE49-F238E27FC236}">
                <a16:creationId xmlns:a16="http://schemas.microsoft.com/office/drawing/2014/main" id="{D422E130-411E-0B91-0501-DF8F65CD8CE3}"/>
              </a:ext>
            </a:extLst>
          </p:cNvPr>
          <p:cNvSpPr>
            <a:spLocks noGrp="1"/>
          </p:cNvSpPr>
          <p:nvPr>
            <p:ph type="title" idx="4294967295"/>
          </p:nvPr>
        </p:nvSpPr>
        <p:spPr>
          <a:xfrm>
            <a:off x="2538821" y="1311681"/>
            <a:ext cx="3217551" cy="450617"/>
          </a:xfrm>
        </p:spPr>
        <p:txBody>
          <a:bodyPr>
            <a:normAutofit fontScale="90000"/>
          </a:bodyPr>
          <a:lstStyle/>
          <a:p>
            <a:pPr algn="ctr"/>
            <a:r>
              <a:rPr lang="en-MX" sz="2400" dirty="0"/>
              <a:t>APLICACIÓN DE LA LEY</a:t>
            </a:r>
          </a:p>
        </p:txBody>
      </p:sp>
      <p:sp>
        <p:nvSpPr>
          <p:cNvPr id="7" name="Rectangle 4">
            <a:extLst>
              <a:ext uri="{FF2B5EF4-FFF2-40B4-BE49-F238E27FC236}">
                <a16:creationId xmlns:a16="http://schemas.microsoft.com/office/drawing/2014/main" id="{F8E9F9E0-3EB5-BAEC-2984-A35BC88ADB5E}"/>
              </a:ext>
            </a:extLst>
          </p:cNvPr>
          <p:cNvSpPr>
            <a:spLocks noChangeArrowheads="1"/>
          </p:cNvSpPr>
          <p:nvPr/>
        </p:nvSpPr>
        <p:spPr bwMode="auto">
          <a:xfrm>
            <a:off x="5107501" y="2460311"/>
            <a:ext cx="1976999" cy="733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ts val="1600"/>
              </a:lnSpc>
              <a:spcBef>
                <a:spcPct val="0"/>
              </a:spcBef>
              <a:spcAft>
                <a:spcPct val="0"/>
              </a:spcAft>
              <a:buClrTx/>
              <a:buSzTx/>
              <a:buFontTx/>
              <a:buNone/>
              <a:tabLst/>
            </a:pPr>
            <a:r>
              <a:rPr kumimoji="0" lang="es-MX" altLang="en-MX" sz="2000" b="1" u="none" strike="noStrike" cap="none" normalizeH="0" baseline="0" dirty="0">
                <a:ln>
                  <a:noFill/>
                </a:ln>
                <a:solidFill>
                  <a:schemeClr val="tx1"/>
                </a:solidFill>
                <a:effectLst/>
                <a:latin typeface="Tenorite" pitchFamily="2" charset="0"/>
                <a:ea typeface="Calibri" panose="020F0502020204030204" pitchFamily="34" charset="0"/>
                <a:cs typeface="Times New Roman" panose="02020603050405020304" pitchFamily="18" charset="0"/>
              </a:rPr>
              <a:t>ORIGEN </a:t>
            </a:r>
            <a:br>
              <a:rPr lang="es-MX" altLang="en-MX" sz="2000" b="1" dirty="0">
                <a:latin typeface="Tenorite" pitchFamily="2" charset="0"/>
                <a:ea typeface="Calibri" panose="020F0502020204030204" pitchFamily="34" charset="0"/>
                <a:cs typeface="Times New Roman" panose="02020603050405020304" pitchFamily="18" charset="0"/>
              </a:rPr>
            </a:br>
            <a:r>
              <a:rPr kumimoji="0" lang="es-MX" altLang="en-MX" sz="2000" b="1" u="none" strike="noStrike" cap="none" normalizeH="0" baseline="0" dirty="0">
                <a:ln>
                  <a:noFill/>
                </a:ln>
                <a:solidFill>
                  <a:schemeClr val="tx1"/>
                </a:solidFill>
                <a:effectLst/>
                <a:latin typeface="Tenorite" pitchFamily="2" charset="0"/>
                <a:ea typeface="Calibri" panose="020F0502020204030204" pitchFamily="34" charset="0"/>
                <a:cs typeface="Times New Roman" panose="02020603050405020304" pitchFamily="18" charset="0"/>
              </a:rPr>
              <a:t>DE LOS RECURSOS </a:t>
            </a:r>
            <a:endParaRPr kumimoji="0" lang="es-MX" altLang="en-MX" sz="2000" b="1" u="none" strike="noStrike" cap="none" normalizeH="0" baseline="0" dirty="0">
              <a:ln>
                <a:noFill/>
              </a:ln>
              <a:solidFill>
                <a:schemeClr val="tx1"/>
              </a:solidFill>
              <a:effectLst/>
              <a:latin typeface="Tenorite" pitchFamily="2" charset="0"/>
            </a:endParaRPr>
          </a:p>
        </p:txBody>
      </p:sp>
      <p:sp>
        <p:nvSpPr>
          <p:cNvPr id="8" name="TextBox 7">
            <a:extLst>
              <a:ext uri="{FF2B5EF4-FFF2-40B4-BE49-F238E27FC236}">
                <a16:creationId xmlns:a16="http://schemas.microsoft.com/office/drawing/2014/main" id="{FAC28792-F7E9-D6BF-4152-22149B0187C7}"/>
              </a:ext>
            </a:extLst>
          </p:cNvPr>
          <p:cNvSpPr txBox="1"/>
          <p:nvPr/>
        </p:nvSpPr>
        <p:spPr>
          <a:xfrm>
            <a:off x="2423104" y="2688266"/>
            <a:ext cx="1502399" cy="307777"/>
          </a:xfrm>
          <a:prstGeom prst="rect">
            <a:avLst/>
          </a:prstGeom>
          <a:noFill/>
        </p:spPr>
        <p:txBody>
          <a:bodyPr wrap="none" rtlCol="0">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CARGO TOTAL </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40440F28-0B9D-03BC-7D4B-E1ABEBE7BFED}"/>
              </a:ext>
            </a:extLst>
          </p:cNvPr>
          <p:cNvSpPr txBox="1"/>
          <p:nvPr/>
        </p:nvSpPr>
        <p:spPr>
          <a:xfrm>
            <a:off x="2021952" y="3369152"/>
            <a:ext cx="2304702" cy="612000"/>
          </a:xfrm>
          <a:prstGeom prst="rect">
            <a:avLst/>
          </a:prstGeom>
          <a:noFill/>
          <a:ln>
            <a:solidFill>
              <a:schemeClr val="accent3">
                <a:lumMod val="50000"/>
              </a:schemeClr>
            </a:solidFill>
          </a:ln>
        </p:spPr>
        <p:txBody>
          <a:bodyPr wrap="squar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PRESUPUESTO DE </a:t>
            </a:r>
            <a:br>
              <a:rPr lang="es-MX" sz="1600" dirty="0">
                <a:effectLst/>
                <a:latin typeface="Tenorite" pitchFamily="2" charset="0"/>
                <a:ea typeface="Calibri" panose="020F0502020204030204" pitchFamily="34" charset="0"/>
                <a:cs typeface="Times New Roman" panose="02020603050405020304" pitchFamily="18" charset="0"/>
              </a:rPr>
            </a:br>
            <a:r>
              <a:rPr lang="es-MX" sz="1600" dirty="0">
                <a:effectLst/>
                <a:latin typeface="Tenorite" pitchFamily="2" charset="0"/>
                <a:ea typeface="Calibri" panose="020F0502020204030204" pitchFamily="34" charset="0"/>
                <a:cs typeface="Times New Roman" panose="02020603050405020304" pitchFamily="18" charset="0"/>
              </a:rPr>
              <a:t>EGRESOS DEL ESTADO </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A3F2B4C7-40E7-A45F-19DF-7C56F9C7AF6C}"/>
              </a:ext>
            </a:extLst>
          </p:cNvPr>
          <p:cNvSpPr txBox="1"/>
          <p:nvPr/>
        </p:nvSpPr>
        <p:spPr>
          <a:xfrm>
            <a:off x="2021952" y="4026522"/>
            <a:ext cx="2304702" cy="828000"/>
          </a:xfrm>
          <a:prstGeom prst="rect">
            <a:avLst/>
          </a:prstGeom>
          <a:noFill/>
          <a:ln>
            <a:solidFill>
              <a:schemeClr val="accent3">
                <a:lumMod val="50000"/>
              </a:schemeClr>
            </a:solidFill>
          </a:ln>
        </p:spPr>
        <p:txBody>
          <a:bodyPr wrap="square" rtlCol="0" anchor="ctr">
            <a:spAutoFit/>
          </a:bodyPr>
          <a:lstStyle/>
          <a:p>
            <a:pPr algn="ctr">
              <a:lnSpc>
                <a:spcPts val="1600"/>
              </a:lnSpc>
              <a:spcAft>
                <a:spcPts val="800"/>
              </a:spcAft>
            </a:pPr>
            <a:r>
              <a:rPr lang="es-MX" sz="1800" dirty="0">
                <a:effectLst/>
                <a:latin typeface="Tenorite" pitchFamily="2" charset="0"/>
                <a:ea typeface="Calibri" panose="020F0502020204030204" pitchFamily="34" charset="0"/>
                <a:cs typeface="Times New Roman" panose="02020603050405020304" pitchFamily="18" charset="0"/>
              </a:rPr>
              <a:t>INGRESOS </a:t>
            </a:r>
            <a:br>
              <a:rPr lang="en-MX" dirty="0">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(Deuda Pública y Ley de Coordinación Fiscal)</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65E68172-DAFE-5145-B8CA-572DAA470727}"/>
              </a:ext>
            </a:extLst>
          </p:cNvPr>
          <p:cNvSpPr txBox="1"/>
          <p:nvPr/>
        </p:nvSpPr>
        <p:spPr>
          <a:xfrm>
            <a:off x="1132609" y="5211782"/>
            <a:ext cx="4083389" cy="792000"/>
          </a:xfrm>
          <a:prstGeom prst="rect">
            <a:avLst/>
          </a:prstGeom>
          <a:noFill/>
          <a:ln>
            <a:solidFill>
              <a:schemeClr val="accent3">
                <a:lumMod val="50000"/>
              </a:schemeClr>
            </a:solidFill>
          </a:ln>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LEY DE ADQUISICIONES, ARRENDAMIENTOS Y SERVICIOS DEL SECTOR PÚBLICOS DEL ESTADO DE SONORA </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35A8C678-AFB1-710F-EDDD-2F46939E4ACC}"/>
              </a:ext>
            </a:extLst>
          </p:cNvPr>
          <p:cNvSpPr txBox="1"/>
          <p:nvPr/>
        </p:nvSpPr>
        <p:spPr>
          <a:xfrm>
            <a:off x="8329313" y="2688266"/>
            <a:ext cx="1502399" cy="307777"/>
          </a:xfrm>
          <a:prstGeom prst="rect">
            <a:avLst/>
          </a:prstGeom>
          <a:noFill/>
        </p:spPr>
        <p:txBody>
          <a:bodyPr wrap="none" rtlCol="0">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CARGO TOTAL </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2DD21B12-9146-0954-DC96-33F5D24FB287}"/>
              </a:ext>
            </a:extLst>
          </p:cNvPr>
          <p:cNvSpPr txBox="1"/>
          <p:nvPr/>
        </p:nvSpPr>
        <p:spPr>
          <a:xfrm>
            <a:off x="7928161" y="3375739"/>
            <a:ext cx="2304702" cy="1018227"/>
          </a:xfrm>
          <a:prstGeom prst="rect">
            <a:avLst/>
          </a:prstGeom>
          <a:noFill/>
          <a:ln>
            <a:solidFill>
              <a:schemeClr val="accent3">
                <a:lumMod val="50000"/>
              </a:schemeClr>
            </a:solidFill>
          </a:ln>
        </p:spPr>
        <p:txBody>
          <a:bodyPr wrap="squar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FONDOS</a:t>
            </a:r>
            <a:r>
              <a:rPr lang="es-MX" sz="1800" dirty="0">
                <a:effectLst/>
                <a:latin typeface="Tenorite" pitchFamily="2" charset="0"/>
                <a:ea typeface="Calibri" panose="020F0502020204030204" pitchFamily="34" charset="0"/>
                <a:cs typeface="Times New Roman" panose="02020603050405020304" pitchFamily="18" charset="0"/>
              </a:rPr>
              <a:t> </a:t>
            </a:r>
            <a:endParaRPr lang="en-MX" sz="1800" dirty="0">
              <a:effectLst/>
              <a:latin typeface="Tenorite" pitchFamily="2" charset="0"/>
              <a:ea typeface="Calibri" panose="020F0502020204030204" pitchFamily="34" charset="0"/>
              <a:cs typeface="Times New Roman" panose="02020603050405020304" pitchFamily="18" charset="0"/>
            </a:endParaRPr>
          </a:p>
          <a:p>
            <a:pPr algn="ctr">
              <a:lnSpc>
                <a:spcPts val="1600"/>
              </a:lnSpc>
              <a:spcAft>
                <a:spcPts val="800"/>
              </a:spcAft>
            </a:pPr>
            <a:r>
              <a:rPr lang="es-MX" sz="1400" dirty="0">
                <a:effectLst/>
                <a:latin typeface="Tenorite" pitchFamily="2" charset="0"/>
                <a:ea typeface="Calibri" panose="020F0502020204030204" pitchFamily="34" charset="0"/>
                <a:cs typeface="Times New Roman" panose="02020603050405020304" pitchFamily="18" charset="0"/>
              </a:rPr>
              <a:t>Federales derivados de Convenios, distintos a la Coordinación Fiscal. </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178F254C-AC00-25E7-D510-8A7574FE50D8}"/>
              </a:ext>
            </a:extLst>
          </p:cNvPr>
          <p:cNvSpPr txBox="1"/>
          <p:nvPr/>
        </p:nvSpPr>
        <p:spPr>
          <a:xfrm>
            <a:off x="7281723" y="4828424"/>
            <a:ext cx="3597579" cy="1008000"/>
          </a:xfrm>
          <a:prstGeom prst="rect">
            <a:avLst/>
          </a:prstGeom>
          <a:noFill/>
          <a:ln>
            <a:solidFill>
              <a:schemeClr val="accent3">
                <a:lumMod val="50000"/>
              </a:schemeClr>
            </a:solidFill>
          </a:ln>
        </p:spPr>
        <p:txBody>
          <a:bodyPr wrap="squar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LEY FEDERAL EN MATERIA </a:t>
            </a:r>
            <a:br>
              <a:rPr lang="es-MX" sz="1600" dirty="0">
                <a:effectLst/>
                <a:latin typeface="Tenorite" pitchFamily="2" charset="0"/>
                <a:ea typeface="Calibri" panose="020F0502020204030204" pitchFamily="34" charset="0"/>
                <a:cs typeface="Times New Roman" panose="02020603050405020304" pitchFamily="18" charset="0"/>
              </a:rPr>
            </a:br>
            <a:r>
              <a:rPr lang="es-MX" sz="1600" dirty="0">
                <a:effectLst/>
                <a:latin typeface="Tenorite" pitchFamily="2" charset="0"/>
                <a:ea typeface="Calibri" panose="020F0502020204030204" pitchFamily="34" charset="0"/>
                <a:cs typeface="Times New Roman" panose="02020603050405020304" pitchFamily="18" charset="0"/>
              </a:rPr>
              <a:t>DE ADQUISICIONES, ARRENDAMIENTOS Y SERVICIOS DEL SECTOR PÚBLICO</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82839B5C-CEBC-5D3B-4B0E-B604C4010F63}"/>
              </a:ext>
            </a:extLst>
          </p:cNvPr>
          <p:cNvSpPr txBox="1"/>
          <p:nvPr/>
        </p:nvSpPr>
        <p:spPr>
          <a:xfrm>
            <a:off x="5033307" y="6377110"/>
            <a:ext cx="2125390"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9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4" name="Oval 3">
            <a:extLst>
              <a:ext uri="{FF2B5EF4-FFF2-40B4-BE49-F238E27FC236}">
                <a16:creationId xmlns:a16="http://schemas.microsoft.com/office/drawing/2014/main" id="{EBC01663-A687-6CE0-BD56-F028C540E10E}"/>
              </a:ext>
            </a:extLst>
          </p:cNvPr>
          <p:cNvSpPr/>
          <p:nvPr/>
        </p:nvSpPr>
        <p:spPr>
          <a:xfrm>
            <a:off x="5228870" y="2218828"/>
            <a:ext cx="1760017" cy="1145778"/>
          </a:xfrm>
          <a:prstGeom prst="ellipse">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6" name="Straight Arrow Connector 5">
            <a:extLst>
              <a:ext uri="{FF2B5EF4-FFF2-40B4-BE49-F238E27FC236}">
                <a16:creationId xmlns:a16="http://schemas.microsoft.com/office/drawing/2014/main" id="{FF90DFA4-5A2C-C003-BD62-60BE2D862DB8}"/>
              </a:ext>
            </a:extLst>
          </p:cNvPr>
          <p:cNvCxnSpPr>
            <a:cxnSpLocks/>
            <a:stCxn id="7" idx="3"/>
          </p:cNvCxnSpPr>
          <p:nvPr/>
        </p:nvCxnSpPr>
        <p:spPr>
          <a:xfrm>
            <a:off x="7084500" y="2827078"/>
            <a:ext cx="1016311" cy="15076"/>
          </a:xfrm>
          <a:prstGeom prst="straightConnector1">
            <a:avLst/>
          </a:prstGeom>
          <a:ln w="25400">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1D4015C-87A0-44AE-386A-3A90FD629029}"/>
              </a:ext>
            </a:extLst>
          </p:cNvPr>
          <p:cNvCxnSpPr>
            <a:cxnSpLocks/>
          </p:cNvCxnSpPr>
          <p:nvPr/>
        </p:nvCxnSpPr>
        <p:spPr>
          <a:xfrm flipH="1">
            <a:off x="4070843" y="2827078"/>
            <a:ext cx="1016311" cy="15076"/>
          </a:xfrm>
          <a:prstGeom prst="straightConnector1">
            <a:avLst/>
          </a:prstGeom>
          <a:ln w="25400">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C5ED040-E6CB-2FD1-6672-6F03846384F4}"/>
              </a:ext>
            </a:extLst>
          </p:cNvPr>
          <p:cNvCxnSpPr>
            <a:cxnSpLocks/>
          </p:cNvCxnSpPr>
          <p:nvPr/>
        </p:nvCxnSpPr>
        <p:spPr>
          <a:xfrm>
            <a:off x="9067848" y="2960927"/>
            <a:ext cx="0" cy="365041"/>
          </a:xfrm>
          <a:prstGeom prst="straightConnector1">
            <a:avLst/>
          </a:prstGeom>
          <a:ln w="25400">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950A61C-00DC-2301-BD07-BB7194C58734}"/>
              </a:ext>
            </a:extLst>
          </p:cNvPr>
          <p:cNvCxnSpPr>
            <a:cxnSpLocks/>
          </p:cNvCxnSpPr>
          <p:nvPr/>
        </p:nvCxnSpPr>
        <p:spPr>
          <a:xfrm>
            <a:off x="9067848" y="4467755"/>
            <a:ext cx="0" cy="288000"/>
          </a:xfrm>
          <a:prstGeom prst="straightConnector1">
            <a:avLst/>
          </a:prstGeom>
          <a:ln w="25400">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B3A3207-663B-DB0E-14E4-AEEB48BCE0D5}"/>
              </a:ext>
            </a:extLst>
          </p:cNvPr>
          <p:cNvCxnSpPr>
            <a:cxnSpLocks/>
          </p:cNvCxnSpPr>
          <p:nvPr/>
        </p:nvCxnSpPr>
        <p:spPr>
          <a:xfrm>
            <a:off x="3143565" y="2960927"/>
            <a:ext cx="0" cy="365041"/>
          </a:xfrm>
          <a:prstGeom prst="straightConnector1">
            <a:avLst/>
          </a:prstGeom>
          <a:ln w="25400">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A7E327A-7CD7-423C-41D3-CC427FBD89B8}"/>
              </a:ext>
            </a:extLst>
          </p:cNvPr>
          <p:cNvCxnSpPr>
            <a:cxnSpLocks/>
          </p:cNvCxnSpPr>
          <p:nvPr/>
        </p:nvCxnSpPr>
        <p:spPr>
          <a:xfrm>
            <a:off x="3143565" y="4910068"/>
            <a:ext cx="0" cy="288000"/>
          </a:xfrm>
          <a:prstGeom prst="straightConnector1">
            <a:avLst/>
          </a:prstGeom>
          <a:ln w="25400">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2793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 Diagonal Corner Rectangle 19">
            <a:extLst>
              <a:ext uri="{FF2B5EF4-FFF2-40B4-BE49-F238E27FC236}">
                <a16:creationId xmlns:a16="http://schemas.microsoft.com/office/drawing/2014/main" id="{3B870D63-E0DE-AA55-7F7C-3CB0447273FB}"/>
              </a:ext>
            </a:extLst>
          </p:cNvPr>
          <p:cNvSpPr/>
          <p:nvPr/>
        </p:nvSpPr>
        <p:spPr>
          <a:xfrm>
            <a:off x="1990654" y="3050519"/>
            <a:ext cx="2520000" cy="2495800"/>
          </a:xfrm>
          <a:prstGeom prst="round2DiagRect">
            <a:avLst>
              <a:gd name="adj1" fmla="val 14557"/>
              <a:gd name="adj2" fmla="val 0"/>
            </a:avLst>
          </a:prstGeom>
          <a:solidFill>
            <a:schemeClr val="bg1"/>
          </a:solidFill>
          <a:ln>
            <a:solidFill>
              <a:schemeClr val="accent3"/>
            </a:solidFill>
          </a:ln>
          <a:effectLst>
            <a:outerShdw blurRad="1143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3" name="Round Diagonal Corner Rectangle 22">
            <a:extLst>
              <a:ext uri="{FF2B5EF4-FFF2-40B4-BE49-F238E27FC236}">
                <a16:creationId xmlns:a16="http://schemas.microsoft.com/office/drawing/2014/main" id="{171298EA-A5B0-D801-E066-111873C49994}"/>
              </a:ext>
            </a:extLst>
          </p:cNvPr>
          <p:cNvSpPr/>
          <p:nvPr/>
        </p:nvSpPr>
        <p:spPr>
          <a:xfrm>
            <a:off x="4884325" y="3050519"/>
            <a:ext cx="2520000" cy="2495800"/>
          </a:xfrm>
          <a:prstGeom prst="round2DiagRect">
            <a:avLst>
              <a:gd name="adj1" fmla="val 14557"/>
              <a:gd name="adj2" fmla="val 0"/>
            </a:avLst>
          </a:prstGeom>
          <a:solidFill>
            <a:schemeClr val="bg1"/>
          </a:solidFill>
          <a:ln>
            <a:solidFill>
              <a:schemeClr val="accent3"/>
            </a:solidFill>
          </a:ln>
          <a:effectLst>
            <a:outerShdw blurRad="1143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4" name="Round Diagonal Corner Rectangle 23">
            <a:extLst>
              <a:ext uri="{FF2B5EF4-FFF2-40B4-BE49-F238E27FC236}">
                <a16:creationId xmlns:a16="http://schemas.microsoft.com/office/drawing/2014/main" id="{59DA99F3-8BCA-8136-8E54-91135EDD6891}"/>
              </a:ext>
            </a:extLst>
          </p:cNvPr>
          <p:cNvSpPr/>
          <p:nvPr/>
        </p:nvSpPr>
        <p:spPr>
          <a:xfrm>
            <a:off x="7777996" y="3050519"/>
            <a:ext cx="2520000" cy="2495800"/>
          </a:xfrm>
          <a:prstGeom prst="round2DiagRect">
            <a:avLst>
              <a:gd name="adj1" fmla="val 14557"/>
              <a:gd name="adj2" fmla="val 0"/>
            </a:avLst>
          </a:prstGeom>
          <a:solidFill>
            <a:schemeClr val="bg1"/>
          </a:solidFill>
          <a:ln>
            <a:solidFill>
              <a:schemeClr val="accent3"/>
            </a:solidFill>
          </a:ln>
          <a:effectLst>
            <a:outerShdw blurRad="1143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 name="Rectangle 2">
            <a:extLst>
              <a:ext uri="{FF2B5EF4-FFF2-40B4-BE49-F238E27FC236}">
                <a16:creationId xmlns:a16="http://schemas.microsoft.com/office/drawing/2014/main" id="{D42FB6D4-3628-48D1-016A-ACDFE8C8B5AA}"/>
              </a:ext>
            </a:extLst>
          </p:cNvPr>
          <p:cNvSpPr/>
          <p:nvPr/>
        </p:nvSpPr>
        <p:spPr>
          <a:xfrm>
            <a:off x="2012474" y="1244122"/>
            <a:ext cx="8416316"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76C92B0-CF5E-83E2-5B84-C2D039C6D4A1}"/>
              </a:ext>
            </a:extLst>
          </p:cNvPr>
          <p:cNvSpPr txBox="1">
            <a:spLocks/>
          </p:cNvSpPr>
          <p:nvPr/>
        </p:nvSpPr>
        <p:spPr>
          <a:xfrm>
            <a:off x="2095323" y="1311681"/>
            <a:ext cx="8252444"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err="1"/>
              <a:t>Invitación</a:t>
            </a:r>
            <a:r>
              <a:rPr lang="en-US" sz="2300" dirty="0"/>
              <a:t> a </a:t>
            </a:r>
            <a:r>
              <a:rPr lang="en-US" sz="2300" dirty="0" err="1"/>
              <a:t>cuando</a:t>
            </a:r>
            <a:r>
              <a:rPr lang="en-US" sz="2300" dirty="0"/>
              <a:t> </a:t>
            </a:r>
            <a:r>
              <a:rPr lang="en-US" sz="2300" dirty="0" err="1"/>
              <a:t>menos</a:t>
            </a:r>
            <a:r>
              <a:rPr lang="en-US" sz="2300" dirty="0"/>
              <a:t> Tres Personas y </a:t>
            </a:r>
            <a:r>
              <a:rPr lang="en-US" sz="2300" dirty="0" err="1"/>
              <a:t>Adjudicación</a:t>
            </a:r>
            <a:r>
              <a:rPr lang="en-US" sz="2300" dirty="0"/>
              <a:t> </a:t>
            </a:r>
            <a:r>
              <a:rPr lang="en-US" sz="2300" dirty="0" err="1"/>
              <a:t>Directa</a:t>
            </a:r>
            <a:r>
              <a:rPr lang="en-US" sz="2300" dirty="0"/>
              <a:t> </a:t>
            </a:r>
          </a:p>
        </p:txBody>
      </p:sp>
      <p:sp>
        <p:nvSpPr>
          <p:cNvPr id="5" name="TextBox 4">
            <a:extLst>
              <a:ext uri="{FF2B5EF4-FFF2-40B4-BE49-F238E27FC236}">
                <a16:creationId xmlns:a16="http://schemas.microsoft.com/office/drawing/2014/main" id="{3CD6B831-C35C-A8F8-B33E-754547C3AA40}"/>
              </a:ext>
            </a:extLst>
          </p:cNvPr>
          <p:cNvSpPr txBox="1"/>
          <p:nvPr/>
        </p:nvSpPr>
        <p:spPr>
          <a:xfrm>
            <a:off x="4219711" y="2329891"/>
            <a:ext cx="4143955" cy="369332"/>
          </a:xfrm>
          <a:prstGeom prst="rect">
            <a:avLst/>
          </a:prstGeom>
          <a:noFill/>
        </p:spPr>
        <p:txBody>
          <a:bodyPr wrap="none" rtlCol="0">
            <a:spAutoFit/>
          </a:bodyPr>
          <a:lstStyle/>
          <a:p>
            <a:r>
              <a:rPr lang="es-MX" sz="1800" b="1" dirty="0">
                <a:effectLst/>
                <a:latin typeface="Tenorite" pitchFamily="2" charset="0"/>
              </a:rPr>
              <a:t>Contrataciones Art. 48 de la LAASSPES </a:t>
            </a:r>
            <a:endParaRPr lang="en-MX" sz="1100" b="1" dirty="0">
              <a:effectLst/>
              <a:latin typeface="Tenorite" pitchFamily="2"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4C6229D6-17EB-FA1E-8947-F741FA1CB886}"/>
              </a:ext>
            </a:extLst>
          </p:cNvPr>
          <p:cNvSpPr txBox="1"/>
          <p:nvPr/>
        </p:nvSpPr>
        <p:spPr>
          <a:xfrm>
            <a:off x="2223931" y="3434045"/>
            <a:ext cx="2067022" cy="1708160"/>
          </a:xfrm>
          <a:prstGeom prst="rect">
            <a:avLst/>
          </a:prstGeom>
          <a:noFill/>
        </p:spPr>
        <p:txBody>
          <a:bodyPr wrap="square">
            <a:spAutoFit/>
          </a:bodyPr>
          <a:lstStyle/>
          <a:p>
            <a:pPr marL="0" lvl="0" indent="0">
              <a:lnSpc>
                <a:spcPts val="1800"/>
              </a:lnSpc>
              <a:spcAft>
                <a:spcPts val="600"/>
              </a:spcAft>
              <a:buFontTx/>
              <a:buNone/>
            </a:pPr>
            <a:r>
              <a:rPr lang="es-MX" sz="1400" b="0" i="0" dirty="0">
                <a:effectLst/>
                <a:latin typeface="Tenorite" pitchFamily="2" charset="0"/>
              </a:rPr>
              <a:t>El importe de cada operación no excederá de los montos máximos establecidos en el Presupuesto del Estado </a:t>
            </a:r>
            <a:br>
              <a:rPr lang="es-MX" sz="1400" b="0" i="0" dirty="0">
                <a:effectLst/>
                <a:latin typeface="Tenorite" pitchFamily="2" charset="0"/>
              </a:rPr>
            </a:br>
            <a:r>
              <a:rPr lang="es-MX" sz="1400" b="0" i="0" dirty="0">
                <a:effectLst/>
                <a:latin typeface="Tenorite" pitchFamily="2" charset="0"/>
              </a:rPr>
              <a:t>en el ejercicio fiscal respectivo. </a:t>
            </a:r>
            <a:endParaRPr lang="en-MX" sz="1400" b="0" i="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81778537-CF2E-BB32-46F0-F6195B9E9E45}"/>
              </a:ext>
            </a:extLst>
          </p:cNvPr>
          <p:cNvSpPr txBox="1"/>
          <p:nvPr/>
        </p:nvSpPr>
        <p:spPr>
          <a:xfrm>
            <a:off x="5058790" y="3518716"/>
            <a:ext cx="2210732" cy="1481175"/>
          </a:xfrm>
          <a:prstGeom prst="rect">
            <a:avLst/>
          </a:prstGeom>
          <a:noFill/>
        </p:spPr>
        <p:txBody>
          <a:bodyPr wrap="square">
            <a:spAutoFit/>
          </a:bodyPr>
          <a:lstStyle/>
          <a:p>
            <a:pPr marL="0" lvl="0" indent="0">
              <a:lnSpc>
                <a:spcPts val="1800"/>
              </a:lnSpc>
              <a:spcAft>
                <a:spcPts val="600"/>
              </a:spcAft>
              <a:buFontTx/>
              <a:buNone/>
            </a:pPr>
            <a:r>
              <a:rPr lang="es-MX" sz="1400" b="0" i="0" dirty="0">
                <a:effectLst/>
                <a:latin typeface="Tenorite" pitchFamily="2" charset="0"/>
              </a:rPr>
              <a:t>Las operaciones no se fraccionen para quedar comprendidas en los supuestos de excepción a la licitación pública a que se refiere este artículo.</a:t>
            </a:r>
            <a:endParaRPr lang="en-MX" sz="1400" b="0" i="0" dirty="0">
              <a:effectLst/>
              <a:latin typeface="Tenorite" pitchFamily="2" charset="0"/>
            </a:endParaRPr>
          </a:p>
        </p:txBody>
      </p:sp>
      <p:sp>
        <p:nvSpPr>
          <p:cNvPr id="12" name="TextBox 11">
            <a:extLst>
              <a:ext uri="{FF2B5EF4-FFF2-40B4-BE49-F238E27FC236}">
                <a16:creationId xmlns:a16="http://schemas.microsoft.com/office/drawing/2014/main" id="{7F948B56-CDB7-B118-E478-B75BB948B617}"/>
              </a:ext>
            </a:extLst>
          </p:cNvPr>
          <p:cNvSpPr txBox="1"/>
          <p:nvPr/>
        </p:nvSpPr>
        <p:spPr>
          <a:xfrm>
            <a:off x="7989326" y="3593666"/>
            <a:ext cx="2213895" cy="1477328"/>
          </a:xfrm>
          <a:prstGeom prst="rect">
            <a:avLst/>
          </a:prstGeom>
          <a:noFill/>
        </p:spPr>
        <p:txBody>
          <a:bodyPr wrap="square">
            <a:spAutoFit/>
          </a:bodyPr>
          <a:lstStyle/>
          <a:p>
            <a:pPr marL="0" lvl="0" indent="0">
              <a:lnSpc>
                <a:spcPts val="1800"/>
              </a:lnSpc>
              <a:spcAft>
                <a:spcPts val="600"/>
              </a:spcAft>
              <a:buFontTx/>
              <a:buNone/>
            </a:pPr>
            <a:r>
              <a:rPr lang="es-MX" sz="1400" b="0" i="0" dirty="0">
                <a:effectLst/>
                <a:latin typeface="Tenorite" pitchFamily="2" charset="0"/>
              </a:rPr>
              <a:t>La suma de las operaciones de la ITP y directas, no podrá exceder del 30% del volumen anual de adquisiciones autorizado. </a:t>
            </a:r>
            <a:endParaRPr lang="en-MX" sz="1400" b="0" i="0" dirty="0">
              <a:effectLst/>
              <a:latin typeface="Tenorite"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91843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5CE78B9D-DD1F-F603-6A9E-1BB8457B2D5A}"/>
              </a:ext>
            </a:extLst>
          </p:cNvPr>
          <p:cNvSpPr txBox="1"/>
          <p:nvPr/>
        </p:nvSpPr>
        <p:spPr>
          <a:xfrm>
            <a:off x="4022226" y="6377110"/>
            <a:ext cx="4147546"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48 de la LAASSPES y 76 del Reglamento </a:t>
            </a:r>
          </a:p>
        </p:txBody>
      </p:sp>
      <p:sp>
        <p:nvSpPr>
          <p:cNvPr id="2" name="Rectangle 1">
            <a:extLst>
              <a:ext uri="{FF2B5EF4-FFF2-40B4-BE49-F238E27FC236}">
                <a16:creationId xmlns:a16="http://schemas.microsoft.com/office/drawing/2014/main" id="{99502F34-1720-F39B-0C32-5397A72C96CA}"/>
              </a:ext>
            </a:extLst>
          </p:cNvPr>
          <p:cNvSpPr/>
          <p:nvPr/>
        </p:nvSpPr>
        <p:spPr>
          <a:xfrm>
            <a:off x="2012474" y="1244122"/>
            <a:ext cx="8416316"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6" name="Title 1">
            <a:extLst>
              <a:ext uri="{FF2B5EF4-FFF2-40B4-BE49-F238E27FC236}">
                <a16:creationId xmlns:a16="http://schemas.microsoft.com/office/drawing/2014/main" id="{888ECB48-4C45-8023-C4EE-50F7F684F7AF}"/>
              </a:ext>
            </a:extLst>
          </p:cNvPr>
          <p:cNvSpPr txBox="1">
            <a:spLocks/>
          </p:cNvSpPr>
          <p:nvPr/>
        </p:nvSpPr>
        <p:spPr>
          <a:xfrm>
            <a:off x="2095323" y="1311681"/>
            <a:ext cx="8252444"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err="1"/>
              <a:t>Invitación</a:t>
            </a:r>
            <a:r>
              <a:rPr lang="en-US" sz="2300" dirty="0"/>
              <a:t> a </a:t>
            </a:r>
            <a:r>
              <a:rPr lang="en-US" sz="2300" dirty="0" err="1"/>
              <a:t>cuando</a:t>
            </a:r>
            <a:r>
              <a:rPr lang="en-US" sz="2300" dirty="0"/>
              <a:t> </a:t>
            </a:r>
            <a:r>
              <a:rPr lang="en-US" sz="2300" dirty="0" err="1"/>
              <a:t>menos</a:t>
            </a:r>
            <a:r>
              <a:rPr lang="en-US" sz="2300" dirty="0"/>
              <a:t> Tres Personas y </a:t>
            </a:r>
            <a:r>
              <a:rPr lang="en-US" sz="2300" dirty="0" err="1"/>
              <a:t>Adjudicación</a:t>
            </a:r>
            <a:r>
              <a:rPr lang="en-US" sz="2300" dirty="0"/>
              <a:t> </a:t>
            </a:r>
            <a:r>
              <a:rPr lang="en-US" sz="2300" dirty="0" err="1"/>
              <a:t>Directa</a:t>
            </a:r>
            <a:r>
              <a:rPr lang="en-US" sz="2300" dirty="0"/>
              <a:t> </a:t>
            </a:r>
          </a:p>
        </p:txBody>
      </p:sp>
      <p:sp>
        <p:nvSpPr>
          <p:cNvPr id="8" name="TextBox 7">
            <a:extLst>
              <a:ext uri="{FF2B5EF4-FFF2-40B4-BE49-F238E27FC236}">
                <a16:creationId xmlns:a16="http://schemas.microsoft.com/office/drawing/2014/main" id="{D77CCED8-70FE-BDF6-B3A2-3FF69BD51BFF}"/>
              </a:ext>
            </a:extLst>
          </p:cNvPr>
          <p:cNvSpPr txBox="1"/>
          <p:nvPr/>
        </p:nvSpPr>
        <p:spPr>
          <a:xfrm>
            <a:off x="3875744" y="2164088"/>
            <a:ext cx="4440511" cy="369332"/>
          </a:xfrm>
          <a:prstGeom prst="rect">
            <a:avLst/>
          </a:prstGeom>
          <a:noFill/>
        </p:spPr>
        <p:txBody>
          <a:bodyPr wrap="none" rtlCol="0">
            <a:spAutoFit/>
          </a:bodyPr>
          <a:lstStyle/>
          <a:p>
            <a:pPr algn="ctr"/>
            <a:r>
              <a:rPr lang="es-MX" sz="1800" b="1" dirty="0">
                <a:effectLst/>
                <a:latin typeface="Tenorite" pitchFamily="2" charset="0"/>
              </a:rPr>
              <a:t>Particularidades del Procedimiento de ITP</a:t>
            </a:r>
            <a:endParaRPr lang="en-MX" sz="1100" b="1"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9" name="Table 10">
            <a:extLst>
              <a:ext uri="{FF2B5EF4-FFF2-40B4-BE49-F238E27FC236}">
                <a16:creationId xmlns:a16="http://schemas.microsoft.com/office/drawing/2014/main" id="{CD0BB0A0-AE6D-716B-A439-834E9F59EC4D}"/>
              </a:ext>
            </a:extLst>
          </p:cNvPr>
          <p:cNvGraphicFramePr>
            <a:graphicFrameLocks noGrp="1"/>
          </p:cNvGraphicFramePr>
          <p:nvPr>
            <p:extLst>
              <p:ext uri="{D42A27DB-BD31-4B8C-83A1-F6EECF244321}">
                <p14:modId xmlns:p14="http://schemas.microsoft.com/office/powerpoint/2010/main" val="94387007"/>
              </p:ext>
            </p:extLst>
          </p:nvPr>
        </p:nvGraphicFramePr>
        <p:xfrm>
          <a:off x="1523155" y="2752478"/>
          <a:ext cx="9145688" cy="3060000"/>
        </p:xfrm>
        <a:graphic>
          <a:graphicData uri="http://schemas.openxmlformats.org/drawingml/2006/table">
            <a:tbl>
              <a:tblPr bandRow="1">
                <a:tableStyleId>{5C22544A-7EE6-4342-B048-85BDC9FD1C3A}</a:tableStyleId>
              </a:tblPr>
              <a:tblGrid>
                <a:gridCol w="1757927">
                  <a:extLst>
                    <a:ext uri="{9D8B030D-6E8A-4147-A177-3AD203B41FA5}">
                      <a16:colId xmlns:a16="http://schemas.microsoft.com/office/drawing/2014/main" val="3543350395"/>
                    </a:ext>
                  </a:extLst>
                </a:gridCol>
                <a:gridCol w="2312894">
                  <a:extLst>
                    <a:ext uri="{9D8B030D-6E8A-4147-A177-3AD203B41FA5}">
                      <a16:colId xmlns:a16="http://schemas.microsoft.com/office/drawing/2014/main" val="1489095761"/>
                    </a:ext>
                  </a:extLst>
                </a:gridCol>
                <a:gridCol w="2707342">
                  <a:extLst>
                    <a:ext uri="{9D8B030D-6E8A-4147-A177-3AD203B41FA5}">
                      <a16:colId xmlns:a16="http://schemas.microsoft.com/office/drawing/2014/main" val="3043022179"/>
                    </a:ext>
                  </a:extLst>
                </a:gridCol>
                <a:gridCol w="2367525">
                  <a:extLst>
                    <a:ext uri="{9D8B030D-6E8A-4147-A177-3AD203B41FA5}">
                      <a16:colId xmlns:a16="http://schemas.microsoft.com/office/drawing/2014/main" val="2714224524"/>
                    </a:ext>
                  </a:extLst>
                </a:gridCol>
              </a:tblGrid>
              <a:tr h="1908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La invitación se difunde en CompraNet</a:t>
                      </a:r>
                      <a:endParaRPr lang="en-MX" sz="1400" b="0" i="0" dirty="0">
                        <a:effectLst/>
                        <a:latin typeface="Tenorite" pitchFamily="2" charset="0"/>
                      </a:endParaRPr>
                    </a:p>
                  </a:txBody>
                  <a:tcPr marL="108000" marR="108000" marT="72000" marB="72000">
                    <a:lnL w="12700" cap="flat" cmpd="sng" algn="ctr">
                      <a:noFill/>
                      <a:prstDash val="sysDot"/>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B w="12700" cap="flat" cmpd="sng" algn="ctr">
                      <a:solidFill>
                        <a:schemeClr val="tx1">
                          <a:lumMod val="50000"/>
                          <a:lumOff val="5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Para realizar el análisis CUALITATIVO se deberá contar con un MÍNIMO de TRES propuestas que hubieran cumplido cuantitativamente.</a:t>
                      </a:r>
                    </a:p>
                  </a:txBody>
                  <a:tcPr marL="108000" marR="108000" marT="72000" marB="72000">
                    <a:lnL w="1270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B w="12700" cap="flat" cmpd="sng" algn="ctr">
                      <a:solidFill>
                        <a:schemeClr val="tx1">
                          <a:lumMod val="50000"/>
                          <a:lumOff val="5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Los PLAZOS para la presentación de las propuestas se FIJARÁN en cada procedimiento atendiendo al TIPO de bienes, arrendamientos  o servicios requeridos, así como a la COMPLEJIDAD para elaborar la propuesta y llevar a cabo su evaluación.</a:t>
                      </a:r>
                    </a:p>
                  </a:txBody>
                  <a:tcPr marL="108000" marR="108000" marT="72000" marB="72000">
                    <a:lnL w="1270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B w="12700" cap="flat" cmpd="sng" algn="ctr">
                      <a:solidFill>
                        <a:schemeClr val="tx1">
                          <a:lumMod val="50000"/>
                          <a:lumOff val="5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De declararse desierto el procedimiento, el titular del área responsable de la contratación podrá optar por adjudicar directamente el contrato, siempre que no se modifiquen los requisitos establecidos.</a:t>
                      </a:r>
                    </a:p>
                  </a:txBody>
                  <a:tcPr marL="108000" marR="108000" marT="72000" marB="72000">
                    <a:lnL w="12700" cap="flat" cmpd="sng" algn="ctr">
                      <a:solidFill>
                        <a:schemeClr val="tx1">
                          <a:lumMod val="50000"/>
                          <a:lumOff val="50000"/>
                        </a:schemeClr>
                      </a:solidFill>
                      <a:prstDash val="sysDot"/>
                      <a:round/>
                      <a:headEnd type="none" w="med" len="med"/>
                      <a:tailEnd type="none" w="med" len="med"/>
                    </a:lnL>
                    <a:lnB w="1270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4053443515"/>
                  </a:ext>
                </a:extLst>
              </a:tr>
              <a:tr h="1152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Se aplicará en lo </a:t>
                      </a:r>
                      <a:r>
                        <a:rPr lang="es-MX" sz="1400" b="1" i="0" dirty="0">
                          <a:effectLst/>
                          <a:latin typeface="Tenorite" pitchFamily="2" charset="0"/>
                        </a:rPr>
                        <a:t>conducente</a:t>
                      </a:r>
                      <a:r>
                        <a:rPr lang="es-MX" sz="1400" b="0" i="0" dirty="0">
                          <a:effectLst/>
                          <a:latin typeface="Tenorite" pitchFamily="2" charset="0"/>
                        </a:rPr>
                        <a:t> el procedimiento de la licitación pública.</a:t>
                      </a:r>
                    </a:p>
                  </a:txBody>
                  <a:tcPr marL="108000" marR="108000" marT="72000" marB="72000">
                    <a:lnL w="12700" cap="flat" cmpd="sng" algn="ctr">
                      <a:noFill/>
                      <a:prstDash val="sysDot"/>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En las solicitudes de cotización, se indicarán, como mínimo la cantidad y descripción de los bienes o servicios requeridos.</a:t>
                      </a:r>
                    </a:p>
                  </a:txBody>
                  <a:tcPr marL="108000" marR="108000" marT="72000" marB="72000">
                    <a:lnL w="1270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La apertura de los sobres se hará aún sin la presencia de los participantes.</a:t>
                      </a:r>
                    </a:p>
                  </a:txBody>
                  <a:tcPr marL="108000" marR="108000" marT="72000" marB="72000">
                    <a:lnL w="1270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ysDot"/>
                      <a:round/>
                      <a:headEnd type="none" w="med" len="med"/>
                      <a:tailEnd type="none" w="med" len="med"/>
                    </a:lnT>
                    <a:noFill/>
                  </a:tcPr>
                </a:tc>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Los participantes deberán ser invitados para asistir a dicho acto.</a:t>
                      </a:r>
                    </a:p>
                  </a:txBody>
                  <a:tcPr marL="108000" marR="108000" marT="72000" marB="72000">
                    <a:lnL w="12700" cap="flat" cmpd="sng" algn="ctr">
                      <a:solidFill>
                        <a:schemeClr val="tx1">
                          <a:lumMod val="50000"/>
                          <a:lumOff val="50000"/>
                        </a:schemeClr>
                      </a:solidFill>
                      <a:prstDash val="sysDot"/>
                      <a:round/>
                      <a:headEnd type="none" w="med" len="med"/>
                      <a:tailEnd type="none" w="med" len="med"/>
                    </a:lnL>
                    <a:lnT w="12700" cap="flat" cmpd="sng" algn="ctr">
                      <a:solidFill>
                        <a:schemeClr val="tx1">
                          <a:lumMod val="50000"/>
                          <a:lumOff val="50000"/>
                        </a:schemeClr>
                      </a:solidFill>
                      <a:prstDash val="sysDot"/>
                      <a:round/>
                      <a:headEnd type="none" w="med" len="med"/>
                      <a:tailEnd type="none" w="med" len="med"/>
                    </a:lnT>
                    <a:noFill/>
                  </a:tcPr>
                </a:tc>
                <a:extLst>
                  <a:ext uri="{0D108BD9-81ED-4DB2-BD59-A6C34878D82A}">
                    <a16:rowId xmlns:a16="http://schemas.microsoft.com/office/drawing/2014/main" val="189090123"/>
                  </a:ext>
                </a:extLst>
              </a:tr>
            </a:tbl>
          </a:graphicData>
        </a:graphic>
      </p:graphicFrame>
    </p:spTree>
    <p:extLst>
      <p:ext uri="{BB962C8B-B14F-4D97-AF65-F5344CB8AC3E}">
        <p14:creationId xmlns:p14="http://schemas.microsoft.com/office/powerpoint/2010/main" val="29715843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5CE78B9D-DD1F-F603-6A9E-1BB8457B2D5A}"/>
              </a:ext>
            </a:extLst>
          </p:cNvPr>
          <p:cNvSpPr txBox="1"/>
          <p:nvPr/>
        </p:nvSpPr>
        <p:spPr>
          <a:xfrm>
            <a:off x="3297834" y="6382240"/>
            <a:ext cx="5596340"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48, último párrafo de la LAASSPES y 74 del Reglamento</a:t>
            </a:r>
          </a:p>
        </p:txBody>
      </p:sp>
      <p:sp>
        <p:nvSpPr>
          <p:cNvPr id="5" name="Rectangle 4">
            <a:extLst>
              <a:ext uri="{FF2B5EF4-FFF2-40B4-BE49-F238E27FC236}">
                <a16:creationId xmlns:a16="http://schemas.microsoft.com/office/drawing/2014/main" id="{551ACB4E-23F2-C119-1E1A-B2CB8F2006D4}"/>
              </a:ext>
            </a:extLst>
          </p:cNvPr>
          <p:cNvSpPr/>
          <p:nvPr/>
        </p:nvSpPr>
        <p:spPr>
          <a:xfrm>
            <a:off x="2012474" y="1244122"/>
            <a:ext cx="8416316"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34FDC440-75F4-214C-19BD-0B1491D90B52}"/>
              </a:ext>
            </a:extLst>
          </p:cNvPr>
          <p:cNvSpPr txBox="1">
            <a:spLocks/>
          </p:cNvSpPr>
          <p:nvPr/>
        </p:nvSpPr>
        <p:spPr>
          <a:xfrm>
            <a:off x="2095323" y="1311681"/>
            <a:ext cx="8252444"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err="1"/>
              <a:t>Invitación</a:t>
            </a:r>
            <a:r>
              <a:rPr lang="en-US" sz="2300" dirty="0"/>
              <a:t> a </a:t>
            </a:r>
            <a:r>
              <a:rPr lang="en-US" sz="2300" dirty="0" err="1"/>
              <a:t>cuando</a:t>
            </a:r>
            <a:r>
              <a:rPr lang="en-US" sz="2300" dirty="0"/>
              <a:t> </a:t>
            </a:r>
            <a:r>
              <a:rPr lang="en-US" sz="2300" dirty="0" err="1"/>
              <a:t>menos</a:t>
            </a:r>
            <a:r>
              <a:rPr lang="en-US" sz="2300" dirty="0"/>
              <a:t> Tres Personas y </a:t>
            </a:r>
            <a:r>
              <a:rPr lang="en-US" sz="2300" dirty="0" err="1"/>
              <a:t>Adjudicación</a:t>
            </a:r>
            <a:r>
              <a:rPr lang="en-US" sz="2300" dirty="0"/>
              <a:t> </a:t>
            </a:r>
            <a:r>
              <a:rPr lang="en-US" sz="2300" dirty="0" err="1"/>
              <a:t>Directa</a:t>
            </a:r>
            <a:r>
              <a:rPr lang="en-US" sz="2300" dirty="0"/>
              <a:t> </a:t>
            </a:r>
          </a:p>
        </p:txBody>
      </p:sp>
      <p:grpSp>
        <p:nvGrpSpPr>
          <p:cNvPr id="4" name="Grupo 3">
            <a:extLst>
              <a:ext uri="{FF2B5EF4-FFF2-40B4-BE49-F238E27FC236}">
                <a16:creationId xmlns:a16="http://schemas.microsoft.com/office/drawing/2014/main" id="{70CEA9D0-E712-40F8-BA46-7098BF812154}"/>
              </a:ext>
            </a:extLst>
          </p:cNvPr>
          <p:cNvGrpSpPr/>
          <p:nvPr/>
        </p:nvGrpSpPr>
        <p:grpSpPr>
          <a:xfrm>
            <a:off x="1672877" y="2080254"/>
            <a:ext cx="8848586" cy="4012425"/>
            <a:chOff x="1901476" y="2080254"/>
            <a:chExt cx="8848586" cy="4012425"/>
          </a:xfrm>
        </p:grpSpPr>
        <p:sp>
          <p:nvSpPr>
            <p:cNvPr id="52" name="Rectangle 51">
              <a:extLst>
                <a:ext uri="{FF2B5EF4-FFF2-40B4-BE49-F238E27FC236}">
                  <a16:creationId xmlns:a16="http://schemas.microsoft.com/office/drawing/2014/main" id="{A575F7DB-0C0E-4A53-C0CC-86D53B5EE057}"/>
                </a:ext>
              </a:extLst>
            </p:cNvPr>
            <p:cNvSpPr/>
            <p:nvPr/>
          </p:nvSpPr>
          <p:spPr>
            <a:xfrm>
              <a:off x="4085967" y="2914394"/>
              <a:ext cx="795457" cy="585342"/>
            </a:xfrm>
            <a:prstGeom prst="rect">
              <a:avLst/>
            </a:prstGeom>
            <a:gradFill flip="none" rotWithShape="1">
              <a:gsLst>
                <a:gs pos="44000">
                  <a:schemeClr val="bg1"/>
                </a:gs>
                <a:gs pos="83000">
                  <a:schemeClr val="accent3">
                    <a:lumMod val="20000"/>
                    <a:lumOff val="80000"/>
                  </a:schemeClr>
                </a:gs>
              </a:gsLst>
              <a:lin ang="18900000" scaled="1"/>
              <a:tileRect/>
            </a:gradFill>
            <a:ln>
              <a:noFill/>
            </a:ln>
            <a:effectLst>
              <a:outerShdw blurRad="508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3" name="Rectangle 52">
              <a:extLst>
                <a:ext uri="{FF2B5EF4-FFF2-40B4-BE49-F238E27FC236}">
                  <a16:creationId xmlns:a16="http://schemas.microsoft.com/office/drawing/2014/main" id="{32542C87-00B2-8C9B-1DEE-D6FB532049D2}"/>
                </a:ext>
              </a:extLst>
            </p:cNvPr>
            <p:cNvSpPr/>
            <p:nvPr/>
          </p:nvSpPr>
          <p:spPr>
            <a:xfrm>
              <a:off x="4085967" y="3565025"/>
              <a:ext cx="795457" cy="426033"/>
            </a:xfrm>
            <a:prstGeom prst="rect">
              <a:avLst/>
            </a:prstGeom>
            <a:gradFill flip="none" rotWithShape="1">
              <a:gsLst>
                <a:gs pos="44000">
                  <a:schemeClr val="bg1"/>
                </a:gs>
                <a:gs pos="83000">
                  <a:schemeClr val="accent3">
                    <a:lumMod val="20000"/>
                    <a:lumOff val="80000"/>
                  </a:schemeClr>
                </a:gs>
              </a:gsLst>
              <a:lin ang="18900000" scaled="1"/>
              <a:tileRect/>
            </a:gradFill>
            <a:ln>
              <a:noFill/>
            </a:ln>
            <a:effectLst>
              <a:outerShdw blurRad="508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4" name="Rectangle 53">
              <a:extLst>
                <a:ext uri="{FF2B5EF4-FFF2-40B4-BE49-F238E27FC236}">
                  <a16:creationId xmlns:a16="http://schemas.microsoft.com/office/drawing/2014/main" id="{3E0DBB46-F61E-6AEF-35ED-AA83C7232333}"/>
                </a:ext>
              </a:extLst>
            </p:cNvPr>
            <p:cNvSpPr/>
            <p:nvPr/>
          </p:nvSpPr>
          <p:spPr>
            <a:xfrm>
              <a:off x="4085967" y="4055718"/>
              <a:ext cx="795457" cy="935582"/>
            </a:xfrm>
            <a:prstGeom prst="rect">
              <a:avLst/>
            </a:prstGeom>
            <a:gradFill flip="none" rotWithShape="1">
              <a:gsLst>
                <a:gs pos="44000">
                  <a:schemeClr val="bg1"/>
                </a:gs>
                <a:gs pos="83000">
                  <a:schemeClr val="accent3">
                    <a:lumMod val="20000"/>
                    <a:lumOff val="80000"/>
                  </a:schemeClr>
                </a:gs>
              </a:gsLst>
              <a:lin ang="18900000" scaled="1"/>
              <a:tileRect/>
            </a:gradFill>
            <a:ln>
              <a:noFill/>
            </a:ln>
            <a:effectLst>
              <a:outerShdw blurRad="508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5" name="Rectangle 54">
              <a:extLst>
                <a:ext uri="{FF2B5EF4-FFF2-40B4-BE49-F238E27FC236}">
                  <a16:creationId xmlns:a16="http://schemas.microsoft.com/office/drawing/2014/main" id="{40AB1AC1-8784-2A9F-47FB-B096AAEAEAFF}"/>
                </a:ext>
              </a:extLst>
            </p:cNvPr>
            <p:cNvSpPr/>
            <p:nvPr/>
          </p:nvSpPr>
          <p:spPr>
            <a:xfrm>
              <a:off x="4085966" y="5049236"/>
              <a:ext cx="795457" cy="1026000"/>
            </a:xfrm>
            <a:prstGeom prst="rect">
              <a:avLst/>
            </a:prstGeom>
            <a:gradFill flip="none" rotWithShape="1">
              <a:gsLst>
                <a:gs pos="44000">
                  <a:schemeClr val="bg1"/>
                </a:gs>
                <a:gs pos="83000">
                  <a:schemeClr val="accent3">
                    <a:lumMod val="20000"/>
                    <a:lumOff val="80000"/>
                  </a:schemeClr>
                </a:gs>
              </a:gsLst>
              <a:lin ang="18900000" scaled="1"/>
              <a:tileRect/>
            </a:gradFill>
            <a:ln>
              <a:noFill/>
            </a:ln>
            <a:effectLst>
              <a:outerShdw blurRad="508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 name="Rectangle 5">
              <a:extLst>
                <a:ext uri="{FF2B5EF4-FFF2-40B4-BE49-F238E27FC236}">
                  <a16:creationId xmlns:a16="http://schemas.microsoft.com/office/drawing/2014/main" id="{CEE82A83-9FA5-9458-C60C-4CC2B3BBBC2E}"/>
                </a:ext>
              </a:extLst>
            </p:cNvPr>
            <p:cNvSpPr/>
            <p:nvPr/>
          </p:nvSpPr>
          <p:spPr>
            <a:xfrm>
              <a:off x="4085967" y="2080254"/>
              <a:ext cx="795457" cy="773220"/>
            </a:xfrm>
            <a:prstGeom prst="rect">
              <a:avLst/>
            </a:prstGeom>
            <a:gradFill flip="none" rotWithShape="1">
              <a:gsLst>
                <a:gs pos="44000">
                  <a:schemeClr val="bg1"/>
                </a:gs>
                <a:gs pos="83000">
                  <a:schemeClr val="accent3">
                    <a:lumMod val="20000"/>
                    <a:lumOff val="80000"/>
                  </a:schemeClr>
                </a:gs>
              </a:gsLst>
              <a:lin ang="18900000" scaled="1"/>
              <a:tileRect/>
            </a:gradFill>
            <a:ln>
              <a:noFill/>
            </a:ln>
            <a:effectLst>
              <a:outerShdw blurRad="508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6" name="Freeform 35">
              <a:extLst>
                <a:ext uri="{FF2B5EF4-FFF2-40B4-BE49-F238E27FC236}">
                  <a16:creationId xmlns:a16="http://schemas.microsoft.com/office/drawing/2014/main" id="{37ACC653-61E3-1828-6DC2-D41C279E4060}"/>
                </a:ext>
              </a:extLst>
            </p:cNvPr>
            <p:cNvSpPr/>
            <p:nvPr/>
          </p:nvSpPr>
          <p:spPr>
            <a:xfrm>
              <a:off x="4380221" y="2913354"/>
              <a:ext cx="6369841" cy="586382"/>
            </a:xfrm>
            <a:custGeom>
              <a:avLst/>
              <a:gdLst>
                <a:gd name="connsiteX0" fmla="*/ 0 w 6369841"/>
                <a:gd name="connsiteY0" fmla="*/ 0 h 586382"/>
                <a:gd name="connsiteX1" fmla="*/ 402593 w 6369841"/>
                <a:gd name="connsiteY1" fmla="*/ 0 h 586382"/>
                <a:gd name="connsiteX2" fmla="*/ 402593 w 6369841"/>
                <a:gd name="connsiteY2" fmla="*/ 1607 h 586382"/>
                <a:gd name="connsiteX3" fmla="*/ 6369841 w 6369841"/>
                <a:gd name="connsiteY3" fmla="*/ 1607 h 586382"/>
                <a:gd name="connsiteX4" fmla="*/ 6369841 w 6369841"/>
                <a:gd name="connsiteY4" fmla="*/ 586382 h 586382"/>
                <a:gd name="connsiteX5" fmla="*/ 397603 w 6369841"/>
                <a:gd name="connsiteY5" fmla="*/ 586382 h 586382"/>
                <a:gd name="connsiteX6" fmla="*/ 397603 w 6369841"/>
                <a:gd name="connsiteY6" fmla="*/ 575972 h 58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9841" h="586382">
                  <a:moveTo>
                    <a:pt x="0" y="0"/>
                  </a:moveTo>
                  <a:lnTo>
                    <a:pt x="402593" y="0"/>
                  </a:lnTo>
                  <a:lnTo>
                    <a:pt x="402593" y="1607"/>
                  </a:lnTo>
                  <a:lnTo>
                    <a:pt x="6369841" y="1607"/>
                  </a:lnTo>
                  <a:lnTo>
                    <a:pt x="6369841" y="586382"/>
                  </a:lnTo>
                  <a:lnTo>
                    <a:pt x="397603" y="586382"/>
                  </a:lnTo>
                  <a:lnTo>
                    <a:pt x="397603" y="575972"/>
                  </a:lnTo>
                  <a:close/>
                </a:path>
              </a:pathLst>
            </a:custGeom>
            <a:gradFill>
              <a:gsLst>
                <a:gs pos="22000">
                  <a:schemeClr val="accent3">
                    <a:lumMod val="20000"/>
                    <a:lumOff val="80000"/>
                  </a:schemeClr>
                </a:gs>
                <a:gs pos="89000">
                  <a:srgbClr val="B6B6B6"/>
                </a:gs>
              </a:gsLst>
              <a:lin ang="5400000" scaled="1"/>
            </a:gradFill>
            <a:ln>
              <a:noFill/>
            </a:ln>
            <a:effectLst>
              <a:outerShdw blurRad="1016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a:p>
              <a:pPr algn="ctr"/>
              <a:endParaRPr lang="en-MX" dirty="0"/>
            </a:p>
          </p:txBody>
        </p:sp>
        <p:sp>
          <p:nvSpPr>
            <p:cNvPr id="37" name="Freeform 36">
              <a:extLst>
                <a:ext uri="{FF2B5EF4-FFF2-40B4-BE49-F238E27FC236}">
                  <a16:creationId xmlns:a16="http://schemas.microsoft.com/office/drawing/2014/main" id="{8853A735-D1CD-6B9B-9B08-A25241EF9170}"/>
                </a:ext>
              </a:extLst>
            </p:cNvPr>
            <p:cNvSpPr/>
            <p:nvPr/>
          </p:nvSpPr>
          <p:spPr>
            <a:xfrm>
              <a:off x="4380221" y="3566036"/>
              <a:ext cx="6369841" cy="429802"/>
            </a:xfrm>
            <a:custGeom>
              <a:avLst/>
              <a:gdLst>
                <a:gd name="connsiteX0" fmla="*/ 397603 w 6369841"/>
                <a:gd name="connsiteY0" fmla="*/ 0 h 429802"/>
                <a:gd name="connsiteX1" fmla="*/ 6369841 w 6369841"/>
                <a:gd name="connsiteY1" fmla="*/ 0 h 429802"/>
                <a:gd name="connsiteX2" fmla="*/ 6369841 w 6369841"/>
                <a:gd name="connsiteY2" fmla="*/ 423381 h 429802"/>
                <a:gd name="connsiteX3" fmla="*/ 402593 w 6369841"/>
                <a:gd name="connsiteY3" fmla="*/ 423381 h 429802"/>
                <a:gd name="connsiteX4" fmla="*/ 402593 w 6369841"/>
                <a:gd name="connsiteY4" fmla="*/ 429802 h 429802"/>
                <a:gd name="connsiteX5" fmla="*/ 0 w 6369841"/>
                <a:gd name="connsiteY5" fmla="*/ 5002 h 429802"/>
                <a:gd name="connsiteX6" fmla="*/ 397603 w 6369841"/>
                <a:gd name="connsiteY6" fmla="*/ 5002 h 429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9841" h="429802">
                  <a:moveTo>
                    <a:pt x="397603" y="0"/>
                  </a:moveTo>
                  <a:lnTo>
                    <a:pt x="6369841" y="0"/>
                  </a:lnTo>
                  <a:lnTo>
                    <a:pt x="6369841" y="423381"/>
                  </a:lnTo>
                  <a:lnTo>
                    <a:pt x="402593" y="423381"/>
                  </a:lnTo>
                  <a:lnTo>
                    <a:pt x="402593" y="429802"/>
                  </a:lnTo>
                  <a:lnTo>
                    <a:pt x="0" y="5002"/>
                  </a:lnTo>
                  <a:lnTo>
                    <a:pt x="397603" y="5002"/>
                  </a:lnTo>
                  <a:close/>
                </a:path>
              </a:pathLst>
            </a:custGeom>
            <a:gradFill>
              <a:gsLst>
                <a:gs pos="0">
                  <a:srgbClr val="F7BA42"/>
                </a:gs>
                <a:gs pos="69000">
                  <a:srgbClr val="FCEACF"/>
                </a:gs>
              </a:gsLst>
              <a:lin ang="16200000" scaled="1"/>
            </a:gradFill>
            <a:ln>
              <a:noFill/>
            </a:ln>
            <a:effectLst>
              <a:outerShdw blurRad="1016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a:p>
              <a:pPr algn="ctr"/>
              <a:endParaRPr lang="en-MX" dirty="0"/>
            </a:p>
          </p:txBody>
        </p:sp>
        <p:sp>
          <p:nvSpPr>
            <p:cNvPr id="38" name="Freeform 37">
              <a:extLst>
                <a:ext uri="{FF2B5EF4-FFF2-40B4-BE49-F238E27FC236}">
                  <a16:creationId xmlns:a16="http://schemas.microsoft.com/office/drawing/2014/main" id="{C2F43108-FA71-AEE3-09D7-B389467E64DE}"/>
                </a:ext>
              </a:extLst>
            </p:cNvPr>
            <p:cNvSpPr/>
            <p:nvPr/>
          </p:nvSpPr>
          <p:spPr>
            <a:xfrm>
              <a:off x="4378623" y="4055718"/>
              <a:ext cx="6371439" cy="935582"/>
            </a:xfrm>
            <a:custGeom>
              <a:avLst/>
              <a:gdLst>
                <a:gd name="connsiteX0" fmla="*/ 399201 w 6371439"/>
                <a:gd name="connsiteY0" fmla="*/ 0 h 935582"/>
                <a:gd name="connsiteX1" fmla="*/ 6371439 w 6371439"/>
                <a:gd name="connsiteY1" fmla="*/ 0 h 935582"/>
                <a:gd name="connsiteX2" fmla="*/ 6371439 w 6371439"/>
                <a:gd name="connsiteY2" fmla="*/ 933940 h 935582"/>
                <a:gd name="connsiteX3" fmla="*/ 402593 w 6371439"/>
                <a:gd name="connsiteY3" fmla="*/ 933940 h 935582"/>
                <a:gd name="connsiteX4" fmla="*/ 402593 w 6371439"/>
                <a:gd name="connsiteY4" fmla="*/ 935582 h 935582"/>
                <a:gd name="connsiteX5" fmla="*/ 401884 w 6371439"/>
                <a:gd name="connsiteY5" fmla="*/ 933940 h 935582"/>
                <a:gd name="connsiteX6" fmla="*/ 399201 w 6371439"/>
                <a:gd name="connsiteY6" fmla="*/ 933940 h 935582"/>
                <a:gd name="connsiteX7" fmla="*/ 399201 w 6371439"/>
                <a:gd name="connsiteY7" fmla="*/ 927726 h 935582"/>
                <a:gd name="connsiteX8" fmla="*/ 0 w 6371439"/>
                <a:gd name="connsiteY8" fmla="*/ 3182 h 935582"/>
                <a:gd name="connsiteX9" fmla="*/ 399201 w 6371439"/>
                <a:gd name="connsiteY9" fmla="*/ 3182 h 93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71439" h="935582">
                  <a:moveTo>
                    <a:pt x="399201" y="0"/>
                  </a:moveTo>
                  <a:lnTo>
                    <a:pt x="6371439" y="0"/>
                  </a:lnTo>
                  <a:lnTo>
                    <a:pt x="6371439" y="933940"/>
                  </a:lnTo>
                  <a:lnTo>
                    <a:pt x="402593" y="933940"/>
                  </a:lnTo>
                  <a:lnTo>
                    <a:pt x="402593" y="935582"/>
                  </a:lnTo>
                  <a:lnTo>
                    <a:pt x="401884" y="933940"/>
                  </a:lnTo>
                  <a:lnTo>
                    <a:pt x="399201" y="933940"/>
                  </a:lnTo>
                  <a:lnTo>
                    <a:pt x="399201" y="927726"/>
                  </a:lnTo>
                  <a:lnTo>
                    <a:pt x="0" y="3182"/>
                  </a:lnTo>
                  <a:lnTo>
                    <a:pt x="399201" y="3182"/>
                  </a:lnTo>
                  <a:close/>
                </a:path>
              </a:pathLst>
            </a:custGeom>
            <a:gradFill>
              <a:gsLst>
                <a:gs pos="22000">
                  <a:schemeClr val="accent3">
                    <a:lumMod val="20000"/>
                    <a:lumOff val="80000"/>
                  </a:schemeClr>
                </a:gs>
                <a:gs pos="89000">
                  <a:srgbClr val="B6B6B6"/>
                </a:gs>
              </a:gsLst>
              <a:lin ang="5400000" scaled="1"/>
            </a:gradFill>
            <a:ln>
              <a:noFill/>
            </a:ln>
            <a:effectLst>
              <a:outerShdw blurRad="1016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a:p>
              <a:pPr algn="ctr"/>
              <a:endParaRPr lang="en-MX" dirty="0"/>
            </a:p>
          </p:txBody>
        </p:sp>
        <p:sp>
          <p:nvSpPr>
            <p:cNvPr id="39" name="Freeform 38">
              <a:extLst>
                <a:ext uri="{FF2B5EF4-FFF2-40B4-BE49-F238E27FC236}">
                  <a16:creationId xmlns:a16="http://schemas.microsoft.com/office/drawing/2014/main" id="{4EFBD3B1-3B1E-5552-83FE-CA57412A6A70}"/>
                </a:ext>
              </a:extLst>
            </p:cNvPr>
            <p:cNvSpPr/>
            <p:nvPr/>
          </p:nvSpPr>
          <p:spPr>
            <a:xfrm>
              <a:off x="4380221" y="5055960"/>
              <a:ext cx="6369841" cy="1036719"/>
            </a:xfrm>
            <a:custGeom>
              <a:avLst/>
              <a:gdLst>
                <a:gd name="connsiteX0" fmla="*/ 397603 w 6369841"/>
                <a:gd name="connsiteY0" fmla="*/ 0 h 1036719"/>
                <a:gd name="connsiteX1" fmla="*/ 6369841 w 6369841"/>
                <a:gd name="connsiteY1" fmla="*/ 0 h 1036719"/>
                <a:gd name="connsiteX2" fmla="*/ 6369841 w 6369841"/>
                <a:gd name="connsiteY2" fmla="*/ 1019488 h 1036719"/>
                <a:gd name="connsiteX3" fmla="*/ 402593 w 6369841"/>
                <a:gd name="connsiteY3" fmla="*/ 1019488 h 1036719"/>
                <a:gd name="connsiteX4" fmla="*/ 402593 w 6369841"/>
                <a:gd name="connsiteY4" fmla="*/ 1036719 h 1036719"/>
                <a:gd name="connsiteX5" fmla="*/ 0 w 6369841"/>
                <a:gd name="connsiteY5" fmla="*/ 17919 h 1036719"/>
                <a:gd name="connsiteX6" fmla="*/ 397603 w 6369841"/>
                <a:gd name="connsiteY6" fmla="*/ 17919 h 103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9841" h="1036719">
                  <a:moveTo>
                    <a:pt x="397603" y="0"/>
                  </a:moveTo>
                  <a:lnTo>
                    <a:pt x="6369841" y="0"/>
                  </a:lnTo>
                  <a:lnTo>
                    <a:pt x="6369841" y="1019488"/>
                  </a:lnTo>
                  <a:lnTo>
                    <a:pt x="402593" y="1019488"/>
                  </a:lnTo>
                  <a:lnTo>
                    <a:pt x="402593" y="1036719"/>
                  </a:lnTo>
                  <a:lnTo>
                    <a:pt x="0" y="17919"/>
                  </a:lnTo>
                  <a:lnTo>
                    <a:pt x="397603" y="17919"/>
                  </a:lnTo>
                  <a:close/>
                </a:path>
              </a:pathLst>
            </a:custGeom>
            <a:gradFill>
              <a:gsLst>
                <a:gs pos="0">
                  <a:srgbClr val="F7BA42"/>
                </a:gs>
                <a:gs pos="69000">
                  <a:srgbClr val="FCEACF"/>
                </a:gs>
              </a:gsLst>
              <a:lin ang="16200000" scaled="1"/>
            </a:gradFill>
            <a:ln>
              <a:noFill/>
            </a:ln>
            <a:effectLst>
              <a:outerShdw blurRad="1016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dirty="0"/>
            </a:p>
            <a:p>
              <a:pPr algn="ctr"/>
              <a:endParaRPr lang="en-MX" dirty="0"/>
            </a:p>
          </p:txBody>
        </p:sp>
        <p:sp>
          <p:nvSpPr>
            <p:cNvPr id="35" name="Freeform 34">
              <a:extLst>
                <a:ext uri="{FF2B5EF4-FFF2-40B4-BE49-F238E27FC236}">
                  <a16:creationId xmlns:a16="http://schemas.microsoft.com/office/drawing/2014/main" id="{614192D5-5F94-7F93-8620-AC5FB58BA5F3}"/>
                </a:ext>
              </a:extLst>
            </p:cNvPr>
            <p:cNvSpPr/>
            <p:nvPr/>
          </p:nvSpPr>
          <p:spPr>
            <a:xfrm flipH="1" flipV="1">
              <a:off x="4380221" y="2080255"/>
              <a:ext cx="6369841" cy="768407"/>
            </a:xfrm>
            <a:custGeom>
              <a:avLst/>
              <a:gdLst>
                <a:gd name="connsiteX0" fmla="*/ 6369841 w 6369841"/>
                <a:gd name="connsiteY0" fmla="*/ 768407 h 768407"/>
                <a:gd name="connsiteX1" fmla="*/ 5967248 w 6369841"/>
                <a:gd name="connsiteY1" fmla="*/ 768407 h 768407"/>
                <a:gd name="connsiteX2" fmla="*/ 5967248 w 6369841"/>
                <a:gd name="connsiteY2" fmla="*/ 768406 h 768407"/>
                <a:gd name="connsiteX3" fmla="*/ 0 w 6369841"/>
                <a:gd name="connsiteY3" fmla="*/ 768406 h 768407"/>
                <a:gd name="connsiteX4" fmla="*/ 0 w 6369841"/>
                <a:gd name="connsiteY4" fmla="*/ 0 h 768407"/>
                <a:gd name="connsiteX5" fmla="*/ 5972238 w 6369841"/>
                <a:gd name="connsiteY5" fmla="*/ 0 h 768407"/>
                <a:gd name="connsiteX6" fmla="*/ 5972238 w 6369841"/>
                <a:gd name="connsiteY6" fmla="*/ 11111 h 768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69841" h="768407">
                  <a:moveTo>
                    <a:pt x="6369841" y="768407"/>
                  </a:moveTo>
                  <a:lnTo>
                    <a:pt x="5967248" y="768407"/>
                  </a:lnTo>
                  <a:lnTo>
                    <a:pt x="5967248" y="768406"/>
                  </a:lnTo>
                  <a:lnTo>
                    <a:pt x="0" y="768406"/>
                  </a:lnTo>
                  <a:lnTo>
                    <a:pt x="0" y="0"/>
                  </a:lnTo>
                  <a:lnTo>
                    <a:pt x="5972238" y="0"/>
                  </a:lnTo>
                  <a:lnTo>
                    <a:pt x="5972238" y="11111"/>
                  </a:lnTo>
                  <a:close/>
                </a:path>
              </a:pathLst>
            </a:custGeom>
            <a:gradFill>
              <a:gsLst>
                <a:gs pos="0">
                  <a:srgbClr val="F7BA42"/>
                </a:gs>
                <a:gs pos="69000">
                  <a:srgbClr val="FCEACF"/>
                </a:gs>
              </a:gsLst>
              <a:lin ang="16200000" scaled="1"/>
            </a:gradFill>
            <a:ln>
              <a:noFill/>
            </a:ln>
            <a:effectLst>
              <a:outerShdw blurRad="1016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9" name="TextBox 8">
              <a:extLst>
                <a:ext uri="{FF2B5EF4-FFF2-40B4-BE49-F238E27FC236}">
                  <a16:creationId xmlns:a16="http://schemas.microsoft.com/office/drawing/2014/main" id="{8D2EEBE5-1E61-9AF7-D741-7DE6188AB864}"/>
                </a:ext>
              </a:extLst>
            </p:cNvPr>
            <p:cNvSpPr txBox="1"/>
            <p:nvPr/>
          </p:nvSpPr>
          <p:spPr>
            <a:xfrm>
              <a:off x="1901476" y="3283220"/>
              <a:ext cx="1782302" cy="1008000"/>
            </a:xfrm>
            <a:prstGeom prst="rect">
              <a:avLst/>
            </a:prstGeom>
            <a:solidFill>
              <a:schemeClr val="bg1"/>
            </a:solidFill>
          </p:spPr>
          <p:txBody>
            <a:bodyPr wrap="square" anchor="ctr">
              <a:spAutoFit/>
            </a:bodyPr>
            <a:lstStyle/>
            <a:p>
              <a:pPr algn="ctr">
                <a:lnSpc>
                  <a:spcPct val="107000"/>
                </a:lnSpc>
                <a:spcAft>
                  <a:spcPts val="800"/>
                </a:spcAft>
              </a:pPr>
              <a:r>
                <a:rPr lang="es-MX" sz="1800" b="1" dirty="0">
                  <a:effectLst/>
                  <a:latin typeface="Tenorite" pitchFamily="2" charset="0"/>
                </a:rPr>
                <a:t>Adjudicación Directa</a:t>
              </a:r>
              <a:endParaRPr lang="en-MX" sz="1100" b="1" dirty="0">
                <a:effectLst/>
                <a:latin typeface="Tenorite" pitchFamily="2"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58BBA168-97E7-50F7-BFAF-5FCD342A32DD}"/>
                </a:ext>
              </a:extLst>
            </p:cNvPr>
            <p:cNvSpPr txBox="1"/>
            <p:nvPr/>
          </p:nvSpPr>
          <p:spPr>
            <a:xfrm>
              <a:off x="4881424" y="3631926"/>
              <a:ext cx="5547366" cy="300082"/>
            </a:xfrm>
            <a:prstGeom prst="rect">
              <a:avLst/>
            </a:prstGeom>
            <a:noFill/>
          </p:spPr>
          <p:txBody>
            <a:bodyPr wrap="square">
              <a:spAutoFit/>
            </a:bodyPr>
            <a:lstStyle/>
            <a:p>
              <a:pPr lvl="0">
                <a:lnSpc>
                  <a:spcPts val="1600"/>
                </a:lnSpc>
                <a:spcAft>
                  <a:spcPts val="600"/>
                </a:spcAft>
              </a:pPr>
              <a:r>
                <a:rPr lang="es-MX" sz="1300" dirty="0">
                  <a:effectLst/>
                  <a:latin typeface="Tenorite" pitchFamily="2" charset="0"/>
                </a:rPr>
                <a:t>Las cotizaciones se podrán realizar a través de CompraNet.</a:t>
              </a:r>
            </a:p>
          </p:txBody>
        </p:sp>
        <p:sp>
          <p:nvSpPr>
            <p:cNvPr id="16" name="TextBox 15">
              <a:extLst>
                <a:ext uri="{FF2B5EF4-FFF2-40B4-BE49-F238E27FC236}">
                  <a16:creationId xmlns:a16="http://schemas.microsoft.com/office/drawing/2014/main" id="{612552B9-C847-C87F-CEAE-ED41FD71F17D}"/>
                </a:ext>
              </a:extLst>
            </p:cNvPr>
            <p:cNvSpPr txBox="1"/>
            <p:nvPr/>
          </p:nvSpPr>
          <p:spPr>
            <a:xfrm>
              <a:off x="4881425" y="2114657"/>
              <a:ext cx="5699862" cy="707886"/>
            </a:xfrm>
            <a:prstGeom prst="rect">
              <a:avLst/>
            </a:prstGeom>
            <a:noFill/>
          </p:spPr>
          <p:txBody>
            <a:bodyPr wrap="square">
              <a:spAutoFit/>
            </a:bodyPr>
            <a:lstStyle/>
            <a:p>
              <a:pPr lvl="0">
                <a:lnSpc>
                  <a:spcPts val="1600"/>
                </a:lnSpc>
                <a:spcAft>
                  <a:spcPts val="600"/>
                </a:spcAft>
              </a:pPr>
              <a:r>
                <a:rPr lang="es-MX" sz="1300" dirty="0">
                  <a:effectLst/>
                  <a:latin typeface="Tenorite" pitchFamily="2" charset="0"/>
                </a:rPr>
                <a:t>Las Adjudicaciones de bienes o servicios cuyo monto sea igual o superior a la cantidad de 300 veces el salario mínimo general vigente en el estado de Sonora, se debe contar con tres cotizaciones en las mismas condiciones. </a:t>
              </a:r>
            </a:p>
          </p:txBody>
        </p:sp>
        <p:sp>
          <p:nvSpPr>
            <p:cNvPr id="19" name="TextBox 18">
              <a:extLst>
                <a:ext uri="{FF2B5EF4-FFF2-40B4-BE49-F238E27FC236}">
                  <a16:creationId xmlns:a16="http://schemas.microsoft.com/office/drawing/2014/main" id="{3D10CEDD-B07E-EE84-7545-001BEF29E3D2}"/>
                </a:ext>
              </a:extLst>
            </p:cNvPr>
            <p:cNvSpPr txBox="1"/>
            <p:nvPr/>
          </p:nvSpPr>
          <p:spPr>
            <a:xfrm>
              <a:off x="4881424" y="2952829"/>
              <a:ext cx="5699861" cy="505267"/>
            </a:xfrm>
            <a:prstGeom prst="rect">
              <a:avLst/>
            </a:prstGeom>
            <a:noFill/>
          </p:spPr>
          <p:txBody>
            <a:bodyPr wrap="square">
              <a:spAutoFit/>
            </a:bodyPr>
            <a:lstStyle/>
            <a:p>
              <a:pPr lvl="0">
                <a:lnSpc>
                  <a:spcPts val="1600"/>
                </a:lnSpc>
                <a:spcAft>
                  <a:spcPts val="600"/>
                </a:spcAft>
              </a:pPr>
              <a:r>
                <a:rPr lang="es-MX" sz="1300" dirty="0">
                  <a:effectLst/>
                  <a:latin typeface="Tenorite" pitchFamily="2" charset="0"/>
                </a:rPr>
                <a:t>Las cotizaciones se realizarán dentro de los 30 días previos al de la adjudicación y deben constar por escrito. </a:t>
              </a:r>
            </a:p>
          </p:txBody>
        </p:sp>
        <p:sp>
          <p:nvSpPr>
            <p:cNvPr id="23" name="TextBox 22">
              <a:extLst>
                <a:ext uri="{FF2B5EF4-FFF2-40B4-BE49-F238E27FC236}">
                  <a16:creationId xmlns:a16="http://schemas.microsoft.com/office/drawing/2014/main" id="{5DA1AEB1-8007-4D18-2145-3841192D66D4}"/>
                </a:ext>
              </a:extLst>
            </p:cNvPr>
            <p:cNvSpPr txBox="1"/>
            <p:nvPr/>
          </p:nvSpPr>
          <p:spPr>
            <a:xfrm>
              <a:off x="4063414" y="2934526"/>
              <a:ext cx="399468" cy="584775"/>
            </a:xfrm>
            <a:prstGeom prst="rect">
              <a:avLst/>
            </a:prstGeom>
            <a:noFill/>
          </p:spPr>
          <p:txBody>
            <a:bodyPr wrap="none" rtlCol="0">
              <a:spAutoFit/>
            </a:bodyPr>
            <a:lstStyle/>
            <a:p>
              <a:pPr algn="ctr"/>
              <a:r>
                <a:rPr lang="en-MX" sz="3200" dirty="0">
                  <a:gradFill>
                    <a:gsLst>
                      <a:gs pos="22000">
                        <a:schemeClr val="accent3">
                          <a:lumMod val="20000"/>
                          <a:lumOff val="80000"/>
                          <a:alpha val="78000"/>
                        </a:schemeClr>
                      </a:gs>
                      <a:gs pos="89000">
                        <a:schemeClr val="accent3">
                          <a:lumMod val="60000"/>
                          <a:lumOff val="40000"/>
                        </a:schemeClr>
                      </a:gs>
                    </a:gsLst>
                    <a:lin ang="5400000" scaled="1"/>
                  </a:gradFill>
                  <a:latin typeface="Tenorite" pitchFamily="2" charset="0"/>
                </a:rPr>
                <a:t>2</a:t>
              </a:r>
            </a:p>
          </p:txBody>
        </p:sp>
        <p:sp>
          <p:nvSpPr>
            <p:cNvPr id="24" name="TextBox 23">
              <a:extLst>
                <a:ext uri="{FF2B5EF4-FFF2-40B4-BE49-F238E27FC236}">
                  <a16:creationId xmlns:a16="http://schemas.microsoft.com/office/drawing/2014/main" id="{86141E4A-65E0-F396-D907-E075F72D0BA6}"/>
                </a:ext>
              </a:extLst>
            </p:cNvPr>
            <p:cNvSpPr txBox="1"/>
            <p:nvPr/>
          </p:nvSpPr>
          <p:spPr>
            <a:xfrm>
              <a:off x="4063414" y="3494833"/>
              <a:ext cx="399468" cy="584775"/>
            </a:xfrm>
            <a:prstGeom prst="rect">
              <a:avLst/>
            </a:prstGeom>
            <a:noFill/>
          </p:spPr>
          <p:txBody>
            <a:bodyPr wrap="none" rtlCol="0">
              <a:spAutoFit/>
            </a:bodyPr>
            <a:lstStyle/>
            <a:p>
              <a:pPr algn="ctr"/>
              <a:r>
                <a:rPr lang="en-MX" sz="3200" dirty="0">
                  <a:gradFill>
                    <a:gsLst>
                      <a:gs pos="22000">
                        <a:schemeClr val="accent3">
                          <a:lumMod val="20000"/>
                          <a:lumOff val="80000"/>
                          <a:alpha val="78000"/>
                        </a:schemeClr>
                      </a:gs>
                      <a:gs pos="89000">
                        <a:schemeClr val="accent3">
                          <a:lumMod val="60000"/>
                          <a:lumOff val="40000"/>
                        </a:schemeClr>
                      </a:gs>
                    </a:gsLst>
                    <a:lin ang="5400000" scaled="1"/>
                  </a:gradFill>
                  <a:latin typeface="Tenorite" pitchFamily="2" charset="0"/>
                </a:rPr>
                <a:t>3</a:t>
              </a:r>
            </a:p>
          </p:txBody>
        </p:sp>
        <p:cxnSp>
          <p:nvCxnSpPr>
            <p:cNvPr id="33" name="Elbow Connector 32">
              <a:extLst>
                <a:ext uri="{FF2B5EF4-FFF2-40B4-BE49-F238E27FC236}">
                  <a16:creationId xmlns:a16="http://schemas.microsoft.com/office/drawing/2014/main" id="{DEEC8976-B839-1949-5094-E242742B364C}"/>
                </a:ext>
              </a:extLst>
            </p:cNvPr>
            <p:cNvCxnSpPr>
              <a:cxnSpLocks/>
              <a:stCxn id="6" idx="1"/>
              <a:endCxn id="9" idx="0"/>
            </p:cNvCxnSpPr>
            <p:nvPr/>
          </p:nvCxnSpPr>
          <p:spPr>
            <a:xfrm rot="10800000" flipV="1">
              <a:off x="2792627" y="2466864"/>
              <a:ext cx="1293340" cy="816356"/>
            </a:xfrm>
            <a:prstGeom prst="bentConnector2">
              <a:avLst/>
            </a:prstGeom>
            <a:ln>
              <a:solidFill>
                <a:schemeClr val="accent3">
                  <a:lumMod val="7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1" name="Elbow Connector 40">
              <a:extLst>
                <a:ext uri="{FF2B5EF4-FFF2-40B4-BE49-F238E27FC236}">
                  <a16:creationId xmlns:a16="http://schemas.microsoft.com/office/drawing/2014/main" id="{4EE6DB2B-B663-6CF2-66F9-5930149E42A1}"/>
                </a:ext>
              </a:extLst>
            </p:cNvPr>
            <p:cNvCxnSpPr>
              <a:cxnSpLocks/>
              <a:endCxn id="9" idx="2"/>
            </p:cNvCxnSpPr>
            <p:nvPr/>
          </p:nvCxnSpPr>
          <p:spPr>
            <a:xfrm rot="16200000" flipV="1">
              <a:off x="2780746" y="4303101"/>
              <a:ext cx="1317102" cy="1293340"/>
            </a:xfrm>
            <a:prstGeom prst="bentConnector3">
              <a:avLst>
                <a:gd name="adj1" fmla="val 452"/>
              </a:avLst>
            </a:prstGeom>
            <a:ln>
              <a:solidFill>
                <a:schemeClr val="accent3">
                  <a:lumMod val="75000"/>
                </a:schemeClr>
              </a:solidFill>
              <a:headEnd w="med" len="sm"/>
              <a:tailEnd type="oval" w="sm" len="sm"/>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6F47106-CAB5-B857-5361-EA75BBF4E24C}"/>
                </a:ext>
              </a:extLst>
            </p:cNvPr>
            <p:cNvSpPr txBox="1"/>
            <p:nvPr/>
          </p:nvSpPr>
          <p:spPr>
            <a:xfrm>
              <a:off x="4881424" y="4062294"/>
              <a:ext cx="5699861" cy="915635"/>
            </a:xfrm>
            <a:prstGeom prst="rect">
              <a:avLst/>
            </a:prstGeom>
            <a:noFill/>
          </p:spPr>
          <p:txBody>
            <a:bodyPr wrap="square">
              <a:spAutoFit/>
            </a:bodyPr>
            <a:lstStyle/>
            <a:p>
              <a:pPr lvl="0">
                <a:lnSpc>
                  <a:spcPts val="1600"/>
                </a:lnSpc>
                <a:spcAft>
                  <a:spcPts val="600"/>
                </a:spcAft>
              </a:pPr>
              <a:r>
                <a:rPr lang="es-MX" sz="1300" dirty="0">
                  <a:effectLst/>
                  <a:latin typeface="Tenorite" pitchFamily="2" charset="0"/>
                </a:rPr>
                <a:t>Cuando no sea posible contar con al menos tres cotizaciones, el Área contratante deberá acreditar que en la zona o región geográfica de que se trate, no existen al menos tres proveedores que puedan cotizar el bien o servicio con las condiciones o características requeridas.</a:t>
              </a:r>
            </a:p>
          </p:txBody>
        </p:sp>
        <p:sp>
          <p:nvSpPr>
            <p:cNvPr id="3" name="TextBox 2">
              <a:extLst>
                <a:ext uri="{FF2B5EF4-FFF2-40B4-BE49-F238E27FC236}">
                  <a16:creationId xmlns:a16="http://schemas.microsoft.com/office/drawing/2014/main" id="{EAB0F9E0-1702-E7A1-6824-0DFA79600332}"/>
                </a:ext>
              </a:extLst>
            </p:cNvPr>
            <p:cNvSpPr txBox="1"/>
            <p:nvPr/>
          </p:nvSpPr>
          <p:spPr>
            <a:xfrm>
              <a:off x="4881424" y="5140874"/>
              <a:ext cx="5699861" cy="913070"/>
            </a:xfrm>
            <a:prstGeom prst="rect">
              <a:avLst/>
            </a:prstGeom>
            <a:noFill/>
          </p:spPr>
          <p:txBody>
            <a:bodyPr wrap="square">
              <a:spAutoFit/>
            </a:bodyPr>
            <a:lstStyle/>
            <a:p>
              <a:pPr lvl="0">
                <a:lnSpc>
                  <a:spcPts val="1600"/>
                </a:lnSpc>
                <a:spcAft>
                  <a:spcPts val="600"/>
                </a:spcAft>
              </a:pPr>
              <a:r>
                <a:rPr lang="es-MX" sz="1300" dirty="0">
                  <a:effectLst/>
                  <a:latin typeface="Tenorite" pitchFamily="2" charset="0"/>
                </a:rPr>
                <a:t>También se puede acreditar la falta de las cotizaciones cuando se deje constancia de que no existe proveeduría de los bienes o servicios en las condiciones de calidad o cantidad requeridas por la dependencia o entidad o para proporcionarlos en la zona o región en la que se necesiten. </a:t>
              </a:r>
              <a:endParaRPr lang="en-MX" sz="1300" dirty="0">
                <a:effectLst/>
                <a:latin typeface="Tenorite" pitchFamily="2" charset="0"/>
              </a:endParaRPr>
            </a:p>
          </p:txBody>
        </p:sp>
        <p:sp>
          <p:nvSpPr>
            <p:cNvPr id="21" name="TextBox 20">
              <a:extLst>
                <a:ext uri="{FF2B5EF4-FFF2-40B4-BE49-F238E27FC236}">
                  <a16:creationId xmlns:a16="http://schemas.microsoft.com/office/drawing/2014/main" id="{5B7F858E-EC97-D02D-C0F5-B2D4105D4D22}"/>
                </a:ext>
              </a:extLst>
            </p:cNvPr>
            <p:cNvSpPr txBox="1"/>
            <p:nvPr/>
          </p:nvSpPr>
          <p:spPr>
            <a:xfrm>
              <a:off x="4063414" y="2172070"/>
              <a:ext cx="399468" cy="584775"/>
            </a:xfrm>
            <a:prstGeom prst="rect">
              <a:avLst/>
            </a:prstGeom>
            <a:noFill/>
          </p:spPr>
          <p:txBody>
            <a:bodyPr wrap="none" rtlCol="0">
              <a:spAutoFit/>
            </a:bodyPr>
            <a:lstStyle/>
            <a:p>
              <a:pPr algn="ctr"/>
              <a:r>
                <a:rPr lang="en-MX" sz="3200" dirty="0">
                  <a:gradFill>
                    <a:gsLst>
                      <a:gs pos="22000">
                        <a:schemeClr val="accent3">
                          <a:lumMod val="20000"/>
                          <a:lumOff val="80000"/>
                          <a:alpha val="78000"/>
                        </a:schemeClr>
                      </a:gs>
                      <a:gs pos="89000">
                        <a:schemeClr val="accent3">
                          <a:lumMod val="60000"/>
                          <a:lumOff val="40000"/>
                        </a:schemeClr>
                      </a:gs>
                    </a:gsLst>
                    <a:lin ang="5400000" scaled="1"/>
                  </a:gradFill>
                  <a:latin typeface="Tenorite" pitchFamily="2" charset="0"/>
                </a:rPr>
                <a:t>1</a:t>
              </a:r>
            </a:p>
          </p:txBody>
        </p:sp>
        <p:sp>
          <p:nvSpPr>
            <p:cNvPr id="56" name="TextBox 55">
              <a:extLst>
                <a:ext uri="{FF2B5EF4-FFF2-40B4-BE49-F238E27FC236}">
                  <a16:creationId xmlns:a16="http://schemas.microsoft.com/office/drawing/2014/main" id="{5AF79C4B-CF5A-58BD-3CC0-C8ABBEBE211B}"/>
                </a:ext>
              </a:extLst>
            </p:cNvPr>
            <p:cNvSpPr txBox="1"/>
            <p:nvPr/>
          </p:nvSpPr>
          <p:spPr>
            <a:xfrm>
              <a:off x="4063414" y="4243091"/>
              <a:ext cx="399468" cy="584775"/>
            </a:xfrm>
            <a:prstGeom prst="rect">
              <a:avLst/>
            </a:prstGeom>
            <a:noFill/>
          </p:spPr>
          <p:txBody>
            <a:bodyPr wrap="none" rtlCol="0">
              <a:spAutoFit/>
            </a:bodyPr>
            <a:lstStyle/>
            <a:p>
              <a:pPr algn="ctr"/>
              <a:r>
                <a:rPr lang="en-MX" sz="3200" dirty="0">
                  <a:gradFill>
                    <a:gsLst>
                      <a:gs pos="22000">
                        <a:schemeClr val="accent3">
                          <a:lumMod val="20000"/>
                          <a:lumOff val="80000"/>
                          <a:alpha val="78000"/>
                        </a:schemeClr>
                      </a:gs>
                      <a:gs pos="89000">
                        <a:schemeClr val="accent3">
                          <a:lumMod val="60000"/>
                          <a:lumOff val="40000"/>
                        </a:schemeClr>
                      </a:gs>
                    </a:gsLst>
                    <a:lin ang="5400000" scaled="1"/>
                  </a:gradFill>
                  <a:latin typeface="Tenorite" pitchFamily="2" charset="0"/>
                </a:rPr>
                <a:t>4</a:t>
              </a:r>
            </a:p>
          </p:txBody>
        </p:sp>
        <p:sp>
          <p:nvSpPr>
            <p:cNvPr id="57" name="TextBox 56">
              <a:extLst>
                <a:ext uri="{FF2B5EF4-FFF2-40B4-BE49-F238E27FC236}">
                  <a16:creationId xmlns:a16="http://schemas.microsoft.com/office/drawing/2014/main" id="{BE899211-6EC3-BC47-55EE-031FC9E2995A}"/>
                </a:ext>
              </a:extLst>
            </p:cNvPr>
            <p:cNvSpPr txBox="1"/>
            <p:nvPr/>
          </p:nvSpPr>
          <p:spPr>
            <a:xfrm>
              <a:off x="4063414" y="5314448"/>
              <a:ext cx="399468" cy="584775"/>
            </a:xfrm>
            <a:prstGeom prst="rect">
              <a:avLst/>
            </a:prstGeom>
            <a:noFill/>
          </p:spPr>
          <p:txBody>
            <a:bodyPr wrap="none" rtlCol="0">
              <a:spAutoFit/>
            </a:bodyPr>
            <a:lstStyle/>
            <a:p>
              <a:pPr algn="ctr"/>
              <a:r>
                <a:rPr lang="en-MX" sz="3200" dirty="0">
                  <a:gradFill>
                    <a:gsLst>
                      <a:gs pos="22000">
                        <a:schemeClr val="accent3">
                          <a:lumMod val="20000"/>
                          <a:lumOff val="80000"/>
                          <a:alpha val="78000"/>
                        </a:schemeClr>
                      </a:gs>
                      <a:gs pos="89000">
                        <a:schemeClr val="accent3">
                          <a:lumMod val="60000"/>
                          <a:lumOff val="40000"/>
                        </a:schemeClr>
                      </a:gs>
                    </a:gsLst>
                    <a:lin ang="5400000" scaled="1"/>
                  </a:gradFill>
                  <a:latin typeface="Tenorite" pitchFamily="2" charset="0"/>
                </a:rPr>
                <a:t>5</a:t>
              </a:r>
            </a:p>
          </p:txBody>
        </p:sp>
      </p:grpSp>
    </p:spTree>
    <p:extLst>
      <p:ext uri="{BB962C8B-B14F-4D97-AF65-F5344CB8AC3E}">
        <p14:creationId xmlns:p14="http://schemas.microsoft.com/office/powerpoint/2010/main" val="24214459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1ACB4E-23F2-C119-1E1A-B2CB8F2006D4}"/>
              </a:ext>
            </a:extLst>
          </p:cNvPr>
          <p:cNvSpPr/>
          <p:nvPr/>
        </p:nvSpPr>
        <p:spPr>
          <a:xfrm>
            <a:off x="2021239" y="1222298"/>
            <a:ext cx="485542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34FDC440-75F4-214C-19BD-0B1491D90B52}"/>
              </a:ext>
            </a:extLst>
          </p:cNvPr>
          <p:cNvSpPr txBox="1">
            <a:spLocks/>
          </p:cNvSpPr>
          <p:nvPr/>
        </p:nvSpPr>
        <p:spPr>
          <a:xfrm>
            <a:off x="2030006" y="1311681"/>
            <a:ext cx="485542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CONTRATACIONES CONSOLIDADAS</a:t>
            </a:r>
          </a:p>
        </p:txBody>
      </p:sp>
      <p:graphicFrame>
        <p:nvGraphicFramePr>
          <p:cNvPr id="2" name="Table 6">
            <a:extLst>
              <a:ext uri="{FF2B5EF4-FFF2-40B4-BE49-F238E27FC236}">
                <a16:creationId xmlns:a16="http://schemas.microsoft.com/office/drawing/2014/main" id="{3E2DA73E-AB17-A4D9-0242-23CDC4C1D7CF}"/>
              </a:ext>
            </a:extLst>
          </p:cNvPr>
          <p:cNvGraphicFramePr>
            <a:graphicFrameLocks noGrp="1"/>
          </p:cNvGraphicFramePr>
          <p:nvPr>
            <p:extLst>
              <p:ext uri="{D42A27DB-BD31-4B8C-83A1-F6EECF244321}">
                <p14:modId xmlns:p14="http://schemas.microsoft.com/office/powerpoint/2010/main" val="4204865179"/>
              </p:ext>
            </p:extLst>
          </p:nvPr>
        </p:nvGraphicFramePr>
        <p:xfrm>
          <a:off x="978284" y="2083280"/>
          <a:ext cx="10229757" cy="4168921"/>
        </p:xfrm>
        <a:graphic>
          <a:graphicData uri="http://schemas.openxmlformats.org/drawingml/2006/table">
            <a:tbl>
              <a:tblPr firstRow="1" firstCol="1" bandRow="1">
                <a:tableStyleId>{5C22544A-7EE6-4342-B048-85BDC9FD1C3A}</a:tableStyleId>
              </a:tblPr>
              <a:tblGrid>
                <a:gridCol w="2630894">
                  <a:extLst>
                    <a:ext uri="{9D8B030D-6E8A-4147-A177-3AD203B41FA5}">
                      <a16:colId xmlns:a16="http://schemas.microsoft.com/office/drawing/2014/main" val="1008141734"/>
                    </a:ext>
                  </a:extLst>
                </a:gridCol>
                <a:gridCol w="7598863">
                  <a:extLst>
                    <a:ext uri="{9D8B030D-6E8A-4147-A177-3AD203B41FA5}">
                      <a16:colId xmlns:a16="http://schemas.microsoft.com/office/drawing/2014/main" val="2532258337"/>
                    </a:ext>
                  </a:extLst>
                </a:gridCol>
              </a:tblGrid>
              <a:tr h="360000">
                <a:tc rowSpan="8">
                  <a:txBody>
                    <a:bodyPr/>
                    <a:lstStyle/>
                    <a:p>
                      <a:pPr marL="0" lvl="0" indent="0" algn="ctr">
                        <a:lnSpc>
                          <a:spcPts val="1700"/>
                        </a:lnSpc>
                        <a:buFontTx/>
                        <a:buNone/>
                      </a:pPr>
                      <a:r>
                        <a:rPr lang="es-MX" sz="1600" b="1" i="0" dirty="0">
                          <a:solidFill>
                            <a:schemeClr val="tx1"/>
                          </a:solidFill>
                          <a:effectLst/>
                          <a:latin typeface="Tenorite" pitchFamily="2" charset="0"/>
                        </a:rPr>
                        <a:t>Las determina la</a:t>
                      </a:r>
                    </a:p>
                    <a:p>
                      <a:pPr marL="0" lvl="0" indent="0" algn="ctr">
                        <a:lnSpc>
                          <a:spcPts val="1700"/>
                        </a:lnSpc>
                        <a:buFontTx/>
                        <a:buNone/>
                      </a:pPr>
                      <a:r>
                        <a:rPr lang="es-MX" sz="1600" b="1" i="0" dirty="0">
                          <a:solidFill>
                            <a:schemeClr val="tx1"/>
                          </a:solidFill>
                          <a:effectLst/>
                          <a:latin typeface="Tenorite" pitchFamily="2" charset="0"/>
                        </a:rPr>
                        <a:t>Oficialía Mayor con </a:t>
                      </a:r>
                    </a:p>
                    <a:p>
                      <a:pPr marL="0" lvl="0" indent="0" algn="ctr">
                        <a:lnSpc>
                          <a:spcPts val="1700"/>
                        </a:lnSpc>
                        <a:buFontTx/>
                        <a:buNone/>
                      </a:pPr>
                      <a:r>
                        <a:rPr lang="es-MX" sz="1600" b="1" i="0" dirty="0">
                          <a:solidFill>
                            <a:schemeClr val="tx1"/>
                          </a:solidFill>
                          <a:effectLst/>
                          <a:latin typeface="Tenorite" pitchFamily="2" charset="0"/>
                        </a:rPr>
                        <a:t>la finalidad de obtener</a:t>
                      </a:r>
                    </a:p>
                    <a:p>
                      <a:pPr marL="0" lvl="0" indent="0" algn="ctr">
                        <a:lnSpc>
                          <a:spcPts val="1700"/>
                        </a:lnSpc>
                        <a:buFontTx/>
                        <a:buNone/>
                      </a:pPr>
                      <a:r>
                        <a:rPr lang="es-MX" sz="1600" b="1" i="0" dirty="0">
                          <a:solidFill>
                            <a:schemeClr val="tx1"/>
                          </a:solidFill>
                          <a:effectLst/>
                          <a:latin typeface="Tenorite" pitchFamily="2" charset="0"/>
                        </a:rPr>
                        <a:t>las mejores condiciones </a:t>
                      </a:r>
                    </a:p>
                    <a:p>
                      <a:pPr marL="0" lvl="0" indent="0" algn="ctr">
                        <a:lnSpc>
                          <a:spcPts val="1700"/>
                        </a:lnSpc>
                        <a:buFontTx/>
                        <a:buNone/>
                      </a:pPr>
                      <a:r>
                        <a:rPr lang="es-MX" sz="1600" b="1" i="0" dirty="0">
                          <a:solidFill>
                            <a:schemeClr val="tx1"/>
                          </a:solidFill>
                          <a:effectLst/>
                          <a:latin typeface="Tenorite" pitchFamily="2" charset="0"/>
                        </a:rPr>
                        <a:t>en calidad, precio y oportunidad</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Para la consolidación de adquisiciones entre varias dependencias o entidades, solo se requiere la coordinación de los representantes de las áreas contratantes y manifiesten formalmente su acuerdo.</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Se </a:t>
                      </a:r>
                      <a:r>
                        <a:rPr lang="es-MX" sz="1600" b="0" i="0" dirty="0">
                          <a:solidFill>
                            <a:schemeClr val="tx1"/>
                          </a:solidFill>
                          <a:effectLst/>
                          <a:latin typeface="Tenorite" pitchFamily="2" charset="0"/>
                          <a:ea typeface="Calibri" panose="020F0502020204030204" pitchFamily="34" charset="0"/>
                          <a:cs typeface="Times New Roman" panose="02020603050405020304" pitchFamily="18" charset="0"/>
                        </a:rPr>
                        <a:t>invitará a participar a un representante de la Secretaría de la Contraloría </a:t>
                      </a:r>
                      <a:endParaRPr lang="es-MX" sz="1600" b="0" i="0" dirty="0">
                        <a:solidFill>
                          <a:schemeClr val="tx1"/>
                        </a:solidFill>
                        <a:effectLst/>
                        <a:latin typeface="Tenorite" pitchFamily="2" charset="0"/>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Las dependencias y entidades participantes determinan con base en la investigación de mercado el procedimiento de contratación</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Se designa a un ente como responsable (Oficialía Mayor) del proceso de contratación (LP, ITP).</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 La Oficialía Mayor en la contratación se sujetará a las disposiciones de su </a:t>
                      </a:r>
                      <a:r>
                        <a:rPr lang="es-MX" sz="1600" b="0" i="0" dirty="0" err="1">
                          <a:solidFill>
                            <a:schemeClr val="tx1"/>
                          </a:solidFill>
                          <a:effectLst/>
                          <a:latin typeface="Tenorite" pitchFamily="2" charset="0"/>
                        </a:rPr>
                        <a:t>pobalines</a:t>
                      </a:r>
                      <a:r>
                        <a:rPr lang="es-MX" sz="1600" b="0" i="0" dirty="0">
                          <a:solidFill>
                            <a:schemeClr val="tx1"/>
                          </a:solidFill>
                          <a:effectLst/>
                          <a:latin typeface="Tenorite" pitchFamily="2" charset="0"/>
                        </a:rPr>
                        <a:t> o a lo que acuerden los participantes  en la contratación consolidada.</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12781986"/>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El Comité de la Oficialía Mayor o la dependencia contratante dictaminará sobre los supuestos de excepción.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3050219583"/>
                  </a:ext>
                </a:extLst>
              </a:tr>
              <a:tr h="360000">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Cada dependencia o entidad participante será responsable, por separado celebrar los respectivos contratos y verificar su cumplimiento.</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3217128668"/>
                  </a:ext>
                </a:extLst>
              </a:tr>
              <a:tr h="360000">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Se puede celebrar un solo contrato, pero los recursos presupuestarios serán a cargo de cada dependencia o entidad.</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1104050900"/>
                  </a:ext>
                </a:extLst>
              </a:tr>
            </a:tbl>
          </a:graphicData>
        </a:graphic>
      </p:graphicFrame>
      <p:sp>
        <p:nvSpPr>
          <p:cNvPr id="3" name="TextBox 17">
            <a:extLst>
              <a:ext uri="{FF2B5EF4-FFF2-40B4-BE49-F238E27FC236}">
                <a16:creationId xmlns:a16="http://schemas.microsoft.com/office/drawing/2014/main" id="{32C1B75D-165B-EB0B-2DA5-94C849B3D809}"/>
              </a:ext>
            </a:extLst>
          </p:cNvPr>
          <p:cNvSpPr txBox="1"/>
          <p:nvPr/>
        </p:nvSpPr>
        <p:spPr>
          <a:xfrm>
            <a:off x="3288859" y="6463769"/>
            <a:ext cx="4177041"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a:t>
            </a:r>
            <a:r>
              <a:rPr lang="es-MX" sz="1600" dirty="0">
                <a:latin typeface="Tenorite" pitchFamily="2" charset="0"/>
                <a:ea typeface="Calibri" panose="020F0502020204030204" pitchFamily="34" charset="0"/>
                <a:cs typeface="Times New Roman" panose="02020603050405020304" pitchFamily="18" charset="0"/>
              </a:rPr>
              <a:t>17 de la </a:t>
            </a:r>
            <a:r>
              <a:rPr lang="es-MX" sz="1600" dirty="0">
                <a:effectLst/>
                <a:latin typeface="Tenorite" pitchFamily="2" charset="0"/>
                <a:ea typeface="Calibri" panose="020F0502020204030204" pitchFamily="34" charset="0"/>
                <a:cs typeface="Times New Roman" panose="02020603050405020304" pitchFamily="18" charset="0"/>
              </a:rPr>
              <a:t>LAASSPES y 12 del Reglamento</a:t>
            </a:r>
          </a:p>
        </p:txBody>
      </p:sp>
    </p:spTree>
    <p:extLst>
      <p:ext uri="{BB962C8B-B14F-4D97-AF65-F5344CB8AC3E}">
        <p14:creationId xmlns:p14="http://schemas.microsoft.com/office/powerpoint/2010/main" val="33396911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1ACB4E-23F2-C119-1E1A-B2CB8F2006D4}"/>
              </a:ext>
            </a:extLst>
          </p:cNvPr>
          <p:cNvSpPr/>
          <p:nvPr/>
        </p:nvSpPr>
        <p:spPr>
          <a:xfrm>
            <a:off x="2021239" y="1222298"/>
            <a:ext cx="485542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34FDC440-75F4-214C-19BD-0B1491D90B52}"/>
              </a:ext>
            </a:extLst>
          </p:cNvPr>
          <p:cNvSpPr txBox="1">
            <a:spLocks/>
          </p:cNvSpPr>
          <p:nvPr/>
        </p:nvSpPr>
        <p:spPr>
          <a:xfrm>
            <a:off x="2030006" y="1311681"/>
            <a:ext cx="485542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CONTRATOS MARCO</a:t>
            </a:r>
          </a:p>
        </p:txBody>
      </p:sp>
      <p:graphicFrame>
        <p:nvGraphicFramePr>
          <p:cNvPr id="2" name="Table 6">
            <a:extLst>
              <a:ext uri="{FF2B5EF4-FFF2-40B4-BE49-F238E27FC236}">
                <a16:creationId xmlns:a16="http://schemas.microsoft.com/office/drawing/2014/main" id="{3E2DA73E-AB17-A4D9-0242-23CDC4C1D7CF}"/>
              </a:ext>
            </a:extLst>
          </p:cNvPr>
          <p:cNvGraphicFramePr>
            <a:graphicFrameLocks noGrp="1"/>
          </p:cNvGraphicFramePr>
          <p:nvPr>
            <p:extLst>
              <p:ext uri="{D42A27DB-BD31-4B8C-83A1-F6EECF244321}">
                <p14:modId xmlns:p14="http://schemas.microsoft.com/office/powerpoint/2010/main" val="110291592"/>
              </p:ext>
            </p:extLst>
          </p:nvPr>
        </p:nvGraphicFramePr>
        <p:xfrm>
          <a:off x="978284" y="2083280"/>
          <a:ext cx="10229757" cy="3552422"/>
        </p:xfrm>
        <a:graphic>
          <a:graphicData uri="http://schemas.openxmlformats.org/drawingml/2006/table">
            <a:tbl>
              <a:tblPr firstRow="1" firstCol="1" bandRow="1">
                <a:tableStyleId>{5C22544A-7EE6-4342-B048-85BDC9FD1C3A}</a:tableStyleId>
              </a:tblPr>
              <a:tblGrid>
                <a:gridCol w="2630894">
                  <a:extLst>
                    <a:ext uri="{9D8B030D-6E8A-4147-A177-3AD203B41FA5}">
                      <a16:colId xmlns:a16="http://schemas.microsoft.com/office/drawing/2014/main" val="1008141734"/>
                    </a:ext>
                  </a:extLst>
                </a:gridCol>
                <a:gridCol w="7598863">
                  <a:extLst>
                    <a:ext uri="{9D8B030D-6E8A-4147-A177-3AD203B41FA5}">
                      <a16:colId xmlns:a16="http://schemas.microsoft.com/office/drawing/2014/main" val="2532258337"/>
                    </a:ext>
                  </a:extLst>
                </a:gridCol>
              </a:tblGrid>
              <a:tr h="686139">
                <a:tc rowSpan="6">
                  <a:txBody>
                    <a:bodyPr/>
                    <a:lstStyle/>
                    <a:p>
                      <a:pPr marL="0" lvl="0" indent="0" algn="ctr">
                        <a:lnSpc>
                          <a:spcPts val="1700"/>
                        </a:lnSpc>
                        <a:buFontTx/>
                        <a:buNone/>
                      </a:pPr>
                      <a:r>
                        <a:rPr lang="es-MX" sz="1600" b="1" i="0" dirty="0">
                          <a:solidFill>
                            <a:schemeClr val="tx1"/>
                          </a:solidFill>
                          <a:effectLst/>
                          <a:latin typeface="Tenorite" pitchFamily="2" charset="0"/>
                        </a:rPr>
                        <a:t>La Oficialía Mayor </a:t>
                      </a:r>
                    </a:p>
                    <a:p>
                      <a:pPr marL="0" lvl="0" indent="0" algn="ctr">
                        <a:lnSpc>
                          <a:spcPts val="1700"/>
                        </a:lnSpc>
                        <a:buFontTx/>
                        <a:buNone/>
                      </a:pPr>
                      <a:r>
                        <a:rPr lang="es-MX" sz="1600" b="1" i="0" dirty="0">
                          <a:solidFill>
                            <a:schemeClr val="tx1"/>
                          </a:solidFill>
                          <a:effectLst/>
                          <a:latin typeface="Tenorite" pitchFamily="2" charset="0"/>
                        </a:rPr>
                        <a:t>puede promover los contratos marco </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Son acuerdos o voluntades que celebran una dependencia o entidad con uno o más posibles proveedores </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645462">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Previamente se determinan las características técnicas y de calidad acordadas por las dependencias y entidades y calidad acordadas.</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662676">
                <a:tc vMerge="1">
                  <a:txBody>
                    <a:bodyPr/>
                    <a:lstStyle/>
                    <a:p>
                      <a:endParaRPr lang="en-MX"/>
                    </a:p>
                  </a:txBody>
                  <a:tcPr/>
                </a:tc>
                <a:tc>
                  <a:txBody>
                    <a:bodyPr/>
                    <a:lstStyle/>
                    <a:p>
                      <a:pPr marL="0" lvl="0" indent="0" algn="l">
                        <a:lnSpc>
                          <a:spcPct val="107000"/>
                        </a:lnSpc>
                        <a:spcAft>
                          <a:spcPts val="800"/>
                        </a:spcAft>
                        <a:buFont typeface="System Font Regular"/>
                        <a:buNone/>
                      </a:pPr>
                      <a:endParaRPr lang="es-MX" sz="1600" b="0" i="0" dirty="0">
                        <a:solidFill>
                          <a:schemeClr val="tx1"/>
                        </a:solidFill>
                        <a:effectLst/>
                        <a:latin typeface="Tenorite" pitchFamily="2" charset="0"/>
                      </a:endParaRP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679887">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 contratación se debe apegar a los principios de economía, eficacia, eficiencia, imparcialidad y honradez.</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513523">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 Oficialía Mayor coordinará las acciones necesarias con las dependencias y entidades para celebrar dichos contratos.</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12781986"/>
                  </a:ext>
                </a:extLst>
              </a:tr>
              <a:tr h="364735">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endParaRPr lang="es-MX" sz="1600" b="0" i="0" dirty="0">
                        <a:solidFill>
                          <a:schemeClr val="tx1"/>
                        </a:solidFill>
                        <a:effectLst/>
                        <a:latin typeface="Tenorite" pitchFamily="2" charset="0"/>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1104050900"/>
                  </a:ext>
                </a:extLst>
              </a:tr>
            </a:tbl>
          </a:graphicData>
        </a:graphic>
      </p:graphicFrame>
      <p:sp>
        <p:nvSpPr>
          <p:cNvPr id="3" name="TextBox 17">
            <a:extLst>
              <a:ext uri="{FF2B5EF4-FFF2-40B4-BE49-F238E27FC236}">
                <a16:creationId xmlns:a16="http://schemas.microsoft.com/office/drawing/2014/main" id="{32C1B75D-165B-EB0B-2DA5-94C849B3D809}"/>
              </a:ext>
            </a:extLst>
          </p:cNvPr>
          <p:cNvSpPr txBox="1"/>
          <p:nvPr/>
        </p:nvSpPr>
        <p:spPr>
          <a:xfrm>
            <a:off x="4005883" y="6065960"/>
            <a:ext cx="4177041"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a:t>
            </a:r>
            <a:r>
              <a:rPr lang="es-MX" sz="1600" dirty="0">
                <a:latin typeface="Tenorite" pitchFamily="2" charset="0"/>
                <a:ea typeface="Calibri" panose="020F0502020204030204" pitchFamily="34" charset="0"/>
                <a:cs typeface="Times New Roman" panose="02020603050405020304" pitchFamily="18" charset="0"/>
              </a:rPr>
              <a:t>17 de la </a:t>
            </a:r>
            <a:r>
              <a:rPr lang="es-MX" sz="1600" dirty="0">
                <a:effectLst/>
                <a:latin typeface="Tenorite" pitchFamily="2" charset="0"/>
                <a:ea typeface="Calibri" panose="020F0502020204030204" pitchFamily="34" charset="0"/>
                <a:cs typeface="Times New Roman" panose="02020603050405020304" pitchFamily="18" charset="0"/>
              </a:rPr>
              <a:t>LAASSPES y 13 del Reglamento</a:t>
            </a:r>
          </a:p>
        </p:txBody>
      </p:sp>
    </p:spTree>
    <p:extLst>
      <p:ext uri="{BB962C8B-B14F-4D97-AF65-F5344CB8AC3E}">
        <p14:creationId xmlns:p14="http://schemas.microsoft.com/office/powerpoint/2010/main" val="1267823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1ACB4E-23F2-C119-1E1A-B2CB8F2006D4}"/>
              </a:ext>
            </a:extLst>
          </p:cNvPr>
          <p:cNvSpPr/>
          <p:nvPr/>
        </p:nvSpPr>
        <p:spPr>
          <a:xfrm>
            <a:off x="2021239" y="1222298"/>
            <a:ext cx="485542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34FDC440-75F4-214C-19BD-0B1491D90B52}"/>
              </a:ext>
            </a:extLst>
          </p:cNvPr>
          <p:cNvSpPr txBox="1">
            <a:spLocks/>
          </p:cNvSpPr>
          <p:nvPr/>
        </p:nvSpPr>
        <p:spPr>
          <a:xfrm>
            <a:off x="2030006" y="1311681"/>
            <a:ext cx="485542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CONTRATOS MARCO</a:t>
            </a:r>
          </a:p>
        </p:txBody>
      </p:sp>
      <p:graphicFrame>
        <p:nvGraphicFramePr>
          <p:cNvPr id="2" name="Table 6">
            <a:extLst>
              <a:ext uri="{FF2B5EF4-FFF2-40B4-BE49-F238E27FC236}">
                <a16:creationId xmlns:a16="http://schemas.microsoft.com/office/drawing/2014/main" id="{3E2DA73E-AB17-A4D9-0242-23CDC4C1D7CF}"/>
              </a:ext>
            </a:extLst>
          </p:cNvPr>
          <p:cNvGraphicFramePr>
            <a:graphicFrameLocks noGrp="1"/>
          </p:cNvGraphicFramePr>
          <p:nvPr>
            <p:extLst>
              <p:ext uri="{D42A27DB-BD31-4B8C-83A1-F6EECF244321}">
                <p14:modId xmlns:p14="http://schemas.microsoft.com/office/powerpoint/2010/main" val="668768579"/>
              </p:ext>
            </p:extLst>
          </p:nvPr>
        </p:nvGraphicFramePr>
        <p:xfrm>
          <a:off x="969491" y="2083280"/>
          <a:ext cx="10229757" cy="4504133"/>
        </p:xfrm>
        <a:graphic>
          <a:graphicData uri="http://schemas.openxmlformats.org/drawingml/2006/table">
            <a:tbl>
              <a:tblPr firstRow="1" firstCol="1" bandRow="1">
                <a:tableStyleId>{5C22544A-7EE6-4342-B048-85BDC9FD1C3A}</a:tableStyleId>
              </a:tblPr>
              <a:tblGrid>
                <a:gridCol w="2630894">
                  <a:extLst>
                    <a:ext uri="{9D8B030D-6E8A-4147-A177-3AD203B41FA5}">
                      <a16:colId xmlns:a16="http://schemas.microsoft.com/office/drawing/2014/main" val="1008141734"/>
                    </a:ext>
                  </a:extLst>
                </a:gridCol>
                <a:gridCol w="7598863">
                  <a:extLst>
                    <a:ext uri="{9D8B030D-6E8A-4147-A177-3AD203B41FA5}">
                      <a16:colId xmlns:a16="http://schemas.microsoft.com/office/drawing/2014/main" val="2532258337"/>
                    </a:ext>
                  </a:extLst>
                </a:gridCol>
              </a:tblGrid>
              <a:tr h="527591">
                <a:tc rowSpan="6">
                  <a:txBody>
                    <a:bodyPr/>
                    <a:lstStyle/>
                    <a:p>
                      <a:pPr marL="0" lvl="0" indent="0" algn="ctr">
                        <a:lnSpc>
                          <a:spcPts val="1700"/>
                        </a:lnSpc>
                        <a:buFontTx/>
                        <a:buNone/>
                      </a:pPr>
                      <a:r>
                        <a:rPr lang="es-MX" sz="1600" b="1" i="0" dirty="0">
                          <a:solidFill>
                            <a:schemeClr val="tx1"/>
                          </a:solidFill>
                          <a:effectLst/>
                          <a:latin typeface="Tenorite" pitchFamily="2" charset="0"/>
                        </a:rPr>
                        <a:t>La Oficialía Mayor, previamente a la celebración de un </a:t>
                      </a:r>
                    </a:p>
                    <a:p>
                      <a:pPr marL="0" lvl="0" indent="0" algn="ctr">
                        <a:lnSpc>
                          <a:spcPts val="1700"/>
                        </a:lnSpc>
                        <a:buFontTx/>
                        <a:buNone/>
                      </a:pPr>
                      <a:r>
                        <a:rPr lang="es-MX" sz="1600" b="1" i="0" dirty="0">
                          <a:solidFill>
                            <a:schemeClr val="tx1"/>
                          </a:solidFill>
                          <a:effectLst/>
                          <a:latin typeface="Tenorite" pitchFamily="2" charset="0"/>
                        </a:rPr>
                        <a:t>contrato marco </a:t>
                      </a:r>
                    </a:p>
                    <a:p>
                      <a:pPr marL="0" lvl="0" indent="0" algn="ctr">
                        <a:lnSpc>
                          <a:spcPts val="1700"/>
                        </a:lnSpc>
                        <a:buFontTx/>
                        <a:buNone/>
                      </a:pPr>
                      <a:r>
                        <a:rPr lang="es-MX" sz="1600" b="1" i="0" dirty="0">
                          <a:solidFill>
                            <a:schemeClr val="tx1"/>
                          </a:solidFill>
                          <a:effectLst/>
                          <a:latin typeface="Tenorite" pitchFamily="2" charset="0"/>
                        </a:rPr>
                        <a:t>debe realizar lo </a:t>
                      </a:r>
                    </a:p>
                    <a:p>
                      <a:pPr marL="0" lvl="0" indent="0" algn="ctr">
                        <a:lnSpc>
                          <a:spcPts val="1700"/>
                        </a:lnSpc>
                        <a:buFontTx/>
                        <a:buNone/>
                      </a:pPr>
                      <a:r>
                        <a:rPr lang="es-MX" sz="1600" b="1" i="0" dirty="0">
                          <a:solidFill>
                            <a:schemeClr val="tx1"/>
                          </a:solidFill>
                          <a:effectLst/>
                          <a:latin typeface="Tenorite" pitchFamily="2" charset="0"/>
                        </a:rPr>
                        <a:t>siguiente</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Acordar con los entes que éstos cuenten con las condiciones para ello, características técnicas y de calidad de los bienes.</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1851921">
                <a:tc vMerge="1">
                  <a:txBody>
                    <a:bodyPr/>
                    <a:lstStyle/>
                    <a:p>
                      <a:endParaRPr lang="en-MX"/>
                    </a:p>
                  </a:txBody>
                  <a:tcPr/>
                </a:tc>
                <a:tc>
                  <a:txBody>
                    <a:bodyPr/>
                    <a:lstStyle/>
                    <a:p>
                      <a:pPr marL="177750" lvl="0" indent="-177750" algn="l">
                        <a:lnSpc>
                          <a:spcPct val="107000"/>
                        </a:lnSpc>
                        <a:spcAft>
                          <a:spcPts val="600"/>
                        </a:spcAft>
                        <a:buFont typeface="System Font Regular"/>
                        <a:buChar char="‣"/>
                      </a:pPr>
                      <a:r>
                        <a:rPr lang="es-MX" sz="1600" b="0" i="0" dirty="0">
                          <a:solidFill>
                            <a:schemeClr val="tx1"/>
                          </a:solidFill>
                          <a:effectLst/>
                          <a:latin typeface="Tenorite" pitchFamily="2" charset="0"/>
                        </a:rPr>
                        <a:t>Con el apoyo de las dependencias entidades verificar: </a:t>
                      </a:r>
                    </a:p>
                    <a:p>
                      <a:pPr marL="457200" lvl="1" indent="0" algn="l">
                        <a:lnSpc>
                          <a:spcPct val="107000"/>
                        </a:lnSpc>
                        <a:spcAft>
                          <a:spcPts val="600"/>
                        </a:spcAft>
                        <a:buFont typeface="System Font Regular"/>
                        <a:buNone/>
                      </a:pPr>
                      <a:r>
                        <a:rPr lang="es-MX" sz="1600" b="0" i="0" dirty="0">
                          <a:solidFill>
                            <a:schemeClr val="tx1"/>
                          </a:solidFill>
                          <a:effectLst/>
                          <a:latin typeface="Tenorite" pitchFamily="2" charset="0"/>
                        </a:rPr>
                        <a:t>a) Si existe oferta de bienes y servicios en cantidad, calidad y oportunidad requerida.</a:t>
                      </a:r>
                    </a:p>
                    <a:p>
                      <a:pPr marL="457200" lvl="1" indent="0" algn="l">
                        <a:lnSpc>
                          <a:spcPct val="107000"/>
                        </a:lnSpc>
                        <a:spcAft>
                          <a:spcPts val="600"/>
                        </a:spcAft>
                        <a:buFont typeface="System Font Regular"/>
                        <a:buNone/>
                      </a:pPr>
                      <a:r>
                        <a:rPr lang="es-MX" sz="1600" b="0" i="0" dirty="0">
                          <a:solidFill>
                            <a:schemeClr val="tx1"/>
                          </a:solidFill>
                          <a:effectLst/>
                          <a:latin typeface="Tenorite" pitchFamily="2" charset="0"/>
                        </a:rPr>
                        <a:t>b) Si hay proveedores con la capacidad para cumplir con las necesidades de contratación.</a:t>
                      </a:r>
                    </a:p>
                    <a:p>
                      <a:pPr marL="457200" lvl="1" indent="0" algn="l">
                        <a:lnSpc>
                          <a:spcPct val="107000"/>
                        </a:lnSpc>
                        <a:spcAft>
                          <a:spcPts val="600"/>
                        </a:spcAft>
                        <a:buFont typeface="System Font Regular"/>
                        <a:buNone/>
                      </a:pPr>
                      <a:r>
                        <a:rPr lang="es-MX" sz="1600" b="0" i="0" dirty="0">
                          <a:solidFill>
                            <a:schemeClr val="tx1"/>
                          </a:solidFill>
                          <a:effectLst/>
                          <a:latin typeface="Tenorite" pitchFamily="2" charset="0"/>
                        </a:rPr>
                        <a:t>c) Los precios prevalecientes en el mercado</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689784">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Determinar el volumen de los bienes o servicios requeridos, para que cada contrato marco propicie la obtención de economías de escala. </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527591">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Identificar a los entes que de acuerdo a sus necesidades pudieran celebrar contratos específicos al amparo del contrato marco. No menos de 5 entes.</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527591">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Difundir en CompraNet-Sonora el inicio de las acciones tendientes a la celebración de cada contrato marco.</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12781986"/>
                  </a:ext>
                </a:extLst>
              </a:tr>
              <a:tr h="379655">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endParaRPr lang="es-MX" sz="1600" b="0" i="0" dirty="0">
                        <a:solidFill>
                          <a:schemeClr val="tx1"/>
                        </a:solidFill>
                        <a:effectLst/>
                        <a:latin typeface="Tenorite" pitchFamily="2" charset="0"/>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1104050900"/>
                  </a:ext>
                </a:extLst>
              </a:tr>
            </a:tbl>
          </a:graphicData>
        </a:graphic>
      </p:graphicFrame>
    </p:spTree>
    <p:extLst>
      <p:ext uri="{BB962C8B-B14F-4D97-AF65-F5344CB8AC3E}">
        <p14:creationId xmlns:p14="http://schemas.microsoft.com/office/powerpoint/2010/main" val="35946882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1ACB4E-23F2-C119-1E1A-B2CB8F2006D4}"/>
              </a:ext>
            </a:extLst>
          </p:cNvPr>
          <p:cNvSpPr/>
          <p:nvPr/>
        </p:nvSpPr>
        <p:spPr>
          <a:xfrm>
            <a:off x="2021239" y="1222298"/>
            <a:ext cx="485542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34FDC440-75F4-214C-19BD-0B1491D90B52}"/>
              </a:ext>
            </a:extLst>
          </p:cNvPr>
          <p:cNvSpPr txBox="1">
            <a:spLocks/>
          </p:cNvSpPr>
          <p:nvPr/>
        </p:nvSpPr>
        <p:spPr>
          <a:xfrm>
            <a:off x="2030006" y="1311681"/>
            <a:ext cx="485542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CONTRATOS MARCO</a:t>
            </a:r>
          </a:p>
        </p:txBody>
      </p:sp>
      <p:graphicFrame>
        <p:nvGraphicFramePr>
          <p:cNvPr id="2" name="Table 6">
            <a:extLst>
              <a:ext uri="{FF2B5EF4-FFF2-40B4-BE49-F238E27FC236}">
                <a16:creationId xmlns:a16="http://schemas.microsoft.com/office/drawing/2014/main" id="{3E2DA73E-AB17-A4D9-0242-23CDC4C1D7CF}"/>
              </a:ext>
            </a:extLst>
          </p:cNvPr>
          <p:cNvGraphicFramePr>
            <a:graphicFrameLocks noGrp="1"/>
          </p:cNvGraphicFramePr>
          <p:nvPr>
            <p:extLst>
              <p:ext uri="{D42A27DB-BD31-4B8C-83A1-F6EECF244321}">
                <p14:modId xmlns:p14="http://schemas.microsoft.com/office/powerpoint/2010/main" val="2723483145"/>
              </p:ext>
            </p:extLst>
          </p:nvPr>
        </p:nvGraphicFramePr>
        <p:xfrm>
          <a:off x="978283" y="2347048"/>
          <a:ext cx="10229757" cy="3686660"/>
        </p:xfrm>
        <a:graphic>
          <a:graphicData uri="http://schemas.openxmlformats.org/drawingml/2006/table">
            <a:tbl>
              <a:tblPr firstRow="1" firstCol="1" bandRow="1">
                <a:tableStyleId>{5C22544A-7EE6-4342-B048-85BDC9FD1C3A}</a:tableStyleId>
              </a:tblPr>
              <a:tblGrid>
                <a:gridCol w="2630894">
                  <a:extLst>
                    <a:ext uri="{9D8B030D-6E8A-4147-A177-3AD203B41FA5}">
                      <a16:colId xmlns:a16="http://schemas.microsoft.com/office/drawing/2014/main" val="1008141734"/>
                    </a:ext>
                  </a:extLst>
                </a:gridCol>
                <a:gridCol w="7598863">
                  <a:extLst>
                    <a:ext uri="{9D8B030D-6E8A-4147-A177-3AD203B41FA5}">
                      <a16:colId xmlns:a16="http://schemas.microsoft.com/office/drawing/2014/main" val="2532258337"/>
                    </a:ext>
                  </a:extLst>
                </a:gridCol>
              </a:tblGrid>
              <a:tr h="527591">
                <a:tc rowSpan="7">
                  <a:txBody>
                    <a:bodyPr/>
                    <a:lstStyle/>
                    <a:p>
                      <a:pPr marL="0" lvl="0" indent="0" algn="ctr">
                        <a:lnSpc>
                          <a:spcPts val="1700"/>
                        </a:lnSpc>
                        <a:buFontTx/>
                        <a:buNone/>
                      </a:pPr>
                      <a:r>
                        <a:rPr lang="es-MX" sz="1600" b="1" i="0" dirty="0">
                          <a:solidFill>
                            <a:schemeClr val="tx1"/>
                          </a:solidFill>
                          <a:effectLst/>
                          <a:latin typeface="Tenorite" pitchFamily="2" charset="0"/>
                        </a:rPr>
                        <a:t>Acciones a realizar</a:t>
                      </a:r>
                    </a:p>
                    <a:p>
                      <a:pPr marL="0" lvl="0" indent="0" algn="ctr">
                        <a:lnSpc>
                          <a:spcPts val="1700"/>
                        </a:lnSpc>
                        <a:buFontTx/>
                        <a:buNone/>
                      </a:pPr>
                      <a:r>
                        <a:rPr lang="es-MX" sz="1600" b="1" i="0" dirty="0">
                          <a:solidFill>
                            <a:schemeClr val="tx1"/>
                          </a:solidFill>
                          <a:effectLst/>
                          <a:latin typeface="Tenorite" pitchFamily="2" charset="0"/>
                        </a:rPr>
                        <a:t>para suscribir</a:t>
                      </a:r>
                    </a:p>
                    <a:p>
                      <a:pPr marL="0" lvl="0" indent="0" algn="ctr">
                        <a:lnSpc>
                          <a:spcPts val="1700"/>
                        </a:lnSpc>
                        <a:buFontTx/>
                        <a:buNone/>
                      </a:pPr>
                      <a:r>
                        <a:rPr lang="es-MX" sz="1600" b="1" i="0" dirty="0">
                          <a:solidFill>
                            <a:schemeClr val="tx1"/>
                          </a:solidFill>
                          <a:effectLst/>
                          <a:latin typeface="Tenorite" pitchFamily="2" charset="0"/>
                        </a:rPr>
                        <a:t>el contrato marco </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 Oficialía Mayor (OM) elabora con el apoyo de los entes el proyecto de contrato marco, atendiendo a las disposiciones jurídicas aplicables.</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365594">
                <a:tc vMerge="1">
                  <a:txBody>
                    <a:bodyPr/>
                    <a:lstStyle/>
                    <a:p>
                      <a:endParaRPr lang="en-MX"/>
                    </a:p>
                  </a:txBody>
                  <a:tcPr/>
                </a:tc>
                <a:tc>
                  <a:txBody>
                    <a:bodyPr/>
                    <a:lstStyle/>
                    <a:p>
                      <a:pPr marL="177750" lvl="0" indent="-177750" algn="l">
                        <a:lnSpc>
                          <a:spcPct val="107000"/>
                        </a:lnSpc>
                        <a:spcAft>
                          <a:spcPts val="600"/>
                        </a:spcAft>
                        <a:buFont typeface="System Font Regular"/>
                        <a:buChar char="‣"/>
                      </a:pPr>
                      <a:r>
                        <a:rPr lang="es-MX" sz="1600" b="0" i="0" dirty="0">
                          <a:solidFill>
                            <a:schemeClr val="tx1"/>
                          </a:solidFill>
                          <a:effectLst/>
                          <a:latin typeface="Tenorite" pitchFamily="2" charset="0"/>
                        </a:rPr>
                        <a:t>La OM Suscribe el contrato marco con las dependencias y entidades que participen y hayan solicitado su celebración.</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689784">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Cualquier proveedor que cumpla con los mismos requisitos y condiciones puede adherirse al contrato marco.</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527591">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Las modificaciones al contrato marco que las partes acuerden realizar se hará a través de convenios modificatorios.</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527591">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 OM revisará periódicamente el contrato marco, a fin de verificar de que sigan ofreciendo las mejores condiciones para el Estado.</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12781986"/>
                  </a:ext>
                </a:extLst>
              </a:tr>
              <a:tr h="527591">
                <a:tc vMerge="1">
                  <a:txBody>
                    <a:bodyPr/>
                    <a:lstStyle/>
                    <a:p>
                      <a:endParaRPr lang="es-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 OM mantendrá informado a los entes a través de CompraNet-Sonora sobre los bienes o servicios de los contratos marco, para que en su caso se suscriban.  </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532571623"/>
                  </a:ext>
                </a:extLst>
              </a:tr>
              <a:tr h="379655">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endParaRPr lang="es-MX" sz="1600" b="0" i="0" dirty="0">
                        <a:solidFill>
                          <a:schemeClr val="tx1"/>
                        </a:solidFill>
                        <a:effectLst/>
                        <a:latin typeface="Tenorite" pitchFamily="2" charset="0"/>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1104050900"/>
                  </a:ext>
                </a:extLst>
              </a:tr>
            </a:tbl>
          </a:graphicData>
        </a:graphic>
      </p:graphicFrame>
    </p:spTree>
    <p:extLst>
      <p:ext uri="{BB962C8B-B14F-4D97-AF65-F5344CB8AC3E}">
        <p14:creationId xmlns:p14="http://schemas.microsoft.com/office/powerpoint/2010/main" val="21353503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1ACB4E-23F2-C119-1E1A-B2CB8F2006D4}"/>
              </a:ext>
            </a:extLst>
          </p:cNvPr>
          <p:cNvSpPr/>
          <p:nvPr/>
        </p:nvSpPr>
        <p:spPr>
          <a:xfrm>
            <a:off x="2021239" y="1222298"/>
            <a:ext cx="485542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34FDC440-75F4-214C-19BD-0B1491D90B52}"/>
              </a:ext>
            </a:extLst>
          </p:cNvPr>
          <p:cNvSpPr txBox="1">
            <a:spLocks/>
          </p:cNvSpPr>
          <p:nvPr/>
        </p:nvSpPr>
        <p:spPr>
          <a:xfrm>
            <a:off x="2030006" y="1311681"/>
            <a:ext cx="4855422"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CONTRATOS MARCO</a:t>
            </a:r>
          </a:p>
        </p:txBody>
      </p:sp>
      <p:graphicFrame>
        <p:nvGraphicFramePr>
          <p:cNvPr id="2" name="Table 6">
            <a:extLst>
              <a:ext uri="{FF2B5EF4-FFF2-40B4-BE49-F238E27FC236}">
                <a16:creationId xmlns:a16="http://schemas.microsoft.com/office/drawing/2014/main" id="{3E2DA73E-AB17-A4D9-0242-23CDC4C1D7CF}"/>
              </a:ext>
            </a:extLst>
          </p:cNvPr>
          <p:cNvGraphicFramePr>
            <a:graphicFrameLocks noGrp="1"/>
          </p:cNvGraphicFramePr>
          <p:nvPr>
            <p:extLst>
              <p:ext uri="{D42A27DB-BD31-4B8C-83A1-F6EECF244321}">
                <p14:modId xmlns:p14="http://schemas.microsoft.com/office/powerpoint/2010/main" val="3683643194"/>
              </p:ext>
            </p:extLst>
          </p:nvPr>
        </p:nvGraphicFramePr>
        <p:xfrm>
          <a:off x="978282" y="2417385"/>
          <a:ext cx="10229757" cy="3177290"/>
        </p:xfrm>
        <a:graphic>
          <a:graphicData uri="http://schemas.openxmlformats.org/drawingml/2006/table">
            <a:tbl>
              <a:tblPr firstRow="1" firstCol="1" bandRow="1">
                <a:tableStyleId>{5C22544A-7EE6-4342-B048-85BDC9FD1C3A}</a:tableStyleId>
              </a:tblPr>
              <a:tblGrid>
                <a:gridCol w="2630894">
                  <a:extLst>
                    <a:ext uri="{9D8B030D-6E8A-4147-A177-3AD203B41FA5}">
                      <a16:colId xmlns:a16="http://schemas.microsoft.com/office/drawing/2014/main" val="1008141734"/>
                    </a:ext>
                  </a:extLst>
                </a:gridCol>
                <a:gridCol w="7598863">
                  <a:extLst>
                    <a:ext uri="{9D8B030D-6E8A-4147-A177-3AD203B41FA5}">
                      <a16:colId xmlns:a16="http://schemas.microsoft.com/office/drawing/2014/main" val="2532258337"/>
                    </a:ext>
                  </a:extLst>
                </a:gridCol>
              </a:tblGrid>
              <a:tr h="454647">
                <a:tc rowSpan="8">
                  <a:txBody>
                    <a:bodyPr/>
                    <a:lstStyle/>
                    <a:p>
                      <a:pPr marL="0" lvl="0" indent="0" algn="ctr">
                        <a:lnSpc>
                          <a:spcPts val="1700"/>
                        </a:lnSpc>
                        <a:buFontTx/>
                        <a:buNone/>
                      </a:pPr>
                      <a:r>
                        <a:rPr lang="es-MX" sz="1600" b="1" i="0" dirty="0">
                          <a:solidFill>
                            <a:schemeClr val="tx1"/>
                          </a:solidFill>
                          <a:effectLst/>
                          <a:latin typeface="Tenorite" pitchFamily="2" charset="0"/>
                        </a:rPr>
                        <a:t>Contratos marco </a:t>
                      </a:r>
                    </a:p>
                    <a:p>
                      <a:pPr marL="0" lvl="0" indent="0" algn="ctr">
                        <a:lnSpc>
                          <a:spcPts val="1700"/>
                        </a:lnSpc>
                        <a:buFontTx/>
                        <a:buNone/>
                      </a:pPr>
                      <a:r>
                        <a:rPr lang="es-MX" sz="1600" b="1" i="0" dirty="0">
                          <a:solidFill>
                            <a:schemeClr val="tx1"/>
                          </a:solidFill>
                          <a:effectLst/>
                          <a:latin typeface="Tenorite" pitchFamily="2" charset="0"/>
                        </a:rPr>
                        <a:t>que se tienen </a:t>
                      </a:r>
                    </a:p>
                    <a:p>
                      <a:pPr marL="0" lvl="0" indent="0" algn="ctr">
                        <a:lnSpc>
                          <a:spcPts val="1700"/>
                        </a:lnSpc>
                        <a:buFontTx/>
                        <a:buNone/>
                      </a:pPr>
                      <a:r>
                        <a:rPr lang="es-MX" sz="1600" b="1" i="0" dirty="0">
                          <a:solidFill>
                            <a:schemeClr val="tx1"/>
                          </a:solidFill>
                          <a:effectLst/>
                          <a:latin typeface="Tenorite" pitchFamily="2" charset="0"/>
                        </a:rPr>
                        <a:t>celebrados </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Material de limpieza </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365594">
                <a:tc vMerge="1">
                  <a:txBody>
                    <a:bodyPr/>
                    <a:lstStyle/>
                    <a:p>
                      <a:endParaRPr lang="en-MX"/>
                    </a:p>
                  </a:txBody>
                  <a:tcPr/>
                </a:tc>
                <a:tc>
                  <a:txBody>
                    <a:bodyPr/>
                    <a:lstStyle/>
                    <a:p>
                      <a:pPr marL="177750" lvl="0" indent="-177750" algn="l">
                        <a:lnSpc>
                          <a:spcPct val="107000"/>
                        </a:lnSpc>
                        <a:spcAft>
                          <a:spcPts val="600"/>
                        </a:spcAft>
                        <a:buFont typeface="System Font Regular"/>
                        <a:buChar char="‣"/>
                      </a:pPr>
                      <a:r>
                        <a:rPr lang="es-MX" sz="1600" b="0" i="0" dirty="0">
                          <a:solidFill>
                            <a:schemeClr val="tx1"/>
                          </a:solidFill>
                          <a:effectLst/>
                          <a:latin typeface="Tenorite" pitchFamily="2" charset="0"/>
                        </a:rPr>
                        <a:t>Servicio de limpieza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390186">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Adquisición de combustible </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429207">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Servicio de fumigación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318155">
                <a:tc vMerge="1">
                  <a:txBody>
                    <a:bodyPr/>
                    <a:lstStyle/>
                    <a:p>
                      <a:endParaRPr lang="es-MX"/>
                    </a:p>
                  </a:txBody>
                  <a:tcPr/>
                </a:tc>
                <a:tc>
                  <a:txBody>
                    <a:bodyPr/>
                    <a:lstStyle/>
                    <a:p>
                      <a:pPr marL="177750" marR="0" lvl="0" indent="-177750" algn="l" defTabSz="914400" rtl="0" eaLnBrk="1" fontAlgn="auto" latinLnBrk="0" hangingPunct="1">
                        <a:lnSpc>
                          <a:spcPct val="107000"/>
                        </a:lnSpc>
                        <a:spcBef>
                          <a:spcPts val="0"/>
                        </a:spcBef>
                        <a:spcAft>
                          <a:spcPts val="800"/>
                        </a:spcAft>
                        <a:buClrTx/>
                        <a:buSzTx/>
                        <a:buFont typeface="System Font Regular"/>
                        <a:buChar char="‣"/>
                        <a:tabLst/>
                        <a:defRPr/>
                      </a:pPr>
                      <a:r>
                        <a:rPr lang="es-MX" sz="1600" b="0" i="0" dirty="0">
                          <a:solidFill>
                            <a:schemeClr val="tx1"/>
                          </a:solidFill>
                          <a:effectLst/>
                          <a:latin typeface="Tenorite" pitchFamily="2" charset="0"/>
                        </a:rPr>
                        <a:t>Mantenimiento vehicular </a:t>
                      </a:r>
                    </a:p>
                  </a:txBody>
                  <a:tcPr marL="144000" marR="68580" marT="0" marB="0" anchor="ctr">
                    <a:lnR w="12700" cap="flat" cmpd="sng" algn="ctr">
                      <a:no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740457899"/>
                  </a:ext>
                </a:extLst>
              </a:tr>
              <a:tr h="527591">
                <a:tc vMerge="1">
                  <a:txBody>
                    <a:bodyPr/>
                    <a:lstStyle/>
                    <a:p>
                      <a:endParaRPr lang="en-MX"/>
                    </a:p>
                  </a:txBody>
                  <a:tcPr/>
                </a:tc>
                <a:tc>
                  <a:txBody>
                    <a:bodyPr/>
                    <a:lstStyle/>
                    <a:p>
                      <a:pPr marL="177750" marR="0" lvl="0" indent="-177750" algn="l" defTabSz="914400" rtl="0" eaLnBrk="1" fontAlgn="auto" latinLnBrk="0" hangingPunct="1">
                        <a:lnSpc>
                          <a:spcPct val="107000"/>
                        </a:lnSpc>
                        <a:spcBef>
                          <a:spcPts val="0"/>
                        </a:spcBef>
                        <a:spcAft>
                          <a:spcPts val="800"/>
                        </a:spcAft>
                        <a:buClrTx/>
                        <a:buSzTx/>
                        <a:buFont typeface="System Font Regular"/>
                        <a:buChar char="‣"/>
                        <a:tabLst/>
                        <a:defRPr/>
                      </a:pPr>
                      <a:r>
                        <a:rPr lang="es-MX" sz="1600" b="0" i="0" dirty="0">
                          <a:solidFill>
                            <a:schemeClr val="tx1"/>
                          </a:solidFill>
                          <a:effectLst/>
                          <a:latin typeface="Tenorite" pitchFamily="2" charset="0"/>
                        </a:rPr>
                        <a:t>Servicio de fotocopiado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4012781986"/>
                  </a:ext>
                </a:extLst>
              </a:tr>
              <a:tr h="312255">
                <a:tc vMerge="1">
                  <a:txBody>
                    <a:bodyPr/>
                    <a:lstStyle/>
                    <a:p>
                      <a:endParaRPr lang="es-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Mantenimiento de aire acondicionado </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532571623"/>
                  </a:ext>
                </a:extLst>
              </a:tr>
              <a:tr h="379655">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endParaRPr lang="es-MX" sz="1600" b="0" i="0" dirty="0">
                        <a:solidFill>
                          <a:schemeClr val="tx1"/>
                        </a:solidFill>
                        <a:effectLst/>
                        <a:latin typeface="Tenorite" pitchFamily="2" charset="0"/>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1104050900"/>
                  </a:ext>
                </a:extLst>
              </a:tr>
            </a:tbl>
          </a:graphicData>
        </a:graphic>
      </p:graphicFrame>
    </p:spTree>
    <p:extLst>
      <p:ext uri="{BB962C8B-B14F-4D97-AF65-F5344CB8AC3E}">
        <p14:creationId xmlns:p14="http://schemas.microsoft.com/office/powerpoint/2010/main" val="27476747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1ACB4E-23F2-C119-1E1A-B2CB8F2006D4}"/>
              </a:ext>
            </a:extLst>
          </p:cNvPr>
          <p:cNvSpPr/>
          <p:nvPr/>
        </p:nvSpPr>
        <p:spPr>
          <a:xfrm>
            <a:off x="2012474" y="1244122"/>
            <a:ext cx="380485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34FDC440-75F4-214C-19BD-0B1491D90B52}"/>
              </a:ext>
            </a:extLst>
          </p:cNvPr>
          <p:cNvSpPr txBox="1">
            <a:spLocks/>
          </p:cNvSpPr>
          <p:nvPr/>
        </p:nvSpPr>
        <p:spPr>
          <a:xfrm>
            <a:off x="2095323" y="1311681"/>
            <a:ext cx="37307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err="1"/>
              <a:t>Ejercicio</a:t>
            </a:r>
            <a:endParaRPr lang="en-US" sz="2300" dirty="0"/>
          </a:p>
        </p:txBody>
      </p:sp>
      <p:sp>
        <p:nvSpPr>
          <p:cNvPr id="28" name="TextBox 5">
            <a:extLst>
              <a:ext uri="{FF2B5EF4-FFF2-40B4-BE49-F238E27FC236}">
                <a16:creationId xmlns:a16="http://schemas.microsoft.com/office/drawing/2014/main" id="{980656EA-3E86-4B57-9BC7-C80A02A867B3}"/>
              </a:ext>
            </a:extLst>
          </p:cNvPr>
          <p:cNvSpPr txBox="1"/>
          <p:nvPr/>
        </p:nvSpPr>
        <p:spPr>
          <a:xfrm>
            <a:off x="1845287" y="3307948"/>
            <a:ext cx="8501062" cy="1261949"/>
          </a:xfrm>
          <a:prstGeom prst="rect">
            <a:avLst/>
          </a:prstGeom>
          <a:noFill/>
        </p:spPr>
        <p:txBody>
          <a:bodyPr wrap="square" rtlCol="0">
            <a:spAutoFit/>
          </a:bodyPr>
          <a:lstStyle/>
          <a:p>
            <a:pPr algn="just">
              <a:lnSpc>
                <a:spcPts val="1500"/>
              </a:lnSpc>
              <a:spcAft>
                <a:spcPts val="800"/>
              </a:spcAft>
            </a:pPr>
            <a:r>
              <a:rPr lang="es-ES" sz="1600" dirty="0">
                <a:effectLst/>
                <a:latin typeface="Tenorite" pitchFamily="2" charset="0"/>
                <a:ea typeface="Calibri" panose="020F0502020204030204" pitchFamily="34" charset="0"/>
                <a:cs typeface="Calibri" panose="020F0502020204030204" pitchFamily="34" charset="0"/>
              </a:rPr>
              <a:t>Elaborar la propuesta de dictamen de excepción a la Ley de Adquisiciones, Arrendamientos y Servicios del Sector Público del Estado de Sonora, con motivo de la Declaración de Emergencia por el COVI 19:</a:t>
            </a:r>
          </a:p>
          <a:p>
            <a:pPr algn="just">
              <a:lnSpc>
                <a:spcPts val="1500"/>
              </a:lnSpc>
              <a:spcAft>
                <a:spcPts val="800"/>
              </a:spcAft>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r>
              <a:rPr lang="es-ES" sz="1600" dirty="0">
                <a:latin typeface="Tenorite" pitchFamily="2" charset="0"/>
                <a:ea typeface="Calibri" panose="020F0502020204030204" pitchFamily="34" charset="0"/>
                <a:cs typeface="Calibri" panose="020F0502020204030204" pitchFamily="34" charset="0"/>
              </a:rPr>
              <a:t>Adquisición de Medicamentos para atender la emergencia sanitaria.</a:t>
            </a:r>
            <a:endParaRPr lang="es-ES" sz="1600" dirty="0">
              <a:effectLst/>
              <a:latin typeface="Tenorite" pitchFamily="2" charset="0"/>
              <a:ea typeface="Calibri" panose="020F0502020204030204" pitchFamily="34" charset="0"/>
              <a:cs typeface="Calibri" panose="020F0502020204030204" pitchFamily="34" charset="0"/>
            </a:endParaRPr>
          </a:p>
        </p:txBody>
      </p:sp>
      <p:sp>
        <p:nvSpPr>
          <p:cNvPr id="6" name="Rectangle 37">
            <a:extLst>
              <a:ext uri="{FF2B5EF4-FFF2-40B4-BE49-F238E27FC236}">
                <a16:creationId xmlns:a16="http://schemas.microsoft.com/office/drawing/2014/main" id="{FD8E7C57-F935-4BB8-B4C0-A5A3A589DCEC}"/>
              </a:ext>
            </a:extLst>
          </p:cNvPr>
          <p:cNvSpPr/>
          <p:nvPr/>
        </p:nvSpPr>
        <p:spPr>
          <a:xfrm>
            <a:off x="10422928" y="5065238"/>
            <a:ext cx="1227243" cy="1346539"/>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8" name="TextBox 5">
            <a:extLst>
              <a:ext uri="{FF2B5EF4-FFF2-40B4-BE49-F238E27FC236}">
                <a16:creationId xmlns:a16="http://schemas.microsoft.com/office/drawing/2014/main" id="{4377FCB0-741E-4871-8B57-9870A3B573D2}"/>
              </a:ext>
            </a:extLst>
          </p:cNvPr>
          <p:cNvSpPr txBox="1"/>
          <p:nvPr/>
        </p:nvSpPr>
        <p:spPr>
          <a:xfrm>
            <a:off x="10501289" y="5887866"/>
            <a:ext cx="1074628" cy="477054"/>
          </a:xfrm>
          <a:prstGeom prst="rect">
            <a:avLst/>
          </a:prstGeom>
          <a:noFill/>
        </p:spPr>
        <p:txBody>
          <a:bodyPr wrap="square" rtlCol="0">
            <a:spAutoFit/>
          </a:bodyPr>
          <a:lstStyle/>
          <a:p>
            <a:pPr algn="ctr">
              <a:lnSpc>
                <a:spcPts val="1000"/>
              </a:lnSpc>
            </a:pPr>
            <a:r>
              <a:rPr lang="es-ES" sz="1000" dirty="0">
                <a:effectLst/>
                <a:latin typeface="Tenorite" pitchFamily="2" charset="0"/>
                <a:ea typeface="Calibri" panose="020F0502020204030204" pitchFamily="34" charset="0"/>
                <a:cs typeface="Times New Roman" panose="02020603050405020304" pitchFamily="18" charset="0"/>
              </a:rPr>
              <a:t>DECLARATORIA DE EMERGENCIA</a:t>
            </a:r>
            <a:endParaRPr lang="en-MX" sz="1000" dirty="0">
              <a:latin typeface="Tenorite" pitchFamily="2" charset="0"/>
            </a:endParaRPr>
          </a:p>
        </p:txBody>
      </p:sp>
      <p:pic>
        <p:nvPicPr>
          <p:cNvPr id="9" name="Graphic 15" descr="Document with solid fill">
            <a:hlinkClick r:id="rId2" action="ppaction://hlinkfile"/>
            <a:extLst>
              <a:ext uri="{FF2B5EF4-FFF2-40B4-BE49-F238E27FC236}">
                <a16:creationId xmlns:a16="http://schemas.microsoft.com/office/drawing/2014/main" id="{52EC2372-339E-4DD8-9957-2C2058E724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86491" y="5339805"/>
            <a:ext cx="519192" cy="519192"/>
          </a:xfrm>
          <a:prstGeom prst="rect">
            <a:avLst/>
          </a:prstGeom>
        </p:spPr>
      </p:pic>
      <p:sp>
        <p:nvSpPr>
          <p:cNvPr id="10" name="TextBox 38">
            <a:extLst>
              <a:ext uri="{FF2B5EF4-FFF2-40B4-BE49-F238E27FC236}">
                <a16:creationId xmlns:a16="http://schemas.microsoft.com/office/drawing/2014/main" id="{A3BC78C6-9027-4026-9622-F234EB2BF2AD}"/>
              </a:ext>
            </a:extLst>
          </p:cNvPr>
          <p:cNvSpPr txBox="1"/>
          <p:nvPr/>
        </p:nvSpPr>
        <p:spPr>
          <a:xfrm>
            <a:off x="10422928" y="5039387"/>
            <a:ext cx="1227243" cy="246221"/>
          </a:xfrm>
          <a:prstGeom prst="rect">
            <a:avLst/>
          </a:prstGeom>
          <a:solidFill>
            <a:schemeClr val="accent3">
              <a:lumMod val="60000"/>
              <a:lumOff val="40000"/>
            </a:schemeClr>
          </a:solidFill>
        </p:spPr>
        <p:txBody>
          <a:bodyPr wrap="square" rtlCol="0">
            <a:spAutoFit/>
          </a:bodyPr>
          <a:lstStyle/>
          <a:p>
            <a:pPr algn="ctr"/>
            <a:r>
              <a:rPr lang="en-MX" sz="1000" b="1" dirty="0">
                <a:solidFill>
                  <a:schemeClr val="bg1"/>
                </a:solidFill>
                <a:latin typeface="Tenorite" pitchFamily="2" charset="0"/>
              </a:rPr>
              <a:t>ANEXO</a:t>
            </a:r>
          </a:p>
        </p:txBody>
      </p:sp>
      <p:sp>
        <p:nvSpPr>
          <p:cNvPr id="11" name="Rectángulo 10">
            <a:extLst>
              <a:ext uri="{FF2B5EF4-FFF2-40B4-BE49-F238E27FC236}">
                <a16:creationId xmlns:a16="http://schemas.microsoft.com/office/drawing/2014/main" id="{EE581231-4388-4A29-B752-7AC7D844B3F7}"/>
              </a:ext>
            </a:extLst>
          </p:cNvPr>
          <p:cNvSpPr/>
          <p:nvPr/>
        </p:nvSpPr>
        <p:spPr>
          <a:xfrm>
            <a:off x="10176959" y="4889826"/>
            <a:ext cx="1654629" cy="16411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761899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0ED771A-6ABA-A2DE-7814-F20E27BA2C1E}"/>
              </a:ext>
            </a:extLst>
          </p:cNvPr>
          <p:cNvSpPr/>
          <p:nvPr/>
        </p:nvSpPr>
        <p:spPr>
          <a:xfrm>
            <a:off x="1665026" y="1279480"/>
            <a:ext cx="9108000" cy="4544700"/>
          </a:xfrm>
          <a:prstGeom prst="rect">
            <a:avLst/>
          </a:prstGeom>
          <a:noFill/>
          <a:ln w="12700" cmpd="sng">
            <a:solidFill>
              <a:srgbClr val="B946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13" name="Rectangle 12">
            <a:extLst>
              <a:ext uri="{FF2B5EF4-FFF2-40B4-BE49-F238E27FC236}">
                <a16:creationId xmlns:a16="http://schemas.microsoft.com/office/drawing/2014/main" id="{BC1DBCDD-98F9-DBA3-2DF6-90C8F27C26FA}"/>
              </a:ext>
            </a:extLst>
          </p:cNvPr>
          <p:cNvSpPr/>
          <p:nvPr/>
        </p:nvSpPr>
        <p:spPr>
          <a:xfrm>
            <a:off x="2115404" y="1098296"/>
            <a:ext cx="1719618" cy="553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 name="TextBox 3">
            <a:extLst>
              <a:ext uri="{FF2B5EF4-FFF2-40B4-BE49-F238E27FC236}">
                <a16:creationId xmlns:a16="http://schemas.microsoft.com/office/drawing/2014/main" id="{FBBB0694-FAE8-9820-5D9E-BD179375E89E}"/>
              </a:ext>
            </a:extLst>
          </p:cNvPr>
          <p:cNvSpPr txBox="1"/>
          <p:nvPr/>
        </p:nvSpPr>
        <p:spPr>
          <a:xfrm>
            <a:off x="2305497" y="3085719"/>
            <a:ext cx="7881258" cy="2042867"/>
          </a:xfrm>
          <a:prstGeom prst="rect">
            <a:avLst/>
          </a:prstGeom>
          <a:noFill/>
        </p:spPr>
        <p:txBody>
          <a:bodyPr wrap="square" rtlCol="0">
            <a:spAutoFit/>
          </a:bodyPr>
          <a:lstStyle/>
          <a:p>
            <a:pPr algn="ctr">
              <a:lnSpc>
                <a:spcPts val="3000"/>
              </a:lnSpc>
            </a:pPr>
            <a: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t>PROCEDIMIENTOS DE CONTRATACIÓN </a:t>
            </a:r>
            <a:b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br>
            <a: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t>DE BIENES Y SERVICIOS </a:t>
            </a:r>
            <a:b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br>
            <a:r>
              <a:rPr lang="es-MX" sz="3200" b="1" dirty="0">
                <a:solidFill>
                  <a:srgbClr val="960D53"/>
                </a:solidFill>
                <a:effectLst/>
                <a:latin typeface="Tenorite" pitchFamily="2" charset="0"/>
                <a:ea typeface="Calibri" panose="020F0502020204030204" pitchFamily="34" charset="0"/>
                <a:cs typeface="Times New Roman" panose="02020603050405020304" pitchFamily="18" charset="0"/>
              </a:rPr>
              <a:t>AL AMPARO DE LA LEY DE ADQUISICIONES, ARRENDAMIENTOS Y SERVICIOS DEL SECTOR PÚBLICO DEL ESTADO DE SONORA</a:t>
            </a:r>
            <a:r>
              <a:rPr lang="en-MX" sz="3200" b="1" dirty="0">
                <a:solidFill>
                  <a:srgbClr val="960D53"/>
                </a:solidFill>
                <a:effectLst/>
                <a:latin typeface="Tenorite" pitchFamily="2" charset="0"/>
              </a:rPr>
              <a:t> </a:t>
            </a:r>
            <a:endParaRPr lang="en-MX" sz="3200" b="1" dirty="0">
              <a:solidFill>
                <a:srgbClr val="960D53"/>
              </a:solidFill>
              <a:latin typeface="Tenorite" pitchFamily="2" charset="0"/>
            </a:endParaRPr>
          </a:p>
        </p:txBody>
      </p:sp>
      <p:pic>
        <p:nvPicPr>
          <p:cNvPr id="6" name="Picture 5" descr="A picture containing text&#10;&#10;Description automatically generated">
            <a:extLst>
              <a:ext uri="{FF2B5EF4-FFF2-40B4-BE49-F238E27FC236}">
                <a16:creationId xmlns:a16="http://schemas.microsoft.com/office/drawing/2014/main" id="{3FEB9012-4D01-AC96-E617-2004833EDF43}"/>
              </a:ext>
            </a:extLst>
          </p:cNvPr>
          <p:cNvPicPr>
            <a:picLocks noChangeAspect="1"/>
          </p:cNvPicPr>
          <p:nvPr/>
        </p:nvPicPr>
        <p:blipFill>
          <a:blip r:embed="rId2"/>
          <a:stretch>
            <a:fillRect/>
          </a:stretch>
        </p:blipFill>
        <p:spPr>
          <a:xfrm>
            <a:off x="2321163" y="635151"/>
            <a:ext cx="1308100" cy="1549400"/>
          </a:xfrm>
          <a:prstGeom prst="rect">
            <a:avLst/>
          </a:prstGeom>
        </p:spPr>
      </p:pic>
      <p:cxnSp>
        <p:nvCxnSpPr>
          <p:cNvPr id="10" name="Straight Connector 9">
            <a:extLst>
              <a:ext uri="{FF2B5EF4-FFF2-40B4-BE49-F238E27FC236}">
                <a16:creationId xmlns:a16="http://schemas.microsoft.com/office/drawing/2014/main" id="{79A70031-9FDF-36EE-A5B0-7A29224C5450}"/>
              </a:ext>
            </a:extLst>
          </p:cNvPr>
          <p:cNvCxnSpPr>
            <a:cxnSpLocks/>
          </p:cNvCxnSpPr>
          <p:nvPr/>
        </p:nvCxnSpPr>
        <p:spPr>
          <a:xfrm>
            <a:off x="1651378" y="5824180"/>
            <a:ext cx="9126000" cy="0"/>
          </a:xfrm>
          <a:prstGeom prst="line">
            <a:avLst/>
          </a:prstGeom>
          <a:ln w="101600">
            <a:solidFill>
              <a:srgbClr val="960D5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204864-2C56-4D3F-2B98-F968DC444940}"/>
              </a:ext>
            </a:extLst>
          </p:cNvPr>
          <p:cNvCxnSpPr>
            <a:cxnSpLocks/>
          </p:cNvCxnSpPr>
          <p:nvPr/>
        </p:nvCxnSpPr>
        <p:spPr>
          <a:xfrm>
            <a:off x="1651378" y="5906066"/>
            <a:ext cx="9126000" cy="0"/>
          </a:xfrm>
          <a:prstGeom prst="line">
            <a:avLst/>
          </a:prstGeom>
          <a:ln w="63500">
            <a:solidFill>
              <a:srgbClr val="DC7F3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9226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B1F89E9B-D385-E451-5EC7-E5FB01183A48}"/>
              </a:ext>
            </a:extLst>
          </p:cNvPr>
          <p:cNvGraphicFramePr>
            <a:graphicFrameLocks noGrp="1"/>
          </p:cNvGraphicFramePr>
          <p:nvPr>
            <p:extLst>
              <p:ext uri="{D42A27DB-BD31-4B8C-83A1-F6EECF244321}">
                <p14:modId xmlns:p14="http://schemas.microsoft.com/office/powerpoint/2010/main" val="2328219363"/>
              </p:ext>
            </p:extLst>
          </p:nvPr>
        </p:nvGraphicFramePr>
        <p:xfrm>
          <a:off x="2400040" y="2433742"/>
          <a:ext cx="6768224" cy="1728000"/>
        </p:xfrm>
        <a:graphic>
          <a:graphicData uri="http://schemas.openxmlformats.org/drawingml/2006/table">
            <a:tbl>
              <a:tblPr firstRow="1" firstCol="1" bandRow="1">
                <a:tableStyleId>{5C22544A-7EE6-4342-B048-85BDC9FD1C3A}</a:tableStyleId>
              </a:tblPr>
              <a:tblGrid>
                <a:gridCol w="2349299">
                  <a:extLst>
                    <a:ext uri="{9D8B030D-6E8A-4147-A177-3AD203B41FA5}">
                      <a16:colId xmlns:a16="http://schemas.microsoft.com/office/drawing/2014/main" val="1008141734"/>
                    </a:ext>
                  </a:extLst>
                </a:gridCol>
                <a:gridCol w="4418925">
                  <a:extLst>
                    <a:ext uri="{9D8B030D-6E8A-4147-A177-3AD203B41FA5}">
                      <a16:colId xmlns:a16="http://schemas.microsoft.com/office/drawing/2014/main" val="2532258337"/>
                    </a:ext>
                  </a:extLst>
                </a:gridCol>
              </a:tblGrid>
              <a:tr h="288000">
                <a:tc rowSpan="6">
                  <a:txBody>
                    <a:bodyPr/>
                    <a:lstStyle/>
                    <a:p>
                      <a:pPr marL="0" lvl="0" indent="0" algn="ctr">
                        <a:lnSpc>
                          <a:spcPts val="1700"/>
                        </a:lnSpc>
                        <a:buFontTx/>
                        <a:buNone/>
                      </a:pPr>
                      <a:r>
                        <a:rPr lang="es-MX" sz="1600" b="1" i="0" dirty="0">
                          <a:solidFill>
                            <a:schemeClr val="tx1"/>
                          </a:solidFill>
                          <a:effectLst/>
                          <a:latin typeface="Tenorite" pitchFamily="2" charset="0"/>
                        </a:rPr>
                        <a:t>Objetivos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y prioridades </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0" lvl="0" indent="0" algn="l">
                        <a:lnSpc>
                          <a:spcPct val="107000"/>
                        </a:lnSpc>
                        <a:spcAft>
                          <a:spcPts val="800"/>
                        </a:spcAft>
                        <a:buFontTx/>
                        <a:buNone/>
                      </a:pPr>
                      <a:r>
                        <a:rPr lang="es-MX" sz="1600" b="0" i="0" dirty="0">
                          <a:solidFill>
                            <a:schemeClr val="tx1"/>
                          </a:solidFill>
                          <a:effectLst/>
                          <a:latin typeface="Tenorite" pitchFamily="2" charset="0"/>
                        </a:rPr>
                        <a:t>Plan Estatal de Desarrollo del Estado de Sonora   </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288000">
                <a:tc vMerge="1">
                  <a:txBody>
                    <a:bodyPr/>
                    <a:lstStyle/>
                    <a:p>
                      <a:endParaRPr lang="en-MX"/>
                    </a:p>
                  </a:txBody>
                  <a:tcPr/>
                </a:tc>
                <a:tc>
                  <a:txBody>
                    <a:bodyPr/>
                    <a:lstStyle/>
                    <a:p>
                      <a:pPr marL="0" lvl="0" indent="0" algn="l">
                        <a:lnSpc>
                          <a:spcPct val="107000"/>
                        </a:lnSpc>
                        <a:spcAft>
                          <a:spcPts val="800"/>
                        </a:spcAft>
                        <a:buFontTx/>
                        <a:buNone/>
                      </a:pPr>
                      <a:r>
                        <a:rPr lang="es-MX" sz="1600" b="0" i="0" dirty="0">
                          <a:solidFill>
                            <a:schemeClr val="tx1"/>
                          </a:solidFill>
                          <a:effectLst/>
                          <a:latin typeface="Tenorite" pitchFamily="2" charset="0"/>
                        </a:rPr>
                        <a:t>Programas sectoriales</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288000">
                <a:tc vMerge="1">
                  <a:txBody>
                    <a:bodyPr/>
                    <a:lstStyle/>
                    <a:p>
                      <a:endParaRPr lang="en-MX"/>
                    </a:p>
                  </a:txBody>
                  <a:tcPr/>
                </a:tc>
                <a:tc>
                  <a:txBody>
                    <a:bodyPr/>
                    <a:lstStyle/>
                    <a:p>
                      <a:pPr marL="0" lvl="0" indent="0" algn="l">
                        <a:lnSpc>
                          <a:spcPct val="107000"/>
                        </a:lnSpc>
                        <a:spcAft>
                          <a:spcPts val="800"/>
                        </a:spcAft>
                        <a:buFontTx/>
                        <a:buNone/>
                      </a:pPr>
                      <a:r>
                        <a:rPr lang="es-MX" sz="1600" b="0" i="0" dirty="0">
                          <a:solidFill>
                            <a:schemeClr val="tx1"/>
                          </a:solidFill>
                          <a:effectLst/>
                          <a:latin typeface="Tenorite" pitchFamily="2" charset="0"/>
                        </a:rPr>
                        <a:t>Programas Institucionales </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288000">
                <a:tc vMerge="1">
                  <a:txBody>
                    <a:bodyPr/>
                    <a:lstStyle/>
                    <a:p>
                      <a:endParaRPr lang="en-MX"/>
                    </a:p>
                  </a:txBody>
                  <a:tcPr/>
                </a:tc>
                <a:tc>
                  <a:txBody>
                    <a:bodyPr/>
                    <a:lstStyle/>
                    <a:p>
                      <a:pPr marL="0" lvl="0" indent="0" algn="l">
                        <a:lnSpc>
                          <a:spcPct val="107000"/>
                        </a:lnSpc>
                        <a:spcAft>
                          <a:spcPts val="800"/>
                        </a:spcAft>
                        <a:buFontTx/>
                        <a:buNone/>
                      </a:pPr>
                      <a:r>
                        <a:rPr lang="es-MX" sz="1600" b="0" i="0" dirty="0">
                          <a:solidFill>
                            <a:schemeClr val="tx1"/>
                          </a:solidFill>
                          <a:effectLst/>
                          <a:latin typeface="Tenorite" pitchFamily="2" charset="0"/>
                        </a:rPr>
                        <a:t>Programas regionales</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288000">
                <a:tc vMerge="1">
                  <a:txBody>
                    <a:bodyPr/>
                    <a:lstStyle/>
                    <a:p>
                      <a:endParaRPr lang="en-MX"/>
                    </a:p>
                  </a:txBody>
                  <a:tcPr/>
                </a:tc>
                <a:tc>
                  <a:txBody>
                    <a:bodyPr/>
                    <a:lstStyle/>
                    <a:p>
                      <a:pPr marL="0" lvl="0" indent="0" algn="l">
                        <a:lnSpc>
                          <a:spcPct val="107000"/>
                        </a:lnSpc>
                        <a:spcAft>
                          <a:spcPts val="800"/>
                        </a:spcAft>
                        <a:buFontTx/>
                        <a:buNone/>
                      </a:pPr>
                      <a:r>
                        <a:rPr lang="es-MX" sz="1600" b="0" i="0" dirty="0">
                          <a:solidFill>
                            <a:schemeClr val="tx1"/>
                          </a:solidFill>
                          <a:effectLst/>
                          <a:latin typeface="Tenorite" pitchFamily="2" charset="0"/>
                        </a:rPr>
                        <a:t>Programas especiales </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12781986"/>
                  </a:ext>
                </a:extLst>
              </a:tr>
              <a:tr h="288000">
                <a:tc vMerge="1">
                  <a:txBody>
                    <a:bodyPr/>
                    <a:lstStyle/>
                    <a:p>
                      <a:endParaRPr lang="en-MX"/>
                    </a:p>
                  </a:txBody>
                  <a:tcPr/>
                </a:tc>
                <a:tc>
                  <a:txBody>
                    <a:bodyPr/>
                    <a:lstStyle/>
                    <a:p>
                      <a:pPr marL="0" lvl="0" indent="0" algn="l">
                        <a:lnSpc>
                          <a:spcPct val="107000"/>
                        </a:lnSpc>
                        <a:spcAft>
                          <a:spcPts val="800"/>
                        </a:spcAft>
                        <a:buFontTx/>
                        <a:buNone/>
                      </a:pPr>
                      <a:r>
                        <a:rPr lang="es-MX" sz="1600" b="0" i="0" dirty="0">
                          <a:solidFill>
                            <a:schemeClr val="tx1"/>
                          </a:solidFill>
                          <a:effectLst/>
                          <a:latin typeface="Tenorite" pitchFamily="2" charset="0"/>
                        </a:rPr>
                        <a:t>Programas Anuales </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144000" marR="68580" marT="0" marB="0" anchor="ctr">
                    <a:lnR w="12700" cap="flat" cmpd="sng" algn="ctr">
                      <a:noFill/>
                      <a:prstDash val="solid"/>
                      <a:round/>
                      <a:headEnd type="none" w="med" len="med"/>
                      <a:tailEnd type="none" w="med" len="med"/>
                    </a:lnR>
                    <a:lnB w="12700" cap="flat" cmpd="sng" algn="ctr">
                      <a:solidFill>
                        <a:schemeClr val="accent3">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3050219583"/>
                  </a:ext>
                </a:extLst>
              </a:tr>
            </a:tbl>
          </a:graphicData>
        </a:graphic>
      </p:graphicFrame>
      <p:sp>
        <p:nvSpPr>
          <p:cNvPr id="3" name="Rectangle 2">
            <a:extLst>
              <a:ext uri="{FF2B5EF4-FFF2-40B4-BE49-F238E27FC236}">
                <a16:creationId xmlns:a16="http://schemas.microsoft.com/office/drawing/2014/main" id="{CDFC1DD3-F94B-EC48-B83A-97A207548D33}"/>
              </a:ext>
            </a:extLst>
          </p:cNvPr>
          <p:cNvSpPr/>
          <p:nvPr/>
        </p:nvSpPr>
        <p:spPr>
          <a:xfrm>
            <a:off x="2012476" y="1244122"/>
            <a:ext cx="4203032"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9A3C667A-FD13-28E7-6A0E-D736AEB34830}"/>
              </a:ext>
            </a:extLst>
          </p:cNvPr>
          <p:cNvSpPr txBox="1">
            <a:spLocks/>
          </p:cNvSpPr>
          <p:nvPr/>
        </p:nvSpPr>
        <p:spPr>
          <a:xfrm>
            <a:off x="2538821" y="1311681"/>
            <a:ext cx="3217551" cy="4506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400" dirty="0"/>
              <a:t>PLANEACIÓN</a:t>
            </a:r>
          </a:p>
        </p:txBody>
      </p:sp>
      <p:sp>
        <p:nvSpPr>
          <p:cNvPr id="5" name="TextBox 4">
            <a:extLst>
              <a:ext uri="{FF2B5EF4-FFF2-40B4-BE49-F238E27FC236}">
                <a16:creationId xmlns:a16="http://schemas.microsoft.com/office/drawing/2014/main" id="{7778E25E-2429-A033-7C5A-274228A61CCD}"/>
              </a:ext>
            </a:extLst>
          </p:cNvPr>
          <p:cNvSpPr txBox="1"/>
          <p:nvPr/>
        </p:nvSpPr>
        <p:spPr>
          <a:xfrm>
            <a:off x="4979607" y="6377110"/>
            <a:ext cx="2232792"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18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8" name="Table 7">
            <a:extLst>
              <a:ext uri="{FF2B5EF4-FFF2-40B4-BE49-F238E27FC236}">
                <a16:creationId xmlns:a16="http://schemas.microsoft.com/office/drawing/2014/main" id="{87EA8503-32A5-0BF0-019B-2650D0775FE3}"/>
              </a:ext>
            </a:extLst>
          </p:cNvPr>
          <p:cNvGraphicFramePr>
            <a:graphicFrameLocks noGrp="1"/>
          </p:cNvGraphicFramePr>
          <p:nvPr>
            <p:extLst>
              <p:ext uri="{D42A27DB-BD31-4B8C-83A1-F6EECF244321}">
                <p14:modId xmlns:p14="http://schemas.microsoft.com/office/powerpoint/2010/main" val="1003177337"/>
              </p:ext>
            </p:extLst>
          </p:nvPr>
        </p:nvGraphicFramePr>
        <p:xfrm>
          <a:off x="2400040" y="4263137"/>
          <a:ext cx="6768224" cy="1008000"/>
        </p:xfrm>
        <a:graphic>
          <a:graphicData uri="http://schemas.openxmlformats.org/drawingml/2006/table">
            <a:tbl>
              <a:tblPr firstRow="1" firstCol="1" bandRow="1">
                <a:tableStyleId>{5C22544A-7EE6-4342-B048-85BDC9FD1C3A}</a:tableStyleId>
              </a:tblPr>
              <a:tblGrid>
                <a:gridCol w="2349299">
                  <a:extLst>
                    <a:ext uri="{9D8B030D-6E8A-4147-A177-3AD203B41FA5}">
                      <a16:colId xmlns:a16="http://schemas.microsoft.com/office/drawing/2014/main" val="1008141734"/>
                    </a:ext>
                  </a:extLst>
                </a:gridCol>
                <a:gridCol w="4418925">
                  <a:extLst>
                    <a:ext uri="{9D8B030D-6E8A-4147-A177-3AD203B41FA5}">
                      <a16:colId xmlns:a16="http://schemas.microsoft.com/office/drawing/2014/main" val="2532258337"/>
                    </a:ext>
                  </a:extLst>
                </a:gridCol>
              </a:tblGrid>
              <a:tr h="1008000">
                <a:tc>
                  <a:txBody>
                    <a:bodyPr/>
                    <a:lstStyle/>
                    <a:p>
                      <a:pPr marL="0" marR="0" lvl="0" indent="0" algn="ctr" defTabSz="914400" rtl="0" eaLnBrk="1" fontAlgn="auto" latinLnBrk="0" hangingPunct="1">
                        <a:lnSpc>
                          <a:spcPts val="1700"/>
                        </a:lnSpc>
                        <a:spcBef>
                          <a:spcPts val="0"/>
                        </a:spcBef>
                        <a:spcAft>
                          <a:spcPts val="0"/>
                        </a:spcAft>
                        <a:buClrTx/>
                        <a:buSzTx/>
                        <a:buFontTx/>
                        <a:buNone/>
                        <a:tabLst/>
                        <a:defRPr/>
                      </a:pPr>
                      <a:r>
                        <a:rPr lang="es-MX" sz="1600" b="1" i="0" dirty="0">
                          <a:solidFill>
                            <a:schemeClr val="tx1"/>
                          </a:solidFill>
                          <a:effectLst/>
                          <a:latin typeface="Tenorite" pitchFamily="2" charset="0"/>
                        </a:rPr>
                        <a:t>Objetivos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metas, actividades institucionales y previsiones de recursos</a:t>
                      </a:r>
                      <a:endParaRPr lang="en-MX" sz="1600" b="1"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0" lvl="0" indent="0" algn="l">
                        <a:lnSpc>
                          <a:spcPts val="1700"/>
                        </a:lnSpc>
                        <a:spcAft>
                          <a:spcPts val="800"/>
                        </a:spcAft>
                        <a:buFontTx/>
                        <a:buNone/>
                      </a:pPr>
                      <a:r>
                        <a:rPr lang="es-MX" sz="1600" b="0" i="0" dirty="0">
                          <a:solidFill>
                            <a:schemeClr val="tx1"/>
                          </a:solidFill>
                          <a:effectLst/>
                          <a:latin typeface="Tenorite" pitchFamily="2" charset="0"/>
                        </a:rPr>
                        <a:t>Establecidos en el Decreto de Presupuesto de Egresos del Estado </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bl>
          </a:graphicData>
        </a:graphic>
      </p:graphicFrame>
      <p:sp>
        <p:nvSpPr>
          <p:cNvPr id="2" name="TextBox 1">
            <a:extLst>
              <a:ext uri="{FF2B5EF4-FFF2-40B4-BE49-F238E27FC236}">
                <a16:creationId xmlns:a16="http://schemas.microsoft.com/office/drawing/2014/main" id="{D7B1AE02-ADAF-3363-3BA6-B50B3399FE04}"/>
              </a:ext>
            </a:extLst>
          </p:cNvPr>
          <p:cNvSpPr txBox="1"/>
          <p:nvPr/>
        </p:nvSpPr>
        <p:spPr>
          <a:xfrm>
            <a:off x="1643201" y="1953841"/>
            <a:ext cx="8902451" cy="468077"/>
          </a:xfrm>
          <a:prstGeom prst="rect">
            <a:avLst/>
          </a:prstGeom>
          <a:noFill/>
        </p:spPr>
        <p:txBody>
          <a:bodyPr wrap="square" rtlCol="0">
            <a:spAutoFit/>
          </a:bodyPr>
          <a:lstStyle/>
          <a:p>
            <a:pPr>
              <a:lnSpc>
                <a:spcPts val="1400"/>
              </a:lnSpc>
            </a:pPr>
            <a:r>
              <a:rPr lang="es-MX" sz="1600" dirty="0">
                <a:effectLst/>
                <a:latin typeface="Tenorite" pitchFamily="2" charset="0"/>
                <a:ea typeface="Calibri" panose="020F0502020204030204" pitchFamily="34" charset="0"/>
                <a:cs typeface="Times New Roman" panose="02020603050405020304" pitchFamily="18" charset="0"/>
              </a:rPr>
              <a:t>En la Planeación de las adquisiciones, arrendamientos y prestación de servicios los entes</a:t>
            </a:r>
            <a:r>
              <a:rPr lang="en-MX" sz="1600" dirty="0">
                <a:latin typeface="Tenorite" pitchFamily="2" charset="0"/>
                <a:ea typeface="Calibri" panose="020F0502020204030204" pitchFamily="34" charset="0"/>
                <a:cs typeface="Times New Roman" panose="02020603050405020304" pitchFamily="18" charset="0"/>
              </a:rPr>
              <a:t> </a:t>
            </a:r>
            <a:r>
              <a:rPr lang="es-MX" sz="1600" dirty="0">
                <a:effectLst/>
                <a:latin typeface="Tenorite" pitchFamily="2" charset="0"/>
                <a:ea typeface="Calibri" panose="020F0502020204030204" pitchFamily="34" charset="0"/>
                <a:cs typeface="Times New Roman" panose="02020603050405020304" pitchFamily="18" charset="0"/>
              </a:rPr>
              <a:t>públicos se sujetarán a:</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4B2FA40F-516B-A70B-53FF-36DE425F6B93}"/>
              </a:ext>
            </a:extLst>
          </p:cNvPr>
          <p:cNvSpPr txBox="1"/>
          <p:nvPr/>
        </p:nvSpPr>
        <p:spPr>
          <a:xfrm>
            <a:off x="1643201" y="5372532"/>
            <a:ext cx="8902451" cy="791737"/>
          </a:xfrm>
          <a:prstGeom prst="rect">
            <a:avLst/>
          </a:prstGeom>
          <a:solidFill>
            <a:srgbClr val="FFD964">
              <a:alpha val="56000"/>
            </a:srgbClr>
          </a:solidFill>
        </p:spPr>
        <p:txBody>
          <a:bodyPr wrap="square" lIns="251999" tIns="72000" rIns="251999" bIns="72000" rtlCol="0">
            <a:spAutoFit/>
          </a:bodyPr>
          <a:lstStyle/>
          <a:p>
            <a:pPr algn="just"/>
            <a:r>
              <a:rPr lang="en-US" sz="1400" dirty="0">
                <a:latin typeface="Tenorite" pitchFamily="2" charset="0"/>
              </a:rPr>
              <a:t>Es </a:t>
            </a:r>
            <a:r>
              <a:rPr lang="en-US" sz="1400" dirty="0" err="1">
                <a:latin typeface="Tenorite" pitchFamily="2" charset="0"/>
              </a:rPr>
              <a:t>importante</a:t>
            </a:r>
            <a:r>
              <a:rPr lang="en-US" sz="1400" dirty="0">
                <a:latin typeface="Tenorite" pitchFamily="2" charset="0"/>
              </a:rPr>
              <a:t> </a:t>
            </a:r>
            <a:r>
              <a:rPr lang="en-US" sz="1400" dirty="0" err="1">
                <a:latin typeface="Tenorite" pitchFamily="2" charset="0"/>
              </a:rPr>
              <a:t>destacar</a:t>
            </a:r>
            <a:r>
              <a:rPr lang="en-US" sz="1400" dirty="0">
                <a:latin typeface="Tenorite" pitchFamily="2" charset="0"/>
              </a:rPr>
              <a:t> que, las </a:t>
            </a:r>
            <a:r>
              <a:rPr lang="en-US" sz="1400" dirty="0" err="1">
                <a:latin typeface="Tenorite" pitchFamily="2" charset="0"/>
              </a:rPr>
              <a:t>adquisiciones</a:t>
            </a:r>
            <a:r>
              <a:rPr lang="en-US" sz="1400" dirty="0">
                <a:latin typeface="Tenorite" pitchFamily="2" charset="0"/>
              </a:rPr>
              <a:t>, </a:t>
            </a:r>
            <a:r>
              <a:rPr lang="en-US" sz="1400" dirty="0" err="1">
                <a:latin typeface="Tenorite" pitchFamily="2" charset="0"/>
              </a:rPr>
              <a:t>arrendamientos</a:t>
            </a:r>
            <a:r>
              <a:rPr lang="en-US" sz="1400" dirty="0">
                <a:latin typeface="Tenorite" pitchFamily="2" charset="0"/>
              </a:rPr>
              <a:t> y </a:t>
            </a:r>
            <a:r>
              <a:rPr lang="en-US" sz="1400" dirty="0" err="1">
                <a:latin typeface="Tenorite" pitchFamily="2" charset="0"/>
              </a:rPr>
              <a:t>servicios</a:t>
            </a:r>
            <a:r>
              <a:rPr lang="en-US" sz="1400" dirty="0">
                <a:latin typeface="Tenorite" pitchFamily="2" charset="0"/>
              </a:rPr>
              <a:t>, </a:t>
            </a:r>
            <a:r>
              <a:rPr lang="en-US" sz="1400" dirty="0" err="1">
                <a:latin typeface="Tenorite" pitchFamily="2" charset="0"/>
              </a:rPr>
              <a:t>además</a:t>
            </a:r>
            <a:r>
              <a:rPr lang="en-US" sz="1400" dirty="0">
                <a:latin typeface="Tenorite" pitchFamily="2" charset="0"/>
              </a:rPr>
              <a:t> de </a:t>
            </a:r>
            <a:r>
              <a:rPr lang="en-US" sz="1400" dirty="0" err="1">
                <a:latin typeface="Tenorite" pitchFamily="2" charset="0"/>
              </a:rPr>
              <a:t>sujetarse</a:t>
            </a:r>
            <a:r>
              <a:rPr lang="en-US" sz="1400" dirty="0">
                <a:latin typeface="Tenorite" pitchFamily="2" charset="0"/>
              </a:rPr>
              <a:t> a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objetivos</a:t>
            </a:r>
            <a:r>
              <a:rPr lang="en-US" sz="1400" dirty="0">
                <a:latin typeface="Tenorite" pitchFamily="2" charset="0"/>
              </a:rPr>
              <a:t> y </a:t>
            </a:r>
            <a:r>
              <a:rPr lang="en-US" sz="1400" dirty="0" err="1">
                <a:latin typeface="Tenorite" pitchFamily="2" charset="0"/>
              </a:rPr>
              <a:t>metas</a:t>
            </a:r>
            <a:r>
              <a:rPr lang="en-US" sz="1400" dirty="0">
                <a:latin typeface="Tenorite" pitchFamily="2" charset="0"/>
              </a:rPr>
              <a:t> </a:t>
            </a:r>
            <a:r>
              <a:rPr lang="en-US" sz="1400" dirty="0" err="1">
                <a:latin typeface="Tenorite" pitchFamily="2" charset="0"/>
              </a:rPr>
              <a:t>institucionales</a:t>
            </a:r>
            <a:r>
              <a:rPr lang="en-US" sz="1400" dirty="0">
                <a:latin typeface="Tenorite" pitchFamily="2" charset="0"/>
              </a:rPr>
              <a:t>, </a:t>
            </a:r>
            <a:r>
              <a:rPr lang="en-US" sz="1400" dirty="0" err="1">
                <a:latin typeface="Tenorite" pitchFamily="2" charset="0"/>
              </a:rPr>
              <a:t>deben</a:t>
            </a:r>
            <a:r>
              <a:rPr lang="en-US" sz="1400" dirty="0">
                <a:latin typeface="Tenorite" pitchFamily="2" charset="0"/>
              </a:rPr>
              <a:t> ser de </a:t>
            </a:r>
            <a:r>
              <a:rPr lang="en-US" sz="1400" dirty="0" err="1">
                <a:latin typeface="Tenorite" pitchFamily="2" charset="0"/>
              </a:rPr>
              <a:t>utilidad</a:t>
            </a:r>
            <a:r>
              <a:rPr lang="en-US" sz="1400" dirty="0">
                <a:latin typeface="Tenorite" pitchFamily="2" charset="0"/>
              </a:rPr>
              <a:t> para </a:t>
            </a:r>
            <a:r>
              <a:rPr lang="en-US" sz="1400" dirty="0" err="1">
                <a:latin typeface="Tenorite" pitchFamily="2" charset="0"/>
              </a:rPr>
              <a:t>cada</a:t>
            </a:r>
            <a:r>
              <a:rPr lang="en-US" sz="1400" dirty="0">
                <a:latin typeface="Tenorite" pitchFamily="2" charset="0"/>
              </a:rPr>
              <a:t> </a:t>
            </a:r>
            <a:r>
              <a:rPr lang="en-US" sz="1400" dirty="0" err="1">
                <a:latin typeface="Tenorite" pitchFamily="2" charset="0"/>
              </a:rPr>
              <a:t>una</a:t>
            </a:r>
            <a:r>
              <a:rPr lang="en-US" sz="1400" dirty="0">
                <a:latin typeface="Tenorite" pitchFamily="2" charset="0"/>
              </a:rPr>
              <a:t> de las </a:t>
            </a:r>
            <a:r>
              <a:rPr lang="en-US" sz="1400" dirty="0" err="1">
                <a:latin typeface="Tenorite" pitchFamily="2" charset="0"/>
              </a:rPr>
              <a:t>dependencias</a:t>
            </a:r>
            <a:r>
              <a:rPr lang="en-US" sz="1400" dirty="0">
                <a:latin typeface="Tenorite" pitchFamily="2" charset="0"/>
              </a:rPr>
              <a:t> y </a:t>
            </a:r>
            <a:r>
              <a:rPr lang="en-US" sz="1400" dirty="0" err="1">
                <a:latin typeface="Tenorite" pitchFamily="2" charset="0"/>
              </a:rPr>
              <a:t>entidades</a:t>
            </a:r>
            <a:r>
              <a:rPr lang="en-US" sz="1400" dirty="0">
                <a:latin typeface="Tenorite" pitchFamily="2" charset="0"/>
              </a:rPr>
              <a:t> de la </a:t>
            </a:r>
            <a:r>
              <a:rPr lang="en-US" sz="1400" dirty="0" err="1">
                <a:latin typeface="Tenorite" pitchFamily="2" charset="0"/>
              </a:rPr>
              <a:t>administración</a:t>
            </a:r>
            <a:r>
              <a:rPr lang="en-US" sz="1400" dirty="0">
                <a:latin typeface="Tenorite" pitchFamily="2" charset="0"/>
              </a:rPr>
              <a:t> </a:t>
            </a:r>
            <a:r>
              <a:rPr lang="en-US" sz="1400" dirty="0" err="1">
                <a:latin typeface="Tenorite" pitchFamily="2" charset="0"/>
              </a:rPr>
              <a:t>pública</a:t>
            </a:r>
            <a:r>
              <a:rPr lang="en-US" sz="1400" dirty="0">
                <a:latin typeface="Tenorite" pitchFamily="2" charset="0"/>
              </a:rPr>
              <a:t> del </a:t>
            </a:r>
            <a:r>
              <a:rPr lang="en-US" sz="1400" dirty="0" err="1">
                <a:latin typeface="Tenorite" pitchFamily="2" charset="0"/>
              </a:rPr>
              <a:t>estado</a:t>
            </a:r>
            <a:r>
              <a:rPr lang="en-US" sz="1400" dirty="0">
                <a:latin typeface="Tenorite" pitchFamily="2" charset="0"/>
              </a:rPr>
              <a:t> de Sonora.</a:t>
            </a:r>
            <a:endParaRPr lang="en-MX" sz="1400" dirty="0">
              <a:latin typeface="Tenorite" pitchFamily="2" charset="0"/>
            </a:endParaRPr>
          </a:p>
        </p:txBody>
      </p:sp>
    </p:spTree>
    <p:extLst>
      <p:ext uri="{BB962C8B-B14F-4D97-AF65-F5344CB8AC3E}">
        <p14:creationId xmlns:p14="http://schemas.microsoft.com/office/powerpoint/2010/main" val="21836944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A31E0A-1228-82D6-3428-247DC29F4E98}"/>
              </a:ext>
            </a:extLst>
          </p:cNvPr>
          <p:cNvSpPr txBox="1">
            <a:spLocks/>
          </p:cNvSpPr>
          <p:nvPr/>
        </p:nvSpPr>
        <p:spPr>
          <a:xfrm>
            <a:off x="1417273" y="2440108"/>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Naturaleza</a:t>
            </a:r>
            <a:r>
              <a:rPr lang="en-US" sz="2000" dirty="0"/>
              <a:t> del </a:t>
            </a:r>
            <a:r>
              <a:rPr lang="en-US" sz="2000" dirty="0" err="1"/>
              <a:t>contrato</a:t>
            </a:r>
            <a:endParaRPr lang="en-US" sz="2000" dirty="0"/>
          </a:p>
        </p:txBody>
      </p:sp>
      <p:sp>
        <p:nvSpPr>
          <p:cNvPr id="4" name="Content Placeholder 2">
            <a:extLst>
              <a:ext uri="{FF2B5EF4-FFF2-40B4-BE49-F238E27FC236}">
                <a16:creationId xmlns:a16="http://schemas.microsoft.com/office/drawing/2014/main" id="{9449DD7A-81DD-E343-A631-DFC718F9C9B6}"/>
              </a:ext>
            </a:extLst>
          </p:cNvPr>
          <p:cNvSpPr txBox="1">
            <a:spLocks/>
          </p:cNvSpPr>
          <p:nvPr/>
        </p:nvSpPr>
        <p:spPr>
          <a:xfrm>
            <a:off x="4654509" y="2440108"/>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err="1"/>
              <a:t>Plazos</a:t>
            </a:r>
            <a:r>
              <a:rPr lang="en-US" sz="2000" dirty="0"/>
              <a:t> de </a:t>
            </a:r>
            <a:r>
              <a:rPr lang="en-US" sz="2000" dirty="0" err="1"/>
              <a:t>formalización</a:t>
            </a:r>
            <a:endParaRPr lang="en-US" sz="2000" dirty="0"/>
          </a:p>
        </p:txBody>
      </p:sp>
      <p:sp>
        <p:nvSpPr>
          <p:cNvPr id="5" name="Content Placeholder 2">
            <a:extLst>
              <a:ext uri="{FF2B5EF4-FFF2-40B4-BE49-F238E27FC236}">
                <a16:creationId xmlns:a16="http://schemas.microsoft.com/office/drawing/2014/main" id="{EFB52354-1102-7A86-A6B7-8BD2467BC189}"/>
              </a:ext>
            </a:extLst>
          </p:cNvPr>
          <p:cNvSpPr txBox="1">
            <a:spLocks/>
          </p:cNvSpPr>
          <p:nvPr/>
        </p:nvSpPr>
        <p:spPr>
          <a:xfrm>
            <a:off x="1417273" y="4424081"/>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lgn="ctr">
              <a:lnSpc>
                <a:spcPct val="115000"/>
              </a:lnSpc>
              <a:spcBef>
                <a:spcPts val="600"/>
              </a:spcBef>
              <a:spcAft>
                <a:spcPts val="600"/>
              </a:spcAft>
              <a:buNone/>
              <a:tabLst>
                <a:tab pos="638175" algn="l"/>
              </a:tabLst>
            </a:pPr>
            <a:r>
              <a:rPr lang="es-MX" sz="2000" dirty="0">
                <a:effectLst/>
                <a:latin typeface="Tenorite" pitchFamily="2" charset="0"/>
                <a:ea typeface="Calibri" panose="020F0502020204030204" pitchFamily="34" charset="0"/>
                <a:cs typeface="Times New Roman" panose="02020603050405020304" pitchFamily="18" charset="0"/>
              </a:rPr>
              <a:t>Modalidades</a:t>
            </a:r>
            <a:endParaRPr lang="en-MX" sz="2000" dirty="0">
              <a:latin typeface="Tenorite" pitchFamily="2" charset="0"/>
              <a:ea typeface="Calibri" panose="020F0502020204030204" pitchFamily="34" charset="0"/>
              <a:cs typeface="Times New Roman" panose="02020603050405020304" pitchFamily="18" charset="0"/>
            </a:endParaRPr>
          </a:p>
        </p:txBody>
      </p:sp>
      <p:sp>
        <p:nvSpPr>
          <p:cNvPr id="6" name="Content Placeholder 2">
            <a:extLst>
              <a:ext uri="{FF2B5EF4-FFF2-40B4-BE49-F238E27FC236}">
                <a16:creationId xmlns:a16="http://schemas.microsoft.com/office/drawing/2014/main" id="{551A4723-E493-9F21-2959-7337269C1BD6}"/>
              </a:ext>
            </a:extLst>
          </p:cNvPr>
          <p:cNvSpPr txBox="1">
            <a:spLocks/>
          </p:cNvSpPr>
          <p:nvPr/>
        </p:nvSpPr>
        <p:spPr>
          <a:xfrm>
            <a:off x="4654509" y="4424081"/>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lgn="ctr">
              <a:lnSpc>
                <a:spcPct val="115000"/>
              </a:lnSpc>
              <a:spcBef>
                <a:spcPts val="600"/>
              </a:spcBef>
              <a:spcAft>
                <a:spcPts val="600"/>
              </a:spcAft>
              <a:buNone/>
              <a:tabLst>
                <a:tab pos="638175" algn="l"/>
              </a:tabLst>
            </a:pPr>
            <a:r>
              <a:rPr lang="es-MX" sz="2000" dirty="0">
                <a:effectLst/>
                <a:latin typeface="Tenorite" pitchFamily="2" charset="0"/>
                <a:ea typeface="Calibri" panose="020F0502020204030204" pitchFamily="34" charset="0"/>
                <a:cs typeface="Times New Roman" panose="02020603050405020304" pitchFamily="18" charset="0"/>
              </a:rPr>
              <a:t>Modificaciones</a:t>
            </a:r>
            <a:endParaRPr lang="en-MX" sz="2000" dirty="0">
              <a:latin typeface="Tenorite" pitchFamily="2" charset="0"/>
              <a:ea typeface="Calibri" panose="020F0502020204030204" pitchFamily="34"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A8617F8F-C4CD-C8B2-051A-2C33AFED9846}"/>
              </a:ext>
            </a:extLst>
          </p:cNvPr>
          <p:cNvSpPr txBox="1">
            <a:spLocks/>
          </p:cNvSpPr>
          <p:nvPr/>
        </p:nvSpPr>
        <p:spPr>
          <a:xfrm>
            <a:off x="7891745" y="2440108"/>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lgn="ctr">
              <a:lnSpc>
                <a:spcPct val="115000"/>
              </a:lnSpc>
              <a:spcBef>
                <a:spcPts val="600"/>
              </a:spcBef>
              <a:spcAft>
                <a:spcPts val="600"/>
              </a:spcAft>
              <a:buNone/>
              <a:tabLst>
                <a:tab pos="638175" algn="l"/>
              </a:tabLst>
            </a:pPr>
            <a:r>
              <a:rPr lang="es-MX" sz="2000" dirty="0">
                <a:effectLst/>
                <a:latin typeface="Tenorite" pitchFamily="2" charset="0"/>
                <a:ea typeface="Calibri" panose="020F0502020204030204" pitchFamily="34" charset="0"/>
                <a:cs typeface="Times New Roman" panose="02020603050405020304" pitchFamily="18" charset="0"/>
              </a:rPr>
              <a:t>Requisitos del contrato</a:t>
            </a:r>
            <a:endParaRPr lang="en-MX" sz="2000" dirty="0">
              <a:effectLst/>
              <a:latin typeface="Tenorite" pitchFamily="2" charset="0"/>
              <a:ea typeface="Calibri" panose="020F0502020204030204" pitchFamily="34" charset="0"/>
              <a:cs typeface="Times New Roman" panose="02020603050405020304" pitchFamily="18" charset="0"/>
            </a:endParaRPr>
          </a:p>
        </p:txBody>
      </p:sp>
      <p:sp>
        <p:nvSpPr>
          <p:cNvPr id="8" name="Content Placeholder 2">
            <a:extLst>
              <a:ext uri="{FF2B5EF4-FFF2-40B4-BE49-F238E27FC236}">
                <a16:creationId xmlns:a16="http://schemas.microsoft.com/office/drawing/2014/main" id="{3A7F6C2D-31B9-DB7A-9C6C-182D582C7205}"/>
              </a:ext>
            </a:extLst>
          </p:cNvPr>
          <p:cNvSpPr txBox="1">
            <a:spLocks/>
          </p:cNvSpPr>
          <p:nvPr/>
        </p:nvSpPr>
        <p:spPr>
          <a:xfrm>
            <a:off x="7891745" y="4424081"/>
            <a:ext cx="2880000" cy="1260000"/>
          </a:xfrm>
          <a:prstGeom prst="rect">
            <a:avLst/>
          </a:prstGeom>
          <a:ln>
            <a:solidFill>
              <a:schemeClr val="tx1">
                <a:lumMod val="50000"/>
                <a:lumOff val="50000"/>
              </a:schemeClr>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Tenorite"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Tenorite"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Tenorite"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lgn="ctr">
              <a:lnSpc>
                <a:spcPct val="115000"/>
              </a:lnSpc>
              <a:spcBef>
                <a:spcPts val="600"/>
              </a:spcBef>
              <a:spcAft>
                <a:spcPts val="600"/>
              </a:spcAft>
              <a:buNone/>
              <a:tabLst>
                <a:tab pos="638175" algn="l"/>
              </a:tabLst>
            </a:pPr>
            <a:r>
              <a:rPr lang="es-MX" sz="2000" dirty="0">
                <a:effectLst/>
                <a:latin typeface="Tenorite" pitchFamily="2" charset="0"/>
                <a:ea typeface="Calibri" panose="020F0502020204030204" pitchFamily="34" charset="0"/>
                <a:cs typeface="Times New Roman" panose="02020603050405020304" pitchFamily="18" charset="0"/>
              </a:rPr>
              <a:t>Garantías</a:t>
            </a:r>
            <a:endParaRPr lang="en-MX" sz="2000" dirty="0">
              <a:latin typeface="Tenorite"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02658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CAB377-113D-68C5-E15A-A487F01FEAC6}"/>
              </a:ext>
            </a:extLst>
          </p:cNvPr>
          <p:cNvSpPr txBox="1"/>
          <p:nvPr/>
        </p:nvSpPr>
        <p:spPr>
          <a:xfrm>
            <a:off x="934930" y="2775612"/>
            <a:ext cx="1911393" cy="646331"/>
          </a:xfrm>
          <a:prstGeom prst="rect">
            <a:avLst/>
          </a:prstGeom>
          <a:noFill/>
        </p:spPr>
        <p:txBody>
          <a:bodyPr wrap="square" rtlCol="0">
            <a:spAutoFit/>
          </a:bodyPr>
          <a:lstStyle/>
          <a:p>
            <a:pPr algn="ctr"/>
            <a:r>
              <a:rPr lang="en-US" b="1" dirty="0" err="1">
                <a:latin typeface="Tenorite" pitchFamily="2" charset="0"/>
              </a:rPr>
              <a:t>Contrato</a:t>
            </a:r>
            <a:r>
              <a:rPr lang="en-US" b="1" dirty="0">
                <a:latin typeface="Tenorite" pitchFamily="2" charset="0"/>
              </a:rPr>
              <a:t> </a:t>
            </a:r>
            <a:r>
              <a:rPr lang="en-US" b="1" dirty="0" err="1">
                <a:latin typeface="Tenorite" pitchFamily="2" charset="0"/>
              </a:rPr>
              <a:t>administrativo</a:t>
            </a:r>
            <a:endParaRPr lang="en-MX" b="1" dirty="0">
              <a:latin typeface="Tenorite" pitchFamily="2" charset="0"/>
            </a:endParaRPr>
          </a:p>
        </p:txBody>
      </p:sp>
      <p:sp>
        <p:nvSpPr>
          <p:cNvPr id="11" name="TextBox 10">
            <a:extLst>
              <a:ext uri="{FF2B5EF4-FFF2-40B4-BE49-F238E27FC236}">
                <a16:creationId xmlns:a16="http://schemas.microsoft.com/office/drawing/2014/main" id="{34B7143C-4CC3-247D-3F4C-CDD24AB87ADE}"/>
              </a:ext>
            </a:extLst>
          </p:cNvPr>
          <p:cNvSpPr txBox="1"/>
          <p:nvPr/>
        </p:nvSpPr>
        <p:spPr>
          <a:xfrm>
            <a:off x="4416788" y="3849879"/>
            <a:ext cx="3171313" cy="338554"/>
          </a:xfrm>
          <a:prstGeom prst="rect">
            <a:avLst/>
          </a:prstGeom>
          <a:noFill/>
        </p:spPr>
        <p:txBody>
          <a:bodyPr wrap="square" rtlCol="0">
            <a:spAutoFit/>
          </a:bodyPr>
          <a:lstStyle/>
          <a:p>
            <a:r>
              <a:rPr lang="en-US" sz="1600" dirty="0">
                <a:latin typeface="Tenorite" pitchFamily="2" charset="0"/>
              </a:rPr>
              <a:t>Se </a:t>
            </a:r>
            <a:r>
              <a:rPr lang="en-US" sz="1600" dirty="0" err="1">
                <a:latin typeface="Tenorite" pitchFamily="2" charset="0"/>
              </a:rPr>
              <a:t>expresa</a:t>
            </a:r>
            <a:r>
              <a:rPr lang="en-US" sz="1600" dirty="0">
                <a:latin typeface="Tenorite" pitchFamily="2" charset="0"/>
              </a:rPr>
              <a:t> de </a:t>
            </a:r>
            <a:r>
              <a:rPr lang="en-US" sz="1600" dirty="0" err="1">
                <a:latin typeface="Tenorite" pitchFamily="2" charset="0"/>
              </a:rPr>
              <a:t>manera</a:t>
            </a:r>
            <a:r>
              <a:rPr lang="en-US" sz="1600" dirty="0">
                <a:latin typeface="Tenorite" pitchFamily="2" charset="0"/>
              </a:rPr>
              <a:t> formal</a:t>
            </a:r>
            <a:endParaRPr lang="en-MX" sz="1600" dirty="0">
              <a:latin typeface="Tenorite" pitchFamily="2" charset="0"/>
            </a:endParaRPr>
          </a:p>
        </p:txBody>
      </p:sp>
      <p:sp>
        <p:nvSpPr>
          <p:cNvPr id="19" name="TextBox 18">
            <a:extLst>
              <a:ext uri="{FF2B5EF4-FFF2-40B4-BE49-F238E27FC236}">
                <a16:creationId xmlns:a16="http://schemas.microsoft.com/office/drawing/2014/main" id="{B122F29A-6B3D-E560-9400-AE8D0A1B62E7}"/>
              </a:ext>
            </a:extLst>
          </p:cNvPr>
          <p:cNvSpPr txBox="1"/>
          <p:nvPr/>
        </p:nvSpPr>
        <p:spPr>
          <a:xfrm>
            <a:off x="4197928" y="2515486"/>
            <a:ext cx="3578930" cy="923330"/>
          </a:xfrm>
          <a:prstGeom prst="rect">
            <a:avLst/>
          </a:prstGeom>
          <a:noFill/>
        </p:spPr>
        <p:txBody>
          <a:bodyPr wrap="square" rtlCol="0">
            <a:spAutoFit/>
          </a:bodyPr>
          <a:lstStyle/>
          <a:p>
            <a:pPr algn="ctr"/>
            <a:r>
              <a:rPr lang="en-US" b="1" dirty="0">
                <a:latin typeface="Tenorite" pitchFamily="2" charset="0"/>
              </a:rPr>
              <a:t> </a:t>
            </a:r>
            <a:r>
              <a:rPr lang="en-US" b="1" dirty="0" err="1">
                <a:latin typeface="Tenorite" pitchFamily="2" charset="0"/>
              </a:rPr>
              <a:t>Acuerdo</a:t>
            </a:r>
            <a:r>
              <a:rPr lang="en-US" b="1" dirty="0">
                <a:latin typeface="Tenorite" pitchFamily="2" charset="0"/>
              </a:rPr>
              <a:t> de </a:t>
            </a:r>
            <a:r>
              <a:rPr lang="en-US" b="1" dirty="0" err="1">
                <a:latin typeface="Tenorite" pitchFamily="2" charset="0"/>
              </a:rPr>
              <a:t>voluntades</a:t>
            </a:r>
            <a:r>
              <a:rPr lang="en-US" b="1" dirty="0">
                <a:latin typeface="Tenorite" pitchFamily="2" charset="0"/>
              </a:rPr>
              <a:t> de dos o </a:t>
            </a:r>
            <a:r>
              <a:rPr lang="en-US" b="1" dirty="0" err="1">
                <a:latin typeface="Tenorite" pitchFamily="2" charset="0"/>
              </a:rPr>
              <a:t>más</a:t>
            </a:r>
            <a:r>
              <a:rPr lang="en-US" b="1" dirty="0">
                <a:latin typeface="Tenorite" pitchFamily="2" charset="0"/>
              </a:rPr>
              <a:t> personas para </a:t>
            </a:r>
            <a:r>
              <a:rPr lang="en-US" b="1" dirty="0" err="1">
                <a:latin typeface="Tenorite" pitchFamily="2" charset="0"/>
              </a:rPr>
              <a:t>crear</a:t>
            </a:r>
            <a:r>
              <a:rPr lang="en-US" b="1" dirty="0">
                <a:latin typeface="Tenorite" pitchFamily="2" charset="0"/>
              </a:rPr>
              <a:t>, y </a:t>
            </a:r>
            <a:r>
              <a:rPr lang="en-US" b="1" dirty="0" err="1">
                <a:latin typeface="Tenorite" pitchFamily="2" charset="0"/>
              </a:rPr>
              <a:t>transferir</a:t>
            </a:r>
            <a:r>
              <a:rPr lang="en-US" b="1" dirty="0">
                <a:latin typeface="Tenorite" pitchFamily="2" charset="0"/>
              </a:rPr>
              <a:t> derechos y </a:t>
            </a:r>
            <a:r>
              <a:rPr lang="en-US" b="1" dirty="0" err="1">
                <a:latin typeface="Tenorite" pitchFamily="2" charset="0"/>
              </a:rPr>
              <a:t>obligaciones</a:t>
            </a:r>
            <a:r>
              <a:rPr lang="en-US" b="1" dirty="0">
                <a:latin typeface="Tenorite" pitchFamily="2" charset="0"/>
              </a:rPr>
              <a:t> </a:t>
            </a:r>
            <a:endParaRPr lang="en-MX" b="1" dirty="0">
              <a:latin typeface="Tenorite" pitchFamily="2" charset="0"/>
            </a:endParaRPr>
          </a:p>
        </p:txBody>
      </p:sp>
      <p:sp>
        <p:nvSpPr>
          <p:cNvPr id="20" name="TextBox 19">
            <a:extLst>
              <a:ext uri="{FF2B5EF4-FFF2-40B4-BE49-F238E27FC236}">
                <a16:creationId xmlns:a16="http://schemas.microsoft.com/office/drawing/2014/main" id="{8C521FBE-626A-AC89-D446-EA6D74412EA9}"/>
              </a:ext>
            </a:extLst>
          </p:cNvPr>
          <p:cNvSpPr txBox="1"/>
          <p:nvPr/>
        </p:nvSpPr>
        <p:spPr>
          <a:xfrm>
            <a:off x="9631693" y="3081799"/>
            <a:ext cx="861464" cy="369332"/>
          </a:xfrm>
          <a:prstGeom prst="rect">
            <a:avLst/>
          </a:prstGeom>
          <a:noFill/>
        </p:spPr>
        <p:txBody>
          <a:bodyPr wrap="square" rtlCol="0">
            <a:spAutoFit/>
          </a:bodyPr>
          <a:lstStyle/>
          <a:p>
            <a:pPr algn="ctr"/>
            <a:r>
              <a:rPr lang="en-US" b="1" dirty="0" err="1">
                <a:latin typeface="Tenorite" pitchFamily="2" charset="0"/>
              </a:rPr>
              <a:t>Objeto</a:t>
            </a:r>
            <a:endParaRPr lang="en-MX" b="1" dirty="0">
              <a:latin typeface="Tenorite" pitchFamily="2" charset="0"/>
            </a:endParaRPr>
          </a:p>
        </p:txBody>
      </p:sp>
      <p:sp>
        <p:nvSpPr>
          <p:cNvPr id="2" name="Rectangle 1">
            <a:extLst>
              <a:ext uri="{FF2B5EF4-FFF2-40B4-BE49-F238E27FC236}">
                <a16:creationId xmlns:a16="http://schemas.microsoft.com/office/drawing/2014/main" id="{46CD0542-A32C-F942-1883-974596FA7D0E}"/>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4" name="Title 1">
            <a:extLst>
              <a:ext uri="{FF2B5EF4-FFF2-40B4-BE49-F238E27FC236}">
                <a16:creationId xmlns:a16="http://schemas.microsoft.com/office/drawing/2014/main" id="{6FC894A2-BAB3-C194-0F25-4DEE8EB8887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NATURALEZA DEL CONTRATO</a:t>
            </a:r>
          </a:p>
        </p:txBody>
      </p:sp>
      <p:cxnSp>
        <p:nvCxnSpPr>
          <p:cNvPr id="8" name="Straight Connector 7">
            <a:extLst>
              <a:ext uri="{FF2B5EF4-FFF2-40B4-BE49-F238E27FC236}">
                <a16:creationId xmlns:a16="http://schemas.microsoft.com/office/drawing/2014/main" id="{28C46C77-7FB0-F2FD-2DC6-99DEF572C969}"/>
              </a:ext>
            </a:extLst>
          </p:cNvPr>
          <p:cNvCxnSpPr>
            <a:cxnSpLocks/>
          </p:cNvCxnSpPr>
          <p:nvPr/>
        </p:nvCxnSpPr>
        <p:spPr>
          <a:xfrm>
            <a:off x="1131656" y="3456127"/>
            <a:ext cx="198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riangle 9">
            <a:extLst>
              <a:ext uri="{FF2B5EF4-FFF2-40B4-BE49-F238E27FC236}">
                <a16:creationId xmlns:a16="http://schemas.microsoft.com/office/drawing/2014/main" id="{0811064E-39BF-CD82-1FD8-2ADD7A3FABD9}"/>
              </a:ext>
            </a:extLst>
          </p:cNvPr>
          <p:cNvSpPr/>
          <p:nvPr/>
        </p:nvSpPr>
        <p:spPr>
          <a:xfrm flipV="1">
            <a:off x="1336705" y="3456257"/>
            <a:ext cx="266043" cy="110379"/>
          </a:xfrm>
          <a:custGeom>
            <a:avLst/>
            <a:gdLst>
              <a:gd name="connsiteX0" fmla="*/ 0 w 380118"/>
              <a:gd name="connsiteY0" fmla="*/ 178989 h 178989"/>
              <a:gd name="connsiteX1" fmla="*/ 190059 w 380118"/>
              <a:gd name="connsiteY1" fmla="*/ 0 h 178989"/>
              <a:gd name="connsiteX2" fmla="*/ 380118 w 380118"/>
              <a:gd name="connsiteY2" fmla="*/ 178989 h 178989"/>
              <a:gd name="connsiteX3" fmla="*/ 0 w 380118"/>
              <a:gd name="connsiteY3" fmla="*/ 178989 h 178989"/>
              <a:gd name="connsiteX0" fmla="*/ 0 w 380118"/>
              <a:gd name="connsiteY0" fmla="*/ 178989 h 270429"/>
              <a:gd name="connsiteX1" fmla="*/ 190059 w 380118"/>
              <a:gd name="connsiteY1" fmla="*/ 0 h 270429"/>
              <a:gd name="connsiteX2" fmla="*/ 380118 w 380118"/>
              <a:gd name="connsiteY2" fmla="*/ 178989 h 270429"/>
              <a:gd name="connsiteX3" fmla="*/ 91440 w 380118"/>
              <a:gd name="connsiteY3" fmla="*/ 270429 h 270429"/>
              <a:gd name="connsiteX0" fmla="*/ 0 w 380118"/>
              <a:gd name="connsiteY0" fmla="*/ 178989 h 178989"/>
              <a:gd name="connsiteX1" fmla="*/ 190059 w 380118"/>
              <a:gd name="connsiteY1" fmla="*/ 0 h 178989"/>
              <a:gd name="connsiteX2" fmla="*/ 380118 w 380118"/>
              <a:gd name="connsiteY2" fmla="*/ 178989 h 178989"/>
            </a:gdLst>
            <a:ahLst/>
            <a:cxnLst>
              <a:cxn ang="0">
                <a:pos x="connsiteX0" y="connsiteY0"/>
              </a:cxn>
              <a:cxn ang="0">
                <a:pos x="connsiteX1" y="connsiteY1"/>
              </a:cxn>
              <a:cxn ang="0">
                <a:pos x="connsiteX2" y="connsiteY2"/>
              </a:cxn>
            </a:cxnLst>
            <a:rect l="l" t="t" r="r" b="b"/>
            <a:pathLst>
              <a:path w="380118" h="178989">
                <a:moveTo>
                  <a:pt x="0" y="178989"/>
                </a:moveTo>
                <a:lnTo>
                  <a:pt x="190059" y="0"/>
                </a:lnTo>
                <a:lnTo>
                  <a:pt x="380118" y="178989"/>
                </a:lnTo>
              </a:path>
            </a:pathLst>
          </a:custGeom>
          <a:noFill/>
          <a:ln w="381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16" name="Straight Connector 15">
            <a:extLst>
              <a:ext uri="{FF2B5EF4-FFF2-40B4-BE49-F238E27FC236}">
                <a16:creationId xmlns:a16="http://schemas.microsoft.com/office/drawing/2014/main" id="{3C23893D-1406-51E3-39EC-A367C3E8B921}"/>
              </a:ext>
            </a:extLst>
          </p:cNvPr>
          <p:cNvCxnSpPr>
            <a:cxnSpLocks/>
          </p:cNvCxnSpPr>
          <p:nvPr/>
        </p:nvCxnSpPr>
        <p:spPr>
          <a:xfrm>
            <a:off x="1613158" y="3456127"/>
            <a:ext cx="1044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D802736-A7FF-F3D1-3A4C-F2EA8C0CDAC4}"/>
              </a:ext>
            </a:extLst>
          </p:cNvPr>
          <p:cNvCxnSpPr>
            <a:cxnSpLocks/>
          </p:cNvCxnSpPr>
          <p:nvPr/>
        </p:nvCxnSpPr>
        <p:spPr>
          <a:xfrm>
            <a:off x="4362614" y="3473106"/>
            <a:ext cx="198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riangle 9">
            <a:extLst>
              <a:ext uri="{FF2B5EF4-FFF2-40B4-BE49-F238E27FC236}">
                <a16:creationId xmlns:a16="http://schemas.microsoft.com/office/drawing/2014/main" id="{364F0444-364B-A5C2-FBA8-A91FAD044975}"/>
              </a:ext>
            </a:extLst>
          </p:cNvPr>
          <p:cNvSpPr/>
          <p:nvPr/>
        </p:nvSpPr>
        <p:spPr>
          <a:xfrm flipV="1">
            <a:off x="4567663" y="3473236"/>
            <a:ext cx="266043" cy="110379"/>
          </a:xfrm>
          <a:custGeom>
            <a:avLst/>
            <a:gdLst>
              <a:gd name="connsiteX0" fmla="*/ 0 w 380118"/>
              <a:gd name="connsiteY0" fmla="*/ 178989 h 178989"/>
              <a:gd name="connsiteX1" fmla="*/ 190059 w 380118"/>
              <a:gd name="connsiteY1" fmla="*/ 0 h 178989"/>
              <a:gd name="connsiteX2" fmla="*/ 380118 w 380118"/>
              <a:gd name="connsiteY2" fmla="*/ 178989 h 178989"/>
              <a:gd name="connsiteX3" fmla="*/ 0 w 380118"/>
              <a:gd name="connsiteY3" fmla="*/ 178989 h 178989"/>
              <a:gd name="connsiteX0" fmla="*/ 0 w 380118"/>
              <a:gd name="connsiteY0" fmla="*/ 178989 h 270429"/>
              <a:gd name="connsiteX1" fmla="*/ 190059 w 380118"/>
              <a:gd name="connsiteY1" fmla="*/ 0 h 270429"/>
              <a:gd name="connsiteX2" fmla="*/ 380118 w 380118"/>
              <a:gd name="connsiteY2" fmla="*/ 178989 h 270429"/>
              <a:gd name="connsiteX3" fmla="*/ 91440 w 380118"/>
              <a:gd name="connsiteY3" fmla="*/ 270429 h 270429"/>
              <a:gd name="connsiteX0" fmla="*/ 0 w 380118"/>
              <a:gd name="connsiteY0" fmla="*/ 178989 h 178989"/>
              <a:gd name="connsiteX1" fmla="*/ 190059 w 380118"/>
              <a:gd name="connsiteY1" fmla="*/ 0 h 178989"/>
              <a:gd name="connsiteX2" fmla="*/ 380118 w 380118"/>
              <a:gd name="connsiteY2" fmla="*/ 178989 h 178989"/>
            </a:gdLst>
            <a:ahLst/>
            <a:cxnLst>
              <a:cxn ang="0">
                <a:pos x="connsiteX0" y="connsiteY0"/>
              </a:cxn>
              <a:cxn ang="0">
                <a:pos x="connsiteX1" y="connsiteY1"/>
              </a:cxn>
              <a:cxn ang="0">
                <a:pos x="connsiteX2" y="connsiteY2"/>
              </a:cxn>
            </a:cxnLst>
            <a:rect l="l" t="t" r="r" b="b"/>
            <a:pathLst>
              <a:path w="380118" h="178989">
                <a:moveTo>
                  <a:pt x="0" y="178989"/>
                </a:moveTo>
                <a:lnTo>
                  <a:pt x="190059" y="0"/>
                </a:lnTo>
                <a:lnTo>
                  <a:pt x="380118" y="178989"/>
                </a:lnTo>
              </a:path>
            </a:pathLst>
          </a:custGeom>
          <a:noFill/>
          <a:ln w="381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24" name="Straight Connector 23">
            <a:extLst>
              <a:ext uri="{FF2B5EF4-FFF2-40B4-BE49-F238E27FC236}">
                <a16:creationId xmlns:a16="http://schemas.microsoft.com/office/drawing/2014/main" id="{ABC25052-798D-C404-DC50-7D8272162607}"/>
              </a:ext>
            </a:extLst>
          </p:cNvPr>
          <p:cNvCxnSpPr>
            <a:cxnSpLocks/>
          </p:cNvCxnSpPr>
          <p:nvPr/>
        </p:nvCxnSpPr>
        <p:spPr>
          <a:xfrm>
            <a:off x="4844116" y="3473106"/>
            <a:ext cx="2880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67F14D9-F1E2-1EAA-C1D5-A433DFF08AB3}"/>
              </a:ext>
            </a:extLst>
          </p:cNvPr>
          <p:cNvCxnSpPr>
            <a:cxnSpLocks/>
          </p:cNvCxnSpPr>
          <p:nvPr/>
        </p:nvCxnSpPr>
        <p:spPr>
          <a:xfrm>
            <a:off x="9274771" y="3456127"/>
            <a:ext cx="90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riangle 9">
            <a:extLst>
              <a:ext uri="{FF2B5EF4-FFF2-40B4-BE49-F238E27FC236}">
                <a16:creationId xmlns:a16="http://schemas.microsoft.com/office/drawing/2014/main" id="{A3D8B277-F935-888E-DCB8-D191E51EF49A}"/>
              </a:ext>
            </a:extLst>
          </p:cNvPr>
          <p:cNvSpPr/>
          <p:nvPr/>
        </p:nvSpPr>
        <p:spPr>
          <a:xfrm flipV="1">
            <a:off x="9370480" y="3456257"/>
            <a:ext cx="266043" cy="110379"/>
          </a:xfrm>
          <a:custGeom>
            <a:avLst/>
            <a:gdLst>
              <a:gd name="connsiteX0" fmla="*/ 0 w 380118"/>
              <a:gd name="connsiteY0" fmla="*/ 178989 h 178989"/>
              <a:gd name="connsiteX1" fmla="*/ 190059 w 380118"/>
              <a:gd name="connsiteY1" fmla="*/ 0 h 178989"/>
              <a:gd name="connsiteX2" fmla="*/ 380118 w 380118"/>
              <a:gd name="connsiteY2" fmla="*/ 178989 h 178989"/>
              <a:gd name="connsiteX3" fmla="*/ 0 w 380118"/>
              <a:gd name="connsiteY3" fmla="*/ 178989 h 178989"/>
              <a:gd name="connsiteX0" fmla="*/ 0 w 380118"/>
              <a:gd name="connsiteY0" fmla="*/ 178989 h 270429"/>
              <a:gd name="connsiteX1" fmla="*/ 190059 w 380118"/>
              <a:gd name="connsiteY1" fmla="*/ 0 h 270429"/>
              <a:gd name="connsiteX2" fmla="*/ 380118 w 380118"/>
              <a:gd name="connsiteY2" fmla="*/ 178989 h 270429"/>
              <a:gd name="connsiteX3" fmla="*/ 91440 w 380118"/>
              <a:gd name="connsiteY3" fmla="*/ 270429 h 270429"/>
              <a:gd name="connsiteX0" fmla="*/ 0 w 380118"/>
              <a:gd name="connsiteY0" fmla="*/ 178989 h 178989"/>
              <a:gd name="connsiteX1" fmla="*/ 190059 w 380118"/>
              <a:gd name="connsiteY1" fmla="*/ 0 h 178989"/>
              <a:gd name="connsiteX2" fmla="*/ 380118 w 380118"/>
              <a:gd name="connsiteY2" fmla="*/ 178989 h 178989"/>
            </a:gdLst>
            <a:ahLst/>
            <a:cxnLst>
              <a:cxn ang="0">
                <a:pos x="connsiteX0" y="connsiteY0"/>
              </a:cxn>
              <a:cxn ang="0">
                <a:pos x="connsiteX1" y="connsiteY1"/>
              </a:cxn>
              <a:cxn ang="0">
                <a:pos x="connsiteX2" y="connsiteY2"/>
              </a:cxn>
            </a:cxnLst>
            <a:rect l="l" t="t" r="r" b="b"/>
            <a:pathLst>
              <a:path w="380118" h="178989">
                <a:moveTo>
                  <a:pt x="0" y="178989"/>
                </a:moveTo>
                <a:lnTo>
                  <a:pt x="190059" y="0"/>
                </a:lnTo>
                <a:lnTo>
                  <a:pt x="380118" y="178989"/>
                </a:lnTo>
              </a:path>
            </a:pathLst>
          </a:custGeom>
          <a:noFill/>
          <a:ln w="381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27" name="Straight Connector 26">
            <a:extLst>
              <a:ext uri="{FF2B5EF4-FFF2-40B4-BE49-F238E27FC236}">
                <a16:creationId xmlns:a16="http://schemas.microsoft.com/office/drawing/2014/main" id="{F0C87BAF-99E0-9524-BE1E-E7CA0CE54D2D}"/>
              </a:ext>
            </a:extLst>
          </p:cNvPr>
          <p:cNvCxnSpPr>
            <a:cxnSpLocks/>
          </p:cNvCxnSpPr>
          <p:nvPr/>
        </p:nvCxnSpPr>
        <p:spPr>
          <a:xfrm>
            <a:off x="9636523" y="3456127"/>
            <a:ext cx="1332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8" name="Table 28">
            <a:extLst>
              <a:ext uri="{FF2B5EF4-FFF2-40B4-BE49-F238E27FC236}">
                <a16:creationId xmlns:a16="http://schemas.microsoft.com/office/drawing/2014/main" id="{CF778548-53A3-6407-4172-836CC8FA0F3F}"/>
              </a:ext>
            </a:extLst>
          </p:cNvPr>
          <p:cNvGraphicFramePr>
            <a:graphicFrameLocks noGrp="1"/>
          </p:cNvGraphicFramePr>
          <p:nvPr/>
        </p:nvGraphicFramePr>
        <p:xfrm>
          <a:off x="1084771" y="3832900"/>
          <a:ext cx="1747484" cy="1548000"/>
        </p:xfrm>
        <a:graphic>
          <a:graphicData uri="http://schemas.openxmlformats.org/drawingml/2006/table">
            <a:tbl>
              <a:tblPr bandRow="1">
                <a:tableStyleId>{5C22544A-7EE6-4342-B048-85BDC9FD1C3A}</a:tableStyleId>
              </a:tblPr>
              <a:tblGrid>
                <a:gridCol w="1747484">
                  <a:extLst>
                    <a:ext uri="{9D8B030D-6E8A-4147-A177-3AD203B41FA5}">
                      <a16:colId xmlns:a16="http://schemas.microsoft.com/office/drawing/2014/main" val="2782621574"/>
                    </a:ext>
                  </a:extLst>
                </a:gridCol>
              </a:tblGrid>
              <a:tr h="864000">
                <a:tc>
                  <a:txBody>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en-US" sz="1600" dirty="0" err="1">
                          <a:latin typeface="Tenorite" pitchFamily="2" charset="0"/>
                        </a:rPr>
                        <a:t>Deriva</a:t>
                      </a:r>
                      <a:r>
                        <a:rPr lang="en-US" sz="1600" dirty="0">
                          <a:latin typeface="Tenorite" pitchFamily="2" charset="0"/>
                        </a:rPr>
                        <a:t> de </a:t>
                      </a:r>
                      <a:r>
                        <a:rPr lang="en-US" sz="1600" dirty="0" err="1">
                          <a:latin typeface="Tenorite" pitchFamily="2" charset="0"/>
                        </a:rPr>
                        <a:t>algún</a:t>
                      </a:r>
                      <a:r>
                        <a:rPr lang="en-US" sz="1600" dirty="0">
                          <a:latin typeface="Tenorite" pitchFamily="2" charset="0"/>
                        </a:rPr>
                        <a:t> </a:t>
                      </a:r>
                      <a:r>
                        <a:rPr lang="en-US" sz="1600" dirty="0" err="1">
                          <a:latin typeface="Tenorite" pitchFamily="2" charset="0"/>
                        </a:rPr>
                        <a:t>procedimiento</a:t>
                      </a:r>
                      <a:r>
                        <a:rPr lang="en-US" sz="1600" dirty="0">
                          <a:latin typeface="Tenorite" pitchFamily="2" charset="0"/>
                        </a:rPr>
                        <a:t> </a:t>
                      </a:r>
                      <a:br>
                        <a:rPr lang="en-US" sz="1600" dirty="0">
                          <a:latin typeface="Tenorite" pitchFamily="2" charset="0"/>
                        </a:rPr>
                      </a:br>
                      <a:r>
                        <a:rPr lang="en-US" sz="1600" dirty="0">
                          <a:latin typeface="Tenorite" pitchFamily="2" charset="0"/>
                        </a:rPr>
                        <a:t>de </a:t>
                      </a:r>
                      <a:r>
                        <a:rPr lang="en-US" sz="1600" dirty="0" err="1">
                          <a:latin typeface="Tenorite" pitchFamily="2" charset="0"/>
                        </a:rPr>
                        <a:t>contratación</a:t>
                      </a:r>
                      <a:endParaRPr lang="en-MX" sz="1600" dirty="0">
                        <a:latin typeface="Tenorite" pitchFamily="2" charset="0"/>
                      </a:endParaRPr>
                    </a:p>
                  </a:txBody>
                  <a:tcPr marL="108000" marR="36000" anchor="ctr">
                    <a:lnB w="12700" cap="flat" cmpd="sng" algn="ctr">
                      <a:solidFill>
                        <a:schemeClr val="tx1"/>
                      </a:solidFill>
                      <a:prstDash val="dash"/>
                      <a:round/>
                      <a:headEnd type="none" w="med" len="med"/>
                      <a:tailEnd type="none" w="med" len="med"/>
                    </a:lnB>
                    <a:noFill/>
                  </a:tcPr>
                </a:tc>
                <a:extLst>
                  <a:ext uri="{0D108BD9-81ED-4DB2-BD59-A6C34878D82A}">
                    <a16:rowId xmlns:a16="http://schemas.microsoft.com/office/drawing/2014/main" val="2520029916"/>
                  </a:ext>
                </a:extLst>
              </a:tr>
              <a:tr h="684000">
                <a:tc>
                  <a:txBody>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en-US" sz="1600" dirty="0" err="1">
                          <a:latin typeface="Tenorite" pitchFamily="2" charset="0"/>
                        </a:rPr>
                        <a:t>Crea</a:t>
                      </a:r>
                      <a:r>
                        <a:rPr lang="en-US" sz="1600" dirty="0">
                          <a:latin typeface="Tenorite" pitchFamily="2" charset="0"/>
                        </a:rPr>
                        <a:t> derechos </a:t>
                      </a:r>
                      <a:br>
                        <a:rPr lang="en-US" sz="1600" dirty="0">
                          <a:latin typeface="Tenorite" pitchFamily="2" charset="0"/>
                        </a:rPr>
                      </a:br>
                      <a:r>
                        <a:rPr lang="en-US" sz="1600" dirty="0">
                          <a:latin typeface="Tenorite" pitchFamily="2" charset="0"/>
                        </a:rPr>
                        <a:t>y </a:t>
                      </a:r>
                      <a:r>
                        <a:rPr lang="en-US" sz="1600" dirty="0" err="1">
                          <a:latin typeface="Tenorite" pitchFamily="2" charset="0"/>
                        </a:rPr>
                        <a:t>obligaciones</a:t>
                      </a:r>
                      <a:endParaRPr lang="en-MX" sz="1600" dirty="0">
                        <a:latin typeface="Tenorite" pitchFamily="2" charset="0"/>
                      </a:endParaRPr>
                    </a:p>
                  </a:txBody>
                  <a:tcPr marL="108000" marR="36000" anchor="ctr">
                    <a:lnT w="12700" cap="flat" cmpd="sng" algn="ctr">
                      <a:solidFill>
                        <a:schemeClr val="tx1"/>
                      </a:solidFill>
                      <a:prstDash val="dash"/>
                      <a:round/>
                      <a:headEnd type="none" w="med" len="med"/>
                      <a:tailEnd type="none" w="med" len="med"/>
                    </a:lnT>
                    <a:noFill/>
                  </a:tcPr>
                </a:tc>
                <a:extLst>
                  <a:ext uri="{0D108BD9-81ED-4DB2-BD59-A6C34878D82A}">
                    <a16:rowId xmlns:a16="http://schemas.microsoft.com/office/drawing/2014/main" val="2661528571"/>
                  </a:ext>
                </a:extLst>
              </a:tr>
            </a:tbl>
          </a:graphicData>
        </a:graphic>
      </p:graphicFrame>
      <p:graphicFrame>
        <p:nvGraphicFramePr>
          <p:cNvPr id="29" name="Table 28">
            <a:extLst>
              <a:ext uri="{FF2B5EF4-FFF2-40B4-BE49-F238E27FC236}">
                <a16:creationId xmlns:a16="http://schemas.microsoft.com/office/drawing/2014/main" id="{68E2F996-AD41-F53B-9CF9-A792B21E3768}"/>
              </a:ext>
            </a:extLst>
          </p:cNvPr>
          <p:cNvGraphicFramePr>
            <a:graphicFrameLocks noGrp="1"/>
          </p:cNvGraphicFramePr>
          <p:nvPr/>
        </p:nvGraphicFramePr>
        <p:xfrm>
          <a:off x="9172634" y="3832900"/>
          <a:ext cx="1954604" cy="2448000"/>
        </p:xfrm>
        <a:graphic>
          <a:graphicData uri="http://schemas.openxmlformats.org/drawingml/2006/table">
            <a:tbl>
              <a:tblPr bandRow="1">
                <a:tableStyleId>{5C22544A-7EE6-4342-B048-85BDC9FD1C3A}</a:tableStyleId>
              </a:tblPr>
              <a:tblGrid>
                <a:gridCol w="1954604">
                  <a:extLst>
                    <a:ext uri="{9D8B030D-6E8A-4147-A177-3AD203B41FA5}">
                      <a16:colId xmlns:a16="http://schemas.microsoft.com/office/drawing/2014/main" val="2782621574"/>
                    </a:ext>
                  </a:extLst>
                </a:gridCol>
              </a:tblGrid>
              <a:tr h="720000">
                <a:tc>
                  <a:txBody>
                    <a:bodyPr/>
                    <a:lstStyle/>
                    <a:p>
                      <a:r>
                        <a:rPr lang="en-US" sz="1600" dirty="0" err="1">
                          <a:latin typeface="Tenorite" pitchFamily="2" charset="0"/>
                        </a:rPr>
                        <a:t>Adquiere</a:t>
                      </a:r>
                      <a:r>
                        <a:rPr lang="en-US" sz="1600" dirty="0">
                          <a:latin typeface="Tenorite" pitchFamily="2" charset="0"/>
                        </a:rPr>
                        <a:t> </a:t>
                      </a:r>
                      <a:r>
                        <a:rPr lang="en-US" sz="1600" dirty="0" err="1">
                          <a:latin typeface="Tenorite" pitchFamily="2" charset="0"/>
                        </a:rPr>
                        <a:t>propiedad</a:t>
                      </a:r>
                      <a:r>
                        <a:rPr lang="en-US" sz="1600" dirty="0">
                          <a:latin typeface="Tenorite" pitchFamily="2" charset="0"/>
                        </a:rPr>
                        <a:t> de </a:t>
                      </a:r>
                      <a:r>
                        <a:rPr lang="en-US" sz="1600" dirty="0" err="1">
                          <a:latin typeface="Tenorite" pitchFamily="2" charset="0"/>
                        </a:rPr>
                        <a:t>bienes</a:t>
                      </a:r>
                      <a:r>
                        <a:rPr lang="en-US" sz="1600" dirty="0">
                          <a:latin typeface="Tenorite" pitchFamily="2" charset="0"/>
                        </a:rPr>
                        <a:t> </a:t>
                      </a:r>
                      <a:r>
                        <a:rPr lang="en-US" sz="1600" dirty="0" err="1">
                          <a:latin typeface="Tenorite" pitchFamily="2" charset="0"/>
                        </a:rPr>
                        <a:t>muebles</a:t>
                      </a:r>
                      <a:endParaRPr lang="en-MX" sz="1600" dirty="0">
                        <a:latin typeface="Tenorite" pitchFamily="2" charset="0"/>
                      </a:endParaRPr>
                    </a:p>
                  </a:txBody>
                  <a:tcPr marL="108000" marR="36000" anchor="ctr">
                    <a:lnB w="12700" cap="flat" cmpd="sng" algn="ctr">
                      <a:solidFill>
                        <a:schemeClr val="tx1"/>
                      </a:solidFill>
                      <a:prstDash val="dash"/>
                      <a:round/>
                      <a:headEnd type="none" w="med" len="med"/>
                      <a:tailEnd type="none" w="med" len="med"/>
                    </a:lnB>
                    <a:noFill/>
                  </a:tcPr>
                </a:tc>
                <a:extLst>
                  <a:ext uri="{0D108BD9-81ED-4DB2-BD59-A6C34878D82A}">
                    <a16:rowId xmlns:a16="http://schemas.microsoft.com/office/drawing/2014/main" val="2520029916"/>
                  </a:ext>
                </a:extLst>
              </a:tr>
              <a:tr h="864000">
                <a:tc>
                  <a:txBody>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en-US" sz="1600" dirty="0" err="1">
                          <a:latin typeface="Tenorite" pitchFamily="2" charset="0"/>
                        </a:rPr>
                        <a:t>Adquiere</a:t>
                      </a:r>
                      <a:r>
                        <a:rPr lang="en-US" sz="1600" dirty="0">
                          <a:latin typeface="Tenorite" pitchFamily="2" charset="0"/>
                        </a:rPr>
                        <a:t> </a:t>
                      </a:r>
                      <a:r>
                        <a:rPr lang="en-US" sz="1600" dirty="0" err="1">
                          <a:latin typeface="Tenorite" pitchFamily="2" charset="0"/>
                        </a:rPr>
                        <a:t>uso</a:t>
                      </a:r>
                      <a:r>
                        <a:rPr lang="en-US" sz="1600" dirty="0">
                          <a:latin typeface="Tenorite" pitchFamily="2" charset="0"/>
                        </a:rPr>
                        <a:t> o </a:t>
                      </a:r>
                      <a:r>
                        <a:rPr lang="en-US" sz="1600" dirty="0" err="1">
                          <a:latin typeface="Tenorite" pitchFamily="2" charset="0"/>
                        </a:rPr>
                        <a:t>goce</a:t>
                      </a:r>
                      <a:r>
                        <a:rPr lang="en-US" sz="1600" dirty="0">
                          <a:latin typeface="Tenorite" pitchFamily="2" charset="0"/>
                        </a:rPr>
                        <a:t> temporal de </a:t>
                      </a:r>
                      <a:r>
                        <a:rPr lang="en-US" sz="1600" dirty="0" err="1">
                          <a:latin typeface="Tenorite" pitchFamily="2" charset="0"/>
                        </a:rPr>
                        <a:t>bienes</a:t>
                      </a:r>
                      <a:r>
                        <a:rPr lang="en-US" sz="1600" dirty="0">
                          <a:latin typeface="Tenorite" pitchFamily="2" charset="0"/>
                        </a:rPr>
                        <a:t> </a:t>
                      </a:r>
                      <a:r>
                        <a:rPr lang="en-US" sz="1600" dirty="0" err="1">
                          <a:latin typeface="Tenorite" pitchFamily="2" charset="0"/>
                        </a:rPr>
                        <a:t>muebles</a:t>
                      </a:r>
                      <a:endParaRPr lang="en-US" sz="1600" dirty="0">
                        <a:latin typeface="Tenorite" pitchFamily="2" charset="0"/>
                      </a:endParaRPr>
                    </a:p>
                  </a:txBody>
                  <a:tcPr marL="108000" marR="36000" anchor="ct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noFill/>
                  </a:tcPr>
                </a:tc>
                <a:extLst>
                  <a:ext uri="{0D108BD9-81ED-4DB2-BD59-A6C34878D82A}">
                    <a16:rowId xmlns:a16="http://schemas.microsoft.com/office/drawing/2014/main" val="2661528571"/>
                  </a:ext>
                </a:extLst>
              </a:tr>
              <a:tr h="864000">
                <a:tc>
                  <a:txBody>
                    <a:bodyPr/>
                    <a:lstStyle/>
                    <a:p>
                      <a:pPr marL="0" marR="0" lvl="0" indent="0" algn="l" defTabSz="914400" rtl="0" eaLnBrk="1" fontAlgn="auto" latinLnBrk="0" hangingPunct="1">
                        <a:lnSpc>
                          <a:spcPts val="1700"/>
                        </a:lnSpc>
                        <a:spcBef>
                          <a:spcPts val="0"/>
                        </a:spcBef>
                        <a:spcAft>
                          <a:spcPts val="0"/>
                        </a:spcAft>
                        <a:buClrTx/>
                        <a:buSzTx/>
                        <a:buFontTx/>
                        <a:buNone/>
                        <a:tabLst/>
                        <a:defRPr/>
                      </a:pPr>
                      <a:r>
                        <a:rPr lang="en-US" sz="1600" dirty="0" err="1">
                          <a:latin typeface="Tenorite" pitchFamily="2" charset="0"/>
                        </a:rPr>
                        <a:t>Adquiere</a:t>
                      </a:r>
                      <a:r>
                        <a:rPr lang="en-US" sz="1600" dirty="0">
                          <a:latin typeface="Tenorite" pitchFamily="2" charset="0"/>
                        </a:rPr>
                        <a:t> </a:t>
                      </a:r>
                      <a:r>
                        <a:rPr lang="en-US" sz="1600" dirty="0" err="1">
                          <a:latin typeface="Tenorite" pitchFamily="2" charset="0"/>
                        </a:rPr>
                        <a:t>prestación</a:t>
                      </a:r>
                      <a:r>
                        <a:rPr lang="en-US" sz="1600" dirty="0">
                          <a:latin typeface="Tenorite" pitchFamily="2" charset="0"/>
                        </a:rPr>
                        <a:t> de </a:t>
                      </a:r>
                      <a:r>
                        <a:rPr lang="en-US" sz="1600" dirty="0" err="1">
                          <a:latin typeface="Tenorite" pitchFamily="2" charset="0"/>
                        </a:rPr>
                        <a:t>servicios</a:t>
                      </a:r>
                      <a:r>
                        <a:rPr lang="en-US" sz="1600" dirty="0">
                          <a:latin typeface="Tenorite" pitchFamily="2" charset="0"/>
                        </a:rPr>
                        <a:t> </a:t>
                      </a:r>
                      <a:r>
                        <a:rPr lang="en-US" sz="1600" dirty="0" err="1">
                          <a:latin typeface="Tenorite" pitchFamily="2" charset="0"/>
                        </a:rPr>
                        <a:t>determinados</a:t>
                      </a:r>
                      <a:endParaRPr lang="en-MX" sz="1600" dirty="0">
                        <a:latin typeface="Tenorite" pitchFamily="2" charset="0"/>
                      </a:endParaRPr>
                    </a:p>
                  </a:txBody>
                  <a:tcPr marL="108000" marR="36000" anchor="ctr">
                    <a:lnT w="12700" cap="flat" cmpd="sng" algn="ctr">
                      <a:solidFill>
                        <a:schemeClr val="tx1"/>
                      </a:solidFill>
                      <a:prstDash val="dash"/>
                      <a:round/>
                      <a:headEnd type="none" w="med" len="med"/>
                      <a:tailEnd type="none" w="med" len="med"/>
                    </a:lnT>
                    <a:noFill/>
                  </a:tcPr>
                </a:tc>
                <a:extLst>
                  <a:ext uri="{0D108BD9-81ED-4DB2-BD59-A6C34878D82A}">
                    <a16:rowId xmlns:a16="http://schemas.microsoft.com/office/drawing/2014/main" val="3848365517"/>
                  </a:ext>
                </a:extLst>
              </a:tr>
            </a:tbl>
          </a:graphicData>
        </a:graphic>
      </p:graphicFrame>
      <p:sp>
        <p:nvSpPr>
          <p:cNvPr id="3" name="Flecha: a la derecha 2">
            <a:extLst>
              <a:ext uri="{FF2B5EF4-FFF2-40B4-BE49-F238E27FC236}">
                <a16:creationId xmlns:a16="http://schemas.microsoft.com/office/drawing/2014/main" id="{5E2BCED1-E811-4D16-A2D0-178BB0737ABB}"/>
              </a:ext>
            </a:extLst>
          </p:cNvPr>
          <p:cNvSpPr/>
          <p:nvPr/>
        </p:nvSpPr>
        <p:spPr>
          <a:xfrm>
            <a:off x="3234886" y="2775612"/>
            <a:ext cx="647797" cy="540000"/>
          </a:xfrm>
          <a:prstGeom prst="rightArrow">
            <a:avLst/>
          </a:prstGeom>
          <a:solidFill>
            <a:srgbClr val="FE8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Flecha: a la derecha 20">
            <a:extLst>
              <a:ext uri="{FF2B5EF4-FFF2-40B4-BE49-F238E27FC236}">
                <a16:creationId xmlns:a16="http://schemas.microsoft.com/office/drawing/2014/main" id="{29B3C84E-4C4C-485E-86AE-29D8544B251F}"/>
              </a:ext>
            </a:extLst>
          </p:cNvPr>
          <p:cNvSpPr/>
          <p:nvPr/>
        </p:nvSpPr>
        <p:spPr>
          <a:xfrm>
            <a:off x="8380377" y="2775612"/>
            <a:ext cx="647797" cy="540000"/>
          </a:xfrm>
          <a:prstGeom prst="rightArrow">
            <a:avLst/>
          </a:prstGeom>
          <a:solidFill>
            <a:srgbClr val="FE8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54039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95118227-821B-98D1-278E-5A5F84EE49A6}"/>
              </a:ext>
            </a:extLst>
          </p:cNvPr>
          <p:cNvSpPr/>
          <p:nvPr/>
        </p:nvSpPr>
        <p:spPr>
          <a:xfrm>
            <a:off x="4999988" y="2521405"/>
            <a:ext cx="2461846" cy="2461846"/>
          </a:xfrm>
          <a:prstGeom prst="ellipse">
            <a:avLst/>
          </a:prstGeom>
          <a:noFill/>
          <a:ln w="1016000">
            <a:gradFill flip="none" rotWithShape="1">
              <a:gsLst>
                <a:gs pos="0">
                  <a:schemeClr val="bg1"/>
                </a:gs>
                <a:gs pos="100000">
                  <a:schemeClr val="accent3">
                    <a:lumMod val="20000"/>
                    <a:lumOff val="80000"/>
                  </a:schemeClr>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 name="TextBox 3">
            <a:extLst>
              <a:ext uri="{FF2B5EF4-FFF2-40B4-BE49-F238E27FC236}">
                <a16:creationId xmlns:a16="http://schemas.microsoft.com/office/drawing/2014/main" id="{9423FD0C-177D-F2CD-337C-3C30CB25F23D}"/>
              </a:ext>
            </a:extLst>
          </p:cNvPr>
          <p:cNvSpPr txBox="1"/>
          <p:nvPr/>
        </p:nvSpPr>
        <p:spPr>
          <a:xfrm>
            <a:off x="2165272" y="3048077"/>
            <a:ext cx="2002301" cy="1326004"/>
          </a:xfrm>
          <a:prstGeom prst="rect">
            <a:avLst/>
          </a:prstGeom>
          <a:noFill/>
        </p:spPr>
        <p:txBody>
          <a:bodyPr wrap="square" rtlCol="0">
            <a:spAutoFit/>
          </a:bodyPr>
          <a:lstStyle/>
          <a:p>
            <a:pPr marL="0" lvl="2" algn="just">
              <a:lnSpc>
                <a:spcPts val="1600"/>
              </a:lnSpc>
              <a:tabLst>
                <a:tab pos="638175" algn="l"/>
                <a:tab pos="679450" algn="l"/>
              </a:tabLst>
            </a:pPr>
            <a:r>
              <a:rPr lang="es-MX" sz="1400" dirty="0">
                <a:effectLst/>
                <a:latin typeface="Tenorite" pitchFamily="2" charset="0"/>
                <a:ea typeface="Calibri" panose="020F0502020204030204" pitchFamily="34" charset="0"/>
                <a:cs typeface="Times New Roman" panose="02020603050405020304" pitchFamily="18" charset="0"/>
              </a:rPr>
              <a:t>En término no mayor de 15 días naturales contados a partir de la fecha en que se hubiere notificado al proveedor el fallo de la licitación.</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66795CFC-FA7E-AF40-8178-AAC80830F676}"/>
              </a:ext>
            </a:extLst>
          </p:cNvPr>
          <p:cNvSpPr txBox="1"/>
          <p:nvPr/>
        </p:nvSpPr>
        <p:spPr>
          <a:xfrm>
            <a:off x="2656179" y="6375599"/>
            <a:ext cx="6879642" cy="307777"/>
          </a:xfrm>
          <a:prstGeom prst="rect">
            <a:avLst/>
          </a:prstGeom>
          <a:solidFill>
            <a:schemeClr val="bg1">
              <a:lumMod val="95000"/>
            </a:schemeClr>
          </a:solidFill>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Art. 52 primer párrafo LAASSPES 83 cuarto párrafo del RLAASSPES</a:t>
            </a:r>
          </a:p>
        </p:txBody>
      </p:sp>
      <p:sp>
        <p:nvSpPr>
          <p:cNvPr id="7" name="TextBox 6">
            <a:extLst>
              <a:ext uri="{FF2B5EF4-FFF2-40B4-BE49-F238E27FC236}">
                <a16:creationId xmlns:a16="http://schemas.microsoft.com/office/drawing/2014/main" id="{40CDFB1C-BFBF-40A2-9B5B-9638DA0C8D79}"/>
              </a:ext>
            </a:extLst>
          </p:cNvPr>
          <p:cNvSpPr txBox="1"/>
          <p:nvPr/>
        </p:nvSpPr>
        <p:spPr>
          <a:xfrm>
            <a:off x="8196166" y="2945485"/>
            <a:ext cx="1796987" cy="1531188"/>
          </a:xfrm>
          <a:prstGeom prst="rect">
            <a:avLst/>
          </a:prstGeom>
          <a:noFill/>
        </p:spPr>
        <p:txBody>
          <a:bodyPr wrap="square" rtlCol="0">
            <a:spAutoFit/>
          </a:bodyPr>
          <a:lstStyle/>
          <a:p>
            <a:pPr>
              <a:lnSpc>
                <a:spcPts val="1600"/>
              </a:lnSpc>
            </a:pPr>
            <a:r>
              <a:rPr lang="es-MX" sz="1400" dirty="0">
                <a:effectLst/>
                <a:latin typeface="Tenorite" pitchFamily="2" charset="0"/>
                <a:ea typeface="Calibri" panose="020F0502020204030204" pitchFamily="34" charset="0"/>
                <a:cs typeface="Times New Roman" panose="02020603050405020304" pitchFamily="18" charset="0"/>
              </a:rPr>
              <a:t>Tratándose de adjudicaciones directas, el contrato deberá dentro de los 15 días naturales a la notificación de la adjudicación.</a:t>
            </a:r>
            <a:r>
              <a:rPr lang="en-MX" sz="1400" dirty="0">
                <a:effectLst/>
                <a:latin typeface="Tenorite" pitchFamily="2" charset="0"/>
              </a:rPr>
              <a:t> </a:t>
            </a:r>
            <a:endParaRPr lang="en-MX" sz="1400" dirty="0">
              <a:latin typeface="Tenorite" pitchFamily="2" charset="0"/>
            </a:endParaRPr>
          </a:p>
        </p:txBody>
      </p:sp>
      <p:sp>
        <p:nvSpPr>
          <p:cNvPr id="22" name="Oval 21">
            <a:extLst>
              <a:ext uri="{FF2B5EF4-FFF2-40B4-BE49-F238E27FC236}">
                <a16:creationId xmlns:a16="http://schemas.microsoft.com/office/drawing/2014/main" id="{D508E588-A603-2583-CDF9-777E45F91C9F}"/>
              </a:ext>
            </a:extLst>
          </p:cNvPr>
          <p:cNvSpPr/>
          <p:nvPr/>
        </p:nvSpPr>
        <p:spPr>
          <a:xfrm>
            <a:off x="4999989" y="2489547"/>
            <a:ext cx="2461846" cy="2461846"/>
          </a:xfrm>
          <a:prstGeom prst="ellipse">
            <a:avLst/>
          </a:prstGeom>
          <a:solidFill>
            <a:schemeClr val="bg1"/>
          </a:solidFill>
          <a:ln w="3175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7" name="Freeform 26">
            <a:extLst>
              <a:ext uri="{FF2B5EF4-FFF2-40B4-BE49-F238E27FC236}">
                <a16:creationId xmlns:a16="http://schemas.microsoft.com/office/drawing/2014/main" id="{ACA4EFED-465B-55BE-E0AA-33A2668819FE}"/>
              </a:ext>
            </a:extLst>
          </p:cNvPr>
          <p:cNvSpPr/>
          <p:nvPr/>
        </p:nvSpPr>
        <p:spPr>
          <a:xfrm rot="2700000">
            <a:off x="4752817" y="3089932"/>
            <a:ext cx="1218248" cy="1242295"/>
          </a:xfrm>
          <a:custGeom>
            <a:avLst/>
            <a:gdLst>
              <a:gd name="connsiteX0" fmla="*/ 572 w 1218248"/>
              <a:gd name="connsiteY0" fmla="*/ 0 h 1242295"/>
              <a:gd name="connsiteX1" fmla="*/ 1218248 w 1218248"/>
              <a:gd name="connsiteY1" fmla="*/ 0 h 1242295"/>
              <a:gd name="connsiteX2" fmla="*/ 1218248 w 1218248"/>
              <a:gd name="connsiteY2" fmla="*/ 1242295 h 1242295"/>
              <a:gd name="connsiteX3" fmla="*/ 1112936 w 1218248"/>
              <a:gd name="connsiteY3" fmla="*/ 1237267 h 1242295"/>
              <a:gd name="connsiteX4" fmla="*/ 360529 w 1218248"/>
              <a:gd name="connsiteY4" fmla="*/ 882372 h 1242295"/>
              <a:gd name="connsiteX5" fmla="*/ 0 w 1218248"/>
              <a:gd name="connsiteY5" fmla="*/ 11978 h 1242295"/>
              <a:gd name="connsiteX6" fmla="*/ 572 w 1218248"/>
              <a:gd name="connsiteY6" fmla="*/ 0 h 1242295"/>
              <a:gd name="connsiteX0" fmla="*/ 1218248 w 1309688"/>
              <a:gd name="connsiteY0" fmla="*/ 0 h 1242295"/>
              <a:gd name="connsiteX1" fmla="*/ 1218248 w 1309688"/>
              <a:gd name="connsiteY1" fmla="*/ 1242295 h 1242295"/>
              <a:gd name="connsiteX2" fmla="*/ 1112936 w 1309688"/>
              <a:gd name="connsiteY2" fmla="*/ 1237267 h 1242295"/>
              <a:gd name="connsiteX3" fmla="*/ 360529 w 1309688"/>
              <a:gd name="connsiteY3" fmla="*/ 882372 h 1242295"/>
              <a:gd name="connsiteX4" fmla="*/ 0 w 1309688"/>
              <a:gd name="connsiteY4" fmla="*/ 11978 h 1242295"/>
              <a:gd name="connsiteX5" fmla="*/ 572 w 1309688"/>
              <a:gd name="connsiteY5" fmla="*/ 0 h 1242295"/>
              <a:gd name="connsiteX6" fmla="*/ 1309688 w 1309688"/>
              <a:gd name="connsiteY6" fmla="*/ 91440 h 1242295"/>
              <a:gd name="connsiteX0" fmla="*/ 1218248 w 1309688"/>
              <a:gd name="connsiteY0" fmla="*/ 1242295 h 1242295"/>
              <a:gd name="connsiteX1" fmla="*/ 1112936 w 1309688"/>
              <a:gd name="connsiteY1" fmla="*/ 1237267 h 1242295"/>
              <a:gd name="connsiteX2" fmla="*/ 360529 w 1309688"/>
              <a:gd name="connsiteY2" fmla="*/ 882372 h 1242295"/>
              <a:gd name="connsiteX3" fmla="*/ 0 w 1309688"/>
              <a:gd name="connsiteY3" fmla="*/ 11978 h 1242295"/>
              <a:gd name="connsiteX4" fmla="*/ 572 w 1309688"/>
              <a:gd name="connsiteY4" fmla="*/ 0 h 1242295"/>
              <a:gd name="connsiteX5" fmla="*/ 1309688 w 1309688"/>
              <a:gd name="connsiteY5" fmla="*/ 91440 h 1242295"/>
              <a:gd name="connsiteX0" fmla="*/ 1218248 w 1218248"/>
              <a:gd name="connsiteY0" fmla="*/ 1242295 h 1242295"/>
              <a:gd name="connsiteX1" fmla="*/ 1112936 w 1218248"/>
              <a:gd name="connsiteY1" fmla="*/ 1237267 h 1242295"/>
              <a:gd name="connsiteX2" fmla="*/ 360529 w 1218248"/>
              <a:gd name="connsiteY2" fmla="*/ 882372 h 1242295"/>
              <a:gd name="connsiteX3" fmla="*/ 0 w 1218248"/>
              <a:gd name="connsiteY3" fmla="*/ 11978 h 1242295"/>
              <a:gd name="connsiteX4" fmla="*/ 572 w 1218248"/>
              <a:gd name="connsiteY4" fmla="*/ 0 h 1242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248" h="1242295">
                <a:moveTo>
                  <a:pt x="1218248" y="1242295"/>
                </a:moveTo>
                <a:lnTo>
                  <a:pt x="1112936" y="1237267"/>
                </a:lnTo>
                <a:cubicBezTo>
                  <a:pt x="838314" y="1210979"/>
                  <a:pt x="570837" y="1092680"/>
                  <a:pt x="360529" y="882372"/>
                </a:cubicBezTo>
                <a:cubicBezTo>
                  <a:pt x="120176" y="642019"/>
                  <a:pt x="0" y="326998"/>
                  <a:pt x="0" y="11978"/>
                </a:cubicBezTo>
                <a:cubicBezTo>
                  <a:pt x="191" y="7985"/>
                  <a:pt x="381" y="3993"/>
                  <a:pt x="572" y="0"/>
                </a:cubicBezTo>
              </a:path>
            </a:pathLst>
          </a:custGeom>
          <a:noFill/>
          <a:ln w="304800" cap="rnd">
            <a:gradFill flip="none" rotWithShape="1">
              <a:gsLst>
                <a:gs pos="0">
                  <a:srgbClr val="FF9501"/>
                </a:gs>
                <a:gs pos="100000">
                  <a:srgbClr val="E15821"/>
                </a:gs>
              </a:gsLst>
              <a:lin ang="162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6" name="Freeform 25">
            <a:extLst>
              <a:ext uri="{FF2B5EF4-FFF2-40B4-BE49-F238E27FC236}">
                <a16:creationId xmlns:a16="http://schemas.microsoft.com/office/drawing/2014/main" id="{30BAD8D9-DFC2-987C-584B-4E4EF39708E1}"/>
              </a:ext>
            </a:extLst>
          </p:cNvPr>
          <p:cNvSpPr/>
          <p:nvPr/>
        </p:nvSpPr>
        <p:spPr>
          <a:xfrm rot="2700000">
            <a:off x="6493966" y="3106925"/>
            <a:ext cx="1230378" cy="1211529"/>
          </a:xfrm>
          <a:custGeom>
            <a:avLst/>
            <a:gdLst>
              <a:gd name="connsiteX0" fmla="*/ 0 w 1230378"/>
              <a:gd name="connsiteY0" fmla="*/ 18 h 1211529"/>
              <a:gd name="connsiteX1" fmla="*/ 382 w 1230378"/>
              <a:gd name="connsiteY1" fmla="*/ 0 h 1211529"/>
              <a:gd name="connsiteX2" fmla="*/ 870776 w 1230378"/>
              <a:gd name="connsiteY2" fmla="*/ 360529 h 1211529"/>
              <a:gd name="connsiteX3" fmla="*/ 1225671 w 1230378"/>
              <a:gd name="connsiteY3" fmla="*/ 1112936 h 1211529"/>
              <a:gd name="connsiteX4" fmla="*/ 1230378 w 1230378"/>
              <a:gd name="connsiteY4" fmla="*/ 1211529 h 1211529"/>
              <a:gd name="connsiteX5" fmla="*/ 1 w 1230378"/>
              <a:gd name="connsiteY5" fmla="*/ 1211529 h 1211529"/>
              <a:gd name="connsiteX6" fmla="*/ 0 w 1230378"/>
              <a:gd name="connsiteY6" fmla="*/ 18 h 1211529"/>
              <a:gd name="connsiteX0" fmla="*/ 1 w 1230378"/>
              <a:gd name="connsiteY0" fmla="*/ 1211529 h 1302969"/>
              <a:gd name="connsiteX1" fmla="*/ 0 w 1230378"/>
              <a:gd name="connsiteY1" fmla="*/ 18 h 1302969"/>
              <a:gd name="connsiteX2" fmla="*/ 382 w 1230378"/>
              <a:gd name="connsiteY2" fmla="*/ 0 h 1302969"/>
              <a:gd name="connsiteX3" fmla="*/ 870776 w 1230378"/>
              <a:gd name="connsiteY3" fmla="*/ 360529 h 1302969"/>
              <a:gd name="connsiteX4" fmla="*/ 1225671 w 1230378"/>
              <a:gd name="connsiteY4" fmla="*/ 1112936 h 1302969"/>
              <a:gd name="connsiteX5" fmla="*/ 1230378 w 1230378"/>
              <a:gd name="connsiteY5" fmla="*/ 1211529 h 1302969"/>
              <a:gd name="connsiteX6" fmla="*/ 91441 w 1230378"/>
              <a:gd name="connsiteY6" fmla="*/ 1302969 h 1302969"/>
              <a:gd name="connsiteX0" fmla="*/ 1 w 1230378"/>
              <a:gd name="connsiteY0" fmla="*/ 1211529 h 1211529"/>
              <a:gd name="connsiteX1" fmla="*/ 0 w 1230378"/>
              <a:gd name="connsiteY1" fmla="*/ 18 h 1211529"/>
              <a:gd name="connsiteX2" fmla="*/ 382 w 1230378"/>
              <a:gd name="connsiteY2" fmla="*/ 0 h 1211529"/>
              <a:gd name="connsiteX3" fmla="*/ 870776 w 1230378"/>
              <a:gd name="connsiteY3" fmla="*/ 360529 h 1211529"/>
              <a:gd name="connsiteX4" fmla="*/ 1225671 w 1230378"/>
              <a:gd name="connsiteY4" fmla="*/ 1112936 h 1211529"/>
              <a:gd name="connsiteX5" fmla="*/ 1230378 w 1230378"/>
              <a:gd name="connsiteY5" fmla="*/ 1211529 h 1211529"/>
              <a:gd name="connsiteX0" fmla="*/ 0 w 1230378"/>
              <a:gd name="connsiteY0" fmla="*/ 18 h 1211529"/>
              <a:gd name="connsiteX1" fmla="*/ 382 w 1230378"/>
              <a:gd name="connsiteY1" fmla="*/ 0 h 1211529"/>
              <a:gd name="connsiteX2" fmla="*/ 870776 w 1230378"/>
              <a:gd name="connsiteY2" fmla="*/ 360529 h 1211529"/>
              <a:gd name="connsiteX3" fmla="*/ 1225671 w 1230378"/>
              <a:gd name="connsiteY3" fmla="*/ 1112936 h 1211529"/>
              <a:gd name="connsiteX4" fmla="*/ 1230378 w 1230378"/>
              <a:gd name="connsiteY4" fmla="*/ 1211529 h 121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378" h="1211529">
                <a:moveTo>
                  <a:pt x="0" y="18"/>
                </a:moveTo>
                <a:lnTo>
                  <a:pt x="382" y="0"/>
                </a:lnTo>
                <a:cubicBezTo>
                  <a:pt x="315402" y="0"/>
                  <a:pt x="630423" y="120176"/>
                  <a:pt x="870776" y="360529"/>
                </a:cubicBezTo>
                <a:cubicBezTo>
                  <a:pt x="1081084" y="570837"/>
                  <a:pt x="1199383" y="838314"/>
                  <a:pt x="1225671" y="1112936"/>
                </a:cubicBezTo>
                <a:lnTo>
                  <a:pt x="1230378" y="1211529"/>
                </a:lnTo>
              </a:path>
            </a:pathLst>
          </a:custGeom>
          <a:noFill/>
          <a:ln w="304800" cap="rnd">
            <a:gradFill>
              <a:gsLst>
                <a:gs pos="0">
                  <a:srgbClr val="FF9501"/>
                </a:gs>
                <a:gs pos="100000">
                  <a:srgbClr val="E15821"/>
                </a:gs>
              </a:gsLst>
              <a:lin ang="5400000" scaled="1"/>
            </a:gra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8" name="Title 1">
            <a:extLst>
              <a:ext uri="{FF2B5EF4-FFF2-40B4-BE49-F238E27FC236}">
                <a16:creationId xmlns:a16="http://schemas.microsoft.com/office/drawing/2014/main" id="{178D2C27-1C59-A3BA-B47B-78E12D01DB50}"/>
              </a:ext>
            </a:extLst>
          </p:cNvPr>
          <p:cNvSpPr txBox="1">
            <a:spLocks/>
          </p:cNvSpPr>
          <p:nvPr/>
        </p:nvSpPr>
        <p:spPr>
          <a:xfrm>
            <a:off x="5077041" y="3392397"/>
            <a:ext cx="2337538" cy="5192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000" b="1" dirty="0"/>
              <a:t>PLAZO DE FORMALIZACIÓN</a:t>
            </a:r>
          </a:p>
        </p:txBody>
      </p:sp>
      <p:sp>
        <p:nvSpPr>
          <p:cNvPr id="34" name="Oval 33">
            <a:extLst>
              <a:ext uri="{FF2B5EF4-FFF2-40B4-BE49-F238E27FC236}">
                <a16:creationId xmlns:a16="http://schemas.microsoft.com/office/drawing/2014/main" id="{C153B06D-4CD1-78DC-1919-5CC374F8A2F5}"/>
              </a:ext>
            </a:extLst>
          </p:cNvPr>
          <p:cNvSpPr/>
          <p:nvPr/>
        </p:nvSpPr>
        <p:spPr>
          <a:xfrm>
            <a:off x="6952711" y="2698788"/>
            <a:ext cx="301114" cy="30111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5" name="Oval 34">
            <a:extLst>
              <a:ext uri="{FF2B5EF4-FFF2-40B4-BE49-F238E27FC236}">
                <a16:creationId xmlns:a16="http://schemas.microsoft.com/office/drawing/2014/main" id="{799AEBA4-49FB-9292-C9D7-9FE482DDC9FC}"/>
              </a:ext>
            </a:extLst>
          </p:cNvPr>
          <p:cNvSpPr/>
          <p:nvPr/>
        </p:nvSpPr>
        <p:spPr>
          <a:xfrm>
            <a:off x="6966207" y="4423658"/>
            <a:ext cx="301114" cy="301114"/>
          </a:xfrm>
          <a:prstGeom prst="ellipse">
            <a:avLst/>
          </a:prstGeom>
          <a:solidFill>
            <a:schemeClr val="accent3">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6" name="Oval 35">
            <a:extLst>
              <a:ext uri="{FF2B5EF4-FFF2-40B4-BE49-F238E27FC236}">
                <a16:creationId xmlns:a16="http://schemas.microsoft.com/office/drawing/2014/main" id="{1D34E198-087D-2F15-89A7-77C85E3D5800}"/>
              </a:ext>
            </a:extLst>
          </p:cNvPr>
          <p:cNvSpPr/>
          <p:nvPr/>
        </p:nvSpPr>
        <p:spPr>
          <a:xfrm>
            <a:off x="5203841" y="4430456"/>
            <a:ext cx="301114" cy="30111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7" name="Oval 36">
            <a:extLst>
              <a:ext uri="{FF2B5EF4-FFF2-40B4-BE49-F238E27FC236}">
                <a16:creationId xmlns:a16="http://schemas.microsoft.com/office/drawing/2014/main" id="{26778EAA-E31F-78DF-B717-805ECF6F0348}"/>
              </a:ext>
            </a:extLst>
          </p:cNvPr>
          <p:cNvSpPr/>
          <p:nvPr/>
        </p:nvSpPr>
        <p:spPr>
          <a:xfrm>
            <a:off x="5220176" y="2694392"/>
            <a:ext cx="301114" cy="301114"/>
          </a:xfrm>
          <a:prstGeom prst="ellipse">
            <a:avLst/>
          </a:prstGeom>
          <a:solidFill>
            <a:schemeClr val="accent3">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8" name="Triangle 37">
            <a:extLst>
              <a:ext uri="{FF2B5EF4-FFF2-40B4-BE49-F238E27FC236}">
                <a16:creationId xmlns:a16="http://schemas.microsoft.com/office/drawing/2014/main" id="{E9A9BC45-9171-4B88-D340-05BC3A89D071}"/>
              </a:ext>
            </a:extLst>
          </p:cNvPr>
          <p:cNvSpPr/>
          <p:nvPr/>
        </p:nvSpPr>
        <p:spPr>
          <a:xfrm rot="5400000">
            <a:off x="7636550" y="3588455"/>
            <a:ext cx="200610" cy="127135"/>
          </a:xfrm>
          <a:prstGeom prst="triangle">
            <a:avLst/>
          </a:prstGeom>
          <a:solidFill>
            <a:srgbClr val="EB57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9" name="Triangle 38">
            <a:extLst>
              <a:ext uri="{FF2B5EF4-FFF2-40B4-BE49-F238E27FC236}">
                <a16:creationId xmlns:a16="http://schemas.microsoft.com/office/drawing/2014/main" id="{87BAD914-77B5-511E-793A-2059888DC535}"/>
              </a:ext>
            </a:extLst>
          </p:cNvPr>
          <p:cNvSpPr/>
          <p:nvPr/>
        </p:nvSpPr>
        <p:spPr>
          <a:xfrm rot="16200000" flipH="1">
            <a:off x="4630256" y="3588457"/>
            <a:ext cx="200610" cy="127135"/>
          </a:xfrm>
          <a:prstGeom prst="triangle">
            <a:avLst/>
          </a:prstGeom>
          <a:solidFill>
            <a:srgbClr val="EB57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39369066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60FEA65-67AA-4323-8421-D7C004854798}"/>
              </a:ext>
            </a:extLst>
          </p:cNvPr>
          <p:cNvSpPr txBox="1"/>
          <p:nvPr/>
        </p:nvSpPr>
        <p:spPr>
          <a:xfrm>
            <a:off x="4055524" y="6375599"/>
            <a:ext cx="4080952" cy="307777"/>
          </a:xfrm>
          <a:prstGeom prst="rect">
            <a:avLst/>
          </a:prstGeom>
          <a:solidFill>
            <a:schemeClr val="bg1">
              <a:lumMod val="95000"/>
            </a:schemeClr>
          </a:solidFill>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Art. 51 LAASSPES y 80 de su Reglamento</a:t>
            </a:r>
          </a:p>
        </p:txBody>
      </p:sp>
      <p:sp>
        <p:nvSpPr>
          <p:cNvPr id="3" name="Rectangle 2">
            <a:extLst>
              <a:ext uri="{FF2B5EF4-FFF2-40B4-BE49-F238E27FC236}">
                <a16:creationId xmlns:a16="http://schemas.microsoft.com/office/drawing/2014/main" id="{3ABB36E0-BEB8-8520-38B7-CF8C5CFFFA9D}"/>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5" name="Title 1">
            <a:extLst>
              <a:ext uri="{FF2B5EF4-FFF2-40B4-BE49-F238E27FC236}">
                <a16:creationId xmlns:a16="http://schemas.microsoft.com/office/drawing/2014/main" id="{A3E9DDD5-314C-569B-7078-1E334E24A30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REQUISITOS DEL CONTRATO</a:t>
            </a:r>
          </a:p>
        </p:txBody>
      </p:sp>
      <p:graphicFrame>
        <p:nvGraphicFramePr>
          <p:cNvPr id="7" name="Table 7">
            <a:extLst>
              <a:ext uri="{FF2B5EF4-FFF2-40B4-BE49-F238E27FC236}">
                <a16:creationId xmlns:a16="http://schemas.microsoft.com/office/drawing/2014/main" id="{12576FBA-3312-9888-A73F-F360E17952A5}"/>
              </a:ext>
            </a:extLst>
          </p:cNvPr>
          <p:cNvGraphicFramePr>
            <a:graphicFrameLocks noGrp="1"/>
          </p:cNvGraphicFramePr>
          <p:nvPr>
            <p:extLst>
              <p:ext uri="{D42A27DB-BD31-4B8C-83A1-F6EECF244321}">
                <p14:modId xmlns:p14="http://schemas.microsoft.com/office/powerpoint/2010/main" val="2540929981"/>
              </p:ext>
            </p:extLst>
          </p:nvPr>
        </p:nvGraphicFramePr>
        <p:xfrm>
          <a:off x="1771960" y="2088000"/>
          <a:ext cx="8640000" cy="3960000"/>
        </p:xfrm>
        <a:graphic>
          <a:graphicData uri="http://schemas.openxmlformats.org/drawingml/2006/table">
            <a:tbl>
              <a:tblPr bandRow="1">
                <a:tableStyleId>{0E3FDE45-AF77-4B5C-9715-49D594BDF05E}</a:tableStyleId>
              </a:tblPr>
              <a:tblGrid>
                <a:gridCol w="540000">
                  <a:extLst>
                    <a:ext uri="{9D8B030D-6E8A-4147-A177-3AD203B41FA5}">
                      <a16:colId xmlns:a16="http://schemas.microsoft.com/office/drawing/2014/main" val="27707080"/>
                    </a:ext>
                  </a:extLst>
                </a:gridCol>
                <a:gridCol w="8100000">
                  <a:extLst>
                    <a:ext uri="{9D8B030D-6E8A-4147-A177-3AD203B41FA5}">
                      <a16:colId xmlns:a16="http://schemas.microsoft.com/office/drawing/2014/main" val="3124105058"/>
                    </a:ext>
                  </a:extLst>
                </a:gridCol>
              </a:tblGrid>
              <a:tr h="360000">
                <a:tc>
                  <a:txBody>
                    <a:bodyPr/>
                    <a:lstStyle/>
                    <a:p>
                      <a:pPr algn="ctr">
                        <a:lnSpc>
                          <a:spcPts val="1000"/>
                        </a:lnSpc>
                      </a:pPr>
                      <a:r>
                        <a:rPr lang="en-MX" sz="1400" b="0" i="0" dirty="0">
                          <a:latin typeface="Tenorite" pitchFamily="2" charset="0"/>
                        </a:rPr>
                        <a:t>1</a:t>
                      </a:r>
                    </a:p>
                  </a:txBody>
                  <a:tcPr anchor="ctr">
                    <a:lnR w="12700" cap="flat" cmpd="sng" algn="ctr">
                      <a:solidFill>
                        <a:srgbClr val="EB570D"/>
                      </a:solidFill>
                      <a:prstDash val="solid"/>
                      <a:round/>
                      <a:headEnd type="none" w="med" len="med"/>
                      <a:tailEnd type="none" w="med" len="med"/>
                    </a:lnR>
                    <a:lnT w="12700" cmpd="sng">
                      <a:noFill/>
                    </a:lnT>
                    <a:lnB w="12700" cap="flat" cmpd="sng" algn="ctr">
                      <a:noFill/>
                      <a:prstDash val="solid"/>
                      <a:round/>
                      <a:headEnd type="none" w="med" len="med"/>
                      <a:tailEnd type="none" w="med" len="med"/>
                    </a:lnB>
                    <a:gradFill flip="none" rotWithShape="1">
                      <a:gsLst>
                        <a:gs pos="0">
                          <a:schemeClr val="accent3">
                            <a:lumMod val="60000"/>
                            <a:lumOff val="40000"/>
                          </a:schemeClr>
                        </a:gs>
                        <a:gs pos="99000">
                          <a:schemeClr val="bg1">
                            <a:lumMod val="95000"/>
                            <a:alpha val="20000"/>
                          </a:schemeClr>
                        </a:gs>
                      </a:gsLst>
                      <a:lin ang="5400000" scaled="1"/>
                      <a:tileRect/>
                    </a:gradFill>
                  </a:tcPr>
                </a:tc>
                <a:tc>
                  <a:txBody>
                    <a:bodyPr/>
                    <a:lstStyle/>
                    <a:p>
                      <a:pPr>
                        <a:lnSpc>
                          <a:spcPts val="1000"/>
                        </a:lnSpc>
                      </a:pPr>
                      <a:r>
                        <a:rPr lang="en-US" sz="1400" b="0" i="0" dirty="0" err="1">
                          <a:latin typeface="Tenorite" pitchFamily="2" charset="0"/>
                        </a:rPr>
                        <a:t>Nombre</a:t>
                      </a:r>
                      <a:r>
                        <a:rPr lang="en-US" sz="1400" b="0" i="0" dirty="0">
                          <a:latin typeface="Tenorite" pitchFamily="2" charset="0"/>
                        </a:rPr>
                        <a:t>, </a:t>
                      </a:r>
                      <a:r>
                        <a:rPr lang="en-US" sz="1400" b="0" i="0" dirty="0" err="1">
                          <a:latin typeface="Tenorite" pitchFamily="2" charset="0"/>
                        </a:rPr>
                        <a:t>denominación</a:t>
                      </a:r>
                      <a:r>
                        <a:rPr lang="en-US" sz="1400" b="0" i="0" dirty="0">
                          <a:latin typeface="Tenorite" pitchFamily="2" charset="0"/>
                        </a:rPr>
                        <a:t> </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lnT w="12700" cmpd="sng">
                      <a:noFill/>
                    </a:lnT>
                    <a:gradFill flip="none" rotWithShape="1">
                      <a:gsLst>
                        <a:gs pos="0">
                          <a:schemeClr val="accent3">
                            <a:lumMod val="20000"/>
                            <a:lumOff val="80000"/>
                          </a:schemeClr>
                        </a:gs>
                        <a:gs pos="100000">
                          <a:schemeClr val="bg1"/>
                        </a:gs>
                      </a:gsLst>
                      <a:lin ang="0" scaled="1"/>
                      <a:tileRect/>
                    </a:gradFill>
                  </a:tcPr>
                </a:tc>
                <a:extLst>
                  <a:ext uri="{0D108BD9-81ED-4DB2-BD59-A6C34878D82A}">
                    <a16:rowId xmlns:a16="http://schemas.microsoft.com/office/drawing/2014/main" val="2761189507"/>
                  </a:ext>
                </a:extLst>
              </a:tr>
              <a:tr h="360000">
                <a:tc>
                  <a:txBody>
                    <a:bodyPr/>
                    <a:lstStyle/>
                    <a:p>
                      <a:pPr algn="ctr">
                        <a:lnSpc>
                          <a:spcPts val="1000"/>
                        </a:lnSpc>
                      </a:pPr>
                      <a:r>
                        <a:rPr lang="en-MX" sz="1400" b="0" i="0" dirty="0">
                          <a:latin typeface="Tenorite" pitchFamily="2" charset="0"/>
                        </a:rPr>
                        <a:t>2</a:t>
                      </a:r>
                    </a:p>
                  </a:txBody>
                  <a:tcPr anchor="ctr">
                    <a:lnR w="12700" cap="flat" cmpd="sng" algn="ctr">
                      <a:solidFill>
                        <a:srgbClr val="EB570D"/>
                      </a:solidFill>
                      <a:prstDash val="solid"/>
                      <a:round/>
                      <a:headEnd type="none" w="med" len="med"/>
                      <a:tailEnd type="none" w="med" len="med"/>
                    </a:lnR>
                    <a:lnT w="12700" cap="flat" cmpd="sng" algn="ctr">
                      <a:noFill/>
                      <a:prstDash val="solid"/>
                      <a:round/>
                      <a:headEnd type="none" w="med" len="med"/>
                      <a:tailEnd type="none" w="med" len="med"/>
                    </a:lnT>
                    <a:gradFill>
                      <a:gsLst>
                        <a:gs pos="0">
                          <a:schemeClr val="accent3">
                            <a:lumMod val="20000"/>
                            <a:lumOff val="80000"/>
                            <a:alpha val="80000"/>
                          </a:schemeClr>
                        </a:gs>
                        <a:gs pos="42000">
                          <a:schemeClr val="bg1"/>
                        </a:gs>
                      </a:gsLst>
                      <a:lin ang="5400000" scaled="1"/>
                    </a:gradFill>
                  </a:tcPr>
                </a:tc>
                <a:tc>
                  <a:txBody>
                    <a:bodyPr/>
                    <a:lstStyle/>
                    <a:p>
                      <a:pPr>
                        <a:lnSpc>
                          <a:spcPts val="1000"/>
                        </a:lnSpc>
                      </a:pPr>
                      <a:r>
                        <a:rPr lang="en-US" sz="1400" b="0" i="0" dirty="0">
                          <a:latin typeface="Tenorite" pitchFamily="2" charset="0"/>
                        </a:rPr>
                        <a:t>La </a:t>
                      </a:r>
                      <a:r>
                        <a:rPr lang="en-US" sz="1400" b="0" i="0" dirty="0" err="1">
                          <a:latin typeface="Tenorite" pitchFamily="2" charset="0"/>
                        </a:rPr>
                        <a:t>indicación</a:t>
                      </a:r>
                      <a:r>
                        <a:rPr lang="en-US" sz="1400" b="0" i="0" dirty="0">
                          <a:latin typeface="Tenorite" pitchFamily="2" charset="0"/>
                        </a:rPr>
                        <a:t> del </a:t>
                      </a:r>
                      <a:r>
                        <a:rPr lang="en-US" sz="1400" b="0" i="0" dirty="0" err="1">
                          <a:latin typeface="Tenorite" pitchFamily="2" charset="0"/>
                        </a:rPr>
                        <a:t>procedimiento</a:t>
                      </a:r>
                      <a:r>
                        <a:rPr lang="en-US" sz="1400" b="0" i="0" dirty="0">
                          <a:latin typeface="Tenorite" pitchFamily="2" charset="0"/>
                        </a:rPr>
                        <a:t> en que se </a:t>
                      </a:r>
                      <a:r>
                        <a:rPr lang="en-US" sz="1400" b="0" i="0" dirty="0" err="1">
                          <a:latin typeface="Tenorite" pitchFamily="2" charset="0"/>
                        </a:rPr>
                        <a:t>realizó</a:t>
                      </a:r>
                      <a:r>
                        <a:rPr lang="en-US" sz="1400" b="0" i="0" dirty="0">
                          <a:latin typeface="Tenorite" pitchFamily="2" charset="0"/>
                        </a:rPr>
                        <a:t> la </a:t>
                      </a:r>
                      <a:r>
                        <a:rPr lang="en-US" sz="1400" b="0" i="0" dirty="0" err="1">
                          <a:latin typeface="Tenorite" pitchFamily="2" charset="0"/>
                        </a:rPr>
                        <a:t>adjudicación</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742882669"/>
                  </a:ext>
                </a:extLst>
              </a:tr>
              <a:tr h="360000">
                <a:tc>
                  <a:txBody>
                    <a:bodyPr/>
                    <a:lstStyle/>
                    <a:p>
                      <a:pPr algn="ctr">
                        <a:lnSpc>
                          <a:spcPts val="1000"/>
                        </a:lnSpc>
                      </a:pPr>
                      <a:r>
                        <a:rPr lang="en-MX" sz="1400" b="0" i="0" dirty="0">
                          <a:latin typeface="Tenorite" pitchFamily="2" charset="0"/>
                        </a:rPr>
                        <a:t>3</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a:lnSpc>
                          <a:spcPts val="1000"/>
                        </a:lnSpc>
                      </a:pPr>
                      <a:r>
                        <a:rPr lang="en-US" sz="1400" b="0" i="0" dirty="0" err="1">
                          <a:latin typeface="Tenorite" pitchFamily="2" charset="0"/>
                        </a:rPr>
                        <a:t>Autorización</a:t>
                      </a:r>
                      <a:r>
                        <a:rPr lang="en-US" sz="1400" b="0" i="0" dirty="0">
                          <a:latin typeface="Tenorite" pitchFamily="2" charset="0"/>
                        </a:rPr>
                        <a:t> de la </a:t>
                      </a:r>
                      <a:r>
                        <a:rPr lang="en-US" sz="1400" b="0" i="0" dirty="0" err="1">
                          <a:latin typeface="Tenorite" pitchFamily="2" charset="0"/>
                        </a:rPr>
                        <a:t>suficiencia</a:t>
                      </a:r>
                      <a:r>
                        <a:rPr lang="en-US" sz="1400" b="0" i="0" dirty="0">
                          <a:latin typeface="Tenorite" pitchFamily="2" charset="0"/>
                        </a:rPr>
                        <a:t> </a:t>
                      </a:r>
                      <a:r>
                        <a:rPr lang="en-US" sz="1400" b="0" i="0" dirty="0" err="1">
                          <a:latin typeface="Tenorite" pitchFamily="2" charset="0"/>
                        </a:rPr>
                        <a:t>presupuestal</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1976375844"/>
                  </a:ext>
                </a:extLst>
              </a:tr>
              <a:tr h="360000">
                <a:tc>
                  <a:txBody>
                    <a:bodyPr/>
                    <a:lstStyle/>
                    <a:p>
                      <a:pPr algn="ctr">
                        <a:lnSpc>
                          <a:spcPts val="1000"/>
                        </a:lnSpc>
                      </a:pPr>
                      <a:r>
                        <a:rPr lang="en-MX" sz="1400" b="0" i="0" dirty="0">
                          <a:latin typeface="Tenorite" pitchFamily="2" charset="0"/>
                        </a:rPr>
                        <a:t>4</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a:lnSpc>
                          <a:spcPts val="1000"/>
                        </a:lnSpc>
                      </a:pPr>
                      <a:r>
                        <a:rPr lang="en-US" sz="1400" b="0" i="0" dirty="0" err="1">
                          <a:latin typeface="Tenorite" pitchFamily="2" charset="0"/>
                        </a:rPr>
                        <a:t>Acreditación</a:t>
                      </a:r>
                      <a:r>
                        <a:rPr lang="en-US" sz="1400" b="0" i="0" dirty="0">
                          <a:latin typeface="Tenorite" pitchFamily="2" charset="0"/>
                        </a:rPr>
                        <a:t> de la </a:t>
                      </a:r>
                      <a:r>
                        <a:rPr lang="en-US" sz="1400" b="0" i="0" dirty="0" err="1">
                          <a:latin typeface="Tenorite" pitchFamily="2" charset="0"/>
                        </a:rPr>
                        <a:t>personalidad</a:t>
                      </a:r>
                      <a:r>
                        <a:rPr lang="en-US" sz="1400" b="0" i="0" dirty="0">
                          <a:latin typeface="Tenorite" pitchFamily="2" charset="0"/>
                        </a:rPr>
                        <a:t> </a:t>
                      </a:r>
                      <a:r>
                        <a:rPr lang="en-US" sz="1400" b="0" i="0" dirty="0" err="1">
                          <a:latin typeface="Tenorite" pitchFamily="2" charset="0"/>
                        </a:rPr>
                        <a:t>jurídica</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254867866"/>
                  </a:ext>
                </a:extLst>
              </a:tr>
              <a:tr h="360000">
                <a:tc>
                  <a:txBody>
                    <a:bodyPr/>
                    <a:lstStyle/>
                    <a:p>
                      <a:pPr algn="ctr">
                        <a:lnSpc>
                          <a:spcPts val="1000"/>
                        </a:lnSpc>
                      </a:pPr>
                      <a:r>
                        <a:rPr lang="en-MX" sz="1400" b="0" i="0" dirty="0">
                          <a:latin typeface="Tenorite" pitchFamily="2" charset="0"/>
                        </a:rPr>
                        <a:t>5</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marL="0" marR="0" lvl="0" indent="0" algn="l" defTabSz="914400" rtl="0" eaLnBrk="1" fontAlgn="auto" latinLnBrk="0" hangingPunct="1">
                        <a:lnSpc>
                          <a:spcPts val="1000"/>
                        </a:lnSpc>
                        <a:spcBef>
                          <a:spcPts val="0"/>
                        </a:spcBef>
                        <a:spcAft>
                          <a:spcPts val="0"/>
                        </a:spcAft>
                        <a:buClrTx/>
                        <a:buSzTx/>
                        <a:buFontTx/>
                        <a:buNone/>
                        <a:tabLst/>
                        <a:defRPr/>
                      </a:pPr>
                      <a:r>
                        <a:rPr lang="en-US" sz="1400" b="0" i="0" dirty="0">
                          <a:latin typeface="Tenorite" pitchFamily="2" charset="0"/>
                        </a:rPr>
                        <a:t>La </a:t>
                      </a:r>
                      <a:r>
                        <a:rPr lang="en-US" sz="1400" b="0" i="0" dirty="0" err="1">
                          <a:latin typeface="Tenorite" pitchFamily="2" charset="0"/>
                        </a:rPr>
                        <a:t>descripción</a:t>
                      </a:r>
                      <a:r>
                        <a:rPr lang="en-US" sz="1400" b="0" i="0" dirty="0">
                          <a:latin typeface="Tenorite" pitchFamily="2" charset="0"/>
                        </a:rPr>
                        <a:t> de </a:t>
                      </a:r>
                      <a:r>
                        <a:rPr lang="en-US" sz="1400" b="0" i="0" dirty="0" err="1">
                          <a:latin typeface="Tenorite" pitchFamily="2" charset="0"/>
                        </a:rPr>
                        <a:t>los</a:t>
                      </a:r>
                      <a:r>
                        <a:rPr lang="en-US" sz="1400" b="0" i="0" dirty="0">
                          <a:latin typeface="Tenorite" pitchFamily="2" charset="0"/>
                        </a:rPr>
                        <a:t> </a:t>
                      </a:r>
                      <a:r>
                        <a:rPr lang="en-US" sz="1400" b="0" i="0" dirty="0" err="1">
                          <a:latin typeface="Tenorite" pitchFamily="2" charset="0"/>
                        </a:rPr>
                        <a:t>bienes</a:t>
                      </a:r>
                      <a:r>
                        <a:rPr lang="en-US" sz="1400" b="0" i="0" dirty="0">
                          <a:latin typeface="Tenorite" pitchFamily="2" charset="0"/>
                        </a:rPr>
                        <a:t>, </a:t>
                      </a:r>
                      <a:r>
                        <a:rPr lang="en-US" sz="1400" b="0" i="0" dirty="0" err="1">
                          <a:latin typeface="Tenorite" pitchFamily="2" charset="0"/>
                        </a:rPr>
                        <a:t>arrendamientos</a:t>
                      </a:r>
                      <a:r>
                        <a:rPr lang="en-US" sz="1400" b="0" i="0" dirty="0">
                          <a:latin typeface="Tenorite" pitchFamily="2" charset="0"/>
                        </a:rPr>
                        <a:t> o </a:t>
                      </a:r>
                      <a:r>
                        <a:rPr lang="en-US" sz="1400" b="0" i="0" dirty="0" err="1">
                          <a:latin typeface="Tenorite" pitchFamily="2" charset="0"/>
                        </a:rPr>
                        <a:t>servicios</a:t>
                      </a:r>
                      <a:r>
                        <a:rPr lang="en-US" sz="1400" b="0" i="0" dirty="0">
                          <a:latin typeface="Tenorite" pitchFamily="2" charset="0"/>
                        </a:rPr>
                        <a:t> (Anexo Técnico)</a:t>
                      </a:r>
                    </a:p>
                  </a:txBody>
                  <a:tcPr marT="36000" marB="36000"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494149097"/>
                  </a:ext>
                </a:extLst>
              </a:tr>
              <a:tr h="360000">
                <a:tc>
                  <a:txBody>
                    <a:bodyPr/>
                    <a:lstStyle/>
                    <a:p>
                      <a:pPr algn="ctr">
                        <a:lnSpc>
                          <a:spcPts val="1000"/>
                        </a:lnSpc>
                      </a:pPr>
                      <a:r>
                        <a:rPr lang="en-MX" sz="1400" b="0" i="0" dirty="0">
                          <a:latin typeface="Tenorite" pitchFamily="2" charset="0"/>
                        </a:rPr>
                        <a:t>6</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a:lnSpc>
                          <a:spcPts val="1000"/>
                        </a:lnSpc>
                      </a:pPr>
                      <a:r>
                        <a:rPr lang="en-US" sz="1400" b="0" i="0" dirty="0">
                          <a:latin typeface="Tenorite" pitchFamily="2" charset="0"/>
                        </a:rPr>
                        <a:t>El </a:t>
                      </a:r>
                      <a:r>
                        <a:rPr lang="en-US" sz="1400" b="0" i="0" dirty="0" err="1">
                          <a:latin typeface="Tenorite" pitchFamily="2" charset="0"/>
                        </a:rPr>
                        <a:t>precio</a:t>
                      </a:r>
                      <a:r>
                        <a:rPr lang="en-US" sz="1400" b="0" i="0" dirty="0">
                          <a:latin typeface="Tenorite" pitchFamily="2" charset="0"/>
                        </a:rPr>
                        <a:t> </a:t>
                      </a:r>
                      <a:r>
                        <a:rPr lang="en-US" sz="1400" b="0" i="0" dirty="0" err="1">
                          <a:latin typeface="Tenorite" pitchFamily="2" charset="0"/>
                        </a:rPr>
                        <a:t>unitario</a:t>
                      </a:r>
                      <a:r>
                        <a:rPr lang="en-US" sz="1400" b="0" i="0" dirty="0">
                          <a:latin typeface="Tenorite" pitchFamily="2" charset="0"/>
                        </a:rPr>
                        <a:t> y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importe</a:t>
                      </a:r>
                      <a:r>
                        <a:rPr lang="en-US" sz="1400" b="0" i="0" dirty="0">
                          <a:latin typeface="Tenorite" pitchFamily="2" charset="0"/>
                        </a:rPr>
                        <a:t> a </a:t>
                      </a:r>
                      <a:r>
                        <a:rPr lang="en-US" sz="1400" b="0" i="0" dirty="0" err="1">
                          <a:latin typeface="Tenorite" pitchFamily="2" charset="0"/>
                        </a:rPr>
                        <a:t>pagar</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1780815591"/>
                  </a:ext>
                </a:extLst>
              </a:tr>
              <a:tr h="360000">
                <a:tc>
                  <a:txBody>
                    <a:bodyPr/>
                    <a:lstStyle/>
                    <a:p>
                      <a:pPr algn="ctr">
                        <a:lnSpc>
                          <a:spcPts val="1000"/>
                        </a:lnSpc>
                      </a:pPr>
                      <a:r>
                        <a:rPr lang="en-MX" sz="1400" b="0" i="0" dirty="0">
                          <a:latin typeface="Tenorite" pitchFamily="2" charset="0"/>
                        </a:rPr>
                        <a:t>7</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a:lnSpc>
                          <a:spcPts val="1000"/>
                        </a:lnSpc>
                      </a:pPr>
                      <a:r>
                        <a:rPr lang="en-US" sz="1400" b="0" i="0" dirty="0" err="1">
                          <a:latin typeface="Tenorite" pitchFamily="2" charset="0"/>
                        </a:rPr>
                        <a:t>Precisión</a:t>
                      </a:r>
                      <a:r>
                        <a:rPr lang="en-US" sz="1400" b="0" i="0" dirty="0">
                          <a:latin typeface="Tenorite" pitchFamily="2" charset="0"/>
                        </a:rPr>
                        <a:t> </a:t>
                      </a:r>
                      <a:r>
                        <a:rPr lang="en-US" sz="1400" b="0" i="0" dirty="0" err="1">
                          <a:latin typeface="Tenorite" pitchFamily="2" charset="0"/>
                        </a:rPr>
                        <a:t>si</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precio</a:t>
                      </a:r>
                      <a:r>
                        <a:rPr lang="en-US" sz="1400" b="0" i="0" dirty="0">
                          <a:latin typeface="Tenorite" pitchFamily="2" charset="0"/>
                        </a:rPr>
                        <a:t> es </a:t>
                      </a:r>
                      <a:r>
                        <a:rPr lang="en-US" sz="1400" b="0" i="0" dirty="0" err="1">
                          <a:latin typeface="Tenorite" pitchFamily="2" charset="0"/>
                        </a:rPr>
                        <a:t>fijo</a:t>
                      </a:r>
                      <a:r>
                        <a:rPr lang="en-US" sz="1400" b="0" i="0" dirty="0">
                          <a:latin typeface="Tenorite" pitchFamily="2" charset="0"/>
                        </a:rPr>
                        <a:t> o </a:t>
                      </a:r>
                      <a:r>
                        <a:rPr lang="en-US" sz="1400" b="0" i="0" dirty="0" err="1">
                          <a:latin typeface="Tenorite" pitchFamily="2" charset="0"/>
                        </a:rPr>
                        <a:t>sujeto</a:t>
                      </a:r>
                      <a:r>
                        <a:rPr lang="en-US" sz="1400" b="0" i="0" dirty="0">
                          <a:latin typeface="Tenorite" pitchFamily="2" charset="0"/>
                        </a:rPr>
                        <a:t> a </a:t>
                      </a:r>
                      <a:r>
                        <a:rPr lang="en-US" sz="1400" b="0" i="0" dirty="0" err="1">
                          <a:latin typeface="Tenorite" pitchFamily="2" charset="0"/>
                        </a:rPr>
                        <a:t>ajustes</a:t>
                      </a:r>
                      <a:r>
                        <a:rPr lang="en-US" sz="1400" b="0" i="0" dirty="0">
                          <a:latin typeface="Tenorite" pitchFamily="2" charset="0"/>
                        </a:rPr>
                        <a:t>, en </a:t>
                      </a:r>
                      <a:r>
                        <a:rPr lang="en-US" sz="1400" b="0" i="0" dirty="0" err="1">
                          <a:latin typeface="Tenorite" pitchFamily="2" charset="0"/>
                        </a:rPr>
                        <a:t>este</a:t>
                      </a:r>
                      <a:r>
                        <a:rPr lang="en-US" sz="1400" b="0" i="0" dirty="0">
                          <a:latin typeface="Tenorite" pitchFamily="2" charset="0"/>
                        </a:rPr>
                        <a:t> </a:t>
                      </a:r>
                      <a:r>
                        <a:rPr lang="en-US" sz="1400" b="0" i="0" dirty="0" err="1">
                          <a:latin typeface="Tenorite" pitchFamily="2" charset="0"/>
                        </a:rPr>
                        <a:t>último</a:t>
                      </a:r>
                      <a:r>
                        <a:rPr lang="en-US" sz="1400" b="0" i="0" dirty="0">
                          <a:latin typeface="Tenorite" pitchFamily="2" charset="0"/>
                        </a:rPr>
                        <a:t> </a:t>
                      </a:r>
                      <a:r>
                        <a:rPr lang="en-US" sz="1400" b="0" i="0" dirty="0" err="1">
                          <a:latin typeface="Tenorite" pitchFamily="2" charset="0"/>
                        </a:rPr>
                        <a:t>caso</a:t>
                      </a:r>
                      <a:r>
                        <a:rPr lang="en-US" sz="1400" b="0" i="0" dirty="0">
                          <a:latin typeface="Tenorite" pitchFamily="2" charset="0"/>
                        </a:rPr>
                        <a:t> la forma en que se </a:t>
                      </a:r>
                      <a:r>
                        <a:rPr lang="en-US" sz="1400" b="0" i="0" dirty="0" err="1">
                          <a:latin typeface="Tenorite" pitchFamily="2" charset="0"/>
                        </a:rPr>
                        <a:t>calculará</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3381222813"/>
                  </a:ext>
                </a:extLst>
              </a:tr>
              <a:tr h="360000">
                <a:tc>
                  <a:txBody>
                    <a:bodyPr/>
                    <a:lstStyle/>
                    <a:p>
                      <a:pPr algn="ctr">
                        <a:lnSpc>
                          <a:spcPts val="1000"/>
                        </a:lnSpc>
                      </a:pPr>
                      <a:r>
                        <a:rPr lang="en-MX" sz="1400" b="0" i="0" dirty="0">
                          <a:latin typeface="Tenorite" pitchFamily="2" charset="0"/>
                        </a:rPr>
                        <a:t>8</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a:lnSpc>
                          <a:spcPts val="1000"/>
                        </a:lnSpc>
                      </a:pPr>
                      <a:r>
                        <a:rPr lang="en-US" sz="1400" b="0" i="0" dirty="0">
                          <a:latin typeface="Tenorite" pitchFamily="2" charset="0"/>
                        </a:rPr>
                        <a:t>En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caso</a:t>
                      </a:r>
                      <a:r>
                        <a:rPr lang="en-US" sz="1400" b="0" i="0" dirty="0">
                          <a:latin typeface="Tenorite" pitchFamily="2" charset="0"/>
                        </a:rPr>
                        <a:t> de </a:t>
                      </a:r>
                      <a:r>
                        <a:rPr lang="en-US" sz="1400" b="0" i="0" dirty="0" err="1">
                          <a:latin typeface="Tenorite" pitchFamily="2" charset="0"/>
                        </a:rPr>
                        <a:t>arrendamiento</a:t>
                      </a:r>
                      <a:r>
                        <a:rPr lang="en-US" sz="1400" b="0" i="0" dirty="0">
                          <a:latin typeface="Tenorite" pitchFamily="2" charset="0"/>
                        </a:rPr>
                        <a:t>, </a:t>
                      </a:r>
                      <a:r>
                        <a:rPr lang="en-US" sz="1400" b="0" i="0" dirty="0" err="1">
                          <a:latin typeface="Tenorite" pitchFamily="2" charset="0"/>
                        </a:rPr>
                        <a:t>indicar</a:t>
                      </a:r>
                      <a:r>
                        <a:rPr lang="en-US" sz="1400" b="0" i="0" dirty="0">
                          <a:latin typeface="Tenorite" pitchFamily="2" charset="0"/>
                        </a:rPr>
                        <a:t> </a:t>
                      </a:r>
                      <a:r>
                        <a:rPr lang="en-US" sz="1400" b="0" i="0" dirty="0" err="1">
                          <a:latin typeface="Tenorite" pitchFamily="2" charset="0"/>
                        </a:rPr>
                        <a:t>si</a:t>
                      </a:r>
                      <a:r>
                        <a:rPr lang="en-US" sz="1400" b="0" i="0" dirty="0">
                          <a:latin typeface="Tenorite" pitchFamily="2" charset="0"/>
                        </a:rPr>
                        <a:t> es con o sin </a:t>
                      </a:r>
                      <a:r>
                        <a:rPr lang="en-US" sz="1400" b="0" i="0" dirty="0" err="1">
                          <a:latin typeface="Tenorite" pitchFamily="2" charset="0"/>
                        </a:rPr>
                        <a:t>opción</a:t>
                      </a:r>
                      <a:r>
                        <a:rPr lang="en-US" sz="1400" b="0" i="0" dirty="0">
                          <a:latin typeface="Tenorite" pitchFamily="2" charset="0"/>
                        </a:rPr>
                        <a:t> a </a:t>
                      </a:r>
                      <a:r>
                        <a:rPr lang="en-US" sz="1400" b="0" i="0" dirty="0" err="1">
                          <a:latin typeface="Tenorite" pitchFamily="2" charset="0"/>
                        </a:rPr>
                        <a:t>compra</a:t>
                      </a:r>
                      <a:endParaRPr lang="en-US"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1740721620"/>
                  </a:ext>
                </a:extLst>
              </a:tr>
              <a:tr h="360000">
                <a:tc>
                  <a:txBody>
                    <a:bodyPr/>
                    <a:lstStyle/>
                    <a:p>
                      <a:pPr algn="ctr">
                        <a:lnSpc>
                          <a:spcPts val="1000"/>
                        </a:lnSpc>
                      </a:pPr>
                      <a:r>
                        <a:rPr lang="en-MX" sz="1400" b="0" i="0" dirty="0">
                          <a:latin typeface="Tenorite" pitchFamily="2" charset="0"/>
                        </a:rPr>
                        <a:t>9</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a:lnSpc>
                          <a:spcPts val="1000"/>
                        </a:lnSpc>
                      </a:pPr>
                      <a:r>
                        <a:rPr lang="en-US" sz="1400" b="0" i="0" dirty="0">
                          <a:latin typeface="Tenorite" pitchFamily="2" charset="0"/>
                        </a:rPr>
                        <a:t>Los </a:t>
                      </a:r>
                      <a:r>
                        <a:rPr lang="en-US" sz="1400" b="0" i="0" dirty="0" err="1">
                          <a:latin typeface="Tenorite" pitchFamily="2" charset="0"/>
                        </a:rPr>
                        <a:t>porcentajes</a:t>
                      </a:r>
                      <a:r>
                        <a:rPr lang="en-US" sz="1400" b="0" i="0" dirty="0">
                          <a:latin typeface="Tenorite" pitchFamily="2" charset="0"/>
                        </a:rPr>
                        <a:t> de </a:t>
                      </a:r>
                      <a:r>
                        <a:rPr lang="en-US" sz="1400" b="0" i="0" dirty="0" err="1">
                          <a:latin typeface="Tenorite" pitchFamily="2" charset="0"/>
                        </a:rPr>
                        <a:t>los</a:t>
                      </a:r>
                      <a:r>
                        <a:rPr lang="en-US" sz="1400" b="0" i="0" dirty="0">
                          <a:latin typeface="Tenorite" pitchFamily="2" charset="0"/>
                        </a:rPr>
                        <a:t> </a:t>
                      </a:r>
                      <a:r>
                        <a:rPr lang="en-US" sz="1400" b="0" i="0" dirty="0" err="1">
                          <a:latin typeface="Tenorite" pitchFamily="2" charset="0"/>
                        </a:rPr>
                        <a:t>anticipos</a:t>
                      </a:r>
                      <a:r>
                        <a:rPr lang="en-US" sz="1400" b="0" i="0" dirty="0">
                          <a:latin typeface="Tenorite" pitchFamily="2" charset="0"/>
                        </a:rPr>
                        <a:t> </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2138468412"/>
                  </a:ext>
                </a:extLst>
              </a:tr>
              <a:tr h="360000">
                <a:tc>
                  <a:txBody>
                    <a:bodyPr/>
                    <a:lstStyle/>
                    <a:p>
                      <a:pPr algn="ctr">
                        <a:lnSpc>
                          <a:spcPts val="1000"/>
                        </a:lnSpc>
                      </a:pPr>
                      <a:r>
                        <a:rPr lang="en-MX" sz="1400" b="0" i="0" dirty="0">
                          <a:latin typeface="Tenorite" pitchFamily="2" charset="0"/>
                        </a:rPr>
                        <a:t>10</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a:lnSpc>
                          <a:spcPts val="1000"/>
                        </a:lnSpc>
                      </a:pPr>
                      <a:r>
                        <a:rPr lang="en-US" sz="1400" b="0" i="0" dirty="0" err="1">
                          <a:latin typeface="Tenorite" pitchFamily="2" charset="0"/>
                        </a:rPr>
                        <a:t>Porcentaje</a:t>
                      </a:r>
                      <a:r>
                        <a:rPr lang="en-US" sz="1400" b="0" i="0" dirty="0">
                          <a:latin typeface="Tenorite" pitchFamily="2" charset="0"/>
                        </a:rPr>
                        <a:t>, </a:t>
                      </a:r>
                      <a:r>
                        <a:rPr lang="en-US" sz="1400" b="0" i="0" dirty="0" err="1">
                          <a:latin typeface="Tenorite" pitchFamily="2" charset="0"/>
                        </a:rPr>
                        <a:t>número</a:t>
                      </a:r>
                      <a:r>
                        <a:rPr lang="en-US" sz="1400" b="0" i="0" dirty="0">
                          <a:latin typeface="Tenorite" pitchFamily="2" charset="0"/>
                        </a:rPr>
                        <a:t> y </a:t>
                      </a:r>
                      <a:r>
                        <a:rPr lang="en-US" sz="1400" b="0" i="0" dirty="0" err="1">
                          <a:latin typeface="Tenorite" pitchFamily="2" charset="0"/>
                        </a:rPr>
                        <a:t>plazos</a:t>
                      </a:r>
                      <a:r>
                        <a:rPr lang="en-US" sz="1400" b="0" i="0" dirty="0">
                          <a:latin typeface="Tenorite" pitchFamily="2" charset="0"/>
                        </a:rPr>
                        <a:t> de las </a:t>
                      </a:r>
                      <a:r>
                        <a:rPr lang="en-US" sz="1400" b="0" i="0" dirty="0" err="1">
                          <a:latin typeface="Tenorite" pitchFamily="2" charset="0"/>
                        </a:rPr>
                        <a:t>amortizaciones</a:t>
                      </a:r>
                      <a:r>
                        <a:rPr lang="en-US" sz="1400" b="0" i="0" dirty="0">
                          <a:latin typeface="Tenorite" pitchFamily="2" charset="0"/>
                        </a:rPr>
                        <a:t> de </a:t>
                      </a:r>
                      <a:r>
                        <a:rPr lang="en-US" sz="1400" b="0" i="0" dirty="0" err="1">
                          <a:latin typeface="Tenorite" pitchFamily="2" charset="0"/>
                        </a:rPr>
                        <a:t>los</a:t>
                      </a:r>
                      <a:r>
                        <a:rPr lang="en-US" sz="1400" b="0" i="0" dirty="0">
                          <a:latin typeface="Tenorite" pitchFamily="2" charset="0"/>
                        </a:rPr>
                        <a:t> </a:t>
                      </a:r>
                      <a:r>
                        <a:rPr lang="en-US" sz="1400" b="0" i="0" dirty="0" err="1">
                          <a:latin typeface="Tenorite" pitchFamily="2" charset="0"/>
                        </a:rPr>
                        <a:t>anticipos</a:t>
                      </a:r>
                      <a:r>
                        <a:rPr lang="en-US" sz="1400" b="0" i="0" dirty="0">
                          <a:latin typeface="Tenorite" pitchFamily="2" charset="0"/>
                        </a:rPr>
                        <a:t> que en </a:t>
                      </a:r>
                      <a:r>
                        <a:rPr lang="en-US" sz="1400" b="0" i="0" dirty="0" err="1">
                          <a:latin typeface="Tenorite" pitchFamily="2" charset="0"/>
                        </a:rPr>
                        <a:t>su</a:t>
                      </a:r>
                      <a:r>
                        <a:rPr lang="en-US" sz="1400" b="0" i="0" dirty="0">
                          <a:latin typeface="Tenorite" pitchFamily="2" charset="0"/>
                        </a:rPr>
                        <a:t> </a:t>
                      </a:r>
                      <a:r>
                        <a:rPr lang="en-US" sz="1400" b="0" i="0" dirty="0" err="1">
                          <a:latin typeface="Tenorite" pitchFamily="2" charset="0"/>
                        </a:rPr>
                        <a:t>caso</a:t>
                      </a:r>
                      <a:r>
                        <a:rPr lang="en-US" sz="1400" b="0" i="0" dirty="0">
                          <a:latin typeface="Tenorite" pitchFamily="2" charset="0"/>
                        </a:rPr>
                        <a:t> se </a:t>
                      </a:r>
                      <a:r>
                        <a:rPr lang="en-US" sz="1400" b="0" i="0" dirty="0" err="1">
                          <a:latin typeface="Tenorite" pitchFamily="2" charset="0"/>
                        </a:rPr>
                        <a:t>otorguen</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650170597"/>
                  </a:ext>
                </a:extLst>
              </a:tr>
              <a:tr h="360000">
                <a:tc>
                  <a:txBody>
                    <a:bodyPr/>
                    <a:lstStyle/>
                    <a:p>
                      <a:pPr algn="ctr">
                        <a:lnSpc>
                          <a:spcPts val="1000"/>
                        </a:lnSpc>
                      </a:pPr>
                      <a:r>
                        <a:rPr lang="en-MX" sz="1400" b="0" i="0" dirty="0">
                          <a:latin typeface="Tenorite" pitchFamily="2" charset="0"/>
                        </a:rPr>
                        <a:t>11</a:t>
                      </a:r>
                    </a:p>
                  </a:txBody>
                  <a:tcPr anchor="ctr">
                    <a:lnR w="12700" cap="flat" cmpd="sng" algn="ctr">
                      <a:solidFill>
                        <a:srgbClr val="EB570D"/>
                      </a:solidFill>
                      <a:prstDash val="solid"/>
                      <a:round/>
                      <a:headEnd type="none" w="med" len="med"/>
                      <a:tailEnd type="none" w="med" len="med"/>
                    </a:lnR>
                    <a:lnB w="12700" cmpd="sng">
                      <a:noFill/>
                    </a:lnB>
                    <a:gradFill>
                      <a:gsLst>
                        <a:gs pos="0">
                          <a:schemeClr val="accent3">
                            <a:lumMod val="60000"/>
                            <a:lumOff val="40000"/>
                          </a:schemeClr>
                        </a:gs>
                        <a:gs pos="99000">
                          <a:schemeClr val="bg1">
                            <a:lumMod val="95000"/>
                            <a:alpha val="20000"/>
                          </a:schemeClr>
                        </a:gs>
                      </a:gsLst>
                      <a:lin ang="5400000" scaled="1"/>
                    </a:gradFill>
                  </a:tcPr>
                </a:tc>
                <a:tc>
                  <a:txBody>
                    <a:bodyPr/>
                    <a:lstStyle/>
                    <a:p>
                      <a:pPr>
                        <a:lnSpc>
                          <a:spcPts val="1000"/>
                        </a:lnSpc>
                      </a:pPr>
                      <a:r>
                        <a:rPr lang="en-US" sz="1400" b="0" i="0" dirty="0">
                          <a:latin typeface="Tenorite" pitchFamily="2" charset="0"/>
                        </a:rPr>
                        <a:t>Forma, </a:t>
                      </a:r>
                      <a:r>
                        <a:rPr lang="en-US" sz="1400" b="0" i="0" dirty="0" err="1">
                          <a:latin typeface="Tenorite" pitchFamily="2" charset="0"/>
                        </a:rPr>
                        <a:t>términos</a:t>
                      </a:r>
                      <a:r>
                        <a:rPr lang="en-US" sz="1400" b="0" i="0" dirty="0">
                          <a:latin typeface="Tenorite" pitchFamily="2" charset="0"/>
                        </a:rPr>
                        <a:t> y </a:t>
                      </a:r>
                      <a:r>
                        <a:rPr lang="en-US" sz="1400" b="0" i="0" dirty="0" err="1">
                          <a:latin typeface="Tenorite" pitchFamily="2" charset="0"/>
                        </a:rPr>
                        <a:t>porcentaje</a:t>
                      </a:r>
                      <a:r>
                        <a:rPr lang="en-US" sz="1400" b="0" i="0" dirty="0">
                          <a:latin typeface="Tenorite" pitchFamily="2" charset="0"/>
                        </a:rPr>
                        <a:t> para </a:t>
                      </a:r>
                      <a:r>
                        <a:rPr lang="en-US" sz="1400" b="0" i="0" dirty="0" err="1">
                          <a:latin typeface="Tenorite" pitchFamily="2" charset="0"/>
                        </a:rPr>
                        <a:t>garantizar</a:t>
                      </a:r>
                      <a:r>
                        <a:rPr lang="en-US" sz="1400" b="0" i="0" dirty="0">
                          <a:latin typeface="Tenorite" pitchFamily="2" charset="0"/>
                        </a:rPr>
                        <a:t> </a:t>
                      </a:r>
                      <a:r>
                        <a:rPr lang="en-US" sz="1400" b="0" i="0" dirty="0" err="1">
                          <a:latin typeface="Tenorite" pitchFamily="2" charset="0"/>
                        </a:rPr>
                        <a:t>los</a:t>
                      </a:r>
                      <a:r>
                        <a:rPr lang="en-US" sz="1400" b="0" i="0" dirty="0">
                          <a:latin typeface="Tenorite" pitchFamily="2" charset="0"/>
                        </a:rPr>
                        <a:t> </a:t>
                      </a:r>
                      <a:r>
                        <a:rPr lang="en-US" sz="1400" b="0" i="0" dirty="0" err="1">
                          <a:latin typeface="Tenorite" pitchFamily="2" charset="0"/>
                        </a:rPr>
                        <a:t>anticipos</a:t>
                      </a:r>
                      <a:endParaRPr lang="en-MX" sz="1400" b="0" i="0" dirty="0">
                        <a:latin typeface="Tenorite" pitchFamily="2" charset="0"/>
                      </a:endParaRPr>
                    </a:p>
                  </a:txBody>
                  <a:tcPr marT="36000" marB="36000" anchor="ctr">
                    <a:lnL w="12700" cap="flat" cmpd="sng" algn="ctr">
                      <a:solidFill>
                        <a:srgbClr val="EB570D"/>
                      </a:solidFill>
                      <a:prstDash val="solid"/>
                      <a:round/>
                      <a:headEnd type="none" w="med" len="med"/>
                      <a:tailEnd type="none" w="med" len="med"/>
                    </a:lnL>
                    <a:lnB w="12700" cmpd="sng">
                      <a:noFill/>
                    </a:lnB>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1619635807"/>
                  </a:ext>
                </a:extLst>
              </a:tr>
            </a:tbl>
          </a:graphicData>
        </a:graphic>
      </p:graphicFrame>
    </p:spTree>
    <p:extLst>
      <p:ext uri="{BB962C8B-B14F-4D97-AF65-F5344CB8AC3E}">
        <p14:creationId xmlns:p14="http://schemas.microsoft.com/office/powerpoint/2010/main" val="16117816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60FEA65-67AA-4323-8421-D7C004854798}"/>
              </a:ext>
            </a:extLst>
          </p:cNvPr>
          <p:cNvSpPr txBox="1"/>
          <p:nvPr/>
        </p:nvSpPr>
        <p:spPr>
          <a:xfrm>
            <a:off x="4055524" y="6375599"/>
            <a:ext cx="4080952" cy="307777"/>
          </a:xfrm>
          <a:prstGeom prst="rect">
            <a:avLst/>
          </a:prstGeom>
          <a:solidFill>
            <a:schemeClr val="bg1">
              <a:lumMod val="95000"/>
            </a:schemeClr>
          </a:solidFill>
        </p:spPr>
        <p:txBody>
          <a:bodyPr wrap="square" rtlCol="0" anchor="ctr">
            <a:spAutoFit/>
          </a:bodyPr>
          <a:lstStyle/>
          <a:p>
            <a:pPr 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Art. 51 LAASSPES y 80 de su Reglamento</a:t>
            </a:r>
          </a:p>
        </p:txBody>
      </p:sp>
      <p:sp>
        <p:nvSpPr>
          <p:cNvPr id="3" name="Rectangle 2">
            <a:extLst>
              <a:ext uri="{FF2B5EF4-FFF2-40B4-BE49-F238E27FC236}">
                <a16:creationId xmlns:a16="http://schemas.microsoft.com/office/drawing/2014/main" id="{3ABB36E0-BEB8-8520-38B7-CF8C5CFFFA9D}"/>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5" name="Title 1">
            <a:extLst>
              <a:ext uri="{FF2B5EF4-FFF2-40B4-BE49-F238E27FC236}">
                <a16:creationId xmlns:a16="http://schemas.microsoft.com/office/drawing/2014/main" id="{A3E9DDD5-314C-569B-7078-1E334E24A301}"/>
              </a:ext>
            </a:extLst>
          </p:cNvPr>
          <p:cNvSpPr txBox="1">
            <a:spLocks/>
          </p:cNvSpPr>
          <p:nvPr/>
        </p:nvSpPr>
        <p:spPr>
          <a:xfrm>
            <a:off x="2046336" y="1311681"/>
            <a:ext cx="412596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REQUISITOS DEL CONTRATO</a:t>
            </a:r>
          </a:p>
        </p:txBody>
      </p:sp>
      <p:graphicFrame>
        <p:nvGraphicFramePr>
          <p:cNvPr id="7" name="Table 7">
            <a:extLst>
              <a:ext uri="{FF2B5EF4-FFF2-40B4-BE49-F238E27FC236}">
                <a16:creationId xmlns:a16="http://schemas.microsoft.com/office/drawing/2014/main" id="{12576FBA-3312-9888-A73F-F360E17952A5}"/>
              </a:ext>
            </a:extLst>
          </p:cNvPr>
          <p:cNvGraphicFramePr>
            <a:graphicFrameLocks noGrp="1"/>
          </p:cNvGraphicFramePr>
          <p:nvPr>
            <p:extLst>
              <p:ext uri="{D42A27DB-BD31-4B8C-83A1-F6EECF244321}">
                <p14:modId xmlns:p14="http://schemas.microsoft.com/office/powerpoint/2010/main" val="2619675046"/>
              </p:ext>
            </p:extLst>
          </p:nvPr>
        </p:nvGraphicFramePr>
        <p:xfrm>
          <a:off x="1771960" y="2088000"/>
          <a:ext cx="8640000" cy="4104000"/>
        </p:xfrm>
        <a:graphic>
          <a:graphicData uri="http://schemas.openxmlformats.org/drawingml/2006/table">
            <a:tbl>
              <a:tblPr bandRow="1">
                <a:tableStyleId>{0E3FDE45-AF77-4B5C-9715-49D594BDF05E}</a:tableStyleId>
              </a:tblPr>
              <a:tblGrid>
                <a:gridCol w="540000">
                  <a:extLst>
                    <a:ext uri="{9D8B030D-6E8A-4147-A177-3AD203B41FA5}">
                      <a16:colId xmlns:a16="http://schemas.microsoft.com/office/drawing/2014/main" val="1343133358"/>
                    </a:ext>
                  </a:extLst>
                </a:gridCol>
                <a:gridCol w="8100000">
                  <a:extLst>
                    <a:ext uri="{9D8B030D-6E8A-4147-A177-3AD203B41FA5}">
                      <a16:colId xmlns:a16="http://schemas.microsoft.com/office/drawing/2014/main" val="1384617829"/>
                    </a:ext>
                  </a:extLst>
                </a:gridCol>
              </a:tblGrid>
              <a:tr h="360000">
                <a:tc>
                  <a:txBody>
                    <a:bodyPr/>
                    <a:lstStyle/>
                    <a:p>
                      <a:pPr algn="ctr">
                        <a:lnSpc>
                          <a:spcPts val="1000"/>
                        </a:lnSpc>
                      </a:pPr>
                      <a:r>
                        <a:rPr lang="en-MX" sz="1400" b="0" i="0" dirty="0">
                          <a:latin typeface="Tenorite" pitchFamily="2" charset="0"/>
                        </a:rPr>
                        <a:t>12</a:t>
                      </a:r>
                    </a:p>
                  </a:txBody>
                  <a:tcPr anchor="ctr">
                    <a:lnR w="12700" cap="flat" cmpd="sng" algn="ctr">
                      <a:solidFill>
                        <a:srgbClr val="EB570D"/>
                      </a:solidFill>
                      <a:prstDash val="solid"/>
                      <a:round/>
                      <a:headEnd type="none" w="med" len="med"/>
                      <a:tailEnd type="none" w="med" len="med"/>
                    </a:lnR>
                    <a:lnT w="12700" cmpd="sng">
                      <a:noFill/>
                    </a:lnT>
                    <a:gradFill>
                      <a:gsLst>
                        <a:gs pos="0">
                          <a:schemeClr val="accent3">
                            <a:lumMod val="60000"/>
                            <a:lumOff val="40000"/>
                          </a:schemeClr>
                        </a:gs>
                        <a:gs pos="99000">
                          <a:schemeClr val="bg1">
                            <a:lumMod val="95000"/>
                            <a:alpha val="20000"/>
                          </a:schemeClr>
                        </a:gs>
                      </a:gsLst>
                      <a:lin ang="5400000" scaled="1"/>
                    </a:gradFill>
                  </a:tcPr>
                </a:tc>
                <a:tc>
                  <a:txBody>
                    <a:bodyPr/>
                    <a:lstStyle/>
                    <a:p>
                      <a:pPr marL="0" marR="0" lvl="0" indent="0" algn="l" defTabSz="914400" rtl="0" eaLnBrk="1" fontAlgn="auto" latinLnBrk="0" hangingPunct="1">
                        <a:lnSpc>
                          <a:spcPts val="1000"/>
                        </a:lnSpc>
                        <a:spcBef>
                          <a:spcPts val="0"/>
                        </a:spcBef>
                        <a:spcAft>
                          <a:spcPts val="0"/>
                        </a:spcAft>
                        <a:buClrTx/>
                        <a:buSzTx/>
                        <a:buFontTx/>
                        <a:buNone/>
                        <a:tabLst/>
                        <a:defRPr/>
                      </a:pPr>
                      <a:r>
                        <a:rPr lang="en-US" sz="1400" b="0" i="0" dirty="0" err="1">
                          <a:latin typeface="Tenorite" pitchFamily="2" charset="0"/>
                        </a:rPr>
                        <a:t>Fecha</a:t>
                      </a:r>
                      <a:r>
                        <a:rPr lang="en-US" sz="1400" b="0" i="0" dirty="0">
                          <a:latin typeface="Tenorite" pitchFamily="2" charset="0"/>
                        </a:rPr>
                        <a:t>, </a:t>
                      </a:r>
                      <a:r>
                        <a:rPr lang="en-US" sz="1400" b="0" i="0" dirty="0" err="1">
                          <a:latin typeface="Tenorite" pitchFamily="2" charset="0"/>
                        </a:rPr>
                        <a:t>plazo</a:t>
                      </a:r>
                      <a:r>
                        <a:rPr lang="en-US" sz="1400" b="0" i="0" dirty="0">
                          <a:latin typeface="Tenorite" pitchFamily="2" charset="0"/>
                        </a:rPr>
                        <a:t>, </a:t>
                      </a:r>
                      <a:r>
                        <a:rPr lang="en-US" sz="1400" b="0" i="0" dirty="0" err="1">
                          <a:latin typeface="Tenorite" pitchFamily="2" charset="0"/>
                        </a:rPr>
                        <a:t>lugar</a:t>
                      </a:r>
                      <a:r>
                        <a:rPr lang="en-US" sz="1400" b="0" i="0" dirty="0">
                          <a:latin typeface="Tenorite" pitchFamily="2" charset="0"/>
                        </a:rPr>
                        <a:t> y </a:t>
                      </a:r>
                      <a:r>
                        <a:rPr lang="en-US" sz="1400" b="0" i="0" dirty="0" err="1">
                          <a:latin typeface="Tenorite" pitchFamily="2" charset="0"/>
                        </a:rPr>
                        <a:t>condiciones</a:t>
                      </a:r>
                      <a:r>
                        <a:rPr lang="en-US" sz="1400" b="0" i="0" dirty="0">
                          <a:latin typeface="Tenorite" pitchFamily="2" charset="0"/>
                        </a:rPr>
                        <a:t> de </a:t>
                      </a:r>
                      <a:r>
                        <a:rPr lang="en-US" sz="1400" b="0" i="0" dirty="0" err="1">
                          <a:latin typeface="Tenorite" pitchFamily="2" charset="0"/>
                        </a:rPr>
                        <a:t>entrega</a:t>
                      </a:r>
                      <a:endParaRPr lang="en-US" sz="1400" b="0" i="0" dirty="0">
                        <a:latin typeface="Tenorite" pitchFamily="2" charset="0"/>
                      </a:endParaRPr>
                    </a:p>
                  </a:txBody>
                  <a:tcPr anchor="ctr">
                    <a:lnL w="12700" cap="flat" cmpd="sng" algn="ctr">
                      <a:solidFill>
                        <a:srgbClr val="EB570D"/>
                      </a:solidFill>
                      <a:prstDash val="solid"/>
                      <a:round/>
                      <a:headEnd type="none" w="med" len="med"/>
                      <a:tailEnd type="none" w="med" len="med"/>
                    </a:lnL>
                    <a:lnT w="12700" cmpd="sng">
                      <a:noFill/>
                    </a:lnT>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2761189507"/>
                  </a:ext>
                </a:extLst>
              </a:tr>
              <a:tr h="360000">
                <a:tc>
                  <a:txBody>
                    <a:bodyPr/>
                    <a:lstStyle/>
                    <a:p>
                      <a:pPr algn="ctr">
                        <a:lnSpc>
                          <a:spcPts val="1000"/>
                        </a:lnSpc>
                      </a:pPr>
                      <a:r>
                        <a:rPr lang="en-MX" sz="1400" b="0" i="0" dirty="0">
                          <a:latin typeface="Tenorite" pitchFamily="2" charset="0"/>
                        </a:rPr>
                        <a:t>13</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a:lnSpc>
                          <a:spcPts val="1000"/>
                        </a:lnSpc>
                      </a:pPr>
                      <a:r>
                        <a:rPr lang="en-US" sz="1400" b="0" i="0" dirty="0" err="1">
                          <a:latin typeface="Tenorite" pitchFamily="2" charset="0"/>
                        </a:rPr>
                        <a:t>Moneda</a:t>
                      </a:r>
                      <a:r>
                        <a:rPr lang="en-US" sz="1400" b="0" i="0" dirty="0">
                          <a:latin typeface="Tenorite" pitchFamily="2" charset="0"/>
                        </a:rPr>
                        <a:t> en que se </a:t>
                      </a:r>
                      <a:r>
                        <a:rPr lang="en-US" sz="1400" b="0" i="0" dirty="0" err="1">
                          <a:latin typeface="Tenorite" pitchFamily="2" charset="0"/>
                        </a:rPr>
                        <a:t>cotizó</a:t>
                      </a:r>
                      <a:r>
                        <a:rPr lang="en-US" sz="1400" b="0" i="0" dirty="0">
                          <a:latin typeface="Tenorite" pitchFamily="2" charset="0"/>
                        </a:rPr>
                        <a:t> y se </a:t>
                      </a:r>
                      <a:r>
                        <a:rPr lang="en-US" sz="1400" b="0" i="0" dirty="0" err="1">
                          <a:latin typeface="Tenorite" pitchFamily="2" charset="0"/>
                        </a:rPr>
                        <a:t>realizará</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pago</a:t>
                      </a:r>
                      <a:endParaRPr lang="en-MX" sz="1400" b="0" i="0" dirty="0">
                        <a:latin typeface="Tenorite" pitchFamily="2" charset="0"/>
                      </a:endParaRPr>
                    </a:p>
                  </a:txBody>
                  <a:tcPr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742882669"/>
                  </a:ext>
                </a:extLst>
              </a:tr>
              <a:tr h="360000">
                <a:tc>
                  <a:txBody>
                    <a:bodyPr/>
                    <a:lstStyle/>
                    <a:p>
                      <a:pPr algn="ctr">
                        <a:lnSpc>
                          <a:spcPts val="1000"/>
                        </a:lnSpc>
                      </a:pPr>
                      <a:r>
                        <a:rPr lang="en-MX" sz="1400" b="0" i="0" dirty="0">
                          <a:latin typeface="Tenorite" pitchFamily="2" charset="0"/>
                        </a:rPr>
                        <a:t>14</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marL="0" marR="0" lvl="0" indent="0" algn="l" defTabSz="914400" rtl="0" eaLnBrk="1" fontAlgn="auto" latinLnBrk="0" hangingPunct="1">
                        <a:lnSpc>
                          <a:spcPts val="1000"/>
                        </a:lnSpc>
                        <a:spcBef>
                          <a:spcPts val="0"/>
                        </a:spcBef>
                        <a:spcAft>
                          <a:spcPts val="0"/>
                        </a:spcAft>
                        <a:buClrTx/>
                        <a:buSzTx/>
                        <a:buFontTx/>
                        <a:buNone/>
                        <a:tabLst/>
                        <a:defRPr/>
                      </a:pPr>
                      <a:r>
                        <a:rPr lang="en-US" sz="1400" b="0" i="0" dirty="0" err="1">
                          <a:latin typeface="Tenorite" pitchFamily="2" charset="0"/>
                        </a:rPr>
                        <a:t>Plazo</a:t>
                      </a:r>
                      <a:r>
                        <a:rPr lang="en-US" sz="1400" b="0" i="0" dirty="0">
                          <a:latin typeface="Tenorite" pitchFamily="2" charset="0"/>
                        </a:rPr>
                        <a:t> y </a:t>
                      </a:r>
                      <a:r>
                        <a:rPr lang="en-US" sz="1400" b="0" i="0" dirty="0" err="1">
                          <a:latin typeface="Tenorite" pitchFamily="2" charset="0"/>
                        </a:rPr>
                        <a:t>condiciones</a:t>
                      </a:r>
                      <a:r>
                        <a:rPr lang="en-US" sz="1400" b="0" i="0" dirty="0">
                          <a:latin typeface="Tenorite" pitchFamily="2" charset="0"/>
                        </a:rPr>
                        <a:t> de </a:t>
                      </a:r>
                      <a:r>
                        <a:rPr lang="en-US" sz="1400" b="0" i="0" dirty="0" err="1">
                          <a:latin typeface="Tenorite" pitchFamily="2" charset="0"/>
                        </a:rPr>
                        <a:t>pago</a:t>
                      </a:r>
                      <a:r>
                        <a:rPr lang="en-US" sz="1400" b="0" i="0" dirty="0">
                          <a:latin typeface="Tenorite" pitchFamily="2" charset="0"/>
                        </a:rPr>
                        <a:t> </a:t>
                      </a:r>
                    </a:p>
                  </a:txBody>
                  <a:tcPr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1976375844"/>
                  </a:ext>
                </a:extLst>
              </a:tr>
              <a:tr h="360000">
                <a:tc>
                  <a:txBody>
                    <a:bodyPr/>
                    <a:lstStyle/>
                    <a:p>
                      <a:pPr algn="ctr">
                        <a:lnSpc>
                          <a:spcPts val="1000"/>
                        </a:lnSpc>
                      </a:pPr>
                      <a:r>
                        <a:rPr lang="en-MX" sz="1400" b="0" i="0" dirty="0">
                          <a:latin typeface="Tenorite" pitchFamily="2" charset="0"/>
                        </a:rPr>
                        <a:t>15</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a:lnSpc>
                          <a:spcPts val="1000"/>
                        </a:lnSpc>
                      </a:pPr>
                      <a:r>
                        <a:rPr lang="en-US" sz="1400" b="0" i="0" dirty="0">
                          <a:latin typeface="Tenorite" pitchFamily="2" charset="0"/>
                        </a:rPr>
                        <a:t>Los </a:t>
                      </a:r>
                      <a:r>
                        <a:rPr lang="en-US" sz="1400" b="0" i="0" dirty="0" err="1">
                          <a:latin typeface="Tenorite" pitchFamily="2" charset="0"/>
                        </a:rPr>
                        <a:t>casos</a:t>
                      </a:r>
                      <a:r>
                        <a:rPr lang="en-US" sz="1400" b="0" i="0" dirty="0">
                          <a:latin typeface="Tenorite" pitchFamily="2" charset="0"/>
                        </a:rPr>
                        <a:t> en que se </a:t>
                      </a:r>
                      <a:r>
                        <a:rPr lang="en-US" sz="1400" b="0" i="0" dirty="0" err="1">
                          <a:latin typeface="Tenorite" pitchFamily="2" charset="0"/>
                        </a:rPr>
                        <a:t>podrán</a:t>
                      </a:r>
                      <a:r>
                        <a:rPr lang="en-US" sz="1400" b="0" i="0" dirty="0">
                          <a:latin typeface="Tenorite" pitchFamily="2" charset="0"/>
                        </a:rPr>
                        <a:t> </a:t>
                      </a:r>
                      <a:r>
                        <a:rPr lang="en-US" sz="1400" b="0" i="0" dirty="0" err="1">
                          <a:latin typeface="Tenorite" pitchFamily="2" charset="0"/>
                        </a:rPr>
                        <a:t>otorgar</a:t>
                      </a:r>
                      <a:r>
                        <a:rPr lang="en-US" sz="1400" b="0" i="0" dirty="0">
                          <a:latin typeface="Tenorite" pitchFamily="2" charset="0"/>
                        </a:rPr>
                        <a:t> </a:t>
                      </a:r>
                      <a:r>
                        <a:rPr lang="en-US" sz="1400" b="0" i="0" dirty="0" err="1">
                          <a:latin typeface="Tenorite" pitchFamily="2" charset="0"/>
                        </a:rPr>
                        <a:t>prórrogas</a:t>
                      </a:r>
                      <a:r>
                        <a:rPr lang="en-US" sz="1400" b="0" i="0" dirty="0">
                          <a:latin typeface="Tenorite" pitchFamily="2" charset="0"/>
                        </a:rPr>
                        <a:t> para </a:t>
                      </a:r>
                      <a:r>
                        <a:rPr lang="en-US" sz="1400" b="0" i="0" dirty="0" err="1">
                          <a:latin typeface="Tenorite" pitchFamily="2" charset="0"/>
                        </a:rPr>
                        <a:t>el</a:t>
                      </a:r>
                      <a:r>
                        <a:rPr lang="en-US" sz="1400" b="0" i="0" dirty="0">
                          <a:latin typeface="Tenorite" pitchFamily="2" charset="0"/>
                        </a:rPr>
                        <a:t> cumplimiento de las </a:t>
                      </a:r>
                      <a:r>
                        <a:rPr lang="en-US" sz="1400" b="0" i="0" dirty="0" err="1">
                          <a:latin typeface="Tenorite" pitchFamily="2" charset="0"/>
                        </a:rPr>
                        <a:t>obligaciones</a:t>
                      </a:r>
                      <a:r>
                        <a:rPr lang="en-US" sz="1400" b="0" i="0" dirty="0">
                          <a:latin typeface="Tenorite" pitchFamily="2" charset="0"/>
                        </a:rPr>
                        <a:t> </a:t>
                      </a:r>
                      <a:r>
                        <a:rPr lang="en-US" sz="1400" b="0" i="0" dirty="0" err="1">
                          <a:latin typeface="Tenorite" pitchFamily="2" charset="0"/>
                        </a:rPr>
                        <a:t>contractuales</a:t>
                      </a:r>
                      <a:r>
                        <a:rPr lang="en-US" sz="1400" b="0" i="0" dirty="0">
                          <a:latin typeface="Tenorite" pitchFamily="2" charset="0"/>
                        </a:rPr>
                        <a:t> </a:t>
                      </a:r>
                    </a:p>
                  </a:txBody>
                  <a:tcPr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254867866"/>
                  </a:ext>
                </a:extLst>
              </a:tr>
              <a:tr h="360000">
                <a:tc>
                  <a:txBody>
                    <a:bodyPr/>
                    <a:lstStyle/>
                    <a:p>
                      <a:pPr algn="ctr">
                        <a:lnSpc>
                          <a:spcPts val="1000"/>
                        </a:lnSpc>
                      </a:pPr>
                      <a:r>
                        <a:rPr lang="en-MX" sz="1400" b="0" i="0" dirty="0">
                          <a:latin typeface="Tenorite" pitchFamily="2" charset="0"/>
                        </a:rPr>
                        <a:t>16</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a:lnSpc>
                          <a:spcPts val="1000"/>
                        </a:lnSpc>
                      </a:pPr>
                      <a:r>
                        <a:rPr lang="en-US" sz="1400" b="0" i="0" dirty="0" err="1">
                          <a:latin typeface="Tenorite" pitchFamily="2" charset="0"/>
                        </a:rPr>
                        <a:t>Causales</a:t>
                      </a:r>
                      <a:r>
                        <a:rPr lang="en-US" sz="1400" b="0" i="0" dirty="0">
                          <a:latin typeface="Tenorite" pitchFamily="2" charset="0"/>
                        </a:rPr>
                        <a:t> para </a:t>
                      </a:r>
                      <a:r>
                        <a:rPr lang="en-US" sz="1400" b="0" i="0" dirty="0" err="1">
                          <a:latin typeface="Tenorite" pitchFamily="2" charset="0"/>
                        </a:rPr>
                        <a:t>rescisión</a:t>
                      </a:r>
                      <a:r>
                        <a:rPr lang="en-US" sz="1400" b="0" i="0" dirty="0">
                          <a:latin typeface="Tenorite" pitchFamily="2" charset="0"/>
                        </a:rPr>
                        <a:t> de </a:t>
                      </a:r>
                      <a:r>
                        <a:rPr lang="en-US" sz="1400" b="0" i="0" dirty="0" err="1">
                          <a:latin typeface="Tenorite" pitchFamily="2" charset="0"/>
                        </a:rPr>
                        <a:t>contrato</a:t>
                      </a:r>
                      <a:r>
                        <a:rPr lang="en-US" sz="1400" b="0" i="0" dirty="0">
                          <a:latin typeface="Tenorite" pitchFamily="2" charset="0"/>
                        </a:rPr>
                        <a:t> </a:t>
                      </a:r>
                      <a:endParaRPr lang="en-MX" sz="1400" b="0" i="0" dirty="0">
                        <a:latin typeface="Tenorite" pitchFamily="2" charset="0"/>
                      </a:endParaRPr>
                    </a:p>
                  </a:txBody>
                  <a:tcPr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494149097"/>
                  </a:ext>
                </a:extLst>
              </a:tr>
              <a:tr h="432000">
                <a:tc>
                  <a:txBody>
                    <a:bodyPr/>
                    <a:lstStyle/>
                    <a:p>
                      <a:pPr algn="ctr">
                        <a:lnSpc>
                          <a:spcPts val="1000"/>
                        </a:lnSpc>
                      </a:pPr>
                      <a:r>
                        <a:rPr lang="en-MX" sz="1400" b="0" i="0" dirty="0">
                          <a:latin typeface="Tenorite" pitchFamily="2" charset="0"/>
                        </a:rPr>
                        <a:t>17</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n-US" sz="1400" b="0" i="0" dirty="0">
                          <a:latin typeface="Tenorite" pitchFamily="2" charset="0"/>
                        </a:rPr>
                        <a:t>Las </a:t>
                      </a:r>
                      <a:r>
                        <a:rPr lang="en-US" sz="1400" b="0" i="0" dirty="0" err="1">
                          <a:latin typeface="Tenorite" pitchFamily="2" charset="0"/>
                        </a:rPr>
                        <a:t>previsiones</a:t>
                      </a:r>
                      <a:r>
                        <a:rPr lang="en-US" sz="1400" b="0" i="0" dirty="0">
                          <a:latin typeface="Tenorite" pitchFamily="2" charset="0"/>
                        </a:rPr>
                        <a:t> a </a:t>
                      </a:r>
                      <a:r>
                        <a:rPr lang="en-US" sz="1400" b="0" i="0" dirty="0" err="1">
                          <a:latin typeface="Tenorite" pitchFamily="2" charset="0"/>
                        </a:rPr>
                        <a:t>los</a:t>
                      </a:r>
                      <a:r>
                        <a:rPr lang="en-US" sz="1400" b="0" i="0" dirty="0">
                          <a:latin typeface="Tenorite" pitchFamily="2" charset="0"/>
                        </a:rPr>
                        <a:t> </a:t>
                      </a:r>
                      <a:r>
                        <a:rPr lang="en-US" sz="1400" b="0" i="0" dirty="0" err="1">
                          <a:latin typeface="Tenorite" pitchFamily="2" charset="0"/>
                        </a:rPr>
                        <a:t>términos</a:t>
                      </a:r>
                      <a:r>
                        <a:rPr lang="en-US" sz="1400" b="0" i="0" dirty="0">
                          <a:latin typeface="Tenorite" pitchFamily="2" charset="0"/>
                        </a:rPr>
                        <a:t> y </a:t>
                      </a:r>
                      <a:r>
                        <a:rPr lang="en-US" sz="1400" b="0" i="0" dirty="0" err="1">
                          <a:latin typeface="Tenorite" pitchFamily="2" charset="0"/>
                        </a:rPr>
                        <a:t>condiciones</a:t>
                      </a:r>
                      <a:r>
                        <a:rPr lang="en-US" sz="1400" b="0" i="0" dirty="0">
                          <a:latin typeface="Tenorite" pitchFamily="2" charset="0"/>
                        </a:rPr>
                        <a:t> para la </a:t>
                      </a:r>
                      <a:r>
                        <a:rPr lang="en-US" sz="1400" b="0" i="0" dirty="0" err="1">
                          <a:latin typeface="Tenorite" pitchFamily="2" charset="0"/>
                        </a:rPr>
                        <a:t>devolución</a:t>
                      </a:r>
                      <a:r>
                        <a:rPr lang="en-US" sz="1400" b="0" i="0" dirty="0">
                          <a:latin typeface="Tenorite" pitchFamily="2" charset="0"/>
                        </a:rPr>
                        <a:t> de </a:t>
                      </a:r>
                      <a:r>
                        <a:rPr lang="en-US" sz="1400" b="0" i="0" dirty="0" err="1">
                          <a:latin typeface="Tenorite" pitchFamily="2" charset="0"/>
                        </a:rPr>
                        <a:t>bienes</a:t>
                      </a:r>
                      <a:r>
                        <a:rPr lang="en-US" sz="1400" b="0" i="0" dirty="0">
                          <a:latin typeface="Tenorite" pitchFamily="2" charset="0"/>
                        </a:rPr>
                        <a:t> </a:t>
                      </a:r>
                      <a:r>
                        <a:rPr lang="en-US" sz="1400" b="0" i="0" dirty="0" err="1">
                          <a:latin typeface="Tenorite" pitchFamily="2" charset="0"/>
                        </a:rPr>
                        <a:t>por</a:t>
                      </a:r>
                      <a:r>
                        <a:rPr lang="en-US" sz="1400" b="0" i="0" dirty="0">
                          <a:latin typeface="Tenorite" pitchFamily="2" charset="0"/>
                        </a:rPr>
                        <a:t> </a:t>
                      </a:r>
                      <a:r>
                        <a:rPr lang="en-US" sz="1400" b="0" i="0" dirty="0" err="1">
                          <a:latin typeface="Tenorite" pitchFamily="2" charset="0"/>
                        </a:rPr>
                        <a:t>fallas</a:t>
                      </a:r>
                      <a:r>
                        <a:rPr lang="en-US" sz="1400" b="0" i="0" dirty="0">
                          <a:latin typeface="Tenorite" pitchFamily="2" charset="0"/>
                        </a:rPr>
                        <a:t> de </a:t>
                      </a:r>
                      <a:r>
                        <a:rPr lang="en-US" sz="1400" b="0" i="0" dirty="0" err="1">
                          <a:latin typeface="Tenorite" pitchFamily="2" charset="0"/>
                        </a:rPr>
                        <a:t>calidad</a:t>
                      </a:r>
                      <a:r>
                        <a:rPr lang="en-US" sz="1400" b="0" i="0" dirty="0">
                          <a:latin typeface="Tenorite" pitchFamily="2" charset="0"/>
                        </a:rPr>
                        <a:t> o cumplimiento.</a:t>
                      </a:r>
                    </a:p>
                  </a:txBody>
                  <a:tcPr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1780815591"/>
                  </a:ext>
                </a:extLst>
              </a:tr>
              <a:tr h="432000">
                <a:tc>
                  <a:txBody>
                    <a:bodyPr/>
                    <a:lstStyle/>
                    <a:p>
                      <a:pPr algn="ctr">
                        <a:lnSpc>
                          <a:spcPts val="1000"/>
                        </a:lnSpc>
                      </a:pPr>
                      <a:r>
                        <a:rPr lang="en-MX" sz="1400" b="0" i="0" dirty="0">
                          <a:latin typeface="Tenorite" pitchFamily="2" charset="0"/>
                        </a:rPr>
                        <a:t>18</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lang="en-US" sz="1400" b="0" i="0" dirty="0">
                          <a:latin typeface="Tenorite" pitchFamily="2" charset="0"/>
                        </a:rPr>
                        <a:t>El </a:t>
                      </a:r>
                      <a:r>
                        <a:rPr lang="en-US" sz="1400" b="0" i="0" dirty="0" err="1">
                          <a:latin typeface="Tenorite" pitchFamily="2" charset="0"/>
                        </a:rPr>
                        <a:t>señalamiento</a:t>
                      </a:r>
                      <a:r>
                        <a:rPr lang="en-US" sz="1400" b="0" i="0" dirty="0">
                          <a:latin typeface="Tenorite" pitchFamily="2" charset="0"/>
                        </a:rPr>
                        <a:t> de las </a:t>
                      </a:r>
                      <a:r>
                        <a:rPr lang="en-US" sz="1400" b="0" i="0" dirty="0" err="1">
                          <a:latin typeface="Tenorite" pitchFamily="2" charset="0"/>
                        </a:rPr>
                        <a:t>licencias</a:t>
                      </a:r>
                      <a:r>
                        <a:rPr lang="en-US" sz="1400" b="0" i="0" dirty="0">
                          <a:latin typeface="Tenorite" pitchFamily="2" charset="0"/>
                        </a:rPr>
                        <a:t>, </a:t>
                      </a:r>
                      <a:r>
                        <a:rPr lang="en-US" sz="1400" b="0" i="0" dirty="0" err="1">
                          <a:latin typeface="Tenorite" pitchFamily="2" charset="0"/>
                        </a:rPr>
                        <a:t>autorizaciones</a:t>
                      </a:r>
                      <a:r>
                        <a:rPr lang="en-US" sz="1400" b="0" i="0" dirty="0">
                          <a:latin typeface="Tenorite" pitchFamily="2" charset="0"/>
                        </a:rPr>
                        <a:t> y </a:t>
                      </a:r>
                      <a:r>
                        <a:rPr lang="en-US" sz="1400" b="0" i="0" dirty="0" err="1">
                          <a:latin typeface="Tenorite" pitchFamily="2" charset="0"/>
                        </a:rPr>
                        <a:t>permisos</a:t>
                      </a:r>
                      <a:r>
                        <a:rPr lang="en-US" sz="1400" b="0" i="0" dirty="0">
                          <a:latin typeface="Tenorite" pitchFamily="2" charset="0"/>
                        </a:rPr>
                        <a:t>, </a:t>
                      </a:r>
                      <a:r>
                        <a:rPr lang="en-US" sz="1400" b="0" i="0" dirty="0" err="1">
                          <a:latin typeface="Tenorite" pitchFamily="2" charset="0"/>
                        </a:rPr>
                        <a:t>necesarios</a:t>
                      </a:r>
                      <a:r>
                        <a:rPr lang="en-US" sz="1400" b="0" i="0" dirty="0">
                          <a:latin typeface="Tenorite" pitchFamily="2" charset="0"/>
                        </a:rPr>
                        <a:t> </a:t>
                      </a:r>
                      <a:r>
                        <a:rPr lang="en-US" sz="1400" b="0" i="0" dirty="0" err="1">
                          <a:latin typeface="Tenorite" pitchFamily="2" charset="0"/>
                        </a:rPr>
                        <a:t>conforme</a:t>
                      </a:r>
                      <a:r>
                        <a:rPr lang="en-US" sz="1400" b="0" i="0" dirty="0">
                          <a:latin typeface="Tenorite" pitchFamily="2" charset="0"/>
                        </a:rPr>
                        <a:t> a </a:t>
                      </a:r>
                      <a:r>
                        <a:rPr lang="en-US" sz="1400" b="0" i="0" dirty="0" err="1">
                          <a:latin typeface="Tenorite" pitchFamily="2" charset="0"/>
                        </a:rPr>
                        <a:t>otras</a:t>
                      </a:r>
                      <a:r>
                        <a:rPr lang="en-US" sz="1400" b="0" i="0" dirty="0">
                          <a:latin typeface="Tenorite" pitchFamily="2" charset="0"/>
                        </a:rPr>
                        <a:t> </a:t>
                      </a:r>
                      <a:r>
                        <a:rPr lang="en-US" sz="1400" b="0" i="0" dirty="0" err="1">
                          <a:latin typeface="Tenorite" pitchFamily="2" charset="0"/>
                        </a:rPr>
                        <a:t>disposiciones</a:t>
                      </a:r>
                      <a:r>
                        <a:rPr lang="en-US" sz="1400" b="0" i="0" dirty="0">
                          <a:latin typeface="Tenorite" pitchFamily="2" charset="0"/>
                        </a:rPr>
                        <a:t> sea </a:t>
                      </a:r>
                      <a:r>
                        <a:rPr lang="en-US" sz="1400" b="0" i="0" dirty="0" err="1">
                          <a:latin typeface="Tenorite" pitchFamily="2" charset="0"/>
                        </a:rPr>
                        <a:t>necesario</a:t>
                      </a:r>
                      <a:r>
                        <a:rPr lang="en-US" sz="1400" b="0" i="0" dirty="0">
                          <a:latin typeface="Tenorite" pitchFamily="2" charset="0"/>
                        </a:rPr>
                        <a:t> </a:t>
                      </a:r>
                      <a:r>
                        <a:rPr lang="en-US" sz="1400" b="0" i="0" dirty="0" err="1">
                          <a:latin typeface="Tenorite" pitchFamily="2" charset="0"/>
                        </a:rPr>
                        <a:t>contar</a:t>
                      </a:r>
                      <a:r>
                        <a:rPr lang="en-US" sz="1400" b="0" i="0" dirty="0">
                          <a:latin typeface="Tenorite" pitchFamily="2" charset="0"/>
                        </a:rPr>
                        <a:t> para la </a:t>
                      </a:r>
                      <a:r>
                        <a:rPr lang="en-US" sz="1400" b="0" i="0" dirty="0" err="1">
                          <a:latin typeface="Tenorite" pitchFamily="2" charset="0"/>
                        </a:rPr>
                        <a:t>adquisición</a:t>
                      </a:r>
                      <a:r>
                        <a:rPr lang="en-US" sz="1400" b="0" i="0" dirty="0">
                          <a:latin typeface="Tenorite" pitchFamily="2" charset="0"/>
                        </a:rPr>
                        <a:t> o </a:t>
                      </a:r>
                      <a:r>
                        <a:rPr lang="en-US" sz="1400" b="0" i="0" dirty="0" err="1">
                          <a:latin typeface="Tenorite" pitchFamily="2" charset="0"/>
                        </a:rPr>
                        <a:t>arrendamiento</a:t>
                      </a:r>
                      <a:r>
                        <a:rPr lang="en-US" sz="1400" b="0" i="0" dirty="0">
                          <a:latin typeface="Tenorite" pitchFamily="2" charset="0"/>
                        </a:rPr>
                        <a:t> de </a:t>
                      </a:r>
                      <a:r>
                        <a:rPr lang="en-US" sz="1400" b="0" i="0" dirty="0" err="1">
                          <a:latin typeface="Tenorite" pitchFamily="2" charset="0"/>
                        </a:rPr>
                        <a:t>bienes</a:t>
                      </a:r>
                      <a:r>
                        <a:rPr lang="en-US" sz="1400" b="0" i="0" dirty="0">
                          <a:latin typeface="Tenorite" pitchFamily="2" charset="0"/>
                        </a:rPr>
                        <a:t>.</a:t>
                      </a:r>
                    </a:p>
                  </a:txBody>
                  <a:tcPr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3381222813"/>
                  </a:ext>
                </a:extLst>
              </a:tr>
              <a:tr h="360000">
                <a:tc>
                  <a:txBody>
                    <a:bodyPr/>
                    <a:lstStyle/>
                    <a:p>
                      <a:pPr algn="ctr">
                        <a:lnSpc>
                          <a:spcPts val="1000"/>
                        </a:lnSpc>
                      </a:pPr>
                      <a:r>
                        <a:rPr lang="en-MX" sz="1400" b="0" i="0" dirty="0">
                          <a:latin typeface="Tenorite" pitchFamily="2" charset="0"/>
                        </a:rPr>
                        <a:t>19</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marL="0" marR="0" lvl="0" indent="0" algn="l" defTabSz="914400" rtl="0" eaLnBrk="1" fontAlgn="auto" latinLnBrk="0" hangingPunct="1">
                        <a:lnSpc>
                          <a:spcPts val="1000"/>
                        </a:lnSpc>
                        <a:spcBef>
                          <a:spcPts val="0"/>
                        </a:spcBef>
                        <a:spcAft>
                          <a:spcPts val="0"/>
                        </a:spcAft>
                        <a:buClrTx/>
                        <a:buSzTx/>
                        <a:buFontTx/>
                        <a:buNone/>
                        <a:tabLst/>
                        <a:defRPr/>
                      </a:pPr>
                      <a:r>
                        <a:rPr lang="en-US" sz="1400" b="0" i="0" dirty="0" err="1">
                          <a:latin typeface="Tenorite" pitchFamily="2" charset="0"/>
                        </a:rPr>
                        <a:t>Condiciones</a:t>
                      </a:r>
                      <a:r>
                        <a:rPr lang="en-US" sz="1400" b="0" i="0" dirty="0">
                          <a:latin typeface="Tenorite" pitchFamily="2" charset="0"/>
                        </a:rPr>
                        <a:t> y </a:t>
                      </a:r>
                      <a:r>
                        <a:rPr lang="en-US" sz="1400" b="0" i="0" dirty="0" err="1">
                          <a:latin typeface="Tenorite" pitchFamily="2" charset="0"/>
                        </a:rPr>
                        <a:t>términos</a:t>
                      </a:r>
                      <a:r>
                        <a:rPr lang="en-US" sz="1400" b="0" i="0" dirty="0">
                          <a:latin typeface="Tenorite" pitchFamily="2" charset="0"/>
                        </a:rPr>
                        <a:t> para la </a:t>
                      </a:r>
                      <a:r>
                        <a:rPr lang="en-US" sz="1400" b="0" i="0" dirty="0" err="1">
                          <a:latin typeface="Tenorite" pitchFamily="2" charset="0"/>
                        </a:rPr>
                        <a:t>aplicación</a:t>
                      </a:r>
                      <a:r>
                        <a:rPr lang="en-US" sz="1400" b="0" i="0" dirty="0">
                          <a:latin typeface="Tenorite" pitchFamily="2" charset="0"/>
                        </a:rPr>
                        <a:t> de </a:t>
                      </a:r>
                      <a:r>
                        <a:rPr lang="en-US" sz="1400" b="0" i="0" dirty="0" err="1">
                          <a:latin typeface="Tenorite" pitchFamily="2" charset="0"/>
                        </a:rPr>
                        <a:t>penalizaciones</a:t>
                      </a:r>
                      <a:r>
                        <a:rPr lang="en-US" sz="1400" b="0" i="0" dirty="0">
                          <a:latin typeface="Tenorite" pitchFamily="2" charset="0"/>
                        </a:rPr>
                        <a:t> </a:t>
                      </a:r>
                    </a:p>
                  </a:txBody>
                  <a:tcPr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1740721620"/>
                  </a:ext>
                </a:extLst>
              </a:tr>
              <a:tr h="360000">
                <a:tc>
                  <a:txBody>
                    <a:bodyPr/>
                    <a:lstStyle/>
                    <a:p>
                      <a:pPr algn="ctr">
                        <a:lnSpc>
                          <a:spcPts val="1000"/>
                        </a:lnSpc>
                      </a:pPr>
                      <a:r>
                        <a:rPr lang="en-MX" sz="1400" b="0" i="0" dirty="0">
                          <a:latin typeface="Tenorite" pitchFamily="2" charset="0"/>
                        </a:rPr>
                        <a:t>20</a:t>
                      </a:r>
                    </a:p>
                  </a:txBody>
                  <a:tcPr anchor="ctr">
                    <a:lnR w="12700" cap="flat" cmpd="sng" algn="ctr">
                      <a:solidFill>
                        <a:srgbClr val="EB570D"/>
                      </a:solidFill>
                      <a:prstDash val="solid"/>
                      <a:round/>
                      <a:headEnd type="none" w="med" len="med"/>
                      <a:tailEnd type="none" w="med" len="med"/>
                    </a:lnR>
                    <a:gradFill>
                      <a:gsLst>
                        <a:gs pos="0">
                          <a:schemeClr val="accent3">
                            <a:lumMod val="60000"/>
                            <a:lumOff val="40000"/>
                          </a:schemeClr>
                        </a:gs>
                        <a:gs pos="99000">
                          <a:schemeClr val="bg1">
                            <a:lumMod val="95000"/>
                            <a:alpha val="20000"/>
                          </a:schemeClr>
                        </a:gs>
                      </a:gsLst>
                      <a:lin ang="5400000" scaled="1"/>
                    </a:gradFill>
                  </a:tcPr>
                </a:tc>
                <a:tc>
                  <a:txBody>
                    <a:bodyPr/>
                    <a:lstStyle/>
                    <a:p>
                      <a:pPr marL="0" marR="0" lvl="0" indent="0" algn="l" defTabSz="914400" rtl="0" eaLnBrk="1" fontAlgn="auto" latinLnBrk="0" hangingPunct="1">
                        <a:lnSpc>
                          <a:spcPts val="1000"/>
                        </a:lnSpc>
                        <a:spcBef>
                          <a:spcPts val="0"/>
                        </a:spcBef>
                        <a:spcAft>
                          <a:spcPts val="0"/>
                        </a:spcAft>
                        <a:buClrTx/>
                        <a:buSzTx/>
                        <a:buFontTx/>
                        <a:buNone/>
                        <a:tabLst/>
                        <a:defRPr/>
                      </a:pPr>
                      <a:r>
                        <a:rPr lang="en-US" sz="1400" b="0" i="0" dirty="0">
                          <a:latin typeface="Tenorite" pitchFamily="2" charset="0"/>
                        </a:rPr>
                        <a:t>La </a:t>
                      </a:r>
                      <a:r>
                        <a:rPr lang="en-US" sz="1400" b="0" i="0" dirty="0" err="1">
                          <a:latin typeface="Tenorite" pitchFamily="2" charset="0"/>
                        </a:rPr>
                        <a:t>indicación</a:t>
                      </a:r>
                      <a:r>
                        <a:rPr lang="en-US" sz="1400" b="0" i="0" dirty="0">
                          <a:latin typeface="Tenorite" pitchFamily="2" charset="0"/>
                        </a:rPr>
                        <a:t> en </a:t>
                      </a:r>
                      <a:r>
                        <a:rPr lang="en-US" sz="1400" b="0" i="0" dirty="0" err="1">
                          <a:latin typeface="Tenorite" pitchFamily="2" charset="0"/>
                        </a:rPr>
                        <a:t>caso</a:t>
                      </a:r>
                      <a:r>
                        <a:rPr lang="en-US" sz="1400" b="0" i="0" dirty="0">
                          <a:latin typeface="Tenorite" pitchFamily="2" charset="0"/>
                        </a:rPr>
                        <a:t> de </a:t>
                      </a:r>
                      <a:r>
                        <a:rPr lang="en-US" sz="1400" b="0" i="0" dirty="0" err="1">
                          <a:latin typeface="Tenorite" pitchFamily="2" charset="0"/>
                        </a:rPr>
                        <a:t>violaciones</a:t>
                      </a:r>
                      <a:r>
                        <a:rPr lang="en-US" sz="1400" b="0" i="0" dirty="0">
                          <a:latin typeface="Tenorite" pitchFamily="2" charset="0"/>
                        </a:rPr>
                        <a:t> en materia de derechos a la </a:t>
                      </a:r>
                      <a:r>
                        <a:rPr lang="en-US" sz="1400" b="0" i="0" dirty="0" err="1">
                          <a:latin typeface="Tenorite" pitchFamily="2" charset="0"/>
                        </a:rPr>
                        <a:t>propiedad</a:t>
                      </a:r>
                      <a:r>
                        <a:rPr lang="en-US" sz="1400" b="0" i="0" dirty="0">
                          <a:latin typeface="Tenorite" pitchFamily="2" charset="0"/>
                        </a:rPr>
                        <a:t> </a:t>
                      </a:r>
                      <a:r>
                        <a:rPr lang="en-US" sz="1400" b="0" i="0" dirty="0" err="1">
                          <a:latin typeface="Tenorite" pitchFamily="2" charset="0"/>
                        </a:rPr>
                        <a:t>intelectual</a:t>
                      </a:r>
                      <a:r>
                        <a:rPr lang="en-US" sz="1400" b="0" i="0" dirty="0">
                          <a:latin typeface="Tenorite" pitchFamily="2" charset="0"/>
                        </a:rPr>
                        <a:t>.</a:t>
                      </a:r>
                    </a:p>
                  </a:txBody>
                  <a:tcPr anchor="ctr">
                    <a:lnL w="12700" cap="flat" cmpd="sng" algn="ctr">
                      <a:solidFill>
                        <a:srgbClr val="EB570D"/>
                      </a:solidFill>
                      <a:prstDash val="solid"/>
                      <a:round/>
                      <a:headEnd type="none" w="med" len="med"/>
                      <a:tailEnd type="none" w="med" len="med"/>
                    </a:lnL>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2138468412"/>
                  </a:ext>
                </a:extLst>
              </a:tr>
              <a:tr h="360000">
                <a:tc>
                  <a:txBody>
                    <a:bodyPr/>
                    <a:lstStyle/>
                    <a:p>
                      <a:pPr algn="ctr">
                        <a:lnSpc>
                          <a:spcPts val="1000"/>
                        </a:lnSpc>
                      </a:pPr>
                      <a:r>
                        <a:rPr lang="en-MX" sz="1400" b="0" i="0" dirty="0">
                          <a:latin typeface="Tenorite" pitchFamily="2" charset="0"/>
                        </a:rPr>
                        <a:t>21</a:t>
                      </a:r>
                    </a:p>
                  </a:txBody>
                  <a:tcPr anchor="ctr">
                    <a:lnR w="12700" cap="flat" cmpd="sng" algn="ctr">
                      <a:solidFill>
                        <a:srgbClr val="EB570D"/>
                      </a:solidFill>
                      <a:prstDash val="solid"/>
                      <a:round/>
                      <a:headEnd type="none" w="med" len="med"/>
                      <a:tailEnd type="none" w="med" len="med"/>
                    </a:lnR>
                    <a:gradFill>
                      <a:gsLst>
                        <a:gs pos="0">
                          <a:schemeClr val="accent3">
                            <a:lumMod val="20000"/>
                            <a:lumOff val="80000"/>
                            <a:alpha val="80000"/>
                          </a:schemeClr>
                        </a:gs>
                        <a:gs pos="42000">
                          <a:schemeClr val="bg1"/>
                        </a:gs>
                      </a:gsLst>
                      <a:lin ang="5400000" scaled="1"/>
                    </a:gradFill>
                  </a:tcPr>
                </a:tc>
                <a:tc>
                  <a:txBody>
                    <a:bodyPr/>
                    <a:lstStyle/>
                    <a:p>
                      <a:pPr marL="0" marR="0" lvl="0" indent="0" algn="l" defTabSz="914400" rtl="0" eaLnBrk="1" fontAlgn="auto" latinLnBrk="0" hangingPunct="1">
                        <a:lnSpc>
                          <a:spcPts val="1000"/>
                        </a:lnSpc>
                        <a:spcBef>
                          <a:spcPts val="0"/>
                        </a:spcBef>
                        <a:spcAft>
                          <a:spcPts val="0"/>
                        </a:spcAft>
                        <a:buClrTx/>
                        <a:buSzTx/>
                        <a:buFontTx/>
                        <a:buNone/>
                        <a:tabLst/>
                        <a:defRPr/>
                      </a:pPr>
                      <a:r>
                        <a:rPr lang="en-US" sz="1400" b="0" i="0" dirty="0">
                          <a:latin typeface="Tenorite" pitchFamily="2" charset="0"/>
                        </a:rPr>
                        <a:t>Los </a:t>
                      </a:r>
                      <a:r>
                        <a:rPr lang="en-US" sz="1400" b="0" i="0" dirty="0" err="1">
                          <a:latin typeface="Tenorite" pitchFamily="2" charset="0"/>
                        </a:rPr>
                        <a:t>procedimientos</a:t>
                      </a:r>
                      <a:r>
                        <a:rPr lang="en-US" sz="1400" b="0" i="0" dirty="0">
                          <a:latin typeface="Tenorite" pitchFamily="2" charset="0"/>
                        </a:rPr>
                        <a:t> para la </a:t>
                      </a:r>
                      <a:r>
                        <a:rPr lang="en-US" sz="1400" b="0" i="0" dirty="0" err="1">
                          <a:latin typeface="Tenorite" pitchFamily="2" charset="0"/>
                        </a:rPr>
                        <a:t>resolución</a:t>
                      </a:r>
                      <a:r>
                        <a:rPr lang="en-US" sz="1400" b="0" i="0" dirty="0">
                          <a:latin typeface="Tenorite" pitchFamily="2" charset="0"/>
                        </a:rPr>
                        <a:t> de </a:t>
                      </a:r>
                      <a:r>
                        <a:rPr lang="en-US" sz="1400" b="0" i="0" dirty="0" err="1">
                          <a:latin typeface="Tenorite" pitchFamily="2" charset="0"/>
                        </a:rPr>
                        <a:t>controversias</a:t>
                      </a:r>
                      <a:r>
                        <a:rPr lang="en-US" sz="1400" b="0" i="0" dirty="0">
                          <a:latin typeface="Tenorite" pitchFamily="2" charset="0"/>
                        </a:rPr>
                        <a:t> </a:t>
                      </a:r>
                    </a:p>
                  </a:txBody>
                  <a:tcPr anchor="ctr">
                    <a:lnL w="12700" cap="flat" cmpd="sng" algn="ctr">
                      <a:solidFill>
                        <a:srgbClr val="EB570D"/>
                      </a:solidFill>
                      <a:prstDash val="solid"/>
                      <a:round/>
                      <a:headEnd type="none" w="med" len="med"/>
                      <a:tailEnd type="none" w="med" len="med"/>
                    </a:lnL>
                  </a:tcPr>
                </a:tc>
                <a:extLst>
                  <a:ext uri="{0D108BD9-81ED-4DB2-BD59-A6C34878D82A}">
                    <a16:rowId xmlns:a16="http://schemas.microsoft.com/office/drawing/2014/main" val="650170597"/>
                  </a:ext>
                </a:extLst>
              </a:tr>
              <a:tr h="360000">
                <a:tc>
                  <a:txBody>
                    <a:bodyPr/>
                    <a:lstStyle/>
                    <a:p>
                      <a:pPr algn="ctr">
                        <a:lnSpc>
                          <a:spcPts val="1000"/>
                        </a:lnSpc>
                      </a:pPr>
                      <a:r>
                        <a:rPr lang="en-MX" sz="1400" b="0" i="0" dirty="0">
                          <a:latin typeface="Tenorite" pitchFamily="2" charset="0"/>
                        </a:rPr>
                        <a:t>22</a:t>
                      </a:r>
                    </a:p>
                  </a:txBody>
                  <a:tcPr anchor="ctr">
                    <a:lnR w="12700" cap="flat" cmpd="sng" algn="ctr">
                      <a:solidFill>
                        <a:srgbClr val="EB570D"/>
                      </a:solidFill>
                      <a:prstDash val="solid"/>
                      <a:round/>
                      <a:headEnd type="none" w="med" len="med"/>
                      <a:tailEnd type="none" w="med" len="med"/>
                    </a:lnR>
                    <a:lnB w="12700" cmpd="sng">
                      <a:noFill/>
                    </a:lnB>
                    <a:gradFill>
                      <a:gsLst>
                        <a:gs pos="0">
                          <a:schemeClr val="accent3">
                            <a:lumMod val="60000"/>
                            <a:lumOff val="40000"/>
                          </a:schemeClr>
                        </a:gs>
                        <a:gs pos="99000">
                          <a:schemeClr val="bg1">
                            <a:lumMod val="95000"/>
                            <a:alpha val="20000"/>
                          </a:schemeClr>
                        </a:gs>
                      </a:gsLst>
                      <a:lin ang="5400000" scaled="1"/>
                    </a:gradFill>
                  </a:tcPr>
                </a:tc>
                <a:tc>
                  <a:txBody>
                    <a:bodyPr/>
                    <a:lstStyle/>
                    <a:p>
                      <a:pPr marL="0" marR="0" lvl="0" indent="0" algn="l" defTabSz="914400" rtl="0" eaLnBrk="1" fontAlgn="auto" latinLnBrk="0" hangingPunct="1">
                        <a:lnSpc>
                          <a:spcPts val="1000"/>
                        </a:lnSpc>
                        <a:spcBef>
                          <a:spcPts val="0"/>
                        </a:spcBef>
                        <a:spcAft>
                          <a:spcPts val="0"/>
                        </a:spcAft>
                        <a:buClrTx/>
                        <a:buSzTx/>
                        <a:buFontTx/>
                        <a:buNone/>
                        <a:tabLst/>
                        <a:defRPr/>
                      </a:pPr>
                      <a:r>
                        <a:rPr lang="en-US" sz="1400" b="0" i="0" dirty="0">
                          <a:latin typeface="Tenorite" pitchFamily="2" charset="0"/>
                        </a:rPr>
                        <a:t>Los </a:t>
                      </a:r>
                      <a:r>
                        <a:rPr lang="en-US" sz="1400" b="0" i="0" dirty="0" err="1">
                          <a:latin typeface="Tenorite" pitchFamily="2" charset="0"/>
                        </a:rPr>
                        <a:t>demás</a:t>
                      </a:r>
                      <a:r>
                        <a:rPr lang="en-US" sz="1400" b="0" i="0" dirty="0">
                          <a:latin typeface="Tenorite" pitchFamily="2" charset="0"/>
                        </a:rPr>
                        <a:t> </a:t>
                      </a:r>
                      <a:r>
                        <a:rPr lang="en-US" sz="1400" b="0" i="0" dirty="0" err="1">
                          <a:latin typeface="Tenorite" pitchFamily="2" charset="0"/>
                        </a:rPr>
                        <a:t>requisitos</a:t>
                      </a:r>
                      <a:r>
                        <a:rPr lang="en-US" sz="1400" b="0" i="0" dirty="0">
                          <a:latin typeface="Tenorite" pitchFamily="2" charset="0"/>
                        </a:rPr>
                        <a:t> </a:t>
                      </a:r>
                      <a:r>
                        <a:rPr lang="en-US" sz="1400" b="0" i="0" dirty="0" err="1">
                          <a:latin typeface="Tenorite" pitchFamily="2" charset="0"/>
                        </a:rPr>
                        <a:t>previstos</a:t>
                      </a:r>
                      <a:r>
                        <a:rPr lang="en-US" sz="1400" b="0" i="0" dirty="0">
                          <a:latin typeface="Tenorite" pitchFamily="2" charset="0"/>
                        </a:rPr>
                        <a:t> en la </a:t>
                      </a:r>
                      <a:r>
                        <a:rPr lang="en-US" sz="1400" b="0" i="0" dirty="0" err="1">
                          <a:latin typeface="Tenorite" pitchFamily="2" charset="0"/>
                        </a:rPr>
                        <a:t>convocatoria</a:t>
                      </a:r>
                      <a:r>
                        <a:rPr lang="en-US" sz="1400" b="0" i="0" dirty="0">
                          <a:latin typeface="Tenorite" pitchFamily="2" charset="0"/>
                        </a:rPr>
                        <a:t> a la </a:t>
                      </a:r>
                      <a:r>
                        <a:rPr lang="en-US" sz="1400" b="0" i="0" dirty="0" err="1">
                          <a:latin typeface="Tenorite" pitchFamily="2" charset="0"/>
                        </a:rPr>
                        <a:t>licitación</a:t>
                      </a:r>
                      <a:endParaRPr lang="en-US" sz="1400" b="0" i="0" dirty="0">
                        <a:latin typeface="Tenorite" pitchFamily="2" charset="0"/>
                      </a:endParaRPr>
                    </a:p>
                  </a:txBody>
                  <a:tcPr anchor="ctr">
                    <a:lnL w="12700" cap="flat" cmpd="sng" algn="ctr">
                      <a:solidFill>
                        <a:srgbClr val="EB570D"/>
                      </a:solidFill>
                      <a:prstDash val="solid"/>
                      <a:round/>
                      <a:headEnd type="none" w="med" len="med"/>
                      <a:tailEnd type="none" w="med" len="med"/>
                    </a:lnL>
                    <a:lnB w="12700" cmpd="sng">
                      <a:noFill/>
                    </a:lnB>
                    <a:gradFill>
                      <a:gsLst>
                        <a:gs pos="0">
                          <a:schemeClr val="accent3">
                            <a:lumMod val="20000"/>
                            <a:lumOff val="80000"/>
                          </a:schemeClr>
                        </a:gs>
                        <a:gs pos="100000">
                          <a:schemeClr val="bg1"/>
                        </a:gs>
                      </a:gsLst>
                      <a:lin ang="0" scaled="1"/>
                    </a:gradFill>
                  </a:tcPr>
                </a:tc>
                <a:extLst>
                  <a:ext uri="{0D108BD9-81ED-4DB2-BD59-A6C34878D82A}">
                    <a16:rowId xmlns:a16="http://schemas.microsoft.com/office/drawing/2014/main" val="1619635807"/>
                  </a:ext>
                </a:extLst>
              </a:tr>
            </a:tbl>
          </a:graphicData>
        </a:graphic>
      </p:graphicFrame>
    </p:spTree>
    <p:extLst>
      <p:ext uri="{BB962C8B-B14F-4D97-AF65-F5344CB8AC3E}">
        <p14:creationId xmlns:p14="http://schemas.microsoft.com/office/powerpoint/2010/main" val="10818285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DA3F04-2DDA-2E78-EAD3-938CF1C02529}"/>
              </a:ext>
            </a:extLst>
          </p:cNvPr>
          <p:cNvSpPr txBox="1"/>
          <p:nvPr/>
        </p:nvSpPr>
        <p:spPr>
          <a:xfrm>
            <a:off x="4108855" y="6382240"/>
            <a:ext cx="3974294"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50, 53 LAASSPES y 84 del Reglamento </a:t>
            </a:r>
          </a:p>
        </p:txBody>
      </p:sp>
      <p:sp>
        <p:nvSpPr>
          <p:cNvPr id="6" name="Rectangle 2">
            <a:extLst>
              <a:ext uri="{FF2B5EF4-FFF2-40B4-BE49-F238E27FC236}">
                <a16:creationId xmlns:a16="http://schemas.microsoft.com/office/drawing/2014/main" id="{ADED9C99-DC83-D704-E9B7-47EAE9AC46D7}"/>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X"/>
          </a:p>
        </p:txBody>
      </p:sp>
      <p:sp>
        <p:nvSpPr>
          <p:cNvPr id="11" name="Rectangle 5">
            <a:extLst>
              <a:ext uri="{FF2B5EF4-FFF2-40B4-BE49-F238E27FC236}">
                <a16:creationId xmlns:a16="http://schemas.microsoft.com/office/drawing/2014/main" id="{1E948DCE-BA13-5E5F-1D87-1EC46E8CD74A}"/>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X"/>
          </a:p>
        </p:txBody>
      </p:sp>
      <p:sp>
        <p:nvSpPr>
          <p:cNvPr id="4" name="Rectangle 3">
            <a:extLst>
              <a:ext uri="{FF2B5EF4-FFF2-40B4-BE49-F238E27FC236}">
                <a16:creationId xmlns:a16="http://schemas.microsoft.com/office/drawing/2014/main" id="{74740550-4CB8-54E4-0040-010FA6CBD11D}"/>
              </a:ext>
            </a:extLst>
          </p:cNvPr>
          <p:cNvSpPr/>
          <p:nvPr/>
        </p:nvSpPr>
        <p:spPr>
          <a:xfrm>
            <a:off x="2012474" y="1244122"/>
            <a:ext cx="4721957"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5" name="Title 1">
            <a:extLst>
              <a:ext uri="{FF2B5EF4-FFF2-40B4-BE49-F238E27FC236}">
                <a16:creationId xmlns:a16="http://schemas.microsoft.com/office/drawing/2014/main" id="{0EBBF85F-2677-12AF-8487-3B21D963F779}"/>
              </a:ext>
            </a:extLst>
          </p:cNvPr>
          <p:cNvSpPr txBox="1">
            <a:spLocks/>
          </p:cNvSpPr>
          <p:nvPr/>
        </p:nvSpPr>
        <p:spPr>
          <a:xfrm>
            <a:off x="2046336" y="1311681"/>
            <a:ext cx="460159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MODALIDADES DE CONTRATACIÓN</a:t>
            </a:r>
          </a:p>
        </p:txBody>
      </p:sp>
      <p:graphicFrame>
        <p:nvGraphicFramePr>
          <p:cNvPr id="12" name="Table 14">
            <a:extLst>
              <a:ext uri="{FF2B5EF4-FFF2-40B4-BE49-F238E27FC236}">
                <a16:creationId xmlns:a16="http://schemas.microsoft.com/office/drawing/2014/main" id="{1179042C-DFDF-DF3B-CF97-12A4D49C2925}"/>
              </a:ext>
            </a:extLst>
          </p:cNvPr>
          <p:cNvGraphicFramePr>
            <a:graphicFrameLocks noGrp="1"/>
          </p:cNvGraphicFramePr>
          <p:nvPr>
            <p:extLst>
              <p:ext uri="{D42A27DB-BD31-4B8C-83A1-F6EECF244321}">
                <p14:modId xmlns:p14="http://schemas.microsoft.com/office/powerpoint/2010/main" val="1264561543"/>
              </p:ext>
            </p:extLst>
          </p:nvPr>
        </p:nvGraphicFramePr>
        <p:xfrm>
          <a:off x="2589461" y="2102463"/>
          <a:ext cx="3240000" cy="2808000"/>
        </p:xfrm>
        <a:graphic>
          <a:graphicData uri="http://schemas.openxmlformats.org/drawingml/2006/table">
            <a:tbl>
              <a:tblPr bandRow="1">
                <a:tableStyleId>{5C22544A-7EE6-4342-B048-85BDC9FD1C3A}</a:tableStyleId>
              </a:tblPr>
              <a:tblGrid>
                <a:gridCol w="3240000">
                  <a:extLst>
                    <a:ext uri="{9D8B030D-6E8A-4147-A177-3AD203B41FA5}">
                      <a16:colId xmlns:a16="http://schemas.microsoft.com/office/drawing/2014/main" val="2588448581"/>
                    </a:ext>
                  </a:extLst>
                </a:gridCol>
              </a:tblGrid>
              <a:tr h="576000">
                <a:tc>
                  <a:txBody>
                    <a:bodyPr/>
                    <a:lstStyle/>
                    <a:p>
                      <a:pPr marL="0" marR="0" lvl="0" indent="0" algn="ctr" defTabSz="914400" rtl="0" eaLnBrk="0" fontAlgn="base" latinLnBrk="0" hangingPunct="0">
                        <a:lnSpc>
                          <a:spcPts val="1800"/>
                        </a:lnSpc>
                        <a:spcBef>
                          <a:spcPct val="0"/>
                        </a:spcBef>
                        <a:spcAft>
                          <a:spcPct val="0"/>
                        </a:spcAft>
                        <a:buClrTx/>
                        <a:buSzTx/>
                        <a:buFontTx/>
                        <a:buNone/>
                        <a:tabLst/>
                      </a:pPr>
                      <a:r>
                        <a:rPr kumimoji="0" lang="es-MX" altLang="en-MX" b="1" u="none" strike="noStrike" cap="none" normalizeH="0" baseline="0" dirty="0">
                          <a:ln>
                            <a:noFill/>
                          </a:ln>
                          <a:solidFill>
                            <a:schemeClr val="bg1"/>
                          </a:solidFill>
                          <a:effectLst/>
                          <a:latin typeface="Tenorite" pitchFamily="2" charset="0"/>
                          <a:ea typeface="Calibri" panose="020F0502020204030204" pitchFamily="34" charset="0"/>
                          <a:cs typeface="Times New Roman" panose="02020603050405020304" pitchFamily="18" charset="0"/>
                        </a:rPr>
                        <a:t>CONTRATO A PRECIO FIJO</a:t>
                      </a:r>
                      <a:r>
                        <a:rPr kumimoji="0" lang="es-MX" altLang="en-MX" b="1" u="none" strike="noStrike" cap="none" normalizeH="0" baseline="0" dirty="0">
                          <a:ln>
                            <a:noFill/>
                          </a:ln>
                          <a:solidFill>
                            <a:schemeClr val="bg1"/>
                          </a:solidFill>
                          <a:effectLst/>
                          <a:latin typeface="Tenorite" pitchFamily="2" charset="0"/>
                        </a:rPr>
                        <a:t> </a:t>
                      </a:r>
                    </a:p>
                  </a:txBody>
                  <a:tcPr anchor="ctr">
                    <a:lnB w="38100" cap="flat" cmpd="sng" algn="ctr">
                      <a:solidFill>
                        <a:schemeClr val="bg1"/>
                      </a:solidFill>
                      <a:prstDash val="solid"/>
                      <a:round/>
                      <a:headEnd type="none" w="med" len="med"/>
                      <a:tailEnd type="none" w="med" len="med"/>
                    </a:lnB>
                    <a:gradFill>
                      <a:gsLst>
                        <a:gs pos="0">
                          <a:srgbClr val="D95229"/>
                        </a:gs>
                        <a:gs pos="98000">
                          <a:srgbClr val="F38326"/>
                        </a:gs>
                      </a:gsLst>
                      <a:lin ang="5400000" scaled="1"/>
                    </a:gradFill>
                  </a:tcPr>
                </a:tc>
                <a:extLst>
                  <a:ext uri="{0D108BD9-81ED-4DB2-BD59-A6C34878D82A}">
                    <a16:rowId xmlns:a16="http://schemas.microsoft.com/office/drawing/2014/main" val="3796665727"/>
                  </a:ext>
                </a:extLst>
              </a:tr>
              <a:tr h="111600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n-US" sz="1400" dirty="0">
                          <a:latin typeface="Tenorite" pitchFamily="2" charset="0"/>
                        </a:rPr>
                        <a:t>En </a:t>
                      </a:r>
                      <a:r>
                        <a:rPr lang="en-US" sz="1400" dirty="0" err="1">
                          <a:latin typeface="Tenorite" pitchFamily="2" charset="0"/>
                        </a:rPr>
                        <a:t>casos</a:t>
                      </a:r>
                      <a:r>
                        <a:rPr lang="en-US" sz="1400" dirty="0">
                          <a:latin typeface="Tenorite" pitchFamily="2" charset="0"/>
                        </a:rPr>
                        <a:t> </a:t>
                      </a:r>
                      <a:r>
                        <a:rPr lang="en-US" sz="1400" dirty="0" err="1">
                          <a:latin typeface="Tenorite" pitchFamily="2" charset="0"/>
                        </a:rPr>
                        <a:t>justificados</a:t>
                      </a:r>
                      <a:r>
                        <a:rPr lang="en-US" sz="1400" dirty="0">
                          <a:latin typeface="Tenorite" pitchFamily="2" charset="0"/>
                        </a:rPr>
                        <a:t> se </a:t>
                      </a:r>
                      <a:r>
                        <a:rPr lang="en-US" sz="1400" dirty="0" err="1">
                          <a:latin typeface="Tenorite" pitchFamily="2" charset="0"/>
                        </a:rPr>
                        <a:t>pueden</a:t>
                      </a:r>
                      <a:r>
                        <a:rPr lang="en-US" sz="1400" dirty="0">
                          <a:latin typeface="Tenorite" pitchFamily="2" charset="0"/>
                        </a:rPr>
                        <a:t> </a:t>
                      </a:r>
                      <a:r>
                        <a:rPr lang="en-US" sz="1400" dirty="0" err="1">
                          <a:latin typeface="Tenorite" pitchFamily="2" charset="0"/>
                        </a:rPr>
                        <a:t>pactar</a:t>
                      </a:r>
                      <a:r>
                        <a:rPr lang="en-US" sz="1400" dirty="0">
                          <a:latin typeface="Tenorite" pitchFamily="2" charset="0"/>
                        </a:rPr>
                        <a:t> en </a:t>
                      </a:r>
                      <a:r>
                        <a:rPr lang="en-US" sz="1400" dirty="0" err="1">
                          <a:latin typeface="Tenorite" pitchFamily="2" charset="0"/>
                        </a:rPr>
                        <a:t>el</a:t>
                      </a:r>
                      <a:r>
                        <a:rPr lang="en-US" sz="1400" dirty="0">
                          <a:latin typeface="Tenorite" pitchFamily="2" charset="0"/>
                        </a:rPr>
                        <a:t> </a:t>
                      </a:r>
                      <a:r>
                        <a:rPr lang="en-US" sz="1400" dirty="0" err="1">
                          <a:latin typeface="Tenorite" pitchFamily="2" charset="0"/>
                        </a:rPr>
                        <a:t>contrato</a:t>
                      </a:r>
                      <a:r>
                        <a:rPr lang="en-US" sz="1400" dirty="0">
                          <a:latin typeface="Tenorite" pitchFamily="2" charset="0"/>
                        </a:rPr>
                        <a:t> </a:t>
                      </a:r>
                      <a:r>
                        <a:rPr lang="en-US" sz="1400" dirty="0" err="1">
                          <a:latin typeface="Tenorite" pitchFamily="2" charset="0"/>
                        </a:rPr>
                        <a:t>decrementos</a:t>
                      </a:r>
                      <a:r>
                        <a:rPr lang="en-US" sz="1400" dirty="0">
                          <a:latin typeface="Tenorite" pitchFamily="2" charset="0"/>
                        </a:rPr>
                        <a:t> e </a:t>
                      </a:r>
                      <a:r>
                        <a:rPr lang="en-US" sz="1400" dirty="0" err="1">
                          <a:latin typeface="Tenorite" pitchFamily="2" charset="0"/>
                        </a:rPr>
                        <a:t>incrementos</a:t>
                      </a:r>
                      <a:r>
                        <a:rPr lang="en-US" sz="1400" dirty="0">
                          <a:latin typeface="Tenorite" pitchFamily="2" charset="0"/>
                        </a:rPr>
                        <a:t> a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precios</a:t>
                      </a:r>
                      <a:r>
                        <a:rPr lang="en-US" sz="1400" dirty="0">
                          <a:latin typeface="Tenorite" pitchFamily="2" charset="0"/>
                        </a:rPr>
                        <a:t>.</a:t>
                      </a:r>
                    </a:p>
                  </a:txBody>
                  <a:tcPr marL="144000" marR="144000" marT="144000" marB="144000" anchor="ctr">
                    <a:lnT w="38100" cap="flat" cmpd="sng" algn="ctr">
                      <a:solidFill>
                        <a:schemeClr val="bg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alpha val="50000"/>
                      </a:schemeClr>
                    </a:solidFill>
                  </a:tcPr>
                </a:tc>
                <a:extLst>
                  <a:ext uri="{0D108BD9-81ED-4DB2-BD59-A6C34878D82A}">
                    <a16:rowId xmlns:a16="http://schemas.microsoft.com/office/drawing/2014/main" val="1911216081"/>
                  </a:ext>
                </a:extLst>
              </a:tr>
              <a:tr h="1116000">
                <a:tc>
                  <a:txBody>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lang="en-US" sz="1400" dirty="0" err="1">
                          <a:latin typeface="Tenorite" pitchFamily="2" charset="0"/>
                        </a:rPr>
                        <a:t>Tratándose</a:t>
                      </a:r>
                      <a:r>
                        <a:rPr lang="en-US" sz="1400" dirty="0">
                          <a:latin typeface="Tenorite" pitchFamily="2" charset="0"/>
                        </a:rPr>
                        <a:t> de </a:t>
                      </a:r>
                      <a:r>
                        <a:rPr lang="en-US" sz="1400" dirty="0" err="1">
                          <a:latin typeface="Tenorite" pitchFamily="2" charset="0"/>
                        </a:rPr>
                        <a:t>bienes</a:t>
                      </a:r>
                      <a:r>
                        <a:rPr lang="en-US" sz="1400" dirty="0">
                          <a:latin typeface="Tenorite" pitchFamily="2" charset="0"/>
                        </a:rPr>
                        <a:t> o </a:t>
                      </a:r>
                      <a:r>
                        <a:rPr lang="en-US" sz="1400" dirty="0" err="1">
                          <a:latin typeface="Tenorite" pitchFamily="2" charset="0"/>
                        </a:rPr>
                        <a:t>servicios</a:t>
                      </a:r>
                      <a:r>
                        <a:rPr lang="en-US" sz="1400" dirty="0">
                          <a:latin typeface="Tenorite" pitchFamily="2" charset="0"/>
                        </a:rPr>
                        <a:t> </a:t>
                      </a:r>
                      <a:r>
                        <a:rPr lang="en-US" sz="1400" dirty="0" err="1">
                          <a:latin typeface="Tenorite" pitchFamily="2" charset="0"/>
                        </a:rPr>
                        <a:t>sujetos</a:t>
                      </a:r>
                      <a:r>
                        <a:rPr lang="en-US" sz="1400" dirty="0">
                          <a:latin typeface="Tenorite" pitchFamily="2" charset="0"/>
                        </a:rPr>
                        <a:t> a </a:t>
                      </a:r>
                      <a:r>
                        <a:rPr lang="en-US" sz="1400" dirty="0" err="1">
                          <a:latin typeface="Tenorite" pitchFamily="2" charset="0"/>
                        </a:rPr>
                        <a:t>precios</a:t>
                      </a:r>
                      <a:r>
                        <a:rPr lang="en-US" sz="1400" dirty="0">
                          <a:latin typeface="Tenorite" pitchFamily="2" charset="0"/>
                        </a:rPr>
                        <a:t> </a:t>
                      </a:r>
                      <a:r>
                        <a:rPr lang="en-US" sz="1400" dirty="0" err="1">
                          <a:latin typeface="Tenorite" pitchFamily="2" charset="0"/>
                        </a:rPr>
                        <a:t>oficiales</a:t>
                      </a:r>
                      <a:r>
                        <a:rPr lang="en-US" sz="1400" dirty="0">
                          <a:latin typeface="Tenorite" pitchFamily="2" charset="0"/>
                        </a:rPr>
                        <a:t>, se </a:t>
                      </a:r>
                      <a:r>
                        <a:rPr lang="en-US" sz="1400" dirty="0" err="1">
                          <a:latin typeface="Tenorite" pitchFamily="2" charset="0"/>
                        </a:rPr>
                        <a:t>reconocerán</a:t>
                      </a:r>
                      <a:r>
                        <a:rPr lang="en-US" sz="1400" dirty="0">
                          <a:latin typeface="Tenorite" pitchFamily="2" charset="0"/>
                        </a:rPr>
                        <a:t>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incrementos</a:t>
                      </a:r>
                      <a:r>
                        <a:rPr lang="en-US" sz="1400" dirty="0">
                          <a:latin typeface="Tenorite" pitchFamily="2" charset="0"/>
                        </a:rPr>
                        <a:t> </a:t>
                      </a:r>
                      <a:r>
                        <a:rPr lang="en-US" sz="1400" dirty="0" err="1">
                          <a:latin typeface="Tenorite" pitchFamily="2" charset="0"/>
                        </a:rPr>
                        <a:t>autorizados</a:t>
                      </a:r>
                      <a:r>
                        <a:rPr lang="en-US" sz="1400" dirty="0">
                          <a:latin typeface="Tenorite" pitchFamily="2" charset="0"/>
                        </a:rPr>
                        <a:t>. </a:t>
                      </a:r>
                      <a:endParaRPr lang="en-MX" sz="1400" dirty="0">
                        <a:latin typeface="Tenorite" pitchFamily="2" charset="0"/>
                      </a:endParaRPr>
                    </a:p>
                  </a:txBody>
                  <a:tcPr marL="144000" marR="144000" marT="144000" marB="144000" anchor="ctr">
                    <a:lnT w="12700" cap="flat" cmpd="sng" algn="ctr">
                      <a:solidFill>
                        <a:schemeClr val="tx1"/>
                      </a:solidFill>
                      <a:prstDash val="sysDot"/>
                      <a:round/>
                      <a:headEnd type="none" w="med" len="med"/>
                      <a:tailEnd type="none" w="med" len="med"/>
                    </a:lnT>
                    <a:solidFill>
                      <a:schemeClr val="accent3">
                        <a:lumMod val="20000"/>
                        <a:lumOff val="80000"/>
                      </a:schemeClr>
                    </a:solidFill>
                  </a:tcPr>
                </a:tc>
                <a:extLst>
                  <a:ext uri="{0D108BD9-81ED-4DB2-BD59-A6C34878D82A}">
                    <a16:rowId xmlns:a16="http://schemas.microsoft.com/office/drawing/2014/main" val="2780894003"/>
                  </a:ext>
                </a:extLst>
              </a:tr>
            </a:tbl>
          </a:graphicData>
        </a:graphic>
      </p:graphicFrame>
      <p:graphicFrame>
        <p:nvGraphicFramePr>
          <p:cNvPr id="15" name="Table 14">
            <a:extLst>
              <a:ext uri="{FF2B5EF4-FFF2-40B4-BE49-F238E27FC236}">
                <a16:creationId xmlns:a16="http://schemas.microsoft.com/office/drawing/2014/main" id="{C346CA6B-FFAD-19F7-9982-E276E9207930}"/>
              </a:ext>
            </a:extLst>
          </p:cNvPr>
          <p:cNvGraphicFramePr>
            <a:graphicFrameLocks noGrp="1"/>
          </p:cNvGraphicFramePr>
          <p:nvPr>
            <p:extLst>
              <p:ext uri="{D42A27DB-BD31-4B8C-83A1-F6EECF244321}">
                <p14:modId xmlns:p14="http://schemas.microsoft.com/office/powerpoint/2010/main" val="155556473"/>
              </p:ext>
            </p:extLst>
          </p:nvPr>
        </p:nvGraphicFramePr>
        <p:xfrm>
          <a:off x="6096000" y="2092786"/>
          <a:ext cx="3240000" cy="3708000"/>
        </p:xfrm>
        <a:graphic>
          <a:graphicData uri="http://schemas.openxmlformats.org/drawingml/2006/table">
            <a:tbl>
              <a:tblPr bandRow="1">
                <a:tableStyleId>{5C22544A-7EE6-4342-B048-85BDC9FD1C3A}</a:tableStyleId>
              </a:tblPr>
              <a:tblGrid>
                <a:gridCol w="3240000">
                  <a:extLst>
                    <a:ext uri="{9D8B030D-6E8A-4147-A177-3AD203B41FA5}">
                      <a16:colId xmlns:a16="http://schemas.microsoft.com/office/drawing/2014/main" val="2588448581"/>
                    </a:ext>
                  </a:extLst>
                </a:gridCol>
              </a:tblGrid>
              <a:tr h="576000">
                <a:tc>
                  <a:txBody>
                    <a:bodyPr/>
                    <a:lstStyle/>
                    <a:p>
                      <a:pPr marL="0" marR="0" lvl="0" indent="0" algn="ctr" defTabSz="914400" rtl="0" eaLnBrk="0" fontAlgn="base" latinLnBrk="0" hangingPunct="0">
                        <a:lnSpc>
                          <a:spcPts val="1800"/>
                        </a:lnSpc>
                        <a:spcBef>
                          <a:spcPct val="0"/>
                        </a:spcBef>
                        <a:spcAft>
                          <a:spcPct val="0"/>
                        </a:spcAft>
                        <a:buClrTx/>
                        <a:buSzTx/>
                        <a:buFontTx/>
                        <a:buNone/>
                        <a:tabLst/>
                      </a:pPr>
                      <a:r>
                        <a:rPr kumimoji="0" lang="es-MX" altLang="en-MX" b="1" u="none" strike="noStrike" cap="none" normalizeH="0" baseline="0" dirty="0">
                          <a:ln>
                            <a:noFill/>
                          </a:ln>
                          <a:solidFill>
                            <a:schemeClr val="bg1"/>
                          </a:solidFill>
                          <a:effectLst/>
                          <a:latin typeface="Tenorite" pitchFamily="2" charset="0"/>
                          <a:ea typeface="Calibri" panose="020F0502020204030204" pitchFamily="34" charset="0"/>
                          <a:cs typeface="Times New Roman" panose="02020603050405020304" pitchFamily="18" charset="0"/>
                        </a:rPr>
                        <a:t>CONTRATO ABIERTO</a:t>
                      </a:r>
                      <a:endParaRPr kumimoji="0" lang="es-MX" altLang="en-MX" b="1" u="none" strike="noStrike" cap="none" normalizeH="0" baseline="0" dirty="0">
                        <a:ln>
                          <a:noFill/>
                        </a:ln>
                        <a:solidFill>
                          <a:schemeClr val="bg1"/>
                        </a:solidFill>
                        <a:effectLst/>
                        <a:latin typeface="Tenorite" pitchFamily="2" charset="0"/>
                      </a:endParaRPr>
                    </a:p>
                  </a:txBody>
                  <a:tcPr anchor="ctr">
                    <a:lnB w="38100" cap="flat" cmpd="sng" algn="ctr">
                      <a:solidFill>
                        <a:schemeClr val="bg1"/>
                      </a:solidFill>
                      <a:prstDash val="solid"/>
                      <a:round/>
                      <a:headEnd type="none" w="med" len="med"/>
                      <a:tailEnd type="none" w="med" len="med"/>
                    </a:lnB>
                    <a:gradFill>
                      <a:gsLst>
                        <a:gs pos="0">
                          <a:srgbClr val="D95229"/>
                        </a:gs>
                        <a:gs pos="98000">
                          <a:srgbClr val="F38326"/>
                        </a:gs>
                      </a:gsLst>
                      <a:lin ang="5400000" scaled="1"/>
                    </a:gradFill>
                  </a:tcPr>
                </a:tc>
                <a:extLst>
                  <a:ext uri="{0D108BD9-81ED-4DB2-BD59-A6C34878D82A}">
                    <a16:rowId xmlns:a16="http://schemas.microsoft.com/office/drawing/2014/main" val="3796665727"/>
                  </a:ext>
                </a:extLst>
              </a:tr>
              <a:tr h="1116000">
                <a:tc>
                  <a:txBody>
                    <a:bodyPr/>
                    <a:lstStyle/>
                    <a:p>
                      <a:pPr lvl="0" algn="ctr">
                        <a:lnSpc>
                          <a:spcPts val="1600"/>
                        </a:lnSpc>
                      </a:pPr>
                      <a:r>
                        <a:rPr lang="es-MX" sz="1400" dirty="0">
                          <a:effectLst/>
                          <a:latin typeface="Tenorite" pitchFamily="2" charset="0"/>
                          <a:ea typeface="Calibri" panose="020F0502020204030204" pitchFamily="34" charset="0"/>
                          <a:cs typeface="Times New Roman" panose="02020603050405020304" pitchFamily="18" charset="0"/>
                        </a:rPr>
                        <a:t>Se establecerá la cantidad mínima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y máxima de los bienes, arrendamientos y servicios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a contratar</a:t>
                      </a:r>
                      <a:endParaRPr lang="en-MX" sz="1400" dirty="0">
                        <a:effectLst/>
                        <a:latin typeface="Tenorite" pitchFamily="2" charset="0"/>
                        <a:ea typeface="Calibri" panose="020F0502020204030204" pitchFamily="34" charset="0"/>
                        <a:cs typeface="Times New Roman" panose="02020603050405020304" pitchFamily="18" charset="0"/>
                      </a:endParaRPr>
                    </a:p>
                  </a:txBody>
                  <a:tcPr marL="144000" marR="144000" marT="144000" marB="144000" anchor="ctr">
                    <a:lnT w="38100" cap="flat" cmpd="sng" algn="ctr">
                      <a:solidFill>
                        <a:schemeClr val="bg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911216081"/>
                  </a:ext>
                </a:extLst>
              </a:tr>
              <a:tr h="1116000">
                <a:tc>
                  <a:txBody>
                    <a:bodyPr/>
                    <a:lstStyle/>
                    <a:p>
                      <a:pPr lvl="0" algn="ctr">
                        <a:lnSpc>
                          <a:spcPts val="1600"/>
                        </a:lnSpc>
                        <a:spcAft>
                          <a:spcPts val="800"/>
                        </a:spcAft>
                      </a:pPr>
                      <a:r>
                        <a:rPr lang="es-MX" sz="1400" dirty="0">
                          <a:effectLst/>
                          <a:latin typeface="Tenorite" pitchFamily="2" charset="0"/>
                          <a:ea typeface="Calibri" panose="020F0502020204030204" pitchFamily="34" charset="0"/>
                          <a:cs typeface="Times New Roman" panose="02020603050405020304" pitchFamily="18" charset="0"/>
                        </a:rPr>
                        <a:t>Descripción completa de los bienes, arrendamientos y servicios con sus correspondientes precios unitarios</a:t>
                      </a:r>
                      <a:endParaRPr lang="en-MX" sz="1400" dirty="0">
                        <a:effectLst/>
                        <a:latin typeface="Tenorite" pitchFamily="2" charset="0"/>
                        <a:ea typeface="Calibri" panose="020F0502020204030204" pitchFamily="34" charset="0"/>
                        <a:cs typeface="Times New Roman" panose="02020603050405020304" pitchFamily="18" charset="0"/>
                      </a:endParaRPr>
                    </a:p>
                  </a:txBody>
                  <a:tcPr marL="144000" marR="144000" marT="144000" marB="144000" anchor="ct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alpha val="50000"/>
                      </a:schemeClr>
                    </a:solidFill>
                  </a:tcPr>
                </a:tc>
                <a:extLst>
                  <a:ext uri="{0D108BD9-81ED-4DB2-BD59-A6C34878D82A}">
                    <a16:rowId xmlns:a16="http://schemas.microsoft.com/office/drawing/2014/main" val="2780894003"/>
                  </a:ext>
                </a:extLst>
              </a:tr>
              <a:tr h="900000">
                <a:tc>
                  <a:txBody>
                    <a:bodyPr/>
                    <a:lstStyle/>
                    <a:p>
                      <a:pPr marL="0" marR="0" lvl="0" indent="0" algn="ctr" defTabSz="914400" rtl="0" eaLnBrk="1" fontAlgn="auto" latinLnBrk="0" hangingPunct="1">
                        <a:lnSpc>
                          <a:spcPts val="1600"/>
                        </a:lnSpc>
                        <a:spcBef>
                          <a:spcPts val="0"/>
                        </a:spcBef>
                        <a:spcAft>
                          <a:spcPts val="800"/>
                        </a:spcAft>
                        <a:buClrTx/>
                        <a:buSzTx/>
                        <a:buFontTx/>
                        <a:buNone/>
                        <a:tabLst/>
                        <a:defRPr/>
                      </a:pPr>
                      <a:r>
                        <a:rPr lang="es-MX" sz="1400" dirty="0">
                          <a:effectLst/>
                          <a:latin typeface="Tenorite" pitchFamily="2" charset="0"/>
                          <a:ea typeface="Calibri" panose="020F0502020204030204" pitchFamily="34" charset="0"/>
                          <a:cs typeface="Times New Roman" panose="02020603050405020304" pitchFamily="18" charset="0"/>
                        </a:rPr>
                        <a:t>La garantía de cumplimiento deberá constituirse por el monto máximo</a:t>
                      </a:r>
                      <a:r>
                        <a:rPr lang="en-MX" sz="1400" dirty="0">
                          <a:effectLst/>
                          <a:latin typeface="Tenorite" pitchFamily="2" charset="0"/>
                        </a:rPr>
                        <a:t> </a:t>
                      </a:r>
                      <a:endParaRPr lang="en-MX" sz="1400" dirty="0">
                        <a:latin typeface="Tenorite" pitchFamily="2" charset="0"/>
                      </a:endParaRPr>
                    </a:p>
                  </a:txBody>
                  <a:tcPr marL="144000" marR="144000" marT="144000" marB="144000" anchor="ctr">
                    <a:lnT w="12700" cap="flat" cmpd="sng" algn="ctr">
                      <a:solidFill>
                        <a:schemeClr val="tx1"/>
                      </a:solidFill>
                      <a:prstDash val="sysDot"/>
                      <a:round/>
                      <a:headEnd type="none" w="med" len="med"/>
                      <a:tailEnd type="none" w="med" len="med"/>
                    </a:lnT>
                    <a:solidFill>
                      <a:schemeClr val="accent3">
                        <a:lumMod val="20000"/>
                        <a:lumOff val="80000"/>
                      </a:schemeClr>
                    </a:solidFill>
                  </a:tcPr>
                </a:tc>
                <a:extLst>
                  <a:ext uri="{0D108BD9-81ED-4DB2-BD59-A6C34878D82A}">
                    <a16:rowId xmlns:a16="http://schemas.microsoft.com/office/drawing/2014/main" val="3607038043"/>
                  </a:ext>
                </a:extLst>
              </a:tr>
            </a:tbl>
          </a:graphicData>
        </a:graphic>
      </p:graphicFrame>
    </p:spTree>
    <p:extLst>
      <p:ext uri="{BB962C8B-B14F-4D97-AF65-F5344CB8AC3E}">
        <p14:creationId xmlns:p14="http://schemas.microsoft.com/office/powerpoint/2010/main" val="5752280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4EB6013-61BC-F1FA-EC26-16D14AABD007}"/>
              </a:ext>
            </a:extLst>
          </p:cNvPr>
          <p:cNvSpPr/>
          <p:nvPr/>
        </p:nvSpPr>
        <p:spPr>
          <a:xfrm>
            <a:off x="2493508" y="1959350"/>
            <a:ext cx="2446054" cy="2917450"/>
          </a:xfrm>
          <a:prstGeom prst="rect">
            <a:avLst/>
          </a:prstGeom>
          <a:solidFill>
            <a:schemeClr val="bg1">
              <a:lumMod val="95000"/>
            </a:schemeClr>
          </a:solidFill>
          <a:ln w="63500">
            <a:solidFill>
              <a:schemeClr val="bg1"/>
            </a:solid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4" name="Round Same Side Corner Rectangle 13">
            <a:extLst>
              <a:ext uri="{FF2B5EF4-FFF2-40B4-BE49-F238E27FC236}">
                <a16:creationId xmlns:a16="http://schemas.microsoft.com/office/drawing/2014/main" id="{57F7D847-7F46-1540-D266-6A555A513112}"/>
              </a:ext>
            </a:extLst>
          </p:cNvPr>
          <p:cNvSpPr/>
          <p:nvPr/>
        </p:nvSpPr>
        <p:spPr>
          <a:xfrm rot="5400000">
            <a:off x="3155998" y="1219059"/>
            <a:ext cx="457657" cy="2213545"/>
          </a:xfrm>
          <a:prstGeom prst="round2SameRect">
            <a:avLst>
              <a:gd name="adj1" fmla="val 41799"/>
              <a:gd name="adj2" fmla="val 0"/>
            </a:avLst>
          </a:prstGeom>
          <a:gradFill flip="none" rotWithShape="1">
            <a:gsLst>
              <a:gs pos="0">
                <a:srgbClr val="D95229"/>
              </a:gs>
              <a:gs pos="97000">
                <a:srgbClr val="FCC635"/>
              </a:gs>
              <a:gs pos="90000">
                <a:srgbClr val="F3832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 name="TextBox 4">
            <a:extLst>
              <a:ext uri="{FF2B5EF4-FFF2-40B4-BE49-F238E27FC236}">
                <a16:creationId xmlns:a16="http://schemas.microsoft.com/office/drawing/2014/main" id="{5486AF22-01AC-B129-9E1F-384D8CE2E70A}"/>
              </a:ext>
            </a:extLst>
          </p:cNvPr>
          <p:cNvSpPr txBox="1"/>
          <p:nvPr/>
        </p:nvSpPr>
        <p:spPr>
          <a:xfrm>
            <a:off x="4768008" y="6377110"/>
            <a:ext cx="2655985"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54 y 55 de la LAASSPES</a:t>
            </a:r>
          </a:p>
        </p:txBody>
      </p:sp>
      <p:sp>
        <p:nvSpPr>
          <p:cNvPr id="4" name="Rectangle 3">
            <a:extLst>
              <a:ext uri="{FF2B5EF4-FFF2-40B4-BE49-F238E27FC236}">
                <a16:creationId xmlns:a16="http://schemas.microsoft.com/office/drawing/2014/main" id="{67876CB0-4EC0-59FD-EA2A-CBC86F5110DF}"/>
              </a:ext>
            </a:extLst>
          </p:cNvPr>
          <p:cNvSpPr/>
          <p:nvPr/>
        </p:nvSpPr>
        <p:spPr>
          <a:xfrm>
            <a:off x="2012475" y="1244122"/>
            <a:ext cx="1974909"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7" name="Title 1">
            <a:extLst>
              <a:ext uri="{FF2B5EF4-FFF2-40B4-BE49-F238E27FC236}">
                <a16:creationId xmlns:a16="http://schemas.microsoft.com/office/drawing/2014/main" id="{6BAC2DF7-059F-DA26-21D5-E7E339369E03}"/>
              </a:ext>
            </a:extLst>
          </p:cNvPr>
          <p:cNvSpPr txBox="1">
            <a:spLocks/>
          </p:cNvSpPr>
          <p:nvPr/>
        </p:nvSpPr>
        <p:spPr>
          <a:xfrm>
            <a:off x="2046337" y="1311681"/>
            <a:ext cx="1836116"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GARANTÍAS</a:t>
            </a:r>
          </a:p>
        </p:txBody>
      </p:sp>
      <p:graphicFrame>
        <p:nvGraphicFramePr>
          <p:cNvPr id="8" name="Table 8">
            <a:extLst>
              <a:ext uri="{FF2B5EF4-FFF2-40B4-BE49-F238E27FC236}">
                <a16:creationId xmlns:a16="http://schemas.microsoft.com/office/drawing/2014/main" id="{51CABF1E-A19A-2AD4-16E3-E669002036B7}"/>
              </a:ext>
            </a:extLst>
          </p:cNvPr>
          <p:cNvGraphicFramePr>
            <a:graphicFrameLocks noGrp="1"/>
          </p:cNvGraphicFramePr>
          <p:nvPr>
            <p:extLst>
              <p:ext uri="{D42A27DB-BD31-4B8C-83A1-F6EECF244321}">
                <p14:modId xmlns:p14="http://schemas.microsoft.com/office/powerpoint/2010/main" val="4283122208"/>
              </p:ext>
            </p:extLst>
          </p:nvPr>
        </p:nvGraphicFramePr>
        <p:xfrm>
          <a:off x="2654425" y="2633148"/>
          <a:ext cx="2104190" cy="2124000"/>
        </p:xfrm>
        <a:graphic>
          <a:graphicData uri="http://schemas.openxmlformats.org/drawingml/2006/table">
            <a:tbl>
              <a:tblPr bandRow="1">
                <a:tableStyleId>{5C22544A-7EE6-4342-B048-85BDC9FD1C3A}</a:tableStyleId>
              </a:tblPr>
              <a:tblGrid>
                <a:gridCol w="2104190">
                  <a:extLst>
                    <a:ext uri="{9D8B030D-6E8A-4147-A177-3AD203B41FA5}">
                      <a16:colId xmlns:a16="http://schemas.microsoft.com/office/drawing/2014/main" val="3460389809"/>
                    </a:ext>
                  </a:extLst>
                </a:gridCol>
              </a:tblGrid>
              <a:tr h="1368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En caso de anticipo, </a:t>
                      </a:r>
                      <a:br>
                        <a:rPr lang="es-MX" sz="1400" b="0" i="0" dirty="0">
                          <a:effectLst/>
                          <a:latin typeface="Tenorite" pitchFamily="2" charset="0"/>
                        </a:rPr>
                      </a:br>
                      <a:r>
                        <a:rPr lang="es-MX" sz="1400" b="0" i="0" dirty="0">
                          <a:effectLst/>
                          <a:latin typeface="Tenorite" pitchFamily="2" charset="0"/>
                        </a:rPr>
                        <a:t>los licitantes deberán constituir una garantía por la totalidad del monto del anticipo recibido.</a:t>
                      </a:r>
                    </a:p>
                  </a:txBody>
                  <a:tcPr anchor="ctr">
                    <a:lnL w="12700" cmpd="sng">
                      <a:noFill/>
                    </a:lnL>
                    <a:lnR w="12700" cmpd="sng">
                      <a:noFill/>
                    </a:lnR>
                    <a:lnT w="12700" cmpd="sng">
                      <a:noFill/>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6408034"/>
                  </a:ext>
                </a:extLst>
              </a:tr>
              <a:tr h="756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La garantía se debe presentar previo a la entrega del anticipo </a:t>
                      </a:r>
                      <a:endParaRPr lang="en-MX" sz="1400" b="0" i="0" dirty="0">
                        <a:effectLst/>
                        <a:latin typeface="Tenorite" pitchFamily="2" charset="0"/>
                        <a:ea typeface="Calibri" panose="020F0502020204030204" pitchFamily="34" charset="0"/>
                        <a:cs typeface="Times New Roman" panose="02020603050405020304" pitchFamily="18" charset="0"/>
                      </a:endParaRPr>
                    </a:p>
                  </a:txBody>
                  <a:tcPr anchor="ctr">
                    <a:lnL w="12700" cmpd="sng">
                      <a:noFill/>
                    </a:lnL>
                    <a:lnR w="12700" cmpd="sng">
                      <a:noFill/>
                    </a:lnR>
                    <a:lnT w="1905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7050197"/>
                  </a:ext>
                </a:extLst>
              </a:tr>
            </a:tbl>
          </a:graphicData>
        </a:graphic>
      </p:graphicFrame>
      <p:sp>
        <p:nvSpPr>
          <p:cNvPr id="9" name="TextBox 8">
            <a:extLst>
              <a:ext uri="{FF2B5EF4-FFF2-40B4-BE49-F238E27FC236}">
                <a16:creationId xmlns:a16="http://schemas.microsoft.com/office/drawing/2014/main" id="{7BC90454-A9DF-EEAB-208E-D02D3579D608}"/>
              </a:ext>
            </a:extLst>
          </p:cNvPr>
          <p:cNvSpPr txBox="1"/>
          <p:nvPr/>
        </p:nvSpPr>
        <p:spPr>
          <a:xfrm>
            <a:off x="2364621" y="2194562"/>
            <a:ext cx="2039789" cy="307777"/>
          </a:xfrm>
          <a:prstGeom prst="rect">
            <a:avLst/>
          </a:prstGeom>
          <a:noFill/>
        </p:spPr>
        <p:txBody>
          <a:bodyPr wrap="none" rtlCol="0">
            <a:spAutoFit/>
          </a:bodyPr>
          <a:lstStyle/>
          <a:p>
            <a:pPr>
              <a:lnSpc>
                <a:spcPts val="1600"/>
              </a:lnSpc>
            </a:pPr>
            <a:r>
              <a:rPr lang="es-MX" sz="1600" b="1" dirty="0">
                <a:solidFill>
                  <a:schemeClr val="bg1"/>
                </a:solidFill>
                <a:effectLst/>
                <a:latin typeface="Tenorite" pitchFamily="2" charset="0"/>
              </a:rPr>
              <a:t>Garantía de anticipo</a:t>
            </a:r>
            <a:endParaRPr lang="en-MX" sz="16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sp>
        <p:nvSpPr>
          <p:cNvPr id="15" name="Right Triangle 14">
            <a:extLst>
              <a:ext uri="{FF2B5EF4-FFF2-40B4-BE49-F238E27FC236}">
                <a16:creationId xmlns:a16="http://schemas.microsoft.com/office/drawing/2014/main" id="{95990000-DAA6-34B1-A372-0886C6E7D11A}"/>
              </a:ext>
            </a:extLst>
          </p:cNvPr>
          <p:cNvSpPr/>
          <p:nvPr/>
        </p:nvSpPr>
        <p:spPr>
          <a:xfrm flipH="1" flipV="1">
            <a:off x="2277084" y="2548671"/>
            <a:ext cx="179882" cy="323750"/>
          </a:xfrm>
          <a:prstGeom prst="rtTriangle">
            <a:avLst/>
          </a:prstGeom>
          <a:gradFill flip="none" rotWithShape="1">
            <a:gsLst>
              <a:gs pos="31000">
                <a:srgbClr val="DC5829"/>
              </a:gs>
              <a:gs pos="4000">
                <a:schemeClr val="accent2">
                  <a:lumMod val="50000"/>
                </a:schemeClr>
              </a:gs>
              <a:gs pos="98000">
                <a:srgbClr val="F38326"/>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6" name="Rectangle 15">
            <a:extLst>
              <a:ext uri="{FF2B5EF4-FFF2-40B4-BE49-F238E27FC236}">
                <a16:creationId xmlns:a16="http://schemas.microsoft.com/office/drawing/2014/main" id="{E17E011B-261D-6243-A78F-E59236729A8E}"/>
              </a:ext>
            </a:extLst>
          </p:cNvPr>
          <p:cNvSpPr/>
          <p:nvPr/>
        </p:nvSpPr>
        <p:spPr>
          <a:xfrm>
            <a:off x="5882166" y="1959350"/>
            <a:ext cx="4830300" cy="3224450"/>
          </a:xfrm>
          <a:prstGeom prst="rect">
            <a:avLst/>
          </a:prstGeom>
          <a:solidFill>
            <a:schemeClr val="bg1">
              <a:lumMod val="95000"/>
            </a:schemeClr>
          </a:solidFill>
          <a:ln w="63500">
            <a:solidFill>
              <a:schemeClr val="bg1"/>
            </a:solid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graphicFrame>
        <p:nvGraphicFramePr>
          <p:cNvPr id="18" name="Table 8">
            <a:extLst>
              <a:ext uri="{FF2B5EF4-FFF2-40B4-BE49-F238E27FC236}">
                <a16:creationId xmlns:a16="http://schemas.microsoft.com/office/drawing/2014/main" id="{591D7778-9C15-C6F6-A105-251F37BC8515}"/>
              </a:ext>
            </a:extLst>
          </p:cNvPr>
          <p:cNvGraphicFramePr>
            <a:graphicFrameLocks noGrp="1"/>
          </p:cNvGraphicFramePr>
          <p:nvPr>
            <p:extLst>
              <p:ext uri="{D42A27DB-BD31-4B8C-83A1-F6EECF244321}">
                <p14:modId xmlns:p14="http://schemas.microsoft.com/office/powerpoint/2010/main" val="132303483"/>
              </p:ext>
            </p:extLst>
          </p:nvPr>
        </p:nvGraphicFramePr>
        <p:xfrm>
          <a:off x="6083317" y="2649107"/>
          <a:ext cx="4410060" cy="2448000"/>
        </p:xfrm>
        <a:graphic>
          <a:graphicData uri="http://schemas.openxmlformats.org/drawingml/2006/table">
            <a:tbl>
              <a:tblPr bandRow="1">
                <a:tableStyleId>{5C22544A-7EE6-4342-B048-85BDC9FD1C3A}</a:tableStyleId>
              </a:tblPr>
              <a:tblGrid>
                <a:gridCol w="4410060">
                  <a:extLst>
                    <a:ext uri="{9D8B030D-6E8A-4147-A177-3AD203B41FA5}">
                      <a16:colId xmlns:a16="http://schemas.microsoft.com/office/drawing/2014/main" val="3460389809"/>
                    </a:ext>
                  </a:extLst>
                </a:gridCol>
              </a:tblGrid>
              <a:tr h="756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En las bases de la licitación y en los contratos se establece la forma, términos y porcentajes de la garantía de cumplimiento (comúnmente es del 10%)</a:t>
                      </a:r>
                    </a:p>
                  </a:txBody>
                  <a:tcPr anchor="ctr">
                    <a:lnL w="12700" cmpd="sng">
                      <a:noFill/>
                    </a:lnL>
                    <a:lnR w="12700" cmpd="sng">
                      <a:noFill/>
                    </a:lnR>
                    <a:lnT w="12700" cmpd="sng">
                      <a:noFill/>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6408034"/>
                  </a:ext>
                </a:extLst>
              </a:tr>
              <a:tr h="936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Considerando los antecedentes de cumplimiento de los proveedores en los contratos celebrados con las dependencias, se podrá exceptuar al proveedor de presentar la garantía de cumplimiento de contrato.</a:t>
                      </a:r>
                    </a:p>
                  </a:txBody>
                  <a:tcPr anchor="ctr">
                    <a:lnL w="12700" cmpd="sng">
                      <a:noFill/>
                    </a:lnL>
                    <a:lnR w="12700" cmpd="sng">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7050197"/>
                  </a:ext>
                </a:extLst>
              </a:tr>
              <a:tr h="756000">
                <a:tc>
                  <a:txBody>
                    <a:bodyPr/>
                    <a:lstStyle/>
                    <a:p>
                      <a:pPr marL="0" marR="0" lvl="0" indent="0" algn="l" defTabSz="914400" rtl="0" eaLnBrk="1" fontAlgn="auto" latinLnBrk="0" hangingPunct="1">
                        <a:lnSpc>
                          <a:spcPts val="1500"/>
                        </a:lnSpc>
                        <a:spcBef>
                          <a:spcPts val="0"/>
                        </a:spcBef>
                        <a:spcAft>
                          <a:spcPts val="0"/>
                        </a:spcAft>
                        <a:buClrTx/>
                        <a:buSzTx/>
                        <a:buFontTx/>
                        <a:buNone/>
                        <a:tabLst/>
                        <a:defRPr/>
                      </a:pPr>
                      <a:r>
                        <a:rPr lang="es-MX" sz="1400" b="0" i="0" dirty="0">
                          <a:effectLst/>
                          <a:latin typeface="Tenorite" pitchFamily="2" charset="0"/>
                        </a:rPr>
                        <a:t>El servidor público que firme el contrato bajo su responsabilidad podrá exceptuar al proveedor de presentar la garantía de cumplimiento. </a:t>
                      </a:r>
                    </a:p>
                  </a:txBody>
                  <a:tcPr anchor="ctr">
                    <a:lnL w="12700" cmpd="sng">
                      <a:noFill/>
                    </a:lnL>
                    <a:lnR w="12700" cmpd="sng">
                      <a:noFill/>
                    </a:lnR>
                    <a:lnT w="1905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47420493"/>
                  </a:ext>
                </a:extLst>
              </a:tr>
            </a:tbl>
          </a:graphicData>
        </a:graphic>
      </p:graphicFrame>
      <p:sp>
        <p:nvSpPr>
          <p:cNvPr id="22" name="Round Same Side Corner Rectangle 21">
            <a:extLst>
              <a:ext uri="{FF2B5EF4-FFF2-40B4-BE49-F238E27FC236}">
                <a16:creationId xmlns:a16="http://schemas.microsoft.com/office/drawing/2014/main" id="{7C983E3D-FE21-3432-B0B9-26DC4A3AC2E9}"/>
              </a:ext>
            </a:extLst>
          </p:cNvPr>
          <p:cNvSpPr/>
          <p:nvPr/>
        </p:nvSpPr>
        <p:spPr>
          <a:xfrm rot="5400000">
            <a:off x="6820594" y="937841"/>
            <a:ext cx="457657" cy="2775989"/>
          </a:xfrm>
          <a:prstGeom prst="round2SameRect">
            <a:avLst>
              <a:gd name="adj1" fmla="val 41799"/>
              <a:gd name="adj2" fmla="val 0"/>
            </a:avLst>
          </a:prstGeom>
          <a:gradFill flip="none" rotWithShape="1">
            <a:gsLst>
              <a:gs pos="0">
                <a:srgbClr val="D95229"/>
              </a:gs>
              <a:gs pos="97000">
                <a:srgbClr val="FCC635"/>
              </a:gs>
              <a:gs pos="90000">
                <a:srgbClr val="F3832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23" name="TextBox 22">
            <a:extLst>
              <a:ext uri="{FF2B5EF4-FFF2-40B4-BE49-F238E27FC236}">
                <a16:creationId xmlns:a16="http://schemas.microsoft.com/office/drawing/2014/main" id="{73F0113A-8BC4-F15C-1A6F-B5D446524EB2}"/>
              </a:ext>
            </a:extLst>
          </p:cNvPr>
          <p:cNvSpPr txBox="1"/>
          <p:nvPr/>
        </p:nvSpPr>
        <p:spPr>
          <a:xfrm>
            <a:off x="5747997" y="2194562"/>
            <a:ext cx="2589620" cy="307777"/>
          </a:xfrm>
          <a:prstGeom prst="rect">
            <a:avLst/>
          </a:prstGeom>
          <a:noFill/>
        </p:spPr>
        <p:txBody>
          <a:bodyPr wrap="none" rtlCol="0">
            <a:spAutoFit/>
          </a:bodyPr>
          <a:lstStyle/>
          <a:p>
            <a:pPr>
              <a:lnSpc>
                <a:spcPts val="1600"/>
              </a:lnSpc>
            </a:pPr>
            <a:r>
              <a:rPr lang="es-MX" sz="1600" b="1" dirty="0">
                <a:solidFill>
                  <a:schemeClr val="bg1"/>
                </a:solidFill>
                <a:effectLst/>
                <a:latin typeface="Tenorite" pitchFamily="2" charset="0"/>
              </a:rPr>
              <a:t>Garantía de cumplimiento</a:t>
            </a:r>
            <a:endParaRPr lang="en-MX" sz="16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sp>
        <p:nvSpPr>
          <p:cNvPr id="24" name="Right Triangle 23">
            <a:extLst>
              <a:ext uri="{FF2B5EF4-FFF2-40B4-BE49-F238E27FC236}">
                <a16:creationId xmlns:a16="http://schemas.microsoft.com/office/drawing/2014/main" id="{B9CFD98C-E4F6-613F-EDEB-2E18BED707B8}"/>
              </a:ext>
            </a:extLst>
          </p:cNvPr>
          <p:cNvSpPr/>
          <p:nvPr/>
        </p:nvSpPr>
        <p:spPr>
          <a:xfrm flipH="1" flipV="1">
            <a:off x="5660460" y="2548671"/>
            <a:ext cx="179882" cy="323750"/>
          </a:xfrm>
          <a:prstGeom prst="rtTriangle">
            <a:avLst/>
          </a:prstGeom>
          <a:gradFill flip="none" rotWithShape="1">
            <a:gsLst>
              <a:gs pos="31000">
                <a:srgbClr val="DC5829"/>
              </a:gs>
              <a:gs pos="4000">
                <a:schemeClr val="accent2">
                  <a:lumMod val="50000"/>
                </a:schemeClr>
              </a:gs>
              <a:gs pos="98000">
                <a:srgbClr val="F38326"/>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graphicFrame>
        <p:nvGraphicFramePr>
          <p:cNvPr id="25" name="Table 25">
            <a:extLst>
              <a:ext uri="{FF2B5EF4-FFF2-40B4-BE49-F238E27FC236}">
                <a16:creationId xmlns:a16="http://schemas.microsoft.com/office/drawing/2014/main" id="{2CF0F760-9722-759E-83CA-F846C4E4C70C}"/>
              </a:ext>
            </a:extLst>
          </p:cNvPr>
          <p:cNvGraphicFramePr>
            <a:graphicFrameLocks noGrp="1"/>
          </p:cNvGraphicFramePr>
          <p:nvPr>
            <p:extLst>
              <p:ext uri="{D42A27DB-BD31-4B8C-83A1-F6EECF244321}">
                <p14:modId xmlns:p14="http://schemas.microsoft.com/office/powerpoint/2010/main" val="2350790065"/>
              </p:ext>
            </p:extLst>
          </p:nvPr>
        </p:nvGraphicFramePr>
        <p:xfrm>
          <a:off x="2456966" y="5359028"/>
          <a:ext cx="8255500" cy="831615"/>
        </p:xfrm>
        <a:graphic>
          <a:graphicData uri="http://schemas.openxmlformats.org/drawingml/2006/table">
            <a:tbl>
              <a:tblPr bandRow="1">
                <a:tableStyleId>{5C22544A-7EE6-4342-B048-85BDC9FD1C3A}</a:tableStyleId>
              </a:tblPr>
              <a:tblGrid>
                <a:gridCol w="3184179">
                  <a:extLst>
                    <a:ext uri="{9D8B030D-6E8A-4147-A177-3AD203B41FA5}">
                      <a16:colId xmlns:a16="http://schemas.microsoft.com/office/drawing/2014/main" val="3278311901"/>
                    </a:ext>
                  </a:extLst>
                </a:gridCol>
                <a:gridCol w="5071321">
                  <a:extLst>
                    <a:ext uri="{9D8B030D-6E8A-4147-A177-3AD203B41FA5}">
                      <a16:colId xmlns:a16="http://schemas.microsoft.com/office/drawing/2014/main" val="583325073"/>
                    </a:ext>
                  </a:extLst>
                </a:gridCol>
              </a:tblGrid>
              <a:tr h="360000">
                <a:tc rowSpan="2">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Tenorite" pitchFamily="2" charset="0"/>
                          <a:ea typeface="+mn-ea"/>
                          <a:cs typeface="+mn-cs"/>
                        </a:rPr>
                        <a:t>Las garantías que se otorguen </a:t>
                      </a:r>
                      <a:br>
                        <a:rPr kumimoji="0" lang="es-MX" sz="1200" b="0" i="0" u="none" strike="noStrike" kern="1200" cap="none" spc="0" normalizeH="0" baseline="0" noProof="0" dirty="0">
                          <a:ln>
                            <a:noFill/>
                          </a:ln>
                          <a:solidFill>
                            <a:prstClr val="black"/>
                          </a:solidFill>
                          <a:effectLst/>
                          <a:uLnTx/>
                          <a:uFillTx/>
                          <a:latin typeface="Tenorite" pitchFamily="2" charset="0"/>
                          <a:ea typeface="+mn-ea"/>
                          <a:cs typeface="+mn-cs"/>
                        </a:rPr>
                      </a:br>
                      <a:r>
                        <a:rPr kumimoji="0" lang="es-MX" sz="1200" b="0" i="0" u="none" strike="noStrike" kern="1200" cap="none" spc="0" normalizeH="0" baseline="0" noProof="0" dirty="0">
                          <a:ln>
                            <a:noFill/>
                          </a:ln>
                          <a:solidFill>
                            <a:prstClr val="black"/>
                          </a:solidFill>
                          <a:effectLst/>
                          <a:uLnTx/>
                          <a:uFillTx/>
                          <a:latin typeface="Tenorite" pitchFamily="2" charset="0"/>
                          <a:ea typeface="+mn-ea"/>
                          <a:cs typeface="+mn-cs"/>
                        </a:rPr>
                        <a:t>se constituirán a favor de:</a:t>
                      </a:r>
                      <a:endParaRPr kumimoji="0" lang="en-MX" sz="1200" b="0" i="0" u="none" strike="noStrike" kern="1200" cap="none" spc="0" normalizeH="0" baseline="0" noProof="0" dirty="0">
                        <a:ln>
                          <a:noFill/>
                        </a:ln>
                        <a:solidFill>
                          <a:prstClr val="black"/>
                        </a:solidFill>
                        <a:effectLst/>
                        <a:uLnTx/>
                        <a:uFillTx/>
                        <a:latin typeface="Tenorite" pitchFamily="2" charset="0"/>
                        <a:ea typeface="+mn-ea"/>
                        <a:cs typeface="+mn-cs"/>
                      </a:endParaRPr>
                    </a:p>
                  </a:txBody>
                  <a:tcPr anchor="ctr">
                    <a:lnR w="12700" cap="flat" cmpd="sng" algn="ctr">
                      <a:noFill/>
                      <a:prstDash val="solid"/>
                      <a:round/>
                      <a:headEnd type="none" w="med" len="med"/>
                      <a:tailEnd type="none" w="med" len="med"/>
                    </a:lnR>
                    <a:gradFill flip="none" rotWithShape="1">
                      <a:gsLst>
                        <a:gs pos="0">
                          <a:srgbClr val="F2F2F2"/>
                        </a:gs>
                        <a:gs pos="45000">
                          <a:schemeClr val="bg1"/>
                        </a:gs>
                      </a:gsLst>
                      <a:lin ang="16200000" scaled="1"/>
                      <a:tileRect/>
                    </a:gradFill>
                  </a:tcPr>
                </a:tc>
                <a:tc>
                  <a:txBody>
                    <a:bodyPr/>
                    <a:lstStyle/>
                    <a:p>
                      <a:pPr marL="234900" marR="0" lvl="0" indent="-90900" algn="l" defTabSz="914400" rtl="0" eaLnBrk="1" fontAlgn="auto" latinLnBrk="0" hangingPunct="1">
                        <a:lnSpc>
                          <a:spcPct val="107000"/>
                        </a:lnSpc>
                        <a:spcBef>
                          <a:spcPts val="0"/>
                        </a:spcBef>
                        <a:spcAft>
                          <a:spcPts val="0"/>
                        </a:spcAft>
                        <a:buClr>
                          <a:srgbClr val="EB570D"/>
                        </a:buClr>
                        <a:buSzTx/>
                        <a:buFont typeface="Arial" panose="020B0604020202020204" pitchFamily="34" charset="0"/>
                        <a:buChar char="•"/>
                        <a:tabLst/>
                        <a:defRPr/>
                      </a:pPr>
                      <a:r>
                        <a:rPr kumimoji="0" lang="es-MX" sz="1200" b="0" i="0" u="none" strike="noStrike" kern="1200" cap="none" spc="0" normalizeH="0" baseline="0" noProof="0" dirty="0">
                          <a:ln>
                            <a:noFill/>
                          </a:ln>
                          <a:solidFill>
                            <a:prstClr val="black"/>
                          </a:solidFill>
                          <a:effectLst/>
                          <a:uLnTx/>
                          <a:uFillTx/>
                          <a:latin typeface="Tenorite" pitchFamily="2" charset="0"/>
                          <a:ea typeface="+mn-ea"/>
                          <a:cs typeface="+mn-cs"/>
                        </a:rPr>
                        <a:t>La Tesorería del Estado cuando los contratos se celebren con las dependencias </a:t>
                      </a:r>
                      <a:endParaRPr kumimoji="0" lang="en-MX" sz="1200" b="0" i="0" u="none" strike="noStrike" kern="1200" cap="none" spc="0" normalizeH="0" baseline="0" noProof="0" dirty="0">
                        <a:ln>
                          <a:noFill/>
                        </a:ln>
                        <a:solidFill>
                          <a:prstClr val="black"/>
                        </a:solidFill>
                        <a:effectLst/>
                        <a:uLnTx/>
                        <a:uFillTx/>
                        <a:latin typeface="Tenorite" pitchFamily="2" charset="0"/>
                        <a:ea typeface="+mn-ea"/>
                        <a:cs typeface="+mn-cs"/>
                      </a:endParaRPr>
                    </a:p>
                  </a:txBody>
                  <a:tcPr anchor="ctr">
                    <a:lnL w="12700" cap="flat" cmpd="sng" algn="ctr">
                      <a:noFill/>
                      <a:prstDash val="solid"/>
                      <a:round/>
                      <a:headEnd type="none" w="med" len="med"/>
                      <a:tailEnd type="none" w="med" len="med"/>
                    </a:lnL>
                    <a:lnR w="12700" cmpd="sng">
                      <a:noFill/>
                    </a:lnR>
                    <a:lnT w="12700" cmpd="sng">
                      <a:noFill/>
                    </a:lnT>
                    <a:lnB w="12700" cap="flat" cmpd="sng" algn="ctr">
                      <a:solidFill>
                        <a:schemeClr val="accent3">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2F2F2">
                        <a:alpha val="70000"/>
                      </a:srgbClr>
                    </a:solidFill>
                  </a:tcPr>
                </a:tc>
                <a:extLst>
                  <a:ext uri="{0D108BD9-81ED-4DB2-BD59-A6C34878D82A}">
                    <a16:rowId xmlns:a16="http://schemas.microsoft.com/office/drawing/2014/main" val="225886601"/>
                  </a:ext>
                </a:extLst>
              </a:tr>
              <a:tr h="360000">
                <a:tc vMerge="1">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endParaRPr kumimoji="0" lang="en-MX" sz="1200" b="0" i="0" u="none" strike="noStrike" kern="1200" cap="none" spc="0" normalizeH="0" baseline="0" noProof="0" dirty="0">
                        <a:ln>
                          <a:noFill/>
                        </a:ln>
                        <a:solidFill>
                          <a:prstClr val="black"/>
                        </a:solidFill>
                        <a:effectLst/>
                        <a:uLnTx/>
                        <a:uFillTx/>
                        <a:latin typeface="Tenorite" pitchFamily="2" charset="0"/>
                        <a:ea typeface="+mn-ea"/>
                        <a:cs typeface="+mn-cs"/>
                      </a:endParaRPr>
                    </a:p>
                  </a:txBody>
                  <a:tcPr anchor="ctr"/>
                </a:tc>
                <a:tc>
                  <a:txBody>
                    <a:bodyPr/>
                    <a:lstStyle/>
                    <a:p>
                      <a:pPr marL="234900" marR="0" lvl="0" indent="-90900" algn="l" defTabSz="914400" rtl="0" eaLnBrk="1" fontAlgn="auto" latinLnBrk="0" hangingPunct="1">
                        <a:lnSpc>
                          <a:spcPct val="107000"/>
                        </a:lnSpc>
                        <a:spcBef>
                          <a:spcPts val="0"/>
                        </a:spcBef>
                        <a:spcAft>
                          <a:spcPts val="800"/>
                        </a:spcAft>
                        <a:buClr>
                          <a:srgbClr val="EB570D"/>
                        </a:buClr>
                        <a:buSzTx/>
                        <a:buFont typeface="Arial" panose="020B0604020202020204" pitchFamily="34" charset="0"/>
                        <a:buChar char="•"/>
                        <a:tabLst/>
                        <a:defRPr/>
                      </a:pPr>
                      <a:r>
                        <a:rPr kumimoji="0" lang="es-MX" sz="1200" b="0" i="0" u="none" strike="noStrike" kern="1200" cap="none" spc="0" normalizeH="0" baseline="0" noProof="0" dirty="0">
                          <a:ln>
                            <a:noFill/>
                          </a:ln>
                          <a:solidFill>
                            <a:prstClr val="black"/>
                          </a:solidFill>
                          <a:effectLst/>
                          <a:uLnTx/>
                          <a:uFillTx/>
                          <a:latin typeface="Tenorite" pitchFamily="2" charset="0"/>
                          <a:ea typeface="+mn-ea"/>
                          <a:cs typeface="+mn-cs"/>
                        </a:rPr>
                        <a:t>Las Entidades, cuando los contratos se celebre con ellas.</a:t>
                      </a:r>
                      <a:endParaRPr kumimoji="0" lang="en-MX" sz="1200" b="0" i="0" u="none" strike="noStrike" kern="1200" cap="none" spc="0" normalizeH="0" baseline="0" noProof="0" dirty="0">
                        <a:ln>
                          <a:noFill/>
                        </a:ln>
                        <a:solidFill>
                          <a:prstClr val="black"/>
                        </a:solidFill>
                        <a:effectLst/>
                        <a:uLnTx/>
                        <a:uFillTx/>
                        <a:latin typeface="Tenorite" pitchFamily="2" charset="0"/>
                        <a:ea typeface="Calibri" panose="020F0502020204030204" pitchFamily="34" charset="0"/>
                        <a:cs typeface="Times New Roman" panose="02020603050405020304" pitchFamily="18" charset="0"/>
                      </a:endParaRPr>
                    </a:p>
                  </a:txBody>
                  <a:tcPr anchor="ctr">
                    <a:lnL w="12700" cmpd="sng">
                      <a:noFill/>
                    </a:lnL>
                    <a:lnT w="12700" cap="flat" cmpd="sng" algn="ctr">
                      <a:solidFill>
                        <a:schemeClr val="accent3">
                          <a:lumMod val="40000"/>
                          <a:lumOff val="60000"/>
                        </a:schemeClr>
                      </a:solidFill>
                      <a:prstDash val="solid"/>
                      <a:round/>
                      <a:headEnd type="none" w="med" len="med"/>
                      <a:tailEnd type="none" w="med" len="med"/>
                    </a:lnT>
                    <a:solidFill>
                      <a:srgbClr val="F2F2F2">
                        <a:alpha val="30000"/>
                      </a:srgbClr>
                    </a:solidFill>
                  </a:tcPr>
                </a:tc>
                <a:extLst>
                  <a:ext uri="{0D108BD9-81ED-4DB2-BD59-A6C34878D82A}">
                    <a16:rowId xmlns:a16="http://schemas.microsoft.com/office/drawing/2014/main" val="1022226530"/>
                  </a:ext>
                </a:extLst>
              </a:tr>
            </a:tbl>
          </a:graphicData>
        </a:graphic>
      </p:graphicFrame>
    </p:spTree>
    <p:extLst>
      <p:ext uri="{BB962C8B-B14F-4D97-AF65-F5344CB8AC3E}">
        <p14:creationId xmlns:p14="http://schemas.microsoft.com/office/powerpoint/2010/main" val="41324699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89A36C8-A78D-F521-5DEE-DFDE8988EFD6}"/>
              </a:ext>
            </a:extLst>
          </p:cNvPr>
          <p:cNvSpPr txBox="1"/>
          <p:nvPr/>
        </p:nvSpPr>
        <p:spPr>
          <a:xfrm>
            <a:off x="1216867" y="2429293"/>
            <a:ext cx="2380522" cy="1384995"/>
          </a:xfrm>
          <a:prstGeom prst="rect">
            <a:avLst/>
          </a:prstGeom>
          <a:noFill/>
        </p:spPr>
        <p:txBody>
          <a:bodyPr wrap="square" rtlCol="0">
            <a:spAutoFit/>
          </a:bodyPr>
          <a:lstStyle/>
          <a:p>
            <a:pPr marL="0" lvl="2"/>
            <a:r>
              <a:rPr lang="en-US" sz="1400" dirty="0">
                <a:latin typeface="Tenorite" pitchFamily="2" charset="0"/>
              </a:rPr>
              <a:t>Las </a:t>
            </a:r>
            <a:r>
              <a:rPr lang="en-US" sz="1400" dirty="0" err="1">
                <a:latin typeface="Tenorite" pitchFamily="2" charset="0"/>
              </a:rPr>
              <a:t>dependencias</a:t>
            </a:r>
            <a:r>
              <a:rPr lang="en-US" sz="1400" dirty="0">
                <a:latin typeface="Tenorite" pitchFamily="2" charset="0"/>
              </a:rPr>
              <a:t> y </a:t>
            </a:r>
            <a:r>
              <a:rPr lang="en-US" sz="1400" dirty="0" err="1">
                <a:latin typeface="Tenorite" pitchFamily="2" charset="0"/>
              </a:rPr>
              <a:t>entidades</a:t>
            </a:r>
            <a:r>
              <a:rPr lang="en-US" sz="1400" dirty="0">
                <a:latin typeface="Tenorite" pitchFamily="2" charset="0"/>
              </a:rPr>
              <a:t> </a:t>
            </a:r>
            <a:r>
              <a:rPr lang="en-US" sz="1400" dirty="0" err="1">
                <a:latin typeface="Tenorite" pitchFamily="2" charset="0"/>
              </a:rPr>
              <a:t>dentro</a:t>
            </a:r>
            <a:r>
              <a:rPr lang="en-US" sz="1400" dirty="0">
                <a:latin typeface="Tenorite" pitchFamily="2" charset="0"/>
              </a:rPr>
              <a:t> de </a:t>
            </a:r>
            <a:r>
              <a:rPr lang="en-US" sz="1400" dirty="0" err="1">
                <a:latin typeface="Tenorite" pitchFamily="2" charset="0"/>
              </a:rPr>
              <a:t>su</a:t>
            </a:r>
            <a:r>
              <a:rPr lang="en-US" sz="1400" dirty="0">
                <a:latin typeface="Tenorite" pitchFamily="2" charset="0"/>
              </a:rPr>
              <a:t> </a:t>
            </a:r>
            <a:r>
              <a:rPr lang="en-US" sz="1400" dirty="0" err="1">
                <a:latin typeface="Tenorite" pitchFamily="2" charset="0"/>
              </a:rPr>
              <a:t>presupuesto</a:t>
            </a:r>
            <a:r>
              <a:rPr lang="en-US" sz="1400" dirty="0">
                <a:latin typeface="Tenorite" pitchFamily="2" charset="0"/>
              </a:rPr>
              <a:t> </a:t>
            </a:r>
            <a:r>
              <a:rPr lang="en-US" sz="1400" dirty="0" err="1">
                <a:latin typeface="Tenorite" pitchFamily="2" charset="0"/>
              </a:rPr>
              <a:t>pueden</a:t>
            </a:r>
            <a:r>
              <a:rPr lang="en-US" sz="1400" dirty="0">
                <a:latin typeface="Tenorite" pitchFamily="2" charset="0"/>
              </a:rPr>
              <a:t> </a:t>
            </a:r>
            <a:r>
              <a:rPr lang="en-US" sz="1400" dirty="0" err="1">
                <a:latin typeface="Tenorite" pitchFamily="2" charset="0"/>
              </a:rPr>
              <a:t>acordar</a:t>
            </a:r>
            <a:r>
              <a:rPr lang="en-US" sz="1400" dirty="0">
                <a:latin typeface="Tenorite" pitchFamily="2" charset="0"/>
              </a:rPr>
              <a:t> </a:t>
            </a:r>
            <a:r>
              <a:rPr lang="en-US" sz="1400" dirty="0" err="1">
                <a:latin typeface="Tenorite" pitchFamily="2" charset="0"/>
              </a:rPr>
              <a:t>incrementar</a:t>
            </a:r>
            <a:r>
              <a:rPr lang="en-US" sz="1400" dirty="0">
                <a:latin typeface="Tenorite" pitchFamily="2" charset="0"/>
              </a:rPr>
              <a:t> la </a:t>
            </a:r>
            <a:r>
              <a:rPr lang="en-US" sz="1400" dirty="0" err="1">
                <a:latin typeface="Tenorite" pitchFamily="2" charset="0"/>
              </a:rPr>
              <a:t>cantidad</a:t>
            </a:r>
            <a:r>
              <a:rPr lang="en-US" sz="1400" dirty="0">
                <a:latin typeface="Tenorite" pitchFamily="2" charset="0"/>
              </a:rPr>
              <a:t> de </a:t>
            </a:r>
            <a:r>
              <a:rPr lang="en-US" sz="1400" dirty="0" err="1">
                <a:latin typeface="Tenorite" pitchFamily="2" charset="0"/>
              </a:rPr>
              <a:t>bienes</a:t>
            </a:r>
            <a:r>
              <a:rPr lang="en-US" sz="1400" dirty="0">
                <a:latin typeface="Tenorite" pitchFamily="2" charset="0"/>
              </a:rPr>
              <a:t>, </a:t>
            </a:r>
            <a:r>
              <a:rPr lang="en-US" sz="1400" dirty="0" err="1">
                <a:latin typeface="Tenorite" pitchFamily="2" charset="0"/>
              </a:rPr>
              <a:t>arrendamientos</a:t>
            </a:r>
            <a:r>
              <a:rPr lang="en-US" sz="1400" dirty="0">
                <a:latin typeface="Tenorite" pitchFamily="2" charset="0"/>
              </a:rPr>
              <a:t> o </a:t>
            </a:r>
            <a:r>
              <a:rPr lang="en-US" sz="1400" dirty="0" err="1">
                <a:latin typeface="Tenorite" pitchFamily="2" charset="0"/>
              </a:rPr>
              <a:t>servicios</a:t>
            </a:r>
            <a:r>
              <a:rPr lang="en-US" sz="1400" dirty="0">
                <a:latin typeface="Tenorite" pitchFamily="2" charset="0"/>
              </a:rPr>
              <a:t>.</a:t>
            </a:r>
          </a:p>
        </p:txBody>
      </p:sp>
      <p:sp>
        <p:nvSpPr>
          <p:cNvPr id="5" name="TextBox 4">
            <a:extLst>
              <a:ext uri="{FF2B5EF4-FFF2-40B4-BE49-F238E27FC236}">
                <a16:creationId xmlns:a16="http://schemas.microsoft.com/office/drawing/2014/main" id="{7871BCDE-2AB8-C82F-2FA8-4592799C488C}"/>
              </a:ext>
            </a:extLst>
          </p:cNvPr>
          <p:cNvSpPr txBox="1"/>
          <p:nvPr/>
        </p:nvSpPr>
        <p:spPr>
          <a:xfrm>
            <a:off x="4389679" y="6377109"/>
            <a:ext cx="3412643" cy="307777"/>
          </a:xfrm>
          <a:prstGeom prst="rect">
            <a:avLst/>
          </a:prstGeom>
          <a:solidFill>
            <a:schemeClr val="bg1">
              <a:lumMod val="95000"/>
            </a:schemeClr>
          </a:solidFill>
        </p:spPr>
        <p:txBody>
          <a:bodyPr wrap="squar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58 LAASSPES y 90 RLAASSPES</a:t>
            </a:r>
          </a:p>
        </p:txBody>
      </p:sp>
      <p:sp>
        <p:nvSpPr>
          <p:cNvPr id="3" name="Rectangle 2">
            <a:extLst>
              <a:ext uri="{FF2B5EF4-FFF2-40B4-BE49-F238E27FC236}">
                <a16:creationId xmlns:a16="http://schemas.microsoft.com/office/drawing/2014/main" id="{E6652BC2-E6BE-3D0C-7DF0-8AAD3DBD86C8}"/>
              </a:ext>
            </a:extLst>
          </p:cNvPr>
          <p:cNvSpPr/>
          <p:nvPr/>
        </p:nvSpPr>
        <p:spPr>
          <a:xfrm>
            <a:off x="2012474" y="1244122"/>
            <a:ext cx="4721957"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6" name="Title 1">
            <a:extLst>
              <a:ext uri="{FF2B5EF4-FFF2-40B4-BE49-F238E27FC236}">
                <a16:creationId xmlns:a16="http://schemas.microsoft.com/office/drawing/2014/main" id="{1F98FA3F-28F8-A072-63E9-C10478C3FF0F}"/>
              </a:ext>
            </a:extLst>
          </p:cNvPr>
          <p:cNvSpPr txBox="1">
            <a:spLocks/>
          </p:cNvSpPr>
          <p:nvPr/>
        </p:nvSpPr>
        <p:spPr>
          <a:xfrm>
            <a:off x="2046336" y="1311681"/>
            <a:ext cx="460159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MODIFICACIÓN A LOS CONTRATOS</a:t>
            </a:r>
          </a:p>
        </p:txBody>
      </p:sp>
      <p:sp>
        <p:nvSpPr>
          <p:cNvPr id="7" name="TextBox 6">
            <a:extLst>
              <a:ext uri="{FF2B5EF4-FFF2-40B4-BE49-F238E27FC236}">
                <a16:creationId xmlns:a16="http://schemas.microsoft.com/office/drawing/2014/main" id="{C5EEC18A-EE7F-2456-E3A4-5BFED627FFE1}"/>
              </a:ext>
            </a:extLst>
          </p:cNvPr>
          <p:cNvSpPr txBox="1"/>
          <p:nvPr/>
        </p:nvSpPr>
        <p:spPr>
          <a:xfrm>
            <a:off x="4144670" y="2429293"/>
            <a:ext cx="1980000" cy="1169551"/>
          </a:xfrm>
          <a:prstGeom prst="rect">
            <a:avLst/>
          </a:prstGeom>
          <a:noFill/>
        </p:spPr>
        <p:txBody>
          <a:bodyPr wrap="square" rtlCol="0">
            <a:spAutoFit/>
          </a:bodyPr>
          <a:lstStyle/>
          <a:p>
            <a:pPr marL="0" lvl="2"/>
            <a:r>
              <a:rPr lang="en-US" sz="1400" dirty="0">
                <a:latin typeface="Tenorite" pitchFamily="2" charset="0"/>
              </a:rPr>
              <a:t>Si </a:t>
            </a:r>
            <a:r>
              <a:rPr lang="en-US" sz="1400" dirty="0" err="1">
                <a:latin typeface="Tenorite" pitchFamily="2" charset="0"/>
              </a:rPr>
              <a:t>el</a:t>
            </a:r>
            <a:r>
              <a:rPr lang="en-US" sz="1400" dirty="0">
                <a:latin typeface="Tenorite" pitchFamily="2" charset="0"/>
              </a:rPr>
              <a:t> </a:t>
            </a:r>
            <a:r>
              <a:rPr lang="en-US" sz="1400" dirty="0" err="1">
                <a:latin typeface="Tenorite" pitchFamily="2" charset="0"/>
              </a:rPr>
              <a:t>Área</a:t>
            </a:r>
            <a:r>
              <a:rPr lang="en-US" sz="1400" dirty="0">
                <a:latin typeface="Tenorite" pitchFamily="2" charset="0"/>
              </a:rPr>
              <a:t> </a:t>
            </a:r>
            <a:r>
              <a:rPr lang="en-US" sz="1400" dirty="0" err="1">
                <a:latin typeface="Tenorite" pitchFamily="2" charset="0"/>
              </a:rPr>
              <a:t>contratante</a:t>
            </a:r>
            <a:r>
              <a:rPr lang="en-US" sz="1400" dirty="0">
                <a:latin typeface="Tenorite" pitchFamily="2" charset="0"/>
              </a:rPr>
              <a:t> lo </a:t>
            </a:r>
            <a:r>
              <a:rPr lang="en-US" sz="1400" dirty="0" err="1">
                <a:latin typeface="Tenorite" pitchFamily="2" charset="0"/>
              </a:rPr>
              <a:t>considera</a:t>
            </a:r>
            <a:r>
              <a:rPr lang="en-US" sz="1400" dirty="0">
                <a:latin typeface="Tenorite" pitchFamily="2" charset="0"/>
              </a:rPr>
              <a:t> </a:t>
            </a:r>
            <a:r>
              <a:rPr lang="en-US" sz="1400" dirty="0" err="1">
                <a:latin typeface="Tenorite" pitchFamily="2" charset="0"/>
              </a:rPr>
              <a:t>conveniente</a:t>
            </a:r>
            <a:r>
              <a:rPr lang="en-US" sz="1400" dirty="0">
                <a:latin typeface="Tenorite" pitchFamily="2" charset="0"/>
              </a:rPr>
              <a:t> </a:t>
            </a:r>
            <a:r>
              <a:rPr lang="en-US" sz="1400" dirty="0" err="1">
                <a:latin typeface="Tenorite" pitchFamily="2" charset="0"/>
              </a:rPr>
              <a:t>también</a:t>
            </a:r>
            <a:r>
              <a:rPr lang="en-US" sz="1400" dirty="0">
                <a:latin typeface="Tenorite" pitchFamily="2" charset="0"/>
              </a:rPr>
              <a:t> se </a:t>
            </a:r>
            <a:r>
              <a:rPr lang="en-US" sz="1400" dirty="0" err="1">
                <a:latin typeface="Tenorite" pitchFamily="2" charset="0"/>
              </a:rPr>
              <a:t>puede</a:t>
            </a:r>
            <a:r>
              <a:rPr lang="en-US" sz="1400" dirty="0">
                <a:latin typeface="Tenorite" pitchFamily="2" charset="0"/>
              </a:rPr>
              <a:t> </a:t>
            </a:r>
            <a:r>
              <a:rPr lang="en-US" sz="1400" dirty="0" err="1">
                <a:latin typeface="Tenorite" pitchFamily="2" charset="0"/>
              </a:rPr>
              <a:t>ampliar</a:t>
            </a:r>
            <a:r>
              <a:rPr lang="en-US" sz="1400" dirty="0">
                <a:latin typeface="Tenorite" pitchFamily="2" charset="0"/>
              </a:rPr>
              <a:t> la </a:t>
            </a:r>
            <a:r>
              <a:rPr lang="en-US" sz="1400" dirty="0" err="1">
                <a:latin typeface="Tenorite" pitchFamily="2" charset="0"/>
              </a:rPr>
              <a:t>vigencia</a:t>
            </a:r>
            <a:r>
              <a:rPr lang="en-US" sz="1400" dirty="0">
                <a:latin typeface="Tenorite" pitchFamily="2" charset="0"/>
              </a:rPr>
              <a:t> del </a:t>
            </a:r>
            <a:r>
              <a:rPr lang="en-US" sz="1400" dirty="0" err="1">
                <a:latin typeface="Tenorite" pitchFamily="2" charset="0"/>
              </a:rPr>
              <a:t>contrato</a:t>
            </a:r>
            <a:r>
              <a:rPr lang="en-US" sz="1400" dirty="0">
                <a:latin typeface="Tenorite" pitchFamily="2" charset="0"/>
              </a:rPr>
              <a:t> </a:t>
            </a:r>
          </a:p>
        </p:txBody>
      </p:sp>
      <p:sp>
        <p:nvSpPr>
          <p:cNvPr id="8" name="TextBox 7">
            <a:extLst>
              <a:ext uri="{FF2B5EF4-FFF2-40B4-BE49-F238E27FC236}">
                <a16:creationId xmlns:a16="http://schemas.microsoft.com/office/drawing/2014/main" id="{3FF6E048-2FA5-47ED-EAF8-E53B49BB405C}"/>
              </a:ext>
            </a:extLst>
          </p:cNvPr>
          <p:cNvSpPr txBox="1"/>
          <p:nvPr/>
        </p:nvSpPr>
        <p:spPr>
          <a:xfrm>
            <a:off x="6646023" y="2429293"/>
            <a:ext cx="1609963" cy="1169551"/>
          </a:xfrm>
          <a:prstGeom prst="rect">
            <a:avLst/>
          </a:prstGeom>
          <a:noFill/>
        </p:spPr>
        <p:txBody>
          <a:bodyPr wrap="square" rtlCol="0">
            <a:spAutoFit/>
          </a:bodyPr>
          <a:lstStyle/>
          <a:p>
            <a:pPr marL="0" lvl="2"/>
            <a:r>
              <a:rPr lang="en-US" sz="1400" dirty="0">
                <a:latin typeface="Tenorite" pitchFamily="2" charset="0"/>
              </a:rPr>
              <a:t>El </a:t>
            </a:r>
            <a:r>
              <a:rPr lang="en-US" sz="1400" dirty="0" err="1">
                <a:latin typeface="Tenorite" pitchFamily="2" charset="0"/>
              </a:rPr>
              <a:t>monto</a:t>
            </a:r>
            <a:r>
              <a:rPr lang="en-US" sz="1400" dirty="0">
                <a:latin typeface="Tenorite" pitchFamily="2" charset="0"/>
              </a:rPr>
              <a:t> total de las </a:t>
            </a:r>
            <a:r>
              <a:rPr lang="en-US" sz="1400" dirty="0" err="1">
                <a:latin typeface="Tenorite" pitchFamily="2" charset="0"/>
              </a:rPr>
              <a:t>modificaciones</a:t>
            </a:r>
            <a:r>
              <a:rPr lang="en-US" sz="1400" dirty="0">
                <a:latin typeface="Tenorite" pitchFamily="2" charset="0"/>
              </a:rPr>
              <a:t> no </a:t>
            </a:r>
            <a:r>
              <a:rPr lang="en-US" sz="1400" dirty="0" err="1">
                <a:latin typeface="Tenorite" pitchFamily="2" charset="0"/>
              </a:rPr>
              <a:t>podrá</a:t>
            </a:r>
            <a:r>
              <a:rPr lang="en-US" sz="1400" dirty="0">
                <a:latin typeface="Tenorite" pitchFamily="2" charset="0"/>
              </a:rPr>
              <a:t> </a:t>
            </a:r>
            <a:r>
              <a:rPr lang="en-US" sz="1400" dirty="0" err="1">
                <a:latin typeface="Tenorite" pitchFamily="2" charset="0"/>
              </a:rPr>
              <a:t>rebasar</a:t>
            </a:r>
            <a:r>
              <a:rPr lang="en-US" sz="1400" dirty="0">
                <a:latin typeface="Tenorite" pitchFamily="2" charset="0"/>
              </a:rPr>
              <a:t> </a:t>
            </a:r>
            <a:r>
              <a:rPr lang="en-US" sz="1400" dirty="0" err="1">
                <a:latin typeface="Tenorite" pitchFamily="2" charset="0"/>
              </a:rPr>
              <a:t>el</a:t>
            </a:r>
            <a:r>
              <a:rPr lang="en-US" sz="1400" dirty="0">
                <a:latin typeface="Tenorite" pitchFamily="2" charset="0"/>
              </a:rPr>
              <a:t> 20% del valor del </a:t>
            </a:r>
            <a:r>
              <a:rPr lang="en-US" sz="1400" dirty="0" err="1">
                <a:latin typeface="Tenorite" pitchFamily="2" charset="0"/>
              </a:rPr>
              <a:t>contrato</a:t>
            </a:r>
            <a:endParaRPr lang="en-US" sz="1400" dirty="0">
              <a:latin typeface="Tenorite" pitchFamily="2" charset="0"/>
            </a:endParaRPr>
          </a:p>
        </p:txBody>
      </p:sp>
      <p:sp>
        <p:nvSpPr>
          <p:cNvPr id="9" name="TextBox 8">
            <a:extLst>
              <a:ext uri="{FF2B5EF4-FFF2-40B4-BE49-F238E27FC236}">
                <a16:creationId xmlns:a16="http://schemas.microsoft.com/office/drawing/2014/main" id="{C9CD29C7-58FF-FA61-6381-F0CF60079639}"/>
              </a:ext>
            </a:extLst>
          </p:cNvPr>
          <p:cNvSpPr txBox="1"/>
          <p:nvPr/>
        </p:nvSpPr>
        <p:spPr>
          <a:xfrm>
            <a:off x="1216517" y="4338005"/>
            <a:ext cx="4117735" cy="1815882"/>
          </a:xfrm>
          <a:prstGeom prst="rect">
            <a:avLst/>
          </a:prstGeom>
          <a:noFill/>
        </p:spPr>
        <p:txBody>
          <a:bodyPr wrap="square" rtlCol="0">
            <a:spAutoFit/>
          </a:bodyPr>
          <a:lstStyle/>
          <a:p>
            <a:pPr marL="0" lvl="2"/>
            <a:r>
              <a:rPr lang="en-US" sz="1400" dirty="0" err="1">
                <a:latin typeface="Tenorite" pitchFamily="2" charset="0"/>
              </a:rPr>
              <a:t>Cuando</a:t>
            </a:r>
            <a:r>
              <a:rPr lang="en-US" sz="1400" dirty="0">
                <a:latin typeface="Tenorite" pitchFamily="2" charset="0"/>
              </a:rPr>
              <a:t>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proveedores</a:t>
            </a:r>
            <a:r>
              <a:rPr lang="en-US" sz="1400" dirty="0">
                <a:latin typeface="Tenorite" pitchFamily="2" charset="0"/>
              </a:rPr>
              <a:t> </a:t>
            </a:r>
            <a:r>
              <a:rPr lang="en-US" sz="1400" dirty="0" err="1">
                <a:latin typeface="Tenorite" pitchFamily="2" charset="0"/>
              </a:rPr>
              <a:t>demuestren</a:t>
            </a:r>
            <a:r>
              <a:rPr lang="en-US" sz="1400" dirty="0">
                <a:latin typeface="Tenorite" pitchFamily="2" charset="0"/>
              </a:rPr>
              <a:t> la </a:t>
            </a:r>
            <a:r>
              <a:rPr lang="en-US" sz="1400" dirty="0" err="1">
                <a:latin typeface="Tenorite" pitchFamily="2" charset="0"/>
              </a:rPr>
              <a:t>existencia</a:t>
            </a:r>
            <a:r>
              <a:rPr lang="en-US" sz="1400" dirty="0">
                <a:latin typeface="Tenorite" pitchFamily="2" charset="0"/>
              </a:rPr>
              <a:t> de causa </a:t>
            </a:r>
            <a:r>
              <a:rPr lang="en-US" sz="1400" dirty="0" err="1">
                <a:latin typeface="Tenorite" pitchFamily="2" charset="0"/>
              </a:rPr>
              <a:t>justificada</a:t>
            </a:r>
            <a:r>
              <a:rPr lang="en-US" sz="1400" dirty="0">
                <a:latin typeface="Tenorite" pitchFamily="2" charset="0"/>
              </a:rPr>
              <a:t> que les </a:t>
            </a:r>
            <a:r>
              <a:rPr lang="en-US" sz="1400" dirty="0" err="1">
                <a:latin typeface="Tenorite" pitchFamily="2" charset="0"/>
              </a:rPr>
              <a:t>impida</a:t>
            </a:r>
            <a:r>
              <a:rPr lang="en-US" sz="1400" dirty="0">
                <a:latin typeface="Tenorite" pitchFamily="2" charset="0"/>
              </a:rPr>
              <a:t> </a:t>
            </a:r>
            <a:r>
              <a:rPr lang="en-US" sz="1400" dirty="0" err="1">
                <a:latin typeface="Tenorite" pitchFamily="2" charset="0"/>
              </a:rPr>
              <a:t>cumplir</a:t>
            </a:r>
            <a:r>
              <a:rPr lang="en-US" sz="1400" dirty="0">
                <a:latin typeface="Tenorite" pitchFamily="2" charset="0"/>
              </a:rPr>
              <a:t> con la </a:t>
            </a:r>
            <a:r>
              <a:rPr lang="en-US" sz="1400" dirty="0" err="1">
                <a:latin typeface="Tenorite" pitchFamily="2" charset="0"/>
              </a:rPr>
              <a:t>entrega</a:t>
            </a:r>
            <a:r>
              <a:rPr lang="en-US" sz="1400" dirty="0">
                <a:latin typeface="Tenorite" pitchFamily="2" charset="0"/>
              </a:rPr>
              <a:t> total de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bienes</a:t>
            </a:r>
            <a:r>
              <a:rPr lang="en-US" sz="1400" dirty="0">
                <a:latin typeface="Tenorite" pitchFamily="2" charset="0"/>
              </a:rPr>
              <a:t> </a:t>
            </a:r>
            <a:r>
              <a:rPr lang="en-US" sz="1400" dirty="0" err="1">
                <a:latin typeface="Tenorite" pitchFamily="2" charset="0"/>
              </a:rPr>
              <a:t>conforme</a:t>
            </a:r>
            <a:r>
              <a:rPr lang="en-US" sz="1400" dirty="0">
                <a:latin typeface="Tenorite" pitchFamily="2" charset="0"/>
              </a:rPr>
              <a:t> a lo </a:t>
            </a:r>
            <a:r>
              <a:rPr lang="en-US" sz="1400" dirty="0" err="1">
                <a:latin typeface="Tenorite" pitchFamily="2" charset="0"/>
              </a:rPr>
              <a:t>pactado</a:t>
            </a:r>
            <a:r>
              <a:rPr lang="en-US" sz="1400" dirty="0">
                <a:latin typeface="Tenorite" pitchFamily="2" charset="0"/>
              </a:rPr>
              <a:t> en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contratos</a:t>
            </a:r>
            <a:r>
              <a:rPr lang="en-US" sz="1400" dirty="0">
                <a:latin typeface="Tenorite" pitchFamily="2" charset="0"/>
              </a:rPr>
              <a:t> las </a:t>
            </a:r>
            <a:r>
              <a:rPr lang="en-US" sz="1400" dirty="0" err="1">
                <a:latin typeface="Tenorite" pitchFamily="2" charset="0"/>
              </a:rPr>
              <a:t>dependencias</a:t>
            </a:r>
            <a:r>
              <a:rPr lang="en-US" sz="1400" dirty="0">
                <a:latin typeface="Tenorite" pitchFamily="2" charset="0"/>
              </a:rPr>
              <a:t> y </a:t>
            </a:r>
            <a:r>
              <a:rPr lang="en-US" sz="1400" dirty="0" err="1">
                <a:latin typeface="Tenorite" pitchFamily="2" charset="0"/>
              </a:rPr>
              <a:t>entidades</a:t>
            </a:r>
            <a:r>
              <a:rPr lang="en-US" sz="1400" dirty="0">
                <a:latin typeface="Tenorite" pitchFamily="2" charset="0"/>
              </a:rPr>
              <a:t> </a:t>
            </a:r>
            <a:r>
              <a:rPr lang="en-US" sz="1400" dirty="0" err="1">
                <a:latin typeface="Tenorite" pitchFamily="2" charset="0"/>
              </a:rPr>
              <a:t>podrán</a:t>
            </a:r>
            <a:r>
              <a:rPr lang="en-US" sz="1400" dirty="0">
                <a:latin typeface="Tenorite" pitchFamily="2" charset="0"/>
              </a:rPr>
              <a:t> </a:t>
            </a:r>
            <a:r>
              <a:rPr lang="en-US" sz="1400" dirty="0" err="1">
                <a:latin typeface="Tenorite" pitchFamily="2" charset="0"/>
              </a:rPr>
              <a:t>modificarlos</a:t>
            </a:r>
            <a:r>
              <a:rPr lang="en-US" sz="1400" dirty="0">
                <a:latin typeface="Tenorite" pitchFamily="2" charset="0"/>
              </a:rPr>
              <a:t> </a:t>
            </a:r>
            <a:r>
              <a:rPr lang="en-US" sz="1400" dirty="0" err="1">
                <a:latin typeface="Tenorite" pitchFamily="2" charset="0"/>
              </a:rPr>
              <a:t>mediante</a:t>
            </a:r>
            <a:r>
              <a:rPr lang="en-US" sz="1400" dirty="0">
                <a:latin typeface="Tenorite" pitchFamily="2" charset="0"/>
              </a:rPr>
              <a:t> la </a:t>
            </a:r>
            <a:r>
              <a:rPr lang="en-US" sz="1400" dirty="0" err="1">
                <a:latin typeface="Tenorite" pitchFamily="2" charset="0"/>
              </a:rPr>
              <a:t>cancelación</a:t>
            </a:r>
            <a:r>
              <a:rPr lang="en-US" sz="1400" dirty="0">
                <a:latin typeface="Tenorite" pitchFamily="2" charset="0"/>
              </a:rPr>
              <a:t> de </a:t>
            </a:r>
            <a:r>
              <a:rPr lang="en-US" sz="1400" dirty="0" err="1">
                <a:latin typeface="Tenorite" pitchFamily="2" charset="0"/>
              </a:rPr>
              <a:t>partidas</a:t>
            </a:r>
            <a:r>
              <a:rPr lang="en-US" sz="1400" dirty="0">
                <a:latin typeface="Tenorite" pitchFamily="2" charset="0"/>
              </a:rPr>
              <a:t> o </a:t>
            </a:r>
            <a:r>
              <a:rPr lang="en-US" sz="1400" dirty="0" err="1">
                <a:latin typeface="Tenorite" pitchFamily="2" charset="0"/>
              </a:rPr>
              <a:t>parte</a:t>
            </a:r>
            <a:r>
              <a:rPr lang="en-US" sz="1400" dirty="0">
                <a:latin typeface="Tenorite" pitchFamily="2" charset="0"/>
              </a:rPr>
              <a:t> de las </a:t>
            </a:r>
            <a:r>
              <a:rPr lang="en-US" sz="1400" dirty="0" err="1">
                <a:latin typeface="Tenorite" pitchFamily="2" charset="0"/>
              </a:rPr>
              <a:t>cantidades</a:t>
            </a:r>
            <a:r>
              <a:rPr lang="en-US" sz="1400" dirty="0">
                <a:latin typeface="Tenorite" pitchFamily="2" charset="0"/>
              </a:rPr>
              <a:t> </a:t>
            </a:r>
            <a:r>
              <a:rPr lang="en-US" sz="1400" dirty="0" err="1">
                <a:latin typeface="Tenorite" pitchFamily="2" charset="0"/>
              </a:rPr>
              <a:t>originalmente</a:t>
            </a:r>
            <a:r>
              <a:rPr lang="en-US" sz="1400" dirty="0">
                <a:latin typeface="Tenorite" pitchFamily="2" charset="0"/>
              </a:rPr>
              <a:t> </a:t>
            </a:r>
            <a:r>
              <a:rPr lang="en-US" sz="1400" dirty="0" err="1">
                <a:latin typeface="Tenorite" pitchFamily="2" charset="0"/>
              </a:rPr>
              <a:t>estipuladas</a:t>
            </a:r>
            <a:r>
              <a:rPr lang="en-US" sz="1400" dirty="0">
                <a:latin typeface="Tenorite" pitchFamily="2" charset="0"/>
              </a:rPr>
              <a:t>, </a:t>
            </a:r>
            <a:r>
              <a:rPr lang="en-US" sz="1400" dirty="0" err="1">
                <a:latin typeface="Tenorite" pitchFamily="2" charset="0"/>
              </a:rPr>
              <a:t>siempre</a:t>
            </a:r>
            <a:r>
              <a:rPr lang="en-US" sz="1400" dirty="0">
                <a:latin typeface="Tenorite" pitchFamily="2" charset="0"/>
              </a:rPr>
              <a:t> y </a:t>
            </a:r>
            <a:r>
              <a:rPr lang="en-US" sz="1400" dirty="0" err="1">
                <a:latin typeface="Tenorite" pitchFamily="2" charset="0"/>
              </a:rPr>
              <a:t>cuando</a:t>
            </a:r>
            <a:r>
              <a:rPr lang="en-US" sz="1400" dirty="0">
                <a:latin typeface="Tenorite" pitchFamily="2" charset="0"/>
              </a:rPr>
              <a:t> no rebase </a:t>
            </a:r>
            <a:r>
              <a:rPr lang="en-US" sz="1400" dirty="0" err="1">
                <a:latin typeface="Tenorite" pitchFamily="2" charset="0"/>
              </a:rPr>
              <a:t>el</a:t>
            </a:r>
            <a:r>
              <a:rPr lang="en-US" sz="1400" dirty="0">
                <a:latin typeface="Tenorite" pitchFamily="2" charset="0"/>
              </a:rPr>
              <a:t> 10% del </a:t>
            </a:r>
            <a:r>
              <a:rPr lang="en-US" sz="1400" dirty="0" err="1">
                <a:latin typeface="Tenorite" pitchFamily="2" charset="0"/>
              </a:rPr>
              <a:t>importe</a:t>
            </a:r>
            <a:r>
              <a:rPr lang="en-US" sz="1400" dirty="0">
                <a:latin typeface="Tenorite" pitchFamily="2" charset="0"/>
              </a:rPr>
              <a:t> total del </a:t>
            </a:r>
            <a:r>
              <a:rPr lang="en-US" sz="1400" dirty="0" err="1">
                <a:latin typeface="Tenorite" pitchFamily="2" charset="0"/>
              </a:rPr>
              <a:t>contrato</a:t>
            </a:r>
            <a:endParaRPr lang="en-US" sz="1400" dirty="0">
              <a:latin typeface="Tenorite" pitchFamily="2" charset="0"/>
            </a:endParaRPr>
          </a:p>
        </p:txBody>
      </p:sp>
      <p:sp>
        <p:nvSpPr>
          <p:cNvPr id="10" name="TextBox 9">
            <a:extLst>
              <a:ext uri="{FF2B5EF4-FFF2-40B4-BE49-F238E27FC236}">
                <a16:creationId xmlns:a16="http://schemas.microsoft.com/office/drawing/2014/main" id="{ECD36787-71BA-AFD8-8D82-4642FCBD2A1A}"/>
              </a:ext>
            </a:extLst>
          </p:cNvPr>
          <p:cNvSpPr txBox="1"/>
          <p:nvPr/>
        </p:nvSpPr>
        <p:spPr>
          <a:xfrm>
            <a:off x="5864744" y="4338005"/>
            <a:ext cx="2825926" cy="1815882"/>
          </a:xfrm>
          <a:prstGeom prst="rect">
            <a:avLst/>
          </a:prstGeom>
          <a:noFill/>
        </p:spPr>
        <p:txBody>
          <a:bodyPr wrap="square" rtlCol="0">
            <a:spAutoFit/>
          </a:bodyPr>
          <a:lstStyle/>
          <a:p>
            <a:pPr marL="0" lvl="2"/>
            <a:r>
              <a:rPr lang="en-US" sz="1400" dirty="0" err="1">
                <a:latin typeface="Tenorite" pitchFamily="2" charset="0"/>
              </a:rPr>
              <a:t>Cualquier</a:t>
            </a:r>
            <a:r>
              <a:rPr lang="en-US" sz="1400" dirty="0">
                <a:latin typeface="Tenorite" pitchFamily="2" charset="0"/>
              </a:rPr>
              <a:t> </a:t>
            </a:r>
            <a:r>
              <a:rPr lang="en-US" sz="1400" dirty="0" err="1">
                <a:latin typeface="Tenorite" pitchFamily="2" charset="0"/>
              </a:rPr>
              <a:t>modificación</a:t>
            </a:r>
            <a:r>
              <a:rPr lang="en-US" sz="1400" dirty="0">
                <a:latin typeface="Tenorite" pitchFamily="2" charset="0"/>
              </a:rPr>
              <a:t> a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contratos</a:t>
            </a:r>
            <a:r>
              <a:rPr lang="en-US" sz="1400" dirty="0">
                <a:latin typeface="Tenorite" pitchFamily="2" charset="0"/>
              </a:rPr>
              <a:t> </a:t>
            </a:r>
            <a:r>
              <a:rPr lang="en-US" sz="1400" dirty="0" err="1">
                <a:latin typeface="Tenorite" pitchFamily="2" charset="0"/>
              </a:rPr>
              <a:t>deberá</a:t>
            </a:r>
            <a:r>
              <a:rPr lang="en-US" sz="1400" dirty="0">
                <a:latin typeface="Tenorite" pitchFamily="2" charset="0"/>
              </a:rPr>
              <a:t> </a:t>
            </a:r>
            <a:r>
              <a:rPr lang="en-US" sz="1400" dirty="0" err="1">
                <a:latin typeface="Tenorite" pitchFamily="2" charset="0"/>
              </a:rPr>
              <a:t>formalizarse</a:t>
            </a:r>
            <a:r>
              <a:rPr lang="en-US" sz="1400" dirty="0">
                <a:latin typeface="Tenorite" pitchFamily="2" charset="0"/>
              </a:rPr>
              <a:t> </a:t>
            </a:r>
            <a:r>
              <a:rPr lang="en-US" sz="1400" dirty="0" err="1">
                <a:latin typeface="Tenorite" pitchFamily="2" charset="0"/>
              </a:rPr>
              <a:t>por</a:t>
            </a:r>
            <a:r>
              <a:rPr lang="en-US" sz="1400" dirty="0">
                <a:latin typeface="Tenorite" pitchFamily="2" charset="0"/>
              </a:rPr>
              <a:t> </a:t>
            </a:r>
            <a:r>
              <a:rPr lang="en-US" sz="1400" dirty="0" err="1">
                <a:latin typeface="Tenorite" pitchFamily="2" charset="0"/>
              </a:rPr>
              <a:t>escrito</a:t>
            </a:r>
            <a:r>
              <a:rPr lang="en-US" sz="1400" dirty="0">
                <a:latin typeface="Tenorite" pitchFamily="2" charset="0"/>
              </a:rPr>
              <a:t>,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instrumentos</a:t>
            </a:r>
            <a:r>
              <a:rPr lang="en-US" sz="1400" dirty="0">
                <a:latin typeface="Tenorite" pitchFamily="2" charset="0"/>
              </a:rPr>
              <a:t> </a:t>
            </a:r>
            <a:r>
              <a:rPr lang="en-US" sz="1400" dirty="0" err="1">
                <a:latin typeface="Tenorite" pitchFamily="2" charset="0"/>
              </a:rPr>
              <a:t>legales</a:t>
            </a:r>
            <a:r>
              <a:rPr lang="en-US" sz="1400" dirty="0">
                <a:latin typeface="Tenorite" pitchFamily="2" charset="0"/>
              </a:rPr>
              <a:t> </a:t>
            </a:r>
            <a:r>
              <a:rPr lang="en-US" sz="1400" dirty="0" err="1">
                <a:latin typeface="Tenorite" pitchFamily="2" charset="0"/>
              </a:rPr>
              <a:t>respectivos</a:t>
            </a:r>
            <a:r>
              <a:rPr lang="en-US" sz="1400" dirty="0">
                <a:latin typeface="Tenorite" pitchFamily="2" charset="0"/>
              </a:rPr>
              <a:t> </a:t>
            </a:r>
            <a:r>
              <a:rPr lang="en-US" sz="1400" dirty="0" err="1">
                <a:latin typeface="Tenorite" pitchFamily="2" charset="0"/>
              </a:rPr>
              <a:t>serán</a:t>
            </a:r>
            <a:r>
              <a:rPr lang="en-US" sz="1400" dirty="0">
                <a:latin typeface="Tenorite" pitchFamily="2" charset="0"/>
              </a:rPr>
              <a:t> </a:t>
            </a:r>
            <a:r>
              <a:rPr lang="en-US" sz="1400" dirty="0" err="1">
                <a:latin typeface="Tenorite" pitchFamily="2" charset="0"/>
              </a:rPr>
              <a:t>suscritos</a:t>
            </a:r>
            <a:r>
              <a:rPr lang="en-US" sz="1400" dirty="0">
                <a:latin typeface="Tenorite" pitchFamily="2" charset="0"/>
              </a:rPr>
              <a:t> </a:t>
            </a:r>
            <a:r>
              <a:rPr lang="en-US" sz="1400" dirty="0" err="1">
                <a:latin typeface="Tenorite" pitchFamily="2" charset="0"/>
              </a:rPr>
              <a:t>por</a:t>
            </a:r>
            <a:r>
              <a:rPr lang="en-US" sz="1400" dirty="0">
                <a:latin typeface="Tenorite" pitchFamily="2" charset="0"/>
              </a:rPr>
              <a:t> </a:t>
            </a:r>
            <a:r>
              <a:rPr lang="en-US" sz="1400" dirty="0" err="1">
                <a:latin typeface="Tenorite" pitchFamily="2" charset="0"/>
              </a:rPr>
              <a:t>el</a:t>
            </a:r>
            <a:r>
              <a:rPr lang="en-US" sz="1400" dirty="0">
                <a:latin typeface="Tenorite" pitchFamily="2" charset="0"/>
              </a:rPr>
              <a:t> </a:t>
            </a:r>
            <a:r>
              <a:rPr lang="en-US" sz="1400" dirty="0" err="1">
                <a:latin typeface="Tenorite" pitchFamily="2" charset="0"/>
              </a:rPr>
              <a:t>servidor</a:t>
            </a:r>
            <a:r>
              <a:rPr lang="en-US" sz="1400" dirty="0">
                <a:latin typeface="Tenorite" pitchFamily="2" charset="0"/>
              </a:rPr>
              <a:t> </a:t>
            </a:r>
            <a:r>
              <a:rPr lang="en-US" sz="1400" dirty="0" err="1">
                <a:latin typeface="Tenorite" pitchFamily="2" charset="0"/>
              </a:rPr>
              <a:t>público</a:t>
            </a:r>
            <a:r>
              <a:rPr lang="en-US" sz="1400" dirty="0">
                <a:latin typeface="Tenorite" pitchFamily="2" charset="0"/>
              </a:rPr>
              <a:t> que lo </a:t>
            </a:r>
            <a:r>
              <a:rPr lang="en-US" sz="1400" dirty="0" err="1">
                <a:latin typeface="Tenorite" pitchFamily="2" charset="0"/>
              </a:rPr>
              <a:t>haya</a:t>
            </a:r>
            <a:r>
              <a:rPr lang="en-US" sz="1400" dirty="0">
                <a:latin typeface="Tenorite" pitchFamily="2" charset="0"/>
              </a:rPr>
              <a:t> </a:t>
            </a:r>
            <a:r>
              <a:rPr lang="en-US" sz="1400" dirty="0" err="1">
                <a:latin typeface="Tenorite" pitchFamily="2" charset="0"/>
              </a:rPr>
              <a:t>hecho</a:t>
            </a:r>
            <a:r>
              <a:rPr lang="en-US" sz="1400" dirty="0">
                <a:latin typeface="Tenorite" pitchFamily="2" charset="0"/>
              </a:rPr>
              <a:t> </a:t>
            </a:r>
            <a:r>
              <a:rPr lang="en-US" sz="1400" dirty="0" err="1">
                <a:latin typeface="Tenorite" pitchFamily="2" charset="0"/>
              </a:rPr>
              <a:t>en</a:t>
            </a:r>
            <a:r>
              <a:rPr lang="en-US" sz="1400" dirty="0">
                <a:latin typeface="Tenorite" pitchFamily="2" charset="0"/>
              </a:rPr>
              <a:t> </a:t>
            </a:r>
            <a:r>
              <a:rPr lang="en-US" sz="1400" dirty="0" err="1">
                <a:latin typeface="Tenorite" pitchFamily="2" charset="0"/>
              </a:rPr>
              <a:t>el</a:t>
            </a:r>
            <a:r>
              <a:rPr lang="en-US" sz="1400" dirty="0">
                <a:latin typeface="Tenorite" pitchFamily="2" charset="0"/>
              </a:rPr>
              <a:t> </a:t>
            </a:r>
            <a:r>
              <a:rPr lang="en-US" sz="1400" dirty="0" err="1">
                <a:latin typeface="Tenorite" pitchFamily="2" charset="0"/>
              </a:rPr>
              <a:t>contrato</a:t>
            </a:r>
            <a:r>
              <a:rPr lang="en-US" sz="1400" dirty="0">
                <a:latin typeface="Tenorite" pitchFamily="2" charset="0"/>
              </a:rPr>
              <a:t> o </a:t>
            </a:r>
            <a:r>
              <a:rPr lang="en-US" sz="1400" dirty="0" err="1">
                <a:latin typeface="Tenorite" pitchFamily="2" charset="0"/>
              </a:rPr>
              <a:t>quien</a:t>
            </a:r>
            <a:r>
              <a:rPr lang="en-US" sz="1400" dirty="0">
                <a:latin typeface="Tenorite" pitchFamily="2" charset="0"/>
              </a:rPr>
              <a:t> lo </a:t>
            </a:r>
            <a:r>
              <a:rPr lang="en-US" sz="1400" dirty="0" err="1">
                <a:latin typeface="Tenorite" pitchFamily="2" charset="0"/>
              </a:rPr>
              <a:t>sustituya</a:t>
            </a:r>
            <a:r>
              <a:rPr lang="en-US" sz="1400" dirty="0">
                <a:latin typeface="Tenorite" pitchFamily="2" charset="0"/>
              </a:rPr>
              <a:t> o </a:t>
            </a:r>
            <a:r>
              <a:rPr lang="en-US" sz="1400" dirty="0" err="1">
                <a:latin typeface="Tenorite" pitchFamily="2" charset="0"/>
              </a:rPr>
              <a:t>este</a:t>
            </a:r>
            <a:r>
              <a:rPr lang="en-US" sz="1400" dirty="0">
                <a:latin typeface="Tenorite" pitchFamily="2" charset="0"/>
              </a:rPr>
              <a:t> </a:t>
            </a:r>
            <a:r>
              <a:rPr lang="en-US" sz="1400" dirty="0" err="1">
                <a:latin typeface="Tenorite" pitchFamily="2" charset="0"/>
              </a:rPr>
              <a:t>facultado</a:t>
            </a:r>
            <a:r>
              <a:rPr lang="en-US" sz="1400" dirty="0">
                <a:latin typeface="Tenorite" pitchFamily="2" charset="0"/>
              </a:rPr>
              <a:t> para </a:t>
            </a:r>
            <a:r>
              <a:rPr lang="en-US" sz="1400" dirty="0" err="1">
                <a:latin typeface="Tenorite" pitchFamily="2" charset="0"/>
              </a:rPr>
              <a:t>ello</a:t>
            </a:r>
            <a:r>
              <a:rPr lang="en-US" sz="1400" dirty="0">
                <a:latin typeface="Tenorite" pitchFamily="2" charset="0"/>
              </a:rPr>
              <a:t>. </a:t>
            </a:r>
          </a:p>
        </p:txBody>
      </p:sp>
      <p:sp>
        <p:nvSpPr>
          <p:cNvPr id="11" name="TextBox 10">
            <a:extLst>
              <a:ext uri="{FF2B5EF4-FFF2-40B4-BE49-F238E27FC236}">
                <a16:creationId xmlns:a16="http://schemas.microsoft.com/office/drawing/2014/main" id="{9F52D491-7DE0-52D3-3559-8FE0933EF2F6}"/>
              </a:ext>
            </a:extLst>
          </p:cNvPr>
          <p:cNvSpPr txBox="1"/>
          <p:nvPr/>
        </p:nvSpPr>
        <p:spPr>
          <a:xfrm>
            <a:off x="9168438" y="4338005"/>
            <a:ext cx="1979999" cy="1384995"/>
          </a:xfrm>
          <a:prstGeom prst="rect">
            <a:avLst/>
          </a:prstGeom>
          <a:noFill/>
        </p:spPr>
        <p:txBody>
          <a:bodyPr wrap="square" rtlCol="0">
            <a:spAutoFit/>
          </a:bodyPr>
          <a:lstStyle/>
          <a:p>
            <a:pPr marL="0" lvl="2"/>
            <a:r>
              <a:rPr lang="en-US" sz="1400" dirty="0">
                <a:latin typeface="Tenorite" pitchFamily="2" charset="0"/>
              </a:rPr>
              <a:t>De las </a:t>
            </a:r>
            <a:r>
              <a:rPr lang="en-US" sz="1400" dirty="0" err="1">
                <a:latin typeface="Tenorite" pitchFamily="2" charset="0"/>
              </a:rPr>
              <a:t>modificaciones</a:t>
            </a:r>
            <a:r>
              <a:rPr lang="en-US" sz="1400" dirty="0">
                <a:latin typeface="Tenorite" pitchFamily="2" charset="0"/>
              </a:rPr>
              <a:t> a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contratos</a:t>
            </a:r>
            <a:r>
              <a:rPr lang="en-US" sz="1400" dirty="0">
                <a:latin typeface="Tenorite" pitchFamily="2" charset="0"/>
              </a:rPr>
              <a:t>, se </a:t>
            </a:r>
            <a:r>
              <a:rPr lang="en-US" sz="1400" dirty="0" err="1">
                <a:latin typeface="Tenorite" pitchFamily="2" charset="0"/>
              </a:rPr>
              <a:t>deben</a:t>
            </a:r>
            <a:r>
              <a:rPr lang="en-US" sz="1400" dirty="0">
                <a:latin typeface="Tenorite" pitchFamily="2" charset="0"/>
              </a:rPr>
              <a:t> </a:t>
            </a:r>
            <a:r>
              <a:rPr lang="en-US" sz="1400" dirty="0" err="1">
                <a:latin typeface="Tenorite" pitchFamily="2" charset="0"/>
              </a:rPr>
              <a:t>ajustar</a:t>
            </a:r>
            <a:r>
              <a:rPr lang="en-US" sz="1400" dirty="0">
                <a:latin typeface="Tenorite" pitchFamily="2" charset="0"/>
              </a:rPr>
              <a:t> las </a:t>
            </a:r>
            <a:r>
              <a:rPr lang="en-US" sz="1400" dirty="0" err="1">
                <a:latin typeface="Tenorite" pitchFamily="2" charset="0"/>
              </a:rPr>
              <a:t>garantías</a:t>
            </a:r>
            <a:r>
              <a:rPr lang="en-US" sz="1400" dirty="0">
                <a:latin typeface="Tenorite" pitchFamily="2" charset="0"/>
              </a:rPr>
              <a:t> de cumplimiento y </a:t>
            </a:r>
            <a:r>
              <a:rPr lang="en-US" sz="1400" dirty="0" err="1">
                <a:latin typeface="Tenorite" pitchFamily="2" charset="0"/>
              </a:rPr>
              <a:t>anticipo</a:t>
            </a:r>
            <a:r>
              <a:rPr lang="en-US" sz="1400" dirty="0">
                <a:latin typeface="Tenorite" pitchFamily="2" charset="0"/>
              </a:rPr>
              <a:t> de </a:t>
            </a:r>
            <a:r>
              <a:rPr lang="en-US" sz="1400" dirty="0" err="1">
                <a:latin typeface="Tenorite" pitchFamily="2" charset="0"/>
              </a:rPr>
              <a:t>contrato</a:t>
            </a:r>
            <a:r>
              <a:rPr lang="en-US" sz="1400" dirty="0">
                <a:latin typeface="Tenorite" pitchFamily="2" charset="0"/>
              </a:rPr>
              <a:t>. </a:t>
            </a:r>
          </a:p>
        </p:txBody>
      </p:sp>
      <p:sp>
        <p:nvSpPr>
          <p:cNvPr id="12" name="Rounded Rectangle 11">
            <a:extLst>
              <a:ext uri="{FF2B5EF4-FFF2-40B4-BE49-F238E27FC236}">
                <a16:creationId xmlns:a16="http://schemas.microsoft.com/office/drawing/2014/main" id="{E86AABE2-E0AB-EBA8-0731-2BAE46C35507}"/>
              </a:ext>
            </a:extLst>
          </p:cNvPr>
          <p:cNvSpPr/>
          <p:nvPr/>
        </p:nvSpPr>
        <p:spPr>
          <a:xfrm>
            <a:off x="1097978" y="4184383"/>
            <a:ext cx="4359977" cy="1996959"/>
          </a:xfrm>
          <a:prstGeom prst="roundRect">
            <a:avLst>
              <a:gd name="adj" fmla="val 6858"/>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4" name="Rounded Rectangle 13">
            <a:extLst>
              <a:ext uri="{FF2B5EF4-FFF2-40B4-BE49-F238E27FC236}">
                <a16:creationId xmlns:a16="http://schemas.microsoft.com/office/drawing/2014/main" id="{53E215E6-168F-963A-4A1F-FA54299309A5}"/>
              </a:ext>
            </a:extLst>
          </p:cNvPr>
          <p:cNvSpPr/>
          <p:nvPr/>
        </p:nvSpPr>
        <p:spPr>
          <a:xfrm>
            <a:off x="4000804" y="2225614"/>
            <a:ext cx="2095196" cy="1726083"/>
          </a:xfrm>
          <a:prstGeom prst="roundRect">
            <a:avLst>
              <a:gd name="adj" fmla="val 6858"/>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6" name="Rounded Rectangle 15">
            <a:extLst>
              <a:ext uri="{FF2B5EF4-FFF2-40B4-BE49-F238E27FC236}">
                <a16:creationId xmlns:a16="http://schemas.microsoft.com/office/drawing/2014/main" id="{FCC1A945-113F-9549-2FC2-BEFCFB9C74AC}"/>
              </a:ext>
            </a:extLst>
          </p:cNvPr>
          <p:cNvSpPr/>
          <p:nvPr/>
        </p:nvSpPr>
        <p:spPr>
          <a:xfrm>
            <a:off x="5684870" y="4184383"/>
            <a:ext cx="3104882" cy="1996960"/>
          </a:xfrm>
          <a:prstGeom prst="roundRect">
            <a:avLst>
              <a:gd name="adj" fmla="val 6858"/>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7" name="Rounded Rectangle 16">
            <a:extLst>
              <a:ext uri="{FF2B5EF4-FFF2-40B4-BE49-F238E27FC236}">
                <a16:creationId xmlns:a16="http://schemas.microsoft.com/office/drawing/2014/main" id="{3732DD9A-B648-0E5B-8B5B-8B182AA8B22A}"/>
              </a:ext>
            </a:extLst>
          </p:cNvPr>
          <p:cNvSpPr/>
          <p:nvPr/>
        </p:nvSpPr>
        <p:spPr>
          <a:xfrm>
            <a:off x="9009645" y="4184382"/>
            <a:ext cx="2138792" cy="1996961"/>
          </a:xfrm>
          <a:prstGeom prst="roundRect">
            <a:avLst>
              <a:gd name="adj" fmla="val 6858"/>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8" name="Rounded Rectangle 17">
            <a:extLst>
              <a:ext uri="{FF2B5EF4-FFF2-40B4-BE49-F238E27FC236}">
                <a16:creationId xmlns:a16="http://schemas.microsoft.com/office/drawing/2014/main" id="{B34C2CDF-0A7C-193F-5E9A-D8E60F694CD8}"/>
              </a:ext>
            </a:extLst>
          </p:cNvPr>
          <p:cNvSpPr/>
          <p:nvPr/>
        </p:nvSpPr>
        <p:spPr>
          <a:xfrm>
            <a:off x="6449130" y="2225614"/>
            <a:ext cx="1980000" cy="1726083"/>
          </a:xfrm>
          <a:prstGeom prst="roundRect">
            <a:avLst>
              <a:gd name="adj" fmla="val 6858"/>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9" name="Rounded Rectangle 18">
            <a:extLst>
              <a:ext uri="{FF2B5EF4-FFF2-40B4-BE49-F238E27FC236}">
                <a16:creationId xmlns:a16="http://schemas.microsoft.com/office/drawing/2014/main" id="{6C7F77CF-AC16-71E6-3364-15CBC844EB7F}"/>
              </a:ext>
            </a:extLst>
          </p:cNvPr>
          <p:cNvSpPr/>
          <p:nvPr/>
        </p:nvSpPr>
        <p:spPr>
          <a:xfrm>
            <a:off x="1094913" y="2225614"/>
            <a:ext cx="2552761" cy="1726083"/>
          </a:xfrm>
          <a:prstGeom prst="roundRect">
            <a:avLst>
              <a:gd name="adj" fmla="val 6858"/>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2" name="Freeform 21">
            <a:extLst>
              <a:ext uri="{FF2B5EF4-FFF2-40B4-BE49-F238E27FC236}">
                <a16:creationId xmlns:a16="http://schemas.microsoft.com/office/drawing/2014/main" id="{CFEEF3C0-D6FA-B2AD-187F-8AA2B56C39FD}"/>
              </a:ext>
            </a:extLst>
          </p:cNvPr>
          <p:cNvSpPr/>
          <p:nvPr/>
        </p:nvSpPr>
        <p:spPr>
          <a:xfrm>
            <a:off x="6449130" y="2416767"/>
            <a:ext cx="87814" cy="438042"/>
          </a:xfrm>
          <a:custGeom>
            <a:avLst/>
            <a:gdLst>
              <a:gd name="connsiteX0" fmla="*/ 0 w 87814"/>
              <a:gd name="connsiteY0" fmla="*/ 0 h 438042"/>
              <a:gd name="connsiteX1" fmla="*/ 29450 w 87814"/>
              <a:gd name="connsiteY1" fmla="*/ 0 h 438042"/>
              <a:gd name="connsiteX2" fmla="*/ 87814 w 87814"/>
              <a:gd name="connsiteY2" fmla="*/ 58364 h 438042"/>
              <a:gd name="connsiteX3" fmla="*/ 87814 w 87814"/>
              <a:gd name="connsiteY3" fmla="*/ 379678 h 438042"/>
              <a:gd name="connsiteX4" fmla="*/ 29450 w 87814"/>
              <a:gd name="connsiteY4" fmla="*/ 438042 h 438042"/>
              <a:gd name="connsiteX5" fmla="*/ 0 w 87814"/>
              <a:gd name="connsiteY5" fmla="*/ 438042 h 438042"/>
              <a:gd name="connsiteX6" fmla="*/ 0 w 87814"/>
              <a:gd name="connsiteY6" fmla="*/ 0 h 4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14" h="438042">
                <a:moveTo>
                  <a:pt x="0" y="0"/>
                </a:moveTo>
                <a:lnTo>
                  <a:pt x="29450" y="0"/>
                </a:lnTo>
                <a:cubicBezTo>
                  <a:pt x="61684" y="0"/>
                  <a:pt x="87814" y="26130"/>
                  <a:pt x="87814" y="58364"/>
                </a:cubicBezTo>
                <a:lnTo>
                  <a:pt x="87814" y="379678"/>
                </a:lnTo>
                <a:cubicBezTo>
                  <a:pt x="87814" y="411912"/>
                  <a:pt x="61684" y="438042"/>
                  <a:pt x="29450" y="438042"/>
                </a:cubicBezTo>
                <a:lnTo>
                  <a:pt x="0" y="438042"/>
                </a:lnTo>
                <a:lnTo>
                  <a:pt x="0" y="0"/>
                </a:lnTo>
                <a:close/>
              </a:path>
            </a:pathLst>
          </a:custGeom>
          <a:solidFill>
            <a:srgbClr val="ED8A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5" name="Freeform 24">
            <a:extLst>
              <a:ext uri="{FF2B5EF4-FFF2-40B4-BE49-F238E27FC236}">
                <a16:creationId xmlns:a16="http://schemas.microsoft.com/office/drawing/2014/main" id="{83F7C5C9-FD08-D6B3-1EF1-050995504724}"/>
              </a:ext>
            </a:extLst>
          </p:cNvPr>
          <p:cNvSpPr/>
          <p:nvPr/>
        </p:nvSpPr>
        <p:spPr>
          <a:xfrm>
            <a:off x="3993782" y="2416767"/>
            <a:ext cx="87814" cy="438042"/>
          </a:xfrm>
          <a:custGeom>
            <a:avLst/>
            <a:gdLst>
              <a:gd name="connsiteX0" fmla="*/ 0 w 87814"/>
              <a:gd name="connsiteY0" fmla="*/ 0 h 438042"/>
              <a:gd name="connsiteX1" fmla="*/ 29450 w 87814"/>
              <a:gd name="connsiteY1" fmla="*/ 0 h 438042"/>
              <a:gd name="connsiteX2" fmla="*/ 87814 w 87814"/>
              <a:gd name="connsiteY2" fmla="*/ 58364 h 438042"/>
              <a:gd name="connsiteX3" fmla="*/ 87814 w 87814"/>
              <a:gd name="connsiteY3" fmla="*/ 379678 h 438042"/>
              <a:gd name="connsiteX4" fmla="*/ 29450 w 87814"/>
              <a:gd name="connsiteY4" fmla="*/ 438042 h 438042"/>
              <a:gd name="connsiteX5" fmla="*/ 0 w 87814"/>
              <a:gd name="connsiteY5" fmla="*/ 438042 h 438042"/>
              <a:gd name="connsiteX6" fmla="*/ 0 w 87814"/>
              <a:gd name="connsiteY6" fmla="*/ 0 h 4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14" h="438042">
                <a:moveTo>
                  <a:pt x="0" y="0"/>
                </a:moveTo>
                <a:lnTo>
                  <a:pt x="29450" y="0"/>
                </a:lnTo>
                <a:cubicBezTo>
                  <a:pt x="61684" y="0"/>
                  <a:pt x="87814" y="26130"/>
                  <a:pt x="87814" y="58364"/>
                </a:cubicBezTo>
                <a:lnTo>
                  <a:pt x="87814" y="379678"/>
                </a:lnTo>
                <a:cubicBezTo>
                  <a:pt x="87814" y="411912"/>
                  <a:pt x="61684" y="438042"/>
                  <a:pt x="29450" y="438042"/>
                </a:cubicBezTo>
                <a:lnTo>
                  <a:pt x="0" y="438042"/>
                </a:lnTo>
                <a:lnTo>
                  <a:pt x="0" y="0"/>
                </a:lnTo>
                <a:close/>
              </a:path>
            </a:pathLst>
          </a:custGeom>
          <a:solidFill>
            <a:srgbClr val="EF7A3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6" name="Freeform 25">
            <a:extLst>
              <a:ext uri="{FF2B5EF4-FFF2-40B4-BE49-F238E27FC236}">
                <a16:creationId xmlns:a16="http://schemas.microsoft.com/office/drawing/2014/main" id="{AB53C42A-A0E2-80CD-9911-D87AC76D2E75}"/>
              </a:ext>
            </a:extLst>
          </p:cNvPr>
          <p:cNvSpPr/>
          <p:nvPr/>
        </p:nvSpPr>
        <p:spPr>
          <a:xfrm>
            <a:off x="1094914" y="2416767"/>
            <a:ext cx="87814" cy="438042"/>
          </a:xfrm>
          <a:custGeom>
            <a:avLst/>
            <a:gdLst>
              <a:gd name="connsiteX0" fmla="*/ 0 w 87814"/>
              <a:gd name="connsiteY0" fmla="*/ 0 h 438042"/>
              <a:gd name="connsiteX1" fmla="*/ 29450 w 87814"/>
              <a:gd name="connsiteY1" fmla="*/ 0 h 438042"/>
              <a:gd name="connsiteX2" fmla="*/ 87814 w 87814"/>
              <a:gd name="connsiteY2" fmla="*/ 58364 h 438042"/>
              <a:gd name="connsiteX3" fmla="*/ 87814 w 87814"/>
              <a:gd name="connsiteY3" fmla="*/ 379678 h 438042"/>
              <a:gd name="connsiteX4" fmla="*/ 29450 w 87814"/>
              <a:gd name="connsiteY4" fmla="*/ 438042 h 438042"/>
              <a:gd name="connsiteX5" fmla="*/ 0 w 87814"/>
              <a:gd name="connsiteY5" fmla="*/ 438042 h 438042"/>
              <a:gd name="connsiteX6" fmla="*/ 0 w 87814"/>
              <a:gd name="connsiteY6" fmla="*/ 0 h 4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14" h="438042">
                <a:moveTo>
                  <a:pt x="0" y="0"/>
                </a:moveTo>
                <a:lnTo>
                  <a:pt x="29450" y="0"/>
                </a:lnTo>
                <a:cubicBezTo>
                  <a:pt x="61684" y="0"/>
                  <a:pt x="87814" y="26130"/>
                  <a:pt x="87814" y="58364"/>
                </a:cubicBezTo>
                <a:lnTo>
                  <a:pt x="87814" y="379678"/>
                </a:lnTo>
                <a:cubicBezTo>
                  <a:pt x="87814" y="411912"/>
                  <a:pt x="61684" y="438042"/>
                  <a:pt x="29450" y="438042"/>
                </a:cubicBezTo>
                <a:lnTo>
                  <a:pt x="0" y="438042"/>
                </a:lnTo>
                <a:lnTo>
                  <a:pt x="0" y="0"/>
                </a:lnTo>
                <a:close/>
              </a:path>
            </a:pathLst>
          </a:custGeom>
          <a:solidFill>
            <a:srgbClr val="EB570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7" name="Freeform 26">
            <a:extLst>
              <a:ext uri="{FF2B5EF4-FFF2-40B4-BE49-F238E27FC236}">
                <a16:creationId xmlns:a16="http://schemas.microsoft.com/office/drawing/2014/main" id="{9AE979A0-947A-5BB0-3BC0-645E7F43AB2E}"/>
              </a:ext>
            </a:extLst>
          </p:cNvPr>
          <p:cNvSpPr/>
          <p:nvPr/>
        </p:nvSpPr>
        <p:spPr>
          <a:xfrm>
            <a:off x="9009645" y="4367923"/>
            <a:ext cx="87814" cy="438042"/>
          </a:xfrm>
          <a:custGeom>
            <a:avLst/>
            <a:gdLst>
              <a:gd name="connsiteX0" fmla="*/ 0 w 87814"/>
              <a:gd name="connsiteY0" fmla="*/ 0 h 438042"/>
              <a:gd name="connsiteX1" fmla="*/ 29450 w 87814"/>
              <a:gd name="connsiteY1" fmla="*/ 0 h 438042"/>
              <a:gd name="connsiteX2" fmla="*/ 87814 w 87814"/>
              <a:gd name="connsiteY2" fmla="*/ 58364 h 438042"/>
              <a:gd name="connsiteX3" fmla="*/ 87814 w 87814"/>
              <a:gd name="connsiteY3" fmla="*/ 379678 h 438042"/>
              <a:gd name="connsiteX4" fmla="*/ 29450 w 87814"/>
              <a:gd name="connsiteY4" fmla="*/ 438042 h 438042"/>
              <a:gd name="connsiteX5" fmla="*/ 0 w 87814"/>
              <a:gd name="connsiteY5" fmla="*/ 438042 h 438042"/>
              <a:gd name="connsiteX6" fmla="*/ 0 w 87814"/>
              <a:gd name="connsiteY6" fmla="*/ 0 h 4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14" h="438042">
                <a:moveTo>
                  <a:pt x="0" y="0"/>
                </a:moveTo>
                <a:lnTo>
                  <a:pt x="29450" y="0"/>
                </a:lnTo>
                <a:cubicBezTo>
                  <a:pt x="61684" y="0"/>
                  <a:pt x="87814" y="26130"/>
                  <a:pt x="87814" y="58364"/>
                </a:cubicBezTo>
                <a:lnTo>
                  <a:pt x="87814" y="379678"/>
                </a:lnTo>
                <a:cubicBezTo>
                  <a:pt x="87814" y="411912"/>
                  <a:pt x="61684" y="438042"/>
                  <a:pt x="29450" y="438042"/>
                </a:cubicBezTo>
                <a:lnTo>
                  <a:pt x="0" y="438042"/>
                </a:lnTo>
                <a:lnTo>
                  <a:pt x="0" y="0"/>
                </a:lnTo>
                <a:close/>
              </a:path>
            </a:pathLst>
          </a:custGeom>
          <a:solidFill>
            <a:srgbClr val="FCC63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8" name="Freeform 27">
            <a:extLst>
              <a:ext uri="{FF2B5EF4-FFF2-40B4-BE49-F238E27FC236}">
                <a16:creationId xmlns:a16="http://schemas.microsoft.com/office/drawing/2014/main" id="{82297F5E-4873-EEA6-045E-E93C42284456}"/>
              </a:ext>
            </a:extLst>
          </p:cNvPr>
          <p:cNvSpPr/>
          <p:nvPr/>
        </p:nvSpPr>
        <p:spPr>
          <a:xfrm>
            <a:off x="5677848" y="4367923"/>
            <a:ext cx="87814" cy="438042"/>
          </a:xfrm>
          <a:custGeom>
            <a:avLst/>
            <a:gdLst>
              <a:gd name="connsiteX0" fmla="*/ 0 w 87814"/>
              <a:gd name="connsiteY0" fmla="*/ 0 h 438042"/>
              <a:gd name="connsiteX1" fmla="*/ 29450 w 87814"/>
              <a:gd name="connsiteY1" fmla="*/ 0 h 438042"/>
              <a:gd name="connsiteX2" fmla="*/ 87814 w 87814"/>
              <a:gd name="connsiteY2" fmla="*/ 58364 h 438042"/>
              <a:gd name="connsiteX3" fmla="*/ 87814 w 87814"/>
              <a:gd name="connsiteY3" fmla="*/ 379678 h 438042"/>
              <a:gd name="connsiteX4" fmla="*/ 29450 w 87814"/>
              <a:gd name="connsiteY4" fmla="*/ 438042 h 438042"/>
              <a:gd name="connsiteX5" fmla="*/ 0 w 87814"/>
              <a:gd name="connsiteY5" fmla="*/ 438042 h 438042"/>
              <a:gd name="connsiteX6" fmla="*/ 0 w 87814"/>
              <a:gd name="connsiteY6" fmla="*/ 0 h 4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14" h="438042">
                <a:moveTo>
                  <a:pt x="0" y="0"/>
                </a:moveTo>
                <a:lnTo>
                  <a:pt x="29450" y="0"/>
                </a:lnTo>
                <a:cubicBezTo>
                  <a:pt x="61684" y="0"/>
                  <a:pt x="87814" y="26130"/>
                  <a:pt x="87814" y="58364"/>
                </a:cubicBezTo>
                <a:lnTo>
                  <a:pt x="87814" y="379678"/>
                </a:lnTo>
                <a:cubicBezTo>
                  <a:pt x="87814" y="411912"/>
                  <a:pt x="61684" y="438042"/>
                  <a:pt x="29450" y="438042"/>
                </a:cubicBezTo>
                <a:lnTo>
                  <a:pt x="0" y="438042"/>
                </a:lnTo>
                <a:lnTo>
                  <a:pt x="0" y="0"/>
                </a:lnTo>
                <a:close/>
              </a:path>
            </a:pathLst>
          </a:custGeom>
          <a:solidFill>
            <a:srgbClr val="FAB7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
        <p:nvSpPr>
          <p:cNvPr id="29" name="Freeform 28">
            <a:extLst>
              <a:ext uri="{FF2B5EF4-FFF2-40B4-BE49-F238E27FC236}">
                <a16:creationId xmlns:a16="http://schemas.microsoft.com/office/drawing/2014/main" id="{5D6A9F8E-C3F0-5526-1819-52DE6D62ED91}"/>
              </a:ext>
            </a:extLst>
          </p:cNvPr>
          <p:cNvSpPr/>
          <p:nvPr/>
        </p:nvSpPr>
        <p:spPr>
          <a:xfrm>
            <a:off x="1097385" y="4367923"/>
            <a:ext cx="87814" cy="438042"/>
          </a:xfrm>
          <a:custGeom>
            <a:avLst/>
            <a:gdLst>
              <a:gd name="connsiteX0" fmla="*/ 0 w 87814"/>
              <a:gd name="connsiteY0" fmla="*/ 0 h 438042"/>
              <a:gd name="connsiteX1" fmla="*/ 29450 w 87814"/>
              <a:gd name="connsiteY1" fmla="*/ 0 h 438042"/>
              <a:gd name="connsiteX2" fmla="*/ 87814 w 87814"/>
              <a:gd name="connsiteY2" fmla="*/ 58364 h 438042"/>
              <a:gd name="connsiteX3" fmla="*/ 87814 w 87814"/>
              <a:gd name="connsiteY3" fmla="*/ 379678 h 438042"/>
              <a:gd name="connsiteX4" fmla="*/ 29450 w 87814"/>
              <a:gd name="connsiteY4" fmla="*/ 438042 h 438042"/>
              <a:gd name="connsiteX5" fmla="*/ 0 w 87814"/>
              <a:gd name="connsiteY5" fmla="*/ 438042 h 438042"/>
              <a:gd name="connsiteX6" fmla="*/ 0 w 87814"/>
              <a:gd name="connsiteY6" fmla="*/ 0 h 4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814" h="438042">
                <a:moveTo>
                  <a:pt x="0" y="0"/>
                </a:moveTo>
                <a:lnTo>
                  <a:pt x="29450" y="0"/>
                </a:lnTo>
                <a:cubicBezTo>
                  <a:pt x="61684" y="0"/>
                  <a:pt x="87814" y="26130"/>
                  <a:pt x="87814" y="58364"/>
                </a:cubicBezTo>
                <a:lnTo>
                  <a:pt x="87814" y="379678"/>
                </a:lnTo>
                <a:cubicBezTo>
                  <a:pt x="87814" y="411912"/>
                  <a:pt x="61684" y="438042"/>
                  <a:pt x="29450" y="438042"/>
                </a:cubicBezTo>
                <a:lnTo>
                  <a:pt x="0" y="438042"/>
                </a:lnTo>
                <a:lnTo>
                  <a:pt x="0" y="0"/>
                </a:lnTo>
                <a:close/>
              </a:path>
            </a:pathLst>
          </a:custGeom>
          <a:solidFill>
            <a:srgbClr val="F19F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MX"/>
          </a:p>
        </p:txBody>
      </p:sp>
    </p:spTree>
    <p:extLst>
      <p:ext uri="{BB962C8B-B14F-4D97-AF65-F5344CB8AC3E}">
        <p14:creationId xmlns:p14="http://schemas.microsoft.com/office/powerpoint/2010/main" val="37009088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a:extLst>
              <a:ext uri="{FF2B5EF4-FFF2-40B4-BE49-F238E27FC236}">
                <a16:creationId xmlns:a16="http://schemas.microsoft.com/office/drawing/2014/main" id="{29321037-968F-8C3D-8BCC-86FC7336A4E6}"/>
              </a:ext>
            </a:extLst>
          </p:cNvPr>
          <p:cNvSpPr/>
          <p:nvPr/>
        </p:nvSpPr>
        <p:spPr>
          <a:xfrm>
            <a:off x="4728203" y="4116712"/>
            <a:ext cx="2597729" cy="1648846"/>
          </a:xfrm>
          <a:prstGeom prst="roundRect">
            <a:avLst>
              <a:gd name="adj" fmla="val 7826"/>
            </a:avLst>
          </a:prstGeom>
          <a:gradFill flip="none" rotWithShape="1">
            <a:gsLst>
              <a:gs pos="0">
                <a:schemeClr val="bg1">
                  <a:lumMod val="95000"/>
                </a:schemeClr>
              </a:gs>
              <a:gs pos="100000">
                <a:schemeClr val="bg1"/>
              </a:gs>
            </a:gsLst>
            <a:lin ang="16200000" scaled="1"/>
            <a:tileRect/>
          </a:gradFill>
          <a:ln>
            <a:gradFill flip="none" rotWithShape="1">
              <a:gsLst>
                <a:gs pos="0">
                  <a:srgbClr val="FDD15C"/>
                </a:gs>
                <a:gs pos="100000">
                  <a:srgbClr val="FE8C30"/>
                </a:gs>
              </a:gsLst>
              <a:lin ang="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4" name="Rounded Rectangle 33">
            <a:extLst>
              <a:ext uri="{FF2B5EF4-FFF2-40B4-BE49-F238E27FC236}">
                <a16:creationId xmlns:a16="http://schemas.microsoft.com/office/drawing/2014/main" id="{5C8188C1-BEF2-D32C-7002-C9590F7EC790}"/>
              </a:ext>
            </a:extLst>
          </p:cNvPr>
          <p:cNvSpPr/>
          <p:nvPr/>
        </p:nvSpPr>
        <p:spPr>
          <a:xfrm>
            <a:off x="4728203" y="2572724"/>
            <a:ext cx="2597729" cy="1356342"/>
          </a:xfrm>
          <a:prstGeom prst="roundRect">
            <a:avLst>
              <a:gd name="adj" fmla="val 7826"/>
            </a:avLst>
          </a:prstGeom>
          <a:gradFill flip="none" rotWithShape="1">
            <a:gsLst>
              <a:gs pos="0">
                <a:schemeClr val="bg1">
                  <a:lumMod val="95000"/>
                </a:schemeClr>
              </a:gs>
              <a:gs pos="100000">
                <a:schemeClr val="bg1"/>
              </a:gs>
            </a:gsLst>
            <a:lin ang="16200000" scaled="1"/>
            <a:tileRect/>
          </a:gradFill>
          <a:ln>
            <a:gradFill flip="none" rotWithShape="1">
              <a:gsLst>
                <a:gs pos="0">
                  <a:srgbClr val="FDD15C"/>
                </a:gs>
                <a:gs pos="100000">
                  <a:srgbClr val="FE8C30"/>
                </a:gs>
              </a:gsLst>
              <a:lin ang="189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5" name="Rounded Rectangle 34">
            <a:extLst>
              <a:ext uri="{FF2B5EF4-FFF2-40B4-BE49-F238E27FC236}">
                <a16:creationId xmlns:a16="http://schemas.microsoft.com/office/drawing/2014/main" id="{AF85734F-C622-D3F1-5CBF-91108A43CC65}"/>
              </a:ext>
            </a:extLst>
          </p:cNvPr>
          <p:cNvSpPr/>
          <p:nvPr/>
        </p:nvSpPr>
        <p:spPr>
          <a:xfrm>
            <a:off x="8228407" y="2572724"/>
            <a:ext cx="2597729" cy="1356342"/>
          </a:xfrm>
          <a:prstGeom prst="roundRect">
            <a:avLst>
              <a:gd name="adj" fmla="val 7826"/>
            </a:avLst>
          </a:prstGeom>
          <a:gradFill flip="none" rotWithShape="1">
            <a:gsLst>
              <a:gs pos="0">
                <a:schemeClr val="bg1">
                  <a:lumMod val="95000"/>
                </a:schemeClr>
              </a:gs>
              <a:gs pos="100000">
                <a:schemeClr val="bg1"/>
              </a:gs>
            </a:gsLst>
            <a:lin ang="16200000" scaled="1"/>
            <a:tileRect/>
          </a:gradFill>
          <a:ln>
            <a:gradFill flip="none" rotWithShape="1">
              <a:gsLst>
                <a:gs pos="0">
                  <a:srgbClr val="FDD15C"/>
                </a:gs>
                <a:gs pos="100000">
                  <a:srgbClr val="FE8C30"/>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2" name="Rounded Rectangle 31">
            <a:extLst>
              <a:ext uri="{FF2B5EF4-FFF2-40B4-BE49-F238E27FC236}">
                <a16:creationId xmlns:a16="http://schemas.microsoft.com/office/drawing/2014/main" id="{3E229B43-0A88-F2DE-A160-536E7187B4E6}"/>
              </a:ext>
            </a:extLst>
          </p:cNvPr>
          <p:cNvSpPr/>
          <p:nvPr/>
        </p:nvSpPr>
        <p:spPr>
          <a:xfrm>
            <a:off x="1228000" y="2572724"/>
            <a:ext cx="2597729" cy="1356342"/>
          </a:xfrm>
          <a:prstGeom prst="roundRect">
            <a:avLst>
              <a:gd name="adj" fmla="val 7826"/>
            </a:avLst>
          </a:prstGeom>
          <a:gradFill flip="none" rotWithShape="1">
            <a:gsLst>
              <a:gs pos="0">
                <a:schemeClr val="bg1">
                  <a:lumMod val="95000"/>
                </a:schemeClr>
              </a:gs>
              <a:gs pos="100000">
                <a:schemeClr val="bg1"/>
              </a:gs>
            </a:gsLst>
            <a:lin ang="16200000" scaled="1"/>
            <a:tileRect/>
          </a:gradFill>
          <a:ln>
            <a:gradFill flip="none" rotWithShape="1">
              <a:gsLst>
                <a:gs pos="0">
                  <a:srgbClr val="FDD15C"/>
                </a:gs>
                <a:gs pos="100000">
                  <a:srgbClr val="FE8C3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 name="TextBox 4">
            <a:extLst>
              <a:ext uri="{FF2B5EF4-FFF2-40B4-BE49-F238E27FC236}">
                <a16:creationId xmlns:a16="http://schemas.microsoft.com/office/drawing/2014/main" id="{7871BCDE-2AB8-C82F-2FA8-4592799C488C}"/>
              </a:ext>
            </a:extLst>
          </p:cNvPr>
          <p:cNvSpPr txBox="1"/>
          <p:nvPr/>
        </p:nvSpPr>
        <p:spPr>
          <a:xfrm>
            <a:off x="4162847" y="6377108"/>
            <a:ext cx="3866307" cy="307777"/>
          </a:xfrm>
          <a:prstGeom prst="rect">
            <a:avLst/>
          </a:prstGeom>
          <a:solidFill>
            <a:schemeClr val="bg1">
              <a:lumMod val="95000"/>
            </a:schemeClr>
          </a:solidFill>
        </p:spPr>
        <p:txBody>
          <a:bodyPr wrap="squar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59 LAASSPES, 94 y 95 del RLAASSPES</a:t>
            </a:r>
          </a:p>
        </p:txBody>
      </p:sp>
      <p:sp>
        <p:nvSpPr>
          <p:cNvPr id="3" name="Rectangle 2">
            <a:extLst>
              <a:ext uri="{FF2B5EF4-FFF2-40B4-BE49-F238E27FC236}">
                <a16:creationId xmlns:a16="http://schemas.microsoft.com/office/drawing/2014/main" id="{E6652BC2-E6BE-3D0C-7DF0-8AAD3DBD86C8}"/>
              </a:ext>
            </a:extLst>
          </p:cNvPr>
          <p:cNvSpPr/>
          <p:nvPr/>
        </p:nvSpPr>
        <p:spPr>
          <a:xfrm>
            <a:off x="2012474" y="1244122"/>
            <a:ext cx="4721957"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6" name="Title 1">
            <a:extLst>
              <a:ext uri="{FF2B5EF4-FFF2-40B4-BE49-F238E27FC236}">
                <a16:creationId xmlns:a16="http://schemas.microsoft.com/office/drawing/2014/main" id="{1F98FA3F-28F8-A072-63E9-C10478C3FF0F}"/>
              </a:ext>
            </a:extLst>
          </p:cNvPr>
          <p:cNvSpPr txBox="1">
            <a:spLocks/>
          </p:cNvSpPr>
          <p:nvPr/>
        </p:nvSpPr>
        <p:spPr>
          <a:xfrm>
            <a:off x="2046336" y="1311681"/>
            <a:ext cx="460159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PENAS CONVENCIONALES</a:t>
            </a:r>
          </a:p>
        </p:txBody>
      </p:sp>
      <p:sp>
        <p:nvSpPr>
          <p:cNvPr id="2" name="TextBox 1">
            <a:extLst>
              <a:ext uri="{FF2B5EF4-FFF2-40B4-BE49-F238E27FC236}">
                <a16:creationId xmlns:a16="http://schemas.microsoft.com/office/drawing/2014/main" id="{9CAA891C-F306-EB58-3B20-6C51B446EB3D}"/>
              </a:ext>
            </a:extLst>
          </p:cNvPr>
          <p:cNvSpPr txBox="1"/>
          <p:nvPr/>
        </p:nvSpPr>
        <p:spPr>
          <a:xfrm>
            <a:off x="1414946" y="2758497"/>
            <a:ext cx="2340000" cy="1014380"/>
          </a:xfrm>
          <a:prstGeom prst="rect">
            <a:avLst/>
          </a:prstGeom>
          <a:noFill/>
          <a:ln>
            <a:noFill/>
          </a:ln>
        </p:spPr>
        <p:txBody>
          <a:bodyPr wrap="square" rtlCol="0">
            <a:spAutoFit/>
          </a:bodyPr>
          <a:lstStyle/>
          <a:p>
            <a:pPr lvl="0">
              <a:lnSpc>
                <a:spcPct val="107000"/>
              </a:lnSpc>
            </a:pPr>
            <a:r>
              <a:rPr lang="es-MX" sz="1400" dirty="0">
                <a:effectLst/>
                <a:latin typeface="Tenorite" pitchFamily="2" charset="0"/>
                <a:ea typeface="Calibri" panose="020F0502020204030204" pitchFamily="34" charset="0"/>
                <a:cs typeface="Times New Roman" panose="02020603050405020304" pitchFamily="18" charset="0"/>
              </a:rPr>
              <a:t>Atraso en el cumplimiento de las fechas pactadas de entrega o de la prestación del servicio </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169AD7F9-94E2-1486-6690-95A613B13E1E}"/>
              </a:ext>
            </a:extLst>
          </p:cNvPr>
          <p:cNvSpPr txBox="1"/>
          <p:nvPr/>
        </p:nvSpPr>
        <p:spPr>
          <a:xfrm>
            <a:off x="1884325" y="1855132"/>
            <a:ext cx="9310148" cy="307777"/>
          </a:xfrm>
          <a:prstGeom prst="rect">
            <a:avLst/>
          </a:prstGeom>
          <a:noFill/>
        </p:spPr>
        <p:txBody>
          <a:bodyPr wrap="square" rtlCol="0">
            <a:spAutoFit/>
          </a:bodyPr>
          <a:lstStyle/>
          <a:p>
            <a:r>
              <a:rPr lang="es-MX" sz="1400" dirty="0">
                <a:effectLst/>
                <a:latin typeface="Tenorite" pitchFamily="2" charset="0"/>
                <a:ea typeface="Calibri" panose="020F0502020204030204" pitchFamily="34" charset="0"/>
                <a:cs typeface="Times New Roman" panose="02020603050405020304" pitchFamily="18" charset="0"/>
              </a:rPr>
              <a:t>Las dependencias y entidades deberán pactar penas convencionales las cuales se aplicarán de la siguiente manera: </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DA3EC04C-70D7-D58E-BC78-40EF32F5D443}"/>
              </a:ext>
            </a:extLst>
          </p:cNvPr>
          <p:cNvSpPr txBox="1"/>
          <p:nvPr/>
        </p:nvSpPr>
        <p:spPr>
          <a:xfrm>
            <a:off x="4866012" y="2848437"/>
            <a:ext cx="2340000" cy="783869"/>
          </a:xfrm>
          <a:prstGeom prst="rect">
            <a:avLst/>
          </a:prstGeom>
          <a:noFill/>
          <a:ln>
            <a:noFill/>
          </a:ln>
        </p:spPr>
        <p:txBody>
          <a:bodyPr wrap="square" rtlCol="0">
            <a:spAutoFit/>
          </a:bodyPr>
          <a:lstStyle/>
          <a:p>
            <a:pPr lvl="0">
              <a:lnSpc>
                <a:spcPct val="107000"/>
              </a:lnSpc>
            </a:pPr>
            <a:r>
              <a:rPr lang="es-MX" sz="1400" dirty="0">
                <a:effectLst/>
                <a:latin typeface="Tenorite" pitchFamily="2" charset="0"/>
                <a:ea typeface="Calibri" panose="020F0502020204030204" pitchFamily="34" charset="0"/>
                <a:cs typeface="Times New Roman" panose="02020603050405020304" pitchFamily="18" charset="0"/>
              </a:rPr>
              <a:t>Las penas se determinarán en función de los bienes o servicios no entregados.</a:t>
            </a:r>
          </a:p>
        </p:txBody>
      </p:sp>
      <p:sp>
        <p:nvSpPr>
          <p:cNvPr id="20" name="TextBox 19">
            <a:extLst>
              <a:ext uri="{FF2B5EF4-FFF2-40B4-BE49-F238E27FC236}">
                <a16:creationId xmlns:a16="http://schemas.microsoft.com/office/drawing/2014/main" id="{3E8634E8-3C4B-D5C4-9345-A68E2CD933B8}"/>
              </a:ext>
            </a:extLst>
          </p:cNvPr>
          <p:cNvSpPr txBox="1"/>
          <p:nvPr/>
        </p:nvSpPr>
        <p:spPr>
          <a:xfrm>
            <a:off x="8350379" y="2842493"/>
            <a:ext cx="2340000" cy="783869"/>
          </a:xfrm>
          <a:prstGeom prst="rect">
            <a:avLst/>
          </a:prstGeom>
          <a:noFill/>
          <a:ln>
            <a:noFill/>
          </a:ln>
        </p:spPr>
        <p:txBody>
          <a:bodyPr wrap="square" rtlCol="0">
            <a:spAutoFit/>
          </a:bodyPr>
          <a:lstStyle/>
          <a:p>
            <a:pPr lvl="0">
              <a:lnSpc>
                <a:spcPct val="107000"/>
              </a:lnSpc>
            </a:pPr>
            <a:r>
              <a:rPr lang="es-MX" sz="1400" dirty="0">
                <a:effectLst/>
                <a:latin typeface="Tenorite" pitchFamily="2" charset="0"/>
                <a:ea typeface="Calibri" panose="020F0502020204030204" pitchFamily="34" charset="0"/>
                <a:cs typeface="Times New Roman" panose="02020603050405020304" pitchFamily="18" charset="0"/>
              </a:rPr>
              <a:t>Las penas se calcularán con base en el porcentaje establecido en el contrato</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23" name="TextBox 22">
            <a:extLst>
              <a:ext uri="{FF2B5EF4-FFF2-40B4-BE49-F238E27FC236}">
                <a16:creationId xmlns:a16="http://schemas.microsoft.com/office/drawing/2014/main" id="{A7334DB9-DE03-A9D2-2678-BA62BC8D9F87}"/>
              </a:ext>
            </a:extLst>
          </p:cNvPr>
          <p:cNvSpPr txBox="1"/>
          <p:nvPr/>
        </p:nvSpPr>
        <p:spPr>
          <a:xfrm>
            <a:off x="4851279" y="4533670"/>
            <a:ext cx="2369723" cy="783869"/>
          </a:xfrm>
          <a:prstGeom prst="rect">
            <a:avLst/>
          </a:prstGeom>
          <a:noFill/>
          <a:ln>
            <a:noFill/>
          </a:ln>
        </p:spPr>
        <p:txBody>
          <a:bodyPr wrap="square" rtlCol="0">
            <a:spAutoFit/>
          </a:bodyPr>
          <a:lstStyle/>
          <a:p>
            <a:pPr lvl="0">
              <a:lnSpc>
                <a:spcPct val="107000"/>
              </a:lnSpc>
            </a:pPr>
            <a:r>
              <a:rPr lang="es-MX" sz="1400" dirty="0">
                <a:effectLst/>
                <a:latin typeface="Tenorite" pitchFamily="2" charset="0"/>
                <a:ea typeface="Calibri" panose="020F0502020204030204" pitchFamily="34" charset="0"/>
                <a:cs typeface="Times New Roman" panose="02020603050405020304" pitchFamily="18" charset="0"/>
              </a:rPr>
              <a:t>Las penas convencionales no excederán el monto de la garantía de cumplimiento</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37" name="Rounded Rectangle 36">
            <a:extLst>
              <a:ext uri="{FF2B5EF4-FFF2-40B4-BE49-F238E27FC236}">
                <a16:creationId xmlns:a16="http://schemas.microsoft.com/office/drawing/2014/main" id="{8EE29107-BACF-7C44-D1E5-F207437129F8}"/>
              </a:ext>
            </a:extLst>
          </p:cNvPr>
          <p:cNvSpPr/>
          <p:nvPr/>
        </p:nvSpPr>
        <p:spPr>
          <a:xfrm>
            <a:off x="8228407" y="4116712"/>
            <a:ext cx="2597729" cy="1648846"/>
          </a:xfrm>
          <a:prstGeom prst="roundRect">
            <a:avLst>
              <a:gd name="adj" fmla="val 7826"/>
            </a:avLst>
          </a:prstGeom>
          <a:gradFill flip="none" rotWithShape="1">
            <a:gsLst>
              <a:gs pos="0">
                <a:schemeClr val="bg1">
                  <a:lumMod val="95000"/>
                </a:schemeClr>
              </a:gs>
              <a:gs pos="100000">
                <a:schemeClr val="bg1"/>
              </a:gs>
            </a:gsLst>
            <a:lin ang="16200000" scaled="1"/>
            <a:tileRect/>
          </a:gradFill>
          <a:ln>
            <a:gradFill flip="none" rotWithShape="1">
              <a:gsLst>
                <a:gs pos="0">
                  <a:srgbClr val="FDD15C"/>
                </a:gs>
                <a:gs pos="100000">
                  <a:srgbClr val="FE8C30"/>
                </a:gs>
              </a:gsLst>
              <a:lin ang="189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8" name="Rounded Rectangle 37">
            <a:extLst>
              <a:ext uri="{FF2B5EF4-FFF2-40B4-BE49-F238E27FC236}">
                <a16:creationId xmlns:a16="http://schemas.microsoft.com/office/drawing/2014/main" id="{FCED5EA9-C886-1FD7-5005-05E653585F4B}"/>
              </a:ext>
            </a:extLst>
          </p:cNvPr>
          <p:cNvSpPr/>
          <p:nvPr/>
        </p:nvSpPr>
        <p:spPr>
          <a:xfrm>
            <a:off x="1228000" y="4116712"/>
            <a:ext cx="2597729" cy="1648846"/>
          </a:xfrm>
          <a:prstGeom prst="roundRect">
            <a:avLst>
              <a:gd name="adj" fmla="val 7826"/>
            </a:avLst>
          </a:prstGeom>
          <a:gradFill flip="none" rotWithShape="1">
            <a:gsLst>
              <a:gs pos="0">
                <a:schemeClr val="bg1">
                  <a:lumMod val="95000"/>
                </a:schemeClr>
              </a:gs>
              <a:gs pos="100000">
                <a:schemeClr val="bg1"/>
              </a:gs>
            </a:gsLst>
            <a:lin ang="16200000" scaled="1"/>
            <a:tileRect/>
          </a:gradFill>
          <a:ln>
            <a:gradFill flip="none" rotWithShape="1">
              <a:gsLst>
                <a:gs pos="0">
                  <a:srgbClr val="FDD15C"/>
                </a:gs>
                <a:gs pos="100000">
                  <a:srgbClr val="FE8C3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1" name="TextBox 20">
            <a:extLst>
              <a:ext uri="{FF2B5EF4-FFF2-40B4-BE49-F238E27FC236}">
                <a16:creationId xmlns:a16="http://schemas.microsoft.com/office/drawing/2014/main" id="{00D9049D-531D-D040-6500-CEB04B6EE434}"/>
              </a:ext>
            </a:extLst>
          </p:cNvPr>
          <p:cNvSpPr txBox="1"/>
          <p:nvPr/>
        </p:nvSpPr>
        <p:spPr>
          <a:xfrm>
            <a:off x="1334508" y="4418414"/>
            <a:ext cx="2450418" cy="1014380"/>
          </a:xfrm>
          <a:prstGeom prst="rect">
            <a:avLst/>
          </a:prstGeom>
          <a:noFill/>
          <a:ln>
            <a:noFill/>
          </a:ln>
        </p:spPr>
        <p:txBody>
          <a:bodyPr wrap="square" rtlCol="0">
            <a:spAutoFit/>
          </a:bodyPr>
          <a:lstStyle/>
          <a:p>
            <a:pPr lvl="0">
              <a:lnSpc>
                <a:spcPct val="107000"/>
              </a:lnSpc>
            </a:pPr>
            <a:r>
              <a:rPr lang="es-MX" sz="1400" dirty="0">
                <a:effectLst/>
                <a:latin typeface="Tenorite" pitchFamily="2" charset="0"/>
                <a:ea typeface="Calibri" panose="020F0502020204030204" pitchFamily="34" charset="0"/>
                <a:cs typeface="Times New Roman" panose="02020603050405020304" pitchFamily="18" charset="0"/>
              </a:rPr>
              <a:t>En las operaciones en que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se pacten ajuste de precios, la penalización se calculará sobre el precio ajustado.</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24" name="TextBox 23">
            <a:extLst>
              <a:ext uri="{FF2B5EF4-FFF2-40B4-BE49-F238E27FC236}">
                <a16:creationId xmlns:a16="http://schemas.microsoft.com/office/drawing/2014/main" id="{96731399-1645-59BA-4628-7D52C8093320}"/>
              </a:ext>
            </a:extLst>
          </p:cNvPr>
          <p:cNvSpPr txBox="1"/>
          <p:nvPr/>
        </p:nvSpPr>
        <p:spPr>
          <a:xfrm>
            <a:off x="8348323" y="4217882"/>
            <a:ext cx="2567754" cy="1475404"/>
          </a:xfrm>
          <a:prstGeom prst="rect">
            <a:avLst/>
          </a:prstGeom>
          <a:noFill/>
          <a:ln>
            <a:noFill/>
          </a:ln>
        </p:spPr>
        <p:txBody>
          <a:bodyPr wrap="square" rtlCol="0">
            <a:spAutoFit/>
          </a:bodyPr>
          <a:lstStyle/>
          <a:p>
            <a:pPr lvl="0">
              <a:lnSpc>
                <a:spcPct val="107000"/>
              </a:lnSpc>
              <a:spcAft>
                <a:spcPts val="800"/>
              </a:spcAft>
            </a:pPr>
            <a:r>
              <a:rPr lang="es-MX" sz="1400" dirty="0">
                <a:effectLst/>
                <a:latin typeface="Tenorite" pitchFamily="2" charset="0"/>
                <a:ea typeface="Calibri" panose="020F0502020204030204" pitchFamily="34" charset="0"/>
                <a:cs typeface="Times New Roman" panose="02020603050405020304" pitchFamily="18" charset="0"/>
              </a:rPr>
              <a:t>En el caso de que se haya exceptuado la presentación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de garantía de cumplimiento, el monto máximo de pena convencional por atraso </a:t>
            </a:r>
            <a:br>
              <a:rPr lang="es-MX" sz="1400" dirty="0">
                <a:effectLst/>
                <a:latin typeface="Tenorite" pitchFamily="2" charset="0"/>
                <a:ea typeface="Calibri" panose="020F0502020204030204" pitchFamily="34" charset="0"/>
                <a:cs typeface="Times New Roman" panose="02020603050405020304" pitchFamily="18" charset="0"/>
              </a:rPr>
            </a:br>
            <a:r>
              <a:rPr lang="es-MX" sz="1400" dirty="0">
                <a:effectLst/>
                <a:latin typeface="Tenorite" pitchFamily="2" charset="0"/>
                <a:ea typeface="Calibri" panose="020F0502020204030204" pitchFamily="34" charset="0"/>
                <a:cs typeface="Times New Roman" panose="02020603050405020304" pitchFamily="18" charset="0"/>
              </a:rPr>
              <a:t>será del 20%</a:t>
            </a:r>
            <a:endParaRPr lang="en-MX" sz="1400" dirty="0">
              <a:effectLst/>
              <a:latin typeface="Tenorite"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23275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871BCDE-2AB8-C82F-2FA8-4592799C488C}"/>
              </a:ext>
            </a:extLst>
          </p:cNvPr>
          <p:cNvSpPr txBox="1"/>
          <p:nvPr/>
        </p:nvSpPr>
        <p:spPr>
          <a:xfrm>
            <a:off x="4162847" y="6377108"/>
            <a:ext cx="3866307" cy="307777"/>
          </a:xfrm>
          <a:prstGeom prst="rect">
            <a:avLst/>
          </a:prstGeom>
          <a:solidFill>
            <a:schemeClr val="bg1">
              <a:lumMod val="95000"/>
            </a:schemeClr>
          </a:solidFill>
        </p:spPr>
        <p:txBody>
          <a:bodyPr wrap="squar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61 LAASSPES, 97 y 98 del RLAASSPE </a:t>
            </a:r>
          </a:p>
        </p:txBody>
      </p:sp>
      <p:sp>
        <p:nvSpPr>
          <p:cNvPr id="3" name="Rectangle 2">
            <a:extLst>
              <a:ext uri="{FF2B5EF4-FFF2-40B4-BE49-F238E27FC236}">
                <a16:creationId xmlns:a16="http://schemas.microsoft.com/office/drawing/2014/main" id="{E6652BC2-E6BE-3D0C-7DF0-8AAD3DBD86C8}"/>
              </a:ext>
            </a:extLst>
          </p:cNvPr>
          <p:cNvSpPr/>
          <p:nvPr/>
        </p:nvSpPr>
        <p:spPr>
          <a:xfrm>
            <a:off x="2012474" y="1244122"/>
            <a:ext cx="4721957"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6" name="Title 1">
            <a:extLst>
              <a:ext uri="{FF2B5EF4-FFF2-40B4-BE49-F238E27FC236}">
                <a16:creationId xmlns:a16="http://schemas.microsoft.com/office/drawing/2014/main" id="{1F98FA3F-28F8-A072-63E9-C10478C3FF0F}"/>
              </a:ext>
            </a:extLst>
          </p:cNvPr>
          <p:cNvSpPr txBox="1">
            <a:spLocks/>
          </p:cNvSpPr>
          <p:nvPr/>
        </p:nvSpPr>
        <p:spPr>
          <a:xfrm>
            <a:off x="2046336" y="1311681"/>
            <a:ext cx="460159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RESCISIÓN DEL CONTRATO</a:t>
            </a:r>
          </a:p>
        </p:txBody>
      </p:sp>
      <p:sp>
        <p:nvSpPr>
          <p:cNvPr id="13" name="TextBox 12">
            <a:extLst>
              <a:ext uri="{FF2B5EF4-FFF2-40B4-BE49-F238E27FC236}">
                <a16:creationId xmlns:a16="http://schemas.microsoft.com/office/drawing/2014/main" id="{169AD7F9-94E2-1486-6690-95A613B13E1E}"/>
              </a:ext>
            </a:extLst>
          </p:cNvPr>
          <p:cNvSpPr txBox="1"/>
          <p:nvPr/>
        </p:nvSpPr>
        <p:spPr>
          <a:xfrm>
            <a:off x="1444706" y="1855132"/>
            <a:ext cx="9310148" cy="523220"/>
          </a:xfrm>
          <a:prstGeom prst="rect">
            <a:avLst/>
          </a:prstGeom>
          <a:noFill/>
        </p:spPr>
        <p:txBody>
          <a:bodyPr wrap="square" rtlCol="0">
            <a:spAutoFit/>
          </a:bodyPr>
          <a:lstStyle/>
          <a:p>
            <a:r>
              <a:rPr lang="es-MX" sz="1400" dirty="0">
                <a:effectLst/>
                <a:latin typeface="Tenorite" pitchFamily="2" charset="0"/>
                <a:ea typeface="Calibri" panose="020F0502020204030204" pitchFamily="34" charset="0"/>
                <a:cs typeface="Times New Roman" panose="02020603050405020304" pitchFamily="18" charset="0"/>
              </a:rPr>
              <a:t>Las dependencias y entidades podrán en cualquier momento rescindir el contrato cuando el proveedor incurra en incumplimiento de sus obligaciones, de acuerdo con lo siguiente:</a:t>
            </a:r>
          </a:p>
        </p:txBody>
      </p:sp>
      <p:sp>
        <p:nvSpPr>
          <p:cNvPr id="7" name="Rounded Rectangle 6">
            <a:extLst>
              <a:ext uri="{FF2B5EF4-FFF2-40B4-BE49-F238E27FC236}">
                <a16:creationId xmlns:a16="http://schemas.microsoft.com/office/drawing/2014/main" id="{AEBDABCE-62E6-293A-F351-97EDD6073DBD}"/>
              </a:ext>
            </a:extLst>
          </p:cNvPr>
          <p:cNvSpPr/>
          <p:nvPr/>
        </p:nvSpPr>
        <p:spPr>
          <a:xfrm>
            <a:off x="1681272" y="2509322"/>
            <a:ext cx="8840982" cy="3600000"/>
          </a:xfrm>
          <a:prstGeom prst="roundRect">
            <a:avLst>
              <a:gd name="adj" fmla="val 6858"/>
            </a:avLst>
          </a:prstGeom>
          <a:noFill/>
          <a:ln>
            <a:gradFill>
              <a:gsLst>
                <a:gs pos="0">
                  <a:srgbClr val="FDD15C"/>
                </a:gs>
                <a:gs pos="100000">
                  <a:srgbClr val="FE8C3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graphicFrame>
        <p:nvGraphicFramePr>
          <p:cNvPr id="8" name="Table 8">
            <a:extLst>
              <a:ext uri="{FF2B5EF4-FFF2-40B4-BE49-F238E27FC236}">
                <a16:creationId xmlns:a16="http://schemas.microsoft.com/office/drawing/2014/main" id="{A607CC4C-826C-0D60-FB96-CDEDCAF26C75}"/>
              </a:ext>
            </a:extLst>
          </p:cNvPr>
          <p:cNvGraphicFramePr>
            <a:graphicFrameLocks noGrp="1"/>
          </p:cNvGraphicFramePr>
          <p:nvPr>
            <p:extLst>
              <p:ext uri="{D42A27DB-BD31-4B8C-83A1-F6EECF244321}">
                <p14:modId xmlns:p14="http://schemas.microsoft.com/office/powerpoint/2010/main" val="2646093515"/>
              </p:ext>
            </p:extLst>
          </p:nvPr>
        </p:nvGraphicFramePr>
        <p:xfrm>
          <a:off x="1816183" y="2658626"/>
          <a:ext cx="8532076" cy="3312000"/>
        </p:xfrm>
        <a:graphic>
          <a:graphicData uri="http://schemas.openxmlformats.org/drawingml/2006/table">
            <a:tbl>
              <a:tblPr bandRow="1">
                <a:tableStyleId>{5C22544A-7EE6-4342-B048-85BDC9FD1C3A}</a:tableStyleId>
              </a:tblPr>
              <a:tblGrid>
                <a:gridCol w="8532076">
                  <a:extLst>
                    <a:ext uri="{9D8B030D-6E8A-4147-A177-3AD203B41FA5}">
                      <a16:colId xmlns:a16="http://schemas.microsoft.com/office/drawing/2014/main" val="3177008492"/>
                    </a:ext>
                  </a:extLst>
                </a:gridCol>
              </a:tblGrid>
              <a:tr h="828000">
                <a:tc>
                  <a:txBody>
                    <a:bodyPr/>
                    <a:lstStyle/>
                    <a:p>
                      <a:r>
                        <a:rPr lang="en-US" sz="1400" b="0" i="0" dirty="0">
                          <a:latin typeface="Tenorite" pitchFamily="2" charset="0"/>
                        </a:rPr>
                        <a:t>Se </a:t>
                      </a:r>
                      <a:r>
                        <a:rPr lang="en-US" sz="1400" b="0" i="0" dirty="0" err="1">
                          <a:latin typeface="Tenorite" pitchFamily="2" charset="0"/>
                        </a:rPr>
                        <a:t>iniciará</a:t>
                      </a:r>
                      <a:r>
                        <a:rPr lang="en-US" sz="1400" b="0" i="0" dirty="0">
                          <a:latin typeface="Tenorite" pitchFamily="2" charset="0"/>
                        </a:rPr>
                        <a:t> a </a:t>
                      </a:r>
                      <a:r>
                        <a:rPr lang="en-US" sz="1400" b="0" i="0" dirty="0" err="1">
                          <a:latin typeface="Tenorite" pitchFamily="2" charset="0"/>
                        </a:rPr>
                        <a:t>partir</a:t>
                      </a:r>
                      <a:r>
                        <a:rPr lang="en-US" sz="1400" b="0" i="0" dirty="0">
                          <a:latin typeface="Tenorite" pitchFamily="2" charset="0"/>
                        </a:rPr>
                        <a:t> de que al </a:t>
                      </a:r>
                      <a:r>
                        <a:rPr lang="en-US" sz="1400" b="0" i="0" dirty="0" err="1">
                          <a:latin typeface="Tenorite" pitchFamily="2" charset="0"/>
                        </a:rPr>
                        <a:t>proveedor</a:t>
                      </a:r>
                      <a:r>
                        <a:rPr lang="en-US" sz="1400" b="0" i="0" dirty="0">
                          <a:latin typeface="Tenorite" pitchFamily="2" charset="0"/>
                        </a:rPr>
                        <a:t> le sea </a:t>
                      </a:r>
                      <a:r>
                        <a:rPr lang="en-US" sz="1400" b="0" i="0" dirty="0" err="1">
                          <a:latin typeface="Tenorite" pitchFamily="2" charset="0"/>
                        </a:rPr>
                        <a:t>comunicado</a:t>
                      </a:r>
                      <a:r>
                        <a:rPr lang="en-US" sz="1400" b="0" i="0" dirty="0">
                          <a:latin typeface="Tenorite" pitchFamily="2" charset="0"/>
                        </a:rPr>
                        <a:t> </a:t>
                      </a:r>
                      <a:r>
                        <a:rPr lang="en-US" sz="1400" b="0" i="0" dirty="0" err="1">
                          <a:latin typeface="Tenorite" pitchFamily="2" charset="0"/>
                        </a:rPr>
                        <a:t>por</a:t>
                      </a:r>
                      <a:r>
                        <a:rPr lang="en-US" sz="1400" b="0" i="0" dirty="0">
                          <a:latin typeface="Tenorite" pitchFamily="2" charset="0"/>
                        </a:rPr>
                        <a:t> </a:t>
                      </a:r>
                      <a:r>
                        <a:rPr lang="en-US" sz="1400" b="0" i="0" dirty="0" err="1">
                          <a:latin typeface="Tenorite" pitchFamily="2" charset="0"/>
                        </a:rPr>
                        <a:t>escrito</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incumplimiento</a:t>
                      </a:r>
                      <a:r>
                        <a:rPr lang="en-US" sz="1400" b="0" i="0" dirty="0">
                          <a:latin typeface="Tenorite" pitchFamily="2" charset="0"/>
                        </a:rPr>
                        <a:t> en que </a:t>
                      </a:r>
                      <a:r>
                        <a:rPr lang="en-US" sz="1400" b="0" i="0" dirty="0" err="1">
                          <a:latin typeface="Tenorite" pitchFamily="2" charset="0"/>
                        </a:rPr>
                        <a:t>haya</a:t>
                      </a:r>
                      <a:r>
                        <a:rPr lang="en-US" sz="1400" b="0" i="0" dirty="0">
                          <a:latin typeface="Tenorite" pitchFamily="2" charset="0"/>
                        </a:rPr>
                        <a:t> </a:t>
                      </a:r>
                      <a:r>
                        <a:rPr lang="en-US" sz="1400" b="0" i="0" dirty="0" err="1">
                          <a:latin typeface="Tenorite" pitchFamily="2" charset="0"/>
                        </a:rPr>
                        <a:t>incurrido</a:t>
                      </a:r>
                      <a:r>
                        <a:rPr lang="en-US" sz="1400" b="0" i="0" dirty="0">
                          <a:latin typeface="Tenorite" pitchFamily="2" charset="0"/>
                        </a:rPr>
                        <a:t>, para que en un </a:t>
                      </a:r>
                      <a:r>
                        <a:rPr lang="en-US" sz="1400" b="0" i="0" dirty="0" err="1">
                          <a:latin typeface="Tenorite" pitchFamily="2" charset="0"/>
                        </a:rPr>
                        <a:t>término</a:t>
                      </a:r>
                      <a:r>
                        <a:rPr lang="en-US" sz="1400" b="0" i="0" dirty="0">
                          <a:latin typeface="Tenorite" pitchFamily="2" charset="0"/>
                        </a:rPr>
                        <a:t> de 5 días </a:t>
                      </a:r>
                      <a:r>
                        <a:rPr lang="en-US" sz="1400" b="0" i="0" dirty="0" err="1">
                          <a:latin typeface="Tenorite" pitchFamily="2" charset="0"/>
                        </a:rPr>
                        <a:t>hábiles</a:t>
                      </a:r>
                      <a:r>
                        <a:rPr lang="en-US" sz="1400" b="0" i="0" dirty="0">
                          <a:latin typeface="Tenorite" pitchFamily="2" charset="0"/>
                        </a:rPr>
                        <a:t> </a:t>
                      </a:r>
                      <a:r>
                        <a:rPr lang="en-US" sz="1400" b="0" i="0" dirty="0" err="1">
                          <a:latin typeface="Tenorite" pitchFamily="2" charset="0"/>
                        </a:rPr>
                        <a:t>exponga</a:t>
                      </a:r>
                      <a:r>
                        <a:rPr lang="en-US" sz="1400" b="0" i="0" dirty="0">
                          <a:latin typeface="Tenorite" pitchFamily="2" charset="0"/>
                        </a:rPr>
                        <a:t> lo que a </a:t>
                      </a:r>
                      <a:r>
                        <a:rPr lang="en-US" sz="1400" b="0" i="0" dirty="0" err="1">
                          <a:latin typeface="Tenorite" pitchFamily="2" charset="0"/>
                        </a:rPr>
                        <a:t>su</a:t>
                      </a:r>
                      <a:r>
                        <a:rPr lang="en-US" sz="1400" b="0" i="0" dirty="0">
                          <a:latin typeface="Tenorite" pitchFamily="2" charset="0"/>
                        </a:rPr>
                        <a:t> derecho </a:t>
                      </a:r>
                      <a:r>
                        <a:rPr lang="en-US" sz="1400" b="0" i="0" dirty="0" err="1">
                          <a:latin typeface="Tenorite" pitchFamily="2" charset="0"/>
                        </a:rPr>
                        <a:t>convenga</a:t>
                      </a:r>
                      <a:r>
                        <a:rPr lang="en-US" sz="1400" b="0" i="0" dirty="0">
                          <a:latin typeface="Tenorite" pitchFamily="2" charset="0"/>
                        </a:rPr>
                        <a:t>, y en </a:t>
                      </a:r>
                      <a:r>
                        <a:rPr lang="en-US" sz="1400" b="0" i="0" dirty="0" err="1">
                          <a:latin typeface="Tenorite" pitchFamily="2" charset="0"/>
                        </a:rPr>
                        <a:t>su</a:t>
                      </a:r>
                      <a:r>
                        <a:rPr lang="en-US" sz="1400" b="0" i="0" dirty="0">
                          <a:latin typeface="Tenorite" pitchFamily="2" charset="0"/>
                        </a:rPr>
                        <a:t> </a:t>
                      </a:r>
                      <a:r>
                        <a:rPr lang="en-US" sz="1400" b="0" i="0" dirty="0" err="1">
                          <a:latin typeface="Tenorite" pitchFamily="2" charset="0"/>
                        </a:rPr>
                        <a:t>caso</a:t>
                      </a:r>
                      <a:r>
                        <a:rPr lang="en-US" sz="1400" b="0" i="0" dirty="0">
                          <a:latin typeface="Tenorite" pitchFamily="2" charset="0"/>
                        </a:rPr>
                        <a:t> </a:t>
                      </a:r>
                      <a:r>
                        <a:rPr lang="en-US" sz="1400" b="0" i="0" dirty="0" err="1">
                          <a:latin typeface="Tenorite" pitchFamily="2" charset="0"/>
                        </a:rPr>
                        <a:t>aporte</a:t>
                      </a:r>
                      <a:r>
                        <a:rPr lang="en-US" sz="1400" b="0" i="0" dirty="0">
                          <a:latin typeface="Tenorite" pitchFamily="2" charset="0"/>
                        </a:rPr>
                        <a:t> las </a:t>
                      </a:r>
                      <a:r>
                        <a:rPr lang="en-US" sz="1400" b="0" i="0" dirty="0" err="1">
                          <a:latin typeface="Tenorite" pitchFamily="2" charset="0"/>
                        </a:rPr>
                        <a:t>pruebas</a:t>
                      </a:r>
                      <a:r>
                        <a:rPr lang="en-US" sz="1400" b="0" i="0" dirty="0">
                          <a:latin typeface="Tenorite" pitchFamily="2" charset="0"/>
                        </a:rPr>
                        <a:t> que </a:t>
                      </a:r>
                      <a:r>
                        <a:rPr lang="en-US" sz="1400" b="0" i="0" dirty="0" err="1">
                          <a:latin typeface="Tenorite" pitchFamily="2" charset="0"/>
                        </a:rPr>
                        <a:t>estime</a:t>
                      </a:r>
                      <a:r>
                        <a:rPr lang="en-US" sz="1400" b="0" i="0" dirty="0">
                          <a:latin typeface="Tenorite" pitchFamily="2" charset="0"/>
                        </a:rPr>
                        <a:t> </a:t>
                      </a:r>
                      <a:r>
                        <a:rPr lang="en-US" sz="1400" b="0" i="0" dirty="0" err="1">
                          <a:latin typeface="Tenorite" pitchFamily="2" charset="0"/>
                        </a:rPr>
                        <a:t>pertinentes</a:t>
                      </a:r>
                      <a:r>
                        <a:rPr lang="en-US" sz="1400" b="0" i="0" dirty="0">
                          <a:latin typeface="Tenorite" pitchFamily="2" charset="0"/>
                        </a:rPr>
                        <a:t>.</a:t>
                      </a:r>
                    </a:p>
                  </a:txBody>
                  <a:tcPr marL="180000" marR="180000" anchor="ctr">
                    <a:lnL w="12700" cmpd="sng">
                      <a:noFill/>
                    </a:lnL>
                    <a:lnR w="12700" cmpd="sng">
                      <a:noFill/>
                    </a:lnR>
                    <a:lnT w="12700" cmpd="sng">
                      <a:noFill/>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744212055"/>
                  </a:ext>
                </a:extLst>
              </a:tr>
              <a:tr h="62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err="1">
                          <a:latin typeface="Tenorite" pitchFamily="2" charset="0"/>
                        </a:rPr>
                        <a:t>Transcurrido</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término</a:t>
                      </a:r>
                      <a:r>
                        <a:rPr lang="en-US" sz="1400" b="0" i="0" dirty="0">
                          <a:latin typeface="Tenorite" pitchFamily="2" charset="0"/>
                        </a:rPr>
                        <a:t> </a:t>
                      </a:r>
                      <a:r>
                        <a:rPr lang="en-US" sz="1400" b="0" i="0" dirty="0" err="1">
                          <a:latin typeface="Tenorite" pitchFamily="2" charset="0"/>
                        </a:rPr>
                        <a:t>señalado</a:t>
                      </a:r>
                      <a:r>
                        <a:rPr lang="en-US" sz="1400" b="0" i="0" dirty="0">
                          <a:latin typeface="Tenorite" pitchFamily="2" charset="0"/>
                        </a:rPr>
                        <a:t>, la </a:t>
                      </a:r>
                      <a:r>
                        <a:rPr lang="en-US" sz="1400" b="0" i="0" dirty="0" err="1">
                          <a:latin typeface="Tenorite" pitchFamily="2" charset="0"/>
                        </a:rPr>
                        <a:t>dependencia</a:t>
                      </a:r>
                      <a:r>
                        <a:rPr lang="en-US" sz="1400" b="0" i="0" dirty="0">
                          <a:latin typeface="Tenorite" pitchFamily="2" charset="0"/>
                        </a:rPr>
                        <a:t> o </a:t>
                      </a:r>
                      <a:r>
                        <a:rPr lang="en-US" sz="1400" b="0" i="0" dirty="0" err="1">
                          <a:latin typeface="Tenorite" pitchFamily="2" charset="0"/>
                        </a:rPr>
                        <a:t>entidad</a:t>
                      </a:r>
                      <a:r>
                        <a:rPr lang="en-US" sz="1400" b="0" i="0" dirty="0">
                          <a:latin typeface="Tenorite" pitchFamily="2" charset="0"/>
                        </a:rPr>
                        <a:t> </a:t>
                      </a:r>
                      <a:r>
                        <a:rPr lang="en-US" sz="1400" b="0" i="0" dirty="0" err="1">
                          <a:latin typeface="Tenorite" pitchFamily="2" charset="0"/>
                        </a:rPr>
                        <a:t>contará</a:t>
                      </a:r>
                      <a:r>
                        <a:rPr lang="en-US" sz="1400" b="0" i="0" dirty="0">
                          <a:latin typeface="Tenorite" pitchFamily="2" charset="0"/>
                        </a:rPr>
                        <a:t> con un </a:t>
                      </a:r>
                      <a:r>
                        <a:rPr lang="en-US" sz="1400" b="0" i="0" dirty="0" err="1">
                          <a:latin typeface="Tenorite" pitchFamily="2" charset="0"/>
                        </a:rPr>
                        <a:t>plazo</a:t>
                      </a:r>
                      <a:r>
                        <a:rPr lang="en-US" sz="1400" b="0" i="0" dirty="0">
                          <a:latin typeface="Tenorite" pitchFamily="2" charset="0"/>
                        </a:rPr>
                        <a:t> de 15 días </a:t>
                      </a:r>
                      <a:r>
                        <a:rPr lang="en-US" sz="1400" b="0" i="0" dirty="0" err="1">
                          <a:latin typeface="Tenorite" pitchFamily="2" charset="0"/>
                        </a:rPr>
                        <a:t>hábiles</a:t>
                      </a:r>
                      <a:r>
                        <a:rPr lang="en-US" sz="1400" b="0" i="0" dirty="0">
                          <a:latin typeface="Tenorite" pitchFamily="2" charset="0"/>
                        </a:rPr>
                        <a:t> para resolver, </a:t>
                      </a:r>
                      <a:r>
                        <a:rPr lang="en-US" sz="1400" b="0" i="0" dirty="0" err="1">
                          <a:latin typeface="Tenorite" pitchFamily="2" charset="0"/>
                        </a:rPr>
                        <a:t>considerando</a:t>
                      </a:r>
                      <a:r>
                        <a:rPr lang="en-US" sz="1400" b="0" i="0" dirty="0">
                          <a:latin typeface="Tenorite" pitchFamily="2" charset="0"/>
                        </a:rPr>
                        <a:t> lo que </a:t>
                      </a:r>
                      <a:r>
                        <a:rPr lang="en-US" sz="1400" b="0" i="0" dirty="0" err="1">
                          <a:latin typeface="Tenorite" pitchFamily="2" charset="0"/>
                        </a:rPr>
                        <a:t>haya</a:t>
                      </a:r>
                      <a:r>
                        <a:rPr lang="en-US" sz="1400" b="0" i="0" dirty="0">
                          <a:latin typeface="Tenorite" pitchFamily="2" charset="0"/>
                        </a:rPr>
                        <a:t> </a:t>
                      </a:r>
                      <a:r>
                        <a:rPr lang="en-US" sz="1400" b="0" i="0" dirty="0" err="1">
                          <a:latin typeface="Tenorite" pitchFamily="2" charset="0"/>
                        </a:rPr>
                        <a:t>hecho</a:t>
                      </a:r>
                      <a:r>
                        <a:rPr lang="en-US" sz="1400" b="0" i="0" dirty="0">
                          <a:latin typeface="Tenorite" pitchFamily="2" charset="0"/>
                        </a:rPr>
                        <a:t> </a:t>
                      </a:r>
                      <a:r>
                        <a:rPr lang="en-US" sz="1400" b="0" i="0" dirty="0" err="1">
                          <a:latin typeface="Tenorite" pitchFamily="2" charset="0"/>
                        </a:rPr>
                        <a:t>valer</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proveedor</a:t>
                      </a:r>
                      <a:r>
                        <a:rPr lang="en-US" sz="1400" b="0" i="0" dirty="0">
                          <a:latin typeface="Tenorite" pitchFamily="2" charset="0"/>
                        </a:rPr>
                        <a:t>.</a:t>
                      </a:r>
                    </a:p>
                  </a:txBody>
                  <a:tcPr marL="180000" marR="180000" anchor="ctr">
                    <a:lnL w="12700" cmpd="sng">
                      <a:noFill/>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4196486022"/>
                  </a:ext>
                </a:extLst>
              </a:tr>
              <a:tr h="62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a:latin typeface="Tenorite" pitchFamily="2" charset="0"/>
                        </a:rPr>
                        <a:t>La </a:t>
                      </a:r>
                      <a:r>
                        <a:rPr lang="en-US" sz="1400" b="0" i="0" dirty="0" err="1">
                          <a:latin typeface="Tenorite" pitchFamily="2" charset="0"/>
                        </a:rPr>
                        <a:t>determinación</a:t>
                      </a:r>
                      <a:r>
                        <a:rPr lang="en-US" sz="1400" b="0" i="0" dirty="0">
                          <a:latin typeface="Tenorite" pitchFamily="2" charset="0"/>
                        </a:rPr>
                        <a:t> de </a:t>
                      </a:r>
                      <a:r>
                        <a:rPr lang="en-US" sz="1400" b="0" i="0" dirty="0" err="1">
                          <a:latin typeface="Tenorite" pitchFamily="2" charset="0"/>
                        </a:rPr>
                        <a:t>dar</a:t>
                      </a:r>
                      <a:r>
                        <a:rPr lang="en-US" sz="1400" b="0" i="0" dirty="0">
                          <a:latin typeface="Tenorite" pitchFamily="2" charset="0"/>
                        </a:rPr>
                        <a:t> </a:t>
                      </a:r>
                      <a:r>
                        <a:rPr lang="en-US" sz="1400" b="0" i="0" dirty="0" err="1">
                          <a:latin typeface="Tenorite" pitchFamily="2" charset="0"/>
                        </a:rPr>
                        <a:t>por</a:t>
                      </a:r>
                      <a:r>
                        <a:rPr lang="en-US" sz="1400" b="0" i="0" dirty="0">
                          <a:latin typeface="Tenorite" pitchFamily="2" charset="0"/>
                        </a:rPr>
                        <a:t> </a:t>
                      </a:r>
                      <a:r>
                        <a:rPr lang="en-US" sz="1400" b="0" i="0" dirty="0" err="1">
                          <a:latin typeface="Tenorite" pitchFamily="2" charset="0"/>
                        </a:rPr>
                        <a:t>rescindido</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contrato</a:t>
                      </a:r>
                      <a:r>
                        <a:rPr lang="en-US" sz="1400" b="0" i="0" dirty="0">
                          <a:latin typeface="Tenorite" pitchFamily="2" charset="0"/>
                        </a:rPr>
                        <a:t> </a:t>
                      </a:r>
                      <a:r>
                        <a:rPr lang="en-US" sz="1400" b="0" i="0" dirty="0" err="1">
                          <a:latin typeface="Tenorite" pitchFamily="2" charset="0"/>
                        </a:rPr>
                        <a:t>debe</a:t>
                      </a:r>
                      <a:r>
                        <a:rPr lang="en-US" sz="1400" b="0" i="0" dirty="0">
                          <a:latin typeface="Tenorite" pitchFamily="2" charset="0"/>
                        </a:rPr>
                        <a:t> </a:t>
                      </a:r>
                      <a:r>
                        <a:rPr lang="en-US" sz="1400" b="0" i="0" dirty="0" err="1">
                          <a:latin typeface="Tenorite" pitchFamily="2" charset="0"/>
                        </a:rPr>
                        <a:t>estar</a:t>
                      </a:r>
                      <a:r>
                        <a:rPr lang="en-US" sz="1400" b="0" i="0" dirty="0">
                          <a:latin typeface="Tenorite" pitchFamily="2" charset="0"/>
                        </a:rPr>
                        <a:t> </a:t>
                      </a:r>
                      <a:r>
                        <a:rPr lang="en-US" sz="1400" b="0" i="0" dirty="0" err="1">
                          <a:latin typeface="Tenorite" pitchFamily="2" charset="0"/>
                        </a:rPr>
                        <a:t>fundada</a:t>
                      </a:r>
                      <a:r>
                        <a:rPr lang="en-US" sz="1400" b="0" i="0" dirty="0">
                          <a:latin typeface="Tenorite" pitchFamily="2" charset="0"/>
                        </a:rPr>
                        <a:t> y </a:t>
                      </a:r>
                      <a:r>
                        <a:rPr lang="en-US" sz="1400" b="0" i="0" dirty="0" err="1">
                          <a:latin typeface="Tenorite" pitchFamily="2" charset="0"/>
                        </a:rPr>
                        <a:t>motivada</a:t>
                      </a:r>
                      <a:r>
                        <a:rPr lang="en-US" sz="1400" b="0" i="0" dirty="0">
                          <a:latin typeface="Tenorite" pitchFamily="2" charset="0"/>
                        </a:rPr>
                        <a:t> y </a:t>
                      </a:r>
                      <a:r>
                        <a:rPr lang="en-US" sz="1400" b="0" i="0" dirty="0" err="1">
                          <a:latin typeface="Tenorite" pitchFamily="2" charset="0"/>
                        </a:rPr>
                        <a:t>comunicada</a:t>
                      </a:r>
                      <a:r>
                        <a:rPr lang="en-US" sz="1400" b="0" i="0" dirty="0">
                          <a:latin typeface="Tenorite" pitchFamily="2" charset="0"/>
                        </a:rPr>
                        <a:t> al </a:t>
                      </a:r>
                      <a:r>
                        <a:rPr lang="en-US" sz="1400" b="0" i="0" dirty="0" err="1">
                          <a:latin typeface="Tenorite" pitchFamily="2" charset="0"/>
                        </a:rPr>
                        <a:t>proveedor</a:t>
                      </a:r>
                      <a:r>
                        <a:rPr lang="en-US" sz="1400" b="0" i="0" dirty="0">
                          <a:latin typeface="Tenorite" pitchFamily="2" charset="0"/>
                        </a:rPr>
                        <a:t> en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plazo</a:t>
                      </a:r>
                      <a:r>
                        <a:rPr lang="en-US" sz="1400" b="0" i="0" dirty="0">
                          <a:latin typeface="Tenorite" pitchFamily="2" charset="0"/>
                        </a:rPr>
                        <a:t> </a:t>
                      </a:r>
                      <a:r>
                        <a:rPr lang="en-US" sz="1400" b="0" i="0" dirty="0" err="1">
                          <a:latin typeface="Tenorite" pitchFamily="2" charset="0"/>
                        </a:rPr>
                        <a:t>señalado</a:t>
                      </a:r>
                      <a:r>
                        <a:rPr lang="en-US" sz="1400" b="0" i="0" dirty="0">
                          <a:latin typeface="Tenorite" pitchFamily="2" charset="0"/>
                        </a:rPr>
                        <a:t>.</a:t>
                      </a:r>
                    </a:p>
                  </a:txBody>
                  <a:tcPr marL="180000" marR="180000" anchor="ctr">
                    <a:lnL w="12700" cmpd="sng">
                      <a:noFill/>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867723806"/>
                  </a:ext>
                </a:extLst>
              </a:tr>
              <a:tr h="62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err="1">
                          <a:latin typeface="Tenorite" pitchFamily="2" charset="0"/>
                        </a:rPr>
                        <a:t>Cuando</a:t>
                      </a:r>
                      <a:r>
                        <a:rPr lang="en-US" sz="1400" b="0" i="0" dirty="0">
                          <a:latin typeface="Tenorite" pitchFamily="2" charset="0"/>
                        </a:rPr>
                        <a:t> se </a:t>
                      </a:r>
                      <a:r>
                        <a:rPr lang="en-US" sz="1400" b="0" i="0" dirty="0" err="1">
                          <a:latin typeface="Tenorite" pitchFamily="2" charset="0"/>
                        </a:rPr>
                        <a:t>rescinda</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contrato</a:t>
                      </a:r>
                      <a:r>
                        <a:rPr lang="en-US" sz="1400" b="0" i="0" dirty="0">
                          <a:latin typeface="Tenorite" pitchFamily="2" charset="0"/>
                        </a:rPr>
                        <a:t> se </a:t>
                      </a:r>
                      <a:r>
                        <a:rPr lang="en-US" sz="1400" b="0" i="0" dirty="0" err="1">
                          <a:latin typeface="Tenorite" pitchFamily="2" charset="0"/>
                        </a:rPr>
                        <a:t>formulará</a:t>
                      </a:r>
                      <a:r>
                        <a:rPr lang="en-US" sz="1400" b="0" i="0" dirty="0">
                          <a:latin typeface="Tenorite" pitchFamily="2" charset="0"/>
                        </a:rPr>
                        <a:t> </a:t>
                      </a:r>
                      <a:r>
                        <a:rPr lang="en-US" sz="1400" b="0" i="0" dirty="0" err="1">
                          <a:latin typeface="Tenorite" pitchFamily="2" charset="0"/>
                        </a:rPr>
                        <a:t>el</a:t>
                      </a:r>
                      <a:r>
                        <a:rPr lang="en-US" sz="1400" b="0" i="0" dirty="0">
                          <a:latin typeface="Tenorite" pitchFamily="2" charset="0"/>
                        </a:rPr>
                        <a:t> </a:t>
                      </a:r>
                      <a:r>
                        <a:rPr lang="en-US" sz="1400" b="0" i="0" dirty="0" err="1">
                          <a:latin typeface="Tenorite" pitchFamily="2" charset="0"/>
                        </a:rPr>
                        <a:t>finiquito</a:t>
                      </a:r>
                      <a:r>
                        <a:rPr lang="en-US" sz="1400" b="0" i="0" dirty="0">
                          <a:latin typeface="Tenorite" pitchFamily="2" charset="0"/>
                        </a:rPr>
                        <a:t> </a:t>
                      </a:r>
                      <a:r>
                        <a:rPr lang="en-US" sz="1400" b="0" i="0" dirty="0" err="1">
                          <a:latin typeface="Tenorite" pitchFamily="2" charset="0"/>
                        </a:rPr>
                        <a:t>correspondiente</a:t>
                      </a:r>
                      <a:r>
                        <a:rPr lang="en-US" sz="1400" b="0" i="0" dirty="0">
                          <a:latin typeface="Tenorite" pitchFamily="2" charset="0"/>
                        </a:rPr>
                        <a:t>, a </a:t>
                      </a:r>
                      <a:r>
                        <a:rPr lang="en-US" sz="1400" b="0" i="0" dirty="0" err="1">
                          <a:latin typeface="Tenorite" pitchFamily="2" charset="0"/>
                        </a:rPr>
                        <a:t>efecto</a:t>
                      </a:r>
                      <a:r>
                        <a:rPr lang="en-US" sz="1400" b="0" i="0" dirty="0">
                          <a:latin typeface="Tenorite" pitchFamily="2" charset="0"/>
                        </a:rPr>
                        <a:t> de </a:t>
                      </a:r>
                      <a:r>
                        <a:rPr lang="en-US" sz="1400" b="0" i="0" dirty="0" err="1">
                          <a:latin typeface="Tenorite" pitchFamily="2" charset="0"/>
                        </a:rPr>
                        <a:t>hacer</a:t>
                      </a:r>
                      <a:r>
                        <a:rPr lang="en-US" sz="1400" b="0" i="0" dirty="0">
                          <a:latin typeface="Tenorite" pitchFamily="2" charset="0"/>
                        </a:rPr>
                        <a:t> </a:t>
                      </a:r>
                      <a:r>
                        <a:rPr lang="en-US" sz="1400" b="0" i="0" dirty="0" err="1">
                          <a:latin typeface="Tenorite" pitchFamily="2" charset="0"/>
                        </a:rPr>
                        <a:t>constar</a:t>
                      </a:r>
                      <a:r>
                        <a:rPr lang="en-US" sz="1400" b="0" i="0" dirty="0">
                          <a:latin typeface="Tenorite" pitchFamily="2" charset="0"/>
                        </a:rPr>
                        <a:t> </a:t>
                      </a:r>
                      <a:r>
                        <a:rPr lang="en-US" sz="1400" b="0" i="0" dirty="0" err="1">
                          <a:latin typeface="Tenorite" pitchFamily="2" charset="0"/>
                        </a:rPr>
                        <a:t>los</a:t>
                      </a:r>
                      <a:r>
                        <a:rPr lang="en-US" sz="1400" b="0" i="0" dirty="0">
                          <a:latin typeface="Tenorite" pitchFamily="2" charset="0"/>
                        </a:rPr>
                        <a:t> </a:t>
                      </a:r>
                      <a:r>
                        <a:rPr lang="en-US" sz="1400" b="0" i="0" dirty="0" err="1">
                          <a:latin typeface="Tenorite" pitchFamily="2" charset="0"/>
                        </a:rPr>
                        <a:t>pagos</a:t>
                      </a:r>
                      <a:r>
                        <a:rPr lang="en-US" sz="1400" b="0" i="0" dirty="0">
                          <a:latin typeface="Tenorite" pitchFamily="2" charset="0"/>
                        </a:rPr>
                        <a:t> que </a:t>
                      </a:r>
                      <a:r>
                        <a:rPr lang="en-US" sz="1400" b="0" i="0" dirty="0" err="1">
                          <a:latin typeface="Tenorite" pitchFamily="2" charset="0"/>
                        </a:rPr>
                        <a:t>deba</a:t>
                      </a:r>
                      <a:r>
                        <a:rPr lang="en-US" sz="1400" b="0" i="0" dirty="0">
                          <a:latin typeface="Tenorite" pitchFamily="2" charset="0"/>
                        </a:rPr>
                        <a:t> </a:t>
                      </a:r>
                      <a:r>
                        <a:rPr lang="en-US" sz="1400" b="0" i="0" dirty="0" err="1">
                          <a:latin typeface="Tenorite" pitchFamily="2" charset="0"/>
                        </a:rPr>
                        <a:t>efectuar</a:t>
                      </a:r>
                      <a:r>
                        <a:rPr lang="en-US" sz="1400" b="0" i="0" dirty="0">
                          <a:latin typeface="Tenorite" pitchFamily="2" charset="0"/>
                        </a:rPr>
                        <a:t> la </a:t>
                      </a:r>
                      <a:r>
                        <a:rPr lang="en-US" sz="1400" b="0" i="0" dirty="0" err="1">
                          <a:latin typeface="Tenorite" pitchFamily="2" charset="0"/>
                        </a:rPr>
                        <a:t>dependencia</a:t>
                      </a:r>
                      <a:r>
                        <a:rPr lang="en-US" sz="1400" b="0" i="0" dirty="0">
                          <a:latin typeface="Tenorite" pitchFamily="2" charset="0"/>
                        </a:rPr>
                        <a:t> o </a:t>
                      </a:r>
                      <a:r>
                        <a:rPr lang="en-US" sz="1400" b="0" i="0" dirty="0" err="1">
                          <a:latin typeface="Tenorite" pitchFamily="2" charset="0"/>
                        </a:rPr>
                        <a:t>entidad</a:t>
                      </a:r>
                      <a:r>
                        <a:rPr lang="en-US" sz="1400" b="0" i="0" dirty="0">
                          <a:latin typeface="Tenorite" pitchFamily="2" charset="0"/>
                        </a:rPr>
                        <a:t> de </a:t>
                      </a:r>
                      <a:r>
                        <a:rPr lang="en-US" sz="1400" b="0" i="0" dirty="0" err="1">
                          <a:latin typeface="Tenorite" pitchFamily="2" charset="0"/>
                        </a:rPr>
                        <a:t>los</a:t>
                      </a:r>
                      <a:r>
                        <a:rPr lang="en-US" sz="1400" b="0" i="0" dirty="0">
                          <a:latin typeface="Tenorite" pitchFamily="2" charset="0"/>
                        </a:rPr>
                        <a:t> </a:t>
                      </a:r>
                      <a:r>
                        <a:rPr lang="en-US" sz="1400" b="0" i="0" dirty="0" err="1">
                          <a:latin typeface="Tenorite" pitchFamily="2" charset="0"/>
                        </a:rPr>
                        <a:t>bienes</a:t>
                      </a:r>
                      <a:r>
                        <a:rPr lang="en-US" sz="1400" b="0" i="0" dirty="0">
                          <a:latin typeface="Tenorite" pitchFamily="2" charset="0"/>
                        </a:rPr>
                        <a:t> o </a:t>
                      </a:r>
                      <a:r>
                        <a:rPr lang="en-US" sz="1400" b="0" i="0" dirty="0" err="1">
                          <a:latin typeface="Tenorite" pitchFamily="2" charset="0"/>
                        </a:rPr>
                        <a:t>servicios</a:t>
                      </a:r>
                      <a:r>
                        <a:rPr lang="en-US" sz="1400" b="0" i="0" dirty="0">
                          <a:latin typeface="Tenorite" pitchFamily="2" charset="0"/>
                        </a:rPr>
                        <a:t> </a:t>
                      </a:r>
                      <a:r>
                        <a:rPr lang="en-US" sz="1400" b="0" i="0" dirty="0" err="1">
                          <a:latin typeface="Tenorite" pitchFamily="2" charset="0"/>
                        </a:rPr>
                        <a:t>recibidos</a:t>
                      </a:r>
                      <a:r>
                        <a:rPr lang="en-US" sz="1400" b="0" i="0" dirty="0">
                          <a:latin typeface="Tenorite" pitchFamily="2" charset="0"/>
                        </a:rPr>
                        <a:t>.  </a:t>
                      </a:r>
                    </a:p>
                  </a:txBody>
                  <a:tcPr marL="180000" marR="180000" anchor="ctr">
                    <a:lnL w="12700" cmpd="sng">
                      <a:noFill/>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222703942"/>
                  </a:ext>
                </a:extLst>
              </a:tr>
              <a:tr h="62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a:latin typeface="Tenorite" pitchFamily="2" charset="0"/>
                        </a:rPr>
                        <a:t>El </a:t>
                      </a:r>
                      <a:r>
                        <a:rPr lang="en-US" sz="1400" b="0" i="0" dirty="0" err="1">
                          <a:latin typeface="Tenorite" pitchFamily="2" charset="0"/>
                        </a:rPr>
                        <a:t>finiquito</a:t>
                      </a:r>
                      <a:r>
                        <a:rPr lang="en-US" sz="1400" b="0" i="0" dirty="0">
                          <a:latin typeface="Tenorite" pitchFamily="2" charset="0"/>
                        </a:rPr>
                        <a:t> se </a:t>
                      </a:r>
                      <a:r>
                        <a:rPr lang="en-US" sz="1400" b="0" i="0" dirty="0" err="1">
                          <a:latin typeface="Tenorite" pitchFamily="2" charset="0"/>
                        </a:rPr>
                        <a:t>notificará</a:t>
                      </a:r>
                      <a:r>
                        <a:rPr lang="en-US" sz="1400" b="0" i="0" dirty="0">
                          <a:latin typeface="Tenorite" pitchFamily="2" charset="0"/>
                        </a:rPr>
                        <a:t> al </a:t>
                      </a:r>
                      <a:r>
                        <a:rPr lang="en-US" sz="1400" b="0" i="0" dirty="0" err="1">
                          <a:latin typeface="Tenorite" pitchFamily="2" charset="0"/>
                        </a:rPr>
                        <a:t>proveedor</a:t>
                      </a:r>
                      <a:r>
                        <a:rPr lang="en-US" sz="1400" b="0" i="0" dirty="0">
                          <a:latin typeface="Tenorite" pitchFamily="2" charset="0"/>
                        </a:rPr>
                        <a:t> </a:t>
                      </a:r>
                      <a:r>
                        <a:rPr lang="en-US" sz="1400" b="0" i="0" dirty="0" err="1">
                          <a:latin typeface="Tenorite" pitchFamily="2" charset="0"/>
                        </a:rPr>
                        <a:t>dentro</a:t>
                      </a:r>
                      <a:r>
                        <a:rPr lang="en-US" sz="1400" b="0" i="0" dirty="0">
                          <a:latin typeface="Tenorite" pitchFamily="2" charset="0"/>
                        </a:rPr>
                        <a:t> de </a:t>
                      </a:r>
                      <a:r>
                        <a:rPr lang="en-US" sz="1400" b="0" i="0" dirty="0" err="1">
                          <a:latin typeface="Tenorite" pitchFamily="2" charset="0"/>
                        </a:rPr>
                        <a:t>los</a:t>
                      </a:r>
                      <a:r>
                        <a:rPr lang="en-US" sz="1400" b="0" i="0" dirty="0">
                          <a:latin typeface="Tenorite" pitchFamily="2" charset="0"/>
                        </a:rPr>
                        <a:t> 20 días naturales </a:t>
                      </a:r>
                      <a:r>
                        <a:rPr lang="en-US" sz="1400" b="0" i="0" dirty="0" err="1">
                          <a:latin typeface="Tenorite" pitchFamily="2" charset="0"/>
                        </a:rPr>
                        <a:t>siguientes</a:t>
                      </a:r>
                      <a:r>
                        <a:rPr lang="en-US" sz="1400" b="0" i="0" dirty="0">
                          <a:latin typeface="Tenorite" pitchFamily="2" charset="0"/>
                        </a:rPr>
                        <a:t> a la </a:t>
                      </a:r>
                      <a:r>
                        <a:rPr lang="en-US" sz="1400" b="0" i="0" dirty="0" err="1">
                          <a:latin typeface="Tenorite" pitchFamily="2" charset="0"/>
                        </a:rPr>
                        <a:t>fecha</a:t>
                      </a:r>
                      <a:r>
                        <a:rPr lang="en-US" sz="1400" b="0" i="0" dirty="0">
                          <a:latin typeface="Tenorite" pitchFamily="2" charset="0"/>
                        </a:rPr>
                        <a:t> en que se </a:t>
                      </a:r>
                      <a:r>
                        <a:rPr lang="en-US" sz="1400" b="0" i="0" dirty="0" err="1">
                          <a:latin typeface="Tenorite" pitchFamily="2" charset="0"/>
                        </a:rPr>
                        <a:t>notifique</a:t>
                      </a:r>
                      <a:r>
                        <a:rPr lang="en-US" sz="1400" b="0" i="0" dirty="0">
                          <a:latin typeface="Tenorite" pitchFamily="2" charset="0"/>
                        </a:rPr>
                        <a:t> la </a:t>
                      </a:r>
                      <a:r>
                        <a:rPr lang="en-US" sz="1400" b="0" i="0" dirty="0" err="1">
                          <a:latin typeface="Tenorite" pitchFamily="2" charset="0"/>
                        </a:rPr>
                        <a:t>rescisión</a:t>
                      </a:r>
                      <a:r>
                        <a:rPr lang="en-US" sz="1400" b="0" i="0" dirty="0">
                          <a:latin typeface="Tenorite" pitchFamily="2" charset="0"/>
                        </a:rPr>
                        <a:t> </a:t>
                      </a:r>
                      <a:endParaRPr lang="en-MX" sz="1400" b="0" i="0" dirty="0">
                        <a:latin typeface="Tenorite" pitchFamily="2" charset="0"/>
                      </a:endParaRPr>
                    </a:p>
                  </a:txBody>
                  <a:tcPr marL="180000" marR="180000" anchor="ctr">
                    <a:lnL w="12700" cmpd="sng">
                      <a:noFill/>
                    </a:lnL>
                    <a:lnR w="12700" cmpd="sng">
                      <a:noFill/>
                    </a:lnR>
                    <a:lnT w="12700" cap="flat" cmpd="sng" algn="ctr">
                      <a:solidFill>
                        <a:schemeClr val="bg1">
                          <a:lumMod val="85000"/>
                        </a:schemeClr>
                      </a:solidFill>
                      <a:prstDash val="solid"/>
                      <a:round/>
                      <a:headEnd type="none" w="med" len="med"/>
                      <a:tailEnd type="none" w="med" len="med"/>
                    </a:lnT>
                    <a:lnB w="12700" cmpd="sng">
                      <a:noFill/>
                    </a:lnB>
                    <a:noFill/>
                  </a:tcPr>
                </a:tc>
                <a:extLst>
                  <a:ext uri="{0D108BD9-81ED-4DB2-BD59-A6C34878D82A}">
                    <a16:rowId xmlns:a16="http://schemas.microsoft.com/office/drawing/2014/main" val="4250815569"/>
                  </a:ext>
                </a:extLst>
              </a:tr>
            </a:tbl>
          </a:graphicData>
        </a:graphic>
      </p:graphicFrame>
    </p:spTree>
    <p:extLst>
      <p:ext uri="{BB962C8B-B14F-4D97-AF65-F5344CB8AC3E}">
        <p14:creationId xmlns:p14="http://schemas.microsoft.com/office/powerpoint/2010/main" val="1378459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409366-E053-3003-3013-8C79DBE7A228}"/>
              </a:ext>
            </a:extLst>
          </p:cNvPr>
          <p:cNvSpPr/>
          <p:nvPr/>
        </p:nvSpPr>
        <p:spPr>
          <a:xfrm>
            <a:off x="2012475" y="1244122"/>
            <a:ext cx="5302725"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C6243B31-E62E-522E-E623-33F2DEF7AC74}"/>
              </a:ext>
            </a:extLst>
          </p:cNvPr>
          <p:cNvSpPr txBox="1">
            <a:spLocks/>
          </p:cNvSpPr>
          <p:nvPr/>
        </p:nvSpPr>
        <p:spPr>
          <a:xfrm>
            <a:off x="2091306" y="1311681"/>
            <a:ext cx="5123220"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PROGRAMACIÓN Y PRESUPUESTACIÓN</a:t>
            </a:r>
          </a:p>
        </p:txBody>
      </p:sp>
      <p:sp>
        <p:nvSpPr>
          <p:cNvPr id="4" name="TextBox 3">
            <a:extLst>
              <a:ext uri="{FF2B5EF4-FFF2-40B4-BE49-F238E27FC236}">
                <a16:creationId xmlns:a16="http://schemas.microsoft.com/office/drawing/2014/main" id="{45464FE2-1EE1-BDD8-AA3F-2992B02E58B2}"/>
              </a:ext>
            </a:extLst>
          </p:cNvPr>
          <p:cNvSpPr txBox="1"/>
          <p:nvPr/>
        </p:nvSpPr>
        <p:spPr>
          <a:xfrm>
            <a:off x="4166941" y="6377110"/>
            <a:ext cx="3049233"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a:t>
            </a:r>
            <a:r>
              <a:rPr lang="es-MX" sz="1600" dirty="0">
                <a:latin typeface="Tenorite" pitchFamily="2" charset="0"/>
                <a:ea typeface="Calibri" panose="020F0502020204030204" pitchFamily="34" charset="0"/>
                <a:cs typeface="Times New Roman" panose="02020603050405020304" pitchFamily="18" charset="0"/>
              </a:rPr>
              <a:t>20, 24 y 25</a:t>
            </a:r>
            <a:r>
              <a:rPr lang="es-MX" sz="1600" dirty="0">
                <a:effectLst/>
                <a:latin typeface="Tenorite" pitchFamily="2" charset="0"/>
                <a:ea typeface="Calibri" panose="020F0502020204030204" pitchFamily="34" charset="0"/>
                <a:cs typeface="Times New Roman" panose="02020603050405020304" pitchFamily="18" charset="0"/>
              </a:rPr>
              <a:t>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96945373-F0A9-8C1F-1D6E-091AD6286F04}"/>
              </a:ext>
            </a:extLst>
          </p:cNvPr>
          <p:cNvGraphicFramePr>
            <a:graphicFrameLocks noGrp="1"/>
          </p:cNvGraphicFramePr>
          <p:nvPr>
            <p:extLst>
              <p:ext uri="{D42A27DB-BD31-4B8C-83A1-F6EECF244321}">
                <p14:modId xmlns:p14="http://schemas.microsoft.com/office/powerpoint/2010/main" val="3523432411"/>
              </p:ext>
            </p:extLst>
          </p:nvPr>
        </p:nvGraphicFramePr>
        <p:xfrm>
          <a:off x="1160048" y="5440074"/>
          <a:ext cx="9004041" cy="579726"/>
        </p:xfrm>
        <a:graphic>
          <a:graphicData uri="http://schemas.openxmlformats.org/drawingml/2006/table">
            <a:tbl>
              <a:tblPr firstRow="1" firstCol="1" bandRow="1">
                <a:tableStyleId>{5C22544A-7EE6-4342-B048-85BDC9FD1C3A}</a:tableStyleId>
              </a:tblPr>
              <a:tblGrid>
                <a:gridCol w="9004041">
                  <a:extLst>
                    <a:ext uri="{9D8B030D-6E8A-4147-A177-3AD203B41FA5}">
                      <a16:colId xmlns:a16="http://schemas.microsoft.com/office/drawing/2014/main" val="541562712"/>
                    </a:ext>
                  </a:extLst>
                </a:gridCol>
              </a:tblGrid>
              <a:tr h="579726">
                <a:tc>
                  <a:txBody>
                    <a:bodyPr/>
                    <a:lstStyle/>
                    <a:p>
                      <a:pPr algn="ctr">
                        <a:lnSpc>
                          <a:spcPct val="100000"/>
                        </a:lnSpc>
                        <a:spcAft>
                          <a:spcPts val="0"/>
                        </a:spcAft>
                      </a:pPr>
                      <a:r>
                        <a:rPr lang="es-MX" sz="1400" b="0" i="0" dirty="0">
                          <a:solidFill>
                            <a:schemeClr val="tx1"/>
                          </a:solidFill>
                          <a:effectLst/>
                          <a:latin typeface="Tenorite" pitchFamily="2" charset="0"/>
                        </a:rPr>
                        <a:t>Los entes públicos podrán publicar su Programa Anual de Adquisiciones a más tardar el 31 de enero de cada año. </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a:txBody>
                  <a:tcPr marL="59607" marR="59607" marT="0" marB="0" anchor="ctr">
                    <a:solidFill>
                      <a:schemeClr val="accent4">
                        <a:lumMod val="20000"/>
                        <a:lumOff val="80000"/>
                        <a:alpha val="50000"/>
                      </a:schemeClr>
                    </a:solidFill>
                  </a:tcPr>
                </a:tc>
                <a:extLst>
                  <a:ext uri="{0D108BD9-81ED-4DB2-BD59-A6C34878D82A}">
                    <a16:rowId xmlns:a16="http://schemas.microsoft.com/office/drawing/2014/main" val="3643033987"/>
                  </a:ext>
                </a:extLst>
              </a:tr>
            </a:tbl>
          </a:graphicData>
        </a:graphic>
      </p:graphicFrame>
      <p:graphicFrame>
        <p:nvGraphicFramePr>
          <p:cNvPr id="7" name="Table 6">
            <a:extLst>
              <a:ext uri="{FF2B5EF4-FFF2-40B4-BE49-F238E27FC236}">
                <a16:creationId xmlns:a16="http://schemas.microsoft.com/office/drawing/2014/main" id="{E243C875-2BB0-27A5-E954-17EA6543D079}"/>
              </a:ext>
            </a:extLst>
          </p:cNvPr>
          <p:cNvGraphicFramePr>
            <a:graphicFrameLocks noGrp="1"/>
          </p:cNvGraphicFramePr>
          <p:nvPr>
            <p:extLst>
              <p:ext uri="{D42A27DB-BD31-4B8C-83A1-F6EECF244321}">
                <p14:modId xmlns:p14="http://schemas.microsoft.com/office/powerpoint/2010/main" val="3554644395"/>
              </p:ext>
            </p:extLst>
          </p:nvPr>
        </p:nvGraphicFramePr>
        <p:xfrm>
          <a:off x="1277940" y="2073949"/>
          <a:ext cx="9627549" cy="3240000"/>
        </p:xfrm>
        <a:graphic>
          <a:graphicData uri="http://schemas.openxmlformats.org/drawingml/2006/table">
            <a:tbl>
              <a:tblPr firstRow="1" firstCol="1" bandRow="1">
                <a:tableStyleId>{5C22544A-7EE6-4342-B048-85BDC9FD1C3A}</a:tableStyleId>
              </a:tblPr>
              <a:tblGrid>
                <a:gridCol w="3464450">
                  <a:extLst>
                    <a:ext uri="{9D8B030D-6E8A-4147-A177-3AD203B41FA5}">
                      <a16:colId xmlns:a16="http://schemas.microsoft.com/office/drawing/2014/main" val="1008141734"/>
                    </a:ext>
                  </a:extLst>
                </a:gridCol>
                <a:gridCol w="6163099">
                  <a:extLst>
                    <a:ext uri="{9D8B030D-6E8A-4147-A177-3AD203B41FA5}">
                      <a16:colId xmlns:a16="http://schemas.microsoft.com/office/drawing/2014/main" val="2532258337"/>
                    </a:ext>
                  </a:extLst>
                </a:gridCol>
              </a:tblGrid>
              <a:tr h="360000">
                <a:tc rowSpan="9">
                  <a:txBody>
                    <a:bodyPr/>
                    <a:lstStyle/>
                    <a:p>
                      <a:pPr marL="0" lvl="0" indent="0" algn="ctr">
                        <a:lnSpc>
                          <a:spcPts val="1700"/>
                        </a:lnSpc>
                        <a:buFontTx/>
                        <a:buNone/>
                      </a:pPr>
                      <a:r>
                        <a:rPr lang="es-MX" sz="1600" b="1" i="0" dirty="0">
                          <a:solidFill>
                            <a:schemeClr val="tx1"/>
                          </a:solidFill>
                          <a:effectLst/>
                          <a:latin typeface="Tenorite" pitchFamily="2" charset="0"/>
                        </a:rPr>
                        <a:t>Los programas anuales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de adquisiciones,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arrendamientos y servicios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y los respectivos presupuestos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se formulan considerando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lo siguiente:</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Acciones previas, durante y posteriores</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Objetivos y metas a corto, mediano y largo plazo</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Calendarización física y financiera de los recursos </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Unidades Responsables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Programas sustantivos, de apoyo administrativo y de inversiones</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12781986"/>
                  </a:ext>
                </a:extLst>
              </a:tr>
              <a:tr h="36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Existencia de bienes en Inventario y almacenes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3050219583"/>
                  </a:ext>
                </a:extLst>
              </a:tr>
              <a:tr h="360000">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Normas Aplicables</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3217128668"/>
                  </a:ext>
                </a:extLst>
              </a:tr>
              <a:tr h="360000">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Requerimiento de mantenimiento de bienes muebles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1104050900"/>
                  </a:ext>
                </a:extLst>
              </a:tr>
              <a:tr h="360000">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Las demás disposiciones</a:t>
                      </a:r>
                    </a:p>
                  </a:txBody>
                  <a:tcPr marL="144000" marR="68580" marT="0" marB="0" anchor="ctr">
                    <a:lnR w="12700" cap="flat" cmpd="sng" algn="ctr">
                      <a:noFill/>
                      <a:prstDash val="solid"/>
                      <a:round/>
                      <a:headEnd type="none" w="med" len="med"/>
                      <a:tailEnd type="none" w="med" len="med"/>
                    </a:lnR>
                    <a:lnB w="12700" cap="flat" cmpd="sng" algn="ctr">
                      <a:solidFill>
                        <a:schemeClr val="accent3">
                          <a:lumMod val="60000"/>
                          <a:lumOff val="40000"/>
                        </a:schemeClr>
                      </a:solidFill>
                      <a:prstDash val="solid"/>
                      <a:round/>
                      <a:headEnd type="none" w="med" len="med"/>
                      <a:tailEnd type="none" w="med" len="med"/>
                    </a:lnB>
                    <a:gradFill>
                      <a:gsLst>
                        <a:gs pos="0">
                          <a:schemeClr val="bg2">
                            <a:alpha val="70000"/>
                          </a:schemeClr>
                        </a:gs>
                        <a:gs pos="43000">
                          <a:schemeClr val="bg1"/>
                        </a:gs>
                      </a:gsLst>
                      <a:lin ang="0" scaled="1"/>
                    </a:gradFill>
                  </a:tcPr>
                </a:tc>
                <a:extLst>
                  <a:ext uri="{0D108BD9-81ED-4DB2-BD59-A6C34878D82A}">
                    <a16:rowId xmlns:a16="http://schemas.microsoft.com/office/drawing/2014/main" val="1460902010"/>
                  </a:ext>
                </a:extLst>
              </a:tr>
            </a:tbl>
          </a:graphicData>
        </a:graphic>
      </p:graphicFrame>
      <p:sp>
        <p:nvSpPr>
          <p:cNvPr id="8" name="Rectangle 37">
            <a:extLst>
              <a:ext uri="{FF2B5EF4-FFF2-40B4-BE49-F238E27FC236}">
                <a16:creationId xmlns:a16="http://schemas.microsoft.com/office/drawing/2014/main" id="{89B094A5-A8BB-492E-80DE-5796AECBC90A}"/>
              </a:ext>
            </a:extLst>
          </p:cNvPr>
          <p:cNvSpPr/>
          <p:nvPr/>
        </p:nvSpPr>
        <p:spPr>
          <a:xfrm>
            <a:off x="10849648" y="5457181"/>
            <a:ext cx="1227243" cy="1346539"/>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9" name="TextBox 5">
            <a:extLst>
              <a:ext uri="{FF2B5EF4-FFF2-40B4-BE49-F238E27FC236}">
                <a16:creationId xmlns:a16="http://schemas.microsoft.com/office/drawing/2014/main" id="{4D18620C-8F9E-4566-ACB9-5F44CDBDE4DE}"/>
              </a:ext>
            </a:extLst>
          </p:cNvPr>
          <p:cNvSpPr txBox="1"/>
          <p:nvPr/>
        </p:nvSpPr>
        <p:spPr>
          <a:xfrm>
            <a:off x="10928009" y="6279809"/>
            <a:ext cx="1074628" cy="477054"/>
          </a:xfrm>
          <a:prstGeom prst="rect">
            <a:avLst/>
          </a:prstGeom>
          <a:noFill/>
        </p:spPr>
        <p:txBody>
          <a:bodyPr wrap="square" rtlCol="0">
            <a:spAutoFit/>
          </a:bodyPr>
          <a:lstStyle/>
          <a:p>
            <a:pPr algn="ctr">
              <a:lnSpc>
                <a:spcPts val="1000"/>
              </a:lnSpc>
            </a:pPr>
            <a:r>
              <a:rPr lang="es-ES" sz="1000" dirty="0">
                <a:effectLst/>
                <a:latin typeface="Tenorite" pitchFamily="2" charset="0"/>
                <a:ea typeface="Calibri" panose="020F0502020204030204" pitchFamily="34" charset="0"/>
                <a:cs typeface="Times New Roman" panose="02020603050405020304" pitchFamily="18" charset="0"/>
              </a:rPr>
              <a:t>Programa Anual de Adquisiciones</a:t>
            </a:r>
            <a:endParaRPr lang="en-MX" sz="1000" dirty="0">
              <a:latin typeface="Tenorite" pitchFamily="2" charset="0"/>
            </a:endParaRPr>
          </a:p>
        </p:txBody>
      </p:sp>
      <p:pic>
        <p:nvPicPr>
          <p:cNvPr id="10" name="Graphic 15" descr="Document with solid fill">
            <a:hlinkClick r:id="rId2" action="ppaction://hlinkfile"/>
            <a:extLst>
              <a:ext uri="{FF2B5EF4-FFF2-40B4-BE49-F238E27FC236}">
                <a16:creationId xmlns:a16="http://schemas.microsoft.com/office/drawing/2014/main" id="{B82BCC7B-F8B8-4F8A-B837-3233697693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13211" y="5731748"/>
            <a:ext cx="519192" cy="519192"/>
          </a:xfrm>
          <a:prstGeom prst="rect">
            <a:avLst/>
          </a:prstGeom>
        </p:spPr>
      </p:pic>
      <p:sp>
        <p:nvSpPr>
          <p:cNvPr id="11" name="TextBox 38">
            <a:extLst>
              <a:ext uri="{FF2B5EF4-FFF2-40B4-BE49-F238E27FC236}">
                <a16:creationId xmlns:a16="http://schemas.microsoft.com/office/drawing/2014/main" id="{96986D5C-C112-4FCF-92AA-1866C2F2B9FB}"/>
              </a:ext>
            </a:extLst>
          </p:cNvPr>
          <p:cNvSpPr txBox="1"/>
          <p:nvPr/>
        </p:nvSpPr>
        <p:spPr>
          <a:xfrm>
            <a:off x="10849648" y="5431330"/>
            <a:ext cx="1227243" cy="246221"/>
          </a:xfrm>
          <a:prstGeom prst="rect">
            <a:avLst/>
          </a:prstGeom>
          <a:solidFill>
            <a:schemeClr val="accent3">
              <a:lumMod val="60000"/>
              <a:lumOff val="40000"/>
            </a:schemeClr>
          </a:solidFill>
        </p:spPr>
        <p:txBody>
          <a:bodyPr wrap="square" rtlCol="0">
            <a:spAutoFit/>
          </a:bodyPr>
          <a:lstStyle/>
          <a:p>
            <a:pPr algn="ctr"/>
            <a:r>
              <a:rPr lang="en-MX" sz="1000" b="1" dirty="0">
                <a:solidFill>
                  <a:schemeClr val="bg1"/>
                </a:solidFill>
                <a:latin typeface="Tenorite" pitchFamily="2" charset="0"/>
              </a:rPr>
              <a:t>ANEXO</a:t>
            </a:r>
          </a:p>
        </p:txBody>
      </p:sp>
      <p:sp>
        <p:nvSpPr>
          <p:cNvPr id="6" name="Rectángulo 5">
            <a:extLst>
              <a:ext uri="{FF2B5EF4-FFF2-40B4-BE49-F238E27FC236}">
                <a16:creationId xmlns:a16="http://schemas.microsoft.com/office/drawing/2014/main" id="{31FAE542-B05B-412A-AE1B-756E4573EA82}"/>
              </a:ext>
            </a:extLst>
          </p:cNvPr>
          <p:cNvSpPr/>
          <p:nvPr/>
        </p:nvSpPr>
        <p:spPr>
          <a:xfrm>
            <a:off x="10762846" y="5181600"/>
            <a:ext cx="1429154" cy="1676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858698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99DE6E1-7444-E07C-0DED-0E0D636B60C0}"/>
              </a:ext>
            </a:extLst>
          </p:cNvPr>
          <p:cNvSpPr/>
          <p:nvPr/>
        </p:nvSpPr>
        <p:spPr>
          <a:xfrm>
            <a:off x="7954261" y="3927425"/>
            <a:ext cx="2904290" cy="1974043"/>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6" name="Rectangle 25">
            <a:extLst>
              <a:ext uri="{FF2B5EF4-FFF2-40B4-BE49-F238E27FC236}">
                <a16:creationId xmlns:a16="http://schemas.microsoft.com/office/drawing/2014/main" id="{3634C5EC-CB1E-BE1A-19FD-D92CFD38F29F}"/>
              </a:ext>
            </a:extLst>
          </p:cNvPr>
          <p:cNvSpPr/>
          <p:nvPr/>
        </p:nvSpPr>
        <p:spPr>
          <a:xfrm>
            <a:off x="4681669" y="3927425"/>
            <a:ext cx="2904290" cy="1974043"/>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7" name="Rectangle 26">
            <a:extLst>
              <a:ext uri="{FF2B5EF4-FFF2-40B4-BE49-F238E27FC236}">
                <a16:creationId xmlns:a16="http://schemas.microsoft.com/office/drawing/2014/main" id="{4A9451DC-59A8-302A-E72A-5B787577A528}"/>
              </a:ext>
            </a:extLst>
          </p:cNvPr>
          <p:cNvSpPr/>
          <p:nvPr/>
        </p:nvSpPr>
        <p:spPr>
          <a:xfrm>
            <a:off x="1409076" y="3927425"/>
            <a:ext cx="2904290" cy="1974043"/>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6" name="Rectangle 15">
            <a:extLst>
              <a:ext uri="{FF2B5EF4-FFF2-40B4-BE49-F238E27FC236}">
                <a16:creationId xmlns:a16="http://schemas.microsoft.com/office/drawing/2014/main" id="{494557CE-2E77-1885-B226-57AA4E3B4BC2}"/>
              </a:ext>
            </a:extLst>
          </p:cNvPr>
          <p:cNvSpPr/>
          <p:nvPr/>
        </p:nvSpPr>
        <p:spPr>
          <a:xfrm>
            <a:off x="7954261" y="2323478"/>
            <a:ext cx="2904290" cy="1409076"/>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7" name="Rectangle 16">
            <a:extLst>
              <a:ext uri="{FF2B5EF4-FFF2-40B4-BE49-F238E27FC236}">
                <a16:creationId xmlns:a16="http://schemas.microsoft.com/office/drawing/2014/main" id="{B93382A2-75B3-23D0-1444-E7E0063A86BB}"/>
              </a:ext>
            </a:extLst>
          </p:cNvPr>
          <p:cNvSpPr/>
          <p:nvPr/>
        </p:nvSpPr>
        <p:spPr>
          <a:xfrm>
            <a:off x="4681669" y="2323478"/>
            <a:ext cx="2904290" cy="1409076"/>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8" name="Rectangle 17">
            <a:extLst>
              <a:ext uri="{FF2B5EF4-FFF2-40B4-BE49-F238E27FC236}">
                <a16:creationId xmlns:a16="http://schemas.microsoft.com/office/drawing/2014/main" id="{ED4F952C-4C8C-CB0A-BCEE-CBC23C109865}"/>
              </a:ext>
            </a:extLst>
          </p:cNvPr>
          <p:cNvSpPr/>
          <p:nvPr/>
        </p:nvSpPr>
        <p:spPr>
          <a:xfrm>
            <a:off x="1409076" y="2323478"/>
            <a:ext cx="2904290" cy="1409076"/>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 name="TextBox 4">
            <a:extLst>
              <a:ext uri="{FF2B5EF4-FFF2-40B4-BE49-F238E27FC236}">
                <a16:creationId xmlns:a16="http://schemas.microsoft.com/office/drawing/2014/main" id="{7871BCDE-2AB8-C82F-2FA8-4592799C488C}"/>
              </a:ext>
            </a:extLst>
          </p:cNvPr>
          <p:cNvSpPr txBox="1"/>
          <p:nvPr/>
        </p:nvSpPr>
        <p:spPr>
          <a:xfrm>
            <a:off x="4162847" y="6377108"/>
            <a:ext cx="3866307" cy="307777"/>
          </a:xfrm>
          <a:prstGeom prst="rect">
            <a:avLst/>
          </a:prstGeom>
          <a:solidFill>
            <a:schemeClr val="bg1">
              <a:lumMod val="95000"/>
            </a:schemeClr>
          </a:solidFill>
        </p:spPr>
        <p:txBody>
          <a:bodyPr wrap="squar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62 LAASSPES y 101 del RLAASSPE </a:t>
            </a:r>
          </a:p>
        </p:txBody>
      </p:sp>
      <p:sp>
        <p:nvSpPr>
          <p:cNvPr id="3" name="Rectangle 2">
            <a:extLst>
              <a:ext uri="{FF2B5EF4-FFF2-40B4-BE49-F238E27FC236}">
                <a16:creationId xmlns:a16="http://schemas.microsoft.com/office/drawing/2014/main" id="{E6652BC2-E6BE-3D0C-7DF0-8AAD3DBD86C8}"/>
              </a:ext>
            </a:extLst>
          </p:cNvPr>
          <p:cNvSpPr/>
          <p:nvPr/>
        </p:nvSpPr>
        <p:spPr>
          <a:xfrm>
            <a:off x="2012474" y="1244122"/>
            <a:ext cx="4721957"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6" name="Title 1">
            <a:extLst>
              <a:ext uri="{FF2B5EF4-FFF2-40B4-BE49-F238E27FC236}">
                <a16:creationId xmlns:a16="http://schemas.microsoft.com/office/drawing/2014/main" id="{1F98FA3F-28F8-A072-63E9-C10478C3FF0F}"/>
              </a:ext>
            </a:extLst>
          </p:cNvPr>
          <p:cNvSpPr txBox="1">
            <a:spLocks/>
          </p:cNvSpPr>
          <p:nvPr/>
        </p:nvSpPr>
        <p:spPr>
          <a:xfrm>
            <a:off x="2046336" y="1311681"/>
            <a:ext cx="460159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TERMINACIÓN ANTICIPADA</a:t>
            </a:r>
          </a:p>
        </p:txBody>
      </p:sp>
      <p:sp>
        <p:nvSpPr>
          <p:cNvPr id="13" name="TextBox 12">
            <a:extLst>
              <a:ext uri="{FF2B5EF4-FFF2-40B4-BE49-F238E27FC236}">
                <a16:creationId xmlns:a16="http://schemas.microsoft.com/office/drawing/2014/main" id="{169AD7F9-94E2-1486-6690-95A613B13E1E}"/>
              </a:ext>
            </a:extLst>
          </p:cNvPr>
          <p:cNvSpPr txBox="1"/>
          <p:nvPr/>
        </p:nvSpPr>
        <p:spPr>
          <a:xfrm>
            <a:off x="1884325" y="1855132"/>
            <a:ext cx="9310148" cy="322845"/>
          </a:xfrm>
          <a:prstGeom prst="rect">
            <a:avLst/>
          </a:prstGeom>
          <a:noFill/>
        </p:spPr>
        <p:txBody>
          <a:bodyPr wrap="square" rtlCol="0">
            <a:spAutoFit/>
          </a:bodyPr>
          <a:lstStyle/>
          <a:p>
            <a:pPr algn="just">
              <a:lnSpc>
                <a:spcPct val="107000"/>
              </a:lnSpc>
              <a:spcAft>
                <a:spcPts val="600"/>
              </a:spcAft>
            </a:pPr>
            <a:r>
              <a:rPr lang="es-MX" sz="1400" dirty="0">
                <a:effectLst/>
                <a:latin typeface="Tenorite" pitchFamily="2" charset="0"/>
                <a:ea typeface="Calibri" panose="020F0502020204030204" pitchFamily="34" charset="0"/>
                <a:cs typeface="Times New Roman" panose="02020603050405020304" pitchFamily="18" charset="0"/>
              </a:rPr>
              <a:t>Las dependencias y entidades podrán dar por terminado anticipadamente un contrato cuando: </a:t>
            </a:r>
            <a:endParaRPr lang="en-MX" sz="1400" dirty="0">
              <a:effectLst/>
              <a:latin typeface="Tenorite" pitchFamily="2"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036D2955-D561-F49E-F4A7-F22C46D25BEA}"/>
              </a:ext>
            </a:extLst>
          </p:cNvPr>
          <p:cNvSpPr txBox="1"/>
          <p:nvPr/>
        </p:nvSpPr>
        <p:spPr>
          <a:xfrm>
            <a:off x="8089115" y="2460673"/>
            <a:ext cx="2700000" cy="523220"/>
          </a:xfrm>
          <a:prstGeom prst="rect">
            <a:avLst/>
          </a:prstGeom>
          <a:noFill/>
        </p:spPr>
        <p:txBody>
          <a:bodyPr wrap="square" rtlCol="0">
            <a:spAutoFit/>
          </a:bodyPr>
          <a:lstStyle/>
          <a:p>
            <a:pPr lvl="0"/>
            <a:r>
              <a:rPr lang="en-US" sz="1400" dirty="0">
                <a:latin typeface="Tenorite" pitchFamily="2" charset="0"/>
              </a:rPr>
              <a:t>Se </a:t>
            </a:r>
            <a:r>
              <a:rPr lang="en-US" sz="1400" dirty="0" err="1">
                <a:latin typeface="Tenorite" pitchFamily="2" charset="0"/>
              </a:rPr>
              <a:t>demuestre</a:t>
            </a:r>
            <a:r>
              <a:rPr lang="en-US" sz="1400" dirty="0">
                <a:latin typeface="Tenorite" pitchFamily="2" charset="0"/>
              </a:rPr>
              <a:t> que, de </a:t>
            </a:r>
            <a:r>
              <a:rPr lang="en-US" sz="1400" dirty="0" err="1">
                <a:latin typeface="Tenorite" pitchFamily="2" charset="0"/>
              </a:rPr>
              <a:t>continuar</a:t>
            </a:r>
            <a:r>
              <a:rPr lang="en-US" sz="1400" dirty="0">
                <a:latin typeface="Tenorite" pitchFamily="2" charset="0"/>
              </a:rPr>
              <a:t> con </a:t>
            </a:r>
            <a:r>
              <a:rPr lang="en-US" sz="1400" dirty="0" err="1">
                <a:latin typeface="Tenorite" pitchFamily="2" charset="0"/>
              </a:rPr>
              <a:t>el</a:t>
            </a:r>
            <a:r>
              <a:rPr lang="en-US" sz="1400" dirty="0">
                <a:latin typeface="Tenorite" pitchFamily="2" charset="0"/>
              </a:rPr>
              <a:t> cumplimiento de las </a:t>
            </a:r>
            <a:r>
              <a:rPr lang="en-US" sz="1400" dirty="0" err="1">
                <a:latin typeface="Tenorite" pitchFamily="2" charset="0"/>
              </a:rPr>
              <a:t>obligaciones</a:t>
            </a:r>
            <a:r>
              <a:rPr lang="en-US" sz="1400" dirty="0">
                <a:latin typeface="Tenorite" pitchFamily="2" charset="0"/>
              </a:rPr>
              <a:t> </a:t>
            </a:r>
            <a:r>
              <a:rPr lang="en-US" sz="1400" dirty="0" err="1">
                <a:latin typeface="Tenorite" pitchFamily="2" charset="0"/>
              </a:rPr>
              <a:t>pactadas</a:t>
            </a:r>
            <a:r>
              <a:rPr lang="en-US" sz="1400" dirty="0">
                <a:latin typeface="Tenorite" pitchFamily="2" charset="0"/>
              </a:rPr>
              <a:t>, se </a:t>
            </a:r>
            <a:r>
              <a:rPr lang="en-US" sz="1400" dirty="0" err="1">
                <a:latin typeface="Tenorite" pitchFamily="2" charset="0"/>
              </a:rPr>
              <a:t>ocasionaría</a:t>
            </a:r>
            <a:r>
              <a:rPr lang="en-US" sz="1400" dirty="0">
                <a:latin typeface="Tenorite" pitchFamily="2" charset="0"/>
              </a:rPr>
              <a:t> </a:t>
            </a:r>
            <a:r>
              <a:rPr lang="en-US" sz="1400" dirty="0" err="1">
                <a:latin typeface="Tenorite" pitchFamily="2" charset="0"/>
              </a:rPr>
              <a:t>algún</a:t>
            </a:r>
            <a:r>
              <a:rPr lang="en-US" sz="1400" dirty="0">
                <a:latin typeface="Tenorite" pitchFamily="2" charset="0"/>
              </a:rPr>
              <a:t> </a:t>
            </a:r>
            <a:r>
              <a:rPr lang="en-US" sz="1400" dirty="0" err="1">
                <a:latin typeface="Tenorite" pitchFamily="2" charset="0"/>
              </a:rPr>
              <a:t>daño</a:t>
            </a:r>
            <a:r>
              <a:rPr lang="en-US" sz="1400" dirty="0">
                <a:latin typeface="Tenorite" pitchFamily="2" charset="0"/>
              </a:rPr>
              <a:t> o </a:t>
            </a:r>
            <a:r>
              <a:rPr lang="en-US" sz="1400" dirty="0" err="1">
                <a:latin typeface="Tenorite" pitchFamily="2" charset="0"/>
              </a:rPr>
              <a:t>perjuicio</a:t>
            </a:r>
            <a:r>
              <a:rPr lang="en-US" sz="1400" dirty="0">
                <a:latin typeface="Tenorite" pitchFamily="2" charset="0"/>
              </a:rPr>
              <a:t> al Estado.</a:t>
            </a:r>
          </a:p>
        </p:txBody>
      </p:sp>
      <p:sp>
        <p:nvSpPr>
          <p:cNvPr id="7" name="TextBox 6">
            <a:extLst>
              <a:ext uri="{FF2B5EF4-FFF2-40B4-BE49-F238E27FC236}">
                <a16:creationId xmlns:a16="http://schemas.microsoft.com/office/drawing/2014/main" id="{7B0ABB3F-5114-10C4-5FE3-6E9C58E47D66}"/>
              </a:ext>
            </a:extLst>
          </p:cNvPr>
          <p:cNvSpPr txBox="1"/>
          <p:nvPr/>
        </p:nvSpPr>
        <p:spPr>
          <a:xfrm>
            <a:off x="4912909" y="2553298"/>
            <a:ext cx="2441810" cy="954107"/>
          </a:xfrm>
          <a:prstGeom prst="rect">
            <a:avLst/>
          </a:prstGeom>
          <a:noFill/>
        </p:spPr>
        <p:txBody>
          <a:bodyPr wrap="square" rtlCol="0">
            <a:spAutoFit/>
          </a:bodyPr>
          <a:lstStyle/>
          <a:p>
            <a:pPr lvl="0"/>
            <a:r>
              <a:rPr lang="en-US" sz="1400" dirty="0">
                <a:latin typeface="Tenorite" pitchFamily="2" charset="0"/>
              </a:rPr>
              <a:t>Por </a:t>
            </a:r>
            <a:r>
              <a:rPr lang="en-US" sz="1400" dirty="0" err="1">
                <a:latin typeface="Tenorite" pitchFamily="2" charset="0"/>
              </a:rPr>
              <a:t>causas</a:t>
            </a:r>
            <a:r>
              <a:rPr lang="en-US" sz="1400" dirty="0">
                <a:latin typeface="Tenorite" pitchFamily="2" charset="0"/>
              </a:rPr>
              <a:t> </a:t>
            </a:r>
            <a:r>
              <a:rPr lang="en-US" sz="1400" dirty="0" err="1">
                <a:latin typeface="Tenorite" pitchFamily="2" charset="0"/>
              </a:rPr>
              <a:t>justificadas</a:t>
            </a:r>
            <a:r>
              <a:rPr lang="en-US" sz="1400" dirty="0">
                <a:latin typeface="Tenorite" pitchFamily="2" charset="0"/>
              </a:rPr>
              <a:t> se </a:t>
            </a:r>
            <a:r>
              <a:rPr lang="en-US" sz="1400" dirty="0" err="1">
                <a:latin typeface="Tenorite" pitchFamily="2" charset="0"/>
              </a:rPr>
              <a:t>extinga</a:t>
            </a:r>
            <a:r>
              <a:rPr lang="en-US" sz="1400" dirty="0">
                <a:latin typeface="Tenorite" pitchFamily="2" charset="0"/>
              </a:rPr>
              <a:t> la </a:t>
            </a:r>
            <a:r>
              <a:rPr lang="en-US" sz="1400" dirty="0" err="1">
                <a:latin typeface="Tenorite" pitchFamily="2" charset="0"/>
              </a:rPr>
              <a:t>necesidad</a:t>
            </a:r>
            <a:r>
              <a:rPr lang="en-US" sz="1400" dirty="0">
                <a:latin typeface="Tenorite" pitchFamily="2" charset="0"/>
              </a:rPr>
              <a:t> de </a:t>
            </a:r>
            <a:r>
              <a:rPr lang="en-US" sz="1400" dirty="0" err="1">
                <a:latin typeface="Tenorite" pitchFamily="2" charset="0"/>
              </a:rPr>
              <a:t>requerir</a:t>
            </a:r>
            <a:r>
              <a:rPr lang="en-US" sz="1400" dirty="0">
                <a:latin typeface="Tenorite" pitchFamily="2" charset="0"/>
              </a:rPr>
              <a:t>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bienes</a:t>
            </a:r>
            <a:r>
              <a:rPr lang="en-US" sz="1400" dirty="0">
                <a:latin typeface="Tenorite" pitchFamily="2" charset="0"/>
              </a:rPr>
              <a:t> o </a:t>
            </a:r>
            <a:r>
              <a:rPr lang="en-US" sz="1400" dirty="0" err="1">
                <a:latin typeface="Tenorite" pitchFamily="2" charset="0"/>
              </a:rPr>
              <a:t>servicios</a:t>
            </a:r>
            <a:r>
              <a:rPr lang="en-US" sz="1400" dirty="0">
                <a:latin typeface="Tenorite" pitchFamily="2" charset="0"/>
              </a:rPr>
              <a:t> </a:t>
            </a:r>
            <a:r>
              <a:rPr lang="en-US" sz="1400" dirty="0" err="1">
                <a:latin typeface="Tenorite" pitchFamily="2" charset="0"/>
              </a:rPr>
              <a:t>originalmente</a:t>
            </a:r>
            <a:r>
              <a:rPr lang="en-US" sz="1400" dirty="0">
                <a:latin typeface="Tenorite" pitchFamily="2" charset="0"/>
              </a:rPr>
              <a:t> </a:t>
            </a:r>
            <a:r>
              <a:rPr lang="en-US" sz="1400" dirty="0" err="1">
                <a:latin typeface="Tenorite" pitchFamily="2" charset="0"/>
              </a:rPr>
              <a:t>contratados</a:t>
            </a:r>
            <a:r>
              <a:rPr lang="en-US" sz="1400" dirty="0">
                <a:latin typeface="Tenorite" pitchFamily="2" charset="0"/>
              </a:rPr>
              <a:t>. </a:t>
            </a:r>
          </a:p>
        </p:txBody>
      </p:sp>
      <p:sp>
        <p:nvSpPr>
          <p:cNvPr id="8" name="TextBox 7">
            <a:extLst>
              <a:ext uri="{FF2B5EF4-FFF2-40B4-BE49-F238E27FC236}">
                <a16:creationId xmlns:a16="http://schemas.microsoft.com/office/drawing/2014/main" id="{E2C43027-529D-07DB-7523-DC5DD5324B7B}"/>
              </a:ext>
            </a:extLst>
          </p:cNvPr>
          <p:cNvSpPr txBox="1"/>
          <p:nvPr/>
        </p:nvSpPr>
        <p:spPr>
          <a:xfrm>
            <a:off x="1990624" y="2767253"/>
            <a:ext cx="1721947" cy="523220"/>
          </a:xfrm>
          <a:prstGeom prst="rect">
            <a:avLst/>
          </a:prstGeom>
          <a:noFill/>
        </p:spPr>
        <p:txBody>
          <a:bodyPr wrap="square" rtlCol="0">
            <a:spAutoFit/>
          </a:bodyPr>
          <a:lstStyle/>
          <a:p>
            <a:pPr lvl="0"/>
            <a:r>
              <a:rPr lang="en-US" sz="1400" dirty="0" err="1">
                <a:latin typeface="Tenorite" pitchFamily="2" charset="0"/>
              </a:rPr>
              <a:t>Concurran</a:t>
            </a:r>
            <a:r>
              <a:rPr lang="en-US" sz="1400" dirty="0">
                <a:latin typeface="Tenorite" pitchFamily="2" charset="0"/>
              </a:rPr>
              <a:t> </a:t>
            </a:r>
            <a:r>
              <a:rPr lang="en-US" sz="1400" dirty="0" err="1">
                <a:latin typeface="Tenorite" pitchFamily="2" charset="0"/>
              </a:rPr>
              <a:t>razones</a:t>
            </a:r>
            <a:r>
              <a:rPr lang="en-US" sz="1400" dirty="0">
                <a:latin typeface="Tenorite" pitchFamily="2" charset="0"/>
              </a:rPr>
              <a:t> </a:t>
            </a:r>
          </a:p>
          <a:p>
            <a:pPr lvl="0"/>
            <a:r>
              <a:rPr lang="en-US" sz="1400" dirty="0">
                <a:latin typeface="Tenorite" pitchFamily="2" charset="0"/>
              </a:rPr>
              <a:t>de </a:t>
            </a:r>
            <a:r>
              <a:rPr lang="en-US" sz="1400" dirty="0" err="1">
                <a:latin typeface="Tenorite" pitchFamily="2" charset="0"/>
              </a:rPr>
              <a:t>interés</a:t>
            </a:r>
            <a:r>
              <a:rPr lang="en-US" sz="1400" dirty="0">
                <a:latin typeface="Tenorite" pitchFamily="2" charset="0"/>
              </a:rPr>
              <a:t> general </a:t>
            </a:r>
          </a:p>
        </p:txBody>
      </p:sp>
      <p:sp>
        <p:nvSpPr>
          <p:cNvPr id="9" name="TextBox 8">
            <a:extLst>
              <a:ext uri="{FF2B5EF4-FFF2-40B4-BE49-F238E27FC236}">
                <a16:creationId xmlns:a16="http://schemas.microsoft.com/office/drawing/2014/main" id="{0E5CAE92-0EBD-77D8-59D8-D76074ACF321}"/>
              </a:ext>
            </a:extLst>
          </p:cNvPr>
          <p:cNvSpPr txBox="1"/>
          <p:nvPr/>
        </p:nvSpPr>
        <p:spPr>
          <a:xfrm>
            <a:off x="1530922" y="4115567"/>
            <a:ext cx="2700000" cy="1815882"/>
          </a:xfrm>
          <a:prstGeom prst="rect">
            <a:avLst/>
          </a:prstGeom>
          <a:noFill/>
        </p:spPr>
        <p:txBody>
          <a:bodyPr wrap="square" rtlCol="0">
            <a:spAutoFit/>
          </a:bodyPr>
          <a:lstStyle/>
          <a:p>
            <a:pPr lvl="0"/>
            <a:r>
              <a:rPr lang="en-US" sz="1400" dirty="0">
                <a:latin typeface="Tenorite" pitchFamily="2" charset="0"/>
              </a:rPr>
              <a:t>Se determine la </a:t>
            </a:r>
            <a:r>
              <a:rPr lang="en-US" sz="1400" dirty="0" err="1">
                <a:latin typeface="Tenorite" pitchFamily="2" charset="0"/>
              </a:rPr>
              <a:t>nulidad</a:t>
            </a:r>
            <a:r>
              <a:rPr lang="en-US" sz="1400" dirty="0">
                <a:latin typeface="Tenorite" pitchFamily="2" charset="0"/>
              </a:rPr>
              <a:t> de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actos</a:t>
            </a:r>
            <a:r>
              <a:rPr lang="en-US" sz="1400" dirty="0">
                <a:latin typeface="Tenorite" pitchFamily="2" charset="0"/>
              </a:rPr>
              <a:t> que </a:t>
            </a:r>
            <a:r>
              <a:rPr lang="en-US" sz="1400" dirty="0" err="1">
                <a:latin typeface="Tenorite" pitchFamily="2" charset="0"/>
              </a:rPr>
              <a:t>dieron</a:t>
            </a:r>
            <a:r>
              <a:rPr lang="en-US" sz="1400" dirty="0">
                <a:latin typeface="Tenorite" pitchFamily="2" charset="0"/>
              </a:rPr>
              <a:t> </a:t>
            </a:r>
            <a:r>
              <a:rPr lang="en-US" sz="1400" dirty="0" err="1">
                <a:latin typeface="Tenorite" pitchFamily="2" charset="0"/>
              </a:rPr>
              <a:t>origen</a:t>
            </a:r>
            <a:r>
              <a:rPr lang="en-US" sz="1400" dirty="0">
                <a:latin typeface="Tenorite" pitchFamily="2" charset="0"/>
              </a:rPr>
              <a:t> al </a:t>
            </a:r>
            <a:r>
              <a:rPr lang="en-US" sz="1400" dirty="0" err="1">
                <a:latin typeface="Tenorite" pitchFamily="2" charset="0"/>
              </a:rPr>
              <a:t>contrato</a:t>
            </a:r>
            <a:r>
              <a:rPr lang="en-US" sz="1400" dirty="0">
                <a:latin typeface="Tenorite" pitchFamily="2" charset="0"/>
              </a:rPr>
              <a:t>, con </a:t>
            </a:r>
            <a:r>
              <a:rPr lang="en-US" sz="1400" dirty="0" err="1">
                <a:latin typeface="Tenorite" pitchFamily="2" charset="0"/>
              </a:rPr>
              <a:t>motivo</a:t>
            </a:r>
            <a:r>
              <a:rPr lang="en-US" sz="1400" dirty="0">
                <a:latin typeface="Tenorite" pitchFamily="2" charset="0"/>
              </a:rPr>
              <a:t> de la </a:t>
            </a:r>
            <a:r>
              <a:rPr lang="en-US" sz="1400" dirty="0" err="1">
                <a:latin typeface="Tenorite" pitchFamily="2" charset="0"/>
              </a:rPr>
              <a:t>resolución</a:t>
            </a:r>
            <a:r>
              <a:rPr lang="en-US" sz="1400" dirty="0">
                <a:latin typeface="Tenorite" pitchFamily="2" charset="0"/>
              </a:rPr>
              <a:t> de </a:t>
            </a:r>
            <a:r>
              <a:rPr lang="en-US" sz="1400" dirty="0" err="1">
                <a:latin typeface="Tenorite" pitchFamily="2" charset="0"/>
              </a:rPr>
              <a:t>una</a:t>
            </a:r>
            <a:r>
              <a:rPr lang="en-US" sz="1400" dirty="0">
                <a:latin typeface="Tenorite" pitchFamily="2" charset="0"/>
              </a:rPr>
              <a:t> </a:t>
            </a:r>
            <a:r>
              <a:rPr lang="en-US" sz="1400" dirty="0" err="1">
                <a:latin typeface="Tenorite" pitchFamily="2" charset="0"/>
              </a:rPr>
              <a:t>inconformidad</a:t>
            </a:r>
            <a:r>
              <a:rPr lang="en-US" sz="1400" dirty="0">
                <a:latin typeface="Tenorite" pitchFamily="2" charset="0"/>
              </a:rPr>
              <a:t> o </a:t>
            </a:r>
            <a:r>
              <a:rPr lang="en-US" sz="1400" dirty="0" err="1">
                <a:latin typeface="Tenorite" pitchFamily="2" charset="0"/>
              </a:rPr>
              <a:t>intervención</a:t>
            </a:r>
            <a:r>
              <a:rPr lang="en-US" sz="1400" dirty="0">
                <a:latin typeface="Tenorite" pitchFamily="2" charset="0"/>
              </a:rPr>
              <a:t> de </a:t>
            </a:r>
            <a:r>
              <a:rPr lang="en-US" sz="1400" dirty="0" err="1">
                <a:latin typeface="Tenorite" pitchFamily="2" charset="0"/>
              </a:rPr>
              <a:t>oficio</a:t>
            </a:r>
            <a:r>
              <a:rPr lang="en-US" sz="1400" dirty="0">
                <a:latin typeface="Tenorite" pitchFamily="2" charset="0"/>
              </a:rPr>
              <a:t> </a:t>
            </a:r>
            <a:r>
              <a:rPr lang="en-US" sz="1400" dirty="0" err="1">
                <a:latin typeface="Tenorite" pitchFamily="2" charset="0"/>
              </a:rPr>
              <a:t>emitida</a:t>
            </a:r>
            <a:r>
              <a:rPr lang="en-US" sz="1400" dirty="0">
                <a:latin typeface="Tenorite" pitchFamily="2" charset="0"/>
              </a:rPr>
              <a:t> </a:t>
            </a:r>
            <a:r>
              <a:rPr lang="en-US" sz="1400" dirty="0" err="1">
                <a:latin typeface="Tenorite" pitchFamily="2" charset="0"/>
              </a:rPr>
              <a:t>por</a:t>
            </a:r>
            <a:r>
              <a:rPr lang="en-US" sz="1400" dirty="0">
                <a:latin typeface="Tenorite" pitchFamily="2" charset="0"/>
              </a:rPr>
              <a:t> la </a:t>
            </a:r>
            <a:r>
              <a:rPr lang="en-US" sz="1400" dirty="0" err="1">
                <a:latin typeface="Tenorite" pitchFamily="2" charset="0"/>
              </a:rPr>
              <a:t>Secretaría</a:t>
            </a:r>
            <a:r>
              <a:rPr lang="en-US" sz="1400" dirty="0">
                <a:latin typeface="Tenorite" pitchFamily="2" charset="0"/>
              </a:rPr>
              <a:t> de la </a:t>
            </a:r>
            <a:r>
              <a:rPr lang="en-US" sz="1400" dirty="0" err="1">
                <a:latin typeface="Tenorite" pitchFamily="2" charset="0"/>
              </a:rPr>
              <a:t>Contraloría</a:t>
            </a:r>
            <a:r>
              <a:rPr lang="en-US" sz="1400" dirty="0">
                <a:latin typeface="Tenorite" pitchFamily="2" charset="0"/>
              </a:rPr>
              <a:t> General.</a:t>
            </a:r>
          </a:p>
        </p:txBody>
      </p:sp>
      <p:sp>
        <p:nvSpPr>
          <p:cNvPr id="10" name="TextBox 9">
            <a:extLst>
              <a:ext uri="{FF2B5EF4-FFF2-40B4-BE49-F238E27FC236}">
                <a16:creationId xmlns:a16="http://schemas.microsoft.com/office/drawing/2014/main" id="{18F685A3-8852-63C2-8785-484AB4E2CF31}"/>
              </a:ext>
            </a:extLst>
          </p:cNvPr>
          <p:cNvSpPr txBox="1"/>
          <p:nvPr/>
        </p:nvSpPr>
        <p:spPr>
          <a:xfrm>
            <a:off x="4943483" y="4128929"/>
            <a:ext cx="2441216" cy="1600438"/>
          </a:xfrm>
          <a:prstGeom prst="rect">
            <a:avLst/>
          </a:prstGeom>
          <a:noFill/>
        </p:spPr>
        <p:txBody>
          <a:bodyPr wrap="square" rtlCol="0">
            <a:spAutoFit/>
          </a:bodyPr>
          <a:lstStyle/>
          <a:p>
            <a:pPr lvl="0"/>
            <a:r>
              <a:rPr lang="en-US" sz="1400" dirty="0">
                <a:latin typeface="Tenorite" pitchFamily="2" charset="0"/>
              </a:rPr>
              <a:t>Los </a:t>
            </a:r>
            <a:r>
              <a:rPr lang="en-US" sz="1400" dirty="0" err="1">
                <a:latin typeface="Tenorite" pitchFamily="2" charset="0"/>
              </a:rPr>
              <a:t>titulares</a:t>
            </a:r>
            <a:r>
              <a:rPr lang="en-US" sz="1400" dirty="0">
                <a:latin typeface="Tenorite" pitchFamily="2" charset="0"/>
              </a:rPr>
              <a:t> de las </a:t>
            </a:r>
            <a:r>
              <a:rPr lang="en-US" sz="1400" dirty="0" err="1">
                <a:latin typeface="Tenorite" pitchFamily="2" charset="0"/>
              </a:rPr>
              <a:t>áreas</a:t>
            </a:r>
            <a:r>
              <a:rPr lang="en-US" sz="1400" dirty="0">
                <a:latin typeface="Tenorite" pitchFamily="2" charset="0"/>
              </a:rPr>
              <a:t> </a:t>
            </a:r>
            <a:r>
              <a:rPr lang="en-US" sz="1400" dirty="0" err="1">
                <a:latin typeface="Tenorite" pitchFamily="2" charset="0"/>
              </a:rPr>
              <a:t>requirentes</a:t>
            </a:r>
            <a:r>
              <a:rPr lang="en-US" sz="1400" dirty="0">
                <a:latin typeface="Tenorite" pitchFamily="2" charset="0"/>
              </a:rPr>
              <a:t> </a:t>
            </a:r>
            <a:r>
              <a:rPr lang="en-US" sz="1400" dirty="0" err="1">
                <a:latin typeface="Tenorite" pitchFamily="2" charset="0"/>
              </a:rPr>
              <a:t>deberán</a:t>
            </a:r>
            <a:r>
              <a:rPr lang="en-US" sz="1400" dirty="0">
                <a:latin typeface="Tenorite" pitchFamily="2" charset="0"/>
              </a:rPr>
              <a:t> </a:t>
            </a:r>
            <a:r>
              <a:rPr lang="en-US" sz="1400" dirty="0" err="1">
                <a:latin typeface="Tenorite" pitchFamily="2" charset="0"/>
              </a:rPr>
              <a:t>realizar</a:t>
            </a:r>
            <a:r>
              <a:rPr lang="en-US" sz="1400" dirty="0">
                <a:latin typeface="Tenorite" pitchFamily="2" charset="0"/>
              </a:rPr>
              <a:t> </a:t>
            </a:r>
          </a:p>
          <a:p>
            <a:pPr lvl="0"/>
            <a:r>
              <a:rPr lang="en-US" sz="1400" dirty="0" err="1">
                <a:latin typeface="Tenorite" pitchFamily="2" charset="0"/>
              </a:rPr>
              <a:t>el</a:t>
            </a:r>
            <a:r>
              <a:rPr lang="en-US" sz="1400" dirty="0">
                <a:latin typeface="Tenorite" pitchFamily="2" charset="0"/>
              </a:rPr>
              <a:t> dictamen de </a:t>
            </a:r>
            <a:r>
              <a:rPr lang="en-US" sz="1400" dirty="0" err="1">
                <a:latin typeface="Tenorite" pitchFamily="2" charset="0"/>
              </a:rPr>
              <a:t>terminación</a:t>
            </a:r>
            <a:r>
              <a:rPr lang="en-US" sz="1400" dirty="0">
                <a:latin typeface="Tenorite" pitchFamily="2" charset="0"/>
              </a:rPr>
              <a:t> </a:t>
            </a:r>
            <a:r>
              <a:rPr lang="en-US" sz="1400" dirty="0" err="1">
                <a:latin typeface="Tenorite" pitchFamily="2" charset="0"/>
              </a:rPr>
              <a:t>anticipada</a:t>
            </a:r>
            <a:r>
              <a:rPr lang="en-US" sz="1400" dirty="0">
                <a:latin typeface="Tenorite" pitchFamily="2" charset="0"/>
              </a:rPr>
              <a:t> en </a:t>
            </a:r>
            <a:r>
              <a:rPr lang="en-US" sz="1400" dirty="0" err="1">
                <a:latin typeface="Tenorite" pitchFamily="2" charset="0"/>
              </a:rPr>
              <a:t>el</a:t>
            </a:r>
            <a:r>
              <a:rPr lang="en-US" sz="1400" dirty="0">
                <a:latin typeface="Tenorite" pitchFamily="2" charset="0"/>
              </a:rPr>
              <a:t> que </a:t>
            </a:r>
            <a:r>
              <a:rPr lang="en-US" sz="1400" dirty="0" err="1">
                <a:latin typeface="Tenorite" pitchFamily="2" charset="0"/>
              </a:rPr>
              <a:t>fundamenten</a:t>
            </a:r>
            <a:r>
              <a:rPr lang="en-US" sz="1400" dirty="0">
                <a:latin typeface="Tenorite" pitchFamily="2" charset="0"/>
              </a:rPr>
              <a:t> y </a:t>
            </a:r>
            <a:r>
              <a:rPr lang="en-US" sz="1400" dirty="0" err="1">
                <a:latin typeface="Tenorite" pitchFamily="2" charset="0"/>
              </a:rPr>
              <a:t>motiven</a:t>
            </a:r>
            <a:r>
              <a:rPr lang="en-US" sz="1400" dirty="0">
                <a:latin typeface="Tenorite" pitchFamily="2" charset="0"/>
              </a:rPr>
              <a:t> las </a:t>
            </a:r>
            <a:r>
              <a:rPr lang="en-US" sz="1400" dirty="0" err="1">
                <a:latin typeface="Tenorite" pitchFamily="2" charset="0"/>
              </a:rPr>
              <a:t>razones</a:t>
            </a:r>
            <a:r>
              <a:rPr lang="en-US" sz="1400" dirty="0">
                <a:latin typeface="Tenorite" pitchFamily="2" charset="0"/>
              </a:rPr>
              <a:t> que dan a </a:t>
            </a:r>
            <a:r>
              <a:rPr lang="en-US" sz="1400" dirty="0" err="1">
                <a:latin typeface="Tenorite" pitchFamily="2" charset="0"/>
              </a:rPr>
              <a:t>origen</a:t>
            </a:r>
            <a:r>
              <a:rPr lang="en-US" sz="1400" dirty="0">
                <a:latin typeface="Tenorite" pitchFamily="2" charset="0"/>
              </a:rPr>
              <a:t> a </a:t>
            </a:r>
            <a:br>
              <a:rPr lang="en-US" sz="1400" dirty="0">
                <a:latin typeface="Tenorite" pitchFamily="2" charset="0"/>
              </a:rPr>
            </a:br>
            <a:r>
              <a:rPr lang="en-US" sz="1400" dirty="0">
                <a:latin typeface="Tenorite" pitchFamily="2" charset="0"/>
              </a:rPr>
              <a:t>la </a:t>
            </a:r>
            <a:r>
              <a:rPr lang="en-US" sz="1400" dirty="0" err="1">
                <a:latin typeface="Tenorite" pitchFamily="2" charset="0"/>
              </a:rPr>
              <a:t>terminación</a:t>
            </a:r>
            <a:r>
              <a:rPr lang="en-US" sz="1400" dirty="0">
                <a:latin typeface="Tenorite" pitchFamily="2" charset="0"/>
              </a:rPr>
              <a:t> </a:t>
            </a:r>
            <a:r>
              <a:rPr lang="en-US" sz="1400" dirty="0" err="1">
                <a:latin typeface="Tenorite" pitchFamily="2" charset="0"/>
              </a:rPr>
              <a:t>anticipada</a:t>
            </a:r>
            <a:r>
              <a:rPr lang="en-US" sz="1400" dirty="0">
                <a:latin typeface="Tenorite" pitchFamily="2" charset="0"/>
              </a:rPr>
              <a:t>.</a:t>
            </a:r>
          </a:p>
        </p:txBody>
      </p:sp>
      <p:sp>
        <p:nvSpPr>
          <p:cNvPr id="11" name="TextBox 10">
            <a:extLst>
              <a:ext uri="{FF2B5EF4-FFF2-40B4-BE49-F238E27FC236}">
                <a16:creationId xmlns:a16="http://schemas.microsoft.com/office/drawing/2014/main" id="{61218E6F-76FF-D4C6-A1A2-05B3E838E87E}"/>
              </a:ext>
            </a:extLst>
          </p:cNvPr>
          <p:cNvSpPr txBox="1"/>
          <p:nvPr/>
        </p:nvSpPr>
        <p:spPr>
          <a:xfrm>
            <a:off x="8059135" y="4032260"/>
            <a:ext cx="2828720" cy="1815882"/>
          </a:xfrm>
          <a:prstGeom prst="rect">
            <a:avLst/>
          </a:prstGeom>
          <a:noFill/>
        </p:spPr>
        <p:txBody>
          <a:bodyPr wrap="square" rtlCol="0">
            <a:spAutoFit/>
          </a:bodyPr>
          <a:lstStyle/>
          <a:p>
            <a:pPr lvl="0"/>
            <a:r>
              <a:rPr lang="en-US" sz="1400" dirty="0">
                <a:latin typeface="Tenorite" pitchFamily="2" charset="0"/>
              </a:rPr>
              <a:t>La </a:t>
            </a:r>
            <a:r>
              <a:rPr lang="en-US" sz="1400" dirty="0" err="1">
                <a:latin typeface="Tenorite" pitchFamily="2" charset="0"/>
              </a:rPr>
              <a:t>dependencia</a:t>
            </a:r>
            <a:r>
              <a:rPr lang="en-US" sz="1400" dirty="0">
                <a:latin typeface="Tenorite" pitchFamily="2" charset="0"/>
              </a:rPr>
              <a:t> o </a:t>
            </a:r>
            <a:r>
              <a:rPr lang="en-US" sz="1400" dirty="0" err="1">
                <a:latin typeface="Tenorite" pitchFamily="2" charset="0"/>
              </a:rPr>
              <a:t>entidad</a:t>
            </a:r>
            <a:r>
              <a:rPr lang="en-US" sz="1400" dirty="0">
                <a:latin typeface="Tenorite" pitchFamily="2" charset="0"/>
              </a:rPr>
              <a:t> </a:t>
            </a:r>
            <a:r>
              <a:rPr lang="en-US" sz="1400" dirty="0" err="1">
                <a:latin typeface="Tenorite" pitchFamily="2" charset="0"/>
              </a:rPr>
              <a:t>rembolsará</a:t>
            </a:r>
            <a:r>
              <a:rPr lang="en-US" sz="1400" dirty="0">
                <a:latin typeface="Tenorite" pitchFamily="2" charset="0"/>
              </a:rPr>
              <a:t> al </a:t>
            </a:r>
            <a:r>
              <a:rPr lang="en-US" sz="1400" dirty="0" err="1">
                <a:latin typeface="Tenorite" pitchFamily="2" charset="0"/>
              </a:rPr>
              <a:t>proveedor</a:t>
            </a:r>
            <a:r>
              <a:rPr lang="en-US" sz="1400" dirty="0">
                <a:latin typeface="Tenorite" pitchFamily="2" charset="0"/>
              </a:rPr>
              <a:t> </a:t>
            </a:r>
            <a:r>
              <a:rPr lang="en-US" sz="1400" dirty="0" err="1">
                <a:latin typeface="Tenorite" pitchFamily="2" charset="0"/>
              </a:rPr>
              <a:t>los</a:t>
            </a:r>
            <a:r>
              <a:rPr lang="en-US" sz="1400" dirty="0">
                <a:latin typeface="Tenorite" pitchFamily="2" charset="0"/>
              </a:rPr>
              <a:t> </a:t>
            </a:r>
            <a:r>
              <a:rPr lang="en-US" sz="1400" dirty="0" err="1">
                <a:latin typeface="Tenorite" pitchFamily="2" charset="0"/>
              </a:rPr>
              <a:t>gastos</a:t>
            </a:r>
            <a:r>
              <a:rPr lang="en-US" sz="1400" dirty="0">
                <a:latin typeface="Tenorite" pitchFamily="2" charset="0"/>
              </a:rPr>
              <a:t> no </a:t>
            </a:r>
            <a:r>
              <a:rPr lang="en-US" sz="1400" dirty="0" err="1">
                <a:latin typeface="Tenorite" pitchFamily="2" charset="0"/>
              </a:rPr>
              <a:t>recuperables</a:t>
            </a:r>
            <a:r>
              <a:rPr lang="en-US" sz="1400" dirty="0">
                <a:latin typeface="Tenorite" pitchFamily="2" charset="0"/>
              </a:rPr>
              <a:t> en que </a:t>
            </a:r>
            <a:r>
              <a:rPr lang="en-US" sz="1400" dirty="0" err="1">
                <a:latin typeface="Tenorite" pitchFamily="2" charset="0"/>
              </a:rPr>
              <a:t>haya</a:t>
            </a:r>
            <a:r>
              <a:rPr lang="en-US" sz="1400" dirty="0">
                <a:latin typeface="Tenorite" pitchFamily="2" charset="0"/>
              </a:rPr>
              <a:t> </a:t>
            </a:r>
            <a:r>
              <a:rPr lang="en-US" sz="1400" dirty="0" err="1">
                <a:latin typeface="Tenorite" pitchFamily="2" charset="0"/>
              </a:rPr>
              <a:t>incurrido</a:t>
            </a:r>
            <a:r>
              <a:rPr lang="en-US" sz="1400" dirty="0">
                <a:latin typeface="Tenorite" pitchFamily="2" charset="0"/>
              </a:rPr>
              <a:t>, </a:t>
            </a:r>
            <a:r>
              <a:rPr lang="en-US" sz="1400" dirty="0" err="1">
                <a:latin typeface="Tenorite" pitchFamily="2" charset="0"/>
              </a:rPr>
              <a:t>siempre</a:t>
            </a:r>
            <a:r>
              <a:rPr lang="en-US" sz="1400" dirty="0">
                <a:latin typeface="Tenorite" pitchFamily="2" charset="0"/>
              </a:rPr>
              <a:t> y </a:t>
            </a:r>
            <a:r>
              <a:rPr lang="en-US" sz="1400" dirty="0" err="1">
                <a:latin typeface="Tenorite" pitchFamily="2" charset="0"/>
              </a:rPr>
              <a:t>cuando</a:t>
            </a:r>
            <a:r>
              <a:rPr lang="en-US" sz="1400" dirty="0">
                <a:latin typeface="Tenorite" pitchFamily="2" charset="0"/>
              </a:rPr>
              <a:t> </a:t>
            </a:r>
            <a:r>
              <a:rPr lang="en-US" sz="1400" dirty="0" err="1">
                <a:latin typeface="Tenorite" pitchFamily="2" charset="0"/>
              </a:rPr>
              <a:t>sean</a:t>
            </a:r>
            <a:r>
              <a:rPr lang="en-US" sz="1400" dirty="0">
                <a:latin typeface="Tenorite" pitchFamily="2" charset="0"/>
              </a:rPr>
              <a:t> </a:t>
            </a:r>
            <a:r>
              <a:rPr lang="en-US" sz="1400" dirty="0" err="1">
                <a:latin typeface="Tenorite" pitchFamily="2" charset="0"/>
              </a:rPr>
              <a:t>razonables</a:t>
            </a:r>
            <a:r>
              <a:rPr lang="en-US" sz="1400" dirty="0">
                <a:latin typeface="Tenorite" pitchFamily="2" charset="0"/>
              </a:rPr>
              <a:t> y </a:t>
            </a:r>
            <a:r>
              <a:rPr lang="en-US" sz="1400" dirty="0" err="1">
                <a:latin typeface="Tenorite" pitchFamily="2" charset="0"/>
              </a:rPr>
              <a:t>estén</a:t>
            </a:r>
            <a:r>
              <a:rPr lang="en-US" sz="1400" dirty="0">
                <a:latin typeface="Tenorite" pitchFamily="2" charset="0"/>
              </a:rPr>
              <a:t> </a:t>
            </a:r>
            <a:r>
              <a:rPr lang="en-US" sz="1400" dirty="0" err="1">
                <a:latin typeface="Tenorite" pitchFamily="2" charset="0"/>
              </a:rPr>
              <a:t>debidamente</a:t>
            </a:r>
            <a:r>
              <a:rPr lang="en-US" sz="1400" dirty="0">
                <a:latin typeface="Tenorite" pitchFamily="2" charset="0"/>
              </a:rPr>
              <a:t> </a:t>
            </a:r>
            <a:r>
              <a:rPr lang="en-US" sz="1400" dirty="0" err="1">
                <a:latin typeface="Tenorite" pitchFamily="2" charset="0"/>
              </a:rPr>
              <a:t>comprobados</a:t>
            </a:r>
            <a:r>
              <a:rPr lang="en-US" sz="1400" dirty="0">
                <a:latin typeface="Tenorite" pitchFamily="2" charset="0"/>
              </a:rPr>
              <a:t> y se </a:t>
            </a:r>
            <a:r>
              <a:rPr lang="en-US" sz="1400" dirty="0" err="1">
                <a:latin typeface="Tenorite" pitchFamily="2" charset="0"/>
              </a:rPr>
              <a:t>relacionen</a:t>
            </a:r>
            <a:r>
              <a:rPr lang="en-US" sz="1400" dirty="0">
                <a:latin typeface="Tenorite" pitchFamily="2" charset="0"/>
              </a:rPr>
              <a:t> </a:t>
            </a:r>
            <a:r>
              <a:rPr lang="en-US" sz="1400" dirty="0" err="1">
                <a:latin typeface="Tenorite" pitchFamily="2" charset="0"/>
              </a:rPr>
              <a:t>directamente</a:t>
            </a:r>
            <a:r>
              <a:rPr lang="en-US" sz="1400" dirty="0">
                <a:latin typeface="Tenorite" pitchFamily="2" charset="0"/>
              </a:rPr>
              <a:t> con </a:t>
            </a:r>
            <a:r>
              <a:rPr lang="en-US" sz="1400" dirty="0" err="1">
                <a:latin typeface="Tenorite" pitchFamily="2" charset="0"/>
              </a:rPr>
              <a:t>el</a:t>
            </a:r>
            <a:r>
              <a:rPr lang="en-US" sz="1400" dirty="0">
                <a:latin typeface="Tenorite" pitchFamily="2" charset="0"/>
              </a:rPr>
              <a:t> </a:t>
            </a:r>
            <a:r>
              <a:rPr lang="en-US" sz="1400" dirty="0" err="1">
                <a:latin typeface="Tenorite" pitchFamily="2" charset="0"/>
              </a:rPr>
              <a:t>contrato</a:t>
            </a:r>
            <a:r>
              <a:rPr lang="en-US" sz="1400" dirty="0">
                <a:latin typeface="Tenorite" pitchFamily="2" charset="0"/>
              </a:rPr>
              <a:t>. </a:t>
            </a:r>
            <a:endParaRPr lang="en-MX" sz="1400" dirty="0">
              <a:latin typeface="Tenorite" pitchFamily="2" charset="0"/>
            </a:endParaRPr>
          </a:p>
        </p:txBody>
      </p:sp>
      <p:cxnSp>
        <p:nvCxnSpPr>
          <p:cNvPr id="22" name="Straight Connector 21">
            <a:extLst>
              <a:ext uri="{FF2B5EF4-FFF2-40B4-BE49-F238E27FC236}">
                <a16:creationId xmlns:a16="http://schemas.microsoft.com/office/drawing/2014/main" id="{F804FBF5-8479-B749-A724-FB9E640667B8}"/>
              </a:ext>
            </a:extLst>
          </p:cNvPr>
          <p:cNvCxnSpPr/>
          <p:nvPr/>
        </p:nvCxnSpPr>
        <p:spPr>
          <a:xfrm>
            <a:off x="1409076" y="3719550"/>
            <a:ext cx="2905200" cy="0"/>
          </a:xfrm>
          <a:prstGeom prst="line">
            <a:avLst/>
          </a:prstGeom>
          <a:ln w="50800">
            <a:gradFill flip="none" rotWithShape="1">
              <a:gsLst>
                <a:gs pos="0">
                  <a:schemeClr val="accent3">
                    <a:lumMod val="60000"/>
                    <a:lumOff val="40000"/>
                  </a:schemeClr>
                </a:gs>
                <a:gs pos="100000">
                  <a:schemeClr val="bg1"/>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5599870-BD0D-94BC-9E42-C4D0DD57EBDB}"/>
              </a:ext>
            </a:extLst>
          </p:cNvPr>
          <p:cNvCxnSpPr/>
          <p:nvPr/>
        </p:nvCxnSpPr>
        <p:spPr>
          <a:xfrm>
            <a:off x="4676931" y="3719550"/>
            <a:ext cx="2905200" cy="0"/>
          </a:xfrm>
          <a:prstGeom prst="line">
            <a:avLst/>
          </a:prstGeom>
          <a:ln w="50800">
            <a:gradFill flip="none" rotWithShape="1">
              <a:gsLst>
                <a:gs pos="0">
                  <a:schemeClr val="accent3">
                    <a:lumMod val="60000"/>
                    <a:lumOff val="40000"/>
                  </a:schemeClr>
                </a:gs>
                <a:gs pos="100000">
                  <a:schemeClr val="bg1"/>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A46B3F5-6D95-07D9-B69E-3EF9C2961422}"/>
              </a:ext>
            </a:extLst>
          </p:cNvPr>
          <p:cNvCxnSpPr/>
          <p:nvPr/>
        </p:nvCxnSpPr>
        <p:spPr>
          <a:xfrm>
            <a:off x="7959777" y="3719550"/>
            <a:ext cx="2905200" cy="0"/>
          </a:xfrm>
          <a:prstGeom prst="line">
            <a:avLst/>
          </a:prstGeom>
          <a:ln w="50800">
            <a:gradFill flip="none" rotWithShape="1">
              <a:gsLst>
                <a:gs pos="0">
                  <a:schemeClr val="accent3">
                    <a:lumMod val="60000"/>
                    <a:lumOff val="40000"/>
                  </a:schemeClr>
                </a:gs>
                <a:gs pos="100000">
                  <a:schemeClr val="bg1"/>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F814421-2F52-854E-6271-1039C177FAC4}"/>
              </a:ext>
            </a:extLst>
          </p:cNvPr>
          <p:cNvCxnSpPr/>
          <p:nvPr/>
        </p:nvCxnSpPr>
        <p:spPr>
          <a:xfrm>
            <a:off x="1409076" y="5868625"/>
            <a:ext cx="2905200" cy="0"/>
          </a:xfrm>
          <a:prstGeom prst="line">
            <a:avLst/>
          </a:prstGeom>
          <a:ln w="50800">
            <a:gradFill flip="none" rotWithShape="1">
              <a:gsLst>
                <a:gs pos="0">
                  <a:schemeClr val="accent3">
                    <a:lumMod val="60000"/>
                    <a:lumOff val="40000"/>
                  </a:schemeClr>
                </a:gs>
                <a:gs pos="100000">
                  <a:schemeClr val="bg1"/>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CDDA90E-A7DA-4863-9118-90EFB1BA6EFB}"/>
              </a:ext>
            </a:extLst>
          </p:cNvPr>
          <p:cNvCxnSpPr/>
          <p:nvPr/>
        </p:nvCxnSpPr>
        <p:spPr>
          <a:xfrm>
            <a:off x="4676931" y="5868625"/>
            <a:ext cx="2905200" cy="0"/>
          </a:xfrm>
          <a:prstGeom prst="line">
            <a:avLst/>
          </a:prstGeom>
          <a:ln w="50800">
            <a:gradFill flip="none" rotWithShape="1">
              <a:gsLst>
                <a:gs pos="0">
                  <a:schemeClr val="accent3">
                    <a:lumMod val="60000"/>
                    <a:lumOff val="40000"/>
                  </a:schemeClr>
                </a:gs>
                <a:gs pos="100000">
                  <a:schemeClr val="bg1"/>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F3EBBBE-E048-7F98-F754-0C50ECD9F669}"/>
              </a:ext>
            </a:extLst>
          </p:cNvPr>
          <p:cNvCxnSpPr/>
          <p:nvPr/>
        </p:nvCxnSpPr>
        <p:spPr>
          <a:xfrm>
            <a:off x="7959777" y="5868625"/>
            <a:ext cx="2905200" cy="0"/>
          </a:xfrm>
          <a:prstGeom prst="line">
            <a:avLst/>
          </a:prstGeom>
          <a:ln w="50800">
            <a:gradFill flip="none" rotWithShape="1">
              <a:gsLst>
                <a:gs pos="0">
                  <a:schemeClr val="accent3">
                    <a:lumMod val="60000"/>
                    <a:lumOff val="40000"/>
                  </a:schemeClr>
                </a:gs>
                <a:gs pos="100000">
                  <a:schemeClr val="bg1"/>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39" name="Right Triangle 38">
            <a:extLst>
              <a:ext uri="{FF2B5EF4-FFF2-40B4-BE49-F238E27FC236}">
                <a16:creationId xmlns:a16="http://schemas.microsoft.com/office/drawing/2014/main" id="{38581CD7-59A9-A8F2-762E-3D82B987F756}"/>
              </a:ext>
            </a:extLst>
          </p:cNvPr>
          <p:cNvSpPr/>
          <p:nvPr/>
        </p:nvSpPr>
        <p:spPr>
          <a:xfrm flipV="1">
            <a:off x="1402651" y="2319615"/>
            <a:ext cx="128272" cy="117689"/>
          </a:xfrm>
          <a:prstGeom prst="rtTriangle">
            <a:avLst/>
          </a:prstGeom>
          <a:solidFill>
            <a:srgbClr val="C73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0" name="Right Triangle 39">
            <a:extLst>
              <a:ext uri="{FF2B5EF4-FFF2-40B4-BE49-F238E27FC236}">
                <a16:creationId xmlns:a16="http://schemas.microsoft.com/office/drawing/2014/main" id="{3F885844-91A7-E0A2-4119-5F96DDCD54A7}"/>
              </a:ext>
            </a:extLst>
          </p:cNvPr>
          <p:cNvSpPr/>
          <p:nvPr/>
        </p:nvSpPr>
        <p:spPr>
          <a:xfrm flipV="1">
            <a:off x="4682400" y="2319615"/>
            <a:ext cx="128272" cy="117689"/>
          </a:xfrm>
          <a:prstGeom prst="rtTriangle">
            <a:avLst/>
          </a:prstGeom>
          <a:solidFill>
            <a:srgbClr val="C73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3" name="Right Triangle 42">
            <a:extLst>
              <a:ext uri="{FF2B5EF4-FFF2-40B4-BE49-F238E27FC236}">
                <a16:creationId xmlns:a16="http://schemas.microsoft.com/office/drawing/2014/main" id="{DD00C8C3-E58B-E230-2F31-CD541C2986E9}"/>
              </a:ext>
            </a:extLst>
          </p:cNvPr>
          <p:cNvSpPr/>
          <p:nvPr/>
        </p:nvSpPr>
        <p:spPr>
          <a:xfrm flipV="1">
            <a:off x="7954591" y="2319615"/>
            <a:ext cx="128272" cy="117689"/>
          </a:xfrm>
          <a:prstGeom prst="rtTriangle">
            <a:avLst/>
          </a:prstGeom>
          <a:solidFill>
            <a:srgbClr val="C73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6" name="Right Triangle 45">
            <a:extLst>
              <a:ext uri="{FF2B5EF4-FFF2-40B4-BE49-F238E27FC236}">
                <a16:creationId xmlns:a16="http://schemas.microsoft.com/office/drawing/2014/main" id="{E3C3103D-727D-4032-AD27-EDD25A22D8C0}"/>
              </a:ext>
            </a:extLst>
          </p:cNvPr>
          <p:cNvSpPr/>
          <p:nvPr/>
        </p:nvSpPr>
        <p:spPr>
          <a:xfrm flipV="1">
            <a:off x="1397182" y="3921533"/>
            <a:ext cx="128272" cy="117689"/>
          </a:xfrm>
          <a:prstGeom prst="rtTriangle">
            <a:avLst/>
          </a:prstGeom>
          <a:solidFill>
            <a:srgbClr val="C73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7" name="Right Triangle 46">
            <a:extLst>
              <a:ext uri="{FF2B5EF4-FFF2-40B4-BE49-F238E27FC236}">
                <a16:creationId xmlns:a16="http://schemas.microsoft.com/office/drawing/2014/main" id="{980B3313-D6F8-80F5-D25B-FC7DB0A12082}"/>
              </a:ext>
            </a:extLst>
          </p:cNvPr>
          <p:cNvSpPr/>
          <p:nvPr/>
        </p:nvSpPr>
        <p:spPr>
          <a:xfrm flipV="1">
            <a:off x="4676931" y="3921533"/>
            <a:ext cx="128272" cy="117689"/>
          </a:xfrm>
          <a:prstGeom prst="rtTriangle">
            <a:avLst/>
          </a:prstGeom>
          <a:solidFill>
            <a:srgbClr val="C73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8" name="Right Triangle 47">
            <a:extLst>
              <a:ext uri="{FF2B5EF4-FFF2-40B4-BE49-F238E27FC236}">
                <a16:creationId xmlns:a16="http://schemas.microsoft.com/office/drawing/2014/main" id="{2CE317C4-05B5-2FD5-741E-7AD5FB3EB219}"/>
              </a:ext>
            </a:extLst>
          </p:cNvPr>
          <p:cNvSpPr/>
          <p:nvPr/>
        </p:nvSpPr>
        <p:spPr>
          <a:xfrm flipV="1">
            <a:off x="7949122" y="3921533"/>
            <a:ext cx="128272" cy="117689"/>
          </a:xfrm>
          <a:prstGeom prst="rtTriangle">
            <a:avLst/>
          </a:prstGeom>
          <a:solidFill>
            <a:srgbClr val="C73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16194384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652BC2-E6BE-3D0C-7DF0-8AAD3DBD86C8}"/>
              </a:ext>
            </a:extLst>
          </p:cNvPr>
          <p:cNvSpPr/>
          <p:nvPr/>
        </p:nvSpPr>
        <p:spPr>
          <a:xfrm>
            <a:off x="2012474" y="1244122"/>
            <a:ext cx="4721957"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6" name="Title 1">
            <a:extLst>
              <a:ext uri="{FF2B5EF4-FFF2-40B4-BE49-F238E27FC236}">
                <a16:creationId xmlns:a16="http://schemas.microsoft.com/office/drawing/2014/main" id="{1F98FA3F-28F8-A072-63E9-C10478C3FF0F}"/>
              </a:ext>
            </a:extLst>
          </p:cNvPr>
          <p:cNvSpPr txBox="1">
            <a:spLocks/>
          </p:cNvSpPr>
          <p:nvPr/>
        </p:nvSpPr>
        <p:spPr>
          <a:xfrm>
            <a:off x="2046336" y="1311681"/>
            <a:ext cx="460159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EJERCICIO</a:t>
            </a:r>
          </a:p>
        </p:txBody>
      </p:sp>
      <p:sp>
        <p:nvSpPr>
          <p:cNvPr id="23" name="TextBox 5">
            <a:extLst>
              <a:ext uri="{FF2B5EF4-FFF2-40B4-BE49-F238E27FC236}">
                <a16:creationId xmlns:a16="http://schemas.microsoft.com/office/drawing/2014/main" id="{069A4533-0A94-4FEB-BF53-5DBAD03D8C5A}"/>
              </a:ext>
            </a:extLst>
          </p:cNvPr>
          <p:cNvSpPr txBox="1"/>
          <p:nvPr/>
        </p:nvSpPr>
        <p:spPr>
          <a:xfrm>
            <a:off x="1845287" y="2604561"/>
            <a:ext cx="8501062" cy="2351991"/>
          </a:xfrm>
          <a:prstGeom prst="rect">
            <a:avLst/>
          </a:prstGeom>
          <a:noFill/>
        </p:spPr>
        <p:txBody>
          <a:bodyPr wrap="square" rtlCol="0">
            <a:spAutoFit/>
          </a:bodyPr>
          <a:lstStyle/>
          <a:p>
            <a:pPr algn="just">
              <a:lnSpc>
                <a:spcPts val="1500"/>
              </a:lnSpc>
              <a:spcAft>
                <a:spcPts val="800"/>
              </a:spcAft>
            </a:pPr>
            <a:r>
              <a:rPr lang="es-ES" sz="1600" dirty="0">
                <a:effectLst/>
                <a:latin typeface="Tenorite" pitchFamily="2" charset="0"/>
                <a:ea typeface="Calibri" panose="020F0502020204030204" pitchFamily="34" charset="0"/>
                <a:cs typeface="Calibri" panose="020F0502020204030204" pitchFamily="34" charset="0"/>
              </a:rPr>
              <a:t>De la revisión efectuada al contrato de referencia, responda las siguientes preguntas:</a:t>
            </a:r>
          </a:p>
          <a:p>
            <a:pPr algn="just">
              <a:lnSpc>
                <a:spcPts val="1500"/>
              </a:lnSpc>
              <a:spcAft>
                <a:spcPts val="800"/>
              </a:spcAft>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r>
              <a:rPr lang="es-ES" sz="1600" dirty="0">
                <a:effectLst/>
                <a:latin typeface="Tenorite" pitchFamily="2" charset="0"/>
                <a:ea typeface="Calibri" panose="020F0502020204030204" pitchFamily="34" charset="0"/>
                <a:cs typeface="Calibri" panose="020F0502020204030204" pitchFamily="34" charset="0"/>
              </a:rPr>
              <a:t>¿Indique, cual es el objeto del contrato y la vigencia del mismo?</a:t>
            </a:r>
          </a:p>
          <a:p>
            <a:pPr marL="285750" indent="-285750" algn="just">
              <a:lnSpc>
                <a:spcPts val="1500"/>
              </a:lnSpc>
              <a:spcAft>
                <a:spcPts val="800"/>
              </a:spcAft>
              <a:buClr>
                <a:srgbClr val="ED570D"/>
              </a:buClr>
              <a:buFont typeface="Wingdings" panose="05000000000000000000" pitchFamily="2" charset="2"/>
              <a:buChar char="Ø"/>
            </a:pPr>
            <a:endParaRPr lang="es-ES" sz="1600" dirty="0">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r>
              <a:rPr lang="es-ES" sz="1600" dirty="0">
                <a:latin typeface="Tenorite" pitchFamily="2" charset="0"/>
                <a:ea typeface="Calibri" panose="020F0502020204030204" pitchFamily="34" charset="0"/>
                <a:cs typeface="Calibri" panose="020F0502020204030204" pitchFamily="34" charset="0"/>
              </a:rPr>
              <a:t>¿Señale la cláusula que hace referencia al pago y que documentos se deben acompañar?</a:t>
            </a: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r>
              <a:rPr lang="es-ES" sz="1600" dirty="0">
                <a:effectLst/>
                <a:latin typeface="Tenorite" pitchFamily="2" charset="0"/>
                <a:ea typeface="Calibri" panose="020F0502020204030204" pitchFamily="34" charset="0"/>
                <a:cs typeface="Calibri" panose="020F0502020204030204" pitchFamily="34" charset="0"/>
              </a:rPr>
              <a:t>¿Se puede modificar el contrato?</a:t>
            </a:r>
          </a:p>
          <a:p>
            <a:pPr marL="285750" indent="-285750" algn="just">
              <a:lnSpc>
                <a:spcPts val="1500"/>
              </a:lnSpc>
              <a:spcAft>
                <a:spcPts val="800"/>
              </a:spcAft>
              <a:buClr>
                <a:srgbClr val="ED570D"/>
              </a:buClr>
              <a:buFont typeface="Wingdings" panose="05000000000000000000" pitchFamily="2" charset="2"/>
              <a:buChar char="Ø"/>
            </a:pP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5" name="Rectangle 37">
            <a:extLst>
              <a:ext uri="{FF2B5EF4-FFF2-40B4-BE49-F238E27FC236}">
                <a16:creationId xmlns:a16="http://schemas.microsoft.com/office/drawing/2014/main" id="{697D0B73-EA74-4006-BFA9-A4E626A7FCBC}"/>
              </a:ext>
            </a:extLst>
          </p:cNvPr>
          <p:cNvSpPr/>
          <p:nvPr/>
        </p:nvSpPr>
        <p:spPr>
          <a:xfrm>
            <a:off x="10422928" y="5065238"/>
            <a:ext cx="1227243" cy="1346539"/>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7" name="TextBox 5">
            <a:extLst>
              <a:ext uri="{FF2B5EF4-FFF2-40B4-BE49-F238E27FC236}">
                <a16:creationId xmlns:a16="http://schemas.microsoft.com/office/drawing/2014/main" id="{6BA69C84-59A6-4F0C-8CDC-283BE0CB6486}"/>
              </a:ext>
            </a:extLst>
          </p:cNvPr>
          <p:cNvSpPr txBox="1"/>
          <p:nvPr/>
        </p:nvSpPr>
        <p:spPr>
          <a:xfrm>
            <a:off x="10501289" y="5887866"/>
            <a:ext cx="1074628" cy="220573"/>
          </a:xfrm>
          <a:prstGeom prst="rect">
            <a:avLst/>
          </a:prstGeom>
          <a:noFill/>
        </p:spPr>
        <p:txBody>
          <a:bodyPr wrap="square" rtlCol="0">
            <a:spAutoFit/>
          </a:bodyPr>
          <a:lstStyle/>
          <a:p>
            <a:pPr algn="ctr">
              <a:lnSpc>
                <a:spcPts val="1000"/>
              </a:lnSpc>
            </a:pPr>
            <a:r>
              <a:rPr lang="es-ES" sz="1000" dirty="0">
                <a:effectLst/>
                <a:latin typeface="Tenorite" pitchFamily="2" charset="0"/>
                <a:ea typeface="Calibri" panose="020F0502020204030204" pitchFamily="34" charset="0"/>
                <a:cs typeface="Times New Roman" panose="02020603050405020304" pitchFamily="18" charset="0"/>
              </a:rPr>
              <a:t>CONTRATO</a:t>
            </a:r>
            <a:endParaRPr lang="en-MX" sz="1000" dirty="0">
              <a:latin typeface="Tenorite" pitchFamily="2" charset="0"/>
            </a:endParaRPr>
          </a:p>
        </p:txBody>
      </p:sp>
      <p:pic>
        <p:nvPicPr>
          <p:cNvPr id="8" name="Graphic 15" descr="Document with solid fill">
            <a:hlinkClick r:id="rId2" action="ppaction://hlinkfile"/>
            <a:extLst>
              <a:ext uri="{FF2B5EF4-FFF2-40B4-BE49-F238E27FC236}">
                <a16:creationId xmlns:a16="http://schemas.microsoft.com/office/drawing/2014/main" id="{113D55CC-A1A1-4E9B-8546-1D03896B42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86491" y="5339805"/>
            <a:ext cx="519192" cy="519192"/>
          </a:xfrm>
          <a:prstGeom prst="rect">
            <a:avLst/>
          </a:prstGeom>
        </p:spPr>
      </p:pic>
      <p:sp>
        <p:nvSpPr>
          <p:cNvPr id="9" name="TextBox 38">
            <a:extLst>
              <a:ext uri="{FF2B5EF4-FFF2-40B4-BE49-F238E27FC236}">
                <a16:creationId xmlns:a16="http://schemas.microsoft.com/office/drawing/2014/main" id="{E725F606-8758-49A5-8FB0-BD983CEF3604}"/>
              </a:ext>
            </a:extLst>
          </p:cNvPr>
          <p:cNvSpPr txBox="1"/>
          <p:nvPr/>
        </p:nvSpPr>
        <p:spPr>
          <a:xfrm>
            <a:off x="10422928" y="5039387"/>
            <a:ext cx="1227243" cy="246221"/>
          </a:xfrm>
          <a:prstGeom prst="rect">
            <a:avLst/>
          </a:prstGeom>
          <a:solidFill>
            <a:schemeClr val="accent3">
              <a:lumMod val="60000"/>
              <a:lumOff val="40000"/>
            </a:schemeClr>
          </a:solidFill>
        </p:spPr>
        <p:txBody>
          <a:bodyPr wrap="square" rtlCol="0">
            <a:spAutoFit/>
          </a:bodyPr>
          <a:lstStyle/>
          <a:p>
            <a:pPr algn="ctr"/>
            <a:r>
              <a:rPr lang="en-MX" sz="1000" b="1" dirty="0">
                <a:solidFill>
                  <a:schemeClr val="bg1"/>
                </a:solidFill>
                <a:latin typeface="Tenorite" pitchFamily="2" charset="0"/>
              </a:rPr>
              <a:t>ANEXO</a:t>
            </a:r>
          </a:p>
        </p:txBody>
      </p:sp>
      <p:sp>
        <p:nvSpPr>
          <p:cNvPr id="10" name="Rectángulo 9">
            <a:extLst>
              <a:ext uri="{FF2B5EF4-FFF2-40B4-BE49-F238E27FC236}">
                <a16:creationId xmlns:a16="http://schemas.microsoft.com/office/drawing/2014/main" id="{214EEB4D-935E-4284-B3C3-B3E7CB4BCD1D}"/>
              </a:ext>
            </a:extLst>
          </p:cNvPr>
          <p:cNvSpPr/>
          <p:nvPr/>
        </p:nvSpPr>
        <p:spPr>
          <a:xfrm>
            <a:off x="10176959" y="4889826"/>
            <a:ext cx="1654629" cy="16411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65105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F47320D4-2E3C-BEAE-A24C-1A15651F4338}"/>
              </a:ext>
            </a:extLst>
          </p:cNvPr>
          <p:cNvCxnSpPr/>
          <p:nvPr/>
        </p:nvCxnSpPr>
        <p:spPr>
          <a:xfrm>
            <a:off x="8790143" y="4147755"/>
            <a:ext cx="0" cy="624218"/>
          </a:xfrm>
          <a:prstGeom prst="line">
            <a:avLst/>
          </a:prstGeom>
          <a:ln w="38100">
            <a:solidFill>
              <a:srgbClr val="EF7D31"/>
            </a:solidFill>
          </a:ln>
        </p:spPr>
        <p:style>
          <a:lnRef idx="1">
            <a:schemeClr val="accent1"/>
          </a:lnRef>
          <a:fillRef idx="0">
            <a:schemeClr val="accent1"/>
          </a:fillRef>
          <a:effectRef idx="0">
            <a:schemeClr val="accent1"/>
          </a:effectRef>
          <a:fontRef idx="minor">
            <a:schemeClr val="tx1"/>
          </a:fontRef>
        </p:style>
      </p:cxnSp>
      <p:sp>
        <p:nvSpPr>
          <p:cNvPr id="45" name="Teardrop 44">
            <a:extLst>
              <a:ext uri="{FF2B5EF4-FFF2-40B4-BE49-F238E27FC236}">
                <a16:creationId xmlns:a16="http://schemas.microsoft.com/office/drawing/2014/main" id="{08934A88-0BB4-8390-C6AE-BDC76EFE0137}"/>
              </a:ext>
            </a:extLst>
          </p:cNvPr>
          <p:cNvSpPr/>
          <p:nvPr/>
        </p:nvSpPr>
        <p:spPr>
          <a:xfrm rot="2817602">
            <a:off x="8045590" y="2711631"/>
            <a:ext cx="1547630" cy="1523956"/>
          </a:xfrm>
          <a:prstGeom prst="teardrop">
            <a:avLst/>
          </a:prstGeom>
          <a:solidFill>
            <a:schemeClr val="bg2"/>
          </a:soli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14" name="Straight Connector 13">
            <a:extLst>
              <a:ext uri="{FF2B5EF4-FFF2-40B4-BE49-F238E27FC236}">
                <a16:creationId xmlns:a16="http://schemas.microsoft.com/office/drawing/2014/main" id="{329E834A-C0C3-616E-5BB4-0EB909EEA4F5}"/>
              </a:ext>
            </a:extLst>
          </p:cNvPr>
          <p:cNvCxnSpPr/>
          <p:nvPr/>
        </p:nvCxnSpPr>
        <p:spPr>
          <a:xfrm>
            <a:off x="6243821" y="4147755"/>
            <a:ext cx="0" cy="624218"/>
          </a:xfrm>
          <a:prstGeom prst="line">
            <a:avLst/>
          </a:prstGeom>
          <a:ln w="38100">
            <a:solidFill>
              <a:srgbClr val="DC5529"/>
            </a:solidFill>
          </a:ln>
        </p:spPr>
        <p:style>
          <a:lnRef idx="1">
            <a:schemeClr val="accent1"/>
          </a:lnRef>
          <a:fillRef idx="0">
            <a:schemeClr val="accent1"/>
          </a:fillRef>
          <a:effectRef idx="0">
            <a:schemeClr val="accent1"/>
          </a:effectRef>
          <a:fontRef idx="minor">
            <a:schemeClr val="tx1"/>
          </a:fontRef>
        </p:style>
      </p:cxnSp>
      <p:sp>
        <p:nvSpPr>
          <p:cNvPr id="44" name="Teardrop 43">
            <a:extLst>
              <a:ext uri="{FF2B5EF4-FFF2-40B4-BE49-F238E27FC236}">
                <a16:creationId xmlns:a16="http://schemas.microsoft.com/office/drawing/2014/main" id="{9941250C-8552-8696-35AF-C12933D10116}"/>
              </a:ext>
            </a:extLst>
          </p:cNvPr>
          <p:cNvSpPr/>
          <p:nvPr/>
        </p:nvSpPr>
        <p:spPr>
          <a:xfrm rot="2817602">
            <a:off x="5499338" y="2711631"/>
            <a:ext cx="1547630" cy="1523956"/>
          </a:xfrm>
          <a:prstGeom prst="teardrop">
            <a:avLst/>
          </a:prstGeom>
          <a:solidFill>
            <a:schemeClr val="bg2"/>
          </a:soli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11" name="Straight Connector 10">
            <a:extLst>
              <a:ext uri="{FF2B5EF4-FFF2-40B4-BE49-F238E27FC236}">
                <a16:creationId xmlns:a16="http://schemas.microsoft.com/office/drawing/2014/main" id="{5AA1D6C5-534C-74E7-DAE7-D4327274BE62}"/>
              </a:ext>
            </a:extLst>
          </p:cNvPr>
          <p:cNvCxnSpPr/>
          <p:nvPr/>
        </p:nvCxnSpPr>
        <p:spPr>
          <a:xfrm>
            <a:off x="3756609" y="4124270"/>
            <a:ext cx="0" cy="600671"/>
          </a:xfrm>
          <a:prstGeom prst="line">
            <a:avLst/>
          </a:prstGeom>
          <a:ln w="38100">
            <a:solidFill>
              <a:srgbClr val="DC5529"/>
            </a:solidFill>
          </a:ln>
        </p:spPr>
        <p:style>
          <a:lnRef idx="1">
            <a:schemeClr val="accent1"/>
          </a:lnRef>
          <a:fillRef idx="0">
            <a:schemeClr val="accent1"/>
          </a:fillRef>
          <a:effectRef idx="0">
            <a:schemeClr val="accent1"/>
          </a:effectRef>
          <a:fontRef idx="minor">
            <a:schemeClr val="tx1"/>
          </a:fontRef>
        </p:style>
      </p:cxnSp>
      <p:sp>
        <p:nvSpPr>
          <p:cNvPr id="43" name="Teardrop 42">
            <a:extLst>
              <a:ext uri="{FF2B5EF4-FFF2-40B4-BE49-F238E27FC236}">
                <a16:creationId xmlns:a16="http://schemas.microsoft.com/office/drawing/2014/main" id="{470D2677-412F-AA40-3683-D6B39DCD7A48}"/>
              </a:ext>
            </a:extLst>
          </p:cNvPr>
          <p:cNvSpPr/>
          <p:nvPr/>
        </p:nvSpPr>
        <p:spPr>
          <a:xfrm rot="2817602">
            <a:off x="3009357" y="2747461"/>
            <a:ext cx="1547630" cy="1523956"/>
          </a:xfrm>
          <a:prstGeom prst="teardrop">
            <a:avLst/>
          </a:prstGeom>
          <a:solidFill>
            <a:schemeClr val="bg2"/>
          </a:soli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5" name="Teardrop 14">
            <a:extLst>
              <a:ext uri="{FF2B5EF4-FFF2-40B4-BE49-F238E27FC236}">
                <a16:creationId xmlns:a16="http://schemas.microsoft.com/office/drawing/2014/main" id="{A90F2F08-F85B-1459-AFAC-CBAF1BDD4847}"/>
              </a:ext>
            </a:extLst>
          </p:cNvPr>
          <p:cNvSpPr/>
          <p:nvPr/>
        </p:nvSpPr>
        <p:spPr>
          <a:xfrm rot="2817602">
            <a:off x="5504612" y="2685601"/>
            <a:ext cx="1508400" cy="1486800"/>
          </a:xfrm>
          <a:prstGeom prst="teardrop">
            <a:avLst/>
          </a:prstGeom>
          <a:gradFill>
            <a:gsLst>
              <a:gs pos="76000">
                <a:srgbClr val="EE7D31"/>
              </a:gs>
              <a:gs pos="25000">
                <a:srgbClr val="EC570D"/>
              </a:gs>
            </a:gsLst>
            <a:lin ang="16200000" scaled="1"/>
          </a:gra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6" name="Oval 15">
            <a:extLst>
              <a:ext uri="{FF2B5EF4-FFF2-40B4-BE49-F238E27FC236}">
                <a16:creationId xmlns:a16="http://schemas.microsoft.com/office/drawing/2014/main" id="{AF4F69D0-5993-0755-3E42-25B903B2A1BF}"/>
              </a:ext>
            </a:extLst>
          </p:cNvPr>
          <p:cNvSpPr/>
          <p:nvPr/>
        </p:nvSpPr>
        <p:spPr>
          <a:xfrm>
            <a:off x="5857043" y="3025073"/>
            <a:ext cx="802389" cy="802390"/>
          </a:xfrm>
          <a:prstGeom prst="ellipse">
            <a:avLst/>
          </a:prstGeom>
          <a:solidFill>
            <a:srgbClr val="BE49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7" name="TextBox 16">
            <a:extLst>
              <a:ext uri="{FF2B5EF4-FFF2-40B4-BE49-F238E27FC236}">
                <a16:creationId xmlns:a16="http://schemas.microsoft.com/office/drawing/2014/main" id="{492CE5CF-0532-41D8-F3D8-E56B7CD62369}"/>
              </a:ext>
            </a:extLst>
          </p:cNvPr>
          <p:cNvSpPr txBox="1"/>
          <p:nvPr/>
        </p:nvSpPr>
        <p:spPr>
          <a:xfrm>
            <a:off x="5326570" y="4557443"/>
            <a:ext cx="1908000" cy="468000"/>
          </a:xfrm>
          <a:prstGeom prst="rect">
            <a:avLst/>
          </a:prstGeom>
          <a:solidFill>
            <a:srgbClr val="EC570D"/>
          </a:solidFill>
          <a:ln w="50800">
            <a:solidFill>
              <a:schemeClr val="bg1"/>
            </a:solidFill>
          </a:ln>
          <a:effectLst>
            <a:outerShdw blurRad="76200" sx="102000" sy="102000" algn="ctr" rotWithShape="0">
              <a:prstClr val="black">
                <a:alpha val="20000"/>
              </a:prstClr>
            </a:outerShdw>
          </a:effectLst>
        </p:spPr>
        <p:txBody>
          <a:bodyPr wrap="none" rtlCol="0" anchor="ctr">
            <a:spAutoFit/>
          </a:bodyPr>
          <a:lstStyle/>
          <a:p>
            <a:pPr marL="0" lvl="2" algn="ctr">
              <a:lnSpc>
                <a:spcPct val="115000"/>
              </a:lnSpc>
              <a:spcAft>
                <a:spcPts val="800"/>
              </a:spcAft>
            </a:pPr>
            <a:r>
              <a:rPr lang="es-MX" sz="1800" b="1" dirty="0">
                <a:solidFill>
                  <a:schemeClr val="bg1"/>
                </a:solidFill>
                <a:effectLst/>
                <a:latin typeface="Tenorite" pitchFamily="2" charset="0"/>
                <a:ea typeface="Calibri" panose="020F0502020204030204" pitchFamily="34" charset="0"/>
                <a:cs typeface="Times New Roman" panose="02020603050405020304" pitchFamily="18" charset="0"/>
              </a:rPr>
              <a:t>Entregables</a:t>
            </a:r>
            <a:endParaRPr lang="en-MX" sz="11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cxnSp>
        <p:nvCxnSpPr>
          <p:cNvPr id="18" name="Straight Arrow Connector 17">
            <a:extLst>
              <a:ext uri="{FF2B5EF4-FFF2-40B4-BE49-F238E27FC236}">
                <a16:creationId xmlns:a16="http://schemas.microsoft.com/office/drawing/2014/main" id="{7D912971-09B3-FEA6-F698-98FAC118D858}"/>
              </a:ext>
            </a:extLst>
          </p:cNvPr>
          <p:cNvCxnSpPr>
            <a:cxnSpLocks/>
          </p:cNvCxnSpPr>
          <p:nvPr/>
        </p:nvCxnSpPr>
        <p:spPr>
          <a:xfrm flipV="1">
            <a:off x="6099232" y="3262486"/>
            <a:ext cx="321804" cy="321804"/>
          </a:xfrm>
          <a:prstGeom prst="straightConnector1">
            <a:avLst/>
          </a:prstGeom>
          <a:ln w="50800">
            <a:solidFill>
              <a:schemeClr val="bg1"/>
            </a:solidFill>
            <a:tailEnd type="arrow" w="lg" len="sm"/>
          </a:ln>
        </p:spPr>
        <p:style>
          <a:lnRef idx="1">
            <a:schemeClr val="accent1"/>
          </a:lnRef>
          <a:fillRef idx="0">
            <a:schemeClr val="accent1"/>
          </a:fillRef>
          <a:effectRef idx="0">
            <a:schemeClr val="accent1"/>
          </a:effectRef>
          <a:fontRef idx="minor">
            <a:schemeClr val="tx1"/>
          </a:fontRef>
        </p:style>
      </p:cxnSp>
      <p:sp>
        <p:nvSpPr>
          <p:cNvPr id="20" name="Teardrop 19">
            <a:extLst>
              <a:ext uri="{FF2B5EF4-FFF2-40B4-BE49-F238E27FC236}">
                <a16:creationId xmlns:a16="http://schemas.microsoft.com/office/drawing/2014/main" id="{16231751-73E7-335C-923D-C5709E7CACFC}"/>
              </a:ext>
            </a:extLst>
          </p:cNvPr>
          <p:cNvSpPr/>
          <p:nvPr/>
        </p:nvSpPr>
        <p:spPr>
          <a:xfrm rot="2817602">
            <a:off x="8050934" y="2685601"/>
            <a:ext cx="1508400" cy="1486800"/>
          </a:xfrm>
          <a:prstGeom prst="teardrop">
            <a:avLst/>
          </a:prstGeom>
          <a:gradFill>
            <a:gsLst>
              <a:gs pos="74000">
                <a:srgbClr val="F19F34"/>
              </a:gs>
              <a:gs pos="37000">
                <a:srgbClr val="EE7D31"/>
              </a:gs>
            </a:gsLst>
            <a:lin ang="16200000" scaled="1"/>
          </a:gra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1" name="Oval 20">
            <a:extLst>
              <a:ext uri="{FF2B5EF4-FFF2-40B4-BE49-F238E27FC236}">
                <a16:creationId xmlns:a16="http://schemas.microsoft.com/office/drawing/2014/main" id="{58153982-74BA-FEE0-BC4B-BC1C72CAEC5E}"/>
              </a:ext>
            </a:extLst>
          </p:cNvPr>
          <p:cNvSpPr/>
          <p:nvPr/>
        </p:nvSpPr>
        <p:spPr>
          <a:xfrm>
            <a:off x="8403364" y="3025073"/>
            <a:ext cx="802389" cy="802390"/>
          </a:xfrm>
          <a:prstGeom prst="ellipse">
            <a:avLst/>
          </a:prstGeom>
          <a:solidFill>
            <a:srgbClr val="D85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2" name="TextBox 21">
            <a:extLst>
              <a:ext uri="{FF2B5EF4-FFF2-40B4-BE49-F238E27FC236}">
                <a16:creationId xmlns:a16="http://schemas.microsoft.com/office/drawing/2014/main" id="{5B27620B-CB38-1F83-56E2-61EE8C58FCDF}"/>
              </a:ext>
            </a:extLst>
          </p:cNvPr>
          <p:cNvSpPr txBox="1"/>
          <p:nvPr/>
        </p:nvSpPr>
        <p:spPr>
          <a:xfrm>
            <a:off x="8146391" y="4591196"/>
            <a:ext cx="1321527" cy="400494"/>
          </a:xfrm>
          <a:prstGeom prst="rect">
            <a:avLst/>
          </a:prstGeom>
          <a:solidFill>
            <a:srgbClr val="EE7D31"/>
          </a:solidFill>
          <a:ln w="50800">
            <a:solidFill>
              <a:schemeClr val="bg1"/>
            </a:solidFill>
          </a:ln>
          <a:effectLst>
            <a:outerShdw blurRad="76200" sx="102000" sy="102000" algn="ctr" rotWithShape="0">
              <a:prstClr val="black">
                <a:alpha val="20000"/>
              </a:prstClr>
            </a:outerShdw>
          </a:effectLst>
        </p:spPr>
        <p:txBody>
          <a:bodyPr wrap="square" rtlCol="0" anchor="ctr">
            <a:spAutoFit/>
          </a:bodyPr>
          <a:lstStyle/>
          <a:p>
            <a:pPr marL="0" lvl="2" algn="ctr">
              <a:lnSpc>
                <a:spcPct val="115000"/>
              </a:lnSpc>
              <a:spcAft>
                <a:spcPts val="800"/>
              </a:spcAft>
            </a:pPr>
            <a:r>
              <a:rPr lang="es-MX" sz="1800" b="1" dirty="0">
                <a:solidFill>
                  <a:schemeClr val="bg1"/>
                </a:solidFill>
                <a:effectLst/>
                <a:latin typeface="Tenorite" pitchFamily="2" charset="0"/>
                <a:ea typeface="Calibri" panose="020F0502020204030204" pitchFamily="34" charset="0"/>
                <a:cs typeface="Times New Roman" panose="02020603050405020304" pitchFamily="18" charset="0"/>
              </a:rPr>
              <a:t>Pagos</a:t>
            </a:r>
            <a:endParaRPr lang="en-MX" sz="11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pic>
        <p:nvPicPr>
          <p:cNvPr id="28" name="Graphic 27" descr="Dollar with solid fill">
            <a:extLst>
              <a:ext uri="{FF2B5EF4-FFF2-40B4-BE49-F238E27FC236}">
                <a16:creationId xmlns:a16="http://schemas.microsoft.com/office/drawing/2014/main" id="{696F7E5E-68F9-6841-0897-0A4EB1BE924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70416" y="3199710"/>
            <a:ext cx="639452" cy="476915"/>
          </a:xfrm>
          <a:prstGeom prst="rect">
            <a:avLst/>
          </a:prstGeom>
        </p:spPr>
      </p:pic>
      <p:sp>
        <p:nvSpPr>
          <p:cNvPr id="3" name="Teardrop 2">
            <a:extLst>
              <a:ext uri="{FF2B5EF4-FFF2-40B4-BE49-F238E27FC236}">
                <a16:creationId xmlns:a16="http://schemas.microsoft.com/office/drawing/2014/main" id="{FA614103-FA82-8E8C-0A05-451F51673087}"/>
              </a:ext>
            </a:extLst>
          </p:cNvPr>
          <p:cNvSpPr/>
          <p:nvPr/>
        </p:nvSpPr>
        <p:spPr>
          <a:xfrm rot="2817602">
            <a:off x="3015914" y="2729550"/>
            <a:ext cx="1509136" cy="1486051"/>
          </a:xfrm>
          <a:prstGeom prst="teardrop">
            <a:avLst/>
          </a:prstGeom>
          <a:gradFill>
            <a:gsLst>
              <a:gs pos="37000">
                <a:srgbClr val="D05026"/>
              </a:gs>
              <a:gs pos="86000">
                <a:srgbClr val="EC570D"/>
              </a:gs>
            </a:gsLst>
            <a:lin ang="16200000" scaled="1"/>
          </a:gra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7" name="Oval 6">
            <a:extLst>
              <a:ext uri="{FF2B5EF4-FFF2-40B4-BE49-F238E27FC236}">
                <a16:creationId xmlns:a16="http://schemas.microsoft.com/office/drawing/2014/main" id="{BF3FD579-089A-482E-0069-1694F050F673}"/>
              </a:ext>
            </a:extLst>
          </p:cNvPr>
          <p:cNvSpPr/>
          <p:nvPr/>
        </p:nvSpPr>
        <p:spPr>
          <a:xfrm>
            <a:off x="3384420" y="3086514"/>
            <a:ext cx="772122" cy="772122"/>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 name="TextBox 1">
            <a:extLst>
              <a:ext uri="{FF2B5EF4-FFF2-40B4-BE49-F238E27FC236}">
                <a16:creationId xmlns:a16="http://schemas.microsoft.com/office/drawing/2014/main" id="{7D429915-7A75-C620-580D-53AA15CAA1D6}"/>
              </a:ext>
            </a:extLst>
          </p:cNvPr>
          <p:cNvSpPr txBox="1"/>
          <p:nvPr/>
        </p:nvSpPr>
        <p:spPr>
          <a:xfrm>
            <a:off x="2826024" y="4518503"/>
            <a:ext cx="1908000" cy="468000"/>
          </a:xfrm>
          <a:prstGeom prst="rect">
            <a:avLst/>
          </a:prstGeom>
          <a:solidFill>
            <a:srgbClr val="DC5529"/>
          </a:solidFill>
          <a:ln w="50800">
            <a:solidFill>
              <a:schemeClr val="bg1"/>
            </a:solidFill>
          </a:ln>
          <a:effectLst>
            <a:outerShdw blurRad="76200" sx="102000" sy="102000" algn="ctr" rotWithShape="0">
              <a:prstClr val="black">
                <a:alpha val="20000"/>
              </a:prstClr>
            </a:outerShdw>
          </a:effectLst>
        </p:spPr>
        <p:txBody>
          <a:bodyPr wrap="none" rtlCol="0" anchor="ctr">
            <a:spAutoFit/>
          </a:bodyPr>
          <a:lstStyle/>
          <a:p>
            <a:pPr marL="0" lvl="2" algn="ctr">
              <a:lnSpc>
                <a:spcPct val="115000"/>
              </a:lnSpc>
              <a:spcAft>
                <a:spcPts val="800"/>
              </a:spcAft>
            </a:pPr>
            <a:r>
              <a:rPr lang="es-MX" sz="1800" b="1" dirty="0">
                <a:solidFill>
                  <a:schemeClr val="bg1"/>
                </a:solidFill>
                <a:effectLst/>
                <a:latin typeface="Tenorite" pitchFamily="2" charset="0"/>
                <a:ea typeface="Calibri" panose="020F0502020204030204" pitchFamily="34" charset="0"/>
                <a:cs typeface="Times New Roman" panose="02020603050405020304" pitchFamily="18" charset="0"/>
              </a:rPr>
              <a:t>Administración</a:t>
            </a:r>
            <a:endParaRPr lang="en-MX" sz="11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pic>
        <p:nvPicPr>
          <p:cNvPr id="35" name="Graphic 34" descr="Signal with solid fill">
            <a:extLst>
              <a:ext uri="{FF2B5EF4-FFF2-40B4-BE49-F238E27FC236}">
                <a16:creationId xmlns:a16="http://schemas.microsoft.com/office/drawing/2014/main" id="{3F7D80F3-4636-9D6E-BB3A-0818E9054F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46121" y="3164168"/>
            <a:ext cx="559676" cy="559676"/>
          </a:xfrm>
          <a:prstGeom prst="rect">
            <a:avLst/>
          </a:prstGeom>
        </p:spPr>
      </p:pic>
    </p:spTree>
    <p:extLst>
      <p:ext uri="{BB962C8B-B14F-4D97-AF65-F5344CB8AC3E}">
        <p14:creationId xmlns:p14="http://schemas.microsoft.com/office/powerpoint/2010/main" val="16536785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74C2B684-B2B3-7F53-8AAE-8B764DA6DA15}"/>
              </a:ext>
            </a:extLst>
          </p:cNvPr>
          <p:cNvGrpSpPr/>
          <p:nvPr/>
        </p:nvGrpSpPr>
        <p:grpSpPr>
          <a:xfrm>
            <a:off x="3757498" y="3662623"/>
            <a:ext cx="8046575" cy="1728180"/>
            <a:chOff x="3757498" y="3662623"/>
            <a:chExt cx="8046575" cy="1728180"/>
          </a:xfrm>
          <a:effectLst>
            <a:outerShdw blurRad="139700" dist="38100" dir="2700000" algn="tl" rotWithShape="0">
              <a:prstClr val="black">
                <a:alpha val="40000"/>
              </a:prstClr>
            </a:outerShdw>
          </a:effectLst>
        </p:grpSpPr>
        <p:sp>
          <p:nvSpPr>
            <p:cNvPr id="21" name="Round Same Side Corner Rectangle 20">
              <a:extLst>
                <a:ext uri="{FF2B5EF4-FFF2-40B4-BE49-F238E27FC236}">
                  <a16:creationId xmlns:a16="http://schemas.microsoft.com/office/drawing/2014/main" id="{F685F470-2C4D-D508-9658-1F20984B84AE}"/>
                </a:ext>
              </a:extLst>
            </p:cNvPr>
            <p:cNvSpPr/>
            <p:nvPr/>
          </p:nvSpPr>
          <p:spPr>
            <a:xfrm rot="16200000">
              <a:off x="4568001" y="3593811"/>
              <a:ext cx="986489" cy="2607496"/>
            </a:xfrm>
            <a:prstGeom prst="round2SameRect">
              <a:avLst>
                <a:gd name="adj1" fmla="val 30149"/>
                <a:gd name="adj2" fmla="val 0"/>
              </a:avLst>
            </a:prstGeom>
            <a:gradFill flip="none" rotWithShape="1">
              <a:gsLst>
                <a:gs pos="73000">
                  <a:srgbClr val="EF7D31"/>
                </a:gs>
                <a:gs pos="14000">
                  <a:srgbClr val="D05026"/>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8" name="Right Triangle 17">
              <a:extLst>
                <a:ext uri="{FF2B5EF4-FFF2-40B4-BE49-F238E27FC236}">
                  <a16:creationId xmlns:a16="http://schemas.microsoft.com/office/drawing/2014/main" id="{783782BF-B9D0-BF97-955D-FE527F62615B}"/>
                </a:ext>
              </a:extLst>
            </p:cNvPr>
            <p:cNvSpPr/>
            <p:nvPr/>
          </p:nvSpPr>
          <p:spPr>
            <a:xfrm flipH="1" flipV="1">
              <a:off x="5648416" y="5195732"/>
              <a:ext cx="716576" cy="186160"/>
            </a:xfrm>
            <a:prstGeom prst="rtTriangle">
              <a:avLst/>
            </a:prstGeom>
            <a:gradFill>
              <a:gsLst>
                <a:gs pos="74000">
                  <a:srgbClr val="BE4923"/>
                </a:gs>
                <a:gs pos="37000">
                  <a:schemeClr val="accent2">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2" name="Round Same Side Corner Rectangle 21">
              <a:extLst>
                <a:ext uri="{FF2B5EF4-FFF2-40B4-BE49-F238E27FC236}">
                  <a16:creationId xmlns:a16="http://schemas.microsoft.com/office/drawing/2014/main" id="{4FEEE61E-2BEB-B369-14CF-7679D517CFC6}"/>
                </a:ext>
              </a:extLst>
            </p:cNvPr>
            <p:cNvSpPr/>
            <p:nvPr/>
          </p:nvSpPr>
          <p:spPr>
            <a:xfrm rot="5400000">
              <a:off x="7959687" y="1351347"/>
              <a:ext cx="1533109" cy="6155662"/>
            </a:xfrm>
            <a:prstGeom prst="round2SameRect">
              <a:avLst>
                <a:gd name="adj1" fmla="val 33132"/>
                <a:gd name="adj2" fmla="val 0"/>
              </a:avLst>
            </a:prstGeom>
            <a:gradFill flip="none" rotWithShape="1">
              <a:gsLst>
                <a:gs pos="74000">
                  <a:srgbClr val="F19F34"/>
                </a:gs>
                <a:gs pos="37000">
                  <a:srgbClr val="EE7D3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grpSp>
      <p:grpSp>
        <p:nvGrpSpPr>
          <p:cNvPr id="23" name="Group 22">
            <a:extLst>
              <a:ext uri="{FF2B5EF4-FFF2-40B4-BE49-F238E27FC236}">
                <a16:creationId xmlns:a16="http://schemas.microsoft.com/office/drawing/2014/main" id="{08227A0A-89E2-D440-48EC-8040AD958B84}"/>
              </a:ext>
            </a:extLst>
          </p:cNvPr>
          <p:cNvGrpSpPr/>
          <p:nvPr/>
        </p:nvGrpSpPr>
        <p:grpSpPr>
          <a:xfrm>
            <a:off x="3757498" y="2016703"/>
            <a:ext cx="7880324" cy="1324240"/>
            <a:chOff x="3757498" y="2016703"/>
            <a:chExt cx="7880324" cy="1324240"/>
          </a:xfrm>
          <a:effectLst>
            <a:outerShdw blurRad="139700" dist="38100" dir="2700000" algn="tl" rotWithShape="0">
              <a:prstClr val="black">
                <a:alpha val="40000"/>
              </a:prstClr>
            </a:outerShdw>
          </a:effectLst>
        </p:grpSpPr>
        <p:sp>
          <p:nvSpPr>
            <p:cNvPr id="12" name="Round Same Side Corner Rectangle 11">
              <a:extLst>
                <a:ext uri="{FF2B5EF4-FFF2-40B4-BE49-F238E27FC236}">
                  <a16:creationId xmlns:a16="http://schemas.microsoft.com/office/drawing/2014/main" id="{CFE83E96-1D63-FA9E-77BB-FE102C82C32B}"/>
                </a:ext>
              </a:extLst>
            </p:cNvPr>
            <p:cNvSpPr/>
            <p:nvPr/>
          </p:nvSpPr>
          <p:spPr>
            <a:xfrm rot="16200000">
              <a:off x="4568001" y="1543951"/>
              <a:ext cx="986489" cy="2607496"/>
            </a:xfrm>
            <a:prstGeom prst="round2SameRect">
              <a:avLst>
                <a:gd name="adj1" fmla="val 30149"/>
                <a:gd name="adj2" fmla="val 0"/>
              </a:avLst>
            </a:prstGeom>
            <a:gradFill flip="none" rotWithShape="1">
              <a:gsLst>
                <a:gs pos="73000">
                  <a:srgbClr val="EF7D31"/>
                </a:gs>
                <a:gs pos="14000">
                  <a:srgbClr val="D05026"/>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4" name="Round Same Side Corner Rectangle 13">
              <a:extLst>
                <a:ext uri="{FF2B5EF4-FFF2-40B4-BE49-F238E27FC236}">
                  <a16:creationId xmlns:a16="http://schemas.microsoft.com/office/drawing/2014/main" id="{C5635E52-C8A5-9320-6D58-965428C4563E}"/>
                </a:ext>
              </a:extLst>
            </p:cNvPr>
            <p:cNvSpPr/>
            <p:nvPr/>
          </p:nvSpPr>
          <p:spPr>
            <a:xfrm rot="5400000">
              <a:off x="8077366" y="-412250"/>
              <a:ext cx="1131503" cy="5989409"/>
            </a:xfrm>
            <a:prstGeom prst="round2SameRect">
              <a:avLst>
                <a:gd name="adj1" fmla="val 33132"/>
                <a:gd name="adj2" fmla="val 0"/>
              </a:avLst>
            </a:prstGeom>
            <a:gradFill flip="none" rotWithShape="1">
              <a:gsLst>
                <a:gs pos="74000">
                  <a:srgbClr val="F19F34"/>
                </a:gs>
                <a:gs pos="37000">
                  <a:srgbClr val="EE7D3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 name="Right Triangle 4">
              <a:extLst>
                <a:ext uri="{FF2B5EF4-FFF2-40B4-BE49-F238E27FC236}">
                  <a16:creationId xmlns:a16="http://schemas.microsoft.com/office/drawing/2014/main" id="{CFDC1BAD-2497-D528-A28D-E56A81D741FD}"/>
                </a:ext>
              </a:extLst>
            </p:cNvPr>
            <p:cNvSpPr/>
            <p:nvPr/>
          </p:nvSpPr>
          <p:spPr>
            <a:xfrm flipH="1" flipV="1">
              <a:off x="5648416" y="3148203"/>
              <a:ext cx="716576" cy="186160"/>
            </a:xfrm>
            <a:prstGeom prst="rtTriangle">
              <a:avLst/>
            </a:prstGeom>
            <a:gradFill flip="none" rotWithShape="1">
              <a:gsLst>
                <a:gs pos="74000">
                  <a:srgbClr val="BE4923"/>
                </a:gs>
                <a:gs pos="37000">
                  <a:schemeClr val="accent2">
                    <a:lumMod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grpSp>
      <p:cxnSp>
        <p:nvCxnSpPr>
          <p:cNvPr id="3" name="Straight Connector 2">
            <a:extLst>
              <a:ext uri="{FF2B5EF4-FFF2-40B4-BE49-F238E27FC236}">
                <a16:creationId xmlns:a16="http://schemas.microsoft.com/office/drawing/2014/main" id="{A2EDD284-20E8-ED3B-F039-E1A10E7CAF50}"/>
              </a:ext>
            </a:extLst>
          </p:cNvPr>
          <p:cNvCxnSpPr/>
          <p:nvPr/>
        </p:nvCxnSpPr>
        <p:spPr>
          <a:xfrm>
            <a:off x="2134013" y="3784664"/>
            <a:ext cx="0" cy="600671"/>
          </a:xfrm>
          <a:prstGeom prst="line">
            <a:avLst/>
          </a:prstGeom>
          <a:ln w="38100">
            <a:solidFill>
              <a:srgbClr val="DC5529"/>
            </a:solidFill>
          </a:ln>
        </p:spPr>
        <p:style>
          <a:lnRef idx="1">
            <a:schemeClr val="accent1"/>
          </a:lnRef>
          <a:fillRef idx="0">
            <a:schemeClr val="accent1"/>
          </a:fillRef>
          <a:effectRef idx="0">
            <a:schemeClr val="accent1"/>
          </a:effectRef>
          <a:fontRef idx="minor">
            <a:schemeClr val="tx1"/>
          </a:fontRef>
        </p:style>
      </p:cxnSp>
      <p:sp>
        <p:nvSpPr>
          <p:cNvPr id="4" name="Teardrop 3">
            <a:extLst>
              <a:ext uri="{FF2B5EF4-FFF2-40B4-BE49-F238E27FC236}">
                <a16:creationId xmlns:a16="http://schemas.microsoft.com/office/drawing/2014/main" id="{F986427B-2FF2-FCA6-4011-B0884BA06170}"/>
              </a:ext>
            </a:extLst>
          </p:cNvPr>
          <p:cNvSpPr/>
          <p:nvPr/>
        </p:nvSpPr>
        <p:spPr>
          <a:xfrm rot="2817602">
            <a:off x="1386761" y="2407855"/>
            <a:ext cx="1547630" cy="1523956"/>
          </a:xfrm>
          <a:prstGeom prst="teardrop">
            <a:avLst/>
          </a:prstGeom>
          <a:solidFill>
            <a:schemeClr val="bg2"/>
          </a:soli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 name="Teardrop 5">
            <a:extLst>
              <a:ext uri="{FF2B5EF4-FFF2-40B4-BE49-F238E27FC236}">
                <a16:creationId xmlns:a16="http://schemas.microsoft.com/office/drawing/2014/main" id="{21BE341E-1990-B222-F734-FF03AB7F8957}"/>
              </a:ext>
            </a:extLst>
          </p:cNvPr>
          <p:cNvSpPr/>
          <p:nvPr/>
        </p:nvSpPr>
        <p:spPr>
          <a:xfrm rot="2817602">
            <a:off x="1393318" y="2389944"/>
            <a:ext cx="1509136" cy="1486051"/>
          </a:xfrm>
          <a:prstGeom prst="teardrop">
            <a:avLst/>
          </a:prstGeom>
          <a:gradFill>
            <a:gsLst>
              <a:gs pos="37000">
                <a:srgbClr val="D05026"/>
              </a:gs>
              <a:gs pos="86000">
                <a:srgbClr val="EC570D"/>
              </a:gs>
            </a:gsLst>
            <a:lin ang="16200000" scaled="1"/>
          </a:gra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7" name="Oval 6">
            <a:extLst>
              <a:ext uri="{FF2B5EF4-FFF2-40B4-BE49-F238E27FC236}">
                <a16:creationId xmlns:a16="http://schemas.microsoft.com/office/drawing/2014/main" id="{6EEA829C-683B-DD9D-34F9-9BBC51896D31}"/>
              </a:ext>
            </a:extLst>
          </p:cNvPr>
          <p:cNvSpPr/>
          <p:nvPr/>
        </p:nvSpPr>
        <p:spPr>
          <a:xfrm>
            <a:off x="1761824" y="2746908"/>
            <a:ext cx="772122" cy="772122"/>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8" name="TextBox 7">
            <a:extLst>
              <a:ext uri="{FF2B5EF4-FFF2-40B4-BE49-F238E27FC236}">
                <a16:creationId xmlns:a16="http://schemas.microsoft.com/office/drawing/2014/main" id="{B8514F08-FEAE-5CC1-7709-7CC632CBFF83}"/>
              </a:ext>
            </a:extLst>
          </p:cNvPr>
          <p:cNvSpPr txBox="1"/>
          <p:nvPr/>
        </p:nvSpPr>
        <p:spPr>
          <a:xfrm>
            <a:off x="1203428" y="4178897"/>
            <a:ext cx="1908000" cy="468000"/>
          </a:xfrm>
          <a:prstGeom prst="rect">
            <a:avLst/>
          </a:prstGeom>
          <a:solidFill>
            <a:srgbClr val="DC5529"/>
          </a:solidFill>
          <a:ln w="50800">
            <a:solidFill>
              <a:schemeClr val="bg1"/>
            </a:solidFill>
          </a:ln>
          <a:effectLst>
            <a:outerShdw blurRad="76200" sx="102000" sy="102000" algn="ctr" rotWithShape="0">
              <a:prstClr val="black">
                <a:alpha val="20000"/>
              </a:prstClr>
            </a:outerShdw>
          </a:effectLst>
        </p:spPr>
        <p:txBody>
          <a:bodyPr wrap="none" rtlCol="0" anchor="ctr">
            <a:spAutoFit/>
          </a:bodyPr>
          <a:lstStyle/>
          <a:p>
            <a:pPr marL="0" lvl="2" algn="ctr">
              <a:lnSpc>
                <a:spcPct val="115000"/>
              </a:lnSpc>
              <a:spcAft>
                <a:spcPts val="800"/>
              </a:spcAft>
            </a:pPr>
            <a:r>
              <a:rPr lang="es-MX" sz="1800" b="1" dirty="0">
                <a:solidFill>
                  <a:schemeClr val="bg1"/>
                </a:solidFill>
                <a:effectLst/>
                <a:latin typeface="Tenorite" pitchFamily="2" charset="0"/>
                <a:ea typeface="Calibri" panose="020F0502020204030204" pitchFamily="34" charset="0"/>
                <a:cs typeface="Times New Roman" panose="02020603050405020304" pitchFamily="18" charset="0"/>
              </a:rPr>
              <a:t>Administración</a:t>
            </a:r>
            <a:endParaRPr lang="en-MX" sz="11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pic>
        <p:nvPicPr>
          <p:cNvPr id="9" name="Graphic 8" descr="Signal with solid fill">
            <a:extLst>
              <a:ext uri="{FF2B5EF4-FFF2-40B4-BE49-F238E27FC236}">
                <a16:creationId xmlns:a16="http://schemas.microsoft.com/office/drawing/2014/main" id="{CB2A3004-B9DE-4D26-B564-78F482173BD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23525" y="2824562"/>
            <a:ext cx="559676" cy="559676"/>
          </a:xfrm>
          <a:prstGeom prst="rect">
            <a:avLst/>
          </a:prstGeom>
        </p:spPr>
      </p:pic>
      <p:sp>
        <p:nvSpPr>
          <p:cNvPr id="10" name="TextBox 9">
            <a:extLst>
              <a:ext uri="{FF2B5EF4-FFF2-40B4-BE49-F238E27FC236}">
                <a16:creationId xmlns:a16="http://schemas.microsoft.com/office/drawing/2014/main" id="{C4EEEC4E-0F57-1463-1E26-531357F854D5}"/>
              </a:ext>
            </a:extLst>
          </p:cNvPr>
          <p:cNvSpPr txBox="1"/>
          <p:nvPr/>
        </p:nvSpPr>
        <p:spPr>
          <a:xfrm>
            <a:off x="3288341" y="6377110"/>
            <a:ext cx="5615320" cy="307777"/>
          </a:xfrm>
          <a:prstGeom prst="rect">
            <a:avLst/>
          </a:prstGeom>
          <a:solidFill>
            <a:schemeClr val="bg1">
              <a:lumMod val="95000"/>
            </a:schemeClr>
          </a:solidFill>
        </p:spPr>
        <p:txBody>
          <a:bodyPr wrap="none" rtlCol="0" anchor="ctr">
            <a:spAutoFit/>
          </a:bodyPr>
          <a:lstStyle/>
          <a:p>
            <a:pPr algn="ctr" fontAlgn="ctr">
              <a:lnSpc>
                <a:spcPts val="1600"/>
              </a:lnSpc>
            </a:pPr>
            <a:r>
              <a:rPr lang="es-MX" sz="1600" dirty="0">
                <a:effectLst/>
                <a:latin typeface="Tenorite" pitchFamily="2" charset="0"/>
                <a:ea typeface="Calibri" panose="020F0502020204030204" pitchFamily="34" charset="0"/>
                <a:cs typeface="Times New Roman" panose="02020603050405020304" pitchFamily="18" charset="0"/>
              </a:rPr>
              <a:t>Cláusula del contrato, oficio de designación - Anexo Técnico</a:t>
            </a:r>
          </a:p>
        </p:txBody>
      </p:sp>
      <p:sp>
        <p:nvSpPr>
          <p:cNvPr id="16" name="TextBox 15">
            <a:extLst>
              <a:ext uri="{FF2B5EF4-FFF2-40B4-BE49-F238E27FC236}">
                <a16:creationId xmlns:a16="http://schemas.microsoft.com/office/drawing/2014/main" id="{EDC927DC-F690-6A43-A964-365546A792B1}"/>
              </a:ext>
            </a:extLst>
          </p:cNvPr>
          <p:cNvSpPr txBox="1"/>
          <p:nvPr/>
        </p:nvSpPr>
        <p:spPr>
          <a:xfrm>
            <a:off x="4004800" y="2646408"/>
            <a:ext cx="1521062" cy="369332"/>
          </a:xfrm>
          <a:prstGeom prst="rect">
            <a:avLst/>
          </a:prstGeom>
          <a:noFill/>
        </p:spPr>
        <p:txBody>
          <a:bodyPr wrap="square">
            <a:spAutoFit/>
          </a:bodyPr>
          <a:lstStyle/>
          <a:p>
            <a:pPr algn="ctr"/>
            <a:r>
              <a:rPr lang="es-MX" sz="1800" b="1" i="0" dirty="0">
                <a:solidFill>
                  <a:schemeClr val="bg1"/>
                </a:solidFill>
                <a:effectLst/>
                <a:latin typeface="Tenorite" pitchFamily="2" charset="0"/>
              </a:rPr>
              <a:t>Designación</a:t>
            </a:r>
            <a:endParaRPr lang="en-MX" b="1" dirty="0">
              <a:solidFill>
                <a:schemeClr val="bg1"/>
              </a:solidFill>
            </a:endParaRPr>
          </a:p>
        </p:txBody>
      </p:sp>
      <p:sp>
        <p:nvSpPr>
          <p:cNvPr id="11" name="TextBox 10">
            <a:extLst>
              <a:ext uri="{FF2B5EF4-FFF2-40B4-BE49-F238E27FC236}">
                <a16:creationId xmlns:a16="http://schemas.microsoft.com/office/drawing/2014/main" id="{6AA4B31F-4E2C-E546-455A-E8B0F490B188}"/>
              </a:ext>
            </a:extLst>
          </p:cNvPr>
          <p:cNvSpPr txBox="1"/>
          <p:nvPr/>
        </p:nvSpPr>
        <p:spPr>
          <a:xfrm>
            <a:off x="5839986" y="2309511"/>
            <a:ext cx="5548450" cy="565539"/>
          </a:xfrm>
          <a:prstGeom prst="rect">
            <a:avLst/>
          </a:prstGeom>
          <a:noFill/>
        </p:spPr>
        <p:txBody>
          <a:bodyPr wrap="square" rtlCol="0">
            <a:spAutoFit/>
          </a:bodyPr>
          <a:lstStyle/>
          <a:p>
            <a:pPr>
              <a:lnSpc>
                <a:spcPts val="1800"/>
              </a:lnSpc>
            </a:pPr>
            <a:r>
              <a:rPr lang="es-MX" sz="1800" b="0" i="0" dirty="0">
                <a:solidFill>
                  <a:schemeClr val="tx1"/>
                </a:solidFill>
                <a:effectLst/>
                <a:latin typeface="Tenorite" pitchFamily="2" charset="0"/>
              </a:rPr>
              <a:t>El titular del área requirente debe designar al servidor público responsable de administrar el contrato.</a:t>
            </a:r>
            <a:endParaRPr lang="en-MX" sz="1800" b="0" i="0" dirty="0">
              <a:solidFill>
                <a:schemeClr val="tx1"/>
              </a:solidFill>
              <a:effectLst/>
              <a:latin typeface="Tenorite" pitchFamily="2" charset="0"/>
              <a:ea typeface="Calibri" panose="020F050202020403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BB9318C0-D1F2-C84D-F286-BCED22BDF8C1}"/>
              </a:ext>
            </a:extLst>
          </p:cNvPr>
          <p:cNvSpPr txBox="1"/>
          <p:nvPr/>
        </p:nvSpPr>
        <p:spPr>
          <a:xfrm>
            <a:off x="3884635" y="4661845"/>
            <a:ext cx="1713467" cy="565539"/>
          </a:xfrm>
          <a:prstGeom prst="rect">
            <a:avLst/>
          </a:prstGeom>
          <a:noFill/>
        </p:spPr>
        <p:txBody>
          <a:bodyPr wrap="square">
            <a:spAutoFit/>
          </a:bodyPr>
          <a:lstStyle/>
          <a:p>
            <a:pPr algn="ctr">
              <a:lnSpc>
                <a:spcPts val="1800"/>
              </a:lnSpc>
            </a:pPr>
            <a:r>
              <a:rPr lang="es-MX" sz="1800" b="1" i="0" dirty="0">
                <a:solidFill>
                  <a:schemeClr val="bg1"/>
                </a:solidFill>
                <a:effectLst/>
                <a:latin typeface="Tenorite" pitchFamily="2" charset="0"/>
              </a:rPr>
              <a:t>Administrador</a:t>
            </a:r>
          </a:p>
          <a:p>
            <a:pPr algn="ctr">
              <a:lnSpc>
                <a:spcPts val="1800"/>
              </a:lnSpc>
            </a:pPr>
            <a:r>
              <a:rPr lang="es-MX" sz="1800" b="1" i="0" dirty="0">
                <a:solidFill>
                  <a:schemeClr val="bg1"/>
                </a:solidFill>
                <a:effectLst/>
                <a:latin typeface="Tenorite" pitchFamily="2" charset="0"/>
              </a:rPr>
              <a:t>del contrato</a:t>
            </a:r>
          </a:p>
        </p:txBody>
      </p:sp>
      <p:sp>
        <p:nvSpPr>
          <p:cNvPr id="19" name="TextBox 18">
            <a:extLst>
              <a:ext uri="{FF2B5EF4-FFF2-40B4-BE49-F238E27FC236}">
                <a16:creationId xmlns:a16="http://schemas.microsoft.com/office/drawing/2014/main" id="{D10A6620-CF59-AE52-FB1A-29D6A693A990}"/>
              </a:ext>
            </a:extLst>
          </p:cNvPr>
          <p:cNvSpPr txBox="1"/>
          <p:nvPr/>
        </p:nvSpPr>
        <p:spPr>
          <a:xfrm>
            <a:off x="5806736" y="3848983"/>
            <a:ext cx="5747954" cy="1258037"/>
          </a:xfrm>
          <a:prstGeom prst="rect">
            <a:avLst/>
          </a:prstGeom>
          <a:noFill/>
        </p:spPr>
        <p:txBody>
          <a:bodyPr wrap="square" rtlCol="0">
            <a:spAutoFit/>
          </a:bodyPr>
          <a:lstStyle/>
          <a:p>
            <a:pPr marL="177750" lvl="0" indent="-177750">
              <a:lnSpc>
                <a:spcPts val="1800"/>
              </a:lnSpc>
              <a:buFont typeface="Arial" panose="020B0604020202020204" pitchFamily="34" charset="0"/>
              <a:buChar char="•"/>
            </a:pPr>
            <a:r>
              <a:rPr lang="es-MX" sz="1800" b="0" i="0" dirty="0">
                <a:solidFill>
                  <a:schemeClr val="tx1"/>
                </a:solidFill>
                <a:effectLst/>
                <a:latin typeface="Tenorite" pitchFamily="2" charset="0"/>
              </a:rPr>
              <a:t>Será responsable de administrar la correcta ejecución del contrato.</a:t>
            </a:r>
          </a:p>
          <a:p>
            <a:pPr marL="177750" indent="-177750">
              <a:lnSpc>
                <a:spcPts val="1800"/>
              </a:lnSpc>
              <a:buFont typeface="Arial" panose="020B0604020202020204" pitchFamily="34" charset="0"/>
              <a:buChar char="•"/>
            </a:pPr>
            <a:r>
              <a:rPr lang="es-MX" sz="1800" b="0" i="0" dirty="0">
                <a:solidFill>
                  <a:schemeClr val="tx1"/>
                </a:solidFill>
                <a:effectLst/>
                <a:latin typeface="Tenorite" pitchFamily="2" charset="0"/>
              </a:rPr>
              <a:t>Verificará el estricto cumplimiento de las obligaciones contractuales, tanto del proveedor como de la dependencia o entidad. </a:t>
            </a:r>
            <a:endParaRPr lang="en-MX" sz="1800" b="0" i="0" dirty="0">
              <a:solidFill>
                <a:schemeClr val="tx1"/>
              </a:solidFill>
              <a:effectLst/>
              <a:latin typeface="Tenorite" pitchFamily="2" charset="0"/>
            </a:endParaRPr>
          </a:p>
        </p:txBody>
      </p:sp>
    </p:spTree>
    <p:extLst>
      <p:ext uri="{BB962C8B-B14F-4D97-AF65-F5344CB8AC3E}">
        <p14:creationId xmlns:p14="http://schemas.microsoft.com/office/powerpoint/2010/main" val="15642260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5DD5B2BD-FD0E-983A-21D2-9A0DFF7DEC35}"/>
              </a:ext>
            </a:extLst>
          </p:cNvPr>
          <p:cNvCxnSpPr/>
          <p:nvPr/>
        </p:nvCxnSpPr>
        <p:spPr>
          <a:xfrm>
            <a:off x="2135178" y="3848125"/>
            <a:ext cx="0" cy="624218"/>
          </a:xfrm>
          <a:prstGeom prst="line">
            <a:avLst/>
          </a:prstGeom>
          <a:ln w="38100">
            <a:solidFill>
              <a:srgbClr val="DC5529"/>
            </a:solidFill>
          </a:ln>
        </p:spPr>
        <p:style>
          <a:lnRef idx="1">
            <a:schemeClr val="accent1"/>
          </a:lnRef>
          <a:fillRef idx="0">
            <a:schemeClr val="accent1"/>
          </a:fillRef>
          <a:effectRef idx="0">
            <a:schemeClr val="accent1"/>
          </a:effectRef>
          <a:fontRef idx="minor">
            <a:schemeClr val="tx1"/>
          </a:fontRef>
        </p:style>
      </p:cxnSp>
      <p:sp>
        <p:nvSpPr>
          <p:cNvPr id="6" name="Teardrop 5">
            <a:extLst>
              <a:ext uri="{FF2B5EF4-FFF2-40B4-BE49-F238E27FC236}">
                <a16:creationId xmlns:a16="http://schemas.microsoft.com/office/drawing/2014/main" id="{A2100539-2182-F695-2B5E-BEEF28267462}"/>
              </a:ext>
            </a:extLst>
          </p:cNvPr>
          <p:cNvSpPr/>
          <p:nvPr/>
        </p:nvSpPr>
        <p:spPr>
          <a:xfrm rot="2817602">
            <a:off x="1390695" y="2412001"/>
            <a:ext cx="1547630" cy="1523956"/>
          </a:xfrm>
          <a:prstGeom prst="teardrop">
            <a:avLst/>
          </a:prstGeom>
          <a:solidFill>
            <a:schemeClr val="bg2"/>
          </a:soli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7" name="Teardrop 6">
            <a:extLst>
              <a:ext uri="{FF2B5EF4-FFF2-40B4-BE49-F238E27FC236}">
                <a16:creationId xmlns:a16="http://schemas.microsoft.com/office/drawing/2014/main" id="{E4420B95-1200-C2FC-406B-89465A0F64AA}"/>
              </a:ext>
            </a:extLst>
          </p:cNvPr>
          <p:cNvSpPr/>
          <p:nvPr/>
        </p:nvSpPr>
        <p:spPr>
          <a:xfrm rot="2817602">
            <a:off x="1395969" y="2385971"/>
            <a:ext cx="1508400" cy="1486800"/>
          </a:xfrm>
          <a:prstGeom prst="teardrop">
            <a:avLst/>
          </a:prstGeom>
          <a:gradFill>
            <a:gsLst>
              <a:gs pos="76000">
                <a:srgbClr val="EE7D31"/>
              </a:gs>
              <a:gs pos="25000">
                <a:srgbClr val="EC570D"/>
              </a:gs>
            </a:gsLst>
            <a:lin ang="16200000" scaled="1"/>
          </a:gra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8" name="Oval 7">
            <a:extLst>
              <a:ext uri="{FF2B5EF4-FFF2-40B4-BE49-F238E27FC236}">
                <a16:creationId xmlns:a16="http://schemas.microsoft.com/office/drawing/2014/main" id="{7D39EEFF-5BCB-CF39-8041-9CED3C94AE15}"/>
              </a:ext>
            </a:extLst>
          </p:cNvPr>
          <p:cNvSpPr/>
          <p:nvPr/>
        </p:nvSpPr>
        <p:spPr>
          <a:xfrm>
            <a:off x="1748400" y="2725443"/>
            <a:ext cx="802389" cy="802390"/>
          </a:xfrm>
          <a:prstGeom prst="ellipse">
            <a:avLst/>
          </a:prstGeom>
          <a:solidFill>
            <a:srgbClr val="BE49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9" name="TextBox 8">
            <a:extLst>
              <a:ext uri="{FF2B5EF4-FFF2-40B4-BE49-F238E27FC236}">
                <a16:creationId xmlns:a16="http://schemas.microsoft.com/office/drawing/2014/main" id="{BEEF7267-B08B-D266-9C8F-AEC9ECBFDE20}"/>
              </a:ext>
            </a:extLst>
          </p:cNvPr>
          <p:cNvSpPr txBox="1"/>
          <p:nvPr/>
        </p:nvSpPr>
        <p:spPr>
          <a:xfrm>
            <a:off x="1217927" y="4257813"/>
            <a:ext cx="1908000" cy="468000"/>
          </a:xfrm>
          <a:prstGeom prst="rect">
            <a:avLst/>
          </a:prstGeom>
          <a:solidFill>
            <a:srgbClr val="EC570D"/>
          </a:solidFill>
          <a:ln w="50800">
            <a:solidFill>
              <a:schemeClr val="bg1"/>
            </a:solidFill>
          </a:ln>
          <a:effectLst>
            <a:outerShdw blurRad="76200" sx="102000" sy="102000" algn="ctr" rotWithShape="0">
              <a:prstClr val="black">
                <a:alpha val="20000"/>
              </a:prstClr>
            </a:outerShdw>
          </a:effectLst>
        </p:spPr>
        <p:txBody>
          <a:bodyPr wrap="none" rtlCol="0" anchor="ctr">
            <a:spAutoFit/>
          </a:bodyPr>
          <a:lstStyle/>
          <a:p>
            <a:pPr marL="0" lvl="2" algn="ctr">
              <a:lnSpc>
                <a:spcPct val="115000"/>
              </a:lnSpc>
              <a:spcAft>
                <a:spcPts val="800"/>
              </a:spcAft>
            </a:pPr>
            <a:r>
              <a:rPr lang="es-MX" sz="1800" b="1" dirty="0">
                <a:solidFill>
                  <a:schemeClr val="bg1"/>
                </a:solidFill>
                <a:effectLst/>
                <a:latin typeface="Tenorite" pitchFamily="2" charset="0"/>
                <a:ea typeface="Calibri" panose="020F0502020204030204" pitchFamily="34" charset="0"/>
                <a:cs typeface="Times New Roman" panose="02020603050405020304" pitchFamily="18" charset="0"/>
              </a:rPr>
              <a:t>Entregables</a:t>
            </a:r>
            <a:endParaRPr lang="en-MX" sz="11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C6661CA6-7748-97E7-1B6F-516B4FE76D0D}"/>
              </a:ext>
            </a:extLst>
          </p:cNvPr>
          <p:cNvCxnSpPr>
            <a:cxnSpLocks/>
          </p:cNvCxnSpPr>
          <p:nvPr/>
        </p:nvCxnSpPr>
        <p:spPr>
          <a:xfrm flipV="1">
            <a:off x="1990589" y="2962856"/>
            <a:ext cx="321804" cy="321804"/>
          </a:xfrm>
          <a:prstGeom prst="straightConnector1">
            <a:avLst/>
          </a:prstGeom>
          <a:ln w="50800">
            <a:solidFill>
              <a:schemeClr val="bg1"/>
            </a:solidFill>
            <a:tailEnd type="arrow" w="lg" len="sm"/>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EE23AD4-E066-21C7-BCDB-F87F34032774}"/>
              </a:ext>
            </a:extLst>
          </p:cNvPr>
          <p:cNvSpPr txBox="1"/>
          <p:nvPr/>
        </p:nvSpPr>
        <p:spPr>
          <a:xfrm>
            <a:off x="4298425" y="1970532"/>
            <a:ext cx="6471176" cy="981423"/>
          </a:xfrm>
          <a:prstGeom prst="rect">
            <a:avLst/>
          </a:prstGeom>
          <a:noFill/>
        </p:spPr>
        <p:txBody>
          <a:bodyPr wrap="square">
            <a:spAutoFit/>
          </a:bodyPr>
          <a:lstStyle/>
          <a:p>
            <a:pPr algn="just">
              <a:lnSpc>
                <a:spcPct val="107000"/>
              </a:lnSpc>
              <a:spcAft>
                <a:spcPts val="800"/>
              </a:spcAft>
            </a:pPr>
            <a:r>
              <a:rPr lang="es-MX" sz="1800" b="0" i="0" dirty="0">
                <a:solidFill>
                  <a:schemeClr val="tx1"/>
                </a:solidFill>
                <a:effectLst/>
                <a:latin typeface="Tenorite" pitchFamily="2" charset="0"/>
              </a:rPr>
              <a:t>El administrador del contrato verificará que los productos y entregables correspondan a los solicitados en el contrato y en el Anexo Técnico del mismo</a:t>
            </a:r>
            <a:endParaRPr lang="en-MX" sz="1800" b="0" i="0" dirty="0">
              <a:solidFill>
                <a:schemeClr val="tx1"/>
              </a:solidFill>
              <a:effectLst/>
              <a:latin typeface="Tenorite" pitchFamily="2" charset="0"/>
              <a:ea typeface="Calibri" panose="020F0502020204030204" pitchFamily="34" charset="0"/>
              <a:cs typeface="Times New Roman" panose="02020603050405020304" pitchFamily="18" charset="0"/>
            </a:endParaRPr>
          </a:p>
        </p:txBody>
      </p:sp>
      <p:sp>
        <p:nvSpPr>
          <p:cNvPr id="12" name="Folded Corner 11">
            <a:extLst>
              <a:ext uri="{FF2B5EF4-FFF2-40B4-BE49-F238E27FC236}">
                <a16:creationId xmlns:a16="http://schemas.microsoft.com/office/drawing/2014/main" id="{04F6B5C3-A549-6958-F074-96F06F359666}"/>
              </a:ext>
            </a:extLst>
          </p:cNvPr>
          <p:cNvSpPr/>
          <p:nvPr/>
        </p:nvSpPr>
        <p:spPr>
          <a:xfrm>
            <a:off x="5181247" y="3041071"/>
            <a:ext cx="1224000" cy="1296000"/>
          </a:xfrm>
          <a:prstGeom prst="foldedCorner">
            <a:avLst>
              <a:gd name="adj" fmla="val 16667"/>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13" name="TextBox 12">
            <a:extLst>
              <a:ext uri="{FF2B5EF4-FFF2-40B4-BE49-F238E27FC236}">
                <a16:creationId xmlns:a16="http://schemas.microsoft.com/office/drawing/2014/main" id="{67D7754E-CE88-75DD-662B-39702934A0CE}"/>
              </a:ext>
            </a:extLst>
          </p:cNvPr>
          <p:cNvSpPr txBox="1"/>
          <p:nvPr/>
        </p:nvSpPr>
        <p:spPr>
          <a:xfrm>
            <a:off x="5162552" y="3198217"/>
            <a:ext cx="1263600" cy="867545"/>
          </a:xfrm>
          <a:prstGeom prst="rect">
            <a:avLst/>
          </a:prstGeom>
          <a:noFill/>
        </p:spPr>
        <p:txBody>
          <a:bodyPr wrap="square" rtlCol="0">
            <a:spAutoFit/>
          </a:bodyPr>
          <a:lstStyle/>
          <a:p>
            <a:pPr lvl="0" algn="ctr">
              <a:lnSpc>
                <a:spcPts val="1500"/>
              </a:lnSpc>
            </a:pPr>
            <a:r>
              <a:rPr lang="es-MX" sz="1400" b="0" i="0" dirty="0">
                <a:solidFill>
                  <a:schemeClr val="tx1"/>
                </a:solidFill>
                <a:effectLst/>
                <a:latin typeface="Tenorite" pitchFamily="2" charset="0"/>
              </a:rPr>
              <a:t>Reportes o Informes de los servicios prestados</a:t>
            </a:r>
            <a:endParaRPr lang="en-MX" sz="1400" b="0" i="0" dirty="0">
              <a:solidFill>
                <a:schemeClr val="tx1"/>
              </a:solidFill>
              <a:effectLst/>
              <a:latin typeface="Tenorite" pitchFamily="2" charset="0"/>
            </a:endParaRPr>
          </a:p>
        </p:txBody>
      </p:sp>
      <p:sp>
        <p:nvSpPr>
          <p:cNvPr id="14" name="Folded Corner 13">
            <a:extLst>
              <a:ext uri="{FF2B5EF4-FFF2-40B4-BE49-F238E27FC236}">
                <a16:creationId xmlns:a16="http://schemas.microsoft.com/office/drawing/2014/main" id="{CF947CF7-D32B-FDC5-BA07-6B5147997525}"/>
              </a:ext>
            </a:extLst>
          </p:cNvPr>
          <p:cNvSpPr/>
          <p:nvPr/>
        </p:nvSpPr>
        <p:spPr>
          <a:xfrm>
            <a:off x="6895446" y="3041071"/>
            <a:ext cx="1224000" cy="1296000"/>
          </a:xfrm>
          <a:prstGeom prst="foldedCorner">
            <a:avLst>
              <a:gd name="adj" fmla="val 16667"/>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5" name="TextBox 14">
            <a:extLst>
              <a:ext uri="{FF2B5EF4-FFF2-40B4-BE49-F238E27FC236}">
                <a16:creationId xmlns:a16="http://schemas.microsoft.com/office/drawing/2014/main" id="{15B5F595-1585-287A-72D5-BD1E585CF352}"/>
              </a:ext>
            </a:extLst>
          </p:cNvPr>
          <p:cNvSpPr txBox="1"/>
          <p:nvPr/>
        </p:nvSpPr>
        <p:spPr>
          <a:xfrm>
            <a:off x="6877967" y="3198217"/>
            <a:ext cx="1263600" cy="1054135"/>
          </a:xfrm>
          <a:prstGeom prst="rect">
            <a:avLst/>
          </a:prstGeom>
          <a:noFill/>
        </p:spPr>
        <p:txBody>
          <a:bodyPr wrap="square" rtlCol="0">
            <a:spAutoFit/>
          </a:bodyPr>
          <a:lstStyle/>
          <a:p>
            <a:pPr algn="ctr">
              <a:lnSpc>
                <a:spcPts val="1500"/>
              </a:lnSpc>
            </a:pPr>
            <a:r>
              <a:rPr lang="es-MX" sz="1400" b="0" i="0" dirty="0">
                <a:solidFill>
                  <a:schemeClr val="tx1"/>
                </a:solidFill>
                <a:effectLst/>
                <a:latin typeface="Tenorite" pitchFamily="2" charset="0"/>
              </a:rPr>
              <a:t>Minutas de reuniones, listas de asistencia</a:t>
            </a:r>
            <a:endParaRPr lang="en-MX" sz="1400" b="0" i="0" dirty="0">
              <a:solidFill>
                <a:schemeClr val="tx1"/>
              </a:solidFill>
              <a:effectLst/>
              <a:latin typeface="Tenorite" pitchFamily="2" charset="0"/>
            </a:endParaRPr>
          </a:p>
          <a:p>
            <a:pPr algn="ctr">
              <a:lnSpc>
                <a:spcPts val="1500"/>
              </a:lnSpc>
            </a:pPr>
            <a:endParaRPr lang="en-MX" sz="1400" dirty="0"/>
          </a:p>
        </p:txBody>
      </p:sp>
      <p:sp>
        <p:nvSpPr>
          <p:cNvPr id="16" name="Folded Corner 15">
            <a:extLst>
              <a:ext uri="{FF2B5EF4-FFF2-40B4-BE49-F238E27FC236}">
                <a16:creationId xmlns:a16="http://schemas.microsoft.com/office/drawing/2014/main" id="{900DCBEF-74FC-1ACC-3357-0CCC3AC06A2D}"/>
              </a:ext>
            </a:extLst>
          </p:cNvPr>
          <p:cNvSpPr/>
          <p:nvPr/>
        </p:nvSpPr>
        <p:spPr>
          <a:xfrm>
            <a:off x="8574687" y="3041071"/>
            <a:ext cx="1224000" cy="1296000"/>
          </a:xfrm>
          <a:prstGeom prst="foldedCorner">
            <a:avLst>
              <a:gd name="adj" fmla="val 16667"/>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3" name="TextBox 2">
            <a:extLst>
              <a:ext uri="{FF2B5EF4-FFF2-40B4-BE49-F238E27FC236}">
                <a16:creationId xmlns:a16="http://schemas.microsoft.com/office/drawing/2014/main" id="{9AEC9FA6-3524-7612-B60A-08F81E62DDED}"/>
              </a:ext>
            </a:extLst>
          </p:cNvPr>
          <p:cNvSpPr txBox="1"/>
          <p:nvPr/>
        </p:nvSpPr>
        <p:spPr>
          <a:xfrm>
            <a:off x="8554591" y="3198217"/>
            <a:ext cx="1263600" cy="867545"/>
          </a:xfrm>
          <a:prstGeom prst="rect">
            <a:avLst/>
          </a:prstGeom>
          <a:noFill/>
        </p:spPr>
        <p:txBody>
          <a:bodyPr wrap="square" rtlCol="0">
            <a:spAutoFit/>
          </a:bodyPr>
          <a:lstStyle/>
          <a:p>
            <a:pPr lvl="0" algn="ctr">
              <a:lnSpc>
                <a:spcPts val="1500"/>
              </a:lnSpc>
            </a:pPr>
            <a:r>
              <a:rPr lang="es-MX" sz="1400" b="0" i="0" dirty="0">
                <a:solidFill>
                  <a:schemeClr val="tx1"/>
                </a:solidFill>
                <a:effectLst/>
                <a:latin typeface="Tenorite" pitchFamily="2" charset="0"/>
              </a:rPr>
              <a:t>Relación de suministro bienes y productos</a:t>
            </a:r>
            <a:endParaRPr lang="en-MX" sz="1400" b="0" i="0" dirty="0">
              <a:solidFill>
                <a:schemeClr val="tx1"/>
              </a:solidFill>
              <a:effectLst/>
              <a:latin typeface="Tenorite" pitchFamily="2" charset="0"/>
            </a:endParaRPr>
          </a:p>
        </p:txBody>
      </p:sp>
      <p:sp>
        <p:nvSpPr>
          <p:cNvPr id="26" name="Folded Corner 25">
            <a:extLst>
              <a:ext uri="{FF2B5EF4-FFF2-40B4-BE49-F238E27FC236}">
                <a16:creationId xmlns:a16="http://schemas.microsoft.com/office/drawing/2014/main" id="{FAD56E5C-0FA3-2EC8-F55D-52E5C1541AAF}"/>
              </a:ext>
            </a:extLst>
          </p:cNvPr>
          <p:cNvSpPr/>
          <p:nvPr/>
        </p:nvSpPr>
        <p:spPr>
          <a:xfrm>
            <a:off x="5181247" y="4608614"/>
            <a:ext cx="1224000" cy="1296000"/>
          </a:xfrm>
          <a:prstGeom prst="foldedCorner">
            <a:avLst>
              <a:gd name="adj" fmla="val 16667"/>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7" name="Folded Corner 26">
            <a:extLst>
              <a:ext uri="{FF2B5EF4-FFF2-40B4-BE49-F238E27FC236}">
                <a16:creationId xmlns:a16="http://schemas.microsoft.com/office/drawing/2014/main" id="{A5EE8586-A168-B48C-EFF0-C62E4F7F64E6}"/>
              </a:ext>
            </a:extLst>
          </p:cNvPr>
          <p:cNvSpPr/>
          <p:nvPr/>
        </p:nvSpPr>
        <p:spPr>
          <a:xfrm>
            <a:off x="6877967" y="4608614"/>
            <a:ext cx="1224000" cy="1296000"/>
          </a:xfrm>
          <a:prstGeom prst="foldedCorner">
            <a:avLst>
              <a:gd name="adj" fmla="val 16667"/>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8" name="Folded Corner 27">
            <a:extLst>
              <a:ext uri="{FF2B5EF4-FFF2-40B4-BE49-F238E27FC236}">
                <a16:creationId xmlns:a16="http://schemas.microsoft.com/office/drawing/2014/main" id="{618E067A-43A1-229E-052B-0E5C6905A803}"/>
              </a:ext>
            </a:extLst>
          </p:cNvPr>
          <p:cNvSpPr/>
          <p:nvPr/>
        </p:nvSpPr>
        <p:spPr>
          <a:xfrm>
            <a:off x="8574687" y="4608614"/>
            <a:ext cx="1224000" cy="1296000"/>
          </a:xfrm>
          <a:prstGeom prst="foldedCorner">
            <a:avLst>
              <a:gd name="adj" fmla="val 16667"/>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7" name="TextBox 16">
            <a:extLst>
              <a:ext uri="{FF2B5EF4-FFF2-40B4-BE49-F238E27FC236}">
                <a16:creationId xmlns:a16="http://schemas.microsoft.com/office/drawing/2014/main" id="{E2D1635A-19F8-5C14-0797-74E7D12B9933}"/>
              </a:ext>
            </a:extLst>
          </p:cNvPr>
          <p:cNvSpPr txBox="1"/>
          <p:nvPr/>
        </p:nvSpPr>
        <p:spPr>
          <a:xfrm>
            <a:off x="5152800" y="4752307"/>
            <a:ext cx="1263600" cy="675185"/>
          </a:xfrm>
          <a:prstGeom prst="rect">
            <a:avLst/>
          </a:prstGeom>
          <a:noFill/>
        </p:spPr>
        <p:txBody>
          <a:bodyPr wrap="square" rtlCol="0">
            <a:spAutoFit/>
          </a:bodyPr>
          <a:lstStyle/>
          <a:p>
            <a:pPr lvl="0" algn="ctr">
              <a:lnSpc>
                <a:spcPts val="1500"/>
              </a:lnSpc>
            </a:pPr>
            <a:r>
              <a:rPr lang="es-MX" sz="1400" b="0" i="0" dirty="0">
                <a:solidFill>
                  <a:schemeClr val="tx1"/>
                </a:solidFill>
                <a:effectLst/>
                <a:latin typeface="Tenorite" pitchFamily="2" charset="0"/>
              </a:rPr>
              <a:t>Manuales y garantías de los bienes</a:t>
            </a:r>
            <a:endParaRPr lang="en-MX" sz="1400" b="0" i="0" dirty="0">
              <a:solidFill>
                <a:schemeClr val="tx1"/>
              </a:solidFill>
              <a:effectLst/>
              <a:latin typeface="Tenorite" pitchFamily="2" charset="0"/>
            </a:endParaRPr>
          </a:p>
        </p:txBody>
      </p:sp>
      <p:sp>
        <p:nvSpPr>
          <p:cNvPr id="18" name="TextBox 17">
            <a:extLst>
              <a:ext uri="{FF2B5EF4-FFF2-40B4-BE49-F238E27FC236}">
                <a16:creationId xmlns:a16="http://schemas.microsoft.com/office/drawing/2014/main" id="{8D6097E0-7300-2A55-8540-E4FF9C639DCA}"/>
              </a:ext>
            </a:extLst>
          </p:cNvPr>
          <p:cNvSpPr txBox="1"/>
          <p:nvPr/>
        </p:nvSpPr>
        <p:spPr>
          <a:xfrm>
            <a:off x="6836167" y="4752307"/>
            <a:ext cx="1263600" cy="675185"/>
          </a:xfrm>
          <a:prstGeom prst="rect">
            <a:avLst/>
          </a:prstGeom>
          <a:noFill/>
        </p:spPr>
        <p:txBody>
          <a:bodyPr wrap="square" rtlCol="0">
            <a:spAutoFit/>
          </a:bodyPr>
          <a:lstStyle/>
          <a:p>
            <a:pPr lvl="0" algn="ctr">
              <a:lnSpc>
                <a:spcPts val="1500"/>
              </a:lnSpc>
            </a:pPr>
            <a:r>
              <a:rPr lang="es-MX" sz="1400" b="0" i="0" dirty="0">
                <a:solidFill>
                  <a:schemeClr val="tx1"/>
                </a:solidFill>
                <a:effectLst/>
                <a:latin typeface="Tenorite" pitchFamily="2" charset="0"/>
              </a:rPr>
              <a:t>Actas de entrega recepción </a:t>
            </a:r>
            <a:endParaRPr lang="en-MX" sz="1400" b="0" i="0" dirty="0">
              <a:solidFill>
                <a:schemeClr val="tx1"/>
              </a:solidFill>
              <a:effectLst/>
              <a:latin typeface="Tenorite" pitchFamily="2" charset="0"/>
            </a:endParaRPr>
          </a:p>
        </p:txBody>
      </p:sp>
      <p:sp>
        <p:nvSpPr>
          <p:cNvPr id="19" name="TextBox 18">
            <a:extLst>
              <a:ext uri="{FF2B5EF4-FFF2-40B4-BE49-F238E27FC236}">
                <a16:creationId xmlns:a16="http://schemas.microsoft.com/office/drawing/2014/main" id="{E3B5349F-E81E-FCF8-7F44-9E3A0F698FA0}"/>
              </a:ext>
            </a:extLst>
          </p:cNvPr>
          <p:cNvSpPr txBox="1"/>
          <p:nvPr/>
        </p:nvSpPr>
        <p:spPr>
          <a:xfrm>
            <a:off x="8548561" y="4752307"/>
            <a:ext cx="1263600" cy="867545"/>
          </a:xfrm>
          <a:prstGeom prst="rect">
            <a:avLst/>
          </a:prstGeom>
          <a:noFill/>
        </p:spPr>
        <p:txBody>
          <a:bodyPr wrap="square" rtlCol="0">
            <a:spAutoFit/>
          </a:bodyPr>
          <a:lstStyle/>
          <a:p>
            <a:pPr lvl="0" algn="ctr">
              <a:lnSpc>
                <a:spcPts val="1500"/>
              </a:lnSpc>
              <a:spcAft>
                <a:spcPts val="800"/>
              </a:spcAft>
            </a:pPr>
            <a:r>
              <a:rPr lang="es-MX" sz="1400" b="0" i="0" dirty="0">
                <a:solidFill>
                  <a:schemeClr val="tx1"/>
                </a:solidFill>
                <a:effectLst/>
                <a:latin typeface="Tenorite" pitchFamily="2" charset="0"/>
              </a:rPr>
              <a:t>Cualquier otro solicitado en el contrato</a:t>
            </a:r>
            <a:endParaRPr lang="en-MX" sz="1400" b="0" i="0" dirty="0">
              <a:solidFill>
                <a:schemeClr val="tx1"/>
              </a:solidFill>
              <a:effectLst/>
              <a:latin typeface="Tenorite"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921375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3C9C6CA2-841B-9A61-650A-7E7DAAAD2F37}"/>
              </a:ext>
            </a:extLst>
          </p:cNvPr>
          <p:cNvSpPr/>
          <p:nvPr/>
        </p:nvSpPr>
        <p:spPr>
          <a:xfrm>
            <a:off x="4608892" y="3881506"/>
            <a:ext cx="4353351" cy="763518"/>
          </a:xfrm>
          <a:prstGeom prst="roundRect">
            <a:avLst>
              <a:gd name="adj" fmla="val 22111"/>
            </a:avLst>
          </a:prstGeom>
          <a:gradFill flip="none" rotWithShape="1">
            <a:gsLst>
              <a:gs pos="74000">
                <a:schemeClr val="bg1"/>
              </a:gs>
              <a:gs pos="37000">
                <a:schemeClr val="bg2">
                  <a:alpha val="54000"/>
                </a:schemeClr>
              </a:gs>
            </a:gsLst>
            <a:lin ang="0" scaled="1"/>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6" name="Triangle 15">
            <a:extLst>
              <a:ext uri="{FF2B5EF4-FFF2-40B4-BE49-F238E27FC236}">
                <a16:creationId xmlns:a16="http://schemas.microsoft.com/office/drawing/2014/main" id="{8A18FF13-E6D6-29EA-59B9-7FF17BCC8650}"/>
              </a:ext>
            </a:extLst>
          </p:cNvPr>
          <p:cNvSpPr/>
          <p:nvPr/>
        </p:nvSpPr>
        <p:spPr>
          <a:xfrm rot="5400000">
            <a:off x="4532065" y="4178221"/>
            <a:ext cx="284723" cy="131073"/>
          </a:xfrm>
          <a:prstGeom prst="triangle">
            <a:avLst/>
          </a:prstGeom>
          <a:solidFill>
            <a:srgbClr val="EC57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7" name="Rounded Rectangle 16">
            <a:extLst>
              <a:ext uri="{FF2B5EF4-FFF2-40B4-BE49-F238E27FC236}">
                <a16:creationId xmlns:a16="http://schemas.microsoft.com/office/drawing/2014/main" id="{4943A47C-5D3E-950B-F253-35FD132FA571}"/>
              </a:ext>
            </a:extLst>
          </p:cNvPr>
          <p:cNvSpPr/>
          <p:nvPr/>
        </p:nvSpPr>
        <p:spPr>
          <a:xfrm>
            <a:off x="4608890" y="4744191"/>
            <a:ext cx="4353351" cy="763518"/>
          </a:xfrm>
          <a:prstGeom prst="roundRect">
            <a:avLst>
              <a:gd name="adj" fmla="val 22111"/>
            </a:avLst>
          </a:prstGeom>
          <a:gradFill flip="none" rotWithShape="1">
            <a:gsLst>
              <a:gs pos="74000">
                <a:schemeClr val="bg1"/>
              </a:gs>
              <a:gs pos="37000">
                <a:schemeClr val="bg2">
                  <a:alpha val="54000"/>
                </a:schemeClr>
              </a:gs>
            </a:gsLst>
            <a:lin ang="0" scaled="1"/>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8" name="Triangle 17">
            <a:extLst>
              <a:ext uri="{FF2B5EF4-FFF2-40B4-BE49-F238E27FC236}">
                <a16:creationId xmlns:a16="http://schemas.microsoft.com/office/drawing/2014/main" id="{48BF4EE3-4879-F88B-FD65-6FB7E8EFDE8C}"/>
              </a:ext>
            </a:extLst>
          </p:cNvPr>
          <p:cNvSpPr/>
          <p:nvPr/>
        </p:nvSpPr>
        <p:spPr>
          <a:xfrm rot="5400000">
            <a:off x="4532063" y="5040906"/>
            <a:ext cx="284723" cy="131073"/>
          </a:xfrm>
          <a:prstGeom prst="triangle">
            <a:avLst/>
          </a:prstGeom>
          <a:solidFill>
            <a:srgbClr val="EC57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13" name="Rounded Rectangle 12">
            <a:extLst>
              <a:ext uri="{FF2B5EF4-FFF2-40B4-BE49-F238E27FC236}">
                <a16:creationId xmlns:a16="http://schemas.microsoft.com/office/drawing/2014/main" id="{29A43EF9-F01A-3BC1-3B9F-89DBC07B36DE}"/>
              </a:ext>
            </a:extLst>
          </p:cNvPr>
          <p:cNvSpPr/>
          <p:nvPr/>
        </p:nvSpPr>
        <p:spPr>
          <a:xfrm>
            <a:off x="4608892" y="2979806"/>
            <a:ext cx="4353351" cy="763518"/>
          </a:xfrm>
          <a:prstGeom prst="roundRect">
            <a:avLst>
              <a:gd name="adj" fmla="val 22111"/>
            </a:avLst>
          </a:prstGeom>
          <a:gradFill flip="none" rotWithShape="1">
            <a:gsLst>
              <a:gs pos="74000">
                <a:schemeClr val="bg1"/>
              </a:gs>
              <a:gs pos="37000">
                <a:schemeClr val="bg2">
                  <a:alpha val="54000"/>
                </a:schemeClr>
              </a:gs>
            </a:gsLst>
            <a:lin ang="0" scaled="1"/>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cxnSp>
        <p:nvCxnSpPr>
          <p:cNvPr id="2" name="Straight Connector 1">
            <a:extLst>
              <a:ext uri="{FF2B5EF4-FFF2-40B4-BE49-F238E27FC236}">
                <a16:creationId xmlns:a16="http://schemas.microsoft.com/office/drawing/2014/main" id="{8B81D00E-B31D-F499-EBA6-194AB0BD3863}"/>
              </a:ext>
            </a:extLst>
          </p:cNvPr>
          <p:cNvCxnSpPr/>
          <p:nvPr/>
        </p:nvCxnSpPr>
        <p:spPr>
          <a:xfrm>
            <a:off x="2115448" y="3848816"/>
            <a:ext cx="0" cy="624218"/>
          </a:xfrm>
          <a:prstGeom prst="line">
            <a:avLst/>
          </a:prstGeom>
          <a:ln w="38100">
            <a:solidFill>
              <a:srgbClr val="EF7D31"/>
            </a:solidFill>
          </a:ln>
        </p:spPr>
        <p:style>
          <a:lnRef idx="1">
            <a:schemeClr val="accent1"/>
          </a:lnRef>
          <a:fillRef idx="0">
            <a:schemeClr val="accent1"/>
          </a:fillRef>
          <a:effectRef idx="0">
            <a:schemeClr val="accent1"/>
          </a:effectRef>
          <a:fontRef idx="minor">
            <a:schemeClr val="tx1"/>
          </a:fontRef>
        </p:style>
      </p:cxnSp>
      <p:sp>
        <p:nvSpPr>
          <p:cNvPr id="3" name="Teardrop 2">
            <a:extLst>
              <a:ext uri="{FF2B5EF4-FFF2-40B4-BE49-F238E27FC236}">
                <a16:creationId xmlns:a16="http://schemas.microsoft.com/office/drawing/2014/main" id="{F23044C1-8494-0D58-4FA3-9567062CB088}"/>
              </a:ext>
            </a:extLst>
          </p:cNvPr>
          <p:cNvSpPr/>
          <p:nvPr/>
        </p:nvSpPr>
        <p:spPr>
          <a:xfrm rot="2817602">
            <a:off x="1370895" y="2412692"/>
            <a:ext cx="1547630" cy="1523956"/>
          </a:xfrm>
          <a:prstGeom prst="teardrop">
            <a:avLst/>
          </a:prstGeom>
          <a:solidFill>
            <a:schemeClr val="bg2"/>
          </a:soli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 name="Teardrop 3">
            <a:extLst>
              <a:ext uri="{FF2B5EF4-FFF2-40B4-BE49-F238E27FC236}">
                <a16:creationId xmlns:a16="http://schemas.microsoft.com/office/drawing/2014/main" id="{C8657200-3773-280B-4184-C03E82CC8F39}"/>
              </a:ext>
            </a:extLst>
          </p:cNvPr>
          <p:cNvSpPr/>
          <p:nvPr/>
        </p:nvSpPr>
        <p:spPr>
          <a:xfrm rot="2817602">
            <a:off x="1376239" y="2386662"/>
            <a:ext cx="1508400" cy="1486800"/>
          </a:xfrm>
          <a:prstGeom prst="teardrop">
            <a:avLst/>
          </a:prstGeom>
          <a:gradFill>
            <a:gsLst>
              <a:gs pos="74000">
                <a:srgbClr val="F19F34"/>
              </a:gs>
              <a:gs pos="37000">
                <a:srgbClr val="EE7D31"/>
              </a:gs>
            </a:gsLst>
            <a:lin ang="16200000" scaled="1"/>
          </a:gradFill>
          <a:ln w="101600">
            <a:solidFill>
              <a:schemeClr val="bg1"/>
            </a:solidFill>
          </a:ln>
          <a:effectLst>
            <a:outerShdw blurRad="1524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5" name="Oval 4">
            <a:extLst>
              <a:ext uri="{FF2B5EF4-FFF2-40B4-BE49-F238E27FC236}">
                <a16:creationId xmlns:a16="http://schemas.microsoft.com/office/drawing/2014/main" id="{9124DCAB-D949-2542-5F8B-62B9732F3ACC}"/>
              </a:ext>
            </a:extLst>
          </p:cNvPr>
          <p:cNvSpPr/>
          <p:nvPr/>
        </p:nvSpPr>
        <p:spPr>
          <a:xfrm>
            <a:off x="1728669" y="2726134"/>
            <a:ext cx="802389" cy="802390"/>
          </a:xfrm>
          <a:prstGeom prst="ellipse">
            <a:avLst/>
          </a:prstGeom>
          <a:solidFill>
            <a:srgbClr val="D85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6" name="TextBox 5">
            <a:extLst>
              <a:ext uri="{FF2B5EF4-FFF2-40B4-BE49-F238E27FC236}">
                <a16:creationId xmlns:a16="http://schemas.microsoft.com/office/drawing/2014/main" id="{0B7AF55C-6FE9-6A01-AA9A-9DC11DE9417E}"/>
              </a:ext>
            </a:extLst>
          </p:cNvPr>
          <p:cNvSpPr txBox="1"/>
          <p:nvPr/>
        </p:nvSpPr>
        <p:spPr>
          <a:xfrm>
            <a:off x="1471696" y="4292257"/>
            <a:ext cx="1321527" cy="400494"/>
          </a:xfrm>
          <a:prstGeom prst="rect">
            <a:avLst/>
          </a:prstGeom>
          <a:solidFill>
            <a:srgbClr val="EE7D31"/>
          </a:solidFill>
          <a:ln w="50800">
            <a:solidFill>
              <a:schemeClr val="bg1"/>
            </a:solidFill>
          </a:ln>
          <a:effectLst>
            <a:outerShdw blurRad="76200" sx="102000" sy="102000" algn="ctr" rotWithShape="0">
              <a:prstClr val="black">
                <a:alpha val="20000"/>
              </a:prstClr>
            </a:outerShdw>
          </a:effectLst>
        </p:spPr>
        <p:txBody>
          <a:bodyPr wrap="square" rtlCol="0" anchor="ctr">
            <a:spAutoFit/>
          </a:bodyPr>
          <a:lstStyle/>
          <a:p>
            <a:pPr marL="0" lvl="2" algn="ctr">
              <a:lnSpc>
                <a:spcPct val="115000"/>
              </a:lnSpc>
              <a:spcAft>
                <a:spcPts val="800"/>
              </a:spcAft>
            </a:pPr>
            <a:r>
              <a:rPr lang="es-MX" sz="1800" b="1" dirty="0">
                <a:solidFill>
                  <a:schemeClr val="bg1"/>
                </a:solidFill>
                <a:effectLst/>
                <a:latin typeface="Tenorite" pitchFamily="2" charset="0"/>
                <a:ea typeface="Calibri" panose="020F0502020204030204" pitchFamily="34" charset="0"/>
                <a:cs typeface="Times New Roman" panose="02020603050405020304" pitchFamily="18" charset="0"/>
              </a:rPr>
              <a:t>Pagos</a:t>
            </a:r>
            <a:endParaRPr lang="en-MX" sz="1100" b="1" dirty="0">
              <a:solidFill>
                <a:schemeClr val="bg1"/>
              </a:solidFill>
              <a:effectLst/>
              <a:latin typeface="Tenorite" pitchFamily="2" charset="0"/>
              <a:ea typeface="Calibri" panose="020F0502020204030204" pitchFamily="34" charset="0"/>
              <a:cs typeface="Times New Roman" panose="02020603050405020304" pitchFamily="18" charset="0"/>
            </a:endParaRPr>
          </a:p>
        </p:txBody>
      </p:sp>
      <p:pic>
        <p:nvPicPr>
          <p:cNvPr id="7" name="Graphic 6" descr="Dollar with solid fill">
            <a:extLst>
              <a:ext uri="{FF2B5EF4-FFF2-40B4-BE49-F238E27FC236}">
                <a16:creationId xmlns:a16="http://schemas.microsoft.com/office/drawing/2014/main" id="{16833883-D314-CC8F-0BEC-99BB99A50D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795721" y="2900771"/>
            <a:ext cx="639452" cy="476915"/>
          </a:xfrm>
          <a:prstGeom prst="rect">
            <a:avLst/>
          </a:prstGeom>
        </p:spPr>
      </p:pic>
      <p:sp>
        <p:nvSpPr>
          <p:cNvPr id="9" name="TextBox 8">
            <a:extLst>
              <a:ext uri="{FF2B5EF4-FFF2-40B4-BE49-F238E27FC236}">
                <a16:creationId xmlns:a16="http://schemas.microsoft.com/office/drawing/2014/main" id="{446842DF-76A1-4C7D-04C0-04A5C34F59AB}"/>
              </a:ext>
            </a:extLst>
          </p:cNvPr>
          <p:cNvSpPr txBox="1"/>
          <p:nvPr/>
        </p:nvSpPr>
        <p:spPr>
          <a:xfrm>
            <a:off x="4298425" y="1970532"/>
            <a:ext cx="6471176" cy="685059"/>
          </a:xfrm>
          <a:prstGeom prst="rect">
            <a:avLst/>
          </a:prstGeom>
          <a:noFill/>
        </p:spPr>
        <p:txBody>
          <a:bodyPr wrap="square">
            <a:spAutoFit/>
          </a:bodyPr>
          <a:lstStyle/>
          <a:p>
            <a:pPr>
              <a:lnSpc>
                <a:spcPct val="107000"/>
              </a:lnSpc>
              <a:spcAft>
                <a:spcPts val="800"/>
              </a:spcAft>
            </a:pPr>
            <a:r>
              <a:rPr lang="es-MX" sz="1800" b="0" i="0" dirty="0">
                <a:solidFill>
                  <a:schemeClr val="tx1"/>
                </a:solidFill>
                <a:effectLst/>
                <a:latin typeface="Tenorite" pitchFamily="2" charset="0"/>
              </a:rPr>
              <a:t>El administrador tramitará los pagos de los bienes, arrendamientos y servicios prestados, verificando:</a:t>
            </a:r>
            <a:endParaRPr lang="en-MX" sz="1800" b="0" i="0" dirty="0">
              <a:solidFill>
                <a:schemeClr val="tx1"/>
              </a:solidFill>
              <a:effectLst/>
              <a:latin typeface="Tenorite" pitchFamily="2" charset="0"/>
            </a:endParaRPr>
          </a:p>
        </p:txBody>
      </p:sp>
      <p:sp>
        <p:nvSpPr>
          <p:cNvPr id="10" name="TextBox 9">
            <a:extLst>
              <a:ext uri="{FF2B5EF4-FFF2-40B4-BE49-F238E27FC236}">
                <a16:creationId xmlns:a16="http://schemas.microsoft.com/office/drawing/2014/main" id="{97591B90-87B8-1817-8008-155F93DEADEB}"/>
              </a:ext>
            </a:extLst>
          </p:cNvPr>
          <p:cNvSpPr txBox="1"/>
          <p:nvPr/>
        </p:nvSpPr>
        <p:spPr>
          <a:xfrm>
            <a:off x="4928614" y="3085298"/>
            <a:ext cx="3147909" cy="584775"/>
          </a:xfrm>
          <a:prstGeom prst="rect">
            <a:avLst/>
          </a:prstGeom>
          <a:noFill/>
        </p:spPr>
        <p:txBody>
          <a:bodyPr wrap="square" rtlCol="0">
            <a:spAutoFit/>
          </a:bodyPr>
          <a:lstStyle/>
          <a:p>
            <a:r>
              <a:rPr lang="es-MX" sz="1600" b="0" i="0" dirty="0">
                <a:solidFill>
                  <a:schemeClr val="tx1"/>
                </a:solidFill>
                <a:effectLst/>
                <a:latin typeface="Tenorite" pitchFamily="2" charset="0"/>
              </a:rPr>
              <a:t>Las facturas correspondan con los bienes o servicios prestados</a:t>
            </a:r>
            <a:endParaRPr lang="en-MX" sz="1600" b="0" i="0" dirty="0">
              <a:solidFill>
                <a:schemeClr val="tx1"/>
              </a:solidFill>
              <a:effectLst/>
              <a:latin typeface="Tenorite" pitchFamily="2" charset="0"/>
            </a:endParaRPr>
          </a:p>
        </p:txBody>
      </p:sp>
      <p:sp>
        <p:nvSpPr>
          <p:cNvPr id="11" name="TextBox 10">
            <a:extLst>
              <a:ext uri="{FF2B5EF4-FFF2-40B4-BE49-F238E27FC236}">
                <a16:creationId xmlns:a16="http://schemas.microsoft.com/office/drawing/2014/main" id="{B05D9C13-F330-30C1-EFB7-E7C1CAC20777}"/>
              </a:ext>
            </a:extLst>
          </p:cNvPr>
          <p:cNvSpPr txBox="1"/>
          <p:nvPr/>
        </p:nvSpPr>
        <p:spPr>
          <a:xfrm>
            <a:off x="4928614" y="3980603"/>
            <a:ext cx="3593984" cy="584775"/>
          </a:xfrm>
          <a:prstGeom prst="rect">
            <a:avLst/>
          </a:prstGeom>
          <a:noFill/>
        </p:spPr>
        <p:txBody>
          <a:bodyPr wrap="square" rtlCol="0">
            <a:spAutoFit/>
          </a:bodyPr>
          <a:lstStyle/>
          <a:p>
            <a:r>
              <a:rPr lang="es-MX" sz="1600" b="0" i="0" dirty="0">
                <a:solidFill>
                  <a:schemeClr val="tx1"/>
                </a:solidFill>
                <a:effectLst/>
                <a:latin typeface="Tenorite" pitchFamily="2" charset="0"/>
              </a:rPr>
              <a:t>Que las facturas no contengan errores, en su caso solicitar su corrección</a:t>
            </a:r>
            <a:endParaRPr lang="en-MX" sz="1600" b="0" i="0" dirty="0">
              <a:solidFill>
                <a:schemeClr val="tx1"/>
              </a:solidFill>
              <a:effectLst/>
              <a:latin typeface="Tenorite" pitchFamily="2" charset="0"/>
            </a:endParaRPr>
          </a:p>
        </p:txBody>
      </p:sp>
      <p:sp>
        <p:nvSpPr>
          <p:cNvPr id="12" name="TextBox 11">
            <a:extLst>
              <a:ext uri="{FF2B5EF4-FFF2-40B4-BE49-F238E27FC236}">
                <a16:creationId xmlns:a16="http://schemas.microsoft.com/office/drawing/2014/main" id="{A92ED138-53F0-39A7-9388-74516D29BFB0}"/>
              </a:ext>
            </a:extLst>
          </p:cNvPr>
          <p:cNvSpPr txBox="1"/>
          <p:nvPr/>
        </p:nvSpPr>
        <p:spPr>
          <a:xfrm>
            <a:off x="4928614" y="4939408"/>
            <a:ext cx="3312405" cy="338554"/>
          </a:xfrm>
          <a:prstGeom prst="rect">
            <a:avLst/>
          </a:prstGeom>
          <a:noFill/>
        </p:spPr>
        <p:txBody>
          <a:bodyPr wrap="square" rtlCol="0">
            <a:spAutoFit/>
          </a:bodyPr>
          <a:lstStyle/>
          <a:p>
            <a:r>
              <a:rPr lang="es-MX" sz="1600" b="0" i="0" dirty="0">
                <a:solidFill>
                  <a:schemeClr val="tx1"/>
                </a:solidFill>
                <a:effectLst/>
                <a:latin typeface="Tenorite" pitchFamily="2" charset="0"/>
              </a:rPr>
              <a:t>Tramitar los pagos de las facturas </a:t>
            </a:r>
            <a:endParaRPr lang="en-MX" sz="1600" b="0" i="0" dirty="0">
              <a:solidFill>
                <a:schemeClr val="tx1"/>
              </a:solidFill>
              <a:effectLst/>
              <a:latin typeface="Tenorite" pitchFamily="2" charset="0"/>
              <a:ea typeface="Calibri" panose="020F0502020204030204" pitchFamily="34" charset="0"/>
              <a:cs typeface="Times New Roman" panose="02020603050405020304" pitchFamily="18" charset="0"/>
            </a:endParaRPr>
          </a:p>
        </p:txBody>
      </p:sp>
      <p:sp>
        <p:nvSpPr>
          <p:cNvPr id="14" name="Triangle 13">
            <a:extLst>
              <a:ext uri="{FF2B5EF4-FFF2-40B4-BE49-F238E27FC236}">
                <a16:creationId xmlns:a16="http://schemas.microsoft.com/office/drawing/2014/main" id="{0EABCC10-38AF-3DF6-4B32-8E258479C91A}"/>
              </a:ext>
            </a:extLst>
          </p:cNvPr>
          <p:cNvSpPr/>
          <p:nvPr/>
        </p:nvSpPr>
        <p:spPr>
          <a:xfrm rot="5400000">
            <a:off x="4532065" y="3276521"/>
            <a:ext cx="284723" cy="131073"/>
          </a:xfrm>
          <a:prstGeom prst="triangle">
            <a:avLst/>
          </a:prstGeom>
          <a:solidFill>
            <a:srgbClr val="EC57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32335768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a:extLst>
              <a:ext uri="{FF2B5EF4-FFF2-40B4-BE49-F238E27FC236}">
                <a16:creationId xmlns:a16="http://schemas.microsoft.com/office/drawing/2014/main" id="{79144CBD-192D-4A22-A58F-EB7B7D7C5954}"/>
              </a:ext>
            </a:extLst>
          </p:cNvPr>
          <p:cNvSpPr/>
          <p:nvPr/>
        </p:nvSpPr>
        <p:spPr>
          <a:xfrm>
            <a:off x="2012474" y="1244122"/>
            <a:ext cx="4721957"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21" name="Title 1">
            <a:extLst>
              <a:ext uri="{FF2B5EF4-FFF2-40B4-BE49-F238E27FC236}">
                <a16:creationId xmlns:a16="http://schemas.microsoft.com/office/drawing/2014/main" id="{F0593F6E-B4BC-4CCA-8FD7-C44CCC2D3221}"/>
              </a:ext>
            </a:extLst>
          </p:cNvPr>
          <p:cNvSpPr txBox="1">
            <a:spLocks/>
          </p:cNvSpPr>
          <p:nvPr/>
        </p:nvSpPr>
        <p:spPr>
          <a:xfrm>
            <a:off x="2046336" y="1311681"/>
            <a:ext cx="4601599"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US" sz="2300" dirty="0"/>
              <a:t>EJERCICIO</a:t>
            </a:r>
          </a:p>
        </p:txBody>
      </p:sp>
      <p:sp>
        <p:nvSpPr>
          <p:cNvPr id="22" name="TextBox 5">
            <a:extLst>
              <a:ext uri="{FF2B5EF4-FFF2-40B4-BE49-F238E27FC236}">
                <a16:creationId xmlns:a16="http://schemas.microsoft.com/office/drawing/2014/main" id="{AB2016C7-BB77-4F8E-9332-3BD8CEBB75B5}"/>
              </a:ext>
            </a:extLst>
          </p:cNvPr>
          <p:cNvSpPr txBox="1"/>
          <p:nvPr/>
        </p:nvSpPr>
        <p:spPr>
          <a:xfrm>
            <a:off x="1845289" y="2604561"/>
            <a:ext cx="8501062" cy="2941896"/>
          </a:xfrm>
          <a:prstGeom prst="rect">
            <a:avLst/>
          </a:prstGeom>
          <a:noFill/>
        </p:spPr>
        <p:txBody>
          <a:bodyPr wrap="square" rtlCol="0">
            <a:spAutoFit/>
          </a:bodyPr>
          <a:lstStyle/>
          <a:p>
            <a:pPr algn="just">
              <a:lnSpc>
                <a:spcPts val="1500"/>
              </a:lnSpc>
              <a:spcAft>
                <a:spcPts val="800"/>
              </a:spcAft>
            </a:pPr>
            <a:r>
              <a:rPr lang="es-ES" sz="1600" dirty="0">
                <a:effectLst/>
                <a:latin typeface="Tenorite" pitchFamily="2" charset="0"/>
                <a:ea typeface="Calibri" panose="020F0502020204030204" pitchFamily="34" charset="0"/>
                <a:cs typeface="Calibri" panose="020F0502020204030204" pitchFamily="34" charset="0"/>
              </a:rPr>
              <a:t>De la revisión efectuada al contrato de referencia, responda las siguientes preguntas:</a:t>
            </a:r>
          </a:p>
          <a:p>
            <a:pPr algn="just">
              <a:lnSpc>
                <a:spcPts val="1500"/>
              </a:lnSpc>
              <a:spcAft>
                <a:spcPts val="800"/>
              </a:spcAft>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r>
              <a:rPr lang="es-ES" sz="1600" dirty="0">
                <a:effectLst/>
                <a:latin typeface="Tenorite" pitchFamily="2" charset="0"/>
                <a:ea typeface="Calibri" panose="020F0502020204030204" pitchFamily="34" charset="0"/>
                <a:cs typeface="Calibri" panose="020F0502020204030204" pitchFamily="34" charset="0"/>
              </a:rPr>
              <a:t>¿Conforme al Clausulado del contrato, señale cuales son los Anexos específicos del mismo?</a:t>
            </a:r>
          </a:p>
          <a:p>
            <a:pPr marL="285750" indent="-285750" algn="just">
              <a:lnSpc>
                <a:spcPts val="1500"/>
              </a:lnSpc>
              <a:spcAft>
                <a:spcPts val="800"/>
              </a:spcAft>
              <a:buClr>
                <a:srgbClr val="ED570D"/>
              </a:buClr>
              <a:buFont typeface="Wingdings" panose="05000000000000000000" pitchFamily="2" charset="2"/>
              <a:buChar char="Ø"/>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r>
              <a:rPr lang="es-ES" sz="1600" dirty="0">
                <a:effectLst/>
                <a:latin typeface="Tenorite" pitchFamily="2" charset="0"/>
                <a:ea typeface="Calibri" panose="020F0502020204030204" pitchFamily="34" charset="0"/>
                <a:cs typeface="Calibri" panose="020F0502020204030204" pitchFamily="34" charset="0"/>
              </a:rPr>
              <a:t>¿Quién realizará los servicios y como se notificará</a:t>
            </a:r>
            <a:r>
              <a:rPr lang="es-ES" sz="1600" dirty="0">
                <a:latin typeface="Tenorite" pitchFamily="2" charset="0"/>
                <a:ea typeface="Calibri" panose="020F0502020204030204" pitchFamily="34" charset="0"/>
                <a:cs typeface="Calibri" panose="020F0502020204030204" pitchFamily="34" charset="0"/>
              </a:rPr>
              <a:t> a la dependencia?</a:t>
            </a: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r>
              <a:rPr lang="es-ES" sz="1600" dirty="0">
                <a:effectLst/>
                <a:latin typeface="Tenorite" pitchFamily="2" charset="0"/>
                <a:ea typeface="Calibri" panose="020F0502020204030204" pitchFamily="34" charset="0"/>
                <a:cs typeface="Calibri" panose="020F0502020204030204" pitchFamily="34" charset="0"/>
              </a:rPr>
              <a:t>¿Cómo se dividen los servicios del mantenimiento contratado?</a:t>
            </a:r>
          </a:p>
          <a:p>
            <a:pPr marL="285750" indent="-285750" algn="just">
              <a:lnSpc>
                <a:spcPts val="1500"/>
              </a:lnSpc>
              <a:spcAft>
                <a:spcPts val="800"/>
              </a:spcAft>
              <a:buClr>
                <a:srgbClr val="ED570D"/>
              </a:buClr>
              <a:buFont typeface="Wingdings" panose="05000000000000000000" pitchFamily="2" charset="2"/>
              <a:buChar char="Ø"/>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endParaRPr lang="es-ES" sz="1600" dirty="0">
              <a:effectLst/>
              <a:latin typeface="Tenorite" pitchFamily="2" charset="0"/>
              <a:ea typeface="Calibri" panose="020F0502020204030204" pitchFamily="34" charset="0"/>
              <a:cs typeface="Calibri" panose="020F0502020204030204" pitchFamily="34" charset="0"/>
            </a:endParaRPr>
          </a:p>
          <a:p>
            <a:pPr marL="285750" indent="-285750" algn="just">
              <a:lnSpc>
                <a:spcPts val="1500"/>
              </a:lnSpc>
              <a:spcAft>
                <a:spcPts val="800"/>
              </a:spcAft>
              <a:buClr>
                <a:srgbClr val="ED570D"/>
              </a:buClr>
              <a:buFont typeface="Wingdings" panose="05000000000000000000" pitchFamily="2" charset="2"/>
              <a:buChar char="Ø"/>
            </a:pPr>
            <a:endParaRPr lang="en-MX" sz="1600" dirty="0">
              <a:effectLst/>
              <a:latin typeface="Tenorite"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31370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0ED771A-6ABA-A2DE-7814-F20E27BA2C1E}"/>
              </a:ext>
            </a:extLst>
          </p:cNvPr>
          <p:cNvSpPr/>
          <p:nvPr/>
        </p:nvSpPr>
        <p:spPr>
          <a:xfrm>
            <a:off x="1665026" y="1279480"/>
            <a:ext cx="9108000" cy="4544700"/>
          </a:xfrm>
          <a:prstGeom prst="rect">
            <a:avLst/>
          </a:prstGeom>
          <a:noFill/>
          <a:ln w="12700" cmpd="sng">
            <a:solidFill>
              <a:srgbClr val="B946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13" name="Rectangle 12">
            <a:extLst>
              <a:ext uri="{FF2B5EF4-FFF2-40B4-BE49-F238E27FC236}">
                <a16:creationId xmlns:a16="http://schemas.microsoft.com/office/drawing/2014/main" id="{BC1DBCDD-98F9-DBA3-2DF6-90C8F27C26FA}"/>
              </a:ext>
            </a:extLst>
          </p:cNvPr>
          <p:cNvSpPr/>
          <p:nvPr/>
        </p:nvSpPr>
        <p:spPr>
          <a:xfrm>
            <a:off x="2115404" y="1098296"/>
            <a:ext cx="1719618" cy="553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4" name="TextBox 3">
            <a:extLst>
              <a:ext uri="{FF2B5EF4-FFF2-40B4-BE49-F238E27FC236}">
                <a16:creationId xmlns:a16="http://schemas.microsoft.com/office/drawing/2014/main" id="{FBBB0694-FAE8-9820-5D9E-BD179375E89E}"/>
              </a:ext>
            </a:extLst>
          </p:cNvPr>
          <p:cNvSpPr txBox="1"/>
          <p:nvPr/>
        </p:nvSpPr>
        <p:spPr>
          <a:xfrm>
            <a:off x="2305497" y="3085719"/>
            <a:ext cx="7881258" cy="482248"/>
          </a:xfrm>
          <a:prstGeom prst="rect">
            <a:avLst/>
          </a:prstGeom>
          <a:noFill/>
        </p:spPr>
        <p:txBody>
          <a:bodyPr wrap="square" rtlCol="0">
            <a:spAutoFit/>
          </a:bodyPr>
          <a:lstStyle/>
          <a:p>
            <a:pPr algn="ctr">
              <a:lnSpc>
                <a:spcPts val="3000"/>
              </a:lnSpc>
            </a:pPr>
            <a:r>
              <a:rPr lang="es-ES" sz="3200" b="1" dirty="0">
                <a:solidFill>
                  <a:srgbClr val="960D53"/>
                </a:solidFill>
                <a:effectLst/>
                <a:latin typeface="Tenorite" pitchFamily="2" charset="0"/>
                <a:ea typeface="Calibri" panose="020F0502020204030204" pitchFamily="34" charset="0"/>
                <a:cs typeface="Times New Roman" panose="02020603050405020304" pitchFamily="18" charset="0"/>
              </a:rPr>
              <a:t>BUEN DÍA</a:t>
            </a:r>
            <a:endParaRPr lang="en-MX" sz="3200" b="1" dirty="0">
              <a:solidFill>
                <a:srgbClr val="960D53"/>
              </a:solidFill>
              <a:latin typeface="Tenorite" pitchFamily="2" charset="0"/>
            </a:endParaRPr>
          </a:p>
        </p:txBody>
      </p:sp>
      <p:pic>
        <p:nvPicPr>
          <p:cNvPr id="6" name="Picture 5" descr="A picture containing text&#10;&#10;Description automatically generated">
            <a:extLst>
              <a:ext uri="{FF2B5EF4-FFF2-40B4-BE49-F238E27FC236}">
                <a16:creationId xmlns:a16="http://schemas.microsoft.com/office/drawing/2014/main" id="{3FEB9012-4D01-AC96-E617-2004833EDF43}"/>
              </a:ext>
            </a:extLst>
          </p:cNvPr>
          <p:cNvPicPr>
            <a:picLocks noChangeAspect="1"/>
          </p:cNvPicPr>
          <p:nvPr/>
        </p:nvPicPr>
        <p:blipFill>
          <a:blip r:embed="rId2"/>
          <a:stretch>
            <a:fillRect/>
          </a:stretch>
        </p:blipFill>
        <p:spPr>
          <a:xfrm>
            <a:off x="2321163" y="635151"/>
            <a:ext cx="1308100" cy="1549400"/>
          </a:xfrm>
          <a:prstGeom prst="rect">
            <a:avLst/>
          </a:prstGeom>
        </p:spPr>
      </p:pic>
      <p:cxnSp>
        <p:nvCxnSpPr>
          <p:cNvPr id="10" name="Straight Connector 9">
            <a:extLst>
              <a:ext uri="{FF2B5EF4-FFF2-40B4-BE49-F238E27FC236}">
                <a16:creationId xmlns:a16="http://schemas.microsoft.com/office/drawing/2014/main" id="{79A70031-9FDF-36EE-A5B0-7A29224C5450}"/>
              </a:ext>
            </a:extLst>
          </p:cNvPr>
          <p:cNvCxnSpPr>
            <a:cxnSpLocks/>
          </p:cNvCxnSpPr>
          <p:nvPr/>
        </p:nvCxnSpPr>
        <p:spPr>
          <a:xfrm>
            <a:off x="1651378" y="5824180"/>
            <a:ext cx="9126000" cy="0"/>
          </a:xfrm>
          <a:prstGeom prst="line">
            <a:avLst/>
          </a:prstGeom>
          <a:ln w="101600">
            <a:solidFill>
              <a:srgbClr val="960D5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204864-2C56-4D3F-2B98-F968DC444940}"/>
              </a:ext>
            </a:extLst>
          </p:cNvPr>
          <p:cNvCxnSpPr>
            <a:cxnSpLocks/>
          </p:cNvCxnSpPr>
          <p:nvPr/>
        </p:nvCxnSpPr>
        <p:spPr>
          <a:xfrm>
            <a:off x="1651378" y="5906066"/>
            <a:ext cx="9126000" cy="0"/>
          </a:xfrm>
          <a:prstGeom prst="line">
            <a:avLst/>
          </a:prstGeom>
          <a:ln w="63500">
            <a:solidFill>
              <a:srgbClr val="DC7F37"/>
            </a:solidFill>
          </a:ln>
        </p:spPr>
        <p:style>
          <a:lnRef idx="1">
            <a:schemeClr val="accent1"/>
          </a:lnRef>
          <a:fillRef idx="0">
            <a:schemeClr val="accent1"/>
          </a:fillRef>
          <a:effectRef idx="0">
            <a:schemeClr val="accent1"/>
          </a:effectRef>
          <a:fontRef idx="minor">
            <a:schemeClr val="tx1"/>
          </a:fontRef>
        </p:style>
      </p:cxnSp>
      <p:pic>
        <p:nvPicPr>
          <p:cNvPr id="9" name="Imagen 8">
            <a:extLst>
              <a:ext uri="{FF2B5EF4-FFF2-40B4-BE49-F238E27FC236}">
                <a16:creationId xmlns:a16="http://schemas.microsoft.com/office/drawing/2014/main" id="{E4EB8A78-5FF8-4418-90D2-A0DB0533478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586663" y="868929"/>
            <a:ext cx="2700337" cy="856615"/>
          </a:xfrm>
          <a:prstGeom prst="rect">
            <a:avLst/>
          </a:prstGeom>
          <a:noFill/>
          <a:ln>
            <a:noFill/>
          </a:ln>
        </p:spPr>
      </p:pic>
    </p:spTree>
    <p:extLst>
      <p:ext uri="{BB962C8B-B14F-4D97-AF65-F5344CB8AC3E}">
        <p14:creationId xmlns:p14="http://schemas.microsoft.com/office/powerpoint/2010/main" val="955121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409366-E053-3003-3013-8C79DBE7A228}"/>
              </a:ext>
            </a:extLst>
          </p:cNvPr>
          <p:cNvSpPr/>
          <p:nvPr/>
        </p:nvSpPr>
        <p:spPr>
          <a:xfrm>
            <a:off x="2012475" y="1244122"/>
            <a:ext cx="5302725"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C6243B31-E62E-522E-E623-33F2DEF7AC74}"/>
              </a:ext>
            </a:extLst>
          </p:cNvPr>
          <p:cNvSpPr txBox="1">
            <a:spLocks/>
          </p:cNvSpPr>
          <p:nvPr/>
        </p:nvSpPr>
        <p:spPr>
          <a:xfrm>
            <a:off x="2091306" y="1311681"/>
            <a:ext cx="5123220"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PROGRAMACIÓN Y PRESUPUESTACIÓN</a:t>
            </a:r>
          </a:p>
        </p:txBody>
      </p:sp>
      <p:sp>
        <p:nvSpPr>
          <p:cNvPr id="4" name="TextBox 3">
            <a:extLst>
              <a:ext uri="{FF2B5EF4-FFF2-40B4-BE49-F238E27FC236}">
                <a16:creationId xmlns:a16="http://schemas.microsoft.com/office/drawing/2014/main" id="{45464FE2-1EE1-BDD8-AA3F-2992B02E58B2}"/>
              </a:ext>
            </a:extLst>
          </p:cNvPr>
          <p:cNvSpPr txBox="1"/>
          <p:nvPr/>
        </p:nvSpPr>
        <p:spPr>
          <a:xfrm>
            <a:off x="4029132" y="5948293"/>
            <a:ext cx="4140557"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a:t>
            </a:r>
            <a:r>
              <a:rPr lang="es-MX" sz="1600" dirty="0">
                <a:latin typeface="Tenorite" pitchFamily="2" charset="0"/>
                <a:ea typeface="Calibri" panose="020F0502020204030204" pitchFamily="34" charset="0"/>
                <a:cs typeface="Times New Roman" panose="02020603050405020304" pitchFamily="18" charset="0"/>
              </a:rPr>
              <a:t>20 de la </a:t>
            </a:r>
            <a:r>
              <a:rPr lang="es-MX" sz="1600" dirty="0">
                <a:effectLst/>
                <a:latin typeface="Tenorite" pitchFamily="2" charset="0"/>
                <a:ea typeface="Calibri" panose="020F0502020204030204" pitchFamily="34" charset="0"/>
                <a:cs typeface="Times New Roman" panose="02020603050405020304" pitchFamily="18" charset="0"/>
              </a:rPr>
              <a:t>LAASSPES y 16 del RLAASSPES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E243C875-2BB0-27A5-E954-17EA6543D079}"/>
              </a:ext>
            </a:extLst>
          </p:cNvPr>
          <p:cNvGraphicFramePr>
            <a:graphicFrameLocks noGrp="1"/>
          </p:cNvGraphicFramePr>
          <p:nvPr>
            <p:extLst>
              <p:ext uri="{D42A27DB-BD31-4B8C-83A1-F6EECF244321}">
                <p14:modId xmlns:p14="http://schemas.microsoft.com/office/powerpoint/2010/main" val="4175649137"/>
              </p:ext>
            </p:extLst>
          </p:nvPr>
        </p:nvGraphicFramePr>
        <p:xfrm>
          <a:off x="1277939" y="2353870"/>
          <a:ext cx="9627549" cy="2619344"/>
        </p:xfrm>
        <a:graphic>
          <a:graphicData uri="http://schemas.openxmlformats.org/drawingml/2006/table">
            <a:tbl>
              <a:tblPr firstRow="1" firstCol="1" bandRow="1">
                <a:tableStyleId>{5C22544A-7EE6-4342-B048-85BDC9FD1C3A}</a:tableStyleId>
              </a:tblPr>
              <a:tblGrid>
                <a:gridCol w="3464450">
                  <a:extLst>
                    <a:ext uri="{9D8B030D-6E8A-4147-A177-3AD203B41FA5}">
                      <a16:colId xmlns:a16="http://schemas.microsoft.com/office/drawing/2014/main" val="1008141734"/>
                    </a:ext>
                  </a:extLst>
                </a:gridCol>
                <a:gridCol w="6163099">
                  <a:extLst>
                    <a:ext uri="{9D8B030D-6E8A-4147-A177-3AD203B41FA5}">
                      <a16:colId xmlns:a16="http://schemas.microsoft.com/office/drawing/2014/main" val="2532258337"/>
                    </a:ext>
                  </a:extLst>
                </a:gridCol>
              </a:tblGrid>
              <a:tr h="654836">
                <a:tc rowSpan="4">
                  <a:txBody>
                    <a:bodyPr/>
                    <a:lstStyle/>
                    <a:p>
                      <a:pPr marL="0" lvl="0" indent="0" algn="ctr">
                        <a:lnSpc>
                          <a:spcPts val="1700"/>
                        </a:lnSpc>
                        <a:buFontTx/>
                        <a:buNone/>
                      </a:pPr>
                      <a:r>
                        <a:rPr lang="es-MX" sz="1600" b="1" i="0" dirty="0">
                          <a:solidFill>
                            <a:schemeClr val="tx1"/>
                          </a:solidFill>
                          <a:effectLst/>
                          <a:latin typeface="Tenorite" pitchFamily="2" charset="0"/>
                        </a:rPr>
                        <a:t>Los programas anuales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de adquisiciones,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arrendamientos y servicios</a:t>
                      </a:r>
                    </a:p>
                    <a:p>
                      <a:pPr marL="0" lvl="0" indent="0" algn="ctr">
                        <a:lnSpc>
                          <a:spcPts val="1700"/>
                        </a:lnSpc>
                        <a:buFontTx/>
                        <a:buNone/>
                      </a:pPr>
                      <a:r>
                        <a:rPr lang="es-MX" sz="1600" b="1" i="0" dirty="0">
                          <a:solidFill>
                            <a:schemeClr val="tx1"/>
                          </a:solidFill>
                          <a:effectLst/>
                          <a:latin typeface="Tenorite" pitchFamily="2" charset="0"/>
                        </a:rPr>
                        <a:t>(Modificaciones)</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kern="1200" dirty="0">
                          <a:solidFill>
                            <a:schemeClr val="tx1"/>
                          </a:solidFill>
                          <a:effectLst/>
                          <a:latin typeface="Tenorite" pitchFamily="2" charset="0"/>
                          <a:ea typeface="+mn-ea"/>
                          <a:cs typeface="+mn-cs"/>
                        </a:rPr>
                        <a:t>Tienen el carácter de informativo </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654836">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kern="1200" dirty="0">
                          <a:solidFill>
                            <a:schemeClr val="tx1"/>
                          </a:solidFill>
                          <a:effectLst/>
                          <a:latin typeface="Tenorite" pitchFamily="2" charset="0"/>
                          <a:ea typeface="+mn-ea"/>
                          <a:cs typeface="+mn-cs"/>
                        </a:rPr>
                        <a:t>Pueden ser adicionados, modificados, suspendidos o cancelados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654836">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marR="0" lvl="0" indent="-177750" algn="l" defTabSz="914400" rtl="0" eaLnBrk="1" fontAlgn="auto" latinLnBrk="0" hangingPunct="1">
                        <a:lnSpc>
                          <a:spcPct val="107000"/>
                        </a:lnSpc>
                        <a:spcBef>
                          <a:spcPts val="0"/>
                        </a:spcBef>
                        <a:spcAft>
                          <a:spcPts val="800"/>
                        </a:spcAft>
                        <a:buClrTx/>
                        <a:buSzTx/>
                        <a:buFont typeface="System Font Regular"/>
                        <a:buChar char="‣"/>
                        <a:tabLst/>
                        <a:defRPr/>
                      </a:pPr>
                      <a:r>
                        <a:rPr lang="es-MX" sz="1600" b="0" i="0" kern="1200" dirty="0">
                          <a:solidFill>
                            <a:schemeClr val="tx1"/>
                          </a:solidFill>
                          <a:effectLst/>
                          <a:latin typeface="Tenorite" pitchFamily="2" charset="0"/>
                          <a:ea typeface="+mn-ea"/>
                          <a:cs typeface="+mn-cs"/>
                        </a:rPr>
                        <a:t>Las modificaciones al programa anual se deben informar a la Secretaría de la Contraloría, Oficialía Mayor y al Comité Central.</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654836">
                <a:tc vMerge="1">
                  <a:txBody>
                    <a:bodyPr/>
                    <a:lstStyle/>
                    <a:p>
                      <a:pPr marL="0" lvl="0" indent="0" algn="ctr">
                        <a:lnSpc>
                          <a:spcPts val="1700"/>
                        </a:lnSpc>
                        <a:buFontTx/>
                        <a:buNone/>
                      </a:pPr>
                      <a:endParaRPr lang="es-MX" sz="1600" b="1" i="0" dirty="0">
                        <a:solidFill>
                          <a:schemeClr val="tx1"/>
                        </a:solidFill>
                        <a:effectLst/>
                        <a:latin typeface="Tenorite" pitchFamily="2" charset="0"/>
                      </a:endParaRP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marR="0" lvl="0" indent="-177750" algn="l" defTabSz="914400" rtl="0" eaLnBrk="1" fontAlgn="auto" latinLnBrk="0" hangingPunct="1">
                        <a:lnSpc>
                          <a:spcPct val="107000"/>
                        </a:lnSpc>
                        <a:spcBef>
                          <a:spcPts val="0"/>
                        </a:spcBef>
                        <a:spcAft>
                          <a:spcPts val="800"/>
                        </a:spcAft>
                        <a:buClrTx/>
                        <a:buSzTx/>
                        <a:buFont typeface="System Font Regular"/>
                        <a:buChar char="‣"/>
                        <a:tabLst/>
                        <a:defRPr/>
                      </a:pPr>
                      <a:r>
                        <a:rPr lang="es-ES" sz="1600" b="0" i="0" kern="1200" dirty="0">
                          <a:solidFill>
                            <a:schemeClr val="tx1"/>
                          </a:solidFill>
                          <a:effectLst/>
                          <a:latin typeface="Tenorite" pitchFamily="2" charset="0"/>
                          <a:ea typeface="+mn-ea"/>
                          <a:cs typeface="+mn-cs"/>
                        </a:rPr>
                        <a:t>Actualizarse cuando proceda, durante los últimos 5 días hábiles de cada mes en CompraNet Sonora</a:t>
                      </a:r>
                      <a:endParaRPr lang="es-MX" sz="1600" b="0" i="0" kern="1200" dirty="0">
                        <a:solidFill>
                          <a:schemeClr val="tx1"/>
                        </a:solidFill>
                        <a:effectLst/>
                        <a:latin typeface="Tenorite" pitchFamily="2" charset="0"/>
                        <a:ea typeface="+mn-ea"/>
                        <a:cs typeface="+mn-cs"/>
                      </a:endParaRP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980769894"/>
                  </a:ext>
                </a:extLst>
              </a:tr>
            </a:tbl>
          </a:graphicData>
        </a:graphic>
      </p:graphicFrame>
      <p:sp>
        <p:nvSpPr>
          <p:cNvPr id="8" name="Rectangle 37">
            <a:extLst>
              <a:ext uri="{FF2B5EF4-FFF2-40B4-BE49-F238E27FC236}">
                <a16:creationId xmlns:a16="http://schemas.microsoft.com/office/drawing/2014/main" id="{89B094A5-A8BB-492E-80DE-5796AECBC90A}"/>
              </a:ext>
            </a:extLst>
          </p:cNvPr>
          <p:cNvSpPr/>
          <p:nvPr/>
        </p:nvSpPr>
        <p:spPr>
          <a:xfrm>
            <a:off x="10849648" y="5457181"/>
            <a:ext cx="1227243" cy="1346539"/>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1969325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409366-E053-3003-3013-8C79DBE7A228}"/>
              </a:ext>
            </a:extLst>
          </p:cNvPr>
          <p:cNvSpPr/>
          <p:nvPr/>
        </p:nvSpPr>
        <p:spPr>
          <a:xfrm>
            <a:off x="2012475" y="1244122"/>
            <a:ext cx="4204800"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C6243B31-E62E-522E-E623-33F2DEF7AC74}"/>
              </a:ext>
            </a:extLst>
          </p:cNvPr>
          <p:cNvSpPr txBox="1">
            <a:spLocks/>
          </p:cNvSpPr>
          <p:nvPr/>
        </p:nvSpPr>
        <p:spPr>
          <a:xfrm>
            <a:off x="2012475" y="1311681"/>
            <a:ext cx="4204800"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AUTORIZACIÓN PRESUPUESTAL</a:t>
            </a:r>
          </a:p>
        </p:txBody>
      </p:sp>
      <p:sp>
        <p:nvSpPr>
          <p:cNvPr id="4" name="TextBox 3">
            <a:extLst>
              <a:ext uri="{FF2B5EF4-FFF2-40B4-BE49-F238E27FC236}">
                <a16:creationId xmlns:a16="http://schemas.microsoft.com/office/drawing/2014/main" id="{45464FE2-1EE1-BDD8-AA3F-2992B02E58B2}"/>
              </a:ext>
            </a:extLst>
          </p:cNvPr>
          <p:cNvSpPr txBox="1"/>
          <p:nvPr/>
        </p:nvSpPr>
        <p:spPr>
          <a:xfrm>
            <a:off x="4518872" y="6324358"/>
            <a:ext cx="3154261" cy="30777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Arts. </a:t>
            </a:r>
            <a:r>
              <a:rPr lang="es-MX" sz="1600" dirty="0">
                <a:latin typeface="Tenorite" pitchFamily="2" charset="0"/>
                <a:ea typeface="Calibri" panose="020F0502020204030204" pitchFamily="34" charset="0"/>
                <a:cs typeface="Times New Roman" panose="02020603050405020304" pitchFamily="18" charset="0"/>
              </a:rPr>
              <a:t>24 y 26 y 27</a:t>
            </a:r>
            <a:r>
              <a:rPr lang="es-MX" sz="1600" dirty="0">
                <a:effectLst/>
                <a:latin typeface="Tenorite" pitchFamily="2" charset="0"/>
                <a:ea typeface="Calibri" panose="020F0502020204030204" pitchFamily="34" charset="0"/>
                <a:cs typeface="Times New Roman" panose="02020603050405020304" pitchFamily="18" charset="0"/>
              </a:rPr>
              <a:t>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E243C875-2BB0-27A5-E954-17EA6543D079}"/>
              </a:ext>
            </a:extLst>
          </p:cNvPr>
          <p:cNvGraphicFramePr>
            <a:graphicFrameLocks noGrp="1"/>
          </p:cNvGraphicFramePr>
          <p:nvPr>
            <p:extLst>
              <p:ext uri="{D42A27DB-BD31-4B8C-83A1-F6EECF244321}">
                <p14:modId xmlns:p14="http://schemas.microsoft.com/office/powerpoint/2010/main" val="40985929"/>
              </p:ext>
            </p:extLst>
          </p:nvPr>
        </p:nvGraphicFramePr>
        <p:xfrm>
          <a:off x="1277942" y="2214627"/>
          <a:ext cx="9627549" cy="3384000"/>
        </p:xfrm>
        <a:graphic>
          <a:graphicData uri="http://schemas.openxmlformats.org/drawingml/2006/table">
            <a:tbl>
              <a:tblPr firstRow="1" firstCol="1" bandRow="1">
                <a:tableStyleId>{5C22544A-7EE6-4342-B048-85BDC9FD1C3A}</a:tableStyleId>
              </a:tblPr>
              <a:tblGrid>
                <a:gridCol w="3464450">
                  <a:extLst>
                    <a:ext uri="{9D8B030D-6E8A-4147-A177-3AD203B41FA5}">
                      <a16:colId xmlns:a16="http://schemas.microsoft.com/office/drawing/2014/main" val="1008141734"/>
                    </a:ext>
                  </a:extLst>
                </a:gridCol>
                <a:gridCol w="6163099">
                  <a:extLst>
                    <a:ext uri="{9D8B030D-6E8A-4147-A177-3AD203B41FA5}">
                      <a16:colId xmlns:a16="http://schemas.microsoft.com/office/drawing/2014/main" val="2532258337"/>
                    </a:ext>
                  </a:extLst>
                </a:gridCol>
              </a:tblGrid>
              <a:tr h="720000">
                <a:tc rowSpan="4">
                  <a:txBody>
                    <a:bodyPr/>
                    <a:lstStyle/>
                    <a:p>
                      <a:pPr marL="0" lvl="0" indent="0" algn="ctr">
                        <a:lnSpc>
                          <a:spcPts val="1700"/>
                        </a:lnSpc>
                        <a:buFontTx/>
                        <a:buNone/>
                      </a:pPr>
                      <a:r>
                        <a:rPr lang="es-MX" sz="1600" b="1" i="0" dirty="0">
                          <a:solidFill>
                            <a:schemeClr val="tx1"/>
                          </a:solidFill>
                          <a:effectLst/>
                          <a:latin typeface="Tenorite" pitchFamily="2" charset="0"/>
                        </a:rPr>
                        <a:t>Oficio de Autorización </a:t>
                      </a:r>
                      <a:br>
                        <a:rPr lang="es-MX" sz="1600" b="1" i="0" dirty="0">
                          <a:solidFill>
                            <a:schemeClr val="tx1"/>
                          </a:solidFill>
                          <a:effectLst/>
                          <a:latin typeface="Tenorite" pitchFamily="2" charset="0"/>
                        </a:rPr>
                      </a:br>
                      <a:r>
                        <a:rPr lang="es-MX" sz="1600" b="1" i="0" dirty="0">
                          <a:solidFill>
                            <a:schemeClr val="tx1"/>
                          </a:solidFill>
                          <a:effectLst/>
                          <a:latin typeface="Tenorite" pitchFamily="2" charset="0"/>
                        </a:rPr>
                        <a:t>presupuestal </a:t>
                      </a:r>
                    </a:p>
                  </a:txBody>
                  <a:tcPr marL="68580" marR="68580" marT="0" marB="0" anchor="ctr">
                    <a:lnL w="12700" cap="flat" cmpd="sng" algn="ctr">
                      <a:noFill/>
                      <a:prstDash val="solid"/>
                      <a:round/>
                      <a:headEnd type="none" w="med" len="med"/>
                      <a:tailEnd type="none" w="med" len="med"/>
                    </a:lnL>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noFill/>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Se sujeta a las disposiciones específicas del Presupuesto de Egresos del Estado </a:t>
                      </a:r>
                    </a:p>
                  </a:txBody>
                  <a:tcPr marL="144000" marR="68580" marT="0" marB="0" anchor="ctr">
                    <a:lnR w="12700" cap="flat" cmpd="sng" algn="ctr">
                      <a:no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gradFill flip="none" rotWithShape="1">
                      <a:gsLst>
                        <a:gs pos="0">
                          <a:schemeClr val="bg2">
                            <a:alpha val="70000"/>
                          </a:schemeClr>
                        </a:gs>
                        <a:gs pos="43000">
                          <a:schemeClr val="bg1"/>
                        </a:gs>
                      </a:gsLst>
                      <a:lin ang="0" scaled="1"/>
                      <a:tileRect/>
                    </a:gradFill>
                  </a:tcPr>
                </a:tc>
                <a:extLst>
                  <a:ext uri="{0D108BD9-81ED-4DB2-BD59-A6C34878D82A}">
                    <a16:rowId xmlns:a16="http://schemas.microsoft.com/office/drawing/2014/main" val="2755362110"/>
                  </a:ext>
                </a:extLst>
              </a:tr>
              <a:tr h="1224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Las dependencias y entidades podrán convocar, adjudicar o contratar adquisiciones, arrendamientos y servicios con cargo a su presupuesto, una vez que se haya autorizado por parte de la Secretaría de Hacienda. </a:t>
                      </a:r>
                    </a:p>
                  </a:txBody>
                  <a:tcPr marL="144000" marR="68580" marT="0" marB="0" anchor="ctr">
                    <a:lnR w="12700" cap="flat" cmpd="sng" algn="ctr">
                      <a:noFill/>
                      <a:prstDash val="solid"/>
                      <a:round/>
                      <a:headEnd type="none" w="med" len="med"/>
                      <a:tailEnd type="none" w="med" len="med"/>
                    </a:lnR>
                    <a:noFill/>
                  </a:tcPr>
                </a:tc>
                <a:extLst>
                  <a:ext uri="{0D108BD9-81ED-4DB2-BD59-A6C34878D82A}">
                    <a16:rowId xmlns:a16="http://schemas.microsoft.com/office/drawing/2014/main" val="2578078674"/>
                  </a:ext>
                </a:extLst>
              </a:tr>
              <a:tr h="72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Las autorizaciones se sujetan al calendario de gasto correspondiente </a:t>
                      </a:r>
                    </a:p>
                  </a:txBody>
                  <a:tcPr marL="144000" marR="68580" marT="0" marB="0" anchor="ctr">
                    <a:lnR w="12700" cap="flat" cmpd="sng" algn="ctr">
                      <a:noFill/>
                      <a:prstDash val="solid"/>
                      <a:round/>
                      <a:headEnd type="none" w="med" len="med"/>
                      <a:tailEnd type="none" w="med" len="med"/>
                    </a:lnR>
                    <a:gradFill>
                      <a:gsLst>
                        <a:gs pos="0">
                          <a:schemeClr val="bg2">
                            <a:alpha val="70000"/>
                          </a:schemeClr>
                        </a:gs>
                        <a:gs pos="43000">
                          <a:schemeClr val="bg1"/>
                        </a:gs>
                      </a:gsLst>
                      <a:lin ang="0" scaled="1"/>
                    </a:gradFill>
                  </a:tcPr>
                </a:tc>
                <a:extLst>
                  <a:ext uri="{0D108BD9-81ED-4DB2-BD59-A6C34878D82A}">
                    <a16:rowId xmlns:a16="http://schemas.microsoft.com/office/drawing/2014/main" val="4072185820"/>
                  </a:ext>
                </a:extLst>
              </a:tr>
              <a:tr h="720000">
                <a:tc vMerge="1">
                  <a:txBody>
                    <a:bodyPr/>
                    <a:lstStyle/>
                    <a:p>
                      <a:endParaRPr lang="en-MX"/>
                    </a:p>
                  </a:txBody>
                  <a:tcPr/>
                </a:tc>
                <a:tc>
                  <a:txBody>
                    <a:bodyPr/>
                    <a:lstStyle/>
                    <a:p>
                      <a:pPr marL="177750" lvl="0" indent="-177750" algn="l">
                        <a:lnSpc>
                          <a:spcPct val="107000"/>
                        </a:lnSpc>
                        <a:spcAft>
                          <a:spcPts val="800"/>
                        </a:spcAft>
                        <a:buFont typeface="System Font Regular"/>
                        <a:buChar char="‣"/>
                      </a:pPr>
                      <a:r>
                        <a:rPr lang="es-MX" sz="1600" b="0" i="0" dirty="0">
                          <a:solidFill>
                            <a:schemeClr val="tx1"/>
                          </a:solidFill>
                          <a:effectLst/>
                          <a:latin typeface="Tenorite" pitchFamily="2" charset="0"/>
                        </a:rPr>
                        <a:t>En el oficio de autorización presupuestal se establece el importe a ejercer y la partida presupuestal que se afecta</a:t>
                      </a:r>
                    </a:p>
                  </a:txBody>
                  <a:tcPr marL="144000" marR="68580" marT="0" marB="0" anchor="ctr">
                    <a:lnR w="12700" cap="flat" cmpd="sng" algn="ctr">
                      <a:noFill/>
                      <a:prstDash val="solid"/>
                      <a:round/>
                      <a:headEnd type="none" w="med" len="med"/>
                      <a:tailEnd type="none" w="med" len="med"/>
                    </a:lnR>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980769894"/>
                  </a:ext>
                </a:extLst>
              </a:tr>
            </a:tbl>
          </a:graphicData>
        </a:graphic>
      </p:graphicFrame>
    </p:spTree>
    <p:extLst>
      <p:ext uri="{BB962C8B-B14F-4D97-AF65-F5344CB8AC3E}">
        <p14:creationId xmlns:p14="http://schemas.microsoft.com/office/powerpoint/2010/main" val="3571220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3DC9A64-4284-9F68-F878-3A6561A9D9EE}"/>
              </a:ext>
            </a:extLst>
          </p:cNvPr>
          <p:cNvSpPr/>
          <p:nvPr/>
        </p:nvSpPr>
        <p:spPr>
          <a:xfrm>
            <a:off x="7715929" y="2874051"/>
            <a:ext cx="3308307" cy="3187536"/>
          </a:xfrm>
          <a:prstGeom prst="rect">
            <a:avLst/>
          </a:prstGeom>
          <a:gradFill>
            <a:gsLst>
              <a:gs pos="0">
                <a:srgbClr val="F19F34"/>
              </a:gs>
              <a:gs pos="45000">
                <a:schemeClr val="accent4">
                  <a:lumMod val="40000"/>
                  <a:lumOff val="6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0" name="Rectangle 19">
            <a:extLst>
              <a:ext uri="{FF2B5EF4-FFF2-40B4-BE49-F238E27FC236}">
                <a16:creationId xmlns:a16="http://schemas.microsoft.com/office/drawing/2014/main" id="{B4ECD200-E9F4-248A-2A0F-A2CFEFF7A8BA}"/>
              </a:ext>
            </a:extLst>
          </p:cNvPr>
          <p:cNvSpPr/>
          <p:nvPr/>
        </p:nvSpPr>
        <p:spPr>
          <a:xfrm>
            <a:off x="4591414" y="2874051"/>
            <a:ext cx="3124516" cy="3187536"/>
          </a:xfrm>
          <a:prstGeom prst="rect">
            <a:avLst/>
          </a:prstGeom>
          <a:gradFill>
            <a:gsLst>
              <a:gs pos="0">
                <a:srgbClr val="F6B439"/>
              </a:gs>
              <a:gs pos="45000">
                <a:schemeClr val="accent4">
                  <a:lumMod val="40000"/>
                  <a:lumOff val="60000"/>
                </a:schemeClr>
              </a:gs>
            </a:gsLst>
            <a:lin ang="16200000" scaled="1"/>
          </a:gradFill>
          <a:ln>
            <a:noFill/>
          </a:ln>
          <a:effectLst>
            <a:outerShdw blurRad="114300" dist="38100" algn="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1" name="Rectangle 20">
            <a:extLst>
              <a:ext uri="{FF2B5EF4-FFF2-40B4-BE49-F238E27FC236}">
                <a16:creationId xmlns:a16="http://schemas.microsoft.com/office/drawing/2014/main" id="{40044CAD-91EE-6895-F754-06DD17D5842F}"/>
              </a:ext>
            </a:extLst>
          </p:cNvPr>
          <p:cNvSpPr/>
          <p:nvPr/>
        </p:nvSpPr>
        <p:spPr>
          <a:xfrm>
            <a:off x="1466897" y="2874051"/>
            <a:ext cx="3124516" cy="3187536"/>
          </a:xfrm>
          <a:prstGeom prst="rect">
            <a:avLst/>
          </a:prstGeom>
          <a:gradFill>
            <a:gsLst>
              <a:gs pos="0">
                <a:srgbClr val="FFD964"/>
              </a:gs>
              <a:gs pos="45000">
                <a:schemeClr val="accent4">
                  <a:lumMod val="40000"/>
                  <a:lumOff val="60000"/>
                </a:schemeClr>
              </a:gs>
            </a:gsLst>
            <a:lin ang="16200000" scaled="1"/>
          </a:gradFill>
          <a:ln>
            <a:noFill/>
          </a:ln>
          <a:effectLst>
            <a:outerShdw blurRad="114300" dist="38100" algn="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 name="Rectangle 1">
            <a:extLst>
              <a:ext uri="{FF2B5EF4-FFF2-40B4-BE49-F238E27FC236}">
                <a16:creationId xmlns:a16="http://schemas.microsoft.com/office/drawing/2014/main" id="{A7409366-E053-3003-3013-8C79DBE7A228}"/>
              </a:ext>
            </a:extLst>
          </p:cNvPr>
          <p:cNvSpPr/>
          <p:nvPr/>
        </p:nvSpPr>
        <p:spPr>
          <a:xfrm>
            <a:off x="2012475" y="1244122"/>
            <a:ext cx="5479706" cy="5400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dirty="0"/>
          </a:p>
        </p:txBody>
      </p:sp>
      <p:sp>
        <p:nvSpPr>
          <p:cNvPr id="3" name="Title 1">
            <a:extLst>
              <a:ext uri="{FF2B5EF4-FFF2-40B4-BE49-F238E27FC236}">
                <a16:creationId xmlns:a16="http://schemas.microsoft.com/office/drawing/2014/main" id="{C6243B31-E62E-522E-E623-33F2DEF7AC74}"/>
              </a:ext>
            </a:extLst>
          </p:cNvPr>
          <p:cNvSpPr txBox="1">
            <a:spLocks/>
          </p:cNvSpPr>
          <p:nvPr/>
        </p:nvSpPr>
        <p:spPr>
          <a:xfrm>
            <a:off x="2012474" y="1311681"/>
            <a:ext cx="5479707" cy="4506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0" i="0" kern="1200">
                <a:solidFill>
                  <a:schemeClr val="tx1"/>
                </a:solidFill>
                <a:latin typeface="Tenorite" pitchFamily="2" charset="0"/>
                <a:ea typeface="+mj-ea"/>
                <a:cs typeface="+mj-cs"/>
              </a:defRPr>
            </a:lvl1pPr>
          </a:lstStyle>
          <a:p>
            <a:pPr algn="ctr"/>
            <a:r>
              <a:rPr lang="en-MX" sz="2300" dirty="0"/>
              <a:t>ÁREAS PARTICIPANTES EN EL PROCESO</a:t>
            </a:r>
          </a:p>
        </p:txBody>
      </p:sp>
      <p:sp>
        <p:nvSpPr>
          <p:cNvPr id="4" name="TextBox 3">
            <a:extLst>
              <a:ext uri="{FF2B5EF4-FFF2-40B4-BE49-F238E27FC236}">
                <a16:creationId xmlns:a16="http://schemas.microsoft.com/office/drawing/2014/main" id="{45464FE2-1EE1-BDD8-AA3F-2992B02E58B2}"/>
              </a:ext>
            </a:extLst>
          </p:cNvPr>
          <p:cNvSpPr txBox="1"/>
          <p:nvPr/>
        </p:nvSpPr>
        <p:spPr>
          <a:xfrm>
            <a:off x="4137045" y="6382240"/>
            <a:ext cx="3917932" cy="297517"/>
          </a:xfrm>
          <a:prstGeom prst="rect">
            <a:avLst/>
          </a:prstGeom>
          <a:solidFill>
            <a:schemeClr val="bg1">
              <a:lumMod val="95000"/>
            </a:schemeClr>
          </a:solidFill>
        </p:spPr>
        <p:txBody>
          <a:bodyPr wrap="none" rtlCol="0" anchor="ctr">
            <a:spAutoFit/>
          </a:bodyPr>
          <a:lstStyle/>
          <a:p>
            <a:pPr algn="ctr">
              <a:lnSpc>
                <a:spcPts val="1600"/>
              </a:lnSpc>
              <a:spcAft>
                <a:spcPts val="800"/>
              </a:spcAft>
            </a:pPr>
            <a:r>
              <a:rPr lang="es-MX" sz="1600" dirty="0">
                <a:effectLst/>
                <a:latin typeface="Tenorite" pitchFamily="2" charset="0"/>
                <a:ea typeface="Calibri" panose="020F0502020204030204" pitchFamily="34" charset="0"/>
                <a:cs typeface="Times New Roman" panose="02020603050405020304" pitchFamily="18" charset="0"/>
              </a:rPr>
              <a:t>Art. </a:t>
            </a:r>
            <a:r>
              <a:rPr lang="es-MX" sz="1600" dirty="0">
                <a:latin typeface="Tenorite" pitchFamily="2" charset="0"/>
                <a:ea typeface="Calibri" panose="020F0502020204030204" pitchFamily="34" charset="0"/>
                <a:cs typeface="Times New Roman" panose="02020603050405020304" pitchFamily="18" charset="0"/>
              </a:rPr>
              <a:t>2, fracciones I, II, y III de la LAASSPES</a:t>
            </a:r>
            <a:endParaRPr lang="en-MX" sz="1600" dirty="0">
              <a:effectLst/>
              <a:latin typeface="Tenorite" pitchFamily="2"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B07EB28F-EFA6-837C-3ECE-0C0B83A3F835}"/>
              </a:ext>
            </a:extLst>
          </p:cNvPr>
          <p:cNvSpPr txBox="1"/>
          <p:nvPr/>
        </p:nvSpPr>
        <p:spPr>
          <a:xfrm>
            <a:off x="1650716" y="3849497"/>
            <a:ext cx="2756878" cy="1323439"/>
          </a:xfrm>
          <a:prstGeom prst="rect">
            <a:avLst/>
          </a:prstGeom>
          <a:noFill/>
        </p:spPr>
        <p:txBody>
          <a:bodyPr wrap="square" rtlCol="0">
            <a:spAutoFit/>
          </a:bodyPr>
          <a:lstStyle/>
          <a:p>
            <a:pPr algn="ctr"/>
            <a:r>
              <a:rPr lang="es-MX" sz="1600" b="0" i="0" dirty="0">
                <a:effectLst/>
                <a:latin typeface="Tenorite" pitchFamily="2" charset="0"/>
              </a:rPr>
              <a:t>Área facultada en la dependencia o entidad para realizar los procedimientos de contratación de bienes, arrendamientos y servicios.</a:t>
            </a:r>
            <a:endParaRPr lang="en-MX" sz="1600" b="0" i="0" dirty="0">
              <a:effectLst/>
              <a:latin typeface="Tenorite" pitchFamily="2"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C0913C66-FE79-2FD9-7CB9-3F1C2A53009E}"/>
              </a:ext>
            </a:extLst>
          </p:cNvPr>
          <p:cNvSpPr txBox="1"/>
          <p:nvPr/>
        </p:nvSpPr>
        <p:spPr>
          <a:xfrm>
            <a:off x="4767842" y="3726386"/>
            <a:ext cx="2771660" cy="1569660"/>
          </a:xfrm>
          <a:prstGeom prst="rect">
            <a:avLst/>
          </a:prstGeom>
          <a:noFill/>
        </p:spPr>
        <p:txBody>
          <a:bodyPr wrap="square" rtlCol="0">
            <a:spAutoFit/>
          </a:bodyPr>
          <a:lstStyle/>
          <a:p>
            <a:pPr algn="ctr"/>
            <a:r>
              <a:rPr lang="es-MX" sz="1600" b="0" i="0" dirty="0">
                <a:effectLst/>
                <a:latin typeface="Tenorite" pitchFamily="2" charset="0"/>
              </a:rPr>
              <a:t>Área de la dependencia o entidad que solicita </a:t>
            </a:r>
            <a:br>
              <a:rPr lang="es-MX" sz="1600" b="0" i="0" dirty="0">
                <a:effectLst/>
                <a:latin typeface="Tenorite" pitchFamily="2" charset="0"/>
              </a:rPr>
            </a:br>
            <a:r>
              <a:rPr lang="es-MX" sz="1600" b="0" i="0" dirty="0">
                <a:effectLst/>
                <a:latin typeface="Tenorite" pitchFamily="2" charset="0"/>
              </a:rPr>
              <a:t>o requiere la adquisición </a:t>
            </a:r>
          </a:p>
          <a:p>
            <a:pPr algn="ctr"/>
            <a:r>
              <a:rPr lang="es-MX" sz="1600" b="0" i="0" dirty="0">
                <a:effectLst/>
                <a:latin typeface="Tenorite" pitchFamily="2" charset="0"/>
              </a:rPr>
              <a:t>de bienes, arrendamientos </a:t>
            </a:r>
            <a:br>
              <a:rPr lang="es-MX" sz="1600" b="0" i="0" dirty="0">
                <a:effectLst/>
                <a:latin typeface="Tenorite" pitchFamily="2" charset="0"/>
              </a:rPr>
            </a:br>
            <a:r>
              <a:rPr lang="es-MX" sz="1600" b="0" i="0" dirty="0">
                <a:effectLst/>
                <a:latin typeface="Tenorite" pitchFamily="2" charset="0"/>
              </a:rPr>
              <a:t>o servicios, o bien aquella que los utilizará</a:t>
            </a:r>
            <a:endParaRPr lang="en-MX" sz="1600" b="0" i="0" dirty="0">
              <a:effectLst/>
              <a:latin typeface="Tenorite" pitchFamily="2"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2C310AA4-9423-F558-EA77-C4F1DE694218}"/>
              </a:ext>
            </a:extLst>
          </p:cNvPr>
          <p:cNvSpPr txBox="1"/>
          <p:nvPr/>
        </p:nvSpPr>
        <p:spPr>
          <a:xfrm>
            <a:off x="7884803" y="3325599"/>
            <a:ext cx="3124516" cy="2617448"/>
          </a:xfrm>
          <a:prstGeom prst="rect">
            <a:avLst/>
          </a:prstGeom>
          <a:noFill/>
        </p:spPr>
        <p:txBody>
          <a:bodyPr wrap="square" rtlCol="0">
            <a:spAutoFit/>
          </a:bodyPr>
          <a:lstStyle/>
          <a:p>
            <a:pPr marL="162900" lvl="0" indent="-162900">
              <a:lnSpc>
                <a:spcPct val="107000"/>
              </a:lnSpc>
              <a:spcAft>
                <a:spcPts val="600"/>
              </a:spcAft>
              <a:buFont typeface="Symbol" pitchFamily="2" charset="2"/>
              <a:buChar char=""/>
            </a:pPr>
            <a:r>
              <a:rPr lang="es-MX" sz="1600" b="0" i="0" dirty="0">
                <a:effectLst/>
                <a:latin typeface="Tenorite" pitchFamily="2" charset="0"/>
              </a:rPr>
              <a:t>Área de la dependencia o entidad responsable de elaborar las especificaciones técnicas de las contrataciones. </a:t>
            </a:r>
            <a:endParaRPr lang="en-MX" sz="1600" b="0" i="0" dirty="0">
              <a:effectLst/>
              <a:latin typeface="Tenorite" pitchFamily="2" charset="0"/>
            </a:endParaRPr>
          </a:p>
          <a:p>
            <a:pPr marL="162900" lvl="0" indent="-162900">
              <a:lnSpc>
                <a:spcPct val="107000"/>
              </a:lnSpc>
              <a:spcAft>
                <a:spcPts val="600"/>
              </a:spcAft>
              <a:buFont typeface="Symbol" pitchFamily="2" charset="2"/>
              <a:buChar char=""/>
            </a:pPr>
            <a:r>
              <a:rPr lang="es-MX" sz="1600" b="0" i="0" dirty="0">
                <a:effectLst/>
                <a:latin typeface="Tenorite" pitchFamily="2" charset="0"/>
              </a:rPr>
              <a:t>Es responsable de responder las preguntas técnicas en las juntas de aclaraciones.</a:t>
            </a:r>
            <a:endParaRPr lang="en-MX" sz="1600" b="0" i="0" dirty="0">
              <a:effectLst/>
              <a:latin typeface="Tenorite" pitchFamily="2" charset="0"/>
            </a:endParaRPr>
          </a:p>
          <a:p>
            <a:pPr marL="162900" lvl="0" indent="-162900">
              <a:lnSpc>
                <a:spcPct val="107000"/>
              </a:lnSpc>
              <a:spcAft>
                <a:spcPts val="600"/>
              </a:spcAft>
              <a:buFont typeface="Symbol" pitchFamily="2" charset="2"/>
              <a:buChar char=""/>
            </a:pPr>
            <a:r>
              <a:rPr lang="es-MX" sz="1600" b="0" i="0" dirty="0">
                <a:effectLst/>
                <a:latin typeface="Tenorite" pitchFamily="2" charset="0"/>
              </a:rPr>
              <a:t>Evalúa las propuestas técnicas de las proposiciones </a:t>
            </a:r>
            <a:endParaRPr lang="en-MX" sz="1600" b="0" i="0" dirty="0">
              <a:effectLst/>
              <a:latin typeface="Tenorite" pitchFamily="2"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5B93E69F-E91A-9989-9761-B43D353711ED}"/>
              </a:ext>
            </a:extLst>
          </p:cNvPr>
          <p:cNvSpPr txBox="1"/>
          <p:nvPr/>
        </p:nvSpPr>
        <p:spPr>
          <a:xfrm>
            <a:off x="2066231" y="2315058"/>
            <a:ext cx="1925848" cy="369332"/>
          </a:xfrm>
          <a:prstGeom prst="rect">
            <a:avLst/>
          </a:prstGeom>
          <a:noFill/>
        </p:spPr>
        <p:txBody>
          <a:bodyPr wrap="none" rtlCol="0">
            <a:spAutoFit/>
          </a:bodyPr>
          <a:lstStyle/>
          <a:p>
            <a:pPr algn="ctr"/>
            <a:r>
              <a:rPr lang="es-MX" sz="1800" b="1" i="0" dirty="0">
                <a:effectLst/>
                <a:latin typeface="Tenorite" pitchFamily="2" charset="0"/>
              </a:rPr>
              <a:t>Área Contratante</a:t>
            </a:r>
            <a:endParaRPr lang="en-MX" sz="1800" b="1" i="0" dirty="0">
              <a:effectLst/>
              <a:latin typeface="Tenorite" pitchFamily="2" charset="0"/>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73B14657-884F-72B7-4983-0731CF500950}"/>
              </a:ext>
            </a:extLst>
          </p:cNvPr>
          <p:cNvSpPr txBox="1"/>
          <p:nvPr/>
        </p:nvSpPr>
        <p:spPr>
          <a:xfrm>
            <a:off x="5258617" y="2315058"/>
            <a:ext cx="1805944" cy="369332"/>
          </a:xfrm>
          <a:prstGeom prst="rect">
            <a:avLst/>
          </a:prstGeom>
          <a:noFill/>
        </p:spPr>
        <p:txBody>
          <a:bodyPr wrap="none" rtlCol="0">
            <a:spAutoFit/>
          </a:bodyPr>
          <a:lstStyle/>
          <a:p>
            <a:pPr algn="ctr"/>
            <a:r>
              <a:rPr lang="es-MX" sz="1800" b="1" i="0" dirty="0">
                <a:effectLst/>
                <a:latin typeface="Tenorite" pitchFamily="2" charset="0"/>
              </a:rPr>
              <a:t>Área Requirente</a:t>
            </a:r>
            <a:endParaRPr lang="en-MX" sz="1800" b="1" i="0" dirty="0">
              <a:effectLst/>
              <a:latin typeface="Tenorite" pitchFamily="2"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B3F199FA-CD84-1399-0CC6-789D89EDDBF0}"/>
              </a:ext>
            </a:extLst>
          </p:cNvPr>
          <p:cNvSpPr txBox="1"/>
          <p:nvPr/>
        </p:nvSpPr>
        <p:spPr>
          <a:xfrm>
            <a:off x="8635637" y="2315058"/>
            <a:ext cx="1480405" cy="369332"/>
          </a:xfrm>
          <a:prstGeom prst="rect">
            <a:avLst/>
          </a:prstGeom>
          <a:noFill/>
        </p:spPr>
        <p:txBody>
          <a:bodyPr wrap="none" rtlCol="0">
            <a:spAutoFit/>
          </a:bodyPr>
          <a:lstStyle/>
          <a:p>
            <a:pPr algn="ctr"/>
            <a:r>
              <a:rPr lang="es-MX" sz="1800" b="1" i="0" dirty="0">
                <a:effectLst/>
                <a:latin typeface="Tenorite" pitchFamily="2" charset="0"/>
              </a:rPr>
              <a:t>Área Técnica</a:t>
            </a:r>
            <a:endParaRPr lang="en-MX" sz="1800" b="1" i="0" dirty="0">
              <a:effectLst/>
              <a:latin typeface="Tenorite" pitchFamily="2" charset="0"/>
              <a:ea typeface="Calibri" panose="020F0502020204030204" pitchFamily="34" charset="0"/>
              <a:cs typeface="Times New Roman" panose="02020603050405020304" pitchFamily="18" charset="0"/>
            </a:endParaRPr>
          </a:p>
        </p:txBody>
      </p:sp>
      <p:sp>
        <p:nvSpPr>
          <p:cNvPr id="24" name="Triangle 23">
            <a:extLst>
              <a:ext uri="{FF2B5EF4-FFF2-40B4-BE49-F238E27FC236}">
                <a16:creationId xmlns:a16="http://schemas.microsoft.com/office/drawing/2014/main" id="{7706E2C2-5312-FEFD-2309-835A5BFC9E28}"/>
              </a:ext>
            </a:extLst>
          </p:cNvPr>
          <p:cNvSpPr/>
          <p:nvPr/>
        </p:nvSpPr>
        <p:spPr>
          <a:xfrm flipV="1">
            <a:off x="8930769" y="2867222"/>
            <a:ext cx="930011" cy="369333"/>
          </a:xfrm>
          <a:prstGeom prst="triangle">
            <a:avLst/>
          </a:prstGeom>
          <a:solidFill>
            <a:schemeClr val="bg1"/>
          </a:solidFill>
          <a:ln>
            <a:noFill/>
          </a:ln>
          <a:effectLst>
            <a:outerShdw blurRad="1016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5" name="Triangle 24">
            <a:extLst>
              <a:ext uri="{FF2B5EF4-FFF2-40B4-BE49-F238E27FC236}">
                <a16:creationId xmlns:a16="http://schemas.microsoft.com/office/drawing/2014/main" id="{6929BC22-9DE0-AE20-6FA7-6B63C54DF723}"/>
              </a:ext>
            </a:extLst>
          </p:cNvPr>
          <p:cNvSpPr/>
          <p:nvPr/>
        </p:nvSpPr>
        <p:spPr>
          <a:xfrm flipV="1">
            <a:off x="5688666" y="2867222"/>
            <a:ext cx="930011" cy="369333"/>
          </a:xfrm>
          <a:prstGeom prst="triangle">
            <a:avLst/>
          </a:prstGeom>
          <a:solidFill>
            <a:schemeClr val="bg1"/>
          </a:solidFill>
          <a:ln>
            <a:noFill/>
          </a:ln>
          <a:effectLst>
            <a:outerShdw blurRad="1016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6" name="Triangle 25">
            <a:extLst>
              <a:ext uri="{FF2B5EF4-FFF2-40B4-BE49-F238E27FC236}">
                <a16:creationId xmlns:a16="http://schemas.microsoft.com/office/drawing/2014/main" id="{A30E2CEA-09C2-EF92-6631-7E54CFD65A97}"/>
              </a:ext>
            </a:extLst>
          </p:cNvPr>
          <p:cNvSpPr/>
          <p:nvPr/>
        </p:nvSpPr>
        <p:spPr>
          <a:xfrm flipV="1">
            <a:off x="2564149" y="2867222"/>
            <a:ext cx="930011" cy="369333"/>
          </a:xfrm>
          <a:prstGeom prst="triangle">
            <a:avLst/>
          </a:prstGeom>
          <a:solidFill>
            <a:schemeClr val="bg1"/>
          </a:solidFill>
          <a:ln>
            <a:noFill/>
          </a:ln>
          <a:effectLst>
            <a:outerShdw blurRad="1016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
        <p:nvSpPr>
          <p:cNvPr id="27" name="Rectangle 26">
            <a:extLst>
              <a:ext uri="{FF2B5EF4-FFF2-40B4-BE49-F238E27FC236}">
                <a16:creationId xmlns:a16="http://schemas.microsoft.com/office/drawing/2014/main" id="{3FB031B6-D4B9-FE20-3D74-927F45D9AFDB}"/>
              </a:ext>
            </a:extLst>
          </p:cNvPr>
          <p:cNvSpPr/>
          <p:nvPr/>
        </p:nvSpPr>
        <p:spPr>
          <a:xfrm>
            <a:off x="1283107" y="2611295"/>
            <a:ext cx="9930331" cy="307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X"/>
          </a:p>
        </p:txBody>
      </p:sp>
    </p:spTree>
    <p:extLst>
      <p:ext uri="{BB962C8B-B14F-4D97-AF65-F5344CB8AC3E}">
        <p14:creationId xmlns:p14="http://schemas.microsoft.com/office/powerpoint/2010/main" val="1462419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4639</TotalTime>
  <Words>7678</Words>
  <Application>Microsoft Office PowerPoint</Application>
  <PresentationFormat>Panorámica</PresentationFormat>
  <Paragraphs>791</Paragraphs>
  <Slides>67</Slides>
  <Notes>1</Notes>
  <HiddenSlides>0</HiddenSlides>
  <MMClips>0</MMClips>
  <ScaleCrop>false</ScaleCrop>
  <HeadingPairs>
    <vt:vector size="4" baseType="variant">
      <vt:variant>
        <vt:lpstr>Tema</vt:lpstr>
      </vt:variant>
      <vt:variant>
        <vt:i4>1</vt:i4>
      </vt:variant>
      <vt:variant>
        <vt:lpstr>Títulos de diapositiva</vt:lpstr>
      </vt:variant>
      <vt:variant>
        <vt:i4>67</vt:i4>
      </vt:variant>
    </vt:vector>
  </HeadingPairs>
  <TitlesOfParts>
    <vt:vector size="68" baseType="lpstr">
      <vt:lpstr>Office Theme</vt:lpstr>
      <vt:lpstr>Presentación de PowerPoint</vt:lpstr>
      <vt:lpstr>CONTENIDO</vt:lpstr>
      <vt:lpstr>Presentación de PowerPoint</vt:lpstr>
      <vt:lpstr>APLICACIÓN DE LA LEY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Ruth Meneses</dc:creator>
  <cp:lastModifiedBy>ASUS7500</cp:lastModifiedBy>
  <cp:revision>438</cp:revision>
  <dcterms:created xsi:type="dcterms:W3CDTF">2022-09-21T18:19:07Z</dcterms:created>
  <dcterms:modified xsi:type="dcterms:W3CDTF">2023-09-08T21:21:13Z</dcterms:modified>
</cp:coreProperties>
</file>