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diagrams/drawing3.xml" ContentType="application/vnd.ms-office.drawingml.diagramDrawing+xml"/>
  <Default Extension="bin" ContentType="application/vnd.openxmlformats-officedocument.oleObject"/>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diagrams/layout6.xml" ContentType="application/vnd.openxmlformats-officedocument.drawingml.diagramLayout+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drawing8.xml" ContentType="application/vnd.ms-office.drawingml.diagramDrawing+xml"/>
  <Default Extension="vml" ContentType="application/vnd.openxmlformats-officedocument.vmlDrawing"/>
  <Override PartName="/ppt/slides/slide89.xml" ContentType="application/vnd.openxmlformats-officedocument.presentationml.slide+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slides/slide4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ppt/diagrams/drawing4.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slides/slide79.xml" ContentType="application/vnd.openxmlformats-officedocument.presentationml.slide+xml"/>
  <Override PartName="/ppt/diagrams/colors6.xml" ContentType="application/vnd.openxmlformats-officedocument.drawingml.diagramColors+xml"/>
  <Override PartName="/ppt/diagrams/quickStyle9.xml" ContentType="application/vnd.openxmlformats-officedocument.drawingml.diagramStyl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diagrams/data9.xml" ContentType="application/vnd.openxmlformats-officedocument.drawingml.diagramData+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diagrams/layout4.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Default Extension="tiff" ContentType="image/tiff"/>
  <Override PartName="/ppt/diagrams/drawing6.xml" ContentType="application/vnd.ms-office.drawingml.diagramDrawing+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slides/slide29.xml" ContentType="application/vnd.openxmlformats-officedocument.presentationml.slide+xml"/>
  <Override PartName="/ppt/slides/slide76.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diagrams/quickStyle2.xml" ContentType="application/vnd.openxmlformats-officedocument.drawingml.diagram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5855" r:id="rId2"/>
  </p:sldMasterIdLst>
  <p:notesMasterIdLst>
    <p:notesMasterId r:id="rId92"/>
  </p:notesMasterIdLst>
  <p:handoutMasterIdLst>
    <p:handoutMasterId r:id="rId93"/>
  </p:handoutMasterIdLst>
  <p:sldIdLst>
    <p:sldId id="655" r:id="rId3"/>
    <p:sldId id="656" r:id="rId4"/>
    <p:sldId id="354" r:id="rId5"/>
    <p:sldId id="658" r:id="rId6"/>
    <p:sldId id="659" r:id="rId7"/>
    <p:sldId id="669" r:id="rId8"/>
    <p:sldId id="660" r:id="rId9"/>
    <p:sldId id="661" r:id="rId10"/>
    <p:sldId id="662" r:id="rId11"/>
    <p:sldId id="663" r:id="rId12"/>
    <p:sldId id="664" r:id="rId13"/>
    <p:sldId id="665" r:id="rId14"/>
    <p:sldId id="666" r:id="rId15"/>
    <p:sldId id="667" r:id="rId16"/>
    <p:sldId id="668" r:id="rId17"/>
    <p:sldId id="560" r:id="rId18"/>
    <p:sldId id="561" r:id="rId19"/>
    <p:sldId id="562" r:id="rId20"/>
    <p:sldId id="563" r:id="rId21"/>
    <p:sldId id="564" r:id="rId22"/>
    <p:sldId id="565" r:id="rId23"/>
    <p:sldId id="566" r:id="rId24"/>
    <p:sldId id="567" r:id="rId25"/>
    <p:sldId id="568" r:id="rId26"/>
    <p:sldId id="569" r:id="rId27"/>
    <p:sldId id="570" r:id="rId28"/>
    <p:sldId id="571" r:id="rId29"/>
    <p:sldId id="572" r:id="rId30"/>
    <p:sldId id="573" r:id="rId31"/>
    <p:sldId id="574" r:id="rId32"/>
    <p:sldId id="575" r:id="rId33"/>
    <p:sldId id="576" r:id="rId34"/>
    <p:sldId id="577" r:id="rId35"/>
    <p:sldId id="578" r:id="rId36"/>
    <p:sldId id="579" r:id="rId37"/>
    <p:sldId id="580" r:id="rId38"/>
    <p:sldId id="581" r:id="rId39"/>
    <p:sldId id="582" r:id="rId40"/>
    <p:sldId id="583" r:id="rId41"/>
    <p:sldId id="584" r:id="rId42"/>
    <p:sldId id="585" r:id="rId43"/>
    <p:sldId id="586" r:id="rId44"/>
    <p:sldId id="587" r:id="rId45"/>
    <p:sldId id="372" r:id="rId46"/>
    <p:sldId id="373" r:id="rId47"/>
    <p:sldId id="377" r:id="rId48"/>
    <p:sldId id="378" r:id="rId49"/>
    <p:sldId id="379" r:id="rId50"/>
    <p:sldId id="489" r:id="rId51"/>
    <p:sldId id="381" r:id="rId52"/>
    <p:sldId id="596" r:id="rId53"/>
    <p:sldId id="597" r:id="rId54"/>
    <p:sldId id="598" r:id="rId55"/>
    <p:sldId id="599" r:id="rId56"/>
    <p:sldId id="600" r:id="rId57"/>
    <p:sldId id="601" r:id="rId58"/>
    <p:sldId id="602" r:id="rId59"/>
    <p:sldId id="609" r:id="rId60"/>
    <p:sldId id="611" r:id="rId61"/>
    <p:sldId id="612" r:id="rId62"/>
    <p:sldId id="613" r:id="rId63"/>
    <p:sldId id="614" r:id="rId64"/>
    <p:sldId id="615" r:id="rId65"/>
    <p:sldId id="616" r:id="rId66"/>
    <p:sldId id="617" r:id="rId67"/>
    <p:sldId id="618" r:id="rId68"/>
    <p:sldId id="619" r:id="rId69"/>
    <p:sldId id="620" r:id="rId70"/>
    <p:sldId id="654" r:id="rId71"/>
    <p:sldId id="622" r:id="rId72"/>
    <p:sldId id="623" r:id="rId73"/>
    <p:sldId id="624" r:id="rId74"/>
    <p:sldId id="625" r:id="rId75"/>
    <p:sldId id="626" r:id="rId76"/>
    <p:sldId id="627" r:id="rId77"/>
    <p:sldId id="628" r:id="rId78"/>
    <p:sldId id="629" r:id="rId79"/>
    <p:sldId id="630" r:id="rId80"/>
    <p:sldId id="631" r:id="rId81"/>
    <p:sldId id="632" r:id="rId82"/>
    <p:sldId id="633" r:id="rId83"/>
    <p:sldId id="634" r:id="rId84"/>
    <p:sldId id="635" r:id="rId85"/>
    <p:sldId id="636" r:id="rId86"/>
    <p:sldId id="637" r:id="rId87"/>
    <p:sldId id="638" r:id="rId88"/>
    <p:sldId id="639" r:id="rId89"/>
    <p:sldId id="640" r:id="rId90"/>
    <p:sldId id="641" r:id="rId91"/>
  </p:sldIdLst>
  <p:sldSz cx="9144000" cy="6858000" type="screen4x3"/>
  <p:notesSz cx="6858000" cy="9296400"/>
  <p:defaultTextStyle>
    <a:defPPr>
      <a:defRPr lang="es-MX"/>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99CC00"/>
    <a:srgbClr val="00CC00"/>
    <a:srgbClr val="CCFFFF"/>
    <a:srgbClr val="F93615"/>
    <a:srgbClr val="56B681"/>
    <a:srgbClr val="FF66FF"/>
    <a:srgbClr val="FFFF00"/>
    <a:srgbClr val="9933FF"/>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25E5076-3810-47DD-B79F-674D7AD40C01}" styleName="Estilo oscuro 1 - Énfasis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929F9F4-4A8F-4326-A1B4-22849713DDAB}" styleName="Estilo oscuro 1 - Énfasis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Estilo oscuro 1 - Énfasis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E25E649-3F16-4E02-A733-19D2CDBF48F0}" styleName="Estilo medio 3 - Énfasi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A111915-BE36-4E01-A7E5-04B1672EAD32}" styleName="Estilo claro 2 - Acento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66" autoAdjust="0"/>
    <p:restoredTop sz="94180" autoAdjust="0"/>
  </p:normalViewPr>
  <p:slideViewPr>
    <p:cSldViewPr>
      <p:cViewPr>
        <p:scale>
          <a:sx n="60" d="100"/>
          <a:sy n="60" d="100"/>
        </p:scale>
        <p:origin x="-1434" y="-3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516"/>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97"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viewProps" Target="view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handoutMaster" Target="handoutMasters/handout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diagrams/_rels/data1.xml.rels><?xml version="1.0" encoding="UTF-8" standalone="yes"?>
<Relationships xmlns="http://schemas.openxmlformats.org/package/2006/relationships"><Relationship Id="rId1" Type="http://schemas.openxmlformats.org/officeDocument/2006/relationships/image" Target="../media/image6.png"/></Relationships>
</file>

<file path=ppt/diagrams/_rels/data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diagrams/_rels/data4.xml.rels><?xml version="1.0" encoding="UTF-8" standalone="yes"?>
<Relationships xmlns="http://schemas.openxmlformats.org/package/2006/relationships"><Relationship Id="rId1" Type="http://schemas.openxmlformats.org/officeDocument/2006/relationships/image" Target="../media/image12.png"/></Relationships>
</file>

<file path=ppt/diagrams/_rels/drawing1.xml.rels><?xml version="1.0" encoding="UTF-8" standalone="yes"?>
<Relationships xmlns="http://schemas.openxmlformats.org/package/2006/relationships"><Relationship Id="rId1" Type="http://schemas.openxmlformats.org/officeDocument/2006/relationships/image" Target="../media/image6.png"/></Relationships>
</file>

<file path=ppt/diagrams/_rels/drawing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diagrams/_rels/drawing4.xml.rels><?xml version="1.0" encoding="UTF-8" standalone="yes"?>
<Relationships xmlns="http://schemas.openxmlformats.org/package/2006/relationships"><Relationship Id="rId1" Type="http://schemas.openxmlformats.org/officeDocument/2006/relationships/image" Target="../media/image1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14BAAF5-49B6-4EE3-AEB4-415986C06000}" type="doc">
      <dgm:prSet loTypeId="urn:microsoft.com/office/officeart/2005/8/layout/vList3" loCatId="list" qsTypeId="urn:microsoft.com/office/officeart/2005/8/quickstyle/3d2" qsCatId="3D" csTypeId="urn:microsoft.com/office/officeart/2005/8/colors/accent1_2" csCatId="accent1" phldr="1"/>
      <dgm:spPr/>
      <dgm:t>
        <a:bodyPr/>
        <a:lstStyle/>
        <a:p>
          <a:endParaRPr lang="es-MX"/>
        </a:p>
      </dgm:t>
    </dgm:pt>
    <dgm:pt modelId="{581FB802-82A6-4731-8894-6BFC2F3EBE5E}">
      <dgm:prSet custT="1"/>
      <dgm:spPr>
        <a:solidFill>
          <a:schemeClr val="bg1">
            <a:lumMod val="65000"/>
          </a:schemeClr>
        </a:solidFill>
      </dgm:spPr>
      <dgm:t>
        <a:bodyPr/>
        <a:lstStyle/>
        <a:p>
          <a:pPr algn="just" rtl="0"/>
          <a:r>
            <a:rPr lang="es-MX" sz="2400" dirty="0" smtClean="0">
              <a:solidFill>
                <a:schemeClr val="tx1"/>
              </a:solidFill>
            </a:rPr>
            <a:t>La capacidad de una organización para cumplir con sus funciones institucionales depende de su eficacia operacional, y esta es función directa de las características de los recursos humanos y tecnologías utilizadas en sus operaciones regulares de trabajo</a:t>
          </a:r>
        </a:p>
      </dgm:t>
    </dgm:pt>
    <dgm:pt modelId="{484C4939-AA88-43D3-9D75-AF660D887276}" type="parTrans" cxnId="{F0846FF5-C673-41A0-AF5F-07DBBB206816}">
      <dgm:prSet/>
      <dgm:spPr/>
      <dgm:t>
        <a:bodyPr/>
        <a:lstStyle/>
        <a:p>
          <a:endParaRPr lang="es-MX"/>
        </a:p>
      </dgm:t>
    </dgm:pt>
    <dgm:pt modelId="{06A04E30-34F8-400A-8E49-90DAB8A090F9}" type="sibTrans" cxnId="{F0846FF5-C673-41A0-AF5F-07DBBB206816}">
      <dgm:prSet/>
      <dgm:spPr/>
      <dgm:t>
        <a:bodyPr/>
        <a:lstStyle/>
        <a:p>
          <a:endParaRPr lang="es-MX"/>
        </a:p>
      </dgm:t>
    </dgm:pt>
    <dgm:pt modelId="{CFA88E65-DAC3-48F5-A2F5-1D244279E089}" type="pres">
      <dgm:prSet presAssocID="{D14BAAF5-49B6-4EE3-AEB4-415986C06000}" presName="linearFlow" presStyleCnt="0">
        <dgm:presLayoutVars>
          <dgm:dir/>
          <dgm:resizeHandles val="exact"/>
        </dgm:presLayoutVars>
      </dgm:prSet>
      <dgm:spPr/>
      <dgm:t>
        <a:bodyPr/>
        <a:lstStyle/>
        <a:p>
          <a:endParaRPr lang="es-MX"/>
        </a:p>
      </dgm:t>
    </dgm:pt>
    <dgm:pt modelId="{16FB95A0-7E9A-4595-B748-874A2D3A8E0F}" type="pres">
      <dgm:prSet presAssocID="{581FB802-82A6-4731-8894-6BFC2F3EBE5E}" presName="composite" presStyleCnt="0"/>
      <dgm:spPr/>
      <dgm:t>
        <a:bodyPr/>
        <a:lstStyle/>
        <a:p>
          <a:endParaRPr lang="es-MX"/>
        </a:p>
      </dgm:t>
    </dgm:pt>
    <dgm:pt modelId="{FDF58F38-EEC8-4A9E-9FA8-E6BB1CD7BBDD}" type="pres">
      <dgm:prSet presAssocID="{581FB802-82A6-4731-8894-6BFC2F3EBE5E}" presName="imgShp" presStyleLbl="fgImgPlace1" presStyleIdx="0" presStyleCnt="1" custScaleX="107978" custScaleY="105040" custLinFactNeighborX="-2834" custLinFactNeighborY="-17982"/>
      <dgm:spPr>
        <a:blipFill rotWithShape="0">
          <a:blip xmlns:r="http://schemas.openxmlformats.org/officeDocument/2006/relationships" r:embed="rId1"/>
          <a:stretch>
            <a:fillRect/>
          </a:stretch>
        </a:blipFill>
      </dgm:spPr>
      <dgm:t>
        <a:bodyPr/>
        <a:lstStyle/>
        <a:p>
          <a:endParaRPr lang="es-MX"/>
        </a:p>
      </dgm:t>
    </dgm:pt>
    <dgm:pt modelId="{BD6F8301-885B-4579-90E8-C61453C387F1}" type="pres">
      <dgm:prSet presAssocID="{581FB802-82A6-4731-8894-6BFC2F3EBE5E}" presName="txShp" presStyleLbl="node1" presStyleIdx="0" presStyleCnt="1" custScaleX="116928" custScaleY="119995" custLinFactNeighborX="-2701" custLinFactNeighborY="-19005">
        <dgm:presLayoutVars>
          <dgm:bulletEnabled val="1"/>
        </dgm:presLayoutVars>
      </dgm:prSet>
      <dgm:spPr/>
      <dgm:t>
        <a:bodyPr/>
        <a:lstStyle/>
        <a:p>
          <a:endParaRPr lang="es-MX"/>
        </a:p>
      </dgm:t>
    </dgm:pt>
  </dgm:ptLst>
  <dgm:cxnLst>
    <dgm:cxn modelId="{F80225A7-809A-4C6B-940D-CDF3853E84E0}" type="presOf" srcId="{D14BAAF5-49B6-4EE3-AEB4-415986C06000}" destId="{CFA88E65-DAC3-48F5-A2F5-1D244279E089}" srcOrd="0" destOrd="0" presId="urn:microsoft.com/office/officeart/2005/8/layout/vList3"/>
    <dgm:cxn modelId="{E3805DC5-0860-495A-86A3-6A341794C2E2}" type="presOf" srcId="{581FB802-82A6-4731-8894-6BFC2F3EBE5E}" destId="{BD6F8301-885B-4579-90E8-C61453C387F1}" srcOrd="0" destOrd="0" presId="urn:microsoft.com/office/officeart/2005/8/layout/vList3"/>
    <dgm:cxn modelId="{F0846FF5-C673-41A0-AF5F-07DBBB206816}" srcId="{D14BAAF5-49B6-4EE3-AEB4-415986C06000}" destId="{581FB802-82A6-4731-8894-6BFC2F3EBE5E}" srcOrd="0" destOrd="0" parTransId="{484C4939-AA88-43D3-9D75-AF660D887276}" sibTransId="{06A04E30-34F8-400A-8E49-90DAB8A090F9}"/>
    <dgm:cxn modelId="{7426E26B-DD7F-462B-B78E-820908B6CE08}" type="presParOf" srcId="{CFA88E65-DAC3-48F5-A2F5-1D244279E089}" destId="{16FB95A0-7E9A-4595-B748-874A2D3A8E0F}" srcOrd="0" destOrd="0" presId="urn:microsoft.com/office/officeart/2005/8/layout/vList3"/>
    <dgm:cxn modelId="{F415CD8B-2765-4562-92E2-51FB34F26077}" type="presParOf" srcId="{16FB95A0-7E9A-4595-B748-874A2D3A8E0F}" destId="{FDF58F38-EEC8-4A9E-9FA8-E6BB1CD7BBDD}" srcOrd="0" destOrd="0" presId="urn:microsoft.com/office/officeart/2005/8/layout/vList3"/>
    <dgm:cxn modelId="{1A310A26-F8B7-4B4A-B7BE-7EF54E3F235C}" type="presParOf" srcId="{16FB95A0-7E9A-4595-B748-874A2D3A8E0F}" destId="{BD6F8301-885B-4579-90E8-C61453C387F1}" srcOrd="1" destOrd="0" presId="urn:microsoft.com/office/officeart/2005/8/layout/v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AB6C973-1E08-4860-A535-20E44F046A31}" type="doc">
      <dgm:prSet loTypeId="urn:microsoft.com/office/officeart/2005/8/layout/orgChart1" loCatId="hierarchy" qsTypeId="urn:microsoft.com/office/officeart/2005/8/quickstyle/simple5" qsCatId="simple" csTypeId="urn:microsoft.com/office/officeart/2005/8/colors/accent6_1" csCatId="accent6" phldr="1"/>
      <dgm:spPr/>
      <dgm:t>
        <a:bodyPr/>
        <a:lstStyle/>
        <a:p>
          <a:endParaRPr lang="es-ES"/>
        </a:p>
      </dgm:t>
    </dgm:pt>
    <dgm:pt modelId="{82C6C243-363E-4795-A5B1-CE2B4E4570AC}">
      <dgm:prSet phldrT="[Texto]">
        <dgm:style>
          <a:lnRef idx="0">
            <a:schemeClr val="accent6"/>
          </a:lnRef>
          <a:fillRef idx="3">
            <a:schemeClr val="accent6"/>
          </a:fillRef>
          <a:effectRef idx="3">
            <a:schemeClr val="accent6"/>
          </a:effectRef>
          <a:fontRef idx="minor">
            <a:schemeClr val="lt1"/>
          </a:fontRef>
        </dgm:style>
      </dgm:prSet>
      <dgm:spPr/>
      <dgm:t>
        <a:bodyPr/>
        <a:lstStyle/>
        <a:p>
          <a:r>
            <a:rPr lang="es-MX" dirty="0" smtClean="0">
              <a:solidFill>
                <a:schemeClr val="bg1"/>
              </a:solidFill>
            </a:rPr>
            <a:t>Secretaría de Programación y Presupuesto</a:t>
          </a:r>
          <a:endParaRPr lang="es-ES" dirty="0">
            <a:solidFill>
              <a:schemeClr val="bg1"/>
            </a:solidFill>
          </a:endParaRPr>
        </a:p>
      </dgm:t>
    </dgm:pt>
    <dgm:pt modelId="{EEE09594-4314-4146-9746-538AF70BD6A5}" type="parTrans" cxnId="{E233508A-E111-435F-898F-EE3FC2DF2B20}">
      <dgm:prSet/>
      <dgm:spPr/>
      <dgm:t>
        <a:bodyPr/>
        <a:lstStyle/>
        <a:p>
          <a:endParaRPr lang="es-ES"/>
        </a:p>
      </dgm:t>
    </dgm:pt>
    <dgm:pt modelId="{0B14ED99-29C4-48F6-96BE-D63C275AE6AB}" type="sibTrans" cxnId="{E233508A-E111-435F-898F-EE3FC2DF2B20}">
      <dgm:prSet/>
      <dgm:spPr/>
      <dgm:t>
        <a:bodyPr/>
        <a:lstStyle/>
        <a:p>
          <a:endParaRPr lang="es-ES"/>
        </a:p>
      </dgm:t>
    </dgm:pt>
    <dgm:pt modelId="{1888A169-963A-49A0-AD24-0728E7701D07}">
      <dgm:prSet phldrT="[Texto]"/>
      <dgm:spPr/>
      <dgm:t>
        <a:bodyPr/>
        <a:lstStyle/>
        <a:p>
          <a:r>
            <a:rPr lang="es-MX" dirty="0" smtClean="0"/>
            <a:t>Coord. Gral. de Modernización de la APF</a:t>
          </a:r>
          <a:endParaRPr lang="es-ES" dirty="0"/>
        </a:p>
      </dgm:t>
    </dgm:pt>
    <dgm:pt modelId="{35B928D4-C7FC-426F-9900-924CA3CB4CC9}" type="parTrans" cxnId="{2E51620D-E2F5-4924-88E6-772CD42517F9}">
      <dgm:prSet/>
      <dgm:spPr/>
      <dgm:t>
        <a:bodyPr/>
        <a:lstStyle/>
        <a:p>
          <a:endParaRPr lang="es-ES"/>
        </a:p>
      </dgm:t>
    </dgm:pt>
    <dgm:pt modelId="{3580C2F1-D815-4186-8405-D24DD23CC015}" type="sibTrans" cxnId="{2E51620D-E2F5-4924-88E6-772CD42517F9}">
      <dgm:prSet/>
      <dgm:spPr/>
      <dgm:t>
        <a:bodyPr/>
        <a:lstStyle/>
        <a:p>
          <a:endParaRPr lang="es-ES"/>
        </a:p>
      </dgm:t>
    </dgm:pt>
    <dgm:pt modelId="{44230E33-7D50-4452-B7B4-94EDEF735E80}">
      <dgm:prSet phldrT="[Texto]"/>
      <dgm:spPr/>
      <dgm:t>
        <a:bodyPr/>
        <a:lstStyle/>
        <a:p>
          <a:r>
            <a:rPr lang="es-MX" dirty="0" smtClean="0"/>
            <a:t>Dir. Gral. de Modernización de la APF</a:t>
          </a:r>
          <a:endParaRPr lang="es-ES" dirty="0"/>
        </a:p>
      </dgm:t>
    </dgm:pt>
    <dgm:pt modelId="{7EC5B7F0-6D3F-4B83-B003-846FF72A2EDB}" type="parTrans" cxnId="{1F60DD8C-ED19-4BEF-BEE2-741CE552A1DC}">
      <dgm:prSet/>
      <dgm:spPr/>
      <dgm:t>
        <a:bodyPr/>
        <a:lstStyle/>
        <a:p>
          <a:endParaRPr lang="es-ES"/>
        </a:p>
      </dgm:t>
    </dgm:pt>
    <dgm:pt modelId="{D86964ED-5F5B-45DF-95B5-1C2B57A10E7C}" type="sibTrans" cxnId="{1F60DD8C-ED19-4BEF-BEE2-741CE552A1DC}">
      <dgm:prSet/>
      <dgm:spPr/>
      <dgm:t>
        <a:bodyPr/>
        <a:lstStyle/>
        <a:p>
          <a:endParaRPr lang="es-ES"/>
        </a:p>
      </dgm:t>
    </dgm:pt>
    <dgm:pt modelId="{6940B225-4BB8-478C-B3D7-DC1DAAE733B1}" type="pres">
      <dgm:prSet presAssocID="{3AB6C973-1E08-4860-A535-20E44F046A31}" presName="hierChild1" presStyleCnt="0">
        <dgm:presLayoutVars>
          <dgm:orgChart val="1"/>
          <dgm:chPref val="1"/>
          <dgm:dir/>
          <dgm:animOne val="branch"/>
          <dgm:animLvl val="lvl"/>
          <dgm:resizeHandles/>
        </dgm:presLayoutVars>
      </dgm:prSet>
      <dgm:spPr/>
      <dgm:t>
        <a:bodyPr/>
        <a:lstStyle/>
        <a:p>
          <a:endParaRPr lang="es-ES"/>
        </a:p>
      </dgm:t>
    </dgm:pt>
    <dgm:pt modelId="{7AAB4CF5-C6EB-44B4-AD4A-22256688E947}" type="pres">
      <dgm:prSet presAssocID="{82C6C243-363E-4795-A5B1-CE2B4E4570AC}" presName="hierRoot1" presStyleCnt="0">
        <dgm:presLayoutVars>
          <dgm:hierBranch val="init"/>
        </dgm:presLayoutVars>
      </dgm:prSet>
      <dgm:spPr/>
    </dgm:pt>
    <dgm:pt modelId="{3A6ACA85-6E0D-4717-97F1-94732E8ACF02}" type="pres">
      <dgm:prSet presAssocID="{82C6C243-363E-4795-A5B1-CE2B4E4570AC}" presName="rootComposite1" presStyleCnt="0"/>
      <dgm:spPr/>
    </dgm:pt>
    <dgm:pt modelId="{B034CC8E-E575-4336-AD5E-686095A0BE54}" type="pres">
      <dgm:prSet presAssocID="{82C6C243-363E-4795-A5B1-CE2B4E4570AC}" presName="rootText1" presStyleLbl="node0" presStyleIdx="0" presStyleCnt="1">
        <dgm:presLayoutVars>
          <dgm:chPref val="3"/>
        </dgm:presLayoutVars>
      </dgm:prSet>
      <dgm:spPr/>
      <dgm:t>
        <a:bodyPr/>
        <a:lstStyle/>
        <a:p>
          <a:endParaRPr lang="es-ES"/>
        </a:p>
      </dgm:t>
    </dgm:pt>
    <dgm:pt modelId="{F980C0DF-E400-45EB-ACD8-058F002E2D95}" type="pres">
      <dgm:prSet presAssocID="{82C6C243-363E-4795-A5B1-CE2B4E4570AC}" presName="rootConnector1" presStyleLbl="node1" presStyleIdx="0" presStyleCnt="0"/>
      <dgm:spPr/>
      <dgm:t>
        <a:bodyPr/>
        <a:lstStyle/>
        <a:p>
          <a:endParaRPr lang="es-ES"/>
        </a:p>
      </dgm:t>
    </dgm:pt>
    <dgm:pt modelId="{1FD48D7A-06B2-4AE8-BE5F-91C70FD01727}" type="pres">
      <dgm:prSet presAssocID="{82C6C243-363E-4795-A5B1-CE2B4E4570AC}" presName="hierChild2" presStyleCnt="0"/>
      <dgm:spPr/>
    </dgm:pt>
    <dgm:pt modelId="{9E149F12-8450-4DA2-88C9-B300ECC2C7FF}" type="pres">
      <dgm:prSet presAssocID="{35B928D4-C7FC-426F-9900-924CA3CB4CC9}" presName="Name37" presStyleLbl="parChTrans1D2" presStyleIdx="0" presStyleCnt="1"/>
      <dgm:spPr/>
      <dgm:t>
        <a:bodyPr/>
        <a:lstStyle/>
        <a:p>
          <a:endParaRPr lang="es-ES"/>
        </a:p>
      </dgm:t>
    </dgm:pt>
    <dgm:pt modelId="{F1D48190-8DCF-47FB-B6B7-B5BB46918989}" type="pres">
      <dgm:prSet presAssocID="{1888A169-963A-49A0-AD24-0728E7701D07}" presName="hierRoot2" presStyleCnt="0">
        <dgm:presLayoutVars>
          <dgm:hierBranch val="init"/>
        </dgm:presLayoutVars>
      </dgm:prSet>
      <dgm:spPr/>
    </dgm:pt>
    <dgm:pt modelId="{3AC2477A-D610-4478-BDF4-43D590CFE9D4}" type="pres">
      <dgm:prSet presAssocID="{1888A169-963A-49A0-AD24-0728E7701D07}" presName="rootComposite" presStyleCnt="0"/>
      <dgm:spPr/>
    </dgm:pt>
    <dgm:pt modelId="{AA7191F8-6DE2-48D2-8DC4-63E163656750}" type="pres">
      <dgm:prSet presAssocID="{1888A169-963A-49A0-AD24-0728E7701D07}" presName="rootText" presStyleLbl="node2" presStyleIdx="0" presStyleCnt="1">
        <dgm:presLayoutVars>
          <dgm:chPref val="3"/>
        </dgm:presLayoutVars>
      </dgm:prSet>
      <dgm:spPr/>
      <dgm:t>
        <a:bodyPr/>
        <a:lstStyle/>
        <a:p>
          <a:endParaRPr lang="es-ES"/>
        </a:p>
      </dgm:t>
    </dgm:pt>
    <dgm:pt modelId="{F262A644-BEEE-42C6-88A2-E231BEE2628B}" type="pres">
      <dgm:prSet presAssocID="{1888A169-963A-49A0-AD24-0728E7701D07}" presName="rootConnector" presStyleLbl="node2" presStyleIdx="0" presStyleCnt="1"/>
      <dgm:spPr/>
      <dgm:t>
        <a:bodyPr/>
        <a:lstStyle/>
        <a:p>
          <a:endParaRPr lang="es-ES"/>
        </a:p>
      </dgm:t>
    </dgm:pt>
    <dgm:pt modelId="{3D109262-9781-4FEB-AB2C-3FF34C9F023F}" type="pres">
      <dgm:prSet presAssocID="{1888A169-963A-49A0-AD24-0728E7701D07}" presName="hierChild4" presStyleCnt="0"/>
      <dgm:spPr/>
    </dgm:pt>
    <dgm:pt modelId="{E57F17F2-6272-4C21-B362-C73F163E645D}" type="pres">
      <dgm:prSet presAssocID="{7EC5B7F0-6D3F-4B83-B003-846FF72A2EDB}" presName="Name37" presStyleLbl="parChTrans1D3" presStyleIdx="0" presStyleCnt="1"/>
      <dgm:spPr/>
      <dgm:t>
        <a:bodyPr/>
        <a:lstStyle/>
        <a:p>
          <a:endParaRPr lang="es-ES"/>
        </a:p>
      </dgm:t>
    </dgm:pt>
    <dgm:pt modelId="{70CB1C49-A58D-4D8E-A313-845DD7BD0EDC}" type="pres">
      <dgm:prSet presAssocID="{44230E33-7D50-4452-B7B4-94EDEF735E80}" presName="hierRoot2" presStyleCnt="0">
        <dgm:presLayoutVars>
          <dgm:hierBranch val="init"/>
        </dgm:presLayoutVars>
      </dgm:prSet>
      <dgm:spPr/>
    </dgm:pt>
    <dgm:pt modelId="{28E0C57C-83B7-443C-A528-C70D8C46EF42}" type="pres">
      <dgm:prSet presAssocID="{44230E33-7D50-4452-B7B4-94EDEF735E80}" presName="rootComposite" presStyleCnt="0"/>
      <dgm:spPr/>
    </dgm:pt>
    <dgm:pt modelId="{A5EC768E-86CF-4266-8FB1-594DA0340635}" type="pres">
      <dgm:prSet presAssocID="{44230E33-7D50-4452-B7B4-94EDEF735E80}" presName="rootText" presStyleLbl="node3" presStyleIdx="0" presStyleCnt="1">
        <dgm:presLayoutVars>
          <dgm:chPref val="3"/>
        </dgm:presLayoutVars>
      </dgm:prSet>
      <dgm:spPr/>
      <dgm:t>
        <a:bodyPr/>
        <a:lstStyle/>
        <a:p>
          <a:endParaRPr lang="es-ES"/>
        </a:p>
      </dgm:t>
    </dgm:pt>
    <dgm:pt modelId="{46D6A252-FC99-4A0C-831C-40A796E779D7}" type="pres">
      <dgm:prSet presAssocID="{44230E33-7D50-4452-B7B4-94EDEF735E80}" presName="rootConnector" presStyleLbl="node3" presStyleIdx="0" presStyleCnt="1"/>
      <dgm:spPr/>
      <dgm:t>
        <a:bodyPr/>
        <a:lstStyle/>
        <a:p>
          <a:endParaRPr lang="es-ES"/>
        </a:p>
      </dgm:t>
    </dgm:pt>
    <dgm:pt modelId="{07C23E4F-ABBC-4E2A-971F-82E0BDF6052F}" type="pres">
      <dgm:prSet presAssocID="{44230E33-7D50-4452-B7B4-94EDEF735E80}" presName="hierChild4" presStyleCnt="0"/>
      <dgm:spPr/>
    </dgm:pt>
    <dgm:pt modelId="{174F6FC9-FE9E-4673-A931-6F7D3A4CD8BD}" type="pres">
      <dgm:prSet presAssocID="{44230E33-7D50-4452-B7B4-94EDEF735E80}" presName="hierChild5" presStyleCnt="0"/>
      <dgm:spPr/>
    </dgm:pt>
    <dgm:pt modelId="{F8D627B4-3693-4733-BD57-773C39110083}" type="pres">
      <dgm:prSet presAssocID="{1888A169-963A-49A0-AD24-0728E7701D07}" presName="hierChild5" presStyleCnt="0"/>
      <dgm:spPr/>
    </dgm:pt>
    <dgm:pt modelId="{CD8D0B70-C7D9-466B-BB49-F6C66EED0741}" type="pres">
      <dgm:prSet presAssocID="{82C6C243-363E-4795-A5B1-CE2B4E4570AC}" presName="hierChild3" presStyleCnt="0"/>
      <dgm:spPr/>
    </dgm:pt>
  </dgm:ptLst>
  <dgm:cxnLst>
    <dgm:cxn modelId="{23EA3BB3-F76C-4C0D-AA16-4B828AF82022}" type="presOf" srcId="{35B928D4-C7FC-426F-9900-924CA3CB4CC9}" destId="{9E149F12-8450-4DA2-88C9-B300ECC2C7FF}" srcOrd="0" destOrd="0" presId="urn:microsoft.com/office/officeart/2005/8/layout/orgChart1"/>
    <dgm:cxn modelId="{55D29167-D45A-4087-825C-4D5DF776F099}" type="presOf" srcId="{1888A169-963A-49A0-AD24-0728E7701D07}" destId="{F262A644-BEEE-42C6-88A2-E231BEE2628B}" srcOrd="1" destOrd="0" presId="urn:microsoft.com/office/officeart/2005/8/layout/orgChart1"/>
    <dgm:cxn modelId="{296E7ED6-8085-49CA-BCEB-A0DAA77F23A8}" type="presOf" srcId="{7EC5B7F0-6D3F-4B83-B003-846FF72A2EDB}" destId="{E57F17F2-6272-4C21-B362-C73F163E645D}" srcOrd="0" destOrd="0" presId="urn:microsoft.com/office/officeart/2005/8/layout/orgChart1"/>
    <dgm:cxn modelId="{A6829102-1B99-4511-9D7D-24C4AA44405C}" type="presOf" srcId="{82C6C243-363E-4795-A5B1-CE2B4E4570AC}" destId="{B034CC8E-E575-4336-AD5E-686095A0BE54}" srcOrd="0" destOrd="0" presId="urn:microsoft.com/office/officeart/2005/8/layout/orgChart1"/>
    <dgm:cxn modelId="{D319D9D6-5581-4716-8DD9-285313C9F055}" type="presOf" srcId="{82C6C243-363E-4795-A5B1-CE2B4E4570AC}" destId="{F980C0DF-E400-45EB-ACD8-058F002E2D95}" srcOrd="1" destOrd="0" presId="urn:microsoft.com/office/officeart/2005/8/layout/orgChart1"/>
    <dgm:cxn modelId="{E233508A-E111-435F-898F-EE3FC2DF2B20}" srcId="{3AB6C973-1E08-4860-A535-20E44F046A31}" destId="{82C6C243-363E-4795-A5B1-CE2B4E4570AC}" srcOrd="0" destOrd="0" parTransId="{EEE09594-4314-4146-9746-538AF70BD6A5}" sibTransId="{0B14ED99-29C4-48F6-96BE-D63C275AE6AB}"/>
    <dgm:cxn modelId="{F1475517-4DA8-4170-BE5C-ECA5EE56F5CE}" type="presOf" srcId="{1888A169-963A-49A0-AD24-0728E7701D07}" destId="{AA7191F8-6DE2-48D2-8DC4-63E163656750}" srcOrd="0" destOrd="0" presId="urn:microsoft.com/office/officeart/2005/8/layout/orgChart1"/>
    <dgm:cxn modelId="{1F60DD8C-ED19-4BEF-BEE2-741CE552A1DC}" srcId="{1888A169-963A-49A0-AD24-0728E7701D07}" destId="{44230E33-7D50-4452-B7B4-94EDEF735E80}" srcOrd="0" destOrd="0" parTransId="{7EC5B7F0-6D3F-4B83-B003-846FF72A2EDB}" sibTransId="{D86964ED-5F5B-45DF-95B5-1C2B57A10E7C}"/>
    <dgm:cxn modelId="{F8ECB7BF-62B8-427D-93C5-320D5A0F9352}" type="presOf" srcId="{44230E33-7D50-4452-B7B4-94EDEF735E80}" destId="{A5EC768E-86CF-4266-8FB1-594DA0340635}" srcOrd="0" destOrd="0" presId="urn:microsoft.com/office/officeart/2005/8/layout/orgChart1"/>
    <dgm:cxn modelId="{2E51620D-E2F5-4924-88E6-772CD42517F9}" srcId="{82C6C243-363E-4795-A5B1-CE2B4E4570AC}" destId="{1888A169-963A-49A0-AD24-0728E7701D07}" srcOrd="0" destOrd="0" parTransId="{35B928D4-C7FC-426F-9900-924CA3CB4CC9}" sibTransId="{3580C2F1-D815-4186-8405-D24DD23CC015}"/>
    <dgm:cxn modelId="{12E357CA-7D91-4B52-AEAB-B4B36D94A7E7}" type="presOf" srcId="{3AB6C973-1E08-4860-A535-20E44F046A31}" destId="{6940B225-4BB8-478C-B3D7-DC1DAAE733B1}" srcOrd="0" destOrd="0" presId="urn:microsoft.com/office/officeart/2005/8/layout/orgChart1"/>
    <dgm:cxn modelId="{8C06CBFD-947E-453A-95F4-CA73DD5C71AA}" type="presOf" srcId="{44230E33-7D50-4452-B7B4-94EDEF735E80}" destId="{46D6A252-FC99-4A0C-831C-40A796E779D7}" srcOrd="1" destOrd="0" presId="urn:microsoft.com/office/officeart/2005/8/layout/orgChart1"/>
    <dgm:cxn modelId="{0158D9C8-F3A2-44E3-9C52-8DE59E646AE5}" type="presParOf" srcId="{6940B225-4BB8-478C-B3D7-DC1DAAE733B1}" destId="{7AAB4CF5-C6EB-44B4-AD4A-22256688E947}" srcOrd="0" destOrd="0" presId="urn:microsoft.com/office/officeart/2005/8/layout/orgChart1"/>
    <dgm:cxn modelId="{FB98E9CD-C29D-469A-A0B2-6106C24F5CE8}" type="presParOf" srcId="{7AAB4CF5-C6EB-44B4-AD4A-22256688E947}" destId="{3A6ACA85-6E0D-4717-97F1-94732E8ACF02}" srcOrd="0" destOrd="0" presId="urn:microsoft.com/office/officeart/2005/8/layout/orgChart1"/>
    <dgm:cxn modelId="{E9707EB6-926F-4B1B-8321-B8C8F5933001}" type="presParOf" srcId="{3A6ACA85-6E0D-4717-97F1-94732E8ACF02}" destId="{B034CC8E-E575-4336-AD5E-686095A0BE54}" srcOrd="0" destOrd="0" presId="urn:microsoft.com/office/officeart/2005/8/layout/orgChart1"/>
    <dgm:cxn modelId="{0815243A-85E8-4FED-BFEC-93FFF1BF64D0}" type="presParOf" srcId="{3A6ACA85-6E0D-4717-97F1-94732E8ACF02}" destId="{F980C0DF-E400-45EB-ACD8-058F002E2D95}" srcOrd="1" destOrd="0" presId="urn:microsoft.com/office/officeart/2005/8/layout/orgChart1"/>
    <dgm:cxn modelId="{AD24649F-F3B1-4A70-A7C0-0CF49F52436A}" type="presParOf" srcId="{7AAB4CF5-C6EB-44B4-AD4A-22256688E947}" destId="{1FD48D7A-06B2-4AE8-BE5F-91C70FD01727}" srcOrd="1" destOrd="0" presId="urn:microsoft.com/office/officeart/2005/8/layout/orgChart1"/>
    <dgm:cxn modelId="{1336AA75-16BE-4CA3-9F6D-898DF646B11B}" type="presParOf" srcId="{1FD48D7A-06B2-4AE8-BE5F-91C70FD01727}" destId="{9E149F12-8450-4DA2-88C9-B300ECC2C7FF}" srcOrd="0" destOrd="0" presId="urn:microsoft.com/office/officeart/2005/8/layout/orgChart1"/>
    <dgm:cxn modelId="{5F7C6942-BC24-4919-81DD-2F227D2C33D2}" type="presParOf" srcId="{1FD48D7A-06B2-4AE8-BE5F-91C70FD01727}" destId="{F1D48190-8DCF-47FB-B6B7-B5BB46918989}" srcOrd="1" destOrd="0" presId="urn:microsoft.com/office/officeart/2005/8/layout/orgChart1"/>
    <dgm:cxn modelId="{ABADE1CB-5961-4C7F-9ABD-BA31787864DF}" type="presParOf" srcId="{F1D48190-8DCF-47FB-B6B7-B5BB46918989}" destId="{3AC2477A-D610-4478-BDF4-43D590CFE9D4}" srcOrd="0" destOrd="0" presId="urn:microsoft.com/office/officeart/2005/8/layout/orgChart1"/>
    <dgm:cxn modelId="{60322822-B36F-4DC3-8F80-D22D57010A15}" type="presParOf" srcId="{3AC2477A-D610-4478-BDF4-43D590CFE9D4}" destId="{AA7191F8-6DE2-48D2-8DC4-63E163656750}" srcOrd="0" destOrd="0" presId="urn:microsoft.com/office/officeart/2005/8/layout/orgChart1"/>
    <dgm:cxn modelId="{0773F9A2-91B2-4F66-9C79-C9A9682A620B}" type="presParOf" srcId="{3AC2477A-D610-4478-BDF4-43D590CFE9D4}" destId="{F262A644-BEEE-42C6-88A2-E231BEE2628B}" srcOrd="1" destOrd="0" presId="urn:microsoft.com/office/officeart/2005/8/layout/orgChart1"/>
    <dgm:cxn modelId="{66DE0AF9-657C-4E84-80F6-82B025D7E03D}" type="presParOf" srcId="{F1D48190-8DCF-47FB-B6B7-B5BB46918989}" destId="{3D109262-9781-4FEB-AB2C-3FF34C9F023F}" srcOrd="1" destOrd="0" presId="urn:microsoft.com/office/officeart/2005/8/layout/orgChart1"/>
    <dgm:cxn modelId="{C52C20AD-D1D3-43FC-81D0-34B909F7511B}" type="presParOf" srcId="{3D109262-9781-4FEB-AB2C-3FF34C9F023F}" destId="{E57F17F2-6272-4C21-B362-C73F163E645D}" srcOrd="0" destOrd="0" presId="urn:microsoft.com/office/officeart/2005/8/layout/orgChart1"/>
    <dgm:cxn modelId="{66FDC5E2-A0E7-442C-B0A0-9CC5408889F4}" type="presParOf" srcId="{3D109262-9781-4FEB-AB2C-3FF34C9F023F}" destId="{70CB1C49-A58D-4D8E-A313-845DD7BD0EDC}" srcOrd="1" destOrd="0" presId="urn:microsoft.com/office/officeart/2005/8/layout/orgChart1"/>
    <dgm:cxn modelId="{172D3214-7182-48B4-8F77-C73B7CA0A9BC}" type="presParOf" srcId="{70CB1C49-A58D-4D8E-A313-845DD7BD0EDC}" destId="{28E0C57C-83B7-443C-A528-C70D8C46EF42}" srcOrd="0" destOrd="0" presId="urn:microsoft.com/office/officeart/2005/8/layout/orgChart1"/>
    <dgm:cxn modelId="{DA8EE400-129A-4D86-A3D4-CA257BF46BF4}" type="presParOf" srcId="{28E0C57C-83B7-443C-A528-C70D8C46EF42}" destId="{A5EC768E-86CF-4266-8FB1-594DA0340635}" srcOrd="0" destOrd="0" presId="urn:microsoft.com/office/officeart/2005/8/layout/orgChart1"/>
    <dgm:cxn modelId="{FE54042E-2752-4C91-9DB1-1FB4A6381448}" type="presParOf" srcId="{28E0C57C-83B7-443C-A528-C70D8C46EF42}" destId="{46D6A252-FC99-4A0C-831C-40A796E779D7}" srcOrd="1" destOrd="0" presId="urn:microsoft.com/office/officeart/2005/8/layout/orgChart1"/>
    <dgm:cxn modelId="{F34F0EDC-B20E-453D-8C6F-65F5F577D4D5}" type="presParOf" srcId="{70CB1C49-A58D-4D8E-A313-845DD7BD0EDC}" destId="{07C23E4F-ABBC-4E2A-971F-82E0BDF6052F}" srcOrd="1" destOrd="0" presId="urn:microsoft.com/office/officeart/2005/8/layout/orgChart1"/>
    <dgm:cxn modelId="{95C1CB21-C585-4D45-A8EE-1A1F167FBC7E}" type="presParOf" srcId="{70CB1C49-A58D-4D8E-A313-845DD7BD0EDC}" destId="{174F6FC9-FE9E-4673-A931-6F7D3A4CD8BD}" srcOrd="2" destOrd="0" presId="urn:microsoft.com/office/officeart/2005/8/layout/orgChart1"/>
    <dgm:cxn modelId="{3FE6D120-794B-4C3B-8633-8C9E1E0EF4E2}" type="presParOf" srcId="{F1D48190-8DCF-47FB-B6B7-B5BB46918989}" destId="{F8D627B4-3693-4733-BD57-773C39110083}" srcOrd="2" destOrd="0" presId="urn:microsoft.com/office/officeart/2005/8/layout/orgChart1"/>
    <dgm:cxn modelId="{3F45DDB2-8439-413B-BB67-A543378E9375}" type="presParOf" srcId="{7AAB4CF5-C6EB-44B4-AD4A-22256688E947}" destId="{CD8D0B70-C7D9-466B-BB49-F6C66EED0741}" srcOrd="2" destOrd="0" presId="urn:microsoft.com/office/officeart/2005/8/layout/orgChart1"/>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FE8B2DF-5539-4355-9136-B3EB8147057D}" type="doc">
      <dgm:prSet loTypeId="urn:microsoft.com/office/officeart/2005/8/layout/vList4" loCatId="list" qsTypeId="urn:microsoft.com/office/officeart/2005/8/quickstyle/3d3" qsCatId="3D" csTypeId="urn:microsoft.com/office/officeart/2005/8/colors/accent1_2" csCatId="accent1" phldr="1"/>
      <dgm:spPr/>
      <dgm:t>
        <a:bodyPr/>
        <a:lstStyle/>
        <a:p>
          <a:endParaRPr lang="es-MX"/>
        </a:p>
      </dgm:t>
    </dgm:pt>
    <dgm:pt modelId="{C96F6FB8-0631-42B6-B2FC-D8F26843F2B7}">
      <dgm:prSet/>
      <dgm:spPr>
        <a:solidFill>
          <a:schemeClr val="bg1">
            <a:lumMod val="65000"/>
          </a:schemeClr>
        </a:solidFill>
      </dgm:spPr>
      <dgm:t>
        <a:bodyPr/>
        <a:lstStyle/>
        <a:p>
          <a:pPr rtl="0"/>
          <a:r>
            <a:rPr lang="es-MX" dirty="0" smtClean="0">
              <a:solidFill>
                <a:schemeClr val="tx1"/>
              </a:solidFill>
            </a:rPr>
            <a:t>Es importante  hacer un deslinde conceptual entre reforma y modernización, entendiéndose por esta aquellas </a:t>
          </a:r>
          <a:r>
            <a:rPr lang="es-MX" b="1" dirty="0" smtClean="0">
              <a:solidFill>
                <a:schemeClr val="tx1"/>
              </a:solidFill>
            </a:rPr>
            <a:t>acciones que tienden a la búsqueda de la eficacia operacional de las funciones estatales </a:t>
          </a:r>
          <a:r>
            <a:rPr lang="es-MX" dirty="0" smtClean="0">
              <a:solidFill>
                <a:schemeClr val="tx1"/>
              </a:solidFill>
            </a:rPr>
            <a:t>definidas en la fase de reforma.</a:t>
          </a:r>
          <a:endParaRPr lang="es-MX" dirty="0">
            <a:solidFill>
              <a:schemeClr val="tx1"/>
            </a:solidFill>
          </a:endParaRPr>
        </a:p>
      </dgm:t>
    </dgm:pt>
    <dgm:pt modelId="{5A83EF2B-D5FB-464B-8BB5-D71263635CBB}" type="parTrans" cxnId="{1B08AAF7-1CF3-4001-AC8F-70112705084F}">
      <dgm:prSet/>
      <dgm:spPr/>
      <dgm:t>
        <a:bodyPr/>
        <a:lstStyle/>
        <a:p>
          <a:endParaRPr lang="es-MX"/>
        </a:p>
      </dgm:t>
    </dgm:pt>
    <dgm:pt modelId="{14AE0CC7-6428-4BA3-88EE-FBDCE6176205}" type="sibTrans" cxnId="{1B08AAF7-1CF3-4001-AC8F-70112705084F}">
      <dgm:prSet/>
      <dgm:spPr/>
      <dgm:t>
        <a:bodyPr/>
        <a:lstStyle/>
        <a:p>
          <a:endParaRPr lang="es-MX"/>
        </a:p>
      </dgm:t>
    </dgm:pt>
    <dgm:pt modelId="{A834732C-7BE0-49DD-8E45-5B188C2BF404}">
      <dgm:prSet/>
      <dgm:spPr>
        <a:solidFill>
          <a:schemeClr val="bg1">
            <a:lumMod val="65000"/>
          </a:schemeClr>
        </a:solidFill>
      </dgm:spPr>
      <dgm:t>
        <a:bodyPr/>
        <a:lstStyle/>
        <a:p>
          <a:pPr rtl="0"/>
          <a:r>
            <a:rPr lang="es-MX" dirty="0" smtClean="0">
              <a:solidFill>
                <a:schemeClr val="tx1"/>
              </a:solidFill>
            </a:rPr>
            <a:t>Por lo cual se recomienda asociar la palabra de reforma al </a:t>
          </a:r>
          <a:r>
            <a:rPr lang="es-MX" b="1" dirty="0" smtClean="0">
              <a:solidFill>
                <a:schemeClr val="tx1"/>
              </a:solidFill>
            </a:rPr>
            <a:t>cambio de las funciones del Estado.</a:t>
          </a:r>
          <a:endParaRPr lang="es-MX" b="1" dirty="0">
            <a:solidFill>
              <a:schemeClr val="tx1"/>
            </a:solidFill>
          </a:endParaRPr>
        </a:p>
      </dgm:t>
    </dgm:pt>
    <dgm:pt modelId="{F78F2532-F52C-40A6-AD5D-1BF56C86C3B9}" type="parTrans" cxnId="{901921AC-0222-4806-A28D-0F8241E56F27}">
      <dgm:prSet/>
      <dgm:spPr/>
      <dgm:t>
        <a:bodyPr/>
        <a:lstStyle/>
        <a:p>
          <a:endParaRPr lang="es-MX"/>
        </a:p>
      </dgm:t>
    </dgm:pt>
    <dgm:pt modelId="{D7FA0961-C59B-4520-9A02-C0E4E3F67103}" type="sibTrans" cxnId="{901921AC-0222-4806-A28D-0F8241E56F27}">
      <dgm:prSet/>
      <dgm:spPr/>
      <dgm:t>
        <a:bodyPr/>
        <a:lstStyle/>
        <a:p>
          <a:endParaRPr lang="es-MX"/>
        </a:p>
      </dgm:t>
    </dgm:pt>
    <dgm:pt modelId="{1450C275-0E8B-44A4-8BA9-8D2998EF1DFD}">
      <dgm:prSet/>
      <dgm:spPr>
        <a:solidFill>
          <a:schemeClr val="bg1">
            <a:lumMod val="65000"/>
          </a:schemeClr>
        </a:solidFill>
      </dgm:spPr>
      <dgm:t>
        <a:bodyPr/>
        <a:lstStyle/>
        <a:p>
          <a:pPr rtl="0"/>
          <a:r>
            <a:rPr lang="es-MX" b="1" dirty="0" smtClean="0">
              <a:solidFill>
                <a:schemeClr val="tx1"/>
              </a:solidFill>
            </a:rPr>
            <a:t>La modernización administrativa pone énfasis en el instrumental pero no para la regulación de la sociedad por el Estado, sino para la autorregulación administrativa e incremento de la eficacia operacional de la gestión publica.</a:t>
          </a:r>
          <a:endParaRPr lang="es-MX" dirty="0">
            <a:solidFill>
              <a:schemeClr val="tx1"/>
            </a:solidFill>
          </a:endParaRPr>
        </a:p>
      </dgm:t>
    </dgm:pt>
    <dgm:pt modelId="{ABF36745-A9A1-455D-84A9-11B4E1D3BD91}" type="parTrans" cxnId="{F7AB3FA5-0FB0-4C68-B72D-5BFAB33B86DB}">
      <dgm:prSet/>
      <dgm:spPr/>
      <dgm:t>
        <a:bodyPr/>
        <a:lstStyle/>
        <a:p>
          <a:endParaRPr lang="es-MX"/>
        </a:p>
      </dgm:t>
    </dgm:pt>
    <dgm:pt modelId="{617072E3-48D6-43E1-AA39-09D669E7C0D3}" type="sibTrans" cxnId="{F7AB3FA5-0FB0-4C68-B72D-5BFAB33B86DB}">
      <dgm:prSet/>
      <dgm:spPr/>
      <dgm:t>
        <a:bodyPr/>
        <a:lstStyle/>
        <a:p>
          <a:endParaRPr lang="es-MX"/>
        </a:p>
      </dgm:t>
    </dgm:pt>
    <dgm:pt modelId="{2D0357DC-5AA0-40E7-8F71-9F9729B0D674}" type="pres">
      <dgm:prSet presAssocID="{FFE8B2DF-5539-4355-9136-B3EB8147057D}" presName="linear" presStyleCnt="0">
        <dgm:presLayoutVars>
          <dgm:dir/>
          <dgm:resizeHandles val="exact"/>
        </dgm:presLayoutVars>
      </dgm:prSet>
      <dgm:spPr/>
      <dgm:t>
        <a:bodyPr/>
        <a:lstStyle/>
        <a:p>
          <a:endParaRPr lang="es-MX"/>
        </a:p>
      </dgm:t>
    </dgm:pt>
    <dgm:pt modelId="{57517933-F5D6-4E79-BF7F-C9E1BB55EA98}" type="pres">
      <dgm:prSet presAssocID="{C96F6FB8-0631-42B6-B2FC-D8F26843F2B7}" presName="comp" presStyleCnt="0"/>
      <dgm:spPr/>
    </dgm:pt>
    <dgm:pt modelId="{271CCDD8-C667-4836-814E-89685CA2970A}" type="pres">
      <dgm:prSet presAssocID="{C96F6FB8-0631-42B6-B2FC-D8F26843F2B7}" presName="box" presStyleLbl="node1" presStyleIdx="0" presStyleCnt="3"/>
      <dgm:spPr/>
      <dgm:t>
        <a:bodyPr/>
        <a:lstStyle/>
        <a:p>
          <a:endParaRPr lang="es-MX"/>
        </a:p>
      </dgm:t>
    </dgm:pt>
    <dgm:pt modelId="{A66A47E1-BA34-42F7-8E76-366A187C49D2}" type="pres">
      <dgm:prSet presAssocID="{C96F6FB8-0631-42B6-B2FC-D8F26843F2B7}" presName="img" presStyleLbl="fgImgPlace1" presStyleIdx="0" presStyleCnt="3"/>
      <dgm:spPr>
        <a:blipFill rotWithShape="0">
          <a:blip xmlns:r="http://schemas.openxmlformats.org/officeDocument/2006/relationships" r:embed="rId1"/>
          <a:stretch>
            <a:fillRect/>
          </a:stretch>
        </a:blipFill>
      </dgm:spPr>
    </dgm:pt>
    <dgm:pt modelId="{3885DE34-AE59-4400-8F19-41F2CD61F609}" type="pres">
      <dgm:prSet presAssocID="{C96F6FB8-0631-42B6-B2FC-D8F26843F2B7}" presName="text" presStyleLbl="node1" presStyleIdx="0" presStyleCnt="3">
        <dgm:presLayoutVars>
          <dgm:bulletEnabled val="1"/>
        </dgm:presLayoutVars>
      </dgm:prSet>
      <dgm:spPr/>
      <dgm:t>
        <a:bodyPr/>
        <a:lstStyle/>
        <a:p>
          <a:endParaRPr lang="es-MX"/>
        </a:p>
      </dgm:t>
    </dgm:pt>
    <dgm:pt modelId="{9559B720-3E9C-4B81-86CF-05AC17DD3951}" type="pres">
      <dgm:prSet presAssocID="{14AE0CC7-6428-4BA3-88EE-FBDCE6176205}" presName="spacer" presStyleCnt="0"/>
      <dgm:spPr/>
    </dgm:pt>
    <dgm:pt modelId="{250219AF-5F5C-43FF-AD4A-5C6931B94A4E}" type="pres">
      <dgm:prSet presAssocID="{A834732C-7BE0-49DD-8E45-5B188C2BF404}" presName="comp" presStyleCnt="0"/>
      <dgm:spPr/>
    </dgm:pt>
    <dgm:pt modelId="{2F7EA869-1635-4845-A01D-CAB17D959542}" type="pres">
      <dgm:prSet presAssocID="{A834732C-7BE0-49DD-8E45-5B188C2BF404}" presName="box" presStyleLbl="node1" presStyleIdx="1" presStyleCnt="3"/>
      <dgm:spPr/>
      <dgm:t>
        <a:bodyPr/>
        <a:lstStyle/>
        <a:p>
          <a:endParaRPr lang="es-MX"/>
        </a:p>
      </dgm:t>
    </dgm:pt>
    <dgm:pt modelId="{209C9B73-AD6A-4AD0-84D4-D99FB5242202}" type="pres">
      <dgm:prSet presAssocID="{A834732C-7BE0-49DD-8E45-5B188C2BF404}" presName="img" presStyleLbl="fgImgPlace1" presStyleIdx="1" presStyleCnt="3"/>
      <dgm:spPr>
        <a:blipFill rotWithShape="0">
          <a:blip xmlns:r="http://schemas.openxmlformats.org/officeDocument/2006/relationships" r:embed="rId2"/>
          <a:stretch>
            <a:fillRect/>
          </a:stretch>
        </a:blipFill>
      </dgm:spPr>
    </dgm:pt>
    <dgm:pt modelId="{BF6BE218-52ED-45C5-BC53-AC4A300E0579}" type="pres">
      <dgm:prSet presAssocID="{A834732C-7BE0-49DD-8E45-5B188C2BF404}" presName="text" presStyleLbl="node1" presStyleIdx="1" presStyleCnt="3">
        <dgm:presLayoutVars>
          <dgm:bulletEnabled val="1"/>
        </dgm:presLayoutVars>
      </dgm:prSet>
      <dgm:spPr/>
      <dgm:t>
        <a:bodyPr/>
        <a:lstStyle/>
        <a:p>
          <a:endParaRPr lang="es-MX"/>
        </a:p>
      </dgm:t>
    </dgm:pt>
    <dgm:pt modelId="{3D6CC714-F976-4FBE-ACAE-7CB175CC1B8D}" type="pres">
      <dgm:prSet presAssocID="{D7FA0961-C59B-4520-9A02-C0E4E3F67103}" presName="spacer" presStyleCnt="0"/>
      <dgm:spPr/>
    </dgm:pt>
    <dgm:pt modelId="{7210FD6A-F572-4B85-8222-D8695E5C7148}" type="pres">
      <dgm:prSet presAssocID="{1450C275-0E8B-44A4-8BA9-8D2998EF1DFD}" presName="comp" presStyleCnt="0"/>
      <dgm:spPr/>
    </dgm:pt>
    <dgm:pt modelId="{032C87AE-85E5-4F9E-ABF9-4473899F9293}" type="pres">
      <dgm:prSet presAssocID="{1450C275-0E8B-44A4-8BA9-8D2998EF1DFD}" presName="box" presStyleLbl="node1" presStyleIdx="2" presStyleCnt="3"/>
      <dgm:spPr/>
      <dgm:t>
        <a:bodyPr/>
        <a:lstStyle/>
        <a:p>
          <a:endParaRPr lang="es-MX"/>
        </a:p>
      </dgm:t>
    </dgm:pt>
    <dgm:pt modelId="{9A084FC5-2F9E-4BE3-BF2B-B1D73B255EBA}" type="pres">
      <dgm:prSet presAssocID="{1450C275-0E8B-44A4-8BA9-8D2998EF1DFD}" presName="img" presStyleLbl="fgImgPlace1" presStyleIdx="2" presStyleCnt="3"/>
      <dgm:spPr>
        <a:blipFill rotWithShape="0">
          <a:blip xmlns:r="http://schemas.openxmlformats.org/officeDocument/2006/relationships" r:embed="rId3"/>
          <a:stretch>
            <a:fillRect/>
          </a:stretch>
        </a:blipFill>
      </dgm:spPr>
    </dgm:pt>
    <dgm:pt modelId="{8861585D-CA92-4957-94D1-FD804A8984EA}" type="pres">
      <dgm:prSet presAssocID="{1450C275-0E8B-44A4-8BA9-8D2998EF1DFD}" presName="text" presStyleLbl="node1" presStyleIdx="2" presStyleCnt="3">
        <dgm:presLayoutVars>
          <dgm:bulletEnabled val="1"/>
        </dgm:presLayoutVars>
      </dgm:prSet>
      <dgm:spPr/>
      <dgm:t>
        <a:bodyPr/>
        <a:lstStyle/>
        <a:p>
          <a:endParaRPr lang="es-MX"/>
        </a:p>
      </dgm:t>
    </dgm:pt>
  </dgm:ptLst>
  <dgm:cxnLst>
    <dgm:cxn modelId="{6A4A7848-EAA4-4DC1-B246-03F000D669E9}" type="presOf" srcId="{1450C275-0E8B-44A4-8BA9-8D2998EF1DFD}" destId="{8861585D-CA92-4957-94D1-FD804A8984EA}" srcOrd="1" destOrd="0" presId="urn:microsoft.com/office/officeart/2005/8/layout/vList4"/>
    <dgm:cxn modelId="{0F10B21A-89C4-49DC-89F9-84F198DA0161}" type="presOf" srcId="{C96F6FB8-0631-42B6-B2FC-D8F26843F2B7}" destId="{271CCDD8-C667-4836-814E-89685CA2970A}" srcOrd="0" destOrd="0" presId="urn:microsoft.com/office/officeart/2005/8/layout/vList4"/>
    <dgm:cxn modelId="{F7AB3FA5-0FB0-4C68-B72D-5BFAB33B86DB}" srcId="{FFE8B2DF-5539-4355-9136-B3EB8147057D}" destId="{1450C275-0E8B-44A4-8BA9-8D2998EF1DFD}" srcOrd="2" destOrd="0" parTransId="{ABF36745-A9A1-455D-84A9-11B4E1D3BD91}" sibTransId="{617072E3-48D6-43E1-AA39-09D669E7C0D3}"/>
    <dgm:cxn modelId="{8B196350-E431-4B1A-9203-B9F299F48E9D}" type="presOf" srcId="{C96F6FB8-0631-42B6-B2FC-D8F26843F2B7}" destId="{3885DE34-AE59-4400-8F19-41F2CD61F609}" srcOrd="1" destOrd="0" presId="urn:microsoft.com/office/officeart/2005/8/layout/vList4"/>
    <dgm:cxn modelId="{B58EACE8-3DF2-4D0C-BE20-DE885CFD1410}" type="presOf" srcId="{FFE8B2DF-5539-4355-9136-B3EB8147057D}" destId="{2D0357DC-5AA0-40E7-8F71-9F9729B0D674}" srcOrd="0" destOrd="0" presId="urn:microsoft.com/office/officeart/2005/8/layout/vList4"/>
    <dgm:cxn modelId="{901921AC-0222-4806-A28D-0F8241E56F27}" srcId="{FFE8B2DF-5539-4355-9136-B3EB8147057D}" destId="{A834732C-7BE0-49DD-8E45-5B188C2BF404}" srcOrd="1" destOrd="0" parTransId="{F78F2532-F52C-40A6-AD5D-1BF56C86C3B9}" sibTransId="{D7FA0961-C59B-4520-9A02-C0E4E3F67103}"/>
    <dgm:cxn modelId="{32A22FAB-9DBA-4FC4-879F-8574D4B89ED0}" type="presOf" srcId="{1450C275-0E8B-44A4-8BA9-8D2998EF1DFD}" destId="{032C87AE-85E5-4F9E-ABF9-4473899F9293}" srcOrd="0" destOrd="0" presId="urn:microsoft.com/office/officeart/2005/8/layout/vList4"/>
    <dgm:cxn modelId="{3BA96953-C241-4545-B91C-C0E3D7AF2CB3}" type="presOf" srcId="{A834732C-7BE0-49DD-8E45-5B188C2BF404}" destId="{2F7EA869-1635-4845-A01D-CAB17D959542}" srcOrd="0" destOrd="0" presId="urn:microsoft.com/office/officeart/2005/8/layout/vList4"/>
    <dgm:cxn modelId="{1B08AAF7-1CF3-4001-AC8F-70112705084F}" srcId="{FFE8B2DF-5539-4355-9136-B3EB8147057D}" destId="{C96F6FB8-0631-42B6-B2FC-D8F26843F2B7}" srcOrd="0" destOrd="0" parTransId="{5A83EF2B-D5FB-464B-8BB5-D71263635CBB}" sibTransId="{14AE0CC7-6428-4BA3-88EE-FBDCE6176205}"/>
    <dgm:cxn modelId="{F2AD480F-DDE1-4C9B-B592-5ABAA819D321}" type="presOf" srcId="{A834732C-7BE0-49DD-8E45-5B188C2BF404}" destId="{BF6BE218-52ED-45C5-BC53-AC4A300E0579}" srcOrd="1" destOrd="0" presId="urn:microsoft.com/office/officeart/2005/8/layout/vList4"/>
    <dgm:cxn modelId="{A781A07C-E738-46CA-B498-5103A1AE13AE}" type="presParOf" srcId="{2D0357DC-5AA0-40E7-8F71-9F9729B0D674}" destId="{57517933-F5D6-4E79-BF7F-C9E1BB55EA98}" srcOrd="0" destOrd="0" presId="urn:microsoft.com/office/officeart/2005/8/layout/vList4"/>
    <dgm:cxn modelId="{B8F17256-84F0-484A-9F8C-21912DAC2245}" type="presParOf" srcId="{57517933-F5D6-4E79-BF7F-C9E1BB55EA98}" destId="{271CCDD8-C667-4836-814E-89685CA2970A}" srcOrd="0" destOrd="0" presId="urn:microsoft.com/office/officeart/2005/8/layout/vList4"/>
    <dgm:cxn modelId="{3BE426EA-1184-4430-AAA3-4838DF479002}" type="presParOf" srcId="{57517933-F5D6-4E79-BF7F-C9E1BB55EA98}" destId="{A66A47E1-BA34-42F7-8E76-366A187C49D2}" srcOrd="1" destOrd="0" presId="urn:microsoft.com/office/officeart/2005/8/layout/vList4"/>
    <dgm:cxn modelId="{BE0FAB00-9F58-4F34-AB85-4A1944AF54F5}" type="presParOf" srcId="{57517933-F5D6-4E79-BF7F-C9E1BB55EA98}" destId="{3885DE34-AE59-4400-8F19-41F2CD61F609}" srcOrd="2" destOrd="0" presId="urn:microsoft.com/office/officeart/2005/8/layout/vList4"/>
    <dgm:cxn modelId="{BE093CEB-1001-4EA8-8DA3-72D467D50EB9}" type="presParOf" srcId="{2D0357DC-5AA0-40E7-8F71-9F9729B0D674}" destId="{9559B720-3E9C-4B81-86CF-05AC17DD3951}" srcOrd="1" destOrd="0" presId="urn:microsoft.com/office/officeart/2005/8/layout/vList4"/>
    <dgm:cxn modelId="{1C63253A-CEE7-4A40-969A-8D749EC66FE4}" type="presParOf" srcId="{2D0357DC-5AA0-40E7-8F71-9F9729B0D674}" destId="{250219AF-5F5C-43FF-AD4A-5C6931B94A4E}" srcOrd="2" destOrd="0" presId="urn:microsoft.com/office/officeart/2005/8/layout/vList4"/>
    <dgm:cxn modelId="{A7079EBC-871B-4F25-BE09-F62A14AC012C}" type="presParOf" srcId="{250219AF-5F5C-43FF-AD4A-5C6931B94A4E}" destId="{2F7EA869-1635-4845-A01D-CAB17D959542}" srcOrd="0" destOrd="0" presId="urn:microsoft.com/office/officeart/2005/8/layout/vList4"/>
    <dgm:cxn modelId="{D491B273-09C4-45CD-94D5-016475FE26D0}" type="presParOf" srcId="{250219AF-5F5C-43FF-AD4A-5C6931B94A4E}" destId="{209C9B73-AD6A-4AD0-84D4-D99FB5242202}" srcOrd="1" destOrd="0" presId="urn:microsoft.com/office/officeart/2005/8/layout/vList4"/>
    <dgm:cxn modelId="{A3B0D907-9F33-47ED-B4AE-9ED2DF2554E9}" type="presParOf" srcId="{250219AF-5F5C-43FF-AD4A-5C6931B94A4E}" destId="{BF6BE218-52ED-45C5-BC53-AC4A300E0579}" srcOrd="2" destOrd="0" presId="urn:microsoft.com/office/officeart/2005/8/layout/vList4"/>
    <dgm:cxn modelId="{F88A04CC-C830-4FFF-B499-897708FF69FD}" type="presParOf" srcId="{2D0357DC-5AA0-40E7-8F71-9F9729B0D674}" destId="{3D6CC714-F976-4FBE-ACAE-7CB175CC1B8D}" srcOrd="3" destOrd="0" presId="urn:microsoft.com/office/officeart/2005/8/layout/vList4"/>
    <dgm:cxn modelId="{1F47B8F1-2E16-4D51-A47F-A39C4ACFCF1D}" type="presParOf" srcId="{2D0357DC-5AA0-40E7-8F71-9F9729B0D674}" destId="{7210FD6A-F572-4B85-8222-D8695E5C7148}" srcOrd="4" destOrd="0" presId="urn:microsoft.com/office/officeart/2005/8/layout/vList4"/>
    <dgm:cxn modelId="{DCA42660-884C-43BD-AA75-A83DF6C72102}" type="presParOf" srcId="{7210FD6A-F572-4B85-8222-D8695E5C7148}" destId="{032C87AE-85E5-4F9E-ABF9-4473899F9293}" srcOrd="0" destOrd="0" presId="urn:microsoft.com/office/officeart/2005/8/layout/vList4"/>
    <dgm:cxn modelId="{A7BB50C7-5ADB-48FE-A307-FA57A80D579A}" type="presParOf" srcId="{7210FD6A-F572-4B85-8222-D8695E5C7148}" destId="{9A084FC5-2F9E-4BE3-BF2B-B1D73B255EBA}" srcOrd="1" destOrd="0" presId="urn:microsoft.com/office/officeart/2005/8/layout/vList4"/>
    <dgm:cxn modelId="{A2871B19-2907-47BC-A0B3-5C984282EB7C}" type="presParOf" srcId="{7210FD6A-F572-4B85-8222-D8695E5C7148}" destId="{8861585D-CA92-4957-94D1-FD804A8984EA}" srcOrd="2" destOrd="0" presId="urn:microsoft.com/office/officeart/2005/8/layout/vList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2C7E3F9-B0EC-41AC-AF60-967379FD844A}"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es-MX"/>
        </a:p>
      </dgm:t>
    </dgm:pt>
    <dgm:pt modelId="{A4429895-842E-40F7-AB9A-6B08DC76F488}">
      <dgm:prSet custT="1"/>
      <dgm:spPr>
        <a:solidFill>
          <a:schemeClr val="bg1">
            <a:lumMod val="65000"/>
          </a:schemeClr>
        </a:solidFill>
      </dgm:spPr>
      <dgm:t>
        <a:bodyPr/>
        <a:lstStyle/>
        <a:p>
          <a:pPr rtl="0"/>
          <a:r>
            <a:rPr lang="es-MX" sz="1700" dirty="0" smtClean="0">
              <a:solidFill>
                <a:schemeClr val="tx1"/>
              </a:solidFill>
            </a:rPr>
            <a:t>Modernizar como desburocratizar la gestión pública, o producir una simplificación administrativa de los procedimientos, la supresión de intermediaciones, la reducción de tiempos de operaciones.</a:t>
          </a:r>
          <a:endParaRPr lang="es-MX" sz="1700" dirty="0">
            <a:solidFill>
              <a:schemeClr val="tx1"/>
            </a:solidFill>
          </a:endParaRPr>
        </a:p>
      </dgm:t>
    </dgm:pt>
    <dgm:pt modelId="{CE9F5F2F-AFF5-4F32-A063-F4CB752E9A18}" type="parTrans" cxnId="{A6EE0595-93C7-4B4F-B15C-21283BE8A574}">
      <dgm:prSet/>
      <dgm:spPr/>
      <dgm:t>
        <a:bodyPr/>
        <a:lstStyle/>
        <a:p>
          <a:endParaRPr lang="es-MX" sz="1700"/>
        </a:p>
      </dgm:t>
    </dgm:pt>
    <dgm:pt modelId="{0ED40431-DE3F-43D3-9D1F-00FBCC12038C}" type="sibTrans" cxnId="{A6EE0595-93C7-4B4F-B15C-21283BE8A574}">
      <dgm:prSet/>
      <dgm:spPr/>
      <dgm:t>
        <a:bodyPr/>
        <a:lstStyle/>
        <a:p>
          <a:endParaRPr lang="es-MX" sz="1700"/>
        </a:p>
      </dgm:t>
    </dgm:pt>
    <dgm:pt modelId="{464E8081-AEF3-4987-AE7F-E81E6789AEF9}">
      <dgm:prSet custT="1"/>
      <dgm:spPr>
        <a:solidFill>
          <a:schemeClr val="bg1">
            <a:lumMod val="65000"/>
          </a:schemeClr>
        </a:solidFill>
      </dgm:spPr>
      <dgm:t>
        <a:bodyPr/>
        <a:lstStyle/>
        <a:p>
          <a:pPr rtl="0"/>
          <a:r>
            <a:rPr lang="es-MX" sz="1700" b="0" dirty="0" smtClean="0">
              <a:solidFill>
                <a:schemeClr val="tx1"/>
              </a:solidFill>
            </a:rPr>
            <a:t>Modernizar como </a:t>
          </a:r>
          <a:r>
            <a:rPr lang="es-MX" sz="1700" b="0" dirty="0" err="1" smtClean="0">
              <a:solidFill>
                <a:schemeClr val="tx1"/>
              </a:solidFill>
            </a:rPr>
            <a:t>tecnologizar</a:t>
          </a:r>
          <a:r>
            <a:rPr lang="es-MX" sz="1700" b="0" dirty="0" smtClean="0">
              <a:solidFill>
                <a:schemeClr val="tx1"/>
              </a:solidFill>
            </a:rPr>
            <a:t> la gestión.  incorporando computadoras, comunicaciones, y “</a:t>
          </a:r>
          <a:r>
            <a:rPr lang="es-MX" sz="1700" b="0" dirty="0" err="1" smtClean="0">
              <a:solidFill>
                <a:schemeClr val="tx1"/>
              </a:solidFill>
            </a:rPr>
            <a:t>gadgets</a:t>
          </a:r>
          <a:r>
            <a:rPr lang="es-MX" sz="1700" b="0" dirty="0" smtClean="0">
              <a:solidFill>
                <a:schemeClr val="tx1"/>
              </a:solidFill>
            </a:rPr>
            <a:t> de oficina”</a:t>
          </a:r>
          <a:endParaRPr lang="es-MX" sz="1700" b="0" dirty="0">
            <a:solidFill>
              <a:schemeClr val="tx1"/>
            </a:solidFill>
          </a:endParaRPr>
        </a:p>
      </dgm:t>
    </dgm:pt>
    <dgm:pt modelId="{879F5D14-8286-4509-90DE-97FACD21589E}" type="parTrans" cxnId="{4230484E-F908-44CD-8CE7-9C9881D24055}">
      <dgm:prSet/>
      <dgm:spPr/>
      <dgm:t>
        <a:bodyPr/>
        <a:lstStyle/>
        <a:p>
          <a:endParaRPr lang="es-MX" sz="1700"/>
        </a:p>
      </dgm:t>
    </dgm:pt>
    <dgm:pt modelId="{714CFF40-4096-46E4-891F-A05F7E6737A7}" type="sibTrans" cxnId="{4230484E-F908-44CD-8CE7-9C9881D24055}">
      <dgm:prSet/>
      <dgm:spPr/>
      <dgm:t>
        <a:bodyPr/>
        <a:lstStyle/>
        <a:p>
          <a:endParaRPr lang="es-MX" sz="1700"/>
        </a:p>
      </dgm:t>
    </dgm:pt>
    <dgm:pt modelId="{84676550-0992-4155-B958-70CD06818948}">
      <dgm:prSet custT="1"/>
      <dgm:spPr>
        <a:solidFill>
          <a:schemeClr val="bg1">
            <a:lumMod val="65000"/>
          </a:schemeClr>
        </a:solidFill>
      </dgm:spPr>
      <dgm:t>
        <a:bodyPr/>
        <a:lstStyle/>
        <a:p>
          <a:pPr rtl="0"/>
          <a:r>
            <a:rPr lang="es-MX" sz="1700" dirty="0" smtClean="0">
              <a:solidFill>
                <a:schemeClr val="tx1"/>
              </a:solidFill>
            </a:rPr>
            <a:t>Modernizar como reestructurar las “formas” organizativas.</a:t>
          </a:r>
          <a:endParaRPr lang="es-MX" sz="1700" dirty="0">
            <a:solidFill>
              <a:schemeClr val="tx1"/>
            </a:solidFill>
          </a:endParaRPr>
        </a:p>
      </dgm:t>
    </dgm:pt>
    <dgm:pt modelId="{F917942F-C232-4B2C-8C1B-F71864FAE5C8}" type="parTrans" cxnId="{4D190841-972A-470C-BCCD-675349E9B2A9}">
      <dgm:prSet/>
      <dgm:spPr/>
      <dgm:t>
        <a:bodyPr/>
        <a:lstStyle/>
        <a:p>
          <a:endParaRPr lang="es-MX" sz="1700"/>
        </a:p>
      </dgm:t>
    </dgm:pt>
    <dgm:pt modelId="{FF07C059-C836-4903-AF44-0811BB2EA101}" type="sibTrans" cxnId="{4D190841-972A-470C-BCCD-675349E9B2A9}">
      <dgm:prSet/>
      <dgm:spPr/>
      <dgm:t>
        <a:bodyPr/>
        <a:lstStyle/>
        <a:p>
          <a:endParaRPr lang="es-MX" sz="1700"/>
        </a:p>
      </dgm:t>
    </dgm:pt>
    <dgm:pt modelId="{42D55972-D2E2-4B57-82A1-346F2A60043D}">
      <dgm:prSet custT="1"/>
      <dgm:spPr>
        <a:solidFill>
          <a:schemeClr val="bg1">
            <a:lumMod val="65000"/>
          </a:schemeClr>
        </a:solidFill>
      </dgm:spPr>
      <dgm:t>
        <a:bodyPr/>
        <a:lstStyle/>
        <a:p>
          <a:pPr rtl="0"/>
          <a:r>
            <a:rPr lang="es-MX" sz="1700" dirty="0" smtClean="0">
              <a:solidFill>
                <a:schemeClr val="tx1"/>
              </a:solidFill>
            </a:rPr>
            <a:t>Modernizar como realizar una “reingeniería” de los procesos de trabajo de las instituciones públicas.</a:t>
          </a:r>
          <a:endParaRPr lang="es-MX" sz="1700" dirty="0">
            <a:solidFill>
              <a:schemeClr val="tx1"/>
            </a:solidFill>
          </a:endParaRPr>
        </a:p>
      </dgm:t>
    </dgm:pt>
    <dgm:pt modelId="{BAE9C26E-8644-497C-9812-DDAF741D5284}" type="parTrans" cxnId="{41F91BF4-176F-4A55-A857-BD36D4D01622}">
      <dgm:prSet/>
      <dgm:spPr/>
      <dgm:t>
        <a:bodyPr/>
        <a:lstStyle/>
        <a:p>
          <a:endParaRPr lang="es-MX" sz="1700"/>
        </a:p>
      </dgm:t>
    </dgm:pt>
    <dgm:pt modelId="{DB4F0D80-77EE-4AED-91B2-A0E249EA1167}" type="sibTrans" cxnId="{41F91BF4-176F-4A55-A857-BD36D4D01622}">
      <dgm:prSet/>
      <dgm:spPr/>
      <dgm:t>
        <a:bodyPr/>
        <a:lstStyle/>
        <a:p>
          <a:endParaRPr lang="es-MX" sz="1700"/>
        </a:p>
      </dgm:t>
    </dgm:pt>
    <dgm:pt modelId="{CEAA1AE6-E364-4E4F-B336-80249B35D23D}" type="pres">
      <dgm:prSet presAssocID="{02C7E3F9-B0EC-41AC-AF60-967379FD844A}" presName="linear" presStyleCnt="0">
        <dgm:presLayoutVars>
          <dgm:animLvl val="lvl"/>
          <dgm:resizeHandles val="exact"/>
        </dgm:presLayoutVars>
      </dgm:prSet>
      <dgm:spPr/>
      <dgm:t>
        <a:bodyPr/>
        <a:lstStyle/>
        <a:p>
          <a:endParaRPr lang="es-MX"/>
        </a:p>
      </dgm:t>
    </dgm:pt>
    <dgm:pt modelId="{6C788487-F95F-4ABD-9124-5CED951BAB42}" type="pres">
      <dgm:prSet presAssocID="{A4429895-842E-40F7-AB9A-6B08DC76F488}" presName="parentText" presStyleLbl="node1" presStyleIdx="0" presStyleCnt="4">
        <dgm:presLayoutVars>
          <dgm:chMax val="0"/>
          <dgm:bulletEnabled val="1"/>
        </dgm:presLayoutVars>
      </dgm:prSet>
      <dgm:spPr/>
      <dgm:t>
        <a:bodyPr/>
        <a:lstStyle/>
        <a:p>
          <a:endParaRPr lang="es-MX"/>
        </a:p>
      </dgm:t>
    </dgm:pt>
    <dgm:pt modelId="{B605FCA1-D528-4FA5-8DAD-C2F107A848FE}" type="pres">
      <dgm:prSet presAssocID="{0ED40431-DE3F-43D3-9D1F-00FBCC12038C}" presName="spacer" presStyleCnt="0"/>
      <dgm:spPr/>
      <dgm:t>
        <a:bodyPr/>
        <a:lstStyle/>
        <a:p>
          <a:endParaRPr lang="es-MX"/>
        </a:p>
      </dgm:t>
    </dgm:pt>
    <dgm:pt modelId="{F630FACB-92BC-43C1-8625-13C330A9827C}" type="pres">
      <dgm:prSet presAssocID="{464E8081-AEF3-4987-AE7F-E81E6789AEF9}" presName="parentText" presStyleLbl="node1" presStyleIdx="1" presStyleCnt="4">
        <dgm:presLayoutVars>
          <dgm:chMax val="0"/>
          <dgm:bulletEnabled val="1"/>
        </dgm:presLayoutVars>
      </dgm:prSet>
      <dgm:spPr/>
      <dgm:t>
        <a:bodyPr/>
        <a:lstStyle/>
        <a:p>
          <a:endParaRPr lang="es-MX"/>
        </a:p>
      </dgm:t>
    </dgm:pt>
    <dgm:pt modelId="{82879EC7-1C7E-4FA4-9E72-97E3BC10D5F2}" type="pres">
      <dgm:prSet presAssocID="{714CFF40-4096-46E4-891F-A05F7E6737A7}" presName="spacer" presStyleCnt="0"/>
      <dgm:spPr/>
      <dgm:t>
        <a:bodyPr/>
        <a:lstStyle/>
        <a:p>
          <a:endParaRPr lang="es-MX"/>
        </a:p>
      </dgm:t>
    </dgm:pt>
    <dgm:pt modelId="{74D43034-EE21-4720-B014-38E27A72C765}" type="pres">
      <dgm:prSet presAssocID="{84676550-0992-4155-B958-70CD06818948}" presName="parentText" presStyleLbl="node1" presStyleIdx="2" presStyleCnt="4">
        <dgm:presLayoutVars>
          <dgm:chMax val="0"/>
          <dgm:bulletEnabled val="1"/>
        </dgm:presLayoutVars>
      </dgm:prSet>
      <dgm:spPr/>
      <dgm:t>
        <a:bodyPr/>
        <a:lstStyle/>
        <a:p>
          <a:endParaRPr lang="es-MX"/>
        </a:p>
      </dgm:t>
    </dgm:pt>
    <dgm:pt modelId="{A9502F5A-3831-4FFF-9CA5-F418CE4117B8}" type="pres">
      <dgm:prSet presAssocID="{FF07C059-C836-4903-AF44-0811BB2EA101}" presName="spacer" presStyleCnt="0"/>
      <dgm:spPr/>
      <dgm:t>
        <a:bodyPr/>
        <a:lstStyle/>
        <a:p>
          <a:endParaRPr lang="es-MX"/>
        </a:p>
      </dgm:t>
    </dgm:pt>
    <dgm:pt modelId="{43C0F134-7EF5-4397-954E-F7264C60D254}" type="pres">
      <dgm:prSet presAssocID="{42D55972-D2E2-4B57-82A1-346F2A60043D}" presName="parentText" presStyleLbl="node1" presStyleIdx="3" presStyleCnt="4">
        <dgm:presLayoutVars>
          <dgm:chMax val="0"/>
          <dgm:bulletEnabled val="1"/>
        </dgm:presLayoutVars>
      </dgm:prSet>
      <dgm:spPr/>
      <dgm:t>
        <a:bodyPr/>
        <a:lstStyle/>
        <a:p>
          <a:endParaRPr lang="es-MX"/>
        </a:p>
      </dgm:t>
    </dgm:pt>
  </dgm:ptLst>
  <dgm:cxnLst>
    <dgm:cxn modelId="{4D190841-972A-470C-BCCD-675349E9B2A9}" srcId="{02C7E3F9-B0EC-41AC-AF60-967379FD844A}" destId="{84676550-0992-4155-B958-70CD06818948}" srcOrd="2" destOrd="0" parTransId="{F917942F-C232-4B2C-8C1B-F71864FAE5C8}" sibTransId="{FF07C059-C836-4903-AF44-0811BB2EA101}"/>
    <dgm:cxn modelId="{4230484E-F908-44CD-8CE7-9C9881D24055}" srcId="{02C7E3F9-B0EC-41AC-AF60-967379FD844A}" destId="{464E8081-AEF3-4987-AE7F-E81E6789AEF9}" srcOrd="1" destOrd="0" parTransId="{879F5D14-8286-4509-90DE-97FACD21589E}" sibTransId="{714CFF40-4096-46E4-891F-A05F7E6737A7}"/>
    <dgm:cxn modelId="{04E68DB8-974E-40A3-AE8D-5EB553436DA4}" type="presOf" srcId="{42D55972-D2E2-4B57-82A1-346F2A60043D}" destId="{43C0F134-7EF5-4397-954E-F7264C60D254}" srcOrd="0" destOrd="0" presId="urn:microsoft.com/office/officeart/2005/8/layout/vList2"/>
    <dgm:cxn modelId="{A6EE0595-93C7-4B4F-B15C-21283BE8A574}" srcId="{02C7E3F9-B0EC-41AC-AF60-967379FD844A}" destId="{A4429895-842E-40F7-AB9A-6B08DC76F488}" srcOrd="0" destOrd="0" parTransId="{CE9F5F2F-AFF5-4F32-A063-F4CB752E9A18}" sibTransId="{0ED40431-DE3F-43D3-9D1F-00FBCC12038C}"/>
    <dgm:cxn modelId="{A55B2125-CE2C-4E0E-AD8E-942A4B0F77A9}" type="presOf" srcId="{A4429895-842E-40F7-AB9A-6B08DC76F488}" destId="{6C788487-F95F-4ABD-9124-5CED951BAB42}" srcOrd="0" destOrd="0" presId="urn:microsoft.com/office/officeart/2005/8/layout/vList2"/>
    <dgm:cxn modelId="{B1CA71B5-2B73-4E12-8B96-1C6B894B1BA6}" type="presOf" srcId="{84676550-0992-4155-B958-70CD06818948}" destId="{74D43034-EE21-4720-B014-38E27A72C765}" srcOrd="0" destOrd="0" presId="urn:microsoft.com/office/officeart/2005/8/layout/vList2"/>
    <dgm:cxn modelId="{795496CF-71DF-4E9B-B20B-8B4741D43AB3}" type="presOf" srcId="{02C7E3F9-B0EC-41AC-AF60-967379FD844A}" destId="{CEAA1AE6-E364-4E4F-B336-80249B35D23D}" srcOrd="0" destOrd="0" presId="urn:microsoft.com/office/officeart/2005/8/layout/vList2"/>
    <dgm:cxn modelId="{7B235312-7686-4DA3-B4EA-34D4AC688478}" type="presOf" srcId="{464E8081-AEF3-4987-AE7F-E81E6789AEF9}" destId="{F630FACB-92BC-43C1-8625-13C330A9827C}" srcOrd="0" destOrd="0" presId="urn:microsoft.com/office/officeart/2005/8/layout/vList2"/>
    <dgm:cxn modelId="{41F91BF4-176F-4A55-A857-BD36D4D01622}" srcId="{02C7E3F9-B0EC-41AC-AF60-967379FD844A}" destId="{42D55972-D2E2-4B57-82A1-346F2A60043D}" srcOrd="3" destOrd="0" parTransId="{BAE9C26E-8644-497C-9812-DDAF741D5284}" sibTransId="{DB4F0D80-77EE-4AED-91B2-A0E249EA1167}"/>
    <dgm:cxn modelId="{0B5561CE-6BA8-4F5D-A741-2A990CC7A517}" type="presParOf" srcId="{CEAA1AE6-E364-4E4F-B336-80249B35D23D}" destId="{6C788487-F95F-4ABD-9124-5CED951BAB42}" srcOrd="0" destOrd="0" presId="urn:microsoft.com/office/officeart/2005/8/layout/vList2"/>
    <dgm:cxn modelId="{CC7B2E0A-A8FA-4028-A8C5-3E6A05A8EADB}" type="presParOf" srcId="{CEAA1AE6-E364-4E4F-B336-80249B35D23D}" destId="{B605FCA1-D528-4FA5-8DAD-C2F107A848FE}" srcOrd="1" destOrd="0" presId="urn:microsoft.com/office/officeart/2005/8/layout/vList2"/>
    <dgm:cxn modelId="{29724BFA-950D-4893-93F3-066C1E6F0602}" type="presParOf" srcId="{CEAA1AE6-E364-4E4F-B336-80249B35D23D}" destId="{F630FACB-92BC-43C1-8625-13C330A9827C}" srcOrd="2" destOrd="0" presId="urn:microsoft.com/office/officeart/2005/8/layout/vList2"/>
    <dgm:cxn modelId="{B909A2E8-ABFB-4451-AAD9-ED92DD2AD263}" type="presParOf" srcId="{CEAA1AE6-E364-4E4F-B336-80249B35D23D}" destId="{82879EC7-1C7E-4FA4-9E72-97E3BC10D5F2}" srcOrd="3" destOrd="0" presId="urn:microsoft.com/office/officeart/2005/8/layout/vList2"/>
    <dgm:cxn modelId="{8BC890F6-3665-4070-A792-8FB039B3446E}" type="presParOf" srcId="{CEAA1AE6-E364-4E4F-B336-80249B35D23D}" destId="{74D43034-EE21-4720-B014-38E27A72C765}" srcOrd="4" destOrd="0" presId="urn:microsoft.com/office/officeart/2005/8/layout/vList2"/>
    <dgm:cxn modelId="{77E2212B-3172-4A66-B300-4D19A56B664E}" type="presParOf" srcId="{CEAA1AE6-E364-4E4F-B336-80249B35D23D}" destId="{A9502F5A-3831-4FFF-9CA5-F418CE4117B8}" srcOrd="5" destOrd="0" presId="urn:microsoft.com/office/officeart/2005/8/layout/vList2"/>
    <dgm:cxn modelId="{A33FD6B5-E099-40B2-9AD2-E116B00A3B32}" type="presParOf" srcId="{CEAA1AE6-E364-4E4F-B336-80249B35D23D}" destId="{43C0F134-7EF5-4397-954E-F7264C60D254}" srcOrd="6"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F257349-F41C-446D-867A-1623BCD1ED44}" type="doc">
      <dgm:prSet loTypeId="urn:microsoft.com/office/officeart/2005/8/layout/hList7" loCatId="list" qsTypeId="urn:microsoft.com/office/officeart/2005/8/quickstyle/3d3" qsCatId="3D" csTypeId="urn:microsoft.com/office/officeart/2005/8/colors/accent1_2" csCatId="accent1" phldr="1"/>
      <dgm:spPr/>
      <dgm:t>
        <a:bodyPr/>
        <a:lstStyle/>
        <a:p>
          <a:endParaRPr lang="es-MX"/>
        </a:p>
      </dgm:t>
    </dgm:pt>
    <dgm:pt modelId="{6163E400-76CC-4401-9C52-5788985557F8}">
      <dgm:prSet/>
      <dgm:spPr>
        <a:solidFill>
          <a:schemeClr val="bg1">
            <a:lumMod val="65000"/>
          </a:schemeClr>
        </a:solidFill>
      </dgm:spPr>
      <dgm:t>
        <a:bodyPr/>
        <a:lstStyle/>
        <a:p>
          <a:pPr algn="just" rtl="0"/>
          <a:r>
            <a:rPr lang="es-ES" dirty="0" smtClean="0">
              <a:solidFill>
                <a:schemeClr val="tx1"/>
              </a:solidFill>
            </a:rPr>
            <a:t>“Proceso de cambio a través del cual las dependencias y entidades del sector público actualizan e incorporan nuevas formas de organización, tecnologías físicas, sociales y comportamientos que les permitan alcanzar nuevos objetivos de una manera más eficaz y eficiente.”</a:t>
          </a:r>
          <a:endParaRPr lang="es-MX" dirty="0">
            <a:solidFill>
              <a:schemeClr val="tx1"/>
            </a:solidFill>
          </a:endParaRPr>
        </a:p>
      </dgm:t>
    </dgm:pt>
    <dgm:pt modelId="{191F3166-5798-4DC0-AD30-AFFBD8FDE5C5}" type="parTrans" cxnId="{DAE6623A-F9A1-4B99-8D5C-9FE67FDF3F30}">
      <dgm:prSet/>
      <dgm:spPr/>
      <dgm:t>
        <a:bodyPr/>
        <a:lstStyle/>
        <a:p>
          <a:endParaRPr lang="es-MX"/>
        </a:p>
      </dgm:t>
    </dgm:pt>
    <dgm:pt modelId="{3BD6B4F4-D108-4AEE-A3FB-7DA4BD1F05D2}" type="sibTrans" cxnId="{DAE6623A-F9A1-4B99-8D5C-9FE67FDF3F30}">
      <dgm:prSet/>
      <dgm:spPr/>
      <dgm:t>
        <a:bodyPr/>
        <a:lstStyle/>
        <a:p>
          <a:endParaRPr lang="es-MX"/>
        </a:p>
      </dgm:t>
    </dgm:pt>
    <dgm:pt modelId="{AB57B348-EB4C-49BC-B511-0AEBB4BDD539}" type="pres">
      <dgm:prSet presAssocID="{6F257349-F41C-446D-867A-1623BCD1ED44}" presName="Name0" presStyleCnt="0">
        <dgm:presLayoutVars>
          <dgm:dir/>
          <dgm:resizeHandles val="exact"/>
        </dgm:presLayoutVars>
      </dgm:prSet>
      <dgm:spPr/>
      <dgm:t>
        <a:bodyPr/>
        <a:lstStyle/>
        <a:p>
          <a:endParaRPr lang="es-MX"/>
        </a:p>
      </dgm:t>
    </dgm:pt>
    <dgm:pt modelId="{21F59A73-2E0D-4194-8EB1-B0609D980F49}" type="pres">
      <dgm:prSet presAssocID="{6F257349-F41C-446D-867A-1623BCD1ED44}" presName="fgShape" presStyleLbl="fgShp" presStyleIdx="0" presStyleCnt="1"/>
      <dgm:spPr>
        <a:solidFill>
          <a:schemeClr val="accent4">
            <a:lumMod val="50000"/>
          </a:schemeClr>
        </a:solidFill>
      </dgm:spPr>
      <dgm:t>
        <a:bodyPr/>
        <a:lstStyle/>
        <a:p>
          <a:endParaRPr lang="es-MX"/>
        </a:p>
      </dgm:t>
    </dgm:pt>
    <dgm:pt modelId="{72AD67D4-B534-4D77-AAE6-189B53BD1C61}" type="pres">
      <dgm:prSet presAssocID="{6F257349-F41C-446D-867A-1623BCD1ED44}" presName="linComp" presStyleCnt="0"/>
      <dgm:spPr/>
      <dgm:t>
        <a:bodyPr/>
        <a:lstStyle/>
        <a:p>
          <a:endParaRPr lang="es-MX"/>
        </a:p>
      </dgm:t>
    </dgm:pt>
    <dgm:pt modelId="{AAC7EABD-1D43-4595-8468-F76A8A00FBB7}" type="pres">
      <dgm:prSet presAssocID="{6163E400-76CC-4401-9C52-5788985557F8}" presName="compNode" presStyleCnt="0"/>
      <dgm:spPr/>
      <dgm:t>
        <a:bodyPr/>
        <a:lstStyle/>
        <a:p>
          <a:endParaRPr lang="es-MX"/>
        </a:p>
      </dgm:t>
    </dgm:pt>
    <dgm:pt modelId="{31C7F30F-D304-4073-8064-731B04E5B29D}" type="pres">
      <dgm:prSet presAssocID="{6163E400-76CC-4401-9C52-5788985557F8}" presName="bkgdShape" presStyleLbl="node1" presStyleIdx="0" presStyleCnt="1" custLinFactNeighborX="3348"/>
      <dgm:spPr/>
      <dgm:t>
        <a:bodyPr/>
        <a:lstStyle/>
        <a:p>
          <a:endParaRPr lang="es-MX"/>
        </a:p>
      </dgm:t>
    </dgm:pt>
    <dgm:pt modelId="{762F7AA6-F96D-40DB-92C7-DA776C7E1CF5}" type="pres">
      <dgm:prSet presAssocID="{6163E400-76CC-4401-9C52-5788985557F8}" presName="nodeTx" presStyleLbl="node1" presStyleIdx="0" presStyleCnt="1">
        <dgm:presLayoutVars>
          <dgm:bulletEnabled val="1"/>
        </dgm:presLayoutVars>
      </dgm:prSet>
      <dgm:spPr/>
      <dgm:t>
        <a:bodyPr/>
        <a:lstStyle/>
        <a:p>
          <a:endParaRPr lang="es-MX"/>
        </a:p>
      </dgm:t>
    </dgm:pt>
    <dgm:pt modelId="{5DFD4BE5-DFD4-48B8-9F63-AA93DEEF9CD5}" type="pres">
      <dgm:prSet presAssocID="{6163E400-76CC-4401-9C52-5788985557F8}" presName="invisiNode" presStyleLbl="node1" presStyleIdx="0" presStyleCnt="1"/>
      <dgm:spPr/>
      <dgm:t>
        <a:bodyPr/>
        <a:lstStyle/>
        <a:p>
          <a:endParaRPr lang="es-MX"/>
        </a:p>
      </dgm:t>
    </dgm:pt>
    <dgm:pt modelId="{5EA05109-6B5C-4277-B8FF-91BD7C60E21B}" type="pres">
      <dgm:prSet presAssocID="{6163E400-76CC-4401-9C52-5788985557F8}" presName="imagNode" presStyleLbl="fgImgPlace1" presStyleIdx="0" presStyleCnt="1" custScaleX="135695" custScaleY="113792"/>
      <dgm:spPr>
        <a:blipFill rotWithShape="0">
          <a:blip xmlns:r="http://schemas.openxmlformats.org/officeDocument/2006/relationships" r:embed="rId1"/>
          <a:stretch>
            <a:fillRect/>
          </a:stretch>
        </a:blipFill>
      </dgm:spPr>
      <dgm:t>
        <a:bodyPr/>
        <a:lstStyle/>
        <a:p>
          <a:endParaRPr lang="es-MX"/>
        </a:p>
      </dgm:t>
    </dgm:pt>
  </dgm:ptLst>
  <dgm:cxnLst>
    <dgm:cxn modelId="{DAE6623A-F9A1-4B99-8D5C-9FE67FDF3F30}" srcId="{6F257349-F41C-446D-867A-1623BCD1ED44}" destId="{6163E400-76CC-4401-9C52-5788985557F8}" srcOrd="0" destOrd="0" parTransId="{191F3166-5798-4DC0-AD30-AFFBD8FDE5C5}" sibTransId="{3BD6B4F4-D108-4AEE-A3FB-7DA4BD1F05D2}"/>
    <dgm:cxn modelId="{342DAF40-44F8-46C7-A01A-3324115F7E79}" type="presOf" srcId="{6163E400-76CC-4401-9C52-5788985557F8}" destId="{31C7F30F-D304-4073-8064-731B04E5B29D}" srcOrd="0" destOrd="0" presId="urn:microsoft.com/office/officeart/2005/8/layout/hList7"/>
    <dgm:cxn modelId="{AC583CDD-9E6B-461C-881A-3567756CACAD}" type="presOf" srcId="{6163E400-76CC-4401-9C52-5788985557F8}" destId="{762F7AA6-F96D-40DB-92C7-DA776C7E1CF5}" srcOrd="1" destOrd="0" presId="urn:microsoft.com/office/officeart/2005/8/layout/hList7"/>
    <dgm:cxn modelId="{1CF460FE-6777-455C-9C02-E0990EDC8127}" type="presOf" srcId="{6F257349-F41C-446D-867A-1623BCD1ED44}" destId="{AB57B348-EB4C-49BC-B511-0AEBB4BDD539}" srcOrd="0" destOrd="0" presId="urn:microsoft.com/office/officeart/2005/8/layout/hList7"/>
    <dgm:cxn modelId="{D85D0BE8-FB83-4535-9061-7E9BF28436CF}" type="presParOf" srcId="{AB57B348-EB4C-49BC-B511-0AEBB4BDD539}" destId="{21F59A73-2E0D-4194-8EB1-B0609D980F49}" srcOrd="0" destOrd="0" presId="urn:microsoft.com/office/officeart/2005/8/layout/hList7"/>
    <dgm:cxn modelId="{942E6A06-9266-4311-967D-868A7EE7B8AD}" type="presParOf" srcId="{AB57B348-EB4C-49BC-B511-0AEBB4BDD539}" destId="{72AD67D4-B534-4D77-AAE6-189B53BD1C61}" srcOrd="1" destOrd="0" presId="urn:microsoft.com/office/officeart/2005/8/layout/hList7"/>
    <dgm:cxn modelId="{8B0EB5E7-921A-4C08-8D52-7F5EB8CE1942}" type="presParOf" srcId="{72AD67D4-B534-4D77-AAE6-189B53BD1C61}" destId="{AAC7EABD-1D43-4595-8468-F76A8A00FBB7}" srcOrd="0" destOrd="0" presId="urn:microsoft.com/office/officeart/2005/8/layout/hList7"/>
    <dgm:cxn modelId="{7A379A0F-2618-485E-A208-AE7420EB0FF7}" type="presParOf" srcId="{AAC7EABD-1D43-4595-8468-F76A8A00FBB7}" destId="{31C7F30F-D304-4073-8064-731B04E5B29D}" srcOrd="0" destOrd="0" presId="urn:microsoft.com/office/officeart/2005/8/layout/hList7"/>
    <dgm:cxn modelId="{D6243C60-5B2B-4FB7-B9E6-0CE7F257BBB7}" type="presParOf" srcId="{AAC7EABD-1D43-4595-8468-F76A8A00FBB7}" destId="{762F7AA6-F96D-40DB-92C7-DA776C7E1CF5}" srcOrd="1" destOrd="0" presId="urn:microsoft.com/office/officeart/2005/8/layout/hList7"/>
    <dgm:cxn modelId="{815D6F73-53EB-4822-B727-886503F73C84}" type="presParOf" srcId="{AAC7EABD-1D43-4595-8468-F76A8A00FBB7}" destId="{5DFD4BE5-DFD4-48B8-9F63-AA93DEEF9CD5}" srcOrd="2" destOrd="0" presId="urn:microsoft.com/office/officeart/2005/8/layout/hList7"/>
    <dgm:cxn modelId="{A06D7258-1F5B-4583-95D0-01912208321E}" type="presParOf" srcId="{AAC7EABD-1D43-4595-8468-F76A8A00FBB7}" destId="{5EA05109-6B5C-4277-B8FF-91BD7C60E21B}" srcOrd="3" destOrd="0" presId="urn:microsoft.com/office/officeart/2005/8/layout/hList7"/>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C0A032A-3BB7-423B-87E7-F389C4AD7645}" type="doc">
      <dgm:prSet loTypeId="urn:microsoft.com/office/officeart/2005/8/layout/hList9" loCatId="list" qsTypeId="urn:microsoft.com/office/officeart/2005/8/quickstyle/3d2" qsCatId="3D" csTypeId="urn:microsoft.com/office/officeart/2005/8/colors/accent1_2" csCatId="accent1" phldr="1"/>
      <dgm:spPr/>
      <dgm:t>
        <a:bodyPr/>
        <a:lstStyle/>
        <a:p>
          <a:endParaRPr lang="es-MX"/>
        </a:p>
      </dgm:t>
    </dgm:pt>
    <dgm:pt modelId="{B911B731-020E-409B-8205-518942DD01F0}">
      <dgm:prSet phldrT="[Texto]"/>
      <dgm:spPr>
        <a:solidFill>
          <a:schemeClr val="tx1">
            <a:lumMod val="50000"/>
            <a:lumOff val="50000"/>
          </a:schemeClr>
        </a:solidFill>
      </dgm:spPr>
      <dgm:t>
        <a:bodyPr/>
        <a:lstStyle/>
        <a:p>
          <a:r>
            <a:rPr lang="es-MX" dirty="0" smtClean="0"/>
            <a:t>Tecnología</a:t>
          </a:r>
          <a:endParaRPr lang="es-MX" dirty="0"/>
        </a:p>
      </dgm:t>
    </dgm:pt>
    <dgm:pt modelId="{AE4FD03F-11E2-412A-A573-532CBF78BBC1}" type="parTrans" cxnId="{1939FF97-C9C9-4BFA-80DC-EDE1F8885B08}">
      <dgm:prSet/>
      <dgm:spPr/>
      <dgm:t>
        <a:bodyPr/>
        <a:lstStyle/>
        <a:p>
          <a:endParaRPr lang="es-MX"/>
        </a:p>
      </dgm:t>
    </dgm:pt>
    <dgm:pt modelId="{FE07C5EF-0B87-4597-9ADC-12F4B7BFAFB8}" type="sibTrans" cxnId="{1939FF97-C9C9-4BFA-80DC-EDE1F8885B08}">
      <dgm:prSet/>
      <dgm:spPr/>
      <dgm:t>
        <a:bodyPr/>
        <a:lstStyle/>
        <a:p>
          <a:endParaRPr lang="es-MX"/>
        </a:p>
      </dgm:t>
    </dgm:pt>
    <dgm:pt modelId="{F5A76005-1A2F-45A0-845D-E9B44A3E42EE}">
      <dgm:prSet phldrT="[Texto]"/>
      <dgm:spPr>
        <a:solidFill>
          <a:schemeClr val="bg1">
            <a:lumMod val="85000"/>
          </a:schemeClr>
        </a:solidFill>
      </dgm:spPr>
      <dgm:t>
        <a:bodyPr/>
        <a:lstStyle/>
        <a:p>
          <a:pPr algn="l"/>
          <a:r>
            <a:rPr lang="es-MX" dirty="0" smtClean="0"/>
            <a:t/>
          </a:r>
          <a:br>
            <a:rPr lang="es-MX" dirty="0" smtClean="0"/>
          </a:br>
          <a:r>
            <a:rPr lang="es-MX" dirty="0" smtClean="0"/>
            <a:t>Es el conjunto de conocimientos </a:t>
          </a:r>
          <a:r>
            <a:rPr lang="es-MX" b="1" u="sng" dirty="0" smtClean="0"/>
            <a:t>técnicos,</a:t>
          </a:r>
          <a:r>
            <a:rPr lang="es-MX" dirty="0" smtClean="0"/>
            <a:t> ordenados </a:t>
          </a:r>
          <a:r>
            <a:rPr lang="es-MX" b="1" u="sng" dirty="0" smtClean="0"/>
            <a:t>científicamente </a:t>
          </a:r>
          <a:r>
            <a:rPr lang="es-MX" b="0" u="none" dirty="0" smtClean="0"/>
            <a:t>que permiten diseñar y crear bienes y servicios</a:t>
          </a:r>
          <a:endParaRPr lang="es-MX" dirty="0"/>
        </a:p>
      </dgm:t>
    </dgm:pt>
    <dgm:pt modelId="{289A6544-4A23-49CD-B623-E3A1FC2B2A4D}" type="parTrans" cxnId="{7AB0BDCE-5007-419E-89A0-1B03E3F08774}">
      <dgm:prSet/>
      <dgm:spPr/>
      <dgm:t>
        <a:bodyPr/>
        <a:lstStyle/>
        <a:p>
          <a:endParaRPr lang="es-MX"/>
        </a:p>
      </dgm:t>
    </dgm:pt>
    <dgm:pt modelId="{EE86991C-1B75-43C5-9868-7CFDC9E120EE}" type="sibTrans" cxnId="{7AB0BDCE-5007-419E-89A0-1B03E3F08774}">
      <dgm:prSet/>
      <dgm:spPr/>
      <dgm:t>
        <a:bodyPr/>
        <a:lstStyle/>
        <a:p>
          <a:endParaRPr lang="es-MX"/>
        </a:p>
      </dgm:t>
    </dgm:pt>
    <dgm:pt modelId="{DD92EC74-5F7C-44F4-A498-71C99056AB7A}">
      <dgm:prSet phldrT="[Texto]"/>
      <dgm:spPr>
        <a:solidFill>
          <a:schemeClr val="tx1">
            <a:lumMod val="50000"/>
            <a:lumOff val="50000"/>
          </a:schemeClr>
        </a:solidFill>
      </dgm:spPr>
      <dgm:t>
        <a:bodyPr/>
        <a:lstStyle/>
        <a:p>
          <a:r>
            <a:rPr lang="es-MX" dirty="0" smtClean="0"/>
            <a:t>Técnica</a:t>
          </a:r>
          <a:endParaRPr lang="es-MX" dirty="0"/>
        </a:p>
      </dgm:t>
    </dgm:pt>
    <dgm:pt modelId="{26D47578-C45D-4D3C-BAE7-C22020DB9EBF}" type="parTrans" cxnId="{85C568D1-F7BF-4B68-AEF4-FCE93027EC50}">
      <dgm:prSet/>
      <dgm:spPr/>
      <dgm:t>
        <a:bodyPr/>
        <a:lstStyle/>
        <a:p>
          <a:endParaRPr lang="es-MX"/>
        </a:p>
      </dgm:t>
    </dgm:pt>
    <dgm:pt modelId="{D6BECEBA-AF56-4141-8049-0377BD4789BA}" type="sibTrans" cxnId="{85C568D1-F7BF-4B68-AEF4-FCE93027EC50}">
      <dgm:prSet/>
      <dgm:spPr/>
      <dgm:t>
        <a:bodyPr/>
        <a:lstStyle/>
        <a:p>
          <a:endParaRPr lang="es-MX"/>
        </a:p>
      </dgm:t>
    </dgm:pt>
    <dgm:pt modelId="{5722E00F-D8EC-4124-BB4B-02CC721BA5C0}">
      <dgm:prSet phldrT="[Texto]"/>
      <dgm:spPr>
        <a:solidFill>
          <a:schemeClr val="bg1">
            <a:lumMod val="85000"/>
            <a:alpha val="90000"/>
          </a:schemeClr>
        </a:solidFill>
      </dgm:spPr>
      <dgm:t>
        <a:bodyPr/>
        <a:lstStyle/>
        <a:p>
          <a:r>
            <a:rPr lang="es-MX" dirty="0" smtClean="0"/>
            <a:t>Es un procedimiento o conjunto de reglas, normas o protocolos, que tienen como objetivo obtener un resultado determinado </a:t>
          </a:r>
          <a:endParaRPr lang="es-MX" dirty="0"/>
        </a:p>
      </dgm:t>
    </dgm:pt>
    <dgm:pt modelId="{ABB162DC-09D3-4D89-BC72-AE72B7CB9F1B}" type="parTrans" cxnId="{A067E700-7279-4A75-ACDC-998D6662E913}">
      <dgm:prSet/>
      <dgm:spPr/>
      <dgm:t>
        <a:bodyPr/>
        <a:lstStyle/>
        <a:p>
          <a:endParaRPr lang="es-MX"/>
        </a:p>
      </dgm:t>
    </dgm:pt>
    <dgm:pt modelId="{CC14DDD5-0157-4F96-B493-79107ABF585B}" type="sibTrans" cxnId="{A067E700-7279-4A75-ACDC-998D6662E913}">
      <dgm:prSet/>
      <dgm:spPr/>
      <dgm:t>
        <a:bodyPr/>
        <a:lstStyle/>
        <a:p>
          <a:endParaRPr lang="es-MX"/>
        </a:p>
      </dgm:t>
    </dgm:pt>
    <dgm:pt modelId="{A1C9F59D-3B89-49D0-9DA4-1E6AB72575B6}" type="pres">
      <dgm:prSet presAssocID="{8C0A032A-3BB7-423B-87E7-F389C4AD7645}" presName="list" presStyleCnt="0">
        <dgm:presLayoutVars>
          <dgm:dir/>
          <dgm:animLvl val="lvl"/>
        </dgm:presLayoutVars>
      </dgm:prSet>
      <dgm:spPr/>
      <dgm:t>
        <a:bodyPr/>
        <a:lstStyle/>
        <a:p>
          <a:endParaRPr lang="es-MX"/>
        </a:p>
      </dgm:t>
    </dgm:pt>
    <dgm:pt modelId="{4B04A48F-2BB0-4B13-90A1-532D409A8CE5}" type="pres">
      <dgm:prSet presAssocID="{B911B731-020E-409B-8205-518942DD01F0}" presName="posSpace" presStyleCnt="0"/>
      <dgm:spPr/>
    </dgm:pt>
    <dgm:pt modelId="{0E8393B7-C364-4EBB-83FA-8C69D0823976}" type="pres">
      <dgm:prSet presAssocID="{B911B731-020E-409B-8205-518942DD01F0}" presName="vertFlow" presStyleCnt="0"/>
      <dgm:spPr/>
    </dgm:pt>
    <dgm:pt modelId="{98E49F5F-BB4F-42B4-84A0-2843A66A2679}" type="pres">
      <dgm:prSet presAssocID="{B911B731-020E-409B-8205-518942DD01F0}" presName="topSpace" presStyleCnt="0"/>
      <dgm:spPr/>
    </dgm:pt>
    <dgm:pt modelId="{6CC64B5E-2BE7-4F4B-B368-2A99C8078078}" type="pres">
      <dgm:prSet presAssocID="{B911B731-020E-409B-8205-518942DD01F0}" presName="firstComp" presStyleCnt="0"/>
      <dgm:spPr/>
    </dgm:pt>
    <dgm:pt modelId="{DD932728-1441-4A6F-AB48-DB893F205790}" type="pres">
      <dgm:prSet presAssocID="{B911B731-020E-409B-8205-518942DD01F0}" presName="firstChild" presStyleLbl="bgAccFollowNode1" presStyleIdx="0" presStyleCnt="2" custScaleX="99779" custScaleY="195066" custLinFactNeighborX="25798" custLinFactNeighborY="3019"/>
      <dgm:spPr/>
      <dgm:t>
        <a:bodyPr/>
        <a:lstStyle/>
        <a:p>
          <a:endParaRPr lang="es-MX"/>
        </a:p>
      </dgm:t>
    </dgm:pt>
    <dgm:pt modelId="{5422E43E-6D86-4B6A-8E96-401F8C27A0F4}" type="pres">
      <dgm:prSet presAssocID="{B911B731-020E-409B-8205-518942DD01F0}" presName="firstChildTx" presStyleLbl="bgAccFollowNode1" presStyleIdx="0" presStyleCnt="2">
        <dgm:presLayoutVars>
          <dgm:bulletEnabled val="1"/>
        </dgm:presLayoutVars>
      </dgm:prSet>
      <dgm:spPr/>
      <dgm:t>
        <a:bodyPr/>
        <a:lstStyle/>
        <a:p>
          <a:endParaRPr lang="es-MX"/>
        </a:p>
      </dgm:t>
    </dgm:pt>
    <dgm:pt modelId="{1D664613-3681-4F94-9D9B-5452891D9F0C}" type="pres">
      <dgm:prSet presAssocID="{B911B731-020E-409B-8205-518942DD01F0}" presName="negSpace" presStyleCnt="0"/>
      <dgm:spPr/>
    </dgm:pt>
    <dgm:pt modelId="{1D83ABE6-AD1C-45EC-89A3-5A596F8C34E3}" type="pres">
      <dgm:prSet presAssocID="{B911B731-020E-409B-8205-518942DD01F0}" presName="circle" presStyleLbl="node1" presStyleIdx="0" presStyleCnt="2" custScaleX="84256" custScaleY="79527" custLinFactNeighborX="49172" custLinFactNeighborY="2561"/>
      <dgm:spPr/>
      <dgm:t>
        <a:bodyPr/>
        <a:lstStyle/>
        <a:p>
          <a:endParaRPr lang="es-MX"/>
        </a:p>
      </dgm:t>
    </dgm:pt>
    <dgm:pt modelId="{37B8BADA-93A9-4013-A70D-0C26D20D5EA0}" type="pres">
      <dgm:prSet presAssocID="{FE07C5EF-0B87-4597-9ADC-12F4B7BFAFB8}" presName="transSpace" presStyleCnt="0"/>
      <dgm:spPr/>
    </dgm:pt>
    <dgm:pt modelId="{334C8ED6-897D-4429-903C-599E4428357D}" type="pres">
      <dgm:prSet presAssocID="{DD92EC74-5F7C-44F4-A498-71C99056AB7A}" presName="posSpace" presStyleCnt="0"/>
      <dgm:spPr/>
    </dgm:pt>
    <dgm:pt modelId="{9C904BA6-688E-447C-AC85-0D57ED1A6427}" type="pres">
      <dgm:prSet presAssocID="{DD92EC74-5F7C-44F4-A498-71C99056AB7A}" presName="vertFlow" presStyleCnt="0"/>
      <dgm:spPr/>
    </dgm:pt>
    <dgm:pt modelId="{A3DE7EA6-796E-4042-96A0-DBA739333395}" type="pres">
      <dgm:prSet presAssocID="{DD92EC74-5F7C-44F4-A498-71C99056AB7A}" presName="topSpace" presStyleCnt="0"/>
      <dgm:spPr/>
    </dgm:pt>
    <dgm:pt modelId="{012B0E8D-A5F9-48EA-8065-C69EB67D8353}" type="pres">
      <dgm:prSet presAssocID="{DD92EC74-5F7C-44F4-A498-71C99056AB7A}" presName="firstComp" presStyleCnt="0"/>
      <dgm:spPr/>
    </dgm:pt>
    <dgm:pt modelId="{60BC3318-410F-4E2B-BDEF-7CECFC2B66E9}" type="pres">
      <dgm:prSet presAssocID="{DD92EC74-5F7C-44F4-A498-71C99056AB7A}" presName="firstChild" presStyleLbl="bgAccFollowNode1" presStyleIdx="1" presStyleCnt="2" custScaleX="97215" custScaleY="197665" custLinFactNeighborX="65040" custLinFactNeighborY="1270"/>
      <dgm:spPr/>
      <dgm:t>
        <a:bodyPr/>
        <a:lstStyle/>
        <a:p>
          <a:endParaRPr lang="es-MX"/>
        </a:p>
      </dgm:t>
    </dgm:pt>
    <dgm:pt modelId="{E502B752-54A5-464A-A2DD-788D23467951}" type="pres">
      <dgm:prSet presAssocID="{DD92EC74-5F7C-44F4-A498-71C99056AB7A}" presName="firstChildTx" presStyleLbl="bgAccFollowNode1" presStyleIdx="1" presStyleCnt="2">
        <dgm:presLayoutVars>
          <dgm:bulletEnabled val="1"/>
        </dgm:presLayoutVars>
      </dgm:prSet>
      <dgm:spPr/>
      <dgm:t>
        <a:bodyPr/>
        <a:lstStyle/>
        <a:p>
          <a:endParaRPr lang="es-MX"/>
        </a:p>
      </dgm:t>
    </dgm:pt>
    <dgm:pt modelId="{D3869160-CD48-49F9-BCED-3F22CCFE2BD3}" type="pres">
      <dgm:prSet presAssocID="{DD92EC74-5F7C-44F4-A498-71C99056AB7A}" presName="negSpace" presStyleCnt="0"/>
      <dgm:spPr/>
    </dgm:pt>
    <dgm:pt modelId="{D46AD152-0055-4205-B8DE-4B93FF79B8D7}" type="pres">
      <dgm:prSet presAssocID="{DD92EC74-5F7C-44F4-A498-71C99056AB7A}" presName="circle" presStyleLbl="node1" presStyleIdx="1" presStyleCnt="2" custScaleX="84255" custScaleY="79527" custLinFactNeighborX="23954" custLinFactNeighborY="-2496"/>
      <dgm:spPr/>
      <dgm:t>
        <a:bodyPr/>
        <a:lstStyle/>
        <a:p>
          <a:endParaRPr lang="es-MX"/>
        </a:p>
      </dgm:t>
    </dgm:pt>
  </dgm:ptLst>
  <dgm:cxnLst>
    <dgm:cxn modelId="{A067E700-7279-4A75-ACDC-998D6662E913}" srcId="{DD92EC74-5F7C-44F4-A498-71C99056AB7A}" destId="{5722E00F-D8EC-4124-BB4B-02CC721BA5C0}" srcOrd="0" destOrd="0" parTransId="{ABB162DC-09D3-4D89-BC72-AE72B7CB9F1B}" sibTransId="{CC14DDD5-0157-4F96-B493-79107ABF585B}"/>
    <dgm:cxn modelId="{7AB0BDCE-5007-419E-89A0-1B03E3F08774}" srcId="{B911B731-020E-409B-8205-518942DD01F0}" destId="{F5A76005-1A2F-45A0-845D-E9B44A3E42EE}" srcOrd="0" destOrd="0" parTransId="{289A6544-4A23-49CD-B623-E3A1FC2B2A4D}" sibTransId="{EE86991C-1B75-43C5-9868-7CFDC9E120EE}"/>
    <dgm:cxn modelId="{7B01CC73-5857-4B35-A097-AAB76579B6F3}" type="presOf" srcId="{F5A76005-1A2F-45A0-845D-E9B44A3E42EE}" destId="{5422E43E-6D86-4B6A-8E96-401F8C27A0F4}" srcOrd="1" destOrd="0" presId="urn:microsoft.com/office/officeart/2005/8/layout/hList9"/>
    <dgm:cxn modelId="{A578F6CD-A16F-4D99-A2FE-8DDA955FA3C2}" type="presOf" srcId="{5722E00F-D8EC-4124-BB4B-02CC721BA5C0}" destId="{60BC3318-410F-4E2B-BDEF-7CECFC2B66E9}" srcOrd="0" destOrd="0" presId="urn:microsoft.com/office/officeart/2005/8/layout/hList9"/>
    <dgm:cxn modelId="{C65FFD95-7AAA-4041-BA7F-7C1179DFB2A7}" type="presOf" srcId="{5722E00F-D8EC-4124-BB4B-02CC721BA5C0}" destId="{E502B752-54A5-464A-A2DD-788D23467951}" srcOrd="1" destOrd="0" presId="urn:microsoft.com/office/officeart/2005/8/layout/hList9"/>
    <dgm:cxn modelId="{0F625F8A-C31F-4F07-9C31-012034661F44}" type="presOf" srcId="{8C0A032A-3BB7-423B-87E7-F389C4AD7645}" destId="{A1C9F59D-3B89-49D0-9DA4-1E6AB72575B6}" srcOrd="0" destOrd="0" presId="urn:microsoft.com/office/officeart/2005/8/layout/hList9"/>
    <dgm:cxn modelId="{35D54A85-58B5-41AB-958E-E2BBEACEA3D7}" type="presOf" srcId="{F5A76005-1A2F-45A0-845D-E9B44A3E42EE}" destId="{DD932728-1441-4A6F-AB48-DB893F205790}" srcOrd="0" destOrd="0" presId="urn:microsoft.com/office/officeart/2005/8/layout/hList9"/>
    <dgm:cxn modelId="{8E504B72-2913-4C3C-B596-4ECB31ACF8D8}" type="presOf" srcId="{B911B731-020E-409B-8205-518942DD01F0}" destId="{1D83ABE6-AD1C-45EC-89A3-5A596F8C34E3}" srcOrd="0" destOrd="0" presId="urn:microsoft.com/office/officeart/2005/8/layout/hList9"/>
    <dgm:cxn modelId="{1939FF97-C9C9-4BFA-80DC-EDE1F8885B08}" srcId="{8C0A032A-3BB7-423B-87E7-F389C4AD7645}" destId="{B911B731-020E-409B-8205-518942DD01F0}" srcOrd="0" destOrd="0" parTransId="{AE4FD03F-11E2-412A-A573-532CBF78BBC1}" sibTransId="{FE07C5EF-0B87-4597-9ADC-12F4B7BFAFB8}"/>
    <dgm:cxn modelId="{85C568D1-F7BF-4B68-AEF4-FCE93027EC50}" srcId="{8C0A032A-3BB7-423B-87E7-F389C4AD7645}" destId="{DD92EC74-5F7C-44F4-A498-71C99056AB7A}" srcOrd="1" destOrd="0" parTransId="{26D47578-C45D-4D3C-BAE7-C22020DB9EBF}" sibTransId="{D6BECEBA-AF56-4141-8049-0377BD4789BA}"/>
    <dgm:cxn modelId="{964E23E8-3135-4D61-B703-51B98F5DE2B2}" type="presOf" srcId="{DD92EC74-5F7C-44F4-A498-71C99056AB7A}" destId="{D46AD152-0055-4205-B8DE-4B93FF79B8D7}" srcOrd="0" destOrd="0" presId="urn:microsoft.com/office/officeart/2005/8/layout/hList9"/>
    <dgm:cxn modelId="{B339FBDB-9182-42EB-8BB4-7BCEC82F8118}" type="presParOf" srcId="{A1C9F59D-3B89-49D0-9DA4-1E6AB72575B6}" destId="{4B04A48F-2BB0-4B13-90A1-532D409A8CE5}" srcOrd="0" destOrd="0" presId="urn:microsoft.com/office/officeart/2005/8/layout/hList9"/>
    <dgm:cxn modelId="{434CAD9B-2A39-4A29-A90E-2ACB1DE631E3}" type="presParOf" srcId="{A1C9F59D-3B89-49D0-9DA4-1E6AB72575B6}" destId="{0E8393B7-C364-4EBB-83FA-8C69D0823976}" srcOrd="1" destOrd="0" presId="urn:microsoft.com/office/officeart/2005/8/layout/hList9"/>
    <dgm:cxn modelId="{425E1C70-ADD0-4711-B01A-5ADA01B888CB}" type="presParOf" srcId="{0E8393B7-C364-4EBB-83FA-8C69D0823976}" destId="{98E49F5F-BB4F-42B4-84A0-2843A66A2679}" srcOrd="0" destOrd="0" presId="urn:microsoft.com/office/officeart/2005/8/layout/hList9"/>
    <dgm:cxn modelId="{529A8DA3-30E3-4ABA-9E8D-A2DF392F3A31}" type="presParOf" srcId="{0E8393B7-C364-4EBB-83FA-8C69D0823976}" destId="{6CC64B5E-2BE7-4F4B-B368-2A99C8078078}" srcOrd="1" destOrd="0" presId="urn:microsoft.com/office/officeart/2005/8/layout/hList9"/>
    <dgm:cxn modelId="{79C2435C-4FFF-4BBD-8F35-6B766742F86F}" type="presParOf" srcId="{6CC64B5E-2BE7-4F4B-B368-2A99C8078078}" destId="{DD932728-1441-4A6F-AB48-DB893F205790}" srcOrd="0" destOrd="0" presId="urn:microsoft.com/office/officeart/2005/8/layout/hList9"/>
    <dgm:cxn modelId="{901625E3-1802-4ED4-A43B-6859D94CDE2C}" type="presParOf" srcId="{6CC64B5E-2BE7-4F4B-B368-2A99C8078078}" destId="{5422E43E-6D86-4B6A-8E96-401F8C27A0F4}" srcOrd="1" destOrd="0" presId="urn:microsoft.com/office/officeart/2005/8/layout/hList9"/>
    <dgm:cxn modelId="{7E1162F8-E345-4747-8D89-716002E84BC3}" type="presParOf" srcId="{A1C9F59D-3B89-49D0-9DA4-1E6AB72575B6}" destId="{1D664613-3681-4F94-9D9B-5452891D9F0C}" srcOrd="2" destOrd="0" presId="urn:microsoft.com/office/officeart/2005/8/layout/hList9"/>
    <dgm:cxn modelId="{FEDB22DE-2D33-450E-98A0-38DF4237A6F5}" type="presParOf" srcId="{A1C9F59D-3B89-49D0-9DA4-1E6AB72575B6}" destId="{1D83ABE6-AD1C-45EC-89A3-5A596F8C34E3}" srcOrd="3" destOrd="0" presId="urn:microsoft.com/office/officeart/2005/8/layout/hList9"/>
    <dgm:cxn modelId="{E76A2E2B-6249-4989-BB8D-804449B0AD14}" type="presParOf" srcId="{A1C9F59D-3B89-49D0-9DA4-1E6AB72575B6}" destId="{37B8BADA-93A9-4013-A70D-0C26D20D5EA0}" srcOrd="4" destOrd="0" presId="urn:microsoft.com/office/officeart/2005/8/layout/hList9"/>
    <dgm:cxn modelId="{5C2863B2-CAFA-4A62-AAC3-DC0D2390326D}" type="presParOf" srcId="{A1C9F59D-3B89-49D0-9DA4-1E6AB72575B6}" destId="{334C8ED6-897D-4429-903C-599E4428357D}" srcOrd="5" destOrd="0" presId="urn:microsoft.com/office/officeart/2005/8/layout/hList9"/>
    <dgm:cxn modelId="{C721C005-D146-49A5-A251-BD6B4339FEDD}" type="presParOf" srcId="{A1C9F59D-3B89-49D0-9DA4-1E6AB72575B6}" destId="{9C904BA6-688E-447C-AC85-0D57ED1A6427}" srcOrd="6" destOrd="0" presId="urn:microsoft.com/office/officeart/2005/8/layout/hList9"/>
    <dgm:cxn modelId="{A6D1D94A-0027-458B-8CFB-C2F3FBDA59AA}" type="presParOf" srcId="{9C904BA6-688E-447C-AC85-0D57ED1A6427}" destId="{A3DE7EA6-796E-4042-96A0-DBA739333395}" srcOrd="0" destOrd="0" presId="urn:microsoft.com/office/officeart/2005/8/layout/hList9"/>
    <dgm:cxn modelId="{873311AF-2934-436E-8016-BF4795166570}" type="presParOf" srcId="{9C904BA6-688E-447C-AC85-0D57ED1A6427}" destId="{012B0E8D-A5F9-48EA-8065-C69EB67D8353}" srcOrd="1" destOrd="0" presId="urn:microsoft.com/office/officeart/2005/8/layout/hList9"/>
    <dgm:cxn modelId="{F0B4A476-13BF-4353-8363-4BA8832D2CC7}" type="presParOf" srcId="{012B0E8D-A5F9-48EA-8065-C69EB67D8353}" destId="{60BC3318-410F-4E2B-BDEF-7CECFC2B66E9}" srcOrd="0" destOrd="0" presId="urn:microsoft.com/office/officeart/2005/8/layout/hList9"/>
    <dgm:cxn modelId="{9D567453-5BC5-4418-AD4B-6A06353863D0}" type="presParOf" srcId="{012B0E8D-A5F9-48EA-8065-C69EB67D8353}" destId="{E502B752-54A5-464A-A2DD-788D23467951}" srcOrd="1" destOrd="0" presId="urn:microsoft.com/office/officeart/2005/8/layout/hList9"/>
    <dgm:cxn modelId="{CC3A8F7C-1406-4969-AAD9-519871F8BD60}" type="presParOf" srcId="{A1C9F59D-3B89-49D0-9DA4-1E6AB72575B6}" destId="{D3869160-CD48-49F9-BCED-3F22CCFE2BD3}" srcOrd="7" destOrd="0" presId="urn:microsoft.com/office/officeart/2005/8/layout/hList9"/>
    <dgm:cxn modelId="{5D37C5E4-99AA-4E9F-A175-9578D6D0105F}" type="presParOf" srcId="{A1C9F59D-3B89-49D0-9DA4-1E6AB72575B6}" destId="{D46AD152-0055-4205-B8DE-4B93FF79B8D7}" srcOrd="8" destOrd="0" presId="urn:microsoft.com/office/officeart/2005/8/layout/hList9"/>
  </dgm:cxnLst>
  <dgm:bg>
    <a:no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E797701-2F4A-40AE-9E49-52E9D41C182A}" type="doc">
      <dgm:prSet loTypeId="urn:microsoft.com/office/officeart/2005/8/layout/process4" loCatId="list" qsTypeId="urn:microsoft.com/office/officeart/2005/8/quickstyle/3d2" qsCatId="3D" csTypeId="urn:microsoft.com/office/officeart/2005/8/colors/accent1_2" csCatId="accent1" phldr="1"/>
      <dgm:spPr/>
      <dgm:t>
        <a:bodyPr/>
        <a:lstStyle/>
        <a:p>
          <a:endParaRPr lang="es-MX"/>
        </a:p>
      </dgm:t>
    </dgm:pt>
    <dgm:pt modelId="{3BF56419-3A83-4255-A1F3-D2D4738292AD}">
      <dgm:prSet custT="1"/>
      <dgm:spPr>
        <a:solidFill>
          <a:schemeClr val="bg1">
            <a:lumMod val="65000"/>
          </a:schemeClr>
        </a:solidFill>
      </dgm:spPr>
      <dgm:t>
        <a:bodyPr/>
        <a:lstStyle/>
        <a:p>
          <a:pPr algn="l" rtl="0"/>
          <a:r>
            <a:rPr lang="es-MX" sz="1700" dirty="0" smtClean="0">
              <a:solidFill>
                <a:schemeClr val="tx1"/>
              </a:solidFill>
            </a:rPr>
            <a:t>El concepto de </a:t>
          </a:r>
          <a:r>
            <a:rPr lang="es-MX" sz="1700" b="1" dirty="0" smtClean="0">
              <a:solidFill>
                <a:schemeClr val="tx1"/>
              </a:solidFill>
            </a:rPr>
            <a:t>gestión</a:t>
          </a:r>
          <a:r>
            <a:rPr lang="es-MX" sz="1700" dirty="0" smtClean="0">
              <a:solidFill>
                <a:schemeClr val="tx1"/>
              </a:solidFill>
            </a:rPr>
            <a:t> hace referencia a la </a:t>
          </a:r>
          <a:r>
            <a:rPr lang="es-MX" sz="1700" b="1" dirty="0" smtClean="0">
              <a:solidFill>
                <a:schemeClr val="tx1"/>
              </a:solidFill>
            </a:rPr>
            <a:t>acción y a la consecuencia de </a:t>
          </a:r>
          <a:r>
            <a:rPr lang="es-MX" sz="1700" b="1" u="sng" dirty="0" smtClean="0">
              <a:solidFill>
                <a:schemeClr val="tx1"/>
              </a:solidFill>
            </a:rPr>
            <a:t>administrar</a:t>
          </a:r>
          <a:r>
            <a:rPr lang="es-MX" sz="1700" b="1" dirty="0" smtClean="0">
              <a:solidFill>
                <a:schemeClr val="tx1"/>
              </a:solidFill>
            </a:rPr>
            <a:t> o gestionar algo</a:t>
          </a:r>
          <a:r>
            <a:rPr lang="es-MX" sz="1700" dirty="0" smtClean="0">
              <a:solidFill>
                <a:schemeClr val="tx1"/>
              </a:solidFill>
            </a:rPr>
            <a:t>. Al respecto, hay que decir que gestionar es </a:t>
          </a:r>
          <a:r>
            <a:rPr lang="es-MX" sz="1700" b="1" dirty="0" smtClean="0">
              <a:solidFill>
                <a:schemeClr val="tx1"/>
              </a:solidFill>
            </a:rPr>
            <a:t>llevar a cabo diligencias</a:t>
          </a:r>
          <a:r>
            <a:rPr lang="es-MX" sz="1700" dirty="0" smtClean="0">
              <a:solidFill>
                <a:schemeClr val="tx1"/>
              </a:solidFill>
            </a:rPr>
            <a:t> que hacen posible </a:t>
          </a:r>
          <a:r>
            <a:rPr lang="es-MX" sz="1700" b="1" dirty="0" smtClean="0">
              <a:solidFill>
                <a:schemeClr val="tx1"/>
              </a:solidFill>
            </a:rPr>
            <a:t>la realización de una operación comercial o de un anhelo cualquiera</a:t>
          </a:r>
          <a:r>
            <a:rPr lang="es-MX" sz="1700" dirty="0" smtClean="0">
              <a:solidFill>
                <a:schemeClr val="tx1"/>
              </a:solidFill>
            </a:rPr>
            <a:t>.</a:t>
          </a:r>
          <a:br>
            <a:rPr lang="es-MX" sz="1700" dirty="0" smtClean="0">
              <a:solidFill>
                <a:schemeClr val="tx1"/>
              </a:solidFill>
            </a:rPr>
          </a:br>
          <a:r>
            <a:rPr lang="es-MX" sz="1700" dirty="0" smtClean="0">
              <a:solidFill>
                <a:schemeClr val="tx1"/>
              </a:solidFill>
            </a:rPr>
            <a:t/>
          </a:r>
          <a:br>
            <a:rPr lang="es-MX" sz="1700" dirty="0" smtClean="0">
              <a:solidFill>
                <a:schemeClr val="tx1"/>
              </a:solidFill>
            </a:rPr>
          </a:br>
          <a:r>
            <a:rPr lang="es-MX" sz="1700" dirty="0" smtClean="0">
              <a:solidFill>
                <a:schemeClr val="tx1"/>
              </a:solidFill>
            </a:rPr>
            <a:t> Administrar, por otra parte, abarca las </a:t>
          </a:r>
          <a:r>
            <a:rPr lang="es-MX" sz="1700" u="sng" dirty="0" smtClean="0">
              <a:solidFill>
                <a:schemeClr val="tx1"/>
              </a:solidFill>
            </a:rPr>
            <a:t>ideas</a:t>
          </a:r>
          <a:r>
            <a:rPr lang="es-MX" sz="1700" dirty="0" smtClean="0">
              <a:solidFill>
                <a:schemeClr val="tx1"/>
              </a:solidFill>
            </a:rPr>
            <a:t> de </a:t>
          </a:r>
          <a:r>
            <a:rPr lang="es-MX" sz="1700" b="1" dirty="0" smtClean="0">
              <a:solidFill>
                <a:schemeClr val="tx1"/>
              </a:solidFill>
            </a:rPr>
            <a:t>controlar,</a:t>
          </a:r>
          <a:r>
            <a:rPr lang="es-MX" sz="1700" dirty="0" smtClean="0">
              <a:solidFill>
                <a:schemeClr val="tx1"/>
              </a:solidFill>
            </a:rPr>
            <a:t> </a:t>
          </a:r>
          <a:r>
            <a:rPr lang="es-MX" sz="1700" b="1" dirty="0" smtClean="0">
              <a:solidFill>
                <a:schemeClr val="tx1"/>
              </a:solidFill>
            </a:rPr>
            <a:t>disponer,</a:t>
          </a:r>
          <a:r>
            <a:rPr lang="es-MX" sz="1700" dirty="0" smtClean="0">
              <a:solidFill>
                <a:schemeClr val="tx1"/>
              </a:solidFill>
            </a:rPr>
            <a:t> </a:t>
          </a:r>
          <a:r>
            <a:rPr lang="es-MX" sz="1700" b="1" dirty="0" smtClean="0">
              <a:solidFill>
                <a:schemeClr val="tx1"/>
              </a:solidFill>
            </a:rPr>
            <a:t>dirigir</a:t>
          </a:r>
          <a:r>
            <a:rPr lang="es-MX" sz="1700" dirty="0" smtClean="0">
              <a:solidFill>
                <a:schemeClr val="tx1"/>
              </a:solidFill>
            </a:rPr>
            <a:t>, </a:t>
          </a:r>
          <a:r>
            <a:rPr lang="es-MX" sz="1700" b="1" dirty="0" smtClean="0">
              <a:solidFill>
                <a:schemeClr val="tx1"/>
              </a:solidFill>
            </a:rPr>
            <a:t>ordenar</a:t>
          </a:r>
          <a:r>
            <a:rPr lang="es-MX" sz="1700" dirty="0" smtClean="0">
              <a:solidFill>
                <a:schemeClr val="tx1"/>
              </a:solidFill>
            </a:rPr>
            <a:t> u </a:t>
          </a:r>
          <a:r>
            <a:rPr lang="es-MX" sz="1700" b="1" u="sng" dirty="0" smtClean="0">
              <a:solidFill>
                <a:schemeClr val="tx1"/>
              </a:solidFill>
            </a:rPr>
            <a:t>organizar</a:t>
          </a:r>
          <a:r>
            <a:rPr lang="es-MX" sz="1700" dirty="0" smtClean="0">
              <a:solidFill>
                <a:schemeClr val="tx1"/>
              </a:solidFill>
            </a:rPr>
            <a:t> una determinada cosa o situación</a:t>
          </a:r>
          <a:r>
            <a:rPr lang="es-MX" sz="1500" dirty="0" smtClean="0">
              <a:solidFill>
                <a:schemeClr val="tx1"/>
              </a:solidFill>
            </a:rPr>
            <a:t>.</a:t>
          </a:r>
          <a:endParaRPr lang="es-MX" sz="1500" dirty="0">
            <a:solidFill>
              <a:schemeClr val="tx1"/>
            </a:solidFill>
          </a:endParaRPr>
        </a:p>
      </dgm:t>
    </dgm:pt>
    <dgm:pt modelId="{1601072C-7784-4216-9B02-C7486FA26C61}" type="parTrans" cxnId="{3576422A-1770-41CB-B3CE-0165846383A6}">
      <dgm:prSet/>
      <dgm:spPr/>
      <dgm:t>
        <a:bodyPr/>
        <a:lstStyle/>
        <a:p>
          <a:endParaRPr lang="es-MX"/>
        </a:p>
      </dgm:t>
    </dgm:pt>
    <dgm:pt modelId="{972D0F46-9EE3-4C12-8E67-2E6CD640F990}" type="sibTrans" cxnId="{3576422A-1770-41CB-B3CE-0165846383A6}">
      <dgm:prSet/>
      <dgm:spPr/>
      <dgm:t>
        <a:bodyPr/>
        <a:lstStyle/>
        <a:p>
          <a:endParaRPr lang="es-MX"/>
        </a:p>
      </dgm:t>
    </dgm:pt>
    <dgm:pt modelId="{7E9D39A5-2D1F-45DF-9F59-171A3BD84525}" type="pres">
      <dgm:prSet presAssocID="{EE797701-2F4A-40AE-9E49-52E9D41C182A}" presName="Name0" presStyleCnt="0">
        <dgm:presLayoutVars>
          <dgm:dir/>
          <dgm:animLvl val="lvl"/>
          <dgm:resizeHandles val="exact"/>
        </dgm:presLayoutVars>
      </dgm:prSet>
      <dgm:spPr/>
      <dgm:t>
        <a:bodyPr/>
        <a:lstStyle/>
        <a:p>
          <a:endParaRPr lang="es-MX"/>
        </a:p>
      </dgm:t>
    </dgm:pt>
    <dgm:pt modelId="{854DAE99-8E7A-4A51-B575-4F54EBA3BA8A}" type="pres">
      <dgm:prSet presAssocID="{3BF56419-3A83-4255-A1F3-D2D4738292AD}" presName="boxAndChildren" presStyleCnt="0"/>
      <dgm:spPr/>
    </dgm:pt>
    <dgm:pt modelId="{0E32D623-CC8E-4B2D-8D24-3B99FAF52C76}" type="pres">
      <dgm:prSet presAssocID="{3BF56419-3A83-4255-A1F3-D2D4738292AD}" presName="parentTextBox" presStyleLbl="node1" presStyleIdx="0" presStyleCnt="1" custAng="0" custScaleY="100098"/>
      <dgm:spPr/>
      <dgm:t>
        <a:bodyPr/>
        <a:lstStyle/>
        <a:p>
          <a:endParaRPr lang="es-MX"/>
        </a:p>
      </dgm:t>
    </dgm:pt>
  </dgm:ptLst>
  <dgm:cxnLst>
    <dgm:cxn modelId="{3576422A-1770-41CB-B3CE-0165846383A6}" srcId="{EE797701-2F4A-40AE-9E49-52E9D41C182A}" destId="{3BF56419-3A83-4255-A1F3-D2D4738292AD}" srcOrd="0" destOrd="0" parTransId="{1601072C-7784-4216-9B02-C7486FA26C61}" sibTransId="{972D0F46-9EE3-4C12-8E67-2E6CD640F990}"/>
    <dgm:cxn modelId="{A9AEC2B4-F7D4-4AE2-A13C-BD7542818FB2}" type="presOf" srcId="{3BF56419-3A83-4255-A1F3-D2D4738292AD}" destId="{0E32D623-CC8E-4B2D-8D24-3B99FAF52C76}" srcOrd="0" destOrd="0" presId="urn:microsoft.com/office/officeart/2005/8/layout/process4"/>
    <dgm:cxn modelId="{6A39CE48-234E-42EB-B450-C7CFB013A596}" type="presOf" srcId="{EE797701-2F4A-40AE-9E49-52E9D41C182A}" destId="{7E9D39A5-2D1F-45DF-9F59-171A3BD84525}" srcOrd="0" destOrd="0" presId="urn:microsoft.com/office/officeart/2005/8/layout/process4"/>
    <dgm:cxn modelId="{420291DE-1298-4288-AE7F-8A9789E0A543}" type="presParOf" srcId="{7E9D39A5-2D1F-45DF-9F59-171A3BD84525}" destId="{854DAE99-8E7A-4A51-B575-4F54EBA3BA8A}" srcOrd="0" destOrd="0" presId="urn:microsoft.com/office/officeart/2005/8/layout/process4"/>
    <dgm:cxn modelId="{965DAF44-BC68-4AF6-8AC9-9B7EC9C2D915}" type="presParOf" srcId="{854DAE99-8E7A-4A51-B575-4F54EBA3BA8A}" destId="{0E32D623-CC8E-4B2D-8D24-3B99FAF52C76}" srcOrd="0" destOrd="0" presId="urn:microsoft.com/office/officeart/2005/8/layout/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251D42B-1251-46EC-B83B-9ED56697163A}" type="doc">
      <dgm:prSet loTypeId="urn:microsoft.com/office/officeart/2005/8/layout/vList2" loCatId="list" qsTypeId="urn:microsoft.com/office/officeart/2005/8/quickstyle/3d3" qsCatId="3D" csTypeId="urn:microsoft.com/office/officeart/2005/8/colors/accent1_2" csCatId="accent1" phldr="1"/>
      <dgm:spPr/>
      <dgm:t>
        <a:bodyPr/>
        <a:lstStyle/>
        <a:p>
          <a:endParaRPr lang="es-MX"/>
        </a:p>
      </dgm:t>
    </dgm:pt>
    <dgm:pt modelId="{D2A73AB7-EB3D-4DDF-8B99-D1D6906079F8}">
      <dgm:prSet custT="1"/>
      <dgm:spPr>
        <a:solidFill>
          <a:schemeClr val="bg1">
            <a:lumMod val="65000"/>
          </a:schemeClr>
        </a:solidFill>
      </dgm:spPr>
      <dgm:t>
        <a:bodyPr/>
        <a:lstStyle/>
        <a:p>
          <a:pPr algn="ctr" rtl="0"/>
          <a:r>
            <a:rPr lang="es-MX" sz="3500" b="1" dirty="0" smtClean="0">
              <a:solidFill>
                <a:schemeClr val="tx1"/>
              </a:solidFill>
            </a:rPr>
            <a:t>GESTIÓN ADMINISTRATIVA</a:t>
          </a:r>
          <a:r>
            <a:rPr lang="es-MX" sz="1600" dirty="0" smtClean="0">
              <a:solidFill>
                <a:schemeClr val="tx1"/>
              </a:solidFill>
            </a:rPr>
            <a:t/>
          </a:r>
          <a:br>
            <a:rPr lang="es-MX" sz="1600" dirty="0" smtClean="0">
              <a:solidFill>
                <a:schemeClr val="tx1"/>
              </a:solidFill>
            </a:rPr>
          </a:br>
          <a:r>
            <a:rPr lang="es-MX" sz="1600" dirty="0" smtClean="0">
              <a:solidFill>
                <a:schemeClr val="tx1"/>
              </a:solidFill>
            </a:rPr>
            <a:t/>
          </a:r>
          <a:br>
            <a:rPr lang="es-MX" sz="1600" dirty="0" smtClean="0">
              <a:solidFill>
                <a:schemeClr val="tx1"/>
              </a:solidFill>
            </a:rPr>
          </a:br>
          <a:r>
            <a:rPr lang="es-MX" sz="1700" dirty="0" smtClean="0">
              <a:solidFill>
                <a:schemeClr val="tx1"/>
              </a:solidFill>
            </a:rPr>
            <a:t>Conjunto de acciones mediante las cuales el directivo desarrolla sus actividades a través del cumplimiento de las fases del proceso administrativo: Planear, organizar, dirigir, coordinar y controlar.</a:t>
          </a:r>
          <a:endParaRPr lang="es-MX" sz="1700" dirty="0">
            <a:solidFill>
              <a:schemeClr val="tx1"/>
            </a:solidFill>
          </a:endParaRPr>
        </a:p>
      </dgm:t>
    </dgm:pt>
    <dgm:pt modelId="{C2707787-9927-42EA-B65A-B367D0F178AC}" type="parTrans" cxnId="{A0715494-00F4-47A2-892D-85D561F8769E}">
      <dgm:prSet/>
      <dgm:spPr/>
      <dgm:t>
        <a:bodyPr/>
        <a:lstStyle/>
        <a:p>
          <a:endParaRPr lang="es-MX"/>
        </a:p>
      </dgm:t>
    </dgm:pt>
    <dgm:pt modelId="{F81B70A5-B911-4FFB-B274-F69DB428F200}" type="sibTrans" cxnId="{A0715494-00F4-47A2-892D-85D561F8769E}">
      <dgm:prSet/>
      <dgm:spPr/>
      <dgm:t>
        <a:bodyPr/>
        <a:lstStyle/>
        <a:p>
          <a:endParaRPr lang="es-MX"/>
        </a:p>
      </dgm:t>
    </dgm:pt>
    <dgm:pt modelId="{E89D6DAF-DC41-44ED-A3C8-2126BC80CAA9}" type="pres">
      <dgm:prSet presAssocID="{4251D42B-1251-46EC-B83B-9ED56697163A}" presName="linear" presStyleCnt="0">
        <dgm:presLayoutVars>
          <dgm:animLvl val="lvl"/>
          <dgm:resizeHandles val="exact"/>
        </dgm:presLayoutVars>
      </dgm:prSet>
      <dgm:spPr/>
      <dgm:t>
        <a:bodyPr/>
        <a:lstStyle/>
        <a:p>
          <a:endParaRPr lang="es-MX"/>
        </a:p>
      </dgm:t>
    </dgm:pt>
    <dgm:pt modelId="{55C8E3AD-3BA8-4FAF-9694-94CC1A48767F}" type="pres">
      <dgm:prSet presAssocID="{D2A73AB7-EB3D-4DDF-8B99-D1D6906079F8}" presName="parentText" presStyleLbl="node1" presStyleIdx="0" presStyleCnt="1">
        <dgm:presLayoutVars>
          <dgm:chMax val="0"/>
          <dgm:bulletEnabled val="1"/>
        </dgm:presLayoutVars>
      </dgm:prSet>
      <dgm:spPr/>
      <dgm:t>
        <a:bodyPr/>
        <a:lstStyle/>
        <a:p>
          <a:endParaRPr lang="es-MX"/>
        </a:p>
      </dgm:t>
    </dgm:pt>
  </dgm:ptLst>
  <dgm:cxnLst>
    <dgm:cxn modelId="{A0715494-00F4-47A2-892D-85D561F8769E}" srcId="{4251D42B-1251-46EC-B83B-9ED56697163A}" destId="{D2A73AB7-EB3D-4DDF-8B99-D1D6906079F8}" srcOrd="0" destOrd="0" parTransId="{C2707787-9927-42EA-B65A-B367D0F178AC}" sibTransId="{F81B70A5-B911-4FFB-B274-F69DB428F200}"/>
    <dgm:cxn modelId="{33458FF9-0B81-4592-A49D-73D63D385DDE}" type="presOf" srcId="{D2A73AB7-EB3D-4DDF-8B99-D1D6906079F8}" destId="{55C8E3AD-3BA8-4FAF-9694-94CC1A48767F}" srcOrd="0" destOrd="0" presId="urn:microsoft.com/office/officeart/2005/8/layout/vList2"/>
    <dgm:cxn modelId="{53E65910-D907-4AAE-9994-AE25A38BAE0F}" type="presOf" srcId="{4251D42B-1251-46EC-B83B-9ED56697163A}" destId="{E89D6DAF-DC41-44ED-A3C8-2126BC80CAA9}" srcOrd="0" destOrd="0" presId="urn:microsoft.com/office/officeart/2005/8/layout/vList2"/>
    <dgm:cxn modelId="{56030488-D694-4A2D-B166-BCE0BADC9366}" type="presParOf" srcId="{E89D6DAF-DC41-44ED-A3C8-2126BC80CAA9}" destId="{55C8E3AD-3BA8-4FAF-9694-94CC1A48767F}"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466156E-C682-4764-990F-A88C16AB5C64}" type="doc">
      <dgm:prSet loTypeId="urn:microsoft.com/office/officeart/2005/8/layout/hProcess9" loCatId="process" qsTypeId="urn:microsoft.com/office/officeart/2005/8/quickstyle/3d2" qsCatId="3D" csTypeId="urn:microsoft.com/office/officeart/2005/8/colors/accent0_1" csCatId="mainScheme"/>
      <dgm:spPr/>
      <dgm:t>
        <a:bodyPr/>
        <a:lstStyle/>
        <a:p>
          <a:endParaRPr lang="es-MX"/>
        </a:p>
      </dgm:t>
    </dgm:pt>
    <dgm:pt modelId="{537B59A1-6820-4C74-8A6E-BB533F7C4FBC}">
      <dgm:prSet/>
      <dgm:spPr/>
      <dgm:t>
        <a:bodyPr/>
        <a:lstStyle/>
        <a:p>
          <a:pPr algn="ctr" rtl="0"/>
          <a:r>
            <a:rPr lang="es-ES" dirty="0" smtClean="0"/>
            <a:t>Esfuerzo orientado al cambio en el modelo de gestión de las organizaciones acorde con su tiempo y con las demandas de los ciudadanos.</a:t>
          </a:r>
          <a:endParaRPr lang="es-MX" dirty="0"/>
        </a:p>
      </dgm:t>
    </dgm:pt>
    <dgm:pt modelId="{85B53D90-EF5C-4625-BDE6-9B3060A60BFF}" type="parTrans" cxnId="{8029A1FE-9842-492D-924E-7A46D66081CE}">
      <dgm:prSet/>
      <dgm:spPr/>
      <dgm:t>
        <a:bodyPr/>
        <a:lstStyle/>
        <a:p>
          <a:endParaRPr lang="es-MX"/>
        </a:p>
      </dgm:t>
    </dgm:pt>
    <dgm:pt modelId="{8C21A072-1F8C-437F-AF35-036123BB1417}" type="sibTrans" cxnId="{8029A1FE-9842-492D-924E-7A46D66081CE}">
      <dgm:prSet/>
      <dgm:spPr/>
      <dgm:t>
        <a:bodyPr/>
        <a:lstStyle/>
        <a:p>
          <a:endParaRPr lang="es-MX"/>
        </a:p>
      </dgm:t>
    </dgm:pt>
    <dgm:pt modelId="{E5E8EB81-EB92-4768-861E-2804887B05F8}">
      <dgm:prSet/>
      <dgm:spPr/>
      <dgm:t>
        <a:bodyPr/>
        <a:lstStyle/>
        <a:p>
          <a:pPr rtl="0"/>
          <a:r>
            <a:rPr lang="es-ES" dirty="0" smtClean="0"/>
            <a:t>Buscando la simplificación de los procedimientos, la eficiencia, la eficacia del trabajo de cada ámbito administrativo.</a:t>
          </a:r>
          <a:endParaRPr lang="es-MX" dirty="0"/>
        </a:p>
      </dgm:t>
    </dgm:pt>
    <dgm:pt modelId="{5AD483CC-7D2B-4159-B58C-48750E8492C8}" type="parTrans" cxnId="{F8A06BB6-CE91-4B3E-BA8C-96FA40595A25}">
      <dgm:prSet/>
      <dgm:spPr/>
      <dgm:t>
        <a:bodyPr/>
        <a:lstStyle/>
        <a:p>
          <a:endParaRPr lang="es-MX"/>
        </a:p>
      </dgm:t>
    </dgm:pt>
    <dgm:pt modelId="{3FC8D838-D47E-4FC8-AF5C-8272F1AE94A7}" type="sibTrans" cxnId="{F8A06BB6-CE91-4B3E-BA8C-96FA40595A25}">
      <dgm:prSet/>
      <dgm:spPr/>
      <dgm:t>
        <a:bodyPr/>
        <a:lstStyle/>
        <a:p>
          <a:endParaRPr lang="es-MX"/>
        </a:p>
      </dgm:t>
    </dgm:pt>
    <dgm:pt modelId="{A44EEF0D-C385-4136-A3F8-2B0FCF3CFE18}">
      <dgm:prSet/>
      <dgm:spPr/>
      <dgm:t>
        <a:bodyPr/>
        <a:lstStyle/>
        <a:p>
          <a:pPr rtl="0"/>
          <a:r>
            <a:rPr lang="es-ES" dirty="0" smtClean="0"/>
            <a:t>Alineando las estructuras con los objetivos organizacionales y con los de las personas de dentro y de fuera de la organización.</a:t>
          </a:r>
          <a:endParaRPr lang="es-MX" dirty="0"/>
        </a:p>
      </dgm:t>
    </dgm:pt>
    <dgm:pt modelId="{649F6F62-4385-415B-A6DE-39352DBD550A}" type="parTrans" cxnId="{E1C28F2F-B736-4F0F-8A3A-7B63B43AD77E}">
      <dgm:prSet/>
      <dgm:spPr/>
      <dgm:t>
        <a:bodyPr/>
        <a:lstStyle/>
        <a:p>
          <a:endParaRPr lang="es-MX"/>
        </a:p>
      </dgm:t>
    </dgm:pt>
    <dgm:pt modelId="{94856449-7E27-43B9-8E32-7360A16ABC4F}" type="sibTrans" cxnId="{E1C28F2F-B736-4F0F-8A3A-7B63B43AD77E}">
      <dgm:prSet/>
      <dgm:spPr/>
      <dgm:t>
        <a:bodyPr/>
        <a:lstStyle/>
        <a:p>
          <a:endParaRPr lang="es-MX"/>
        </a:p>
      </dgm:t>
    </dgm:pt>
    <dgm:pt modelId="{BCF4F680-B0D7-4B3C-8B38-6FEC4EEBBC65}">
      <dgm:prSet/>
      <dgm:spPr/>
      <dgm:t>
        <a:bodyPr/>
        <a:lstStyle/>
        <a:p>
          <a:pPr rtl="0"/>
          <a:r>
            <a:rPr lang="es-ES" dirty="0" smtClean="0"/>
            <a:t>Usando la tecnología como elemento transformador</a:t>
          </a:r>
          <a:r>
            <a:rPr lang="es-ES" b="1" i="1" dirty="0" smtClean="0"/>
            <a:t>.</a:t>
          </a:r>
          <a:r>
            <a:rPr lang="es-ES" dirty="0" smtClean="0"/>
            <a:t>           </a:t>
          </a:r>
          <a:endParaRPr lang="es-ES" b="1" i="1" dirty="0"/>
        </a:p>
      </dgm:t>
    </dgm:pt>
    <dgm:pt modelId="{959D6242-55FF-4DDB-902F-ABF114296195}" type="parTrans" cxnId="{18BA5A5B-F56A-467A-B901-B1AD30663F43}">
      <dgm:prSet/>
      <dgm:spPr/>
      <dgm:t>
        <a:bodyPr/>
        <a:lstStyle/>
        <a:p>
          <a:endParaRPr lang="es-MX"/>
        </a:p>
      </dgm:t>
    </dgm:pt>
    <dgm:pt modelId="{3F1C7484-75FA-4E7B-979E-EF3465CCCD70}" type="sibTrans" cxnId="{18BA5A5B-F56A-467A-B901-B1AD30663F43}">
      <dgm:prSet/>
      <dgm:spPr/>
      <dgm:t>
        <a:bodyPr/>
        <a:lstStyle/>
        <a:p>
          <a:endParaRPr lang="es-MX"/>
        </a:p>
      </dgm:t>
    </dgm:pt>
    <dgm:pt modelId="{EE04B157-4E67-477C-9FDB-1885C0A8EAA0}" type="pres">
      <dgm:prSet presAssocID="{6466156E-C682-4764-990F-A88C16AB5C64}" presName="CompostProcess" presStyleCnt="0">
        <dgm:presLayoutVars>
          <dgm:dir/>
          <dgm:resizeHandles val="exact"/>
        </dgm:presLayoutVars>
      </dgm:prSet>
      <dgm:spPr/>
      <dgm:t>
        <a:bodyPr/>
        <a:lstStyle/>
        <a:p>
          <a:endParaRPr lang="es-MX"/>
        </a:p>
      </dgm:t>
    </dgm:pt>
    <dgm:pt modelId="{2DAFEF3B-3C30-41E4-B545-7B693AF71C54}" type="pres">
      <dgm:prSet presAssocID="{6466156E-C682-4764-990F-A88C16AB5C64}" presName="arrow" presStyleLbl="bgShp" presStyleIdx="0" presStyleCnt="1"/>
      <dgm:spPr/>
    </dgm:pt>
    <dgm:pt modelId="{9086A86C-3737-4AB4-A0BF-D5D957235D76}" type="pres">
      <dgm:prSet presAssocID="{6466156E-C682-4764-990F-A88C16AB5C64}" presName="linearProcess" presStyleCnt="0"/>
      <dgm:spPr/>
    </dgm:pt>
    <dgm:pt modelId="{2D424349-7CB3-487E-BD86-539DAF154EBE}" type="pres">
      <dgm:prSet presAssocID="{537B59A1-6820-4C74-8A6E-BB533F7C4FBC}" presName="textNode" presStyleLbl="node1" presStyleIdx="0" presStyleCnt="4">
        <dgm:presLayoutVars>
          <dgm:bulletEnabled val="1"/>
        </dgm:presLayoutVars>
      </dgm:prSet>
      <dgm:spPr/>
      <dgm:t>
        <a:bodyPr/>
        <a:lstStyle/>
        <a:p>
          <a:endParaRPr lang="es-MX"/>
        </a:p>
      </dgm:t>
    </dgm:pt>
    <dgm:pt modelId="{350848DF-41AB-4121-B12E-5FD507E0536B}" type="pres">
      <dgm:prSet presAssocID="{8C21A072-1F8C-437F-AF35-036123BB1417}" presName="sibTrans" presStyleCnt="0"/>
      <dgm:spPr/>
    </dgm:pt>
    <dgm:pt modelId="{7134B194-FFA3-4441-BA15-DAC9C559F542}" type="pres">
      <dgm:prSet presAssocID="{E5E8EB81-EB92-4768-861E-2804887B05F8}" presName="textNode" presStyleLbl="node1" presStyleIdx="1" presStyleCnt="4">
        <dgm:presLayoutVars>
          <dgm:bulletEnabled val="1"/>
        </dgm:presLayoutVars>
      </dgm:prSet>
      <dgm:spPr/>
      <dgm:t>
        <a:bodyPr/>
        <a:lstStyle/>
        <a:p>
          <a:endParaRPr lang="es-MX"/>
        </a:p>
      </dgm:t>
    </dgm:pt>
    <dgm:pt modelId="{52D252C1-1CD7-44E6-9855-33BEB291AAFB}" type="pres">
      <dgm:prSet presAssocID="{3FC8D838-D47E-4FC8-AF5C-8272F1AE94A7}" presName="sibTrans" presStyleCnt="0"/>
      <dgm:spPr/>
    </dgm:pt>
    <dgm:pt modelId="{719DF701-2C4E-4392-AD4A-6B9B0E4D043C}" type="pres">
      <dgm:prSet presAssocID="{A44EEF0D-C385-4136-A3F8-2B0FCF3CFE18}" presName="textNode" presStyleLbl="node1" presStyleIdx="2" presStyleCnt="4">
        <dgm:presLayoutVars>
          <dgm:bulletEnabled val="1"/>
        </dgm:presLayoutVars>
      </dgm:prSet>
      <dgm:spPr/>
      <dgm:t>
        <a:bodyPr/>
        <a:lstStyle/>
        <a:p>
          <a:endParaRPr lang="es-MX"/>
        </a:p>
      </dgm:t>
    </dgm:pt>
    <dgm:pt modelId="{F572160E-026C-4786-A77A-AE2E665991CF}" type="pres">
      <dgm:prSet presAssocID="{94856449-7E27-43B9-8E32-7360A16ABC4F}" presName="sibTrans" presStyleCnt="0"/>
      <dgm:spPr/>
    </dgm:pt>
    <dgm:pt modelId="{125D3A34-1754-42A8-AE1C-DD7C8276B46F}" type="pres">
      <dgm:prSet presAssocID="{BCF4F680-B0D7-4B3C-8B38-6FEC4EEBBC65}" presName="textNode" presStyleLbl="node1" presStyleIdx="3" presStyleCnt="4">
        <dgm:presLayoutVars>
          <dgm:bulletEnabled val="1"/>
        </dgm:presLayoutVars>
      </dgm:prSet>
      <dgm:spPr/>
      <dgm:t>
        <a:bodyPr/>
        <a:lstStyle/>
        <a:p>
          <a:endParaRPr lang="es-MX"/>
        </a:p>
      </dgm:t>
    </dgm:pt>
  </dgm:ptLst>
  <dgm:cxnLst>
    <dgm:cxn modelId="{DD06CD7F-3D6C-4C0C-97F0-FE72CAC7BEF6}" type="presOf" srcId="{E5E8EB81-EB92-4768-861E-2804887B05F8}" destId="{7134B194-FFA3-4441-BA15-DAC9C559F542}" srcOrd="0" destOrd="0" presId="urn:microsoft.com/office/officeart/2005/8/layout/hProcess9"/>
    <dgm:cxn modelId="{2439CEF8-5A75-4315-AA4A-BF2041775402}" type="presOf" srcId="{6466156E-C682-4764-990F-A88C16AB5C64}" destId="{EE04B157-4E67-477C-9FDB-1885C0A8EAA0}" srcOrd="0" destOrd="0" presId="urn:microsoft.com/office/officeart/2005/8/layout/hProcess9"/>
    <dgm:cxn modelId="{8029A1FE-9842-492D-924E-7A46D66081CE}" srcId="{6466156E-C682-4764-990F-A88C16AB5C64}" destId="{537B59A1-6820-4C74-8A6E-BB533F7C4FBC}" srcOrd="0" destOrd="0" parTransId="{85B53D90-EF5C-4625-BDE6-9B3060A60BFF}" sibTransId="{8C21A072-1F8C-437F-AF35-036123BB1417}"/>
    <dgm:cxn modelId="{F8A06BB6-CE91-4B3E-BA8C-96FA40595A25}" srcId="{6466156E-C682-4764-990F-A88C16AB5C64}" destId="{E5E8EB81-EB92-4768-861E-2804887B05F8}" srcOrd="1" destOrd="0" parTransId="{5AD483CC-7D2B-4159-B58C-48750E8492C8}" sibTransId="{3FC8D838-D47E-4FC8-AF5C-8272F1AE94A7}"/>
    <dgm:cxn modelId="{18BA5A5B-F56A-467A-B901-B1AD30663F43}" srcId="{6466156E-C682-4764-990F-A88C16AB5C64}" destId="{BCF4F680-B0D7-4B3C-8B38-6FEC4EEBBC65}" srcOrd="3" destOrd="0" parTransId="{959D6242-55FF-4DDB-902F-ABF114296195}" sibTransId="{3F1C7484-75FA-4E7B-979E-EF3465CCCD70}"/>
    <dgm:cxn modelId="{E1C28F2F-B736-4F0F-8A3A-7B63B43AD77E}" srcId="{6466156E-C682-4764-990F-A88C16AB5C64}" destId="{A44EEF0D-C385-4136-A3F8-2B0FCF3CFE18}" srcOrd="2" destOrd="0" parTransId="{649F6F62-4385-415B-A6DE-39352DBD550A}" sibTransId="{94856449-7E27-43B9-8E32-7360A16ABC4F}"/>
    <dgm:cxn modelId="{3F0B5A41-7458-4B43-A9DC-3713A25EC72E}" type="presOf" srcId="{BCF4F680-B0D7-4B3C-8B38-6FEC4EEBBC65}" destId="{125D3A34-1754-42A8-AE1C-DD7C8276B46F}" srcOrd="0" destOrd="0" presId="urn:microsoft.com/office/officeart/2005/8/layout/hProcess9"/>
    <dgm:cxn modelId="{AA33B9EC-F3A6-4930-B76A-FB32C644670B}" type="presOf" srcId="{A44EEF0D-C385-4136-A3F8-2B0FCF3CFE18}" destId="{719DF701-2C4E-4392-AD4A-6B9B0E4D043C}" srcOrd="0" destOrd="0" presId="urn:microsoft.com/office/officeart/2005/8/layout/hProcess9"/>
    <dgm:cxn modelId="{6171B4A9-68FD-4706-BE43-49CFA8B826DD}" type="presOf" srcId="{537B59A1-6820-4C74-8A6E-BB533F7C4FBC}" destId="{2D424349-7CB3-487E-BD86-539DAF154EBE}" srcOrd="0" destOrd="0" presId="urn:microsoft.com/office/officeart/2005/8/layout/hProcess9"/>
    <dgm:cxn modelId="{57FCC156-A1F6-481B-8DAC-9A3B9C8E8BFE}" type="presParOf" srcId="{EE04B157-4E67-477C-9FDB-1885C0A8EAA0}" destId="{2DAFEF3B-3C30-41E4-B545-7B693AF71C54}" srcOrd="0" destOrd="0" presId="urn:microsoft.com/office/officeart/2005/8/layout/hProcess9"/>
    <dgm:cxn modelId="{F17CD555-21E2-4348-B172-0753A03BCBC0}" type="presParOf" srcId="{EE04B157-4E67-477C-9FDB-1885C0A8EAA0}" destId="{9086A86C-3737-4AB4-A0BF-D5D957235D76}" srcOrd="1" destOrd="0" presId="urn:microsoft.com/office/officeart/2005/8/layout/hProcess9"/>
    <dgm:cxn modelId="{B6B53D55-D535-4C52-A90C-86F924E8F7B7}" type="presParOf" srcId="{9086A86C-3737-4AB4-A0BF-D5D957235D76}" destId="{2D424349-7CB3-487E-BD86-539DAF154EBE}" srcOrd="0" destOrd="0" presId="urn:microsoft.com/office/officeart/2005/8/layout/hProcess9"/>
    <dgm:cxn modelId="{88CE5D46-C2BF-4B53-B710-55B408389FC0}" type="presParOf" srcId="{9086A86C-3737-4AB4-A0BF-D5D957235D76}" destId="{350848DF-41AB-4121-B12E-5FD507E0536B}" srcOrd="1" destOrd="0" presId="urn:microsoft.com/office/officeart/2005/8/layout/hProcess9"/>
    <dgm:cxn modelId="{D391BA88-F4B5-4B03-A0A1-D4FF9B5B00ED}" type="presParOf" srcId="{9086A86C-3737-4AB4-A0BF-D5D957235D76}" destId="{7134B194-FFA3-4441-BA15-DAC9C559F542}" srcOrd="2" destOrd="0" presId="urn:microsoft.com/office/officeart/2005/8/layout/hProcess9"/>
    <dgm:cxn modelId="{D4C6B927-190D-4ACA-88D7-64BB65B85850}" type="presParOf" srcId="{9086A86C-3737-4AB4-A0BF-D5D957235D76}" destId="{52D252C1-1CD7-44E6-9855-33BEB291AAFB}" srcOrd="3" destOrd="0" presId="urn:microsoft.com/office/officeart/2005/8/layout/hProcess9"/>
    <dgm:cxn modelId="{AD986F54-5F24-4CC0-AA3D-D1F03F79C08D}" type="presParOf" srcId="{9086A86C-3737-4AB4-A0BF-D5D957235D76}" destId="{719DF701-2C4E-4392-AD4A-6B9B0E4D043C}" srcOrd="4" destOrd="0" presId="urn:microsoft.com/office/officeart/2005/8/layout/hProcess9"/>
    <dgm:cxn modelId="{A4076A14-8D34-4CEA-BB69-757C80BF95E6}" type="presParOf" srcId="{9086A86C-3737-4AB4-A0BF-D5D957235D76}" destId="{F572160E-026C-4786-A77A-AE2E665991CF}" srcOrd="5" destOrd="0" presId="urn:microsoft.com/office/officeart/2005/8/layout/hProcess9"/>
    <dgm:cxn modelId="{2C6ACFD6-93D2-4099-8E4D-00D59185A17F}" type="presParOf" srcId="{9086A86C-3737-4AB4-A0BF-D5D957235D76}" destId="{125D3A34-1754-42A8-AE1C-DD7C8276B46F}" srcOrd="6"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8959441-800A-445D-897E-AC435CFFEC01}" type="doc">
      <dgm:prSet loTypeId="urn:microsoft.com/office/officeart/2005/8/layout/hierarchy3" loCatId="hierarchy" qsTypeId="urn:microsoft.com/office/officeart/2005/8/quickstyle/simple5" qsCatId="simple" csTypeId="urn:microsoft.com/office/officeart/2005/8/colors/accent6_2" csCatId="accent6" phldr="1"/>
      <dgm:spPr/>
      <dgm:t>
        <a:bodyPr/>
        <a:lstStyle/>
        <a:p>
          <a:endParaRPr lang="es-ES"/>
        </a:p>
      </dgm:t>
    </dgm:pt>
    <dgm:pt modelId="{696BCCEA-B0C5-4DAC-AB1D-3883F268C9FA}">
      <dgm:prSet phldrT="[Texto]"/>
      <dgm:spPr/>
      <dgm:t>
        <a:bodyPr/>
        <a:lstStyle/>
        <a:p>
          <a:r>
            <a:rPr lang="es-MX" dirty="0" smtClean="0"/>
            <a:t>Secretaría de Programación  y Presupuesto</a:t>
          </a:r>
          <a:endParaRPr lang="es-ES" dirty="0"/>
        </a:p>
      </dgm:t>
    </dgm:pt>
    <dgm:pt modelId="{4DA84035-3D40-480B-A180-FC4A44C0EF7C}" type="parTrans" cxnId="{FC406EB1-322A-4FEA-819D-2037D5A31F78}">
      <dgm:prSet/>
      <dgm:spPr/>
      <dgm:t>
        <a:bodyPr/>
        <a:lstStyle/>
        <a:p>
          <a:endParaRPr lang="es-ES"/>
        </a:p>
      </dgm:t>
    </dgm:pt>
    <dgm:pt modelId="{79337C62-504C-43B9-BD1B-B4392DA7B1B4}" type="sibTrans" cxnId="{FC406EB1-322A-4FEA-819D-2037D5A31F78}">
      <dgm:prSet/>
      <dgm:spPr/>
      <dgm:t>
        <a:bodyPr/>
        <a:lstStyle/>
        <a:p>
          <a:endParaRPr lang="es-ES"/>
        </a:p>
      </dgm:t>
    </dgm:pt>
    <dgm:pt modelId="{478713BE-604A-45AA-9857-1A6F3A848CCC}">
      <dgm:prSet phldrT="[Texto]"/>
      <dgm:spPr/>
      <dgm:t>
        <a:bodyPr/>
        <a:lstStyle/>
        <a:p>
          <a:r>
            <a:rPr lang="es-MX" dirty="0" smtClean="0"/>
            <a:t>Unidad de Modernización de la APF</a:t>
          </a:r>
          <a:endParaRPr lang="es-ES" dirty="0"/>
        </a:p>
      </dgm:t>
    </dgm:pt>
    <dgm:pt modelId="{8C2C1DEF-4468-45C9-90D4-0DDE8FD8ED70}" type="parTrans" cxnId="{D7AC0233-6485-4D82-8E4D-3D91E1570FD0}">
      <dgm:prSet/>
      <dgm:spPr/>
      <dgm:t>
        <a:bodyPr/>
        <a:lstStyle/>
        <a:p>
          <a:endParaRPr lang="es-ES"/>
        </a:p>
      </dgm:t>
    </dgm:pt>
    <dgm:pt modelId="{DF89853B-E04F-4985-882D-4A053207AEEC}" type="sibTrans" cxnId="{D7AC0233-6485-4D82-8E4D-3D91E1570FD0}">
      <dgm:prSet/>
      <dgm:spPr/>
      <dgm:t>
        <a:bodyPr/>
        <a:lstStyle/>
        <a:p>
          <a:endParaRPr lang="es-ES"/>
        </a:p>
      </dgm:t>
    </dgm:pt>
    <dgm:pt modelId="{06DFFE7A-2E2A-49E9-BC6F-23B1F0A3BF1E}" type="pres">
      <dgm:prSet presAssocID="{D8959441-800A-445D-897E-AC435CFFEC01}" presName="diagram" presStyleCnt="0">
        <dgm:presLayoutVars>
          <dgm:chPref val="1"/>
          <dgm:dir/>
          <dgm:animOne val="branch"/>
          <dgm:animLvl val="lvl"/>
          <dgm:resizeHandles/>
        </dgm:presLayoutVars>
      </dgm:prSet>
      <dgm:spPr/>
      <dgm:t>
        <a:bodyPr/>
        <a:lstStyle/>
        <a:p>
          <a:endParaRPr lang="es-ES"/>
        </a:p>
      </dgm:t>
    </dgm:pt>
    <dgm:pt modelId="{F3A0904A-D1BB-4689-AF1A-C070F9BE7771}" type="pres">
      <dgm:prSet presAssocID="{696BCCEA-B0C5-4DAC-AB1D-3883F268C9FA}" presName="root" presStyleCnt="0"/>
      <dgm:spPr/>
    </dgm:pt>
    <dgm:pt modelId="{5FD82CD3-1F3E-4D18-AB78-23391CFCFEBB}" type="pres">
      <dgm:prSet presAssocID="{696BCCEA-B0C5-4DAC-AB1D-3883F268C9FA}" presName="rootComposite" presStyleCnt="0"/>
      <dgm:spPr/>
    </dgm:pt>
    <dgm:pt modelId="{FCCFC9A9-E6C4-48F6-8DE8-0755F30190F8}" type="pres">
      <dgm:prSet presAssocID="{696BCCEA-B0C5-4DAC-AB1D-3883F268C9FA}" presName="rootText" presStyleLbl="node1" presStyleIdx="0" presStyleCnt="1"/>
      <dgm:spPr/>
      <dgm:t>
        <a:bodyPr/>
        <a:lstStyle/>
        <a:p>
          <a:endParaRPr lang="es-ES"/>
        </a:p>
      </dgm:t>
    </dgm:pt>
    <dgm:pt modelId="{0B480F0D-D773-4FBC-95C2-80BC67DD302B}" type="pres">
      <dgm:prSet presAssocID="{696BCCEA-B0C5-4DAC-AB1D-3883F268C9FA}" presName="rootConnector" presStyleLbl="node1" presStyleIdx="0" presStyleCnt="1"/>
      <dgm:spPr/>
      <dgm:t>
        <a:bodyPr/>
        <a:lstStyle/>
        <a:p>
          <a:endParaRPr lang="es-ES"/>
        </a:p>
      </dgm:t>
    </dgm:pt>
    <dgm:pt modelId="{82C6CCC3-7359-4E76-8211-0E2CFA5D3B20}" type="pres">
      <dgm:prSet presAssocID="{696BCCEA-B0C5-4DAC-AB1D-3883F268C9FA}" presName="childShape" presStyleCnt="0"/>
      <dgm:spPr/>
    </dgm:pt>
    <dgm:pt modelId="{72AB727D-3A61-4C1B-842C-5039991AB641}" type="pres">
      <dgm:prSet presAssocID="{8C2C1DEF-4468-45C9-90D4-0DDE8FD8ED70}" presName="Name13" presStyleLbl="parChTrans1D2" presStyleIdx="0" presStyleCnt="1"/>
      <dgm:spPr/>
      <dgm:t>
        <a:bodyPr/>
        <a:lstStyle/>
        <a:p>
          <a:endParaRPr lang="es-ES"/>
        </a:p>
      </dgm:t>
    </dgm:pt>
    <dgm:pt modelId="{8F63F541-7FDD-4B1C-B13F-DCCA74AFF54C}" type="pres">
      <dgm:prSet presAssocID="{478713BE-604A-45AA-9857-1A6F3A848CCC}" presName="childText" presStyleLbl="bgAcc1" presStyleIdx="0" presStyleCnt="1">
        <dgm:presLayoutVars>
          <dgm:bulletEnabled val="1"/>
        </dgm:presLayoutVars>
      </dgm:prSet>
      <dgm:spPr/>
      <dgm:t>
        <a:bodyPr/>
        <a:lstStyle/>
        <a:p>
          <a:endParaRPr lang="es-ES"/>
        </a:p>
      </dgm:t>
    </dgm:pt>
  </dgm:ptLst>
  <dgm:cxnLst>
    <dgm:cxn modelId="{D7AC0233-6485-4D82-8E4D-3D91E1570FD0}" srcId="{696BCCEA-B0C5-4DAC-AB1D-3883F268C9FA}" destId="{478713BE-604A-45AA-9857-1A6F3A848CCC}" srcOrd="0" destOrd="0" parTransId="{8C2C1DEF-4468-45C9-90D4-0DDE8FD8ED70}" sibTransId="{DF89853B-E04F-4985-882D-4A053207AEEC}"/>
    <dgm:cxn modelId="{472FD6C7-638F-44C9-8975-24EC094DBA47}" type="presOf" srcId="{696BCCEA-B0C5-4DAC-AB1D-3883F268C9FA}" destId="{0B480F0D-D773-4FBC-95C2-80BC67DD302B}" srcOrd="1" destOrd="0" presId="urn:microsoft.com/office/officeart/2005/8/layout/hierarchy3"/>
    <dgm:cxn modelId="{29FD47D1-777A-4C14-B837-9ECDA87EA19B}" type="presOf" srcId="{478713BE-604A-45AA-9857-1A6F3A848CCC}" destId="{8F63F541-7FDD-4B1C-B13F-DCCA74AFF54C}" srcOrd="0" destOrd="0" presId="urn:microsoft.com/office/officeart/2005/8/layout/hierarchy3"/>
    <dgm:cxn modelId="{93C5A340-9165-4F65-B098-2512EDFCD0A3}" type="presOf" srcId="{D8959441-800A-445D-897E-AC435CFFEC01}" destId="{06DFFE7A-2E2A-49E9-BC6F-23B1F0A3BF1E}" srcOrd="0" destOrd="0" presId="urn:microsoft.com/office/officeart/2005/8/layout/hierarchy3"/>
    <dgm:cxn modelId="{40135B79-CEB1-4C54-A441-B0265DA93B8C}" type="presOf" srcId="{8C2C1DEF-4468-45C9-90D4-0DDE8FD8ED70}" destId="{72AB727D-3A61-4C1B-842C-5039991AB641}" srcOrd="0" destOrd="0" presId="urn:microsoft.com/office/officeart/2005/8/layout/hierarchy3"/>
    <dgm:cxn modelId="{FC406EB1-322A-4FEA-819D-2037D5A31F78}" srcId="{D8959441-800A-445D-897E-AC435CFFEC01}" destId="{696BCCEA-B0C5-4DAC-AB1D-3883F268C9FA}" srcOrd="0" destOrd="0" parTransId="{4DA84035-3D40-480B-A180-FC4A44C0EF7C}" sibTransId="{79337C62-504C-43B9-BD1B-B4392DA7B1B4}"/>
    <dgm:cxn modelId="{2F918BE4-AB96-4EC8-85C3-FA08D6E042B9}" type="presOf" srcId="{696BCCEA-B0C5-4DAC-AB1D-3883F268C9FA}" destId="{FCCFC9A9-E6C4-48F6-8DE8-0755F30190F8}" srcOrd="0" destOrd="0" presId="urn:microsoft.com/office/officeart/2005/8/layout/hierarchy3"/>
    <dgm:cxn modelId="{E34ADD85-4593-4482-A264-587DB27BF64F}" type="presParOf" srcId="{06DFFE7A-2E2A-49E9-BC6F-23B1F0A3BF1E}" destId="{F3A0904A-D1BB-4689-AF1A-C070F9BE7771}" srcOrd="0" destOrd="0" presId="urn:microsoft.com/office/officeart/2005/8/layout/hierarchy3"/>
    <dgm:cxn modelId="{76E1AE44-D36F-42D0-880E-113A39B6234E}" type="presParOf" srcId="{F3A0904A-D1BB-4689-AF1A-C070F9BE7771}" destId="{5FD82CD3-1F3E-4D18-AB78-23391CFCFEBB}" srcOrd="0" destOrd="0" presId="urn:microsoft.com/office/officeart/2005/8/layout/hierarchy3"/>
    <dgm:cxn modelId="{1488D5E4-5776-4CFA-AB6D-4E5D86F2567E}" type="presParOf" srcId="{5FD82CD3-1F3E-4D18-AB78-23391CFCFEBB}" destId="{FCCFC9A9-E6C4-48F6-8DE8-0755F30190F8}" srcOrd="0" destOrd="0" presId="urn:microsoft.com/office/officeart/2005/8/layout/hierarchy3"/>
    <dgm:cxn modelId="{D51C8F85-E06B-4A26-A8EB-D4BEBB79BD63}" type="presParOf" srcId="{5FD82CD3-1F3E-4D18-AB78-23391CFCFEBB}" destId="{0B480F0D-D773-4FBC-95C2-80BC67DD302B}" srcOrd="1" destOrd="0" presId="urn:microsoft.com/office/officeart/2005/8/layout/hierarchy3"/>
    <dgm:cxn modelId="{C0360E01-FECC-4627-8B3C-CBF50DF7B0E4}" type="presParOf" srcId="{F3A0904A-D1BB-4689-AF1A-C070F9BE7771}" destId="{82C6CCC3-7359-4E76-8211-0E2CFA5D3B20}" srcOrd="1" destOrd="0" presId="urn:microsoft.com/office/officeart/2005/8/layout/hierarchy3"/>
    <dgm:cxn modelId="{CC9F3ADB-A646-4B48-80DB-CB7F788BDF62}" type="presParOf" srcId="{82C6CCC3-7359-4E76-8211-0E2CFA5D3B20}" destId="{72AB727D-3A61-4C1B-842C-5039991AB641}" srcOrd="0" destOrd="0" presId="urn:microsoft.com/office/officeart/2005/8/layout/hierarchy3"/>
    <dgm:cxn modelId="{2E25377D-1B11-4BCB-8A73-3DCF305B5905}" type="presParOf" srcId="{82C6CCC3-7359-4E76-8211-0E2CFA5D3B20}" destId="{8F63F541-7FDD-4B1C-B13F-DCCA74AFF54C}"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D6F8301-885B-4579-90E8-C61453C387F1}">
      <dsp:nvSpPr>
        <dsp:cNvPr id="0" name=""/>
        <dsp:cNvSpPr/>
      </dsp:nvSpPr>
      <dsp:spPr>
        <a:xfrm rot="10800000">
          <a:off x="1343737" y="71981"/>
          <a:ext cx="6721323" cy="3471349"/>
        </a:xfrm>
        <a:prstGeom prst="homePlate">
          <a:avLst/>
        </a:prstGeom>
        <a:solidFill>
          <a:schemeClr val="bg1">
            <a:lumMod val="6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5694" tIns="91440" rIns="170688" bIns="91440" numCol="1" spcCol="1270" anchor="ctr" anchorCtr="0">
          <a:noAutofit/>
        </a:bodyPr>
        <a:lstStyle/>
        <a:p>
          <a:pPr lvl="0" algn="just" defTabSz="1066800" rtl="0">
            <a:lnSpc>
              <a:spcPct val="90000"/>
            </a:lnSpc>
            <a:spcBef>
              <a:spcPct val="0"/>
            </a:spcBef>
            <a:spcAft>
              <a:spcPct val="35000"/>
            </a:spcAft>
          </a:pPr>
          <a:r>
            <a:rPr lang="es-MX" sz="2400" kern="1200" dirty="0" smtClean="0">
              <a:solidFill>
                <a:schemeClr val="tx1"/>
              </a:solidFill>
            </a:rPr>
            <a:t>La capacidad de una organización para cumplir con sus funciones institucionales depende de su eficacia operacional, y esta es función directa de las características de los recursos humanos y tecnologías utilizadas en sus operaciones regulares de trabajo</a:t>
          </a:r>
        </a:p>
      </dsp:txBody>
      <dsp:txXfrm rot="10800000">
        <a:off x="1343737" y="71981"/>
        <a:ext cx="6721323" cy="3471349"/>
      </dsp:txXfrm>
    </dsp:sp>
    <dsp:sp modelId="{FDF58F38-EEC8-4A9E-9FA8-E6BB1CD7BBDD}">
      <dsp:nvSpPr>
        <dsp:cNvPr id="0" name=""/>
        <dsp:cNvSpPr/>
      </dsp:nvSpPr>
      <dsp:spPr>
        <a:xfrm>
          <a:off x="341691" y="317893"/>
          <a:ext cx="3123707" cy="3038714"/>
        </a:xfrm>
        <a:prstGeom prst="ellipse">
          <a:avLst/>
        </a:prstGeom>
        <a:blipFill rotWithShape="0">
          <a:blip xmlns:r="http://schemas.openxmlformats.org/officeDocument/2006/relationships" r:embed="rId1"/>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57F17F2-6272-4C21-B362-C73F163E645D}">
      <dsp:nvSpPr>
        <dsp:cNvPr id="0" name=""/>
        <dsp:cNvSpPr/>
      </dsp:nvSpPr>
      <dsp:spPr>
        <a:xfrm>
          <a:off x="748248" y="1980734"/>
          <a:ext cx="245459" cy="752741"/>
        </a:xfrm>
        <a:custGeom>
          <a:avLst/>
          <a:gdLst/>
          <a:ahLst/>
          <a:cxnLst/>
          <a:rect l="0" t="0" r="0" b="0"/>
          <a:pathLst>
            <a:path>
              <a:moveTo>
                <a:pt x="0" y="0"/>
              </a:moveTo>
              <a:lnTo>
                <a:pt x="0" y="752741"/>
              </a:lnTo>
              <a:lnTo>
                <a:pt x="245459" y="752741"/>
              </a:lnTo>
            </a:path>
          </a:pathLst>
        </a:custGeom>
        <a:noFill/>
        <a:ln w="25400" cap="flat" cmpd="sng" algn="ctr">
          <a:solidFill>
            <a:schemeClr val="accent6">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E149F12-8450-4DA2-88C9-B300ECC2C7FF}">
      <dsp:nvSpPr>
        <dsp:cNvPr id="0" name=""/>
        <dsp:cNvSpPr/>
      </dsp:nvSpPr>
      <dsp:spPr>
        <a:xfrm>
          <a:off x="1357085" y="818894"/>
          <a:ext cx="91440" cy="343642"/>
        </a:xfrm>
        <a:custGeom>
          <a:avLst/>
          <a:gdLst/>
          <a:ahLst/>
          <a:cxnLst/>
          <a:rect l="0" t="0" r="0" b="0"/>
          <a:pathLst>
            <a:path>
              <a:moveTo>
                <a:pt x="45720" y="0"/>
              </a:moveTo>
              <a:lnTo>
                <a:pt x="45720" y="343642"/>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034CC8E-E575-4336-AD5E-686095A0BE54}">
      <dsp:nvSpPr>
        <dsp:cNvPr id="0" name=""/>
        <dsp:cNvSpPr/>
      </dsp:nvSpPr>
      <dsp:spPr>
        <a:xfrm>
          <a:off x="584608" y="697"/>
          <a:ext cx="1636394" cy="818197"/>
        </a:xfrm>
        <a:prstGeom prst="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kern="1200" dirty="0" smtClean="0">
              <a:solidFill>
                <a:schemeClr val="bg1"/>
              </a:solidFill>
            </a:rPr>
            <a:t>Secretaría de Programación y Presupuesto</a:t>
          </a:r>
          <a:endParaRPr lang="es-ES" sz="1800" kern="1200" dirty="0">
            <a:solidFill>
              <a:schemeClr val="bg1"/>
            </a:solidFill>
          </a:endParaRPr>
        </a:p>
      </dsp:txBody>
      <dsp:txXfrm>
        <a:off x="584608" y="697"/>
        <a:ext cx="1636394" cy="818197"/>
      </dsp:txXfrm>
    </dsp:sp>
    <dsp:sp modelId="{AA7191F8-6DE2-48D2-8DC4-63E163656750}">
      <dsp:nvSpPr>
        <dsp:cNvPr id="0" name=""/>
        <dsp:cNvSpPr/>
      </dsp:nvSpPr>
      <dsp:spPr>
        <a:xfrm>
          <a:off x="584608" y="1162537"/>
          <a:ext cx="1636394" cy="818197"/>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kern="1200" dirty="0" smtClean="0"/>
            <a:t>Coord. Gral. de Modernización de la APF</a:t>
          </a:r>
          <a:endParaRPr lang="es-ES" sz="1800" kern="1200" dirty="0"/>
        </a:p>
      </dsp:txBody>
      <dsp:txXfrm>
        <a:off x="584608" y="1162537"/>
        <a:ext cx="1636394" cy="818197"/>
      </dsp:txXfrm>
    </dsp:sp>
    <dsp:sp modelId="{A5EC768E-86CF-4266-8FB1-594DA0340635}">
      <dsp:nvSpPr>
        <dsp:cNvPr id="0" name=""/>
        <dsp:cNvSpPr/>
      </dsp:nvSpPr>
      <dsp:spPr>
        <a:xfrm>
          <a:off x="993707" y="2324377"/>
          <a:ext cx="1636394" cy="818197"/>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kern="1200" dirty="0" smtClean="0"/>
            <a:t>Dir. Gral. de Modernización de la APF</a:t>
          </a:r>
          <a:endParaRPr lang="es-ES" sz="1800" kern="1200" dirty="0"/>
        </a:p>
      </dsp:txBody>
      <dsp:txXfrm>
        <a:off x="993707" y="2324377"/>
        <a:ext cx="1636394" cy="81819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71CCDD8-C667-4836-814E-89685CA2970A}">
      <dsp:nvSpPr>
        <dsp:cNvPr id="0" name=""/>
        <dsp:cNvSpPr/>
      </dsp:nvSpPr>
      <dsp:spPr>
        <a:xfrm>
          <a:off x="0" y="0"/>
          <a:ext cx="8358246" cy="1183191"/>
        </a:xfrm>
        <a:prstGeom prst="roundRect">
          <a:avLst>
            <a:gd name="adj" fmla="val 10000"/>
          </a:avLst>
        </a:prstGeom>
        <a:solidFill>
          <a:schemeClr val="bg1">
            <a:lumMod val="65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smtClean="0">
              <a:solidFill>
                <a:schemeClr val="tx1"/>
              </a:solidFill>
            </a:rPr>
            <a:t>Es importante  hacer un deslinde conceptual entre reforma y modernización, entendiéndose por esta aquellas </a:t>
          </a:r>
          <a:r>
            <a:rPr lang="es-MX" sz="1800" b="1" kern="1200" dirty="0" smtClean="0">
              <a:solidFill>
                <a:schemeClr val="tx1"/>
              </a:solidFill>
            </a:rPr>
            <a:t>acciones que tienden a la búsqueda de la eficacia operacional de las funciones estatales </a:t>
          </a:r>
          <a:r>
            <a:rPr lang="es-MX" sz="1800" kern="1200" dirty="0" smtClean="0">
              <a:solidFill>
                <a:schemeClr val="tx1"/>
              </a:solidFill>
            </a:rPr>
            <a:t>definidas en la fase de reforma.</a:t>
          </a:r>
          <a:endParaRPr lang="es-MX" sz="1800" kern="1200" dirty="0">
            <a:solidFill>
              <a:schemeClr val="tx1"/>
            </a:solidFill>
          </a:endParaRPr>
        </a:p>
      </dsp:txBody>
      <dsp:txXfrm>
        <a:off x="1789968" y="0"/>
        <a:ext cx="6568277" cy="1183191"/>
      </dsp:txXfrm>
    </dsp:sp>
    <dsp:sp modelId="{A66A47E1-BA34-42F7-8E76-366A187C49D2}">
      <dsp:nvSpPr>
        <dsp:cNvPr id="0" name=""/>
        <dsp:cNvSpPr/>
      </dsp:nvSpPr>
      <dsp:spPr>
        <a:xfrm>
          <a:off x="118319" y="118319"/>
          <a:ext cx="1671649" cy="946553"/>
        </a:xfrm>
        <a:prstGeom prst="roundRect">
          <a:avLst>
            <a:gd name="adj" fmla="val 10000"/>
          </a:avLst>
        </a:prstGeom>
        <a:blipFill rotWithShape="0">
          <a:blip xmlns:r="http://schemas.openxmlformats.org/officeDocument/2006/relationships" r:embed="rId1"/>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2F7EA869-1635-4845-A01D-CAB17D959542}">
      <dsp:nvSpPr>
        <dsp:cNvPr id="0" name=""/>
        <dsp:cNvSpPr/>
      </dsp:nvSpPr>
      <dsp:spPr>
        <a:xfrm>
          <a:off x="0" y="1301511"/>
          <a:ext cx="8358246" cy="1183191"/>
        </a:xfrm>
        <a:prstGeom prst="roundRect">
          <a:avLst>
            <a:gd name="adj" fmla="val 10000"/>
          </a:avLst>
        </a:prstGeom>
        <a:solidFill>
          <a:schemeClr val="bg1">
            <a:lumMod val="65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smtClean="0">
              <a:solidFill>
                <a:schemeClr val="tx1"/>
              </a:solidFill>
            </a:rPr>
            <a:t>Por lo cual se recomienda asociar la palabra de reforma al </a:t>
          </a:r>
          <a:r>
            <a:rPr lang="es-MX" sz="1800" b="1" kern="1200" dirty="0" smtClean="0">
              <a:solidFill>
                <a:schemeClr val="tx1"/>
              </a:solidFill>
            </a:rPr>
            <a:t>cambio de las funciones del Estado.</a:t>
          </a:r>
          <a:endParaRPr lang="es-MX" sz="1800" b="1" kern="1200" dirty="0">
            <a:solidFill>
              <a:schemeClr val="tx1"/>
            </a:solidFill>
          </a:endParaRPr>
        </a:p>
      </dsp:txBody>
      <dsp:txXfrm>
        <a:off x="1789968" y="1301511"/>
        <a:ext cx="6568277" cy="1183191"/>
      </dsp:txXfrm>
    </dsp:sp>
    <dsp:sp modelId="{209C9B73-AD6A-4AD0-84D4-D99FB5242202}">
      <dsp:nvSpPr>
        <dsp:cNvPr id="0" name=""/>
        <dsp:cNvSpPr/>
      </dsp:nvSpPr>
      <dsp:spPr>
        <a:xfrm>
          <a:off x="118319" y="1419830"/>
          <a:ext cx="1671649" cy="946553"/>
        </a:xfrm>
        <a:prstGeom prst="roundRect">
          <a:avLst>
            <a:gd name="adj" fmla="val 10000"/>
          </a:avLst>
        </a:prstGeom>
        <a:blipFill rotWithShape="0">
          <a:blip xmlns:r="http://schemas.openxmlformats.org/officeDocument/2006/relationships" r:embed="rId2"/>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032C87AE-85E5-4F9E-ABF9-4473899F9293}">
      <dsp:nvSpPr>
        <dsp:cNvPr id="0" name=""/>
        <dsp:cNvSpPr/>
      </dsp:nvSpPr>
      <dsp:spPr>
        <a:xfrm>
          <a:off x="0" y="2603022"/>
          <a:ext cx="8358246" cy="1183191"/>
        </a:xfrm>
        <a:prstGeom prst="roundRect">
          <a:avLst>
            <a:gd name="adj" fmla="val 10000"/>
          </a:avLst>
        </a:prstGeom>
        <a:solidFill>
          <a:schemeClr val="bg1">
            <a:lumMod val="65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b="1" kern="1200" dirty="0" smtClean="0">
              <a:solidFill>
                <a:schemeClr val="tx1"/>
              </a:solidFill>
            </a:rPr>
            <a:t>La modernización administrativa pone énfasis en el instrumental pero no para la regulación de la sociedad por el Estado, sino para la autorregulación administrativa e incremento de la eficacia operacional de la gestión publica.</a:t>
          </a:r>
          <a:endParaRPr lang="es-MX" sz="1800" kern="1200" dirty="0">
            <a:solidFill>
              <a:schemeClr val="tx1"/>
            </a:solidFill>
          </a:endParaRPr>
        </a:p>
      </dsp:txBody>
      <dsp:txXfrm>
        <a:off x="1789968" y="2603022"/>
        <a:ext cx="6568277" cy="1183191"/>
      </dsp:txXfrm>
    </dsp:sp>
    <dsp:sp modelId="{9A084FC5-2F9E-4BE3-BF2B-B1D73B255EBA}">
      <dsp:nvSpPr>
        <dsp:cNvPr id="0" name=""/>
        <dsp:cNvSpPr/>
      </dsp:nvSpPr>
      <dsp:spPr>
        <a:xfrm>
          <a:off x="118319" y="2721341"/>
          <a:ext cx="1671649" cy="946553"/>
        </a:xfrm>
        <a:prstGeom prst="roundRect">
          <a:avLst>
            <a:gd name="adj" fmla="val 10000"/>
          </a:avLst>
        </a:prstGeom>
        <a:blipFill rotWithShape="0">
          <a:blip xmlns:r="http://schemas.openxmlformats.org/officeDocument/2006/relationships" r:embed="rId3"/>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C788487-F95F-4ABD-9124-5CED951BAB42}">
      <dsp:nvSpPr>
        <dsp:cNvPr id="0" name=""/>
        <dsp:cNvSpPr/>
      </dsp:nvSpPr>
      <dsp:spPr>
        <a:xfrm>
          <a:off x="0" y="22265"/>
          <a:ext cx="6400800" cy="936000"/>
        </a:xfrm>
        <a:prstGeom prst="roundRect">
          <a:avLst/>
        </a:prstGeom>
        <a:solidFill>
          <a:schemeClr val="bg1">
            <a:lumMod val="6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MX" sz="1700" kern="1200" dirty="0" smtClean="0">
              <a:solidFill>
                <a:schemeClr val="tx1"/>
              </a:solidFill>
            </a:rPr>
            <a:t>Modernizar como desburocratizar la gestión pública, o producir una simplificación administrativa de los procedimientos, la supresión de intermediaciones, la reducción de tiempos de operaciones.</a:t>
          </a:r>
          <a:endParaRPr lang="es-MX" sz="1700" kern="1200" dirty="0">
            <a:solidFill>
              <a:schemeClr val="tx1"/>
            </a:solidFill>
          </a:endParaRPr>
        </a:p>
      </dsp:txBody>
      <dsp:txXfrm>
        <a:off x="0" y="22265"/>
        <a:ext cx="6400800" cy="936000"/>
      </dsp:txXfrm>
    </dsp:sp>
    <dsp:sp modelId="{F630FACB-92BC-43C1-8625-13C330A9827C}">
      <dsp:nvSpPr>
        <dsp:cNvPr id="0" name=""/>
        <dsp:cNvSpPr/>
      </dsp:nvSpPr>
      <dsp:spPr>
        <a:xfrm>
          <a:off x="0" y="981306"/>
          <a:ext cx="6400800" cy="936000"/>
        </a:xfrm>
        <a:prstGeom prst="roundRect">
          <a:avLst/>
        </a:prstGeom>
        <a:solidFill>
          <a:schemeClr val="bg1">
            <a:lumMod val="6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MX" sz="1700" b="0" kern="1200" dirty="0" smtClean="0">
              <a:solidFill>
                <a:schemeClr val="tx1"/>
              </a:solidFill>
            </a:rPr>
            <a:t>Modernizar como </a:t>
          </a:r>
          <a:r>
            <a:rPr lang="es-MX" sz="1700" b="0" kern="1200" dirty="0" err="1" smtClean="0">
              <a:solidFill>
                <a:schemeClr val="tx1"/>
              </a:solidFill>
            </a:rPr>
            <a:t>tecnologizar</a:t>
          </a:r>
          <a:r>
            <a:rPr lang="es-MX" sz="1700" b="0" kern="1200" dirty="0" smtClean="0">
              <a:solidFill>
                <a:schemeClr val="tx1"/>
              </a:solidFill>
            </a:rPr>
            <a:t> la gestión.  incorporando computadoras, comunicaciones, y “</a:t>
          </a:r>
          <a:r>
            <a:rPr lang="es-MX" sz="1700" b="0" kern="1200" dirty="0" err="1" smtClean="0">
              <a:solidFill>
                <a:schemeClr val="tx1"/>
              </a:solidFill>
            </a:rPr>
            <a:t>gadgets</a:t>
          </a:r>
          <a:r>
            <a:rPr lang="es-MX" sz="1700" b="0" kern="1200" dirty="0" smtClean="0">
              <a:solidFill>
                <a:schemeClr val="tx1"/>
              </a:solidFill>
            </a:rPr>
            <a:t> de oficina”</a:t>
          </a:r>
          <a:endParaRPr lang="es-MX" sz="1700" b="0" kern="1200" dirty="0">
            <a:solidFill>
              <a:schemeClr val="tx1"/>
            </a:solidFill>
          </a:endParaRPr>
        </a:p>
      </dsp:txBody>
      <dsp:txXfrm>
        <a:off x="0" y="981306"/>
        <a:ext cx="6400800" cy="936000"/>
      </dsp:txXfrm>
    </dsp:sp>
    <dsp:sp modelId="{74D43034-EE21-4720-B014-38E27A72C765}">
      <dsp:nvSpPr>
        <dsp:cNvPr id="0" name=""/>
        <dsp:cNvSpPr/>
      </dsp:nvSpPr>
      <dsp:spPr>
        <a:xfrm>
          <a:off x="0" y="1940346"/>
          <a:ext cx="6400800" cy="936000"/>
        </a:xfrm>
        <a:prstGeom prst="roundRect">
          <a:avLst/>
        </a:prstGeom>
        <a:solidFill>
          <a:schemeClr val="bg1">
            <a:lumMod val="6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MX" sz="1700" kern="1200" dirty="0" smtClean="0">
              <a:solidFill>
                <a:schemeClr val="tx1"/>
              </a:solidFill>
            </a:rPr>
            <a:t>Modernizar como reestructurar las “formas” organizativas.</a:t>
          </a:r>
          <a:endParaRPr lang="es-MX" sz="1700" kern="1200" dirty="0">
            <a:solidFill>
              <a:schemeClr val="tx1"/>
            </a:solidFill>
          </a:endParaRPr>
        </a:p>
      </dsp:txBody>
      <dsp:txXfrm>
        <a:off x="0" y="1940346"/>
        <a:ext cx="6400800" cy="936000"/>
      </dsp:txXfrm>
    </dsp:sp>
    <dsp:sp modelId="{43C0F134-7EF5-4397-954E-F7264C60D254}">
      <dsp:nvSpPr>
        <dsp:cNvPr id="0" name=""/>
        <dsp:cNvSpPr/>
      </dsp:nvSpPr>
      <dsp:spPr>
        <a:xfrm>
          <a:off x="0" y="2899386"/>
          <a:ext cx="6400800" cy="936000"/>
        </a:xfrm>
        <a:prstGeom prst="roundRect">
          <a:avLst/>
        </a:prstGeom>
        <a:solidFill>
          <a:schemeClr val="bg1">
            <a:lumMod val="6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MX" sz="1700" kern="1200" dirty="0" smtClean="0">
              <a:solidFill>
                <a:schemeClr val="tx1"/>
              </a:solidFill>
            </a:rPr>
            <a:t>Modernizar como realizar una “reingeniería” de los procesos de trabajo de las instituciones públicas.</a:t>
          </a:r>
          <a:endParaRPr lang="es-MX" sz="1700" kern="1200" dirty="0">
            <a:solidFill>
              <a:schemeClr val="tx1"/>
            </a:solidFill>
          </a:endParaRPr>
        </a:p>
      </dsp:txBody>
      <dsp:txXfrm>
        <a:off x="0" y="2899386"/>
        <a:ext cx="6400800" cy="93600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1C7F30F-D304-4073-8064-731B04E5B29D}">
      <dsp:nvSpPr>
        <dsp:cNvPr id="0" name=""/>
        <dsp:cNvSpPr/>
      </dsp:nvSpPr>
      <dsp:spPr>
        <a:xfrm>
          <a:off x="0" y="0"/>
          <a:ext cx="6400800" cy="3857652"/>
        </a:xfrm>
        <a:prstGeom prst="roundRect">
          <a:avLst>
            <a:gd name="adj" fmla="val 10000"/>
          </a:avLst>
        </a:prstGeom>
        <a:solidFill>
          <a:schemeClr val="bg1">
            <a:lumMod val="65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just" defTabSz="800100" rtl="0">
            <a:lnSpc>
              <a:spcPct val="90000"/>
            </a:lnSpc>
            <a:spcBef>
              <a:spcPct val="0"/>
            </a:spcBef>
            <a:spcAft>
              <a:spcPct val="35000"/>
            </a:spcAft>
          </a:pPr>
          <a:r>
            <a:rPr lang="es-ES" sz="1800" kern="1200" dirty="0" smtClean="0">
              <a:solidFill>
                <a:schemeClr val="tx1"/>
              </a:solidFill>
            </a:rPr>
            <a:t>“Proceso de cambio a través del cual las dependencias y entidades del sector público actualizan e incorporan nuevas formas de organización, tecnologías físicas, sociales y comportamientos que les permitan alcanzar nuevos objetivos de una manera más eficaz y eficiente.”</a:t>
          </a:r>
          <a:endParaRPr lang="es-MX" sz="1800" kern="1200" dirty="0">
            <a:solidFill>
              <a:schemeClr val="tx1"/>
            </a:solidFill>
          </a:endParaRPr>
        </a:p>
      </dsp:txBody>
      <dsp:txXfrm>
        <a:off x="0" y="1543060"/>
        <a:ext cx="6400800" cy="1543060"/>
      </dsp:txXfrm>
    </dsp:sp>
    <dsp:sp modelId="{5EA05109-6B5C-4277-B8FF-91BD7C60E21B}">
      <dsp:nvSpPr>
        <dsp:cNvPr id="0" name=""/>
        <dsp:cNvSpPr/>
      </dsp:nvSpPr>
      <dsp:spPr>
        <a:xfrm>
          <a:off x="2328832" y="142873"/>
          <a:ext cx="1743135" cy="1461769"/>
        </a:xfrm>
        <a:prstGeom prst="ellipse">
          <a:avLst/>
        </a:prstGeom>
        <a:blipFill rotWithShape="0">
          <a:blip xmlns:r="http://schemas.openxmlformats.org/officeDocument/2006/relationships" r:embed="rId1"/>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21F59A73-2E0D-4194-8EB1-B0609D980F49}">
      <dsp:nvSpPr>
        <dsp:cNvPr id="0" name=""/>
        <dsp:cNvSpPr/>
      </dsp:nvSpPr>
      <dsp:spPr>
        <a:xfrm>
          <a:off x="256031" y="3086121"/>
          <a:ext cx="5888736" cy="578647"/>
        </a:xfrm>
        <a:prstGeom prst="leftRightArrow">
          <a:avLst/>
        </a:prstGeom>
        <a:solidFill>
          <a:schemeClr val="accent4">
            <a:lumMod val="5000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D932728-1441-4A6F-AB48-DB893F205790}">
      <dsp:nvSpPr>
        <dsp:cNvPr id="0" name=""/>
        <dsp:cNvSpPr/>
      </dsp:nvSpPr>
      <dsp:spPr>
        <a:xfrm>
          <a:off x="1714504" y="642939"/>
          <a:ext cx="2109455" cy="2756762"/>
        </a:xfrm>
        <a:prstGeom prst="rect">
          <a:avLst/>
        </a:prstGeom>
        <a:solidFill>
          <a:schemeClr val="bg1">
            <a:lumMod val="8500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0" tIns="113792" rIns="113792" bIns="113792" numCol="1" spcCol="1270" anchor="ctr" anchorCtr="0">
          <a:noAutofit/>
        </a:bodyPr>
        <a:lstStyle/>
        <a:p>
          <a:pPr lvl="0" algn="l" defTabSz="711200">
            <a:lnSpc>
              <a:spcPct val="90000"/>
            </a:lnSpc>
            <a:spcBef>
              <a:spcPct val="0"/>
            </a:spcBef>
            <a:spcAft>
              <a:spcPct val="35000"/>
            </a:spcAft>
          </a:pPr>
          <a:r>
            <a:rPr lang="es-MX" sz="1600" kern="1200" dirty="0" smtClean="0"/>
            <a:t/>
          </a:r>
          <a:br>
            <a:rPr lang="es-MX" sz="1600" kern="1200" dirty="0" smtClean="0"/>
          </a:br>
          <a:r>
            <a:rPr lang="es-MX" sz="1600" kern="1200" dirty="0" smtClean="0"/>
            <a:t>Es el conjunto de conocimientos </a:t>
          </a:r>
          <a:r>
            <a:rPr lang="es-MX" sz="1600" b="1" u="sng" kern="1200" dirty="0" smtClean="0"/>
            <a:t>técnicos,</a:t>
          </a:r>
          <a:r>
            <a:rPr lang="es-MX" sz="1600" kern="1200" dirty="0" smtClean="0"/>
            <a:t> ordenados </a:t>
          </a:r>
          <a:r>
            <a:rPr lang="es-MX" sz="1600" b="1" u="sng" kern="1200" dirty="0" smtClean="0"/>
            <a:t>científicamente </a:t>
          </a:r>
          <a:r>
            <a:rPr lang="es-MX" sz="1600" b="0" u="none" kern="1200" dirty="0" smtClean="0"/>
            <a:t>que permiten diseñar y crear bienes y servicios</a:t>
          </a:r>
          <a:endParaRPr lang="es-MX" sz="1600" kern="1200" dirty="0"/>
        </a:p>
      </dsp:txBody>
      <dsp:txXfrm>
        <a:off x="2052017" y="642939"/>
        <a:ext cx="1771942" cy="2756762"/>
      </dsp:txXfrm>
    </dsp:sp>
    <dsp:sp modelId="{1D83ABE6-AD1C-45EC-89A3-5A596F8C34E3}">
      <dsp:nvSpPr>
        <dsp:cNvPr id="0" name=""/>
        <dsp:cNvSpPr/>
      </dsp:nvSpPr>
      <dsp:spPr>
        <a:xfrm>
          <a:off x="1071576" y="71432"/>
          <a:ext cx="1190149" cy="1123350"/>
        </a:xfrm>
        <a:prstGeom prst="ellipse">
          <a:avLst/>
        </a:prstGeom>
        <a:solidFill>
          <a:schemeClr val="tx1">
            <a:lumMod val="50000"/>
            <a:lumOff val="50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s-MX" sz="1500" kern="1200" dirty="0" smtClean="0"/>
            <a:t>Tecnología</a:t>
          </a:r>
          <a:endParaRPr lang="es-MX" sz="1500" kern="1200" dirty="0"/>
        </a:p>
      </dsp:txBody>
      <dsp:txXfrm>
        <a:off x="1071576" y="71432"/>
        <a:ext cx="1190149" cy="1123350"/>
      </dsp:txXfrm>
    </dsp:sp>
    <dsp:sp modelId="{60BC3318-410F-4E2B-BDEF-7CECFC2B66E9}">
      <dsp:nvSpPr>
        <dsp:cNvPr id="0" name=""/>
        <dsp:cNvSpPr/>
      </dsp:nvSpPr>
      <dsp:spPr>
        <a:xfrm>
          <a:off x="4498422" y="618221"/>
          <a:ext cx="2002435" cy="2793493"/>
        </a:xfrm>
        <a:prstGeom prst="rect">
          <a:avLst/>
        </a:prstGeom>
        <a:solidFill>
          <a:schemeClr val="bg1">
            <a:lumMod val="85000"/>
            <a:alpha val="9000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0" tIns="113792" rIns="113792" bIns="113792" numCol="1" spcCol="1270" anchor="ctr" anchorCtr="0">
          <a:noAutofit/>
        </a:bodyPr>
        <a:lstStyle/>
        <a:p>
          <a:pPr lvl="0" algn="l" defTabSz="711200">
            <a:lnSpc>
              <a:spcPct val="90000"/>
            </a:lnSpc>
            <a:spcBef>
              <a:spcPct val="0"/>
            </a:spcBef>
            <a:spcAft>
              <a:spcPct val="35000"/>
            </a:spcAft>
          </a:pPr>
          <a:r>
            <a:rPr lang="es-MX" sz="1600" kern="1200" dirty="0" smtClean="0"/>
            <a:t>Es un procedimiento o conjunto de reglas, normas o protocolos, que tienen como objetivo obtener un resultado determinado </a:t>
          </a:r>
          <a:endParaRPr lang="es-MX" sz="1600" kern="1200" dirty="0"/>
        </a:p>
      </dsp:txBody>
      <dsp:txXfrm>
        <a:off x="4818812" y="618221"/>
        <a:ext cx="1682045" cy="2793493"/>
      </dsp:txXfrm>
    </dsp:sp>
    <dsp:sp modelId="{D46AD152-0055-4205-B8DE-4B93FF79B8D7}">
      <dsp:nvSpPr>
        <dsp:cNvPr id="0" name=""/>
        <dsp:cNvSpPr/>
      </dsp:nvSpPr>
      <dsp:spPr>
        <a:xfrm>
          <a:off x="4000528" y="0"/>
          <a:ext cx="1190135" cy="1123350"/>
        </a:xfrm>
        <a:prstGeom prst="ellipse">
          <a:avLst/>
        </a:prstGeom>
        <a:solidFill>
          <a:schemeClr val="tx1">
            <a:lumMod val="50000"/>
            <a:lumOff val="50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s-MX" sz="1500" kern="1200" dirty="0" smtClean="0"/>
            <a:t>Técnica</a:t>
          </a:r>
          <a:endParaRPr lang="es-MX" sz="1500" kern="1200" dirty="0"/>
        </a:p>
      </dsp:txBody>
      <dsp:txXfrm>
        <a:off x="4000528" y="0"/>
        <a:ext cx="1190135" cy="1123350"/>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E32D623-CC8E-4B2D-8D24-3B99FAF52C76}">
      <dsp:nvSpPr>
        <dsp:cNvPr id="0" name=""/>
        <dsp:cNvSpPr/>
      </dsp:nvSpPr>
      <dsp:spPr>
        <a:xfrm>
          <a:off x="0" y="1044"/>
          <a:ext cx="8072494" cy="2141050"/>
        </a:xfrm>
        <a:prstGeom prst="rect">
          <a:avLst/>
        </a:prstGeom>
        <a:solidFill>
          <a:schemeClr val="bg1">
            <a:lumMod val="6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0904" tIns="120904" rIns="120904" bIns="120904" numCol="1" spcCol="1270" anchor="ctr" anchorCtr="0">
          <a:noAutofit/>
        </a:bodyPr>
        <a:lstStyle/>
        <a:p>
          <a:pPr lvl="0" algn="l" defTabSz="755650" rtl="0">
            <a:lnSpc>
              <a:spcPct val="90000"/>
            </a:lnSpc>
            <a:spcBef>
              <a:spcPct val="0"/>
            </a:spcBef>
            <a:spcAft>
              <a:spcPct val="35000"/>
            </a:spcAft>
          </a:pPr>
          <a:r>
            <a:rPr lang="es-MX" sz="1700" kern="1200" dirty="0" smtClean="0">
              <a:solidFill>
                <a:schemeClr val="tx1"/>
              </a:solidFill>
            </a:rPr>
            <a:t>El concepto de </a:t>
          </a:r>
          <a:r>
            <a:rPr lang="es-MX" sz="1700" b="1" kern="1200" dirty="0" smtClean="0">
              <a:solidFill>
                <a:schemeClr val="tx1"/>
              </a:solidFill>
            </a:rPr>
            <a:t>gestión</a:t>
          </a:r>
          <a:r>
            <a:rPr lang="es-MX" sz="1700" kern="1200" dirty="0" smtClean="0">
              <a:solidFill>
                <a:schemeClr val="tx1"/>
              </a:solidFill>
            </a:rPr>
            <a:t> hace referencia a la </a:t>
          </a:r>
          <a:r>
            <a:rPr lang="es-MX" sz="1700" b="1" kern="1200" dirty="0" smtClean="0">
              <a:solidFill>
                <a:schemeClr val="tx1"/>
              </a:solidFill>
            </a:rPr>
            <a:t>acción y a la consecuencia de </a:t>
          </a:r>
          <a:r>
            <a:rPr lang="es-MX" sz="1700" b="1" u="sng" kern="1200" dirty="0" smtClean="0">
              <a:solidFill>
                <a:schemeClr val="tx1"/>
              </a:solidFill>
            </a:rPr>
            <a:t>administrar</a:t>
          </a:r>
          <a:r>
            <a:rPr lang="es-MX" sz="1700" b="1" kern="1200" dirty="0" smtClean="0">
              <a:solidFill>
                <a:schemeClr val="tx1"/>
              </a:solidFill>
            </a:rPr>
            <a:t> o gestionar algo</a:t>
          </a:r>
          <a:r>
            <a:rPr lang="es-MX" sz="1700" kern="1200" dirty="0" smtClean="0">
              <a:solidFill>
                <a:schemeClr val="tx1"/>
              </a:solidFill>
            </a:rPr>
            <a:t>. Al respecto, hay que decir que gestionar es </a:t>
          </a:r>
          <a:r>
            <a:rPr lang="es-MX" sz="1700" b="1" kern="1200" dirty="0" smtClean="0">
              <a:solidFill>
                <a:schemeClr val="tx1"/>
              </a:solidFill>
            </a:rPr>
            <a:t>llevar a cabo diligencias</a:t>
          </a:r>
          <a:r>
            <a:rPr lang="es-MX" sz="1700" kern="1200" dirty="0" smtClean="0">
              <a:solidFill>
                <a:schemeClr val="tx1"/>
              </a:solidFill>
            </a:rPr>
            <a:t> que hacen posible </a:t>
          </a:r>
          <a:r>
            <a:rPr lang="es-MX" sz="1700" b="1" kern="1200" dirty="0" smtClean="0">
              <a:solidFill>
                <a:schemeClr val="tx1"/>
              </a:solidFill>
            </a:rPr>
            <a:t>la realización de una operación comercial o de un anhelo cualquiera</a:t>
          </a:r>
          <a:r>
            <a:rPr lang="es-MX" sz="1700" kern="1200" dirty="0" smtClean="0">
              <a:solidFill>
                <a:schemeClr val="tx1"/>
              </a:solidFill>
            </a:rPr>
            <a:t>.</a:t>
          </a:r>
          <a:br>
            <a:rPr lang="es-MX" sz="1700" kern="1200" dirty="0" smtClean="0">
              <a:solidFill>
                <a:schemeClr val="tx1"/>
              </a:solidFill>
            </a:rPr>
          </a:br>
          <a:r>
            <a:rPr lang="es-MX" sz="1700" kern="1200" dirty="0" smtClean="0">
              <a:solidFill>
                <a:schemeClr val="tx1"/>
              </a:solidFill>
            </a:rPr>
            <a:t/>
          </a:r>
          <a:br>
            <a:rPr lang="es-MX" sz="1700" kern="1200" dirty="0" smtClean="0">
              <a:solidFill>
                <a:schemeClr val="tx1"/>
              </a:solidFill>
            </a:rPr>
          </a:br>
          <a:r>
            <a:rPr lang="es-MX" sz="1700" kern="1200" dirty="0" smtClean="0">
              <a:solidFill>
                <a:schemeClr val="tx1"/>
              </a:solidFill>
            </a:rPr>
            <a:t> Administrar, por otra parte, abarca las </a:t>
          </a:r>
          <a:r>
            <a:rPr lang="es-MX" sz="1700" u="sng" kern="1200" dirty="0" smtClean="0">
              <a:solidFill>
                <a:schemeClr val="tx1"/>
              </a:solidFill>
            </a:rPr>
            <a:t>ideas</a:t>
          </a:r>
          <a:r>
            <a:rPr lang="es-MX" sz="1700" kern="1200" dirty="0" smtClean="0">
              <a:solidFill>
                <a:schemeClr val="tx1"/>
              </a:solidFill>
            </a:rPr>
            <a:t> de </a:t>
          </a:r>
          <a:r>
            <a:rPr lang="es-MX" sz="1700" b="1" kern="1200" dirty="0" smtClean="0">
              <a:solidFill>
                <a:schemeClr val="tx1"/>
              </a:solidFill>
            </a:rPr>
            <a:t>controlar,</a:t>
          </a:r>
          <a:r>
            <a:rPr lang="es-MX" sz="1700" kern="1200" dirty="0" smtClean="0">
              <a:solidFill>
                <a:schemeClr val="tx1"/>
              </a:solidFill>
            </a:rPr>
            <a:t> </a:t>
          </a:r>
          <a:r>
            <a:rPr lang="es-MX" sz="1700" b="1" kern="1200" dirty="0" smtClean="0">
              <a:solidFill>
                <a:schemeClr val="tx1"/>
              </a:solidFill>
            </a:rPr>
            <a:t>disponer,</a:t>
          </a:r>
          <a:r>
            <a:rPr lang="es-MX" sz="1700" kern="1200" dirty="0" smtClean="0">
              <a:solidFill>
                <a:schemeClr val="tx1"/>
              </a:solidFill>
            </a:rPr>
            <a:t> </a:t>
          </a:r>
          <a:r>
            <a:rPr lang="es-MX" sz="1700" b="1" kern="1200" dirty="0" smtClean="0">
              <a:solidFill>
                <a:schemeClr val="tx1"/>
              </a:solidFill>
            </a:rPr>
            <a:t>dirigir</a:t>
          </a:r>
          <a:r>
            <a:rPr lang="es-MX" sz="1700" kern="1200" dirty="0" smtClean="0">
              <a:solidFill>
                <a:schemeClr val="tx1"/>
              </a:solidFill>
            </a:rPr>
            <a:t>, </a:t>
          </a:r>
          <a:r>
            <a:rPr lang="es-MX" sz="1700" b="1" kern="1200" dirty="0" smtClean="0">
              <a:solidFill>
                <a:schemeClr val="tx1"/>
              </a:solidFill>
            </a:rPr>
            <a:t>ordenar</a:t>
          </a:r>
          <a:r>
            <a:rPr lang="es-MX" sz="1700" kern="1200" dirty="0" smtClean="0">
              <a:solidFill>
                <a:schemeClr val="tx1"/>
              </a:solidFill>
            </a:rPr>
            <a:t> u </a:t>
          </a:r>
          <a:r>
            <a:rPr lang="es-MX" sz="1700" b="1" u="sng" kern="1200" dirty="0" smtClean="0">
              <a:solidFill>
                <a:schemeClr val="tx1"/>
              </a:solidFill>
            </a:rPr>
            <a:t>organizar</a:t>
          </a:r>
          <a:r>
            <a:rPr lang="es-MX" sz="1700" kern="1200" dirty="0" smtClean="0">
              <a:solidFill>
                <a:schemeClr val="tx1"/>
              </a:solidFill>
            </a:rPr>
            <a:t> una determinada cosa o situación</a:t>
          </a:r>
          <a:r>
            <a:rPr lang="es-MX" sz="1500" kern="1200" dirty="0" smtClean="0">
              <a:solidFill>
                <a:schemeClr val="tx1"/>
              </a:solidFill>
            </a:rPr>
            <a:t>.</a:t>
          </a:r>
          <a:endParaRPr lang="es-MX" sz="1500" kern="1200" dirty="0">
            <a:solidFill>
              <a:schemeClr val="tx1"/>
            </a:solidFill>
          </a:endParaRPr>
        </a:p>
      </dsp:txBody>
      <dsp:txXfrm>
        <a:off x="0" y="1044"/>
        <a:ext cx="8072494" cy="2141050"/>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5C8E3AD-3BA8-4FAF-9694-94CC1A48767F}">
      <dsp:nvSpPr>
        <dsp:cNvPr id="0" name=""/>
        <dsp:cNvSpPr/>
      </dsp:nvSpPr>
      <dsp:spPr>
        <a:xfrm>
          <a:off x="0" y="471"/>
          <a:ext cx="7772400" cy="1469081"/>
        </a:xfrm>
        <a:prstGeom prst="roundRect">
          <a:avLst/>
        </a:prstGeom>
        <a:solidFill>
          <a:schemeClr val="bg1">
            <a:lumMod val="65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rtl="0">
            <a:lnSpc>
              <a:spcPct val="90000"/>
            </a:lnSpc>
            <a:spcBef>
              <a:spcPct val="0"/>
            </a:spcBef>
            <a:spcAft>
              <a:spcPct val="35000"/>
            </a:spcAft>
          </a:pPr>
          <a:r>
            <a:rPr lang="es-MX" sz="3500" b="1" kern="1200" dirty="0" smtClean="0">
              <a:solidFill>
                <a:schemeClr val="tx1"/>
              </a:solidFill>
            </a:rPr>
            <a:t>GESTIÓN ADMINISTRATIVA</a:t>
          </a:r>
          <a:r>
            <a:rPr lang="es-MX" sz="1600" kern="1200" dirty="0" smtClean="0">
              <a:solidFill>
                <a:schemeClr val="tx1"/>
              </a:solidFill>
            </a:rPr>
            <a:t/>
          </a:r>
          <a:br>
            <a:rPr lang="es-MX" sz="1600" kern="1200" dirty="0" smtClean="0">
              <a:solidFill>
                <a:schemeClr val="tx1"/>
              </a:solidFill>
            </a:rPr>
          </a:br>
          <a:r>
            <a:rPr lang="es-MX" sz="1600" kern="1200" dirty="0" smtClean="0">
              <a:solidFill>
                <a:schemeClr val="tx1"/>
              </a:solidFill>
            </a:rPr>
            <a:t/>
          </a:r>
          <a:br>
            <a:rPr lang="es-MX" sz="1600" kern="1200" dirty="0" smtClean="0">
              <a:solidFill>
                <a:schemeClr val="tx1"/>
              </a:solidFill>
            </a:rPr>
          </a:br>
          <a:r>
            <a:rPr lang="es-MX" sz="1700" kern="1200" dirty="0" smtClean="0">
              <a:solidFill>
                <a:schemeClr val="tx1"/>
              </a:solidFill>
            </a:rPr>
            <a:t>Conjunto de acciones mediante las cuales el directivo desarrolla sus actividades a través del cumplimiento de las fases del proceso administrativo: Planear, organizar, dirigir, coordinar y controlar.</a:t>
          </a:r>
          <a:endParaRPr lang="es-MX" sz="1700" kern="1200" dirty="0">
            <a:solidFill>
              <a:schemeClr val="tx1"/>
            </a:solidFill>
          </a:endParaRPr>
        </a:p>
      </dsp:txBody>
      <dsp:txXfrm>
        <a:off x="0" y="471"/>
        <a:ext cx="7772400" cy="1469081"/>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DAFEF3B-3C30-41E4-B545-7B693AF71C54}">
      <dsp:nvSpPr>
        <dsp:cNvPr id="0" name=""/>
        <dsp:cNvSpPr/>
      </dsp:nvSpPr>
      <dsp:spPr>
        <a:xfrm>
          <a:off x="642701" y="0"/>
          <a:ext cx="7283951" cy="4080221"/>
        </a:xfrm>
        <a:prstGeom prst="rightArrow">
          <a:avLst/>
        </a:prstGeom>
        <a:gradFill rotWithShape="0">
          <a:gsLst>
            <a:gs pos="0">
              <a:schemeClr val="dk1">
                <a:tint val="40000"/>
                <a:hueOff val="0"/>
                <a:satOff val="0"/>
                <a:lumOff val="0"/>
                <a:alphaOff val="0"/>
                <a:shade val="51000"/>
                <a:satMod val="130000"/>
              </a:schemeClr>
            </a:gs>
            <a:gs pos="80000">
              <a:schemeClr val="dk1">
                <a:tint val="40000"/>
                <a:hueOff val="0"/>
                <a:satOff val="0"/>
                <a:lumOff val="0"/>
                <a:alphaOff val="0"/>
                <a:shade val="93000"/>
                <a:satMod val="130000"/>
              </a:schemeClr>
            </a:gs>
            <a:gs pos="100000">
              <a:schemeClr val="dk1">
                <a:tint val="40000"/>
                <a:hueOff val="0"/>
                <a:satOff val="0"/>
                <a:lumOff val="0"/>
                <a:alphaOff val="0"/>
                <a:shade val="94000"/>
                <a:satMod val="135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2D424349-7CB3-487E-BD86-539DAF154EBE}">
      <dsp:nvSpPr>
        <dsp:cNvPr id="0" name=""/>
        <dsp:cNvSpPr/>
      </dsp:nvSpPr>
      <dsp:spPr>
        <a:xfrm>
          <a:off x="4288" y="1224066"/>
          <a:ext cx="2062837" cy="1632088"/>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s-ES" sz="1300" kern="1200" dirty="0" smtClean="0"/>
            <a:t>Esfuerzo orientado al cambio en el modelo de gestión de las organizaciones acorde con su tiempo y con las demandas de los ciudadanos.</a:t>
          </a:r>
          <a:endParaRPr lang="es-MX" sz="1300" kern="1200" dirty="0"/>
        </a:p>
      </dsp:txBody>
      <dsp:txXfrm>
        <a:off x="4288" y="1224066"/>
        <a:ext cx="2062837" cy="1632088"/>
      </dsp:txXfrm>
    </dsp:sp>
    <dsp:sp modelId="{7134B194-FFA3-4441-BA15-DAC9C559F542}">
      <dsp:nvSpPr>
        <dsp:cNvPr id="0" name=""/>
        <dsp:cNvSpPr/>
      </dsp:nvSpPr>
      <dsp:spPr>
        <a:xfrm>
          <a:off x="2170268" y="1224066"/>
          <a:ext cx="2062837" cy="1632088"/>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s-ES" sz="1300" kern="1200" dirty="0" smtClean="0"/>
            <a:t>Buscando la simplificación de los procedimientos, la eficiencia, la eficacia del trabajo de cada ámbito administrativo.</a:t>
          </a:r>
          <a:endParaRPr lang="es-MX" sz="1300" kern="1200" dirty="0"/>
        </a:p>
      </dsp:txBody>
      <dsp:txXfrm>
        <a:off x="2170268" y="1224066"/>
        <a:ext cx="2062837" cy="1632088"/>
      </dsp:txXfrm>
    </dsp:sp>
    <dsp:sp modelId="{719DF701-2C4E-4392-AD4A-6B9B0E4D043C}">
      <dsp:nvSpPr>
        <dsp:cNvPr id="0" name=""/>
        <dsp:cNvSpPr/>
      </dsp:nvSpPr>
      <dsp:spPr>
        <a:xfrm>
          <a:off x="4336248" y="1224066"/>
          <a:ext cx="2062837" cy="1632088"/>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s-ES" sz="1300" kern="1200" dirty="0" smtClean="0"/>
            <a:t>Alineando las estructuras con los objetivos organizacionales y con los de las personas de dentro y de fuera de la organización.</a:t>
          </a:r>
          <a:endParaRPr lang="es-MX" sz="1300" kern="1200" dirty="0"/>
        </a:p>
      </dsp:txBody>
      <dsp:txXfrm>
        <a:off x="4336248" y="1224066"/>
        <a:ext cx="2062837" cy="1632088"/>
      </dsp:txXfrm>
    </dsp:sp>
    <dsp:sp modelId="{125D3A34-1754-42A8-AE1C-DD7C8276B46F}">
      <dsp:nvSpPr>
        <dsp:cNvPr id="0" name=""/>
        <dsp:cNvSpPr/>
      </dsp:nvSpPr>
      <dsp:spPr>
        <a:xfrm>
          <a:off x="6502228" y="1224066"/>
          <a:ext cx="2062837" cy="1632088"/>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s-ES" sz="1300" kern="1200" dirty="0" smtClean="0"/>
            <a:t>Usando la tecnología como elemento transformador</a:t>
          </a:r>
          <a:r>
            <a:rPr lang="es-ES" sz="1300" b="1" i="1" kern="1200" dirty="0" smtClean="0"/>
            <a:t>.</a:t>
          </a:r>
          <a:r>
            <a:rPr lang="es-ES" sz="1300" kern="1200" dirty="0" smtClean="0"/>
            <a:t>           </a:t>
          </a:r>
          <a:endParaRPr lang="es-ES" sz="1300" b="1" i="1" kern="1200" dirty="0"/>
        </a:p>
      </dsp:txBody>
      <dsp:txXfrm>
        <a:off x="6502228" y="1224066"/>
        <a:ext cx="2062837" cy="1632088"/>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CCFC9A9-E6C4-48F6-8DE8-0755F30190F8}">
      <dsp:nvSpPr>
        <dsp:cNvPr id="0" name=""/>
        <dsp:cNvSpPr/>
      </dsp:nvSpPr>
      <dsp:spPr>
        <a:xfrm>
          <a:off x="632198" y="1789"/>
          <a:ext cx="2021751" cy="1010875"/>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s-MX" sz="2100" kern="1200" dirty="0" smtClean="0"/>
            <a:t>Secretaría de Programación  y Presupuesto</a:t>
          </a:r>
          <a:endParaRPr lang="es-ES" sz="2100" kern="1200" dirty="0"/>
        </a:p>
      </dsp:txBody>
      <dsp:txXfrm>
        <a:off x="632198" y="1789"/>
        <a:ext cx="2021751" cy="1010875"/>
      </dsp:txXfrm>
    </dsp:sp>
    <dsp:sp modelId="{72AB727D-3A61-4C1B-842C-5039991AB641}">
      <dsp:nvSpPr>
        <dsp:cNvPr id="0" name=""/>
        <dsp:cNvSpPr/>
      </dsp:nvSpPr>
      <dsp:spPr>
        <a:xfrm>
          <a:off x="834373" y="1012665"/>
          <a:ext cx="202175" cy="758156"/>
        </a:xfrm>
        <a:custGeom>
          <a:avLst/>
          <a:gdLst/>
          <a:ahLst/>
          <a:cxnLst/>
          <a:rect l="0" t="0" r="0" b="0"/>
          <a:pathLst>
            <a:path>
              <a:moveTo>
                <a:pt x="0" y="0"/>
              </a:moveTo>
              <a:lnTo>
                <a:pt x="0" y="758156"/>
              </a:lnTo>
              <a:lnTo>
                <a:pt x="202175" y="758156"/>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63F541-7FDD-4B1C-B13F-DCCA74AFF54C}">
      <dsp:nvSpPr>
        <dsp:cNvPr id="0" name=""/>
        <dsp:cNvSpPr/>
      </dsp:nvSpPr>
      <dsp:spPr>
        <a:xfrm>
          <a:off x="1036548" y="1265384"/>
          <a:ext cx="1617400" cy="1010875"/>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es-MX" sz="1900" kern="1200" dirty="0" smtClean="0"/>
            <a:t>Unidad de Modernización de la APF</a:t>
          </a:r>
          <a:endParaRPr lang="es-ES" sz="1900" kern="1200" dirty="0"/>
        </a:p>
      </dsp:txBody>
      <dsp:txXfrm>
        <a:off x="1036548" y="1265384"/>
        <a:ext cx="1617400" cy="1010875"/>
      </dsp:txXfrm>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9.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65138"/>
          </a:xfrm>
          <a:prstGeom prst="rect">
            <a:avLst/>
          </a:prstGeom>
        </p:spPr>
        <p:txBody>
          <a:bodyPr vert="horz" lIns="92296" tIns="46149" rIns="92296" bIns="46149" rtlCol="0"/>
          <a:lstStyle>
            <a:lvl1pPr algn="l">
              <a:defRPr sz="1200">
                <a:latin typeface="Arial" charset="0"/>
                <a:cs typeface="Arial" charset="0"/>
              </a:defRPr>
            </a:lvl1pPr>
          </a:lstStyle>
          <a:p>
            <a:pPr>
              <a:defRPr/>
            </a:pPr>
            <a:endParaRPr lang="es-MX"/>
          </a:p>
        </p:txBody>
      </p:sp>
      <p:sp>
        <p:nvSpPr>
          <p:cNvPr id="3" name="2 Marcador de fecha"/>
          <p:cNvSpPr>
            <a:spLocks noGrp="1"/>
          </p:cNvSpPr>
          <p:nvPr>
            <p:ph type="dt" sz="quarter" idx="1"/>
          </p:nvPr>
        </p:nvSpPr>
        <p:spPr>
          <a:xfrm>
            <a:off x="3884613" y="0"/>
            <a:ext cx="2971800" cy="465138"/>
          </a:xfrm>
          <a:prstGeom prst="rect">
            <a:avLst/>
          </a:prstGeom>
        </p:spPr>
        <p:txBody>
          <a:bodyPr vert="horz" lIns="92296" tIns="46149" rIns="92296" bIns="46149" rtlCol="0"/>
          <a:lstStyle>
            <a:lvl1pPr algn="r">
              <a:defRPr sz="1200">
                <a:latin typeface="Arial" charset="0"/>
                <a:cs typeface="Arial" charset="0"/>
              </a:defRPr>
            </a:lvl1pPr>
          </a:lstStyle>
          <a:p>
            <a:pPr>
              <a:defRPr/>
            </a:pPr>
            <a:fld id="{2BF6FABA-A274-4E8D-A40C-F6F89E44B290}" type="datetimeFigureOut">
              <a:rPr lang="es-MX"/>
              <a:pPr>
                <a:defRPr/>
              </a:pPr>
              <a:t>25/06/2012</a:t>
            </a:fld>
            <a:endParaRPr lang="es-MX"/>
          </a:p>
        </p:txBody>
      </p:sp>
      <p:sp>
        <p:nvSpPr>
          <p:cNvPr id="4" name="3 Marcador de pie de página"/>
          <p:cNvSpPr>
            <a:spLocks noGrp="1"/>
          </p:cNvSpPr>
          <p:nvPr>
            <p:ph type="ftr" sz="quarter" idx="2"/>
          </p:nvPr>
        </p:nvSpPr>
        <p:spPr>
          <a:xfrm>
            <a:off x="0" y="8829675"/>
            <a:ext cx="2971800" cy="465138"/>
          </a:xfrm>
          <a:prstGeom prst="rect">
            <a:avLst/>
          </a:prstGeom>
        </p:spPr>
        <p:txBody>
          <a:bodyPr vert="horz" lIns="92296" tIns="46149" rIns="92296" bIns="46149" rtlCol="0" anchor="b"/>
          <a:lstStyle>
            <a:lvl1pPr algn="l">
              <a:defRPr sz="1200">
                <a:latin typeface="Arial" charset="0"/>
                <a:cs typeface="Arial" charset="0"/>
              </a:defRPr>
            </a:lvl1pPr>
          </a:lstStyle>
          <a:p>
            <a:pPr>
              <a:defRPr/>
            </a:pPr>
            <a:endParaRPr lang="es-MX"/>
          </a:p>
        </p:txBody>
      </p:sp>
      <p:sp>
        <p:nvSpPr>
          <p:cNvPr id="5" name="4 Marcador de número de diapositiva"/>
          <p:cNvSpPr>
            <a:spLocks noGrp="1"/>
          </p:cNvSpPr>
          <p:nvPr>
            <p:ph type="sldNum" sz="quarter" idx="3"/>
          </p:nvPr>
        </p:nvSpPr>
        <p:spPr>
          <a:xfrm>
            <a:off x="3884613" y="8829675"/>
            <a:ext cx="2971800" cy="465138"/>
          </a:xfrm>
          <a:prstGeom prst="rect">
            <a:avLst/>
          </a:prstGeom>
        </p:spPr>
        <p:txBody>
          <a:bodyPr vert="horz" lIns="92296" tIns="46149" rIns="92296" bIns="46149" rtlCol="0" anchor="b"/>
          <a:lstStyle>
            <a:lvl1pPr algn="r">
              <a:defRPr sz="1200">
                <a:latin typeface="Arial" charset="0"/>
                <a:cs typeface="Arial" charset="0"/>
              </a:defRPr>
            </a:lvl1pPr>
          </a:lstStyle>
          <a:p>
            <a:pPr>
              <a:defRPr/>
            </a:pPr>
            <a:fld id="{47F97B52-6ADF-420C-99C3-BB2718C93C8C}" type="slidenum">
              <a:rPr lang="es-MX"/>
              <a:pPr>
                <a:defRPr/>
              </a:pPr>
              <a:t>‹Nº›</a:t>
            </a:fld>
            <a:endParaRPr lang="es-MX"/>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65138"/>
          </a:xfrm>
          <a:prstGeom prst="rect">
            <a:avLst/>
          </a:prstGeom>
        </p:spPr>
        <p:txBody>
          <a:bodyPr vert="horz" lIns="92296" tIns="46149" rIns="92296" bIns="46149" rtlCol="0"/>
          <a:lstStyle>
            <a:lvl1pPr algn="l">
              <a:defRPr sz="1200">
                <a:latin typeface="Arial" pitchFamily="34" charset="0"/>
                <a:cs typeface="+mn-cs"/>
              </a:defRPr>
            </a:lvl1pPr>
          </a:lstStyle>
          <a:p>
            <a:pPr>
              <a:defRPr/>
            </a:pPr>
            <a:endParaRPr lang="es-ES"/>
          </a:p>
        </p:txBody>
      </p:sp>
      <p:sp>
        <p:nvSpPr>
          <p:cNvPr id="3" name="2 Marcador de fecha"/>
          <p:cNvSpPr>
            <a:spLocks noGrp="1"/>
          </p:cNvSpPr>
          <p:nvPr>
            <p:ph type="dt" idx="1"/>
          </p:nvPr>
        </p:nvSpPr>
        <p:spPr>
          <a:xfrm>
            <a:off x="3884613" y="0"/>
            <a:ext cx="2971800" cy="465138"/>
          </a:xfrm>
          <a:prstGeom prst="rect">
            <a:avLst/>
          </a:prstGeom>
        </p:spPr>
        <p:txBody>
          <a:bodyPr vert="horz" lIns="92296" tIns="46149" rIns="92296" bIns="46149" rtlCol="0"/>
          <a:lstStyle>
            <a:lvl1pPr algn="r">
              <a:defRPr sz="1200">
                <a:latin typeface="Arial" pitchFamily="34" charset="0"/>
                <a:cs typeface="+mn-cs"/>
              </a:defRPr>
            </a:lvl1pPr>
          </a:lstStyle>
          <a:p>
            <a:pPr>
              <a:defRPr/>
            </a:pPr>
            <a:fld id="{AD429E78-F3F0-4ADD-866B-5C779C69A584}" type="datetimeFigureOut">
              <a:rPr lang="es-ES"/>
              <a:pPr>
                <a:defRPr/>
              </a:pPr>
              <a:t>25/06/2012</a:t>
            </a:fld>
            <a:endParaRPr lang="es-ES" dirty="0"/>
          </a:p>
        </p:txBody>
      </p:sp>
      <p:sp>
        <p:nvSpPr>
          <p:cNvPr id="4" name="3 Marcador de imagen de diapositiva"/>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2296" tIns="46149" rIns="92296" bIns="46149" rtlCol="0" anchor="ctr"/>
          <a:lstStyle/>
          <a:p>
            <a:pPr lvl="0"/>
            <a:endParaRPr lang="es-ES" noProof="0" dirty="0" smtClean="0"/>
          </a:p>
        </p:txBody>
      </p:sp>
      <p:sp>
        <p:nvSpPr>
          <p:cNvPr id="5" name="4 Marcador de notas"/>
          <p:cNvSpPr>
            <a:spLocks noGrp="1"/>
          </p:cNvSpPr>
          <p:nvPr>
            <p:ph type="body" sz="quarter" idx="3"/>
          </p:nvPr>
        </p:nvSpPr>
        <p:spPr>
          <a:xfrm>
            <a:off x="685800" y="4416425"/>
            <a:ext cx="5486400" cy="4183063"/>
          </a:xfrm>
          <a:prstGeom prst="rect">
            <a:avLst/>
          </a:prstGeom>
        </p:spPr>
        <p:txBody>
          <a:bodyPr vert="horz" lIns="92296" tIns="46149" rIns="92296" bIns="46149"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8829675"/>
            <a:ext cx="2971800" cy="465138"/>
          </a:xfrm>
          <a:prstGeom prst="rect">
            <a:avLst/>
          </a:prstGeom>
        </p:spPr>
        <p:txBody>
          <a:bodyPr vert="horz" lIns="92296" tIns="46149" rIns="92296" bIns="46149" rtlCol="0" anchor="b"/>
          <a:lstStyle>
            <a:lvl1pPr algn="l">
              <a:defRPr sz="1200">
                <a:latin typeface="Arial" pitchFamily="34" charset="0"/>
                <a:cs typeface="+mn-cs"/>
              </a:defRPr>
            </a:lvl1pPr>
          </a:lstStyle>
          <a:p>
            <a:pPr>
              <a:defRPr/>
            </a:pPr>
            <a:endParaRPr lang="es-ES"/>
          </a:p>
        </p:txBody>
      </p:sp>
      <p:sp>
        <p:nvSpPr>
          <p:cNvPr id="7" name="6 Marcador de número de diapositiva"/>
          <p:cNvSpPr>
            <a:spLocks noGrp="1"/>
          </p:cNvSpPr>
          <p:nvPr>
            <p:ph type="sldNum" sz="quarter" idx="5"/>
          </p:nvPr>
        </p:nvSpPr>
        <p:spPr>
          <a:xfrm>
            <a:off x="3884613" y="8829675"/>
            <a:ext cx="2971800" cy="465138"/>
          </a:xfrm>
          <a:prstGeom prst="rect">
            <a:avLst/>
          </a:prstGeom>
        </p:spPr>
        <p:txBody>
          <a:bodyPr vert="horz" lIns="92296" tIns="46149" rIns="92296" bIns="46149" rtlCol="0" anchor="b"/>
          <a:lstStyle>
            <a:lvl1pPr algn="r">
              <a:defRPr sz="1200">
                <a:latin typeface="Arial" pitchFamily="34" charset="0"/>
                <a:cs typeface="+mn-cs"/>
              </a:defRPr>
            </a:lvl1pPr>
          </a:lstStyle>
          <a:p>
            <a:pPr>
              <a:defRPr/>
            </a:pPr>
            <a:fld id="{75CEFB1E-3DB3-408D-A5E2-08F131DB5E6B}" type="slidenum">
              <a:rPr lang="es-ES"/>
              <a:pPr>
                <a:defRPr/>
              </a:pPr>
              <a:t>‹Nº›</a:t>
            </a:fld>
            <a:endParaRPr lang="es-E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75CEFB1E-3DB3-408D-A5E2-08F131DB5E6B}" type="slidenum">
              <a:rPr lang="es-ES" smtClean="0"/>
              <a:pPr>
                <a:defRPr/>
              </a:pPr>
              <a:t>1</a:t>
            </a:fld>
            <a:endParaRPr lang="es-E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pPr algn="r" rtl="0" eaLnBrk="0" fontAlgn="base" hangingPunct="0">
              <a:spcBef>
                <a:spcPct val="0"/>
              </a:spcBef>
              <a:spcAft>
                <a:spcPct val="0"/>
              </a:spcAft>
            </a:pPr>
            <a:fld id="{1D36BCE2-2A2B-4174-A4A2-8A317B7A9966}" type="slidenum">
              <a:rPr lang="es-MX" sz="1200" kern="1200">
                <a:solidFill>
                  <a:prstClr val="black"/>
                </a:solidFill>
                <a:latin typeface="Arial" charset="0"/>
                <a:ea typeface="ＭＳ Ｐゴシック" pitchFamily="1" charset="-128"/>
                <a:cs typeface="+mn-cs"/>
              </a:rPr>
              <a:pPr algn="r" rtl="0" eaLnBrk="0" fontAlgn="base" hangingPunct="0">
                <a:spcBef>
                  <a:spcPct val="0"/>
                </a:spcBef>
                <a:spcAft>
                  <a:spcPct val="0"/>
                </a:spcAft>
              </a:pPr>
              <a:t>58</a:t>
            </a:fld>
            <a:endParaRPr lang="es-MX" sz="1200" kern="1200" dirty="0">
              <a:solidFill>
                <a:prstClr val="black"/>
              </a:solidFill>
              <a:latin typeface="Arial" charset="0"/>
              <a:ea typeface="ＭＳ Ｐゴシック" pitchFamily="1" charset="-128"/>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2227" name="2 Marcador de notas"/>
          <p:cNvSpPr>
            <a:spLocks noGrp="1"/>
          </p:cNvSpPr>
          <p:nvPr>
            <p:ph type="body" idx="1"/>
          </p:nvPr>
        </p:nvSpPr>
        <p:spPr bwMode="auto">
          <a:noFill/>
        </p:spPr>
        <p:txBody>
          <a:bodyPr/>
          <a:lstStyle/>
          <a:p>
            <a:endParaRPr lang="es-MX" dirty="0" smtClean="0">
              <a:ea typeface="ＭＳ Ｐゴシック" pitchFamily="34" charset="-128"/>
            </a:endParaRPr>
          </a:p>
        </p:txBody>
      </p:sp>
      <p:sp>
        <p:nvSpPr>
          <p:cNvPr id="52228" name="3 Marcador de número de diapositiva"/>
          <p:cNvSpPr>
            <a:spLocks noGrp="1"/>
          </p:cNvSpPr>
          <p:nvPr>
            <p:ph type="sldNum" sz="quarter" idx="5"/>
          </p:nvPr>
        </p:nvSpPr>
        <p:spPr bwMode="auto">
          <a:noFill/>
          <a:ln>
            <a:miter lim="800000"/>
            <a:headEnd/>
            <a:tailEnd/>
          </a:ln>
        </p:spPr>
        <p:txBody>
          <a:bodyPr/>
          <a:lstStyle/>
          <a:p>
            <a:fld id="{3D32F135-D555-4827-A51D-6F26B8CA9E3E}" type="slidenum">
              <a:rPr lang="es-MX" smtClean="0">
                <a:latin typeface="Calibri" pitchFamily="34" charset="0"/>
                <a:ea typeface="ＭＳ Ｐゴシック" pitchFamily="34" charset="-128"/>
              </a:rPr>
              <a:pPr/>
              <a:t>86</a:t>
            </a:fld>
            <a:endParaRPr lang="es-MX" dirty="0" smtClean="0">
              <a:latin typeface="Calibri" pitchFamily="34" charset="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2227" name="2 Marcador de notas"/>
          <p:cNvSpPr>
            <a:spLocks noGrp="1"/>
          </p:cNvSpPr>
          <p:nvPr>
            <p:ph type="body" idx="1"/>
          </p:nvPr>
        </p:nvSpPr>
        <p:spPr bwMode="auto">
          <a:noFill/>
        </p:spPr>
        <p:txBody>
          <a:bodyPr/>
          <a:lstStyle/>
          <a:p>
            <a:endParaRPr lang="es-MX" dirty="0" smtClean="0">
              <a:ea typeface="ＭＳ Ｐゴシック" pitchFamily="34" charset="-128"/>
            </a:endParaRPr>
          </a:p>
        </p:txBody>
      </p:sp>
      <p:sp>
        <p:nvSpPr>
          <p:cNvPr id="52228" name="3 Marcador de número de diapositiva"/>
          <p:cNvSpPr>
            <a:spLocks noGrp="1"/>
          </p:cNvSpPr>
          <p:nvPr>
            <p:ph type="sldNum" sz="quarter" idx="5"/>
          </p:nvPr>
        </p:nvSpPr>
        <p:spPr bwMode="auto">
          <a:noFill/>
          <a:ln>
            <a:miter lim="800000"/>
            <a:headEnd/>
            <a:tailEnd/>
          </a:ln>
        </p:spPr>
        <p:txBody>
          <a:bodyPr/>
          <a:lstStyle/>
          <a:p>
            <a:fld id="{3D32F135-D555-4827-A51D-6F26B8CA9E3E}" type="slidenum">
              <a:rPr lang="es-MX" smtClean="0">
                <a:latin typeface="Calibri" pitchFamily="34" charset="0"/>
                <a:ea typeface="ＭＳ Ｐゴシック" pitchFamily="34" charset="-128"/>
              </a:rPr>
              <a:pPr/>
              <a:t>89</a:t>
            </a:fld>
            <a:endParaRPr lang="es-MX" dirty="0" smtClean="0">
              <a:latin typeface="Calibri" pitchFamily="34" charset="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3F0EBE23-AF06-4A8F-93CF-0E2CE4F6E8E6}" type="datetimeFigureOut">
              <a:rPr lang="es-MX"/>
              <a:pPr>
                <a:defRPr/>
              </a:pPr>
              <a:t>25/06/2012</a:t>
            </a:fld>
            <a:endParaRPr lang="es-MX" dirty="0"/>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s-MX"/>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F1D0935B-7A59-4E11-8396-02300231B397}" type="slidenum">
              <a:rPr lang="es-MX"/>
              <a:pPr>
                <a:defRPr/>
              </a:pPr>
              <a:t>‹Nº›</a:t>
            </a:fld>
            <a:endParaRPr lang="es-MX" dirty="0"/>
          </a:p>
        </p:txBody>
      </p:sp>
      <p:pic>
        <p:nvPicPr>
          <p:cNvPr id="7" name="Picture 2" descr="C:\Users\user\Desktop\Oficina de Adm de Proyectos\DPPI\PMG, programa de mejora de la gestion\Presentacion PMG\nuevo sonora logo.jpg"/>
          <p:cNvPicPr>
            <a:picLocks noChangeAspect="1" noChangeArrowheads="1"/>
          </p:cNvPicPr>
          <p:nvPr userDrawn="1"/>
        </p:nvPicPr>
        <p:blipFill>
          <a:blip r:embed="rId2" cstate="print"/>
          <a:srcRect/>
          <a:stretch>
            <a:fillRect/>
          </a:stretch>
        </p:blipFill>
        <p:spPr bwMode="auto">
          <a:xfrm>
            <a:off x="8100391" y="0"/>
            <a:ext cx="864889" cy="1052736"/>
          </a:xfrm>
          <a:prstGeom prst="rect">
            <a:avLst/>
          </a:prstGeom>
          <a:noFill/>
        </p:spPr>
      </p:pic>
    </p:spTree>
  </p:cSld>
  <p:clrMapOvr>
    <a:masterClrMapping/>
  </p:clrMapOvr>
  <p:transition spd="slow">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5_Título y objetos">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6_Título y objetos">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7_Título y objetos">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8_Título y objetos">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9_Título y objetos">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0_Título y objetos">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1_Título y objetos">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2_Título y objetos">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3_Título y objetos">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5_Título y objetos">
    <p:spTree>
      <p:nvGrpSpPr>
        <p:cNvPr id="1" name=""/>
        <p:cNvGrpSpPr/>
        <p:nvPr/>
      </p:nvGrpSpPr>
      <p:grpSpPr>
        <a:xfrm>
          <a:off x="0" y="0"/>
          <a:ext cx="0" cy="0"/>
          <a:chOff x="0" y="0"/>
          <a:chExt cx="0" cy="0"/>
        </a:xfrm>
      </p:grpSpPr>
      <p:sp>
        <p:nvSpPr>
          <p:cNvPr id="3" name="2 Rectángulo"/>
          <p:cNvSpPr/>
          <p:nvPr userDrawn="1"/>
        </p:nvSpPr>
        <p:spPr>
          <a:xfrm>
            <a:off x="7500958" y="5286388"/>
            <a:ext cx="1643042" cy="15716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1_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a:prstGeom prst="rect">
            <a:avLst/>
          </a:prstGeo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dirty="0" smtClean="0"/>
              <a:t>Haga clic para modificar el estilo de subtítulo del patrón</a:t>
            </a:r>
            <a:endParaRPr lang="es-MX" dirty="0"/>
          </a:p>
        </p:txBody>
      </p:sp>
      <p:sp>
        <p:nvSpPr>
          <p:cNvPr id="4" name="3 Marcador de fecha"/>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DAB6676A-031E-41B4-B3F0-7B6252C3E8C6}" type="datetimeFigureOut">
              <a:rPr lang="es-MX"/>
              <a:pPr>
                <a:defRPr/>
              </a:pPr>
              <a:t>25/06/2012</a:t>
            </a:fld>
            <a:endParaRPr lang="es-MX" dirty="0"/>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s-MX" dirty="0"/>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3A5710E3-86C4-4ACE-8A46-54435BD57BA1}" type="slidenum">
              <a:rPr lang="es-MX"/>
              <a:pPr>
                <a:defRPr/>
              </a:pPr>
              <a:t>‹Nº›</a:t>
            </a:fld>
            <a:endParaRPr lang="es-MX" dirty="0"/>
          </a:p>
        </p:txBody>
      </p:sp>
      <p:pic>
        <p:nvPicPr>
          <p:cNvPr id="2050" name="Picture 2" descr="C:\Users\user\Desktop\Oficina de Adm de Proyectos\DPPI\PMG, programa de mejora de la gestion\Presentacion PMG\nuevo sonora logo.jpg"/>
          <p:cNvPicPr>
            <a:picLocks noChangeAspect="1" noChangeArrowheads="1"/>
          </p:cNvPicPr>
          <p:nvPr userDrawn="1"/>
        </p:nvPicPr>
        <p:blipFill>
          <a:blip r:embed="rId2" cstate="print"/>
          <a:srcRect/>
          <a:stretch>
            <a:fillRect/>
          </a:stretch>
        </p:blipFill>
        <p:spPr bwMode="auto">
          <a:xfrm>
            <a:off x="8100391" y="0"/>
            <a:ext cx="864889" cy="1052736"/>
          </a:xfrm>
          <a:prstGeom prst="rect">
            <a:avLst/>
          </a:prstGeom>
          <a:noFill/>
        </p:spPr>
      </p:pic>
    </p:spTree>
  </p:cSld>
  <p:clrMapOvr>
    <a:masterClrMapping/>
  </p:clrMapOvr>
  <p:transition spd="slow">
    <p:fade thruBlk="1"/>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6_Título y objetos">
    <p:spTree>
      <p:nvGrpSpPr>
        <p:cNvPr id="1" name=""/>
        <p:cNvGrpSpPr/>
        <p:nvPr/>
      </p:nvGrpSpPr>
      <p:grpSpPr>
        <a:xfrm>
          <a:off x="0" y="0"/>
          <a:ext cx="0" cy="0"/>
          <a:chOff x="0" y="0"/>
          <a:chExt cx="0" cy="0"/>
        </a:xfrm>
      </p:grpSpPr>
      <p:sp>
        <p:nvSpPr>
          <p:cNvPr id="3" name="2 Rectángulo"/>
          <p:cNvSpPr/>
          <p:nvPr userDrawn="1"/>
        </p:nvSpPr>
        <p:spPr>
          <a:xfrm>
            <a:off x="7500958" y="5286388"/>
            <a:ext cx="1643042" cy="15716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500166" y="-24"/>
            <a:ext cx="7643834" cy="714356"/>
          </a:xfrm>
          <a:prstGeom prst="rect">
            <a:avLst/>
          </a:prstGeom>
        </p:spPr>
        <p:txBody>
          <a:bodyPr/>
          <a:lstStyle>
            <a:lvl1pPr algn="r">
              <a:defRPr>
                <a:solidFill>
                  <a:schemeClr val="tx2"/>
                </a:solidFill>
              </a:defRPr>
            </a:lvl1pPr>
          </a:lstStyle>
          <a:p>
            <a:r>
              <a:rPr lang="es-ES" dirty="0" smtClean="0"/>
              <a:t>Haga clic para modificar el estilo de título del patrón</a:t>
            </a:r>
            <a:endParaRPr lang="es-MX" dirty="0"/>
          </a:p>
        </p:txBody>
      </p:sp>
      <p:sp>
        <p:nvSpPr>
          <p:cNvPr id="3" name="3 Marcador de fecha"/>
          <p:cNvSpPr>
            <a:spLocks noGrp="1"/>
          </p:cNvSpPr>
          <p:nvPr>
            <p:ph type="dt" sz="half" idx="10"/>
          </p:nvPr>
        </p:nvSpPr>
        <p:spPr>
          <a:xfrm>
            <a:off x="457200" y="6356350"/>
            <a:ext cx="2133600" cy="365125"/>
          </a:xfrm>
          <a:prstGeom prst="rect">
            <a:avLst/>
          </a:prstGeom>
        </p:spPr>
        <p:txBody>
          <a:bodyPr/>
          <a:lstStyle>
            <a:lvl1pPr>
              <a:defRPr/>
            </a:lvl1pPr>
          </a:lstStyle>
          <a:p>
            <a:pPr>
              <a:defRPr/>
            </a:pPr>
            <a:fld id="{73ADBAE4-E092-4AB2-A091-EB7241671970}" type="datetimeFigureOut">
              <a:rPr lang="es-MX"/>
              <a:pPr>
                <a:defRPr/>
              </a:pPr>
              <a:t>25/06/2012</a:t>
            </a:fld>
            <a:endParaRPr lang="es-MX"/>
          </a:p>
        </p:txBody>
      </p:sp>
      <p:sp>
        <p:nvSpPr>
          <p:cNvPr id="4" name="4 Marcador de pie de página"/>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s-MX"/>
          </a:p>
        </p:txBody>
      </p:sp>
      <p:sp>
        <p:nvSpPr>
          <p:cNvPr id="5" name="5 Marcador de número de diapositiva"/>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8F8A0838-7F02-4374-B633-E51C93AC6483}" type="slidenum">
              <a:rPr lang="es-MX"/>
              <a:pPr>
                <a:defRPr/>
              </a:pPr>
              <a:t>‹Nº›</a:t>
            </a:fld>
            <a:endParaRPr lang="es-MX"/>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8_Diapositiva de título">
    <p:bg>
      <p:bgPr>
        <a:solidFill>
          <a:schemeClr val="bg1">
            <a:lumMod val="95000"/>
          </a:schemeClr>
        </a:solid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4_Diapositiva de título">
    <p:bg>
      <p:bgPr>
        <a:solidFill>
          <a:schemeClr val="bg1">
            <a:lumMod val="95000"/>
          </a:schemeClr>
        </a:solid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4_Título y objetos">
    <p:spTree>
      <p:nvGrpSpPr>
        <p:cNvPr id="1" name=""/>
        <p:cNvGrpSpPr/>
        <p:nvPr/>
      </p:nvGrpSpPr>
      <p:grpSpPr>
        <a:xfrm>
          <a:off x="0" y="0"/>
          <a:ext cx="0" cy="0"/>
          <a:chOff x="0" y="0"/>
          <a:chExt cx="0" cy="0"/>
        </a:xfrm>
      </p:grpSpPr>
      <p:sp>
        <p:nvSpPr>
          <p:cNvPr id="3" name="2 Rectángulo"/>
          <p:cNvSpPr/>
          <p:nvPr userDrawn="1"/>
        </p:nvSpPr>
        <p:spPr>
          <a:xfrm>
            <a:off x="7500958" y="5286388"/>
            <a:ext cx="1643042" cy="15716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7_Título y objetos">
    <p:spTree>
      <p:nvGrpSpPr>
        <p:cNvPr id="1" name=""/>
        <p:cNvGrpSpPr/>
        <p:nvPr/>
      </p:nvGrpSpPr>
      <p:grpSpPr>
        <a:xfrm>
          <a:off x="0" y="0"/>
          <a:ext cx="0" cy="0"/>
          <a:chOff x="0" y="0"/>
          <a:chExt cx="0" cy="0"/>
        </a:xfrm>
      </p:grpSpPr>
      <p:sp>
        <p:nvSpPr>
          <p:cNvPr id="3" name="2 Rectángulo"/>
          <p:cNvSpPr/>
          <p:nvPr userDrawn="1"/>
        </p:nvSpPr>
        <p:spPr>
          <a:xfrm>
            <a:off x="7500958" y="5286388"/>
            <a:ext cx="1643042" cy="15716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EB2D5B5B-00A3-47A1-8C1F-AD9644241A0D}" type="datetimeFigureOut">
              <a:rPr lang="es-MX" smtClean="0"/>
              <a:pPr/>
              <a:t>25/06/2012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D3984D2-DE18-4CD9-A027-CD30D29798DB}" type="slidenum">
              <a:rPr lang="es-MX" smtClean="0"/>
              <a:pPr/>
              <a:t>‹Nº›</a:t>
            </a:fld>
            <a:endParaRPr lang="es-MX"/>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EB2D5B5B-00A3-47A1-8C1F-AD9644241A0D}" type="datetimeFigureOut">
              <a:rPr lang="es-MX" smtClean="0"/>
              <a:pPr/>
              <a:t>25/06/2012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D3984D2-DE18-4CD9-A027-CD30D29798DB}" type="slidenum">
              <a:rPr lang="es-MX" smtClean="0"/>
              <a:pPr/>
              <a:t>‹Nº›</a:t>
            </a:fld>
            <a:endParaRPr lang="es-MX"/>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EB2D5B5B-00A3-47A1-8C1F-AD9644241A0D}" type="datetimeFigureOut">
              <a:rPr lang="es-MX" smtClean="0"/>
              <a:pPr/>
              <a:t>25/06/2012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D3984D2-DE18-4CD9-A027-CD30D29798DB}" type="slidenum">
              <a:rPr lang="es-MX" smtClean="0"/>
              <a:pPr/>
              <a:t>‹Nº›</a:t>
            </a:fld>
            <a:endParaRPr lang="es-MX"/>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EB2D5B5B-00A3-47A1-8C1F-AD9644241A0D}" type="datetimeFigureOut">
              <a:rPr lang="es-MX" smtClean="0"/>
              <a:pPr/>
              <a:t>25/06/2012</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D3984D2-DE18-4CD9-A027-CD30D29798DB}"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a:xfrm>
            <a:off x="467544" y="1124744"/>
            <a:ext cx="8229600" cy="1143000"/>
          </a:xfrm>
          <a:prstGeom prst="rect">
            <a:avLst/>
          </a:prstGeom>
        </p:spPr>
        <p:txBody>
          <a:bodyPr/>
          <a:lstStyle/>
          <a:p>
            <a:r>
              <a:rPr lang="es-ES" smtClean="0"/>
              <a:t>Haga clic para modificar el estilo de título del patrón</a:t>
            </a:r>
            <a:endParaRPr lang="es-MX"/>
          </a:p>
        </p:txBody>
      </p:sp>
      <p:sp>
        <p:nvSpPr>
          <p:cNvPr id="3" name="1 Título"/>
          <p:cNvSpPr txBox="1">
            <a:spLocks/>
          </p:cNvSpPr>
          <p:nvPr userDrawn="1"/>
        </p:nvSpPr>
        <p:spPr>
          <a:xfrm>
            <a:off x="467544" y="2564904"/>
            <a:ext cx="8208912" cy="3384376"/>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MX"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5" name="4 Marcador de texto"/>
          <p:cNvSpPr>
            <a:spLocks noGrp="1"/>
          </p:cNvSpPr>
          <p:nvPr>
            <p:ph type="body" sz="quarter" idx="10"/>
          </p:nvPr>
        </p:nvSpPr>
        <p:spPr>
          <a:xfrm>
            <a:off x="323528" y="2420889"/>
            <a:ext cx="8425185" cy="3600500"/>
          </a:xfrm>
          <a:prstGeom prst="rect">
            <a:avLst/>
          </a:prstGeom>
        </p:spPr>
        <p:txBody>
          <a:bodyPr/>
          <a:lstStyle/>
          <a:p>
            <a:pPr lvl="0"/>
            <a:r>
              <a:rPr lang="es-ES" dirty="0" smtClean="0"/>
              <a:t>Haga clic para modificar el estilo de texto del patrón</a:t>
            </a:r>
          </a:p>
        </p:txBody>
      </p:sp>
      <p:pic>
        <p:nvPicPr>
          <p:cNvPr id="6" name="Picture 2" descr="C:\Users\user\Desktop\Oficina de Adm de Proyectos\DPPI\PMG, programa de mejora de la gestion\Presentacion PMG\nuevo sonora logo.jpg"/>
          <p:cNvPicPr>
            <a:picLocks noChangeAspect="1" noChangeArrowheads="1"/>
          </p:cNvPicPr>
          <p:nvPr userDrawn="1"/>
        </p:nvPicPr>
        <p:blipFill>
          <a:blip r:embed="rId2" cstate="print"/>
          <a:srcRect/>
          <a:stretch>
            <a:fillRect/>
          </a:stretch>
        </p:blipFill>
        <p:spPr bwMode="auto">
          <a:xfrm>
            <a:off x="8100391" y="0"/>
            <a:ext cx="864889" cy="1052736"/>
          </a:xfrm>
          <a:prstGeom prst="rect">
            <a:avLst/>
          </a:prstGeom>
          <a:noFill/>
        </p:spPr>
      </p:pic>
    </p:spTree>
  </p:cSld>
  <p:clrMapOvr>
    <a:masterClrMapping/>
  </p:clrMapOvr>
  <p:transition spd="slow">
    <p:fade thruBlk="1"/>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EB2D5B5B-00A3-47A1-8C1F-AD9644241A0D}" type="datetimeFigureOut">
              <a:rPr lang="es-MX" smtClean="0"/>
              <a:pPr/>
              <a:t>25/06/2012</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5D3984D2-DE18-4CD9-A027-CD30D29798DB}" type="slidenum">
              <a:rPr lang="es-MX" smtClean="0"/>
              <a:pPr/>
              <a:t>‹Nº›</a:t>
            </a:fld>
            <a:endParaRPr lang="es-MX"/>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EB2D5B5B-00A3-47A1-8C1F-AD9644241A0D}" type="datetimeFigureOut">
              <a:rPr lang="es-MX" smtClean="0"/>
              <a:pPr/>
              <a:t>25/06/2012</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5D3984D2-DE18-4CD9-A027-CD30D29798DB}" type="slidenum">
              <a:rPr lang="es-MX" smtClean="0"/>
              <a:pPr/>
              <a:t>‹Nº›</a:t>
            </a:fld>
            <a:endParaRPr lang="es-MX"/>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B2D5B5B-00A3-47A1-8C1F-AD9644241A0D}" type="datetimeFigureOut">
              <a:rPr lang="es-MX" smtClean="0"/>
              <a:pPr/>
              <a:t>25/06/2012</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5D3984D2-DE18-4CD9-A027-CD30D29798DB}" type="slidenum">
              <a:rPr lang="es-MX" smtClean="0"/>
              <a:pPr/>
              <a:t>‹Nº›</a:t>
            </a:fld>
            <a:endParaRPr lang="es-MX"/>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B2D5B5B-00A3-47A1-8C1F-AD9644241A0D}" type="datetimeFigureOut">
              <a:rPr lang="es-MX" smtClean="0"/>
              <a:pPr/>
              <a:t>25/06/2012</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D3984D2-DE18-4CD9-A027-CD30D29798DB}" type="slidenum">
              <a:rPr lang="es-MX" smtClean="0"/>
              <a:pPr/>
              <a:t>‹Nº›</a:t>
            </a:fld>
            <a:endParaRPr lang="es-MX"/>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B2D5B5B-00A3-47A1-8C1F-AD9644241A0D}" type="datetimeFigureOut">
              <a:rPr lang="es-MX" smtClean="0"/>
              <a:pPr/>
              <a:t>25/06/2012</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D3984D2-DE18-4CD9-A027-CD30D29798DB}" type="slidenum">
              <a:rPr lang="es-MX" smtClean="0"/>
              <a:pPr/>
              <a:t>‹Nº›</a:t>
            </a:fld>
            <a:endParaRPr lang="es-MX"/>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EB2D5B5B-00A3-47A1-8C1F-AD9644241A0D}" type="datetimeFigureOut">
              <a:rPr lang="es-MX" smtClean="0"/>
              <a:pPr/>
              <a:t>25/06/2012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D3984D2-DE18-4CD9-A027-CD30D29798DB}" type="slidenum">
              <a:rPr lang="es-MX" smtClean="0"/>
              <a:pPr/>
              <a:t>‹Nº›</a:t>
            </a:fld>
            <a:endParaRPr lang="es-MX"/>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EB2D5B5B-00A3-47A1-8C1F-AD9644241A0D}" type="datetimeFigureOut">
              <a:rPr lang="es-MX" smtClean="0"/>
              <a:pPr/>
              <a:t>25/06/2012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D3984D2-DE18-4CD9-A027-CD30D29798DB}"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En blanco">
    <p:spTree>
      <p:nvGrpSpPr>
        <p:cNvPr id="1" name=""/>
        <p:cNvGrpSpPr/>
        <p:nvPr/>
      </p:nvGrpSpPr>
      <p:grpSpPr>
        <a:xfrm>
          <a:off x="0" y="0"/>
          <a:ext cx="0" cy="0"/>
          <a:chOff x="0" y="0"/>
          <a:chExt cx="0" cy="0"/>
        </a:xfrm>
      </p:grpSpPr>
      <p:pic>
        <p:nvPicPr>
          <p:cNvPr id="2" name="Picture 2" descr="C:\Users\user\Desktop\Oficina de Adm de Proyectos\DPPI\PMG, programa de mejora de la gestion\Presentacion PMG\nuevo sonora logo.jpg"/>
          <p:cNvPicPr>
            <a:picLocks noChangeAspect="1" noChangeArrowheads="1"/>
          </p:cNvPicPr>
          <p:nvPr userDrawn="1"/>
        </p:nvPicPr>
        <p:blipFill>
          <a:blip r:embed="rId2" cstate="print"/>
          <a:srcRect/>
          <a:stretch>
            <a:fillRect/>
          </a:stretch>
        </p:blipFill>
        <p:spPr bwMode="auto">
          <a:xfrm>
            <a:off x="8100391" y="0"/>
            <a:ext cx="864889" cy="1052736"/>
          </a:xfrm>
          <a:prstGeom prst="rect">
            <a:avLst/>
          </a:prstGeom>
          <a:noFill/>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971600" y="0"/>
            <a:ext cx="8172400" cy="1357298"/>
          </a:xfrm>
          <a:prstGeom prst="rect">
            <a:avLst/>
          </a:prstGeom>
        </p:spPr>
        <p:txBody>
          <a:bodyPr>
            <a:normAutofit/>
          </a:bodyPr>
          <a:lstStyle>
            <a:lvl1pPr algn="r">
              <a:defRPr sz="3600" b="0">
                <a:solidFill>
                  <a:schemeClr val="tx2"/>
                </a:solidFill>
                <a:latin typeface="Century Gothic"/>
                <a:cs typeface="Century Gothic"/>
              </a:defRPr>
            </a:lvl1pPr>
          </a:lstStyle>
          <a:p>
            <a:r>
              <a:rPr lang="es-ES" dirty="0" smtClean="0"/>
              <a:t>Haga clic para modificar el estilo de título del patrón</a:t>
            </a:r>
            <a:endParaRPr lang="es-MX" dirty="0"/>
          </a:p>
        </p:txBody>
      </p:sp>
      <p:sp>
        <p:nvSpPr>
          <p:cNvPr id="3" name="2 Marcador de contenido"/>
          <p:cNvSpPr>
            <a:spLocks noGrp="1"/>
          </p:cNvSpPr>
          <p:nvPr>
            <p:ph idx="1"/>
          </p:nvPr>
        </p:nvSpPr>
        <p:spPr>
          <a:xfrm>
            <a:off x="179512" y="1268760"/>
            <a:ext cx="8712968" cy="4857403"/>
          </a:xfrm>
          <a:prstGeom prst="rect">
            <a:avLst/>
          </a:prstGeom>
        </p:spPr>
        <p:txBody>
          <a:bodyPr/>
          <a:lstStyle>
            <a:lvl1pPr>
              <a:buClr>
                <a:schemeClr val="accent6">
                  <a:lumMod val="75000"/>
                </a:schemeClr>
              </a:buClr>
              <a:buFont typeface="Calibri" pitchFamily="34" charset="0"/>
              <a:buChar char="→"/>
              <a:defRPr b="0">
                <a:solidFill>
                  <a:schemeClr val="tx2"/>
                </a:solidFill>
                <a:latin typeface="Century Gothic"/>
                <a:cs typeface="Century Gothic"/>
              </a:defRPr>
            </a:lvl1pPr>
            <a:lvl2pPr>
              <a:buClr>
                <a:srgbClr val="C00000"/>
              </a:buClr>
              <a:buFont typeface="Wingdings" pitchFamily="2" charset="2"/>
              <a:buChar char="§"/>
              <a:defRPr b="0">
                <a:solidFill>
                  <a:schemeClr val="accent3">
                    <a:lumMod val="75000"/>
                  </a:schemeClr>
                </a:solidFill>
                <a:latin typeface="Century Gothic"/>
                <a:cs typeface="Century Gothic"/>
              </a:defRPr>
            </a:lvl2pPr>
            <a:lvl3pPr>
              <a:defRPr b="0">
                <a:latin typeface="Century Gothic"/>
                <a:cs typeface="Century Gothic"/>
              </a:defRPr>
            </a:lvl3pPr>
            <a:lvl4pPr>
              <a:defRPr b="0">
                <a:latin typeface="Century Gothic"/>
                <a:cs typeface="Century Gothic"/>
              </a:defRPr>
            </a:lvl4pPr>
            <a:lvl5pPr>
              <a:defRPr b="0">
                <a:latin typeface="Century Gothic"/>
                <a:cs typeface="Century Gothic"/>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3 Marcador de fecha"/>
          <p:cNvSpPr>
            <a:spLocks noGrp="1"/>
          </p:cNvSpPr>
          <p:nvPr>
            <p:ph type="dt" sz="half" idx="10"/>
          </p:nvPr>
        </p:nvSpPr>
        <p:spPr>
          <a:xfrm>
            <a:off x="457200" y="6356350"/>
            <a:ext cx="2133600" cy="365125"/>
          </a:xfrm>
          <a:prstGeom prst="rect">
            <a:avLst/>
          </a:prstGeom>
        </p:spPr>
        <p:txBody>
          <a:bodyPr/>
          <a:lstStyle>
            <a:lvl1pPr>
              <a:defRPr>
                <a:latin typeface="Century Gothic" pitchFamily="-97" charset="0"/>
              </a:defRPr>
            </a:lvl1pPr>
          </a:lstStyle>
          <a:p>
            <a:pPr>
              <a:defRPr/>
            </a:pPr>
            <a:fld id="{268CFDFE-6117-4B73-80B9-D3E90BA2755D}" type="datetime1">
              <a:rPr lang="es-MX"/>
              <a:pPr>
                <a:defRPr/>
              </a:pPr>
              <a:t>25/06/2012</a:t>
            </a:fld>
            <a:endParaRPr lang="es-MX" dirty="0"/>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lvl1pPr>
              <a:defRPr>
                <a:latin typeface="Century Gothic" pitchFamily="-97" charset="0"/>
              </a:defRPr>
            </a:lvl1pPr>
          </a:lstStyle>
          <a:p>
            <a:pPr>
              <a:defRPr/>
            </a:pPr>
            <a:endParaRPr lang="es-MX" dirty="0"/>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lvl1pPr>
              <a:defRPr>
                <a:latin typeface="Century Gothic" pitchFamily="-97" charset="0"/>
              </a:defRPr>
            </a:lvl1pPr>
          </a:lstStyle>
          <a:p>
            <a:pPr>
              <a:defRPr/>
            </a:pPr>
            <a:fld id="{EE1F89E6-8BF3-4003-A46A-470192135FD4}" type="slidenum">
              <a:rPr lang="es-MX"/>
              <a:pPr>
                <a:defRPr/>
              </a:pPr>
              <a:t>‹Nº›</a:t>
            </a:fld>
            <a:endParaRPr lang="es-MX" dirty="0"/>
          </a:p>
        </p:txBody>
      </p:sp>
      <p:pic>
        <p:nvPicPr>
          <p:cNvPr id="7" name="Picture 2" descr="C:\Users\user\Desktop\Oficina de Adm de Proyectos\DPPI\PMG, programa de mejora de la gestion\Presentacion PMG\nuevo sonora logo.jpg"/>
          <p:cNvPicPr>
            <a:picLocks noChangeAspect="1" noChangeArrowheads="1"/>
          </p:cNvPicPr>
          <p:nvPr userDrawn="1"/>
        </p:nvPicPr>
        <p:blipFill>
          <a:blip r:embed="rId2" cstate="print"/>
          <a:srcRect/>
          <a:stretch>
            <a:fillRect/>
          </a:stretch>
        </p:blipFill>
        <p:spPr bwMode="auto">
          <a:xfrm>
            <a:off x="8100391" y="0"/>
            <a:ext cx="864889" cy="1052736"/>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MX"/>
          </a:p>
        </p:txBody>
      </p:sp>
    </p:spTree>
  </p:cSld>
  <p:clrMapOvr>
    <a:masterClrMapping/>
  </p:clrMapOvr>
  <p:transition spd="slow">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Título y objetos">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Título y objetos">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4_Título y objetos">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p:cNvGrpSpPr/>
        <p:nvPr/>
      </p:nvGrpSpPr>
      <p:grpSpPr>
        <a:xfrm>
          <a:off x="0" y="0"/>
          <a:ext cx="0" cy="0"/>
          <a:chOff x="0" y="0"/>
          <a:chExt cx="0" cy="0"/>
        </a:xfrm>
      </p:grpSpPr>
      <p:pic>
        <p:nvPicPr>
          <p:cNvPr id="1026" name="3 Imagen" descr="Recorte de pantalla"/>
          <p:cNvPicPr>
            <a:picLocks noChangeAspect="1"/>
          </p:cNvPicPr>
          <p:nvPr userDrawn="1"/>
        </p:nvPicPr>
        <p:blipFill>
          <a:blip r:embed="rId27" cstate="print"/>
          <a:srcRect/>
          <a:stretch>
            <a:fillRect/>
          </a:stretch>
        </p:blipFill>
        <p:spPr bwMode="auto">
          <a:xfrm>
            <a:off x="0" y="-3175"/>
            <a:ext cx="9144000" cy="6864350"/>
          </a:xfrm>
          <a:prstGeom prst="rect">
            <a:avLst/>
          </a:prstGeom>
          <a:noFill/>
          <a:ln w="9525">
            <a:noFill/>
            <a:miter lim="800000"/>
            <a:headEnd/>
            <a:tailEnd/>
          </a:ln>
        </p:spPr>
      </p:pic>
      <p:sp>
        <p:nvSpPr>
          <p:cNvPr id="3" name="2 Rectángulo"/>
          <p:cNvSpPr/>
          <p:nvPr/>
        </p:nvSpPr>
        <p:spPr>
          <a:xfrm>
            <a:off x="71470" y="148216"/>
            <a:ext cx="9144000" cy="923330"/>
          </a:xfrm>
          <a:prstGeom prst="rect">
            <a:avLst/>
          </a:prstGeom>
        </p:spPr>
        <p:txBody>
          <a:bodyPr>
            <a:spAutoFit/>
          </a:bodyPr>
          <a:lstStyle/>
          <a:p>
            <a:pPr algn="ctr" fontAlgn="auto">
              <a:spcBef>
                <a:spcPts val="0"/>
              </a:spcBef>
              <a:spcAft>
                <a:spcPts val="0"/>
              </a:spcAft>
              <a:defRPr/>
            </a:pPr>
            <a:r>
              <a:rPr lang="es-MX" sz="36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Modernización</a:t>
            </a:r>
            <a:r>
              <a:rPr lang="es-MX" sz="3600" b="1" spc="50" baseline="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 Administrativa</a:t>
            </a:r>
            <a:r>
              <a:rPr lang="es-MX" sz="36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
            </a:r>
            <a:br>
              <a:rPr lang="es-MX" sz="36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br>
            <a:endParaRPr lang="es-MX"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pic>
        <p:nvPicPr>
          <p:cNvPr id="4" name="3 Imagen" descr="logo scg.PNG"/>
          <p:cNvPicPr>
            <a:picLocks noChangeAspect="1"/>
          </p:cNvPicPr>
          <p:nvPr userDrawn="1"/>
        </p:nvPicPr>
        <p:blipFill>
          <a:blip r:embed="rId28" cstate="print"/>
          <a:stretch>
            <a:fillRect/>
          </a:stretch>
        </p:blipFill>
        <p:spPr>
          <a:xfrm>
            <a:off x="251520" y="0"/>
            <a:ext cx="828675" cy="1047750"/>
          </a:xfrm>
          <a:prstGeom prst="rect">
            <a:avLst/>
          </a:prstGeom>
        </p:spPr>
      </p:pic>
      <p:pic>
        <p:nvPicPr>
          <p:cNvPr id="5" name="4 Imagen" descr="logo scg.PNG"/>
          <p:cNvPicPr>
            <a:picLocks noChangeAspect="1"/>
          </p:cNvPicPr>
          <p:nvPr userDrawn="1"/>
        </p:nvPicPr>
        <p:blipFill>
          <a:blip r:embed="rId28" cstate="print"/>
          <a:stretch>
            <a:fillRect/>
          </a:stretch>
        </p:blipFill>
        <p:spPr>
          <a:xfrm>
            <a:off x="8100392" y="0"/>
            <a:ext cx="828675" cy="1047750"/>
          </a:xfrm>
          <a:prstGeom prst="rect">
            <a:avLst/>
          </a:prstGeom>
        </p:spPr>
      </p:pic>
    </p:spTree>
  </p:cSld>
  <p:clrMap bg1="lt1" tx1="dk1" bg2="lt2" tx2="dk2" accent1="accent1" accent2="accent2" accent3="accent3" accent4="accent4" accent5="accent5" accent6="accent6" hlink="hlink" folHlink="folHlink"/>
  <p:sldLayoutIdLst>
    <p:sldLayoutId id="2147485832" r:id="rId1"/>
    <p:sldLayoutId id="2147485833" r:id="rId2"/>
    <p:sldLayoutId id="2147485834" r:id="rId3"/>
    <p:sldLayoutId id="2147485837" r:id="rId4"/>
    <p:sldLayoutId id="2147485838" r:id="rId5"/>
    <p:sldLayoutId id="2147485867" r:id="rId6"/>
    <p:sldLayoutId id="2147485840" r:id="rId7"/>
    <p:sldLayoutId id="2147485841" r:id="rId8"/>
    <p:sldLayoutId id="2147485842" r:id="rId9"/>
    <p:sldLayoutId id="2147485843" r:id="rId10"/>
    <p:sldLayoutId id="2147485844" r:id="rId11"/>
    <p:sldLayoutId id="2147485845" r:id="rId12"/>
    <p:sldLayoutId id="2147485846" r:id="rId13"/>
    <p:sldLayoutId id="2147485847" r:id="rId14"/>
    <p:sldLayoutId id="2147485848" r:id="rId15"/>
    <p:sldLayoutId id="2147485849" r:id="rId16"/>
    <p:sldLayoutId id="2147485850" r:id="rId17"/>
    <p:sldLayoutId id="2147485851" r:id="rId18"/>
    <p:sldLayoutId id="2147485853" r:id="rId19"/>
    <p:sldLayoutId id="2147485854" r:id="rId20"/>
    <p:sldLayoutId id="2147485868" r:id="rId21"/>
    <p:sldLayoutId id="2147485869" r:id="rId22"/>
    <p:sldLayoutId id="2147485870" r:id="rId23"/>
    <p:sldLayoutId id="2147485871" r:id="rId24"/>
    <p:sldLayoutId id="2147485872" r:id="rId25"/>
  </p:sldLayoutIdLst>
  <p:transition spd="slow">
    <p:fade thruBlk="1"/>
  </p:transition>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ctr"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2D5B5B-00A3-47A1-8C1F-AD9644241A0D}" type="datetimeFigureOut">
              <a:rPr lang="es-MX" smtClean="0"/>
              <a:pPr/>
              <a:t>25/06/2012</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3984D2-DE18-4CD9-A027-CD30D29798DB}"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5856" r:id="rId1"/>
    <p:sldLayoutId id="2147485857" r:id="rId2"/>
    <p:sldLayoutId id="2147485858" r:id="rId3"/>
    <p:sldLayoutId id="2147485859" r:id="rId4"/>
    <p:sldLayoutId id="2147485860" r:id="rId5"/>
    <p:sldLayoutId id="2147485861" r:id="rId6"/>
    <p:sldLayoutId id="2147485862" r:id="rId7"/>
    <p:sldLayoutId id="2147485863" r:id="rId8"/>
    <p:sldLayoutId id="2147485864" r:id="rId9"/>
    <p:sldLayoutId id="2147485865" r:id="rId10"/>
    <p:sldLayoutId id="214748586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gi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13.jpeg"/><Relationship Id="rId2" Type="http://schemas.openxmlformats.org/officeDocument/2006/relationships/diagramData" Target="../diagrams/data5.xml"/><Relationship Id="rId1" Type="http://schemas.openxmlformats.org/officeDocument/2006/relationships/slideLayout" Target="../slideLayouts/slideLayout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14.jpe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15.gif"/><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image" Target="../media/image19.jpeg"/><Relationship Id="rId1" Type="http://schemas.openxmlformats.org/officeDocument/2006/relationships/slideLayout" Target="../slideLayouts/slideLayout4.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4.xml"/><Relationship Id="rId4" Type="http://schemas.openxmlformats.org/officeDocument/2006/relationships/image" Target="../media/image30.jpeg"/></Relationships>
</file>

<file path=ppt/slides/_rels/slide2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4.xml"/><Relationship Id="rId4" Type="http://schemas.openxmlformats.org/officeDocument/2006/relationships/hyperlink" Target="http://www.economia.com.mx/luis_echeverria_alvarez.htm"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4.xml"/><Relationship Id="rId5" Type="http://schemas.openxmlformats.org/officeDocument/2006/relationships/image" Target="../media/image40.jpeg"/><Relationship Id="rId4" Type="http://schemas.openxmlformats.org/officeDocument/2006/relationships/image" Target="../media/image39.jpeg"/></Relationships>
</file>

<file path=ppt/slides/_rels/slide2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41.jpeg"/><Relationship Id="rId1" Type="http://schemas.openxmlformats.org/officeDocument/2006/relationships/slideLayout" Target="../slideLayouts/slideLayout4.xml"/><Relationship Id="rId4" Type="http://schemas.openxmlformats.org/officeDocument/2006/relationships/image" Target="../media/image42.jpeg"/></Relationships>
</file>

<file path=ppt/slides/_rels/slide2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tif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8" Type="http://schemas.openxmlformats.org/officeDocument/2006/relationships/diagramData" Target="../diagrams/data10.xml"/><Relationship Id="rId3" Type="http://schemas.openxmlformats.org/officeDocument/2006/relationships/diagramData" Target="../diagrams/data9.xml"/><Relationship Id="rId7" Type="http://schemas.microsoft.com/office/2007/relationships/diagramDrawing" Target="../diagrams/drawing9.xml"/><Relationship Id="rId12" Type="http://schemas.microsoft.com/office/2007/relationships/diagramDrawing" Target="../diagrams/drawing10.xml"/><Relationship Id="rId2" Type="http://schemas.openxmlformats.org/officeDocument/2006/relationships/image" Target="../media/image45.jpeg"/><Relationship Id="rId1" Type="http://schemas.openxmlformats.org/officeDocument/2006/relationships/slideLayout" Target="../slideLayouts/slideLayout4.xml"/><Relationship Id="rId6" Type="http://schemas.openxmlformats.org/officeDocument/2006/relationships/diagramColors" Target="../diagrams/colors9.xml"/><Relationship Id="rId11" Type="http://schemas.openxmlformats.org/officeDocument/2006/relationships/diagramColors" Target="../diagrams/colors10.xml"/><Relationship Id="rId5" Type="http://schemas.openxmlformats.org/officeDocument/2006/relationships/diagramQuickStyle" Target="../diagrams/quickStyle9.xml"/><Relationship Id="rId10" Type="http://schemas.openxmlformats.org/officeDocument/2006/relationships/diagramQuickStyle" Target="../diagrams/quickStyle10.xml"/><Relationship Id="rId4" Type="http://schemas.openxmlformats.org/officeDocument/2006/relationships/diagramLayout" Target="../diagrams/layout9.xml"/><Relationship Id="rId9" Type="http://schemas.openxmlformats.org/officeDocument/2006/relationships/diagramLayout" Target="../diagrams/layout10.xml"/></Relationships>
</file>

<file path=ppt/slides/_rels/slide32.xml.rels><?xml version="1.0" encoding="UTF-8" standalone="yes"?>
<Relationships xmlns="http://schemas.openxmlformats.org/package/2006/relationships"><Relationship Id="rId3" Type="http://schemas.openxmlformats.org/officeDocument/2006/relationships/hyperlink" Target="http://www.economia.unam.mx/secss/docs/tesisfe/MendozaHA/cap3.pdf" TargetMode="External"/><Relationship Id="rId2" Type="http://schemas.openxmlformats.org/officeDocument/2006/relationships/image" Target="../media/image46.gif"/><Relationship Id="rId1" Type="http://schemas.openxmlformats.org/officeDocument/2006/relationships/slideLayout" Target="../slideLayouts/slideLayout4.xml"/><Relationship Id="rId4" Type="http://schemas.openxmlformats.org/officeDocument/2006/relationships/image" Target="../media/image47.jpeg"/></Relationships>
</file>

<file path=ppt/slides/_rels/slide33.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6.gif"/><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43.tiff"/><Relationship Id="rId2" Type="http://schemas.openxmlformats.org/officeDocument/2006/relationships/image" Target="../media/image49.jpeg"/><Relationship Id="rId1" Type="http://schemas.openxmlformats.org/officeDocument/2006/relationships/slideLayout" Target="../slideLayouts/slideLayout4.xml"/><Relationship Id="rId4" Type="http://schemas.openxmlformats.org/officeDocument/2006/relationships/image" Target="../media/image50.jpeg"/></Relationships>
</file>

<file path=ppt/slides/_rels/slide36.xml.rels><?xml version="1.0" encoding="UTF-8" standalone="yes"?>
<Relationships xmlns="http://schemas.openxmlformats.org/package/2006/relationships"><Relationship Id="rId3" Type="http://schemas.openxmlformats.org/officeDocument/2006/relationships/image" Target="../media/image43.tiff"/><Relationship Id="rId2" Type="http://schemas.openxmlformats.org/officeDocument/2006/relationships/image" Target="../media/image49.jpeg"/><Relationship Id="rId1" Type="http://schemas.openxmlformats.org/officeDocument/2006/relationships/slideLayout" Target="../slideLayouts/slideLayout4.xml"/><Relationship Id="rId5" Type="http://schemas.openxmlformats.org/officeDocument/2006/relationships/image" Target="../media/image52.jpeg"/><Relationship Id="rId4" Type="http://schemas.openxmlformats.org/officeDocument/2006/relationships/image" Target="../media/image51.jpeg"/></Relationships>
</file>

<file path=ppt/slides/_rels/slide37.xml.rels><?xml version="1.0" encoding="UTF-8" standalone="yes"?>
<Relationships xmlns="http://schemas.openxmlformats.org/package/2006/relationships"><Relationship Id="rId2" Type="http://schemas.openxmlformats.org/officeDocument/2006/relationships/image" Target="../media/image53.gif"/><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43.tiff"/><Relationship Id="rId2" Type="http://schemas.openxmlformats.org/officeDocument/2006/relationships/image" Target="../media/image55.jpeg"/><Relationship Id="rId1" Type="http://schemas.openxmlformats.org/officeDocument/2006/relationships/slideLayout" Target="../slideLayouts/slideLayout4.xml"/><Relationship Id="rId4" Type="http://schemas.openxmlformats.org/officeDocument/2006/relationships/image" Target="../media/image56.jpe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3" Type="http://schemas.openxmlformats.org/officeDocument/2006/relationships/image" Target="../media/image58.gif"/><Relationship Id="rId2" Type="http://schemas.openxmlformats.org/officeDocument/2006/relationships/image" Target="../media/image57.jpe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image" Target="../media/image60.gif"/><Relationship Id="rId7" Type="http://schemas.openxmlformats.org/officeDocument/2006/relationships/image" Target="../media/image63.png"/><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43.tiff"/><Relationship Id="rId11" Type="http://schemas.openxmlformats.org/officeDocument/2006/relationships/image" Target="../media/image66.jpeg"/><Relationship Id="rId5" Type="http://schemas.openxmlformats.org/officeDocument/2006/relationships/image" Target="../media/image62.jpeg"/><Relationship Id="rId10" Type="http://schemas.openxmlformats.org/officeDocument/2006/relationships/image" Target="../media/image65.jpeg"/><Relationship Id="rId4" Type="http://schemas.openxmlformats.org/officeDocument/2006/relationships/image" Target="../media/image61.jpeg"/><Relationship Id="rId9" Type="http://schemas.openxmlformats.org/officeDocument/2006/relationships/image" Target="../media/image64.png"/></Relationships>
</file>

<file path=ppt/slides/_rels/slide42.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43.tiff"/><Relationship Id="rId1" Type="http://schemas.openxmlformats.org/officeDocument/2006/relationships/slideLayout" Target="../slideLayouts/slideLayout4.xml"/><Relationship Id="rId4" Type="http://schemas.openxmlformats.org/officeDocument/2006/relationships/hyperlink" Target="http://www.inap.org.mx/portal/images/REVISTA_A_P/rap123.pdf" TargetMode="External"/></Relationships>
</file>

<file path=ppt/slides/_rels/slide43.xml.rels><?xml version="1.0" encoding="UTF-8" standalone="yes"?>
<Relationships xmlns="http://schemas.openxmlformats.org/package/2006/relationships"><Relationship Id="rId2" Type="http://schemas.openxmlformats.org/officeDocument/2006/relationships/hyperlink" Target="http://www.inap.org.mx/portal/images/REVISTA_A_P/rap123.pdf" TargetMode="Externa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png"/><Relationship Id="rId1" Type="http://schemas.openxmlformats.org/officeDocument/2006/relationships/slideLayout" Target="../slideLayouts/slideLayout3.xml"/><Relationship Id="rId6" Type="http://schemas.openxmlformats.org/officeDocument/2006/relationships/image" Target="../media/image73.jpeg"/><Relationship Id="rId5" Type="http://schemas.openxmlformats.org/officeDocument/2006/relationships/image" Target="../media/image72.png"/><Relationship Id="rId4" Type="http://schemas.openxmlformats.org/officeDocument/2006/relationships/image" Target="../media/image71.gif"/></Relationships>
</file>

<file path=ppt/slides/_rels/slide47.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75.jpeg"/><Relationship Id="rId1" Type="http://schemas.openxmlformats.org/officeDocument/2006/relationships/slideLayout" Target="../slideLayouts/slideLayout3.xml"/><Relationship Id="rId4" Type="http://schemas.openxmlformats.org/officeDocument/2006/relationships/image" Target="../media/image77.jpeg"/></Relationships>
</file>

<file path=ppt/slides/_rels/slide49.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image" Target="../media/image78.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image" Target="../media/image81.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image" Target="../media/image84.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image" Target="../media/image86.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88.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89.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1.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3 Subtítulo"/>
          <p:cNvSpPr>
            <a:spLocks noGrp="1"/>
          </p:cNvSpPr>
          <p:nvPr>
            <p:ph type="subTitle" idx="1"/>
          </p:nvPr>
        </p:nvSpPr>
        <p:spPr>
          <a:xfrm>
            <a:off x="1500166" y="2285992"/>
            <a:ext cx="6400800" cy="1752600"/>
          </a:xfrm>
        </p:spPr>
        <p:txBody>
          <a:bodyPr/>
          <a:lstStyle/>
          <a:p>
            <a:r>
              <a:rPr lang="es-MX" dirty="0" smtClean="0">
                <a:solidFill>
                  <a:schemeClr val="tx1"/>
                </a:solidFill>
              </a:rPr>
              <a:t>Módulo IV</a:t>
            </a:r>
          </a:p>
          <a:p>
            <a:r>
              <a:rPr lang="es-MX" dirty="0" smtClean="0">
                <a:solidFill>
                  <a:schemeClr val="tx1"/>
                </a:solidFill>
              </a:rPr>
              <a:t>26- 28 de Junio</a:t>
            </a:r>
          </a:p>
          <a:p>
            <a:r>
              <a:rPr lang="es-ES" dirty="0" smtClean="0">
                <a:solidFill>
                  <a:schemeClr val="tx1"/>
                </a:solidFill>
              </a:rPr>
              <a:t>Diplomado en Administración Pública</a:t>
            </a:r>
          </a:p>
          <a:p>
            <a:endParaRPr lang="es-MX" dirty="0"/>
          </a:p>
        </p:txBody>
      </p:sp>
      <p:sp>
        <p:nvSpPr>
          <p:cNvPr id="25604" name="Text Box 4"/>
          <p:cNvSpPr txBox="1">
            <a:spLocks noChangeArrowheads="1"/>
          </p:cNvSpPr>
          <p:nvPr/>
        </p:nvSpPr>
        <p:spPr bwMode="auto">
          <a:xfrm>
            <a:off x="1142976" y="928670"/>
            <a:ext cx="7000924" cy="1169551"/>
          </a:xfrm>
          <a:prstGeom prst="rect">
            <a:avLst/>
          </a:prstGeom>
          <a:noFill/>
          <a:ln w="9525">
            <a:solidFill>
              <a:schemeClr val="bg1"/>
            </a:solidFill>
            <a:miter lim="800000"/>
            <a:headEnd/>
            <a:tailEnd/>
          </a:ln>
          <a:effectLst/>
        </p:spPr>
        <p:txBody>
          <a:bodyPr wrap="square">
            <a:spAutoFit/>
          </a:bodyPr>
          <a:lstStyle/>
          <a:p>
            <a:pPr algn="ctr">
              <a:spcBef>
                <a:spcPct val="50000"/>
              </a:spcBef>
              <a:defRPr/>
            </a:pPr>
            <a:endParaRPr lang="es-E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Verdana" pitchFamily="34" charset="0"/>
              <a:cs typeface="+mn-cs"/>
            </a:endParaRPr>
          </a:p>
          <a:p>
            <a:pPr algn="ctr">
              <a:spcBef>
                <a:spcPct val="50000"/>
              </a:spcBef>
              <a:defRPr/>
            </a:pPr>
            <a:r>
              <a:rPr lang="es-ES" sz="2800" b="1" dirty="0" smtClean="0">
                <a:ln w="10541" cmpd="sng">
                  <a:solidFill>
                    <a:schemeClr val="accent1">
                      <a:shade val="88000"/>
                      <a:satMod val="110000"/>
                    </a:schemeClr>
                  </a:solidFill>
                  <a:prstDash val="solid"/>
                </a:ln>
                <a:latin typeface="Verdana" pitchFamily="34" charset="0"/>
                <a:cs typeface="+mn-cs"/>
              </a:rPr>
              <a:t>Modernización Administrativa</a:t>
            </a:r>
            <a:endParaRPr lang="es-ES" sz="2800" b="1" dirty="0">
              <a:ln w="10541" cmpd="sng">
                <a:solidFill>
                  <a:schemeClr val="accent1">
                    <a:shade val="88000"/>
                    <a:satMod val="110000"/>
                  </a:schemeClr>
                </a:solidFill>
                <a:prstDash val="solid"/>
              </a:ln>
              <a:latin typeface="Verdana" pitchFamily="34" charset="0"/>
              <a:cs typeface="+mn-cs"/>
            </a:endParaRPr>
          </a:p>
        </p:txBody>
      </p:sp>
      <p:pic>
        <p:nvPicPr>
          <p:cNvPr id="7" name="6 Imagen" descr="logo scg.PNG"/>
          <p:cNvPicPr>
            <a:picLocks noChangeAspect="1"/>
          </p:cNvPicPr>
          <p:nvPr/>
        </p:nvPicPr>
        <p:blipFill>
          <a:blip r:embed="rId3" cstate="print"/>
          <a:stretch>
            <a:fillRect/>
          </a:stretch>
        </p:blipFill>
        <p:spPr>
          <a:xfrm>
            <a:off x="8028384" y="0"/>
            <a:ext cx="936104" cy="1047750"/>
          </a:xfrm>
          <a:prstGeom prst="rect">
            <a:avLst/>
          </a:prstGeom>
        </p:spPr>
      </p:pic>
      <p:pic>
        <p:nvPicPr>
          <p:cNvPr id="1026" name="Picture 2" descr="C:\Users\user\Desktop\Oficina de Adm de Proyectos\DPPI\PMG, programa de mejora de la gestion\Presentacion PMG\nuevo sonora logo.jpg"/>
          <p:cNvPicPr>
            <a:picLocks noChangeAspect="1" noChangeArrowheads="1"/>
          </p:cNvPicPr>
          <p:nvPr/>
        </p:nvPicPr>
        <p:blipFill>
          <a:blip r:embed="rId4" cstate="print"/>
          <a:srcRect/>
          <a:stretch>
            <a:fillRect/>
          </a:stretch>
        </p:blipFill>
        <p:spPr bwMode="auto">
          <a:xfrm>
            <a:off x="8028384" y="0"/>
            <a:ext cx="936104" cy="1052736"/>
          </a:xfrm>
          <a:prstGeom prst="rect">
            <a:avLst/>
          </a:prstGeom>
          <a:noFill/>
        </p:spPr>
      </p:pic>
      <p:pic>
        <p:nvPicPr>
          <p:cNvPr id="6" name="Picture 6" descr="tech"/>
          <p:cNvPicPr>
            <a:picLocks noChangeAspect="1" noChangeArrowheads="1"/>
          </p:cNvPicPr>
          <p:nvPr/>
        </p:nvPicPr>
        <p:blipFill>
          <a:blip r:embed="rId5" cstate="print"/>
          <a:srcRect/>
          <a:stretch>
            <a:fillRect/>
          </a:stretch>
        </p:blipFill>
        <p:spPr bwMode="auto">
          <a:xfrm>
            <a:off x="852715" y="4071942"/>
            <a:ext cx="3219219" cy="1999664"/>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285852" y="1214422"/>
            <a:ext cx="5929354" cy="642941"/>
          </a:xfrm>
        </p:spPr>
        <p:txBody>
          <a:bodyPr/>
          <a:lstStyle/>
          <a:p>
            <a:r>
              <a:rPr lang="es-MX" b="1" dirty="0" smtClean="0"/>
              <a:t>Modernización</a:t>
            </a:r>
          </a:p>
        </p:txBody>
      </p:sp>
      <p:graphicFrame>
        <p:nvGraphicFramePr>
          <p:cNvPr id="5" name="4 Diagrama"/>
          <p:cNvGraphicFramePr/>
          <p:nvPr/>
        </p:nvGraphicFramePr>
        <p:xfrm>
          <a:off x="1142976" y="1928802"/>
          <a:ext cx="6400800" cy="38576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122" name="AutoShape 2" descr="data:image/jpeg;base64,/9j/4AAQSkZJRgABAQAAAQABAAD/2wCEAAkGBhIQEBAQEBQUFQ8QEBAUEBQUDxAPFBQQFRAVFBUUFRUXHCYeFxkjGRUUIC8gJCcpLCwsFR4xNTAqNSYrLCoBCQoKDgwOFw8PFykcHRwqKSksKiksKSksKSwsLCkpKSkpKSwpKSwpKSksKSkpKSkpKSkpKSkpKSkpKSkpKSkpKf/AABEIAMIBAwMBIgACEQEDEQH/xAAcAAABBAMBAAAAAAAAAAAAAAAAAQIGBwMEBQj/xABHEAACAgEBBQQGBQoDBgcAAAABAgADEQQFBhIhMQcTQVEiYXGBkaEyUnKxwRQjQmKCkqKys9FjwvAVJDNDZHMlNXSTo+Hx/8QAGQEBAQEBAQEAAAAAAAAAAAAAAAECAwQF/8QAJREBAQACAQMDBAMAAAAAAAAAAAECEQMSITEiQVEEEzJhQnGB/9oADAMBAAIRAxEAPwC8YQhAIQhAIQhAIQhAIQhAIQhAIQhAIQhAxajVJWMuwUes4+ENPqksGUYMPUc/GVfvZvMfy65CfRpIrUeWFBPxJPyj9y94S2vqrB9G1bFYeeELg+4r8zPT9i9PV/qbWlCEJ5lEIQgEIQgEIQgEIQgEIQgEIQgEIQgEIQgEIQgEIQgEIQgEIQgEJEd497jVcdPUQpQDjbAJ4iM4GenIj4zV0O+5R1FzcVbEBiQAVz+ly6jznWcWVm02nEIAwnJRGu4AySAB1JIAmHaGuSiqy6w4StSzeweA9Z6e+UztnfazVOWY4XJ4Uz6Kjyx4n1ztx8VzS1odpi9xtC1wwNWoxZWysGGeEB1JHQgjp5ETr9juzHv1Tasg9zp1ZVbwa5xjA88KST9oSK6/h1HJsMAenXDD8ZKdxtrPoDisZpY/nK+gP6y+Tevx8fV68sMunUqLnhMGi1qXVrZWcow5fiCPAiZ585oTHfqFrVnchVUZJPIATJIF2sbVaqrTVg4Ftjs3r7tRgfF8+4TeGPVlIO8d8ac8lcr5+iPkTOxo9YlyCys5U/eOoI8DKJ/2+2OssXsq1bWUagn6IvAX292vF/lnfl4ZjjuJKnEIQnlUQhCAQhCAQhCAQhCAQhCAQhCAQhCAQhCAQhCBSfaPxUbSuJyFtWuxD5goEPwZTIzftUkHJ8JZnandotRRwFi2rqyaWrweBj1Vz0KHAyOvLliVBsihu/Tv0DUqwLrxleMD9HIHIHx9U+jx55dM7M16W2CzHS6Yt9I6ekt7e7XM35DNB2j1tgPSyj9V1fHuIEk+ztrVaheKpg2Oo6MPaDzE8WeGWPmNIH23be7jR10qfSvcluf6FeD/ADFfhKZ2Q9vdC1weCyyxa2PRuDh4gPYWAkr7b9otqNprpa/SataqkUeNrnix7cuo907HaRu6ug0GydOnWlbkc/WsYI7t734jOuF1ZEVxsu4HWahvILjn6gD90nGyNTnlKz2VqP8AeLT9bj/mkz3Z1XE9g+qB88/2no4stzX9pVsdnm0j3t2nz6JQWKPIhgrfHK/CTuVf2XEvrdQ/gmnC+97AR/IZaE8vPNZ1YJAe2PZ62aKuziAtptzWp/5gZcOg9eAG/Z9cn0qXtS2i12vq0i47ujTB36/8W5yAD5YSsH9qZ4ZvOFVjob2uda06sepyqgeJY+XznpDdLYaaPSVU1tx8uJn6cbtzLD1eXqAlO1bMCDOOkt7cnUF9BpieoRl/cdkHyAnfnxsxndI7kIQnjaEIQgEIQgEIQgEIQgEIQgEIQgEITm7x7QfT6TUX1gM9VbOAenLmflmWTd0OlEzKd0u/fGxfjZLj4sxwT4cx4eqd3Ye/mpUqupUXK3WxAqcJx6uRHz9s73gy12Taw7LQoLMcKoJJPQADJMge1t5DqiVDFaM4Cg4LDzc/hM++e9dbaPhqY8VrqrKRwsEGWb1eAHvlZVbYIGMzpw8PbdS13tr6BCpKEgjwJyD/AGkIu2xUlnd5PeZA4Qpzn38seude7axI6yCbwazGpRx+jz/i5zvnlcMUTinaXD4zs7J3jat1etsOvTyI8VI8QfKQFtfykx3b3Jt1OzG2jS7NettvDTgYems8LBfHvMhiPA4A8cyZcuPuabm4OxX1+39Trb19DTM13mO9sJFIB8gOI/sCSDt1/wCBoz/jW/0xNbst3iVdQaiRwapRwn/FUEqPevEPaBNvt1X/AHbSHy1Dj41H+082WPTyNezz/okK3sPLiz7P9Yk33bXgossPV3wPYox9+ZGzQOIsB6TYHw6ST65hRQlX1EHF9rqfnOvDj07vwlWR2KWhhr28RbSufVwMcfMyzczzPudt9qEtVb3pNtqsxQsoZQp9EleY5nwlobs7+WqpW/F1QxwWd4DZjxB+tjzPPnOWfFll6ou042zttNKgZ+bMcIoOCx8fYB4mVzrtCLtRfqiT3l7KxBwQoWtUVQfLC/Mzn78b1jUapDXxCuuoBQ2MlixLHA6eA900adunE7cXD0zfulp21tcKwU/SlndnRzs3Tnz73+s8pHa+q7y5W/Vx8+UvHcBOHZukHnWT+87N+Mn1H46/ZEihEzDM8LRYQhAIQhAIQhAIQhAIQhAImYZiQDMxaqkWI9bfRsVlb2MCD98eTNe9+UsHmvU0Gt3rb6VbMp9qkqfumXSbTsqOUYj1Z5fCT/e/cTvrbL6W4HclmUjKM3ieXNSffIDtHZF2nP51CB9Yekh/aH44n0JluMuhqNuveg4wMpnmOWcjy9019PsO2zRW69WXgTUGoVk4d8KpLIehILdPUTNBHxW59n3SR7C2dYmkrrsJ5s9vAeimzGffgLNXd1ERWmx7GCYK5PMsCAB+Mlq00BArV1sAAPSrRieXiSJq6zThTnynE0O1zaLc5BS0rwnkQuBjPzmtSefcdTVbH0dvIDum8ChwP3Ty+6WD2fbdo0GiTSOxfge1g6hcEPYXHItkEZxKQ1FpdiST1OOZGBLF7NNw6dpaW2227UJZXea8VvXw8Hdow5Mh55LeM8+dwvmKdt3R1LrX1GjsVKbGFuGPAatRxZPABnKk4b1EkdMTb3/3y02v09FNjFGrcWOUwwLd2VZVB6DLZyfLpJPT2M6AfTfU2fa1AUfwKJW29e5lmzi1LqDTYw7jUBAeMjOEsPVHwTy6HqM+EmWGWp8fI5mms03WmmywowPGXY4YHlyGBj3TX2ppb729FCATzLFUH8RmTYe0u7fgPLPwPmJubd2c6qb9OC1fV0HNk9YHiv3Tt2uKNLRbARB+esHrWvn/ABHl8pvPtWulStQCjxOcsfax6xlG62psWpi9arYiuebsyqyhlyMAZwemZ1KNxqV52M9jeshF/dH94l1+MVGH2mXYsASAOZ9WfnHrtTOcZOOuAT90lz7LrQYRQo9Q+8+M1qdGqnI5TcxvyiL6fUcTcR/0J6V3Yo7vRaRPq6enPt7sE/fKmrSthhlU+1QZMtg75FCldxBq5KG5Ap4DOOq/OefmwtnZYnUIkWeJoRcxIQHQjYogLCEIBCEIBEzCJAIQiQEMw2LmZjGESwc6/S5nN1Oxw2QRyPqkhKRndTczsRUG8+7dVOqorRAq2DvHAGAeFj4dPCbtgGJtdoNwXaFI+rph87GnJt1Xoz3YbuMrLjbVu5mQt7uDWWr4Wop/aC//AEZINoarNjDykU2u+NXUfUn8xEnNda/VWM0uHsFt/Na5PK2hv3kcf5ZT+Ja/YM/p68fq6Y/O0Tz5/iq3iZCe1+ri2Vd+rbQf/kA/GTTMjXaPR3mytaPKrj/cdX+4GccfMV5uXWEsq/VzhvHpJNszbh4cZww6/wB5HNm6TvLmX6tV7/uUu/8AlhTVxW1r9Z0X4sB+M9WGdxZS+veAV9SPeZsLvDxdDLh0m7Gkoz3OnoTrzFKZ+JGZSe9GnFe0tcijCjUMQAAAOIBsADp1m8ObqutGmy2vJmI6kzSDReKejbLabWkeMwHbBDBTkcQyM5GVyRkeYyCM+oxdFpDfbVSv0rbEQeriYDPuzn3SSdtux1os2ZbUMItVmm5eC18L1j4F5x5OXpsi6WnuhrzfodLY3NjUAT5lCUz/AAzsZle7ubw/kexNNbgM7WNWik4BZrn5n1ABj7pt0b+2dWrrPsZ1/vPJeLLK2z5a2nEXMgF3alhig0xyvUtdwqfs4QkzsbJ7QNNeuTxowJV1K8fCw9a9R68TN4s57G0nhOdRt/TvgLauT55T+YCdGc7LPKlzFjYoMgWEIQGwhEgNtuVRliAPWQv3zFTrq3JVHRmAyQrqxAzjOB4SJ786oC2tScBUzzOBlmx+AkS2Zt78n2vogThLVal/L86cL/GEnecW8epNrfMaY0tE4pxU6JEzDMCt+0rd63vhrlKmgVolgLEOrcXCuBjBU5Hjy5yHnUZEuLevSd9otUg6mlmH2k9MfNZSSvyn0fp8t46vszXDd822/a/ATlbUoJ1FDeBIHvBLf69k6dnK2z7X4CFkzlNjnKebeomWp2E/8TX/APb0381sq1quFz5OAw+JU/NTLS7D+R1x9WmH9Uzjl4VbvFOXvKA2j1anodNeD/7TTZe7EgXaFvaEqfS1n0nGLT9VD+j7T93tnPDC5UVjuHo+81zIf0tHrR7zpLB95nP2AnFrNIPPU6f+qs7/AGf5TV2aojFVdNw4ugJK4OPdmczden/xDRj/AKmk/BgfwnXSPR/eZzKL3z/8013/AHh/TSXVXbKP3qu4to61v+ocfu4X8JOKepa1AYmY3ihxT1spR2caTvNo0k9Klss96pwr/Ew+ElnbRou92YX8dPfTYPsljU3ys+U5XZHps26q36tdaD2sxY/JB8ZL98NknWaLUaZTwtbXhSenEGDLn1ZUA+2eTlu82oqfePaZ/wBk7J04PVtTa37Lsi/zNI1TrXXoxHvM6G8+zL9P+TVXqQK6WAI9Jcm1mI4unj85x1cec6Tsjq1bcuH6ZPt5/fN3T702r9U/sgfdOCDHgzfVRK6N9T+nWCPHBIl7bLYmikkYJqryD1B4ByM88bn7K/KtbpqSPRawF/8Atp6bfIEe+ej1M8/PfEWHQhCeZS5hCEBDGkxSZhtsgVl2iubNSUwWUGpSAM8wA2T7DK63quK6hcHDVqhB8mHMfOWZtW4Ndax8bG+AOJVW9FvFqbT5HHwE+h4wkZegNkbdF9NVuedldbkeRZASPiZ0UvzIJuseGmlfKtB/CJLdNZPNnhpXTDx3FNdGmQGcw9sHkeh6+zxlC6/SGm66k/8AKsdPcrED5Yl7kypu0TRd3rmfwurR/wBoDgb+UfGen6a6ysSoBqhi1vd9wmOwzY16/nD7BNS9sY9ZnXL3Rl19GKdLZ9b8prPtSxXHytlh9i3Jdaf16B8FsP4yGaqji2ZS3jXr7l91mnrP3pJj2PtwprB495SfdwMJxy8VVkWPIRtPs/qtue2x7GV2ZjWSAuSc8yBkj1SZceZjZczONsVVe8usSri09QC1pyfHLJH6PsE19zNg2Pqa9SykJWSUB5EtggH1AZzLBv3Q0zWm41g2E5JJJGfPh6Z9c6VGjVegnW5yxGejPKUZtK/j1Opf62ouPxsaXrxYGfLn8OcoJPSy3mSficycfkp3eRQ8w3WBcZ8Tge2ZqxOqLc7LNNwaJn8bb3P7KgIPmGktcZnF3M03BodKv+EGPtcl/wDNO8FnkzvqrTk7Q2aLBhgD7RI7qtzaG61If2Fk3NcxNRLM7BXd3Z7pz/y8fZZl+4zUfsxrP0XsX3q33iWb+SiOTSia+4IruXuMmisN3Gz2FeEEgAKpxnAHicDnJ7U01qqcTZQTjnlsZgY6MWOnNToRBCAx5q6gzZea14moKT3372jWWqGPA57yv7L8yPc3EPdIXq1LPz5liPieUtvtQ2MXqS9QS1JIbAJPdt48vJsfEyttDs177qURGJNiZ9FsBeIEkn2T2y9WLK1tjVYVR5ASS6ZOU0dm7NKgZnZqpxOOeW6pyCZIoWLicQ0yDdqOjzXp7h1SxkPsdeIfNPnJyZx95tjflenaoMFbiVkYgleJc/SA54wSJvjy6cpRRevT0/cJy9Z1T2ztbTDCx63UK9TMjYJPNWwfdynF1w9JfaZ7M2Uj0dfFs25cfR1Is/dRM/ImdHcrWdzqCo+jcgB+0pyPkWm5uNs7vNI+Rya2wfJRHbO3Rvr1KdO6RiQ/FzK4IAx1zzk7a7qn9F2RM4aatKYEzgzz1TjCJCQYNfZw02nyqsPwQmUZph6I9g+6XXt58aTVHy0939NpS9XJfYJ240rU2jpLOFbCjd0bAA+ORPMY+OZt0rnAHU8h7ZM97dnirYulGPS49KT7WDOfmZGt39N3mo06fWuqB9nGM/LM1je9ou7Z6d3WiDoiKv7qgfhN9HmqqzKonlqtgR3DMAaJfrFrVnb6KKzN9lQSfkDM6GPU7XoqJD2oGHVeLiYe1RkzY0WrruXjrbiXJGcEcx4EHmJRO7u32svtNh56ix7Ofg7MWx88e6T7drbyUagVMwxaPSXIyPJ8eXh752vF6dxNrDUR4jFMeJ5mjxHRojpAsIQgMaYmWZiI0rKNO3TZBHnNXT7IRDkKAfZOrww4Zrqo1lpmQJMnDDEmwzhiER+I0wMTCYbJmczBYZYime0LRd3r7T4Wqlg9pHC38SmQ3WDmss3tX0vPTWj/ABKz8mH+aQXRbCfVC3uyO8q4GCnkGUkg8/Ag8PxnsnfGImXZ3tVFoOnY4cOzKDy4lYDp54IPyk1rsBlOV1WVYW6t0IPJsHGfMMOQk43O2y9r90x4wFyH6kAEDDY9vWXLDtuCZKI/hjkSZBXPPtWLEQzN3cxukbHJ3lfGj1X/AKe7+mZT9NXFwqOrFVH7RA/GWTv5rmr0loX9MBT9lmAPyMgOxVzfQP8AFQn9k8X4TvhNREt7TdqVfkyaVW/OrdQeEA4CKrgZPQeHKcfs/wBPx66n9RbH+CED5sJx97+I6zJ+jZg+9eX4iSvsv0+br7Pq1qg9rNk/JBGumUWYkyCNRI4ieZTGaRXtD2iU2fqAvV1VD9l3Ct8iZJbzykZ3i0YurdG+iwIM3hN0UxQ5UgjqDJdVqQ6LqFHpKBxeeR/r5yLarStU71t9JCR7fI+8Tqbs7S7qzhb6D8j6j4GenC67Iu7dHbPf0gMfTQAc+pT9Fvw//ZIQZW+y9YaLFdeg6jzU9RLD09wZQynKsAQfMGeTlx1dxY2RHCY1MfOCnQhCAhhiLEgJiGIsIDcRMR0DAYRGkR5jTKMTLNe1ZtkRhrlggnaJsxrdIxUEmp1s5czwjIb5HPulc7ILIwsqbDj3gjxBHiJftmnBBEjG09xdNaxbg4HP6VZ4Dn145H3ienj5ZO1ZsR3Ym2EuYV2Lw2noDzVvsn8DJZpNAqfRUDPXAAnH0u4AWxGa1mVGDAcCqSQcjLD+0la1RyZT+IxKkeEmUJF4Zx2rFwRj1zY4Y0rGxFt59hHU02Vjqw5fa6j54kN3b3Q1C3h7k4FrBx6QbLEY5Y8MZlrvVMf5NOs5NTQhe2dxl1Srg8Lqcq2M+ogjxE7e6e7C6Ksrks7txOxGMnGAAPAATvJTMwrmcs7ewRRBljuGGJzGpak5Gupzmd50mlqNPmbxoqXfnY+MXqOnov8AZ8D7j98iCnBlz7Y2YHVlIyGBBHqMqHXaBqbXqbqp5HzXwPwnp890TPY230NC94cMvI+vHQyxNxdpd/p2IzwJayoT4+iCce8ykKaycKBkkgAeZJwBL93a2WNNpqaB+gg4j5uebn94mY5rOkjtLHiMUR4niaOhCEAhCEAiRYkAiRYkBCIhEdEgNxExH4iYlDCJjZJmIjSIGua4nBM5WNKzWxh4YcMylYnDCMXDFCTJwxQsDEUjQkzlYgWNhgrigTMFiFJFMCxCkyAR2IGuUmJ6ptlYhSXaOVfosyIbzdn/AOUlbEYJYvLJGQy+RlhGqJ3M3M7BAd1+zpKbUtuYu1ZDIMBVDDoSOpx7ZYddeI1KsTOomc87l5UoEdAQnMLCLCAQhCAQMSEAiQhAIRIQCEIQEjTFhKGxDEhAImIQlBFiQgBgIQgPESLCQNiiLCAkIQgEIQgOEesSEB8IQkCiLCED/9k="/>
          <p:cNvSpPr>
            <a:spLocks noChangeAspect="1" noChangeArrowheads="1"/>
          </p:cNvSpPr>
          <p:nvPr/>
        </p:nvSpPr>
        <p:spPr bwMode="auto">
          <a:xfrm>
            <a:off x="63500" y="-895350"/>
            <a:ext cx="2466975" cy="18478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Tree>
  </p:cSld>
  <p:clrMapOvr>
    <a:masterClrMapping/>
  </p:clrMapOvr>
  <p:transition spd="slow">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nvGraphicFramePr>
        <p:xfrm>
          <a:off x="1428728" y="2786058"/>
          <a:ext cx="6500858" cy="34290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170" name="Picture 2" descr="http://us.123rf.com/400wm/400/400/kentoh/kentoh1006/kentoh100600287/7119709-verde-tecnologia-3d-idea-como-amigos-del-medio-ambiente.jpg"/>
          <p:cNvPicPr>
            <a:picLocks noChangeAspect="1" noChangeArrowheads="1"/>
          </p:cNvPicPr>
          <p:nvPr/>
        </p:nvPicPr>
        <p:blipFill>
          <a:blip r:embed="rId7" cstate="print"/>
          <a:srcRect/>
          <a:stretch>
            <a:fillRect/>
          </a:stretch>
        </p:blipFill>
        <p:spPr bwMode="auto">
          <a:xfrm>
            <a:off x="285720" y="4500570"/>
            <a:ext cx="2786082" cy="1681968"/>
          </a:xfrm>
          <a:prstGeom prst="rect">
            <a:avLst/>
          </a:prstGeom>
          <a:noFill/>
        </p:spPr>
      </p:pic>
      <p:sp>
        <p:nvSpPr>
          <p:cNvPr id="10" name="9 Subtítulo"/>
          <p:cNvSpPr>
            <a:spLocks noGrp="1"/>
          </p:cNvSpPr>
          <p:nvPr>
            <p:ph type="subTitle" idx="1"/>
          </p:nvPr>
        </p:nvSpPr>
        <p:spPr>
          <a:xfrm>
            <a:off x="1000100" y="1104896"/>
            <a:ext cx="6400800" cy="1752600"/>
          </a:xfrm>
        </p:spPr>
        <p:txBody>
          <a:bodyPr/>
          <a:lstStyle/>
          <a:p>
            <a:pPr algn="just"/>
            <a:r>
              <a:rPr lang="es-MX" sz="3000" b="1" dirty="0" smtClean="0">
                <a:solidFill>
                  <a:schemeClr val="tx1"/>
                </a:solidFill>
              </a:rPr>
              <a:t>Tecnología</a:t>
            </a:r>
            <a:r>
              <a:rPr lang="es-MX" sz="2500" dirty="0" smtClean="0">
                <a:solidFill>
                  <a:schemeClr val="tx1"/>
                </a:solidFill>
              </a:rPr>
              <a:t> es el conjunto de reglas, normas o protocolos ordenados de forma que permiten obtener un resultado determinado</a:t>
            </a:r>
            <a:r>
              <a:rPr lang="es-MX" dirty="0" smtClean="0"/>
              <a:t>.</a:t>
            </a:r>
            <a:endParaRPr lang="es-MX" dirty="0"/>
          </a:p>
        </p:txBody>
      </p:sp>
    </p:spTree>
  </p:cSld>
  <p:clrMapOvr>
    <a:masterClrMapping/>
  </p:clrMapOvr>
  <p:transition spd="slow">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500034" y="1285860"/>
          <a:ext cx="8072494" cy="21431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124" name="Picture 4" descr="http://2.bp.blogspot.com/-Uhnq2gj0rQc/TZtKiL3oO_I/AAAAAAAAAA4/-eDzffqAZVs/s320/Etapas_de_la_gestion_del_cambio.jpg"/>
          <p:cNvPicPr>
            <a:picLocks noChangeAspect="1" noChangeArrowheads="1"/>
          </p:cNvPicPr>
          <p:nvPr/>
        </p:nvPicPr>
        <p:blipFill>
          <a:blip r:embed="rId7" cstate="print"/>
          <a:srcRect/>
          <a:stretch>
            <a:fillRect/>
          </a:stretch>
        </p:blipFill>
        <p:spPr bwMode="auto">
          <a:xfrm>
            <a:off x="2571736" y="3786190"/>
            <a:ext cx="3614764" cy="2357455"/>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785786" y="1428736"/>
          <a:ext cx="7772400" cy="14700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100" name="Picture 4" descr="http://www.gestion.org/wp-content/uploads/2011/04/gestion082.gif"/>
          <p:cNvPicPr>
            <a:picLocks noChangeAspect="1" noChangeArrowheads="1"/>
          </p:cNvPicPr>
          <p:nvPr/>
        </p:nvPicPr>
        <p:blipFill>
          <a:blip r:embed="rId7" cstate="print"/>
          <a:srcRect/>
          <a:stretch>
            <a:fillRect/>
          </a:stretch>
        </p:blipFill>
        <p:spPr bwMode="auto">
          <a:xfrm>
            <a:off x="2571736" y="3286124"/>
            <a:ext cx="4214842" cy="2837518"/>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428596" y="1142984"/>
            <a:ext cx="8567737" cy="617734"/>
          </a:xfrm>
          <a:prstGeom prst="rect">
            <a:avLst/>
          </a:prstGeom>
          <a:noFill/>
          <a:ln w="9525">
            <a:noFill/>
            <a:round/>
            <a:headEnd/>
            <a:tailEnd/>
          </a:ln>
          <a:effectLst/>
        </p:spPr>
        <p:txBody>
          <a:bodyPr lIns="90000" tIns="46800" rIns="90000" bIns="46800">
            <a:spAutoFit/>
          </a:bodyPr>
          <a:lstStyle/>
          <a:p>
            <a:pPr marL="342900" indent="-342900" algn="ctr">
              <a:spcBef>
                <a:spcPts val="1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 sz="3400" b="1" dirty="0" smtClean="0">
                <a:latin typeface="+mn-lt"/>
                <a:cs typeface="+mn-cs"/>
              </a:rPr>
              <a:t>La Modernización administrativa:</a:t>
            </a:r>
            <a:endParaRPr lang="es-ES" sz="3400" b="1" dirty="0">
              <a:latin typeface="+mn-lt"/>
              <a:cs typeface="+mn-cs"/>
            </a:endParaRPr>
          </a:p>
        </p:txBody>
      </p:sp>
      <p:graphicFrame>
        <p:nvGraphicFramePr>
          <p:cNvPr id="5" name="4 Diagrama"/>
          <p:cNvGraphicFramePr/>
          <p:nvPr/>
        </p:nvGraphicFramePr>
        <p:xfrm>
          <a:off x="428596" y="1714488"/>
          <a:ext cx="8569355" cy="40802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p:txBody>
          <a:bodyPr/>
          <a:lstStyle/>
          <a:p>
            <a:pPr algn="ctr">
              <a:buNone/>
            </a:pPr>
            <a:r>
              <a:rPr lang="es-MX" sz="4800" dirty="0" smtClean="0">
                <a:solidFill>
                  <a:schemeClr val="tx1"/>
                </a:solidFill>
                <a:latin typeface="+mn-lt"/>
              </a:rPr>
              <a:t>¿Qué espero del curso?</a:t>
            </a:r>
          </a:p>
          <a:p>
            <a:pPr algn="ctr">
              <a:buNone/>
            </a:pPr>
            <a:endParaRPr lang="es-MX" sz="4800" dirty="0" smtClean="0">
              <a:solidFill>
                <a:schemeClr val="tx1"/>
              </a:solidFill>
              <a:latin typeface="+mn-lt"/>
            </a:endParaRPr>
          </a:p>
          <a:p>
            <a:pPr lvl="0">
              <a:buFont typeface="Wingdings" pitchFamily="2" charset="2"/>
              <a:buChar char="v"/>
            </a:pPr>
            <a:r>
              <a:rPr lang="es-ES" sz="2900" b="1" dirty="0" smtClean="0">
                <a:solidFill>
                  <a:schemeClr val="tx1"/>
                </a:solidFill>
              </a:rPr>
              <a:t>¿QUÉ ESPERO APRENDER EN ESTE MÓDULO?</a:t>
            </a:r>
            <a:endParaRPr lang="es-MX" sz="2900" dirty="0" smtClean="0">
              <a:solidFill>
                <a:schemeClr val="tx1"/>
              </a:solidFill>
            </a:endParaRPr>
          </a:p>
          <a:p>
            <a:pPr>
              <a:buFont typeface="Wingdings" pitchFamily="2" charset="2"/>
              <a:buChar char="v"/>
            </a:pPr>
            <a:endParaRPr lang="es-MX" sz="2900" dirty="0" smtClean="0">
              <a:solidFill>
                <a:schemeClr val="tx1"/>
              </a:solidFill>
            </a:endParaRPr>
          </a:p>
          <a:p>
            <a:pPr>
              <a:buFont typeface="Wingdings" pitchFamily="2" charset="2"/>
              <a:buChar char="v"/>
            </a:pPr>
            <a:r>
              <a:rPr lang="es-ES" sz="2900" dirty="0" smtClean="0">
                <a:solidFill>
                  <a:schemeClr val="tx1"/>
                </a:solidFill>
              </a:rPr>
              <a:t> </a:t>
            </a:r>
            <a:r>
              <a:rPr lang="es-ES" sz="2900" b="1" dirty="0" smtClean="0">
                <a:solidFill>
                  <a:schemeClr val="tx1"/>
                </a:solidFill>
              </a:rPr>
              <a:t>¿CÓMO LO APLICARÉ EN MI TRABAJO?</a:t>
            </a:r>
            <a:endParaRPr lang="es-MX" sz="2900" dirty="0" smtClean="0">
              <a:solidFill>
                <a:schemeClr val="tx1"/>
              </a:solidFill>
            </a:endParaRPr>
          </a:p>
          <a:p>
            <a:pPr>
              <a:buNone/>
            </a:pPr>
            <a:r>
              <a:rPr lang="es-ES" sz="4800" dirty="0" smtClean="0">
                <a:solidFill>
                  <a:schemeClr val="tx1"/>
                </a:solidFill>
              </a:rPr>
              <a:t> </a:t>
            </a:r>
            <a:endParaRPr lang="es-MX" sz="4800" dirty="0" smtClean="0">
              <a:solidFill>
                <a:schemeClr val="tx1"/>
              </a:solidFill>
            </a:endParaRPr>
          </a:p>
          <a:p>
            <a:pPr>
              <a:buNone/>
            </a:pPr>
            <a:r>
              <a:rPr lang="es-ES" sz="4800" dirty="0" smtClean="0"/>
              <a:t> </a:t>
            </a:r>
            <a:endParaRPr lang="es-MX" sz="4800" dirty="0" smtClean="0"/>
          </a:p>
          <a:p>
            <a:pPr algn="ctr">
              <a:buFont typeface="Wingdings" pitchFamily="2" charset="2"/>
              <a:buChar char="v"/>
            </a:pPr>
            <a:endParaRPr lang="es-MX" sz="4800" dirty="0">
              <a:latin typeface="+mn-lt"/>
            </a:endParaRPr>
          </a:p>
        </p:txBody>
      </p:sp>
    </p:spTree>
  </p:cSld>
  <p:clrMapOvr>
    <a:masterClrMapping/>
  </p:clrMapOvr>
  <p:transition spd="slow">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714348" y="1785926"/>
            <a:ext cx="7772400" cy="3000396"/>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4400" b="1" i="0" u="none" strike="noStrike" kern="1200" cap="none" spc="0" normalizeH="0" baseline="0" noProof="0" dirty="0" smtClean="0">
                <a:ln>
                  <a:noFill/>
                </a:ln>
                <a:solidFill>
                  <a:schemeClr val="tx1"/>
                </a:solidFill>
                <a:effectLst/>
                <a:uLnTx/>
                <a:uFillTx/>
                <a:latin typeface="+mj-lt"/>
                <a:ea typeface="+mj-ea"/>
                <a:cs typeface="+mj-cs"/>
              </a:rPr>
              <a:t>Historia de la Modernización</a:t>
            </a:r>
            <a:r>
              <a:rPr kumimoji="0" lang="es-MX" sz="4400" b="1" i="0" u="none" strike="noStrike" kern="1200" cap="none" spc="0" normalizeH="0" noProof="0" dirty="0" smtClean="0">
                <a:ln>
                  <a:noFill/>
                </a:ln>
                <a:solidFill>
                  <a:schemeClr val="tx1"/>
                </a:solidFill>
                <a:effectLst/>
                <a:uLnTx/>
                <a:uFillTx/>
                <a:latin typeface="+mj-lt"/>
                <a:ea typeface="+mj-ea"/>
                <a:cs typeface="+mj-cs"/>
              </a:rPr>
              <a:t> de la </a:t>
            </a:r>
            <a:r>
              <a:rPr lang="es-MX" sz="4400" b="1" dirty="0" smtClean="0">
                <a:latin typeface="+mj-lt"/>
                <a:ea typeface="+mj-ea"/>
                <a:cs typeface="+mj-cs"/>
              </a:rPr>
              <a:t>Ad</a:t>
            </a:r>
            <a:r>
              <a:rPr kumimoji="0" lang="es-MX" sz="4400" b="1" i="0" u="none" strike="noStrike" kern="1200" cap="none" spc="0" normalizeH="0" noProof="0" dirty="0" smtClean="0">
                <a:ln>
                  <a:noFill/>
                </a:ln>
                <a:solidFill>
                  <a:schemeClr val="tx1"/>
                </a:solidFill>
                <a:effectLst/>
                <a:uLnTx/>
                <a:uFillTx/>
                <a:latin typeface="+mj-lt"/>
                <a:ea typeface="+mj-ea"/>
                <a:cs typeface="+mj-cs"/>
              </a:rPr>
              <a:t>ministración </a:t>
            </a:r>
            <a:r>
              <a:rPr lang="es-MX" sz="4400" b="1" dirty="0" smtClean="0">
                <a:latin typeface="+mj-lt"/>
                <a:ea typeface="+mj-ea"/>
                <a:cs typeface="+mj-cs"/>
              </a:rPr>
              <a:t>P</a:t>
            </a:r>
            <a:r>
              <a:rPr kumimoji="0" lang="es-MX" sz="4400" b="1" i="0" u="none" strike="noStrike" kern="1200" cap="none" spc="0" normalizeH="0" noProof="0" dirty="0" err="1" smtClean="0">
                <a:ln>
                  <a:noFill/>
                </a:ln>
                <a:solidFill>
                  <a:schemeClr val="tx1"/>
                </a:solidFill>
                <a:effectLst/>
                <a:uLnTx/>
                <a:uFillTx/>
                <a:latin typeface="+mj-lt"/>
                <a:ea typeface="+mj-ea"/>
                <a:cs typeface="+mj-cs"/>
              </a:rPr>
              <a:t>ública</a:t>
            </a:r>
            <a:r>
              <a:rPr kumimoji="0" lang="es-MX" sz="4400" b="1" i="0" u="none" strike="noStrike" kern="1200" cap="none" spc="0" normalizeH="0" noProof="0" dirty="0" smtClean="0">
                <a:ln>
                  <a:noFill/>
                </a:ln>
                <a:solidFill>
                  <a:schemeClr val="tx1"/>
                </a:solidFill>
                <a:effectLst/>
                <a:uLnTx/>
                <a:uFillTx/>
                <a:latin typeface="+mj-lt"/>
                <a:ea typeface="+mj-ea"/>
                <a:cs typeface="+mj-cs"/>
              </a:rPr>
              <a:t> en México</a:t>
            </a:r>
          </a:p>
          <a:p>
            <a:pPr marL="0" marR="0" lvl="0" indent="0" algn="ctr" defTabSz="914400" rtl="0" eaLnBrk="1" fontAlgn="auto" latinLnBrk="0" hangingPunct="1">
              <a:lnSpc>
                <a:spcPct val="100000"/>
              </a:lnSpc>
              <a:spcBef>
                <a:spcPct val="0"/>
              </a:spcBef>
              <a:spcAft>
                <a:spcPts val="0"/>
              </a:spcAft>
              <a:buClrTx/>
              <a:buSzTx/>
              <a:buFontTx/>
              <a:buNone/>
              <a:tabLst/>
              <a:defRPr/>
            </a:pPr>
            <a:r>
              <a:rPr lang="es-MX" sz="3600" b="1" i="1" baseline="0" dirty="0" smtClean="0">
                <a:solidFill>
                  <a:schemeClr val="bg1">
                    <a:lumMod val="50000"/>
                  </a:schemeClr>
                </a:solidFill>
                <a:latin typeface="+mj-lt"/>
                <a:ea typeface="+mj-ea"/>
                <a:cs typeface="+mj-cs"/>
              </a:rPr>
              <a:t>1917-2012</a:t>
            </a:r>
            <a:endParaRPr kumimoji="0" lang="es-MX" sz="3600" b="1" i="1" u="none" strike="noStrike" kern="1200" cap="none" spc="0" normalizeH="0" baseline="0" noProof="0" dirty="0">
              <a:ln>
                <a:noFill/>
              </a:ln>
              <a:solidFill>
                <a:schemeClr val="bg1">
                  <a:lumMod val="50000"/>
                </a:schemeClr>
              </a:solidFill>
              <a:effectLst/>
              <a:uLnTx/>
              <a:uFillTx/>
              <a:latin typeface="+mj-lt"/>
              <a:ea typeface="+mj-ea"/>
              <a:cs typeface="+mj-cs"/>
            </a:endParaRPr>
          </a:p>
        </p:txBody>
      </p:sp>
      <p:sp>
        <p:nvSpPr>
          <p:cNvPr id="3" name="2 CuadroTexto"/>
          <p:cNvSpPr txBox="1"/>
          <p:nvPr/>
        </p:nvSpPr>
        <p:spPr>
          <a:xfrm>
            <a:off x="71406" y="5834738"/>
            <a:ext cx="7500990" cy="523220"/>
          </a:xfrm>
          <a:prstGeom prst="rect">
            <a:avLst/>
          </a:prstGeom>
          <a:noFill/>
        </p:spPr>
        <p:txBody>
          <a:bodyPr wrap="square" rtlCol="0">
            <a:spAutoFit/>
          </a:bodyPr>
          <a:lstStyle/>
          <a:p>
            <a:r>
              <a:rPr lang="es-MX" sz="1400" i="1" dirty="0" smtClean="0"/>
              <a:t>Tomado del ensayo “Modernización de la administración pública: la reingeniería de gobierno en Veracruz”. </a:t>
            </a:r>
            <a:r>
              <a:rPr lang="es-MX" sz="1400" i="1" dirty="0" err="1" smtClean="0"/>
              <a:t>Izcoátl</a:t>
            </a:r>
            <a:r>
              <a:rPr lang="es-MX" sz="1400" i="1" dirty="0" smtClean="0"/>
              <a:t> Córdoba Guerrero.</a:t>
            </a:r>
            <a:endParaRPr lang="es-ES" sz="1400" i="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venustiano carranza y su gabinete.jpg"/>
          <p:cNvPicPr>
            <a:picLocks noChangeAspect="1"/>
          </p:cNvPicPr>
          <p:nvPr/>
        </p:nvPicPr>
        <p:blipFill>
          <a:blip r:embed="rId2" cstate="print"/>
          <a:stretch>
            <a:fillRect/>
          </a:stretch>
        </p:blipFill>
        <p:spPr>
          <a:xfrm>
            <a:off x="857224" y="1714488"/>
            <a:ext cx="3459332" cy="2428892"/>
          </a:xfrm>
          <a:prstGeom prst="rect">
            <a:avLst/>
          </a:prstGeom>
        </p:spPr>
      </p:pic>
      <p:sp>
        <p:nvSpPr>
          <p:cNvPr id="5" name="4 CuadroTexto"/>
          <p:cNvSpPr txBox="1"/>
          <p:nvPr/>
        </p:nvSpPr>
        <p:spPr>
          <a:xfrm>
            <a:off x="785786" y="1857364"/>
            <a:ext cx="8178702" cy="3785652"/>
          </a:xfrm>
          <a:prstGeom prst="rect">
            <a:avLst/>
          </a:prstGeom>
          <a:noFill/>
        </p:spPr>
        <p:txBody>
          <a:bodyPr wrap="square" rtlCol="0">
            <a:spAutoFit/>
          </a:bodyPr>
          <a:lstStyle/>
          <a:p>
            <a:pPr marL="3671888" algn="just"/>
            <a:r>
              <a:rPr lang="es-MX" sz="4400" b="1" dirty="0" smtClean="0">
                <a:latin typeface="+mn-lt"/>
              </a:rPr>
              <a:t>D</a:t>
            </a:r>
            <a:r>
              <a:rPr lang="es-MX" sz="2800" dirty="0" smtClean="0">
                <a:latin typeface="+mn-lt"/>
              </a:rPr>
              <a:t>espués de la Revolución Mexicana, el Estado requería de un aparato que le permitiese conducir la reconstrucción nacional y </a:t>
            </a:r>
          </a:p>
          <a:p>
            <a:pPr marL="3671888" algn="just"/>
            <a:r>
              <a:rPr lang="es-MX" sz="2800" dirty="0" smtClean="0">
                <a:latin typeface="+mn-lt"/>
              </a:rPr>
              <a:t>organizar la vida nacional,</a:t>
            </a:r>
          </a:p>
          <a:p>
            <a:pPr marL="90488" algn="just"/>
            <a:r>
              <a:rPr lang="es-MX" sz="2800" dirty="0" smtClean="0">
                <a:latin typeface="+mn-lt"/>
              </a:rPr>
              <a:t>así como cumplir con las promesas emanadas de la revolución.</a:t>
            </a:r>
            <a:endParaRPr lang="es-ES" sz="2800" dirty="0">
              <a:latin typeface="+mn-l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constitucion 1917.gif"/>
          <p:cNvPicPr>
            <a:picLocks noChangeAspect="1"/>
          </p:cNvPicPr>
          <p:nvPr/>
        </p:nvPicPr>
        <p:blipFill>
          <a:blip r:embed="rId2" cstate="print"/>
          <a:stretch>
            <a:fillRect/>
          </a:stretch>
        </p:blipFill>
        <p:spPr>
          <a:xfrm>
            <a:off x="1500166" y="1428736"/>
            <a:ext cx="1238472" cy="1808169"/>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
        <p:nvSpPr>
          <p:cNvPr id="3" name="2 CuadroTexto"/>
          <p:cNvSpPr txBox="1"/>
          <p:nvPr/>
        </p:nvSpPr>
        <p:spPr>
          <a:xfrm>
            <a:off x="2285984" y="2928934"/>
            <a:ext cx="1143008" cy="584775"/>
          </a:xfrm>
          <a:prstGeom prst="rect">
            <a:avLst/>
          </a:prstGeom>
          <a:solidFill>
            <a:srgbClr val="363636"/>
          </a:solidFill>
          <a:effectLst>
            <a:outerShdw blurRad="40000" dist="23000" dir="5400000" rotWithShape="0">
              <a:srgbClr val="000000">
                <a:alpha val="35000"/>
              </a:srgbClr>
            </a:outerShdw>
            <a:softEdge rad="635000"/>
          </a:effectLst>
        </p:spPr>
        <p:style>
          <a:lnRef idx="0">
            <a:schemeClr val="dk1"/>
          </a:lnRef>
          <a:fillRef idx="3">
            <a:schemeClr val="dk1"/>
          </a:fillRef>
          <a:effectRef idx="3">
            <a:schemeClr val="dk1"/>
          </a:effectRef>
          <a:fontRef idx="minor">
            <a:schemeClr val="lt1"/>
          </a:fontRef>
        </p:style>
        <p:txBody>
          <a:bodyPr wrap="square" rtlCol="0">
            <a:spAutoFit/>
          </a:bodyPr>
          <a:lstStyle/>
          <a:p>
            <a:pPr algn="ctr"/>
            <a:r>
              <a:rPr lang="es-MX" sz="3200" b="1" dirty="0" smtClean="0"/>
              <a:t>1917</a:t>
            </a:r>
            <a:endParaRPr lang="es-ES" sz="3200" b="1" dirty="0"/>
          </a:p>
        </p:txBody>
      </p:sp>
      <p:sp>
        <p:nvSpPr>
          <p:cNvPr id="4" name="3 CuadroTexto"/>
          <p:cNvSpPr txBox="1"/>
          <p:nvPr/>
        </p:nvSpPr>
        <p:spPr>
          <a:xfrm>
            <a:off x="785786" y="1857364"/>
            <a:ext cx="8001088" cy="3354765"/>
          </a:xfrm>
          <a:prstGeom prst="rect">
            <a:avLst/>
          </a:prstGeom>
          <a:noFill/>
        </p:spPr>
        <p:txBody>
          <a:bodyPr wrap="square" rtlCol="0">
            <a:spAutoFit/>
          </a:bodyPr>
          <a:lstStyle/>
          <a:p>
            <a:pPr marL="3671888" algn="just"/>
            <a:r>
              <a:rPr lang="es-MX" sz="4400" b="1" dirty="0" smtClean="0">
                <a:latin typeface="+mn-lt"/>
              </a:rPr>
              <a:t>L</a:t>
            </a:r>
            <a:r>
              <a:rPr lang="es-MX" sz="2800" dirty="0" smtClean="0">
                <a:latin typeface="+mn-lt"/>
              </a:rPr>
              <a:t>a Constitución de 1917 le otorgaba al Estado un papel rector en el desarrollo del país, para lo cual el aparato</a:t>
            </a:r>
          </a:p>
          <a:p>
            <a:pPr marL="90488" algn="just"/>
            <a:r>
              <a:rPr lang="es-MX" sz="2800" dirty="0" smtClean="0">
                <a:latin typeface="+mn-lt"/>
              </a:rPr>
              <a:t>burocrático debía ser sumamente amplio, razón por la cual se aprecia un crecimiento desmedido del sector público en esa época.</a:t>
            </a:r>
            <a:endParaRPr lang="es-ES" sz="2800" dirty="0">
              <a:latin typeface="+mn-l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214414" y="1071546"/>
            <a:ext cx="6643734" cy="1077218"/>
          </a:xfrm>
          <a:prstGeom prst="rect">
            <a:avLst/>
          </a:prstGeom>
          <a:noFill/>
        </p:spPr>
        <p:txBody>
          <a:bodyPr wrap="square" rtlCol="0">
            <a:spAutoFit/>
          </a:bodyPr>
          <a:lstStyle/>
          <a:p>
            <a:pPr algn="ctr"/>
            <a:r>
              <a:rPr lang="es-MX" sz="3200" b="1" dirty="0" smtClean="0">
                <a:latin typeface="+mj-lt"/>
              </a:rPr>
              <a:t>Etapas del proceso de modernización administrativa en México</a:t>
            </a:r>
            <a:endParaRPr lang="es-ES" sz="3200" b="1" dirty="0">
              <a:latin typeface="+mj-lt"/>
            </a:endParaRPr>
          </a:p>
        </p:txBody>
      </p:sp>
      <p:sp>
        <p:nvSpPr>
          <p:cNvPr id="5" name="4 CuadroTexto"/>
          <p:cNvSpPr txBox="1"/>
          <p:nvPr/>
        </p:nvSpPr>
        <p:spPr>
          <a:xfrm>
            <a:off x="642910" y="2214554"/>
            <a:ext cx="7643866" cy="1815882"/>
          </a:xfrm>
          <a:prstGeom prst="rect">
            <a:avLst/>
          </a:prstGeom>
          <a:noFill/>
        </p:spPr>
        <p:txBody>
          <a:bodyPr wrap="square" rtlCol="0">
            <a:spAutoFit/>
          </a:bodyPr>
          <a:lstStyle/>
          <a:p>
            <a:pPr algn="just"/>
            <a:r>
              <a:rPr lang="es-MX" sz="2800" dirty="0" smtClean="0">
                <a:latin typeface="+mn-lt"/>
              </a:rPr>
              <a:t>Según la autora Ma. del Carmen Pardo</a:t>
            </a:r>
            <a:r>
              <a:rPr lang="es-MX" sz="2000" baseline="30000" dirty="0" smtClean="0">
                <a:latin typeface="+mn-lt"/>
              </a:rPr>
              <a:t>1</a:t>
            </a:r>
            <a:r>
              <a:rPr lang="es-MX" sz="2800" dirty="0" smtClean="0">
                <a:latin typeface="+mn-lt"/>
              </a:rPr>
              <a:t>, se dieron tres principales etapas en el proceso de modernización de la administración pública en México:</a:t>
            </a:r>
          </a:p>
        </p:txBody>
      </p:sp>
      <p:sp>
        <p:nvSpPr>
          <p:cNvPr id="6" name="5 CuadroTexto"/>
          <p:cNvSpPr txBox="1"/>
          <p:nvPr/>
        </p:nvSpPr>
        <p:spPr>
          <a:xfrm>
            <a:off x="3071802" y="4048788"/>
            <a:ext cx="3500462" cy="523220"/>
          </a:xfrm>
          <a:prstGeom prst="rect">
            <a:avLst/>
          </a:prstGeom>
          <a:noFill/>
        </p:spPr>
        <p:txBody>
          <a:bodyPr wrap="square" rtlCol="0">
            <a:spAutoFit/>
          </a:bodyPr>
          <a:lstStyle/>
          <a:p>
            <a:r>
              <a:rPr lang="es-MX" sz="2800" dirty="0" smtClean="0">
                <a:latin typeface="+mn-lt"/>
              </a:rPr>
              <a:t>1ra. de 1940-1960</a:t>
            </a:r>
            <a:endParaRPr lang="es-ES" sz="2800" dirty="0">
              <a:latin typeface="+mn-lt"/>
            </a:endParaRPr>
          </a:p>
        </p:txBody>
      </p:sp>
      <p:sp>
        <p:nvSpPr>
          <p:cNvPr id="7" name="6 CuadroTexto"/>
          <p:cNvSpPr txBox="1"/>
          <p:nvPr/>
        </p:nvSpPr>
        <p:spPr>
          <a:xfrm>
            <a:off x="3071802" y="4691730"/>
            <a:ext cx="3500462" cy="523220"/>
          </a:xfrm>
          <a:prstGeom prst="rect">
            <a:avLst/>
          </a:prstGeom>
          <a:noFill/>
        </p:spPr>
        <p:txBody>
          <a:bodyPr wrap="square" rtlCol="0">
            <a:spAutoFit/>
          </a:bodyPr>
          <a:lstStyle/>
          <a:p>
            <a:r>
              <a:rPr lang="es-MX" sz="2800" dirty="0" smtClean="0">
                <a:latin typeface="+mn-lt"/>
              </a:rPr>
              <a:t>2da. de 1960-1980</a:t>
            </a:r>
            <a:endParaRPr lang="es-ES" sz="2800" dirty="0">
              <a:latin typeface="+mn-lt"/>
            </a:endParaRPr>
          </a:p>
        </p:txBody>
      </p:sp>
      <p:sp>
        <p:nvSpPr>
          <p:cNvPr id="8" name="7 CuadroTexto"/>
          <p:cNvSpPr txBox="1"/>
          <p:nvPr/>
        </p:nvSpPr>
        <p:spPr>
          <a:xfrm>
            <a:off x="3071802" y="5334672"/>
            <a:ext cx="3500462" cy="523220"/>
          </a:xfrm>
          <a:prstGeom prst="rect">
            <a:avLst/>
          </a:prstGeom>
          <a:noFill/>
        </p:spPr>
        <p:txBody>
          <a:bodyPr wrap="square" rtlCol="0">
            <a:spAutoFit/>
          </a:bodyPr>
          <a:lstStyle/>
          <a:p>
            <a:r>
              <a:rPr lang="es-MX" sz="2800" dirty="0" smtClean="0">
                <a:latin typeface="+mn-lt"/>
              </a:rPr>
              <a:t>3ra. de 1980-1988</a:t>
            </a:r>
            <a:endParaRPr lang="es-ES" sz="2800" dirty="0">
              <a:latin typeface="+mn-lt"/>
            </a:endParaRPr>
          </a:p>
        </p:txBody>
      </p:sp>
      <p:pic>
        <p:nvPicPr>
          <p:cNvPr id="9" name="8 Imagen" descr="viñeta 2"/>
          <p:cNvPicPr>
            <a:picLocks noChangeAspect="1"/>
          </p:cNvPicPr>
          <p:nvPr/>
        </p:nvPicPr>
        <p:blipFill>
          <a:blip r:embed="rId2" cstate="print"/>
          <a:stretch>
            <a:fillRect/>
          </a:stretch>
        </p:blipFill>
        <p:spPr>
          <a:xfrm>
            <a:off x="2714612" y="4212701"/>
            <a:ext cx="285752" cy="287869"/>
          </a:xfrm>
          <a:prstGeom prst="rect">
            <a:avLst/>
          </a:prstGeom>
        </p:spPr>
      </p:pic>
      <p:pic>
        <p:nvPicPr>
          <p:cNvPr id="10" name="9 Imagen" descr="viñeta 2"/>
          <p:cNvPicPr>
            <a:picLocks noChangeAspect="1"/>
          </p:cNvPicPr>
          <p:nvPr/>
        </p:nvPicPr>
        <p:blipFill>
          <a:blip r:embed="rId2" cstate="print"/>
          <a:stretch>
            <a:fillRect/>
          </a:stretch>
        </p:blipFill>
        <p:spPr>
          <a:xfrm>
            <a:off x="2714612" y="4855643"/>
            <a:ext cx="285752" cy="287869"/>
          </a:xfrm>
          <a:prstGeom prst="rect">
            <a:avLst/>
          </a:prstGeom>
        </p:spPr>
      </p:pic>
      <p:pic>
        <p:nvPicPr>
          <p:cNvPr id="11" name="10 Imagen" descr="viñeta 2"/>
          <p:cNvPicPr>
            <a:picLocks noChangeAspect="1"/>
          </p:cNvPicPr>
          <p:nvPr/>
        </p:nvPicPr>
        <p:blipFill>
          <a:blip r:embed="rId2" cstate="print"/>
          <a:stretch>
            <a:fillRect/>
          </a:stretch>
        </p:blipFill>
        <p:spPr>
          <a:xfrm>
            <a:off x="2714612" y="5427147"/>
            <a:ext cx="285752" cy="287869"/>
          </a:xfrm>
          <a:prstGeom prst="rect">
            <a:avLst/>
          </a:prstGeom>
        </p:spPr>
      </p:pic>
      <p:sp>
        <p:nvSpPr>
          <p:cNvPr id="12" name="11 CuadroTexto"/>
          <p:cNvSpPr txBox="1"/>
          <p:nvPr/>
        </p:nvSpPr>
        <p:spPr>
          <a:xfrm>
            <a:off x="-32" y="6000768"/>
            <a:ext cx="8072494" cy="307777"/>
          </a:xfrm>
          <a:prstGeom prst="rect">
            <a:avLst/>
          </a:prstGeom>
          <a:noFill/>
        </p:spPr>
        <p:txBody>
          <a:bodyPr wrap="square" rtlCol="0">
            <a:spAutoFit/>
          </a:bodyPr>
          <a:lstStyle/>
          <a:p>
            <a:r>
              <a:rPr lang="es-MX" sz="1400" i="1" baseline="30000" dirty="0" smtClean="0"/>
              <a:t>1</a:t>
            </a:r>
            <a:r>
              <a:rPr lang="es-MX" sz="1400" i="1" dirty="0" smtClean="0"/>
              <a:t>  Pardo, María del Carmen; La Modernización administrativa en México. El Colegio de México. 1991</a:t>
            </a:r>
            <a:endParaRPr lang="es-ES" sz="1400" i="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857356" y="1071546"/>
            <a:ext cx="5214974" cy="857255"/>
          </a:xfrm>
        </p:spPr>
        <p:txBody>
          <a:bodyPr/>
          <a:lstStyle/>
          <a:p>
            <a:r>
              <a:rPr lang="es-MX" b="1" dirty="0" smtClean="0">
                <a:latin typeface="Arial" pitchFamily="34" charset="0"/>
                <a:cs typeface="Arial" pitchFamily="34" charset="0"/>
              </a:rPr>
              <a:t>Objetivo</a:t>
            </a:r>
            <a:endParaRPr lang="es-MX" b="1" dirty="0">
              <a:latin typeface="Arial" pitchFamily="34" charset="0"/>
              <a:cs typeface="Arial" pitchFamily="34" charset="0"/>
            </a:endParaRPr>
          </a:p>
        </p:txBody>
      </p:sp>
      <p:sp>
        <p:nvSpPr>
          <p:cNvPr id="3" name="2 Subtítulo"/>
          <p:cNvSpPr>
            <a:spLocks noGrp="1"/>
          </p:cNvSpPr>
          <p:nvPr>
            <p:ph type="subTitle" idx="1"/>
          </p:nvPr>
        </p:nvSpPr>
        <p:spPr>
          <a:xfrm>
            <a:off x="785786" y="2000240"/>
            <a:ext cx="7786742" cy="3143272"/>
          </a:xfrm>
        </p:spPr>
        <p:txBody>
          <a:bodyPr/>
          <a:lstStyle/>
          <a:p>
            <a:pPr algn="just"/>
            <a:r>
              <a:rPr lang="es-MX" dirty="0" smtClean="0">
                <a:solidFill>
                  <a:schemeClr val="tx1"/>
                </a:solidFill>
                <a:latin typeface="Arial" pitchFamily="34" charset="0"/>
                <a:cs typeface="Arial" pitchFamily="34" charset="0"/>
              </a:rPr>
              <a:t>Que los participantes conozcan el proceso de modernización administrativa para que puedan utilizar las herramientas disponibles y se conviertan precursores de la transformación</a:t>
            </a:r>
            <a:r>
              <a:rPr lang="es-MX" dirty="0" smtClean="0">
                <a:latin typeface="Arial" pitchFamily="34" charset="0"/>
                <a:cs typeface="Arial" pitchFamily="34" charset="0"/>
              </a:rPr>
              <a:t>.</a:t>
            </a:r>
            <a:endParaRPr lang="es-MX" dirty="0">
              <a:latin typeface="Arial" pitchFamily="34" charset="0"/>
              <a:cs typeface="Arial" pitchFamily="34" charset="0"/>
            </a:endParaRPr>
          </a:p>
        </p:txBody>
      </p:sp>
      <p:pic>
        <p:nvPicPr>
          <p:cNvPr id="4" name="Picture 2" descr="cs"/>
          <p:cNvPicPr>
            <a:picLocks noChangeAspect="1" noChangeArrowheads="1"/>
          </p:cNvPicPr>
          <p:nvPr/>
        </p:nvPicPr>
        <p:blipFill>
          <a:blip r:embed="rId2" cstate="print"/>
          <a:srcRect/>
          <a:stretch>
            <a:fillRect/>
          </a:stretch>
        </p:blipFill>
        <p:spPr bwMode="auto">
          <a:xfrm>
            <a:off x="4857752" y="4280653"/>
            <a:ext cx="2714644" cy="1862991"/>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00100" y="1282471"/>
            <a:ext cx="2786082" cy="646331"/>
          </a:xfrm>
          <a:prstGeom prst="rect">
            <a:avLst/>
          </a:prstGeom>
          <a:noFill/>
        </p:spPr>
        <p:txBody>
          <a:bodyPr wrap="square" rtlCol="0">
            <a:spAutoFit/>
          </a:bodyPr>
          <a:lstStyle/>
          <a:p>
            <a:r>
              <a:rPr lang="es-MX" sz="3600" b="1" dirty="0" smtClean="0">
                <a:latin typeface="+mn-lt"/>
              </a:rPr>
              <a:t>1940-1960</a:t>
            </a:r>
            <a:endParaRPr lang="es-ES" sz="3600" b="1" dirty="0">
              <a:latin typeface="+mn-lt"/>
            </a:endParaRPr>
          </a:p>
        </p:txBody>
      </p:sp>
      <p:sp>
        <p:nvSpPr>
          <p:cNvPr id="4" name="3 CuadroTexto"/>
          <p:cNvSpPr txBox="1"/>
          <p:nvPr/>
        </p:nvSpPr>
        <p:spPr>
          <a:xfrm>
            <a:off x="1428728" y="2285992"/>
            <a:ext cx="4929222" cy="461665"/>
          </a:xfrm>
          <a:prstGeom prst="rect">
            <a:avLst/>
          </a:prstGeom>
          <a:noFill/>
        </p:spPr>
        <p:txBody>
          <a:bodyPr wrap="square" rtlCol="0">
            <a:spAutoFit/>
          </a:bodyPr>
          <a:lstStyle/>
          <a:p>
            <a:r>
              <a:rPr lang="es-MX" sz="2400" dirty="0" smtClean="0">
                <a:latin typeface="+mn-lt"/>
              </a:rPr>
              <a:t>Infraestructura básica del país</a:t>
            </a:r>
            <a:endParaRPr lang="es-ES" sz="2400" dirty="0">
              <a:latin typeface="+mn-lt"/>
            </a:endParaRPr>
          </a:p>
        </p:txBody>
      </p:sp>
      <p:sp>
        <p:nvSpPr>
          <p:cNvPr id="5" name="4 CuadroTexto"/>
          <p:cNvSpPr txBox="1"/>
          <p:nvPr/>
        </p:nvSpPr>
        <p:spPr>
          <a:xfrm>
            <a:off x="3500430" y="3571876"/>
            <a:ext cx="4929222" cy="830997"/>
          </a:xfrm>
          <a:prstGeom prst="rect">
            <a:avLst/>
          </a:prstGeom>
          <a:noFill/>
        </p:spPr>
        <p:txBody>
          <a:bodyPr wrap="square" rtlCol="0">
            <a:spAutoFit/>
          </a:bodyPr>
          <a:lstStyle/>
          <a:p>
            <a:pPr algn="r"/>
            <a:r>
              <a:rPr lang="es-MX" sz="2400" dirty="0" smtClean="0">
                <a:latin typeface="+mn-lt"/>
              </a:rPr>
              <a:t>Promoción de actividades que sentaran las bases para el desarrollo</a:t>
            </a:r>
            <a:endParaRPr lang="es-ES" sz="2400" dirty="0">
              <a:latin typeface="+mn-lt"/>
            </a:endParaRPr>
          </a:p>
        </p:txBody>
      </p:sp>
      <p:sp>
        <p:nvSpPr>
          <p:cNvPr id="6" name="5 CuadroTexto"/>
          <p:cNvSpPr txBox="1"/>
          <p:nvPr/>
        </p:nvSpPr>
        <p:spPr>
          <a:xfrm>
            <a:off x="428596" y="5000636"/>
            <a:ext cx="4929222" cy="830997"/>
          </a:xfrm>
          <a:prstGeom prst="rect">
            <a:avLst/>
          </a:prstGeom>
          <a:noFill/>
        </p:spPr>
        <p:txBody>
          <a:bodyPr wrap="square" rtlCol="0">
            <a:spAutoFit/>
          </a:bodyPr>
          <a:lstStyle/>
          <a:p>
            <a:r>
              <a:rPr lang="es-MX" sz="2400" dirty="0" smtClean="0">
                <a:latin typeface="+mn-lt"/>
              </a:rPr>
              <a:t>Centralización de decisiones políticas y administrativas.</a:t>
            </a:r>
            <a:endParaRPr lang="es-ES" sz="2400" dirty="0">
              <a:latin typeface="+mn-lt"/>
            </a:endParaRPr>
          </a:p>
        </p:txBody>
      </p:sp>
      <p:pic>
        <p:nvPicPr>
          <p:cNvPr id="7" name="6 Imagen" descr="Carreteras.jpg"/>
          <p:cNvPicPr>
            <a:picLocks noChangeAspect="1"/>
          </p:cNvPicPr>
          <p:nvPr/>
        </p:nvPicPr>
        <p:blipFill>
          <a:blip r:embed="rId2" cstate="print"/>
          <a:stretch>
            <a:fillRect/>
          </a:stretch>
        </p:blipFill>
        <p:spPr>
          <a:xfrm>
            <a:off x="6715140" y="2643182"/>
            <a:ext cx="1100213" cy="733475"/>
          </a:xfrm>
          <a:prstGeom prst="rect">
            <a:avLst/>
          </a:prstGeom>
        </p:spPr>
      </p:pic>
      <p:pic>
        <p:nvPicPr>
          <p:cNvPr id="9" name="8 Imagen" descr="Sin-clases.jpg"/>
          <p:cNvPicPr>
            <a:picLocks noChangeAspect="1"/>
          </p:cNvPicPr>
          <p:nvPr/>
        </p:nvPicPr>
        <p:blipFill>
          <a:blip r:embed="rId3" cstate="print"/>
          <a:stretch>
            <a:fillRect/>
          </a:stretch>
        </p:blipFill>
        <p:spPr>
          <a:xfrm>
            <a:off x="5429256" y="1857364"/>
            <a:ext cx="1666886" cy="1000132"/>
          </a:xfrm>
          <a:prstGeom prst="rect">
            <a:avLst/>
          </a:prstGeom>
        </p:spPr>
      </p:pic>
      <p:pic>
        <p:nvPicPr>
          <p:cNvPr id="8" name="7 Imagen" descr="hospitales.jpg.png"/>
          <p:cNvPicPr>
            <a:picLocks noChangeAspect="1"/>
          </p:cNvPicPr>
          <p:nvPr/>
        </p:nvPicPr>
        <p:blipFill>
          <a:blip r:embed="rId4" cstate="print"/>
          <a:stretch>
            <a:fillRect/>
          </a:stretch>
        </p:blipFill>
        <p:spPr>
          <a:xfrm>
            <a:off x="6929454" y="1571612"/>
            <a:ext cx="972442" cy="979726"/>
          </a:xfrm>
          <a:prstGeom prst="rect">
            <a:avLst/>
          </a:prstGeom>
        </p:spPr>
      </p:pic>
      <p:pic>
        <p:nvPicPr>
          <p:cNvPr id="15" name="14 Imagen" descr="cfe.jpg"/>
          <p:cNvPicPr>
            <a:picLocks noChangeAspect="1"/>
          </p:cNvPicPr>
          <p:nvPr/>
        </p:nvPicPr>
        <p:blipFill>
          <a:blip r:embed="rId5" cstate="print"/>
          <a:stretch>
            <a:fillRect/>
          </a:stretch>
        </p:blipFill>
        <p:spPr>
          <a:xfrm>
            <a:off x="1071538" y="3857628"/>
            <a:ext cx="946503" cy="785818"/>
          </a:xfrm>
          <a:prstGeom prst="rect">
            <a:avLst/>
          </a:prstGeom>
        </p:spPr>
      </p:pic>
      <p:pic>
        <p:nvPicPr>
          <p:cNvPr id="16" name="15 Imagen" descr="pemex.jpg"/>
          <p:cNvPicPr>
            <a:picLocks noChangeAspect="1"/>
          </p:cNvPicPr>
          <p:nvPr/>
        </p:nvPicPr>
        <p:blipFill>
          <a:blip r:embed="rId6" cstate="print"/>
          <a:stretch>
            <a:fillRect/>
          </a:stretch>
        </p:blipFill>
        <p:spPr>
          <a:xfrm>
            <a:off x="2285984" y="3616291"/>
            <a:ext cx="900732" cy="598527"/>
          </a:xfrm>
          <a:prstGeom prst="rect">
            <a:avLst/>
          </a:prstGeom>
        </p:spPr>
      </p:pic>
      <p:pic>
        <p:nvPicPr>
          <p:cNvPr id="14" name="13 Imagen" descr="nt_telmex.jpg"/>
          <p:cNvPicPr>
            <a:picLocks noChangeAspect="1"/>
          </p:cNvPicPr>
          <p:nvPr/>
        </p:nvPicPr>
        <p:blipFill>
          <a:blip r:embed="rId7" cstate="print"/>
          <a:stretch>
            <a:fillRect/>
          </a:stretch>
        </p:blipFill>
        <p:spPr>
          <a:xfrm>
            <a:off x="1428728" y="3286124"/>
            <a:ext cx="821537" cy="746852"/>
          </a:xfrm>
          <a:prstGeom prst="rect">
            <a:avLst/>
          </a:prstGeom>
        </p:spPr>
      </p:pic>
      <p:sp>
        <p:nvSpPr>
          <p:cNvPr id="18" name="17 Rectángulo redondeado"/>
          <p:cNvSpPr/>
          <p:nvPr/>
        </p:nvSpPr>
        <p:spPr>
          <a:xfrm>
            <a:off x="357158" y="1357298"/>
            <a:ext cx="500066" cy="500066"/>
          </a:xfrm>
          <a:prstGeom prst="roundRect">
            <a:avLst/>
          </a:prstGeom>
          <a:solidFill>
            <a:schemeClr val="tx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dk1"/>
          </a:lnRef>
          <a:fillRef idx="3">
            <a:schemeClr val="dk1"/>
          </a:fillRef>
          <a:effectRef idx="3">
            <a:schemeClr val="dk1"/>
          </a:effectRef>
          <a:fontRef idx="minor">
            <a:schemeClr val="lt1"/>
          </a:fontRef>
        </p:style>
        <p:txBody>
          <a:bodyPr rtlCol="0" anchor="ctr"/>
          <a:lstStyle/>
          <a:p>
            <a:pPr algn="ctr"/>
            <a:r>
              <a:rPr lang="es-MX" sz="3600" b="1" dirty="0" smtClean="0">
                <a:solidFill>
                  <a:schemeClr val="bg1"/>
                </a:solidFill>
              </a:rPr>
              <a:t>1</a:t>
            </a:r>
            <a:endParaRPr lang="es-ES" sz="3600" b="1" dirty="0">
              <a:solidFill>
                <a:schemeClr val="bg1"/>
              </a:solidFill>
            </a:endParaRPr>
          </a:p>
        </p:txBody>
      </p:sp>
      <p:pic>
        <p:nvPicPr>
          <p:cNvPr id="20481" name="Picture 1" descr="C:\Users\evega\Pictures\varios\outsourcing.jpg"/>
          <p:cNvPicPr>
            <a:picLocks noChangeAspect="1" noChangeArrowheads="1"/>
          </p:cNvPicPr>
          <p:nvPr/>
        </p:nvPicPr>
        <p:blipFill>
          <a:blip r:embed="rId8" cstate="print"/>
          <a:srcRect/>
          <a:stretch>
            <a:fillRect/>
          </a:stretch>
        </p:blipFill>
        <p:spPr bwMode="auto">
          <a:xfrm>
            <a:off x="5572132" y="4857760"/>
            <a:ext cx="1959788" cy="1328736"/>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28662" y="1285860"/>
            <a:ext cx="3427314" cy="646331"/>
          </a:xfrm>
          <a:prstGeom prst="rect">
            <a:avLst/>
          </a:prstGeom>
          <a:noFill/>
        </p:spPr>
        <p:txBody>
          <a:bodyPr wrap="square" rtlCol="0">
            <a:spAutoFit/>
          </a:bodyPr>
          <a:lstStyle/>
          <a:p>
            <a:r>
              <a:rPr lang="es-MX" sz="3600" b="1" dirty="0" smtClean="0">
                <a:latin typeface="+mn-lt"/>
              </a:rPr>
              <a:t>1960-1980</a:t>
            </a:r>
            <a:endParaRPr lang="es-ES" sz="3600" b="1" dirty="0">
              <a:latin typeface="+mn-lt"/>
            </a:endParaRPr>
          </a:p>
        </p:txBody>
      </p:sp>
      <p:pic>
        <p:nvPicPr>
          <p:cNvPr id="1026" name="Picture 2" descr="C:\Users\evega\Pictures\varios\comiteOrganizador.jpg"/>
          <p:cNvPicPr>
            <a:picLocks noChangeAspect="1" noChangeArrowheads="1"/>
          </p:cNvPicPr>
          <p:nvPr/>
        </p:nvPicPr>
        <p:blipFill>
          <a:blip r:embed="rId2" cstate="print"/>
          <a:srcRect/>
          <a:stretch>
            <a:fillRect/>
          </a:stretch>
        </p:blipFill>
        <p:spPr bwMode="auto">
          <a:xfrm>
            <a:off x="6429388" y="928670"/>
            <a:ext cx="2651465" cy="2643824"/>
          </a:xfrm>
          <a:prstGeom prst="rect">
            <a:avLst/>
          </a:prstGeom>
          <a:noFill/>
        </p:spPr>
      </p:pic>
      <p:sp>
        <p:nvSpPr>
          <p:cNvPr id="5" name="4 CuadroTexto"/>
          <p:cNvSpPr txBox="1"/>
          <p:nvPr/>
        </p:nvSpPr>
        <p:spPr>
          <a:xfrm>
            <a:off x="1285852" y="2643182"/>
            <a:ext cx="5786478" cy="1077218"/>
          </a:xfrm>
          <a:prstGeom prst="rect">
            <a:avLst/>
          </a:prstGeom>
          <a:noFill/>
        </p:spPr>
        <p:txBody>
          <a:bodyPr wrap="square" rtlCol="0">
            <a:spAutoFit/>
          </a:bodyPr>
          <a:lstStyle/>
          <a:p>
            <a:r>
              <a:rPr lang="es-MX" sz="3200" dirty="0" smtClean="0">
                <a:latin typeface="+mn-lt"/>
              </a:rPr>
              <a:t>Esfuerzos encaminados a</a:t>
            </a:r>
          </a:p>
          <a:p>
            <a:r>
              <a:rPr lang="es-MX" sz="3200" dirty="0" smtClean="0">
                <a:latin typeface="+mn-lt"/>
              </a:rPr>
              <a:t>ordenar el sector público</a:t>
            </a:r>
            <a:endParaRPr lang="es-ES" sz="3200" dirty="0">
              <a:latin typeface="+mn-lt"/>
            </a:endParaRPr>
          </a:p>
        </p:txBody>
      </p:sp>
      <p:sp>
        <p:nvSpPr>
          <p:cNvPr id="6" name="5 CuadroTexto"/>
          <p:cNvSpPr txBox="1"/>
          <p:nvPr/>
        </p:nvSpPr>
        <p:spPr>
          <a:xfrm>
            <a:off x="1285852" y="4131238"/>
            <a:ext cx="5786478" cy="1077218"/>
          </a:xfrm>
          <a:prstGeom prst="rect">
            <a:avLst/>
          </a:prstGeom>
          <a:noFill/>
        </p:spPr>
        <p:txBody>
          <a:bodyPr wrap="square" rtlCol="0">
            <a:spAutoFit/>
          </a:bodyPr>
          <a:lstStyle/>
          <a:p>
            <a:r>
              <a:rPr lang="es-MX" sz="3200" dirty="0" smtClean="0">
                <a:latin typeface="+mn-lt"/>
              </a:rPr>
              <a:t>Sentar las bases del</a:t>
            </a:r>
          </a:p>
          <a:p>
            <a:r>
              <a:rPr lang="es-MX" sz="3200" dirty="0" smtClean="0">
                <a:latin typeface="+mn-lt"/>
              </a:rPr>
              <a:t>Sistema Nacional de Planeación</a:t>
            </a:r>
            <a:endParaRPr lang="es-ES" sz="3200" dirty="0">
              <a:latin typeface="+mn-lt"/>
            </a:endParaRPr>
          </a:p>
        </p:txBody>
      </p:sp>
      <p:pic>
        <p:nvPicPr>
          <p:cNvPr id="7" name="Picture 4" descr="C:\Documents and Settings\evega.ESONORA\Configuración local\Archivos temporales de Internet\Content.IE5\Y6QH58VN\MCj04326710000[1].png"/>
          <p:cNvPicPr>
            <a:picLocks noChangeAspect="1" noChangeArrowheads="1"/>
          </p:cNvPicPr>
          <p:nvPr/>
        </p:nvPicPr>
        <p:blipFill>
          <a:blip r:embed="rId3" cstate="print"/>
          <a:srcRect/>
          <a:stretch>
            <a:fillRect/>
          </a:stretch>
        </p:blipFill>
        <p:spPr bwMode="auto">
          <a:xfrm rot="10800000">
            <a:off x="500034" y="2714619"/>
            <a:ext cx="571504" cy="588779"/>
          </a:xfrm>
          <a:prstGeom prst="rect">
            <a:avLst/>
          </a:prstGeom>
          <a:noFill/>
        </p:spPr>
      </p:pic>
      <p:pic>
        <p:nvPicPr>
          <p:cNvPr id="8" name="Picture 4" descr="C:\Documents and Settings\evega.ESONORA\Configuración local\Archivos temporales de Internet\Content.IE5\Y6QH58VN\MCj04326710000[1].png"/>
          <p:cNvPicPr>
            <a:picLocks noChangeAspect="1" noChangeArrowheads="1"/>
          </p:cNvPicPr>
          <p:nvPr/>
        </p:nvPicPr>
        <p:blipFill>
          <a:blip r:embed="rId3" cstate="print"/>
          <a:srcRect/>
          <a:stretch>
            <a:fillRect/>
          </a:stretch>
        </p:blipFill>
        <p:spPr bwMode="auto">
          <a:xfrm rot="10800000">
            <a:off x="500034" y="4268981"/>
            <a:ext cx="571504" cy="588779"/>
          </a:xfrm>
          <a:prstGeom prst="rect">
            <a:avLst/>
          </a:prstGeom>
          <a:noFill/>
        </p:spPr>
      </p:pic>
      <p:sp>
        <p:nvSpPr>
          <p:cNvPr id="9" name="8 Rectángulo redondeado"/>
          <p:cNvSpPr/>
          <p:nvPr/>
        </p:nvSpPr>
        <p:spPr>
          <a:xfrm>
            <a:off x="357158" y="1357298"/>
            <a:ext cx="500066" cy="500066"/>
          </a:xfrm>
          <a:prstGeom prst="roundRect">
            <a:avLst/>
          </a:prstGeom>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dk1"/>
          </a:lnRef>
          <a:fillRef idx="3">
            <a:schemeClr val="dk1"/>
          </a:fillRef>
          <a:effectRef idx="3">
            <a:schemeClr val="dk1"/>
          </a:effectRef>
          <a:fontRef idx="minor">
            <a:schemeClr val="lt1"/>
          </a:fontRef>
        </p:style>
        <p:txBody>
          <a:bodyPr rtlCol="0" anchor="ctr"/>
          <a:lstStyle/>
          <a:p>
            <a:pPr algn="ctr"/>
            <a:r>
              <a:rPr lang="es-MX" sz="3600" b="1" dirty="0" smtClean="0">
                <a:solidFill>
                  <a:schemeClr val="bg1"/>
                </a:solidFill>
              </a:rPr>
              <a:t>2</a:t>
            </a:r>
            <a:endParaRPr lang="es-ES" sz="3600" b="1" dirty="0">
              <a:solidFill>
                <a:schemeClr val="bg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C:\Users\evega\Pictures\varios\391673.jpeg"/>
          <p:cNvPicPr>
            <a:picLocks noChangeAspect="1" noChangeArrowheads="1"/>
          </p:cNvPicPr>
          <p:nvPr/>
        </p:nvPicPr>
        <p:blipFill>
          <a:blip r:embed="rId2" cstate="print"/>
          <a:srcRect/>
          <a:stretch>
            <a:fillRect/>
          </a:stretch>
        </p:blipFill>
        <p:spPr bwMode="auto">
          <a:xfrm>
            <a:off x="7786710" y="3929066"/>
            <a:ext cx="883691" cy="642942"/>
          </a:xfrm>
          <a:prstGeom prst="rect">
            <a:avLst/>
          </a:prstGeom>
          <a:noFill/>
        </p:spPr>
      </p:pic>
      <p:sp>
        <p:nvSpPr>
          <p:cNvPr id="2" name="1 CuadroTexto"/>
          <p:cNvSpPr txBox="1"/>
          <p:nvPr/>
        </p:nvSpPr>
        <p:spPr>
          <a:xfrm>
            <a:off x="928662" y="1285860"/>
            <a:ext cx="3139282" cy="646331"/>
          </a:xfrm>
          <a:prstGeom prst="rect">
            <a:avLst/>
          </a:prstGeom>
          <a:noFill/>
        </p:spPr>
        <p:txBody>
          <a:bodyPr wrap="square" rtlCol="0">
            <a:spAutoFit/>
          </a:bodyPr>
          <a:lstStyle/>
          <a:p>
            <a:r>
              <a:rPr lang="es-MX" sz="3600" b="1" dirty="0" smtClean="0">
                <a:latin typeface="+mn-lt"/>
              </a:rPr>
              <a:t>1960-1980</a:t>
            </a:r>
            <a:endParaRPr lang="es-ES" sz="3600" b="1" dirty="0">
              <a:latin typeface="+mn-lt"/>
            </a:endParaRPr>
          </a:p>
        </p:txBody>
      </p:sp>
      <p:sp>
        <p:nvSpPr>
          <p:cNvPr id="3" name="2 Rectángulo redondeado"/>
          <p:cNvSpPr/>
          <p:nvPr/>
        </p:nvSpPr>
        <p:spPr>
          <a:xfrm>
            <a:off x="357158" y="1357298"/>
            <a:ext cx="500066" cy="500066"/>
          </a:xfrm>
          <a:prstGeom prst="roundRect">
            <a:avLst/>
          </a:prstGeom>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dk1"/>
          </a:lnRef>
          <a:fillRef idx="3">
            <a:schemeClr val="dk1"/>
          </a:fillRef>
          <a:effectRef idx="3">
            <a:schemeClr val="dk1"/>
          </a:effectRef>
          <a:fontRef idx="minor">
            <a:schemeClr val="lt1"/>
          </a:fontRef>
        </p:style>
        <p:txBody>
          <a:bodyPr rtlCol="0" anchor="ctr"/>
          <a:lstStyle/>
          <a:p>
            <a:pPr algn="ctr"/>
            <a:r>
              <a:rPr lang="es-MX" sz="3600" b="1" dirty="0" smtClean="0">
                <a:solidFill>
                  <a:schemeClr val="bg1"/>
                </a:solidFill>
              </a:rPr>
              <a:t>2</a:t>
            </a:r>
            <a:endParaRPr lang="es-ES" sz="3600" b="1" dirty="0">
              <a:solidFill>
                <a:schemeClr val="bg1"/>
              </a:solidFill>
            </a:endParaRPr>
          </a:p>
        </p:txBody>
      </p:sp>
      <p:pic>
        <p:nvPicPr>
          <p:cNvPr id="2050" name="Picture 2" descr="C:\Users\evega\Pictures\varios\plan-de-negocios-evaluacion-del-proyecto.jpg"/>
          <p:cNvPicPr>
            <a:picLocks noChangeAspect="1" noChangeArrowheads="1"/>
          </p:cNvPicPr>
          <p:nvPr/>
        </p:nvPicPr>
        <p:blipFill>
          <a:blip r:embed="rId3" cstate="print"/>
          <a:srcRect/>
          <a:stretch>
            <a:fillRect/>
          </a:stretch>
        </p:blipFill>
        <p:spPr bwMode="auto">
          <a:xfrm>
            <a:off x="1285852" y="2521514"/>
            <a:ext cx="1571604" cy="1121800"/>
          </a:xfrm>
          <a:prstGeom prst="rect">
            <a:avLst/>
          </a:prstGeom>
          <a:noFill/>
        </p:spPr>
      </p:pic>
      <p:pic>
        <p:nvPicPr>
          <p:cNvPr id="2051" name="Picture 3" descr="C:\Users\evega\Pictures\varios\muneco_ con_llave_candado.jpg"/>
          <p:cNvPicPr>
            <a:picLocks noChangeAspect="1" noChangeArrowheads="1"/>
          </p:cNvPicPr>
          <p:nvPr/>
        </p:nvPicPr>
        <p:blipFill>
          <a:blip r:embed="rId4" cstate="print"/>
          <a:srcRect/>
          <a:stretch>
            <a:fillRect/>
          </a:stretch>
        </p:blipFill>
        <p:spPr bwMode="auto">
          <a:xfrm>
            <a:off x="6843725" y="3626713"/>
            <a:ext cx="1047744" cy="1047744"/>
          </a:xfrm>
          <a:prstGeom prst="rect">
            <a:avLst/>
          </a:prstGeom>
          <a:noFill/>
        </p:spPr>
      </p:pic>
      <p:sp>
        <p:nvSpPr>
          <p:cNvPr id="9" name="8 CuadroTexto"/>
          <p:cNvSpPr txBox="1"/>
          <p:nvPr/>
        </p:nvSpPr>
        <p:spPr>
          <a:xfrm>
            <a:off x="2786050" y="2592952"/>
            <a:ext cx="4786346" cy="830997"/>
          </a:xfrm>
          <a:prstGeom prst="rect">
            <a:avLst/>
          </a:prstGeom>
          <a:noFill/>
        </p:spPr>
        <p:txBody>
          <a:bodyPr wrap="square" rtlCol="0">
            <a:spAutoFit/>
          </a:bodyPr>
          <a:lstStyle/>
          <a:p>
            <a:r>
              <a:rPr lang="es-MX" sz="2400" dirty="0" smtClean="0">
                <a:latin typeface="+mn-lt"/>
              </a:rPr>
              <a:t>Crecimiento notable del sector paraestatal</a:t>
            </a:r>
            <a:endParaRPr lang="es-ES" sz="2400" dirty="0">
              <a:latin typeface="+mn-lt"/>
            </a:endParaRPr>
          </a:p>
        </p:txBody>
      </p:sp>
      <p:sp>
        <p:nvSpPr>
          <p:cNvPr id="10" name="9 CuadroTexto"/>
          <p:cNvSpPr txBox="1"/>
          <p:nvPr/>
        </p:nvSpPr>
        <p:spPr>
          <a:xfrm>
            <a:off x="1071538" y="4214818"/>
            <a:ext cx="6215106" cy="830997"/>
          </a:xfrm>
          <a:prstGeom prst="rect">
            <a:avLst/>
          </a:prstGeom>
          <a:noFill/>
        </p:spPr>
        <p:txBody>
          <a:bodyPr wrap="square" rtlCol="0">
            <a:spAutoFit/>
          </a:bodyPr>
          <a:lstStyle/>
          <a:p>
            <a:r>
              <a:rPr lang="es-MX" sz="2400" dirty="0" smtClean="0">
                <a:latin typeface="+mn-lt"/>
              </a:rPr>
              <a:t>Establecimiento de mecanismos para controlar la inversión y el gasto de recursos asignados.</a:t>
            </a:r>
            <a:endParaRPr lang="es-ES" sz="2400" dirty="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1000" fill="hold"/>
                                        <p:tgtEl>
                                          <p:spTgt spid="2050"/>
                                        </p:tgtEl>
                                        <p:attrNameLst>
                                          <p:attrName>ppt_w</p:attrName>
                                        </p:attrNameLst>
                                      </p:cBhvr>
                                      <p:tavLst>
                                        <p:tav tm="0">
                                          <p:val>
                                            <p:strVal val="#ppt_w*0.05"/>
                                          </p:val>
                                        </p:tav>
                                        <p:tav tm="100000">
                                          <p:val>
                                            <p:strVal val="#ppt_w"/>
                                          </p:val>
                                        </p:tav>
                                      </p:tavLst>
                                    </p:anim>
                                    <p:anim calcmode="lin" valueType="num">
                                      <p:cBhvr>
                                        <p:cTn id="8" dur="1000" fill="hold"/>
                                        <p:tgtEl>
                                          <p:spTgt spid="2050"/>
                                        </p:tgtEl>
                                        <p:attrNameLst>
                                          <p:attrName>ppt_h</p:attrName>
                                        </p:attrNameLst>
                                      </p:cBhvr>
                                      <p:tavLst>
                                        <p:tav tm="0">
                                          <p:val>
                                            <p:strVal val="#ppt_h"/>
                                          </p:val>
                                        </p:tav>
                                        <p:tav tm="100000">
                                          <p:val>
                                            <p:strVal val="#ppt_h"/>
                                          </p:val>
                                        </p:tav>
                                      </p:tavLst>
                                    </p:anim>
                                    <p:anim calcmode="lin" valueType="num">
                                      <p:cBhvr>
                                        <p:cTn id="9" dur="1000" fill="hold"/>
                                        <p:tgtEl>
                                          <p:spTgt spid="2050"/>
                                        </p:tgtEl>
                                        <p:attrNameLst>
                                          <p:attrName>ppt_x</p:attrName>
                                        </p:attrNameLst>
                                      </p:cBhvr>
                                      <p:tavLst>
                                        <p:tav tm="0">
                                          <p:val>
                                            <p:strVal val="#ppt_x-.2"/>
                                          </p:val>
                                        </p:tav>
                                        <p:tav tm="100000">
                                          <p:val>
                                            <p:strVal val="#ppt_x"/>
                                          </p:val>
                                        </p:tav>
                                      </p:tavLst>
                                    </p:anim>
                                    <p:anim calcmode="lin" valueType="num">
                                      <p:cBhvr>
                                        <p:cTn id="10" dur="1000" fill="hold"/>
                                        <p:tgtEl>
                                          <p:spTgt spid="2050"/>
                                        </p:tgtEl>
                                        <p:attrNameLst>
                                          <p:attrName>ppt_y</p:attrName>
                                        </p:attrNameLst>
                                      </p:cBhvr>
                                      <p:tavLst>
                                        <p:tav tm="0">
                                          <p:val>
                                            <p:strVal val="#ppt_y"/>
                                          </p:val>
                                        </p:tav>
                                        <p:tav tm="100000">
                                          <p:val>
                                            <p:strVal val="#ppt_y"/>
                                          </p:val>
                                        </p:tav>
                                      </p:tavLst>
                                    </p:anim>
                                    <p:animEffect transition="in" filter="fade">
                                      <p:cBhvr>
                                        <p:cTn id="11" dur="1000"/>
                                        <p:tgtEl>
                                          <p:spTgt spid="2050"/>
                                        </p:tgtEl>
                                      </p:cBhvr>
                                    </p:animEffect>
                                  </p:childTnLst>
                                </p:cTn>
                              </p:par>
                              <p:par>
                                <p:cTn id="12" presetID="54" presetClass="entr" presetSubtype="0" ac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strVal val="#ppt_w*0.05"/>
                                          </p:val>
                                        </p:tav>
                                        <p:tav tm="100000">
                                          <p:val>
                                            <p:strVal val="#ppt_w"/>
                                          </p:val>
                                        </p:tav>
                                      </p:tavLst>
                                    </p:anim>
                                    <p:anim calcmode="lin" valueType="num">
                                      <p:cBhvr>
                                        <p:cTn id="15" dur="1000" fill="hold"/>
                                        <p:tgtEl>
                                          <p:spTgt spid="9"/>
                                        </p:tgtEl>
                                        <p:attrNameLst>
                                          <p:attrName>ppt_h</p:attrName>
                                        </p:attrNameLst>
                                      </p:cBhvr>
                                      <p:tavLst>
                                        <p:tav tm="0">
                                          <p:val>
                                            <p:strVal val="#ppt_h"/>
                                          </p:val>
                                        </p:tav>
                                        <p:tav tm="100000">
                                          <p:val>
                                            <p:strVal val="#ppt_h"/>
                                          </p:val>
                                        </p:tav>
                                      </p:tavLst>
                                    </p:anim>
                                    <p:anim calcmode="lin" valueType="num">
                                      <p:cBhvr>
                                        <p:cTn id="16" dur="1000" fill="hold"/>
                                        <p:tgtEl>
                                          <p:spTgt spid="9"/>
                                        </p:tgtEl>
                                        <p:attrNameLst>
                                          <p:attrName>ppt_x</p:attrName>
                                        </p:attrNameLst>
                                      </p:cBhvr>
                                      <p:tavLst>
                                        <p:tav tm="0">
                                          <p:val>
                                            <p:strVal val="#ppt_x-.2"/>
                                          </p:val>
                                        </p:tav>
                                        <p:tav tm="100000">
                                          <p:val>
                                            <p:strVal val="#ppt_x"/>
                                          </p:val>
                                        </p:tav>
                                      </p:tavLst>
                                    </p:anim>
                                    <p:anim calcmode="lin" valueType="num">
                                      <p:cBhvr>
                                        <p:cTn id="17" dur="1000" fill="hold"/>
                                        <p:tgtEl>
                                          <p:spTgt spid="9"/>
                                        </p:tgtEl>
                                        <p:attrNameLst>
                                          <p:attrName>ppt_y</p:attrName>
                                        </p:attrNameLst>
                                      </p:cBhvr>
                                      <p:tavLst>
                                        <p:tav tm="0">
                                          <p:val>
                                            <p:strVal val="#ppt_y"/>
                                          </p:val>
                                        </p:tav>
                                        <p:tav tm="100000">
                                          <p:val>
                                            <p:strVal val="#ppt_y"/>
                                          </p:val>
                                        </p:tav>
                                      </p:tavLst>
                                    </p:anim>
                                    <p:animEffect transition="in" filter="fade">
                                      <p:cBhvr>
                                        <p:cTn id="18" dur="10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54" presetClass="entr" presetSubtype="0" accel="100000" fill="hold" nodeType="clickEffect">
                                  <p:stCondLst>
                                    <p:cond delay="0"/>
                                  </p:stCondLst>
                                  <p:childTnLst>
                                    <p:set>
                                      <p:cBhvr>
                                        <p:cTn id="22" dur="1" fill="hold">
                                          <p:stCondLst>
                                            <p:cond delay="0"/>
                                          </p:stCondLst>
                                        </p:cTn>
                                        <p:tgtEl>
                                          <p:spTgt spid="2056"/>
                                        </p:tgtEl>
                                        <p:attrNameLst>
                                          <p:attrName>style.visibility</p:attrName>
                                        </p:attrNameLst>
                                      </p:cBhvr>
                                      <p:to>
                                        <p:strVal val="visible"/>
                                      </p:to>
                                    </p:set>
                                    <p:anim calcmode="lin" valueType="num">
                                      <p:cBhvr>
                                        <p:cTn id="23" dur="1000" fill="hold"/>
                                        <p:tgtEl>
                                          <p:spTgt spid="2056"/>
                                        </p:tgtEl>
                                        <p:attrNameLst>
                                          <p:attrName>ppt_w</p:attrName>
                                        </p:attrNameLst>
                                      </p:cBhvr>
                                      <p:tavLst>
                                        <p:tav tm="0">
                                          <p:val>
                                            <p:strVal val="#ppt_w*0.05"/>
                                          </p:val>
                                        </p:tav>
                                        <p:tav tm="100000">
                                          <p:val>
                                            <p:strVal val="#ppt_w"/>
                                          </p:val>
                                        </p:tav>
                                      </p:tavLst>
                                    </p:anim>
                                    <p:anim calcmode="lin" valueType="num">
                                      <p:cBhvr>
                                        <p:cTn id="24" dur="1000" fill="hold"/>
                                        <p:tgtEl>
                                          <p:spTgt spid="2056"/>
                                        </p:tgtEl>
                                        <p:attrNameLst>
                                          <p:attrName>ppt_h</p:attrName>
                                        </p:attrNameLst>
                                      </p:cBhvr>
                                      <p:tavLst>
                                        <p:tav tm="0">
                                          <p:val>
                                            <p:strVal val="#ppt_h"/>
                                          </p:val>
                                        </p:tav>
                                        <p:tav tm="100000">
                                          <p:val>
                                            <p:strVal val="#ppt_h"/>
                                          </p:val>
                                        </p:tav>
                                      </p:tavLst>
                                    </p:anim>
                                    <p:anim calcmode="lin" valueType="num">
                                      <p:cBhvr>
                                        <p:cTn id="25" dur="1000" fill="hold"/>
                                        <p:tgtEl>
                                          <p:spTgt spid="2056"/>
                                        </p:tgtEl>
                                        <p:attrNameLst>
                                          <p:attrName>ppt_x</p:attrName>
                                        </p:attrNameLst>
                                      </p:cBhvr>
                                      <p:tavLst>
                                        <p:tav tm="0">
                                          <p:val>
                                            <p:strVal val="#ppt_x-.2"/>
                                          </p:val>
                                        </p:tav>
                                        <p:tav tm="100000">
                                          <p:val>
                                            <p:strVal val="#ppt_x"/>
                                          </p:val>
                                        </p:tav>
                                      </p:tavLst>
                                    </p:anim>
                                    <p:anim calcmode="lin" valueType="num">
                                      <p:cBhvr>
                                        <p:cTn id="26" dur="1000" fill="hold"/>
                                        <p:tgtEl>
                                          <p:spTgt spid="2056"/>
                                        </p:tgtEl>
                                        <p:attrNameLst>
                                          <p:attrName>ppt_y</p:attrName>
                                        </p:attrNameLst>
                                      </p:cBhvr>
                                      <p:tavLst>
                                        <p:tav tm="0">
                                          <p:val>
                                            <p:strVal val="#ppt_y"/>
                                          </p:val>
                                        </p:tav>
                                        <p:tav tm="100000">
                                          <p:val>
                                            <p:strVal val="#ppt_y"/>
                                          </p:val>
                                        </p:tav>
                                      </p:tavLst>
                                    </p:anim>
                                    <p:animEffect transition="in" filter="fade">
                                      <p:cBhvr>
                                        <p:cTn id="27" dur="1000"/>
                                        <p:tgtEl>
                                          <p:spTgt spid="2056"/>
                                        </p:tgtEl>
                                      </p:cBhvr>
                                    </p:animEffect>
                                  </p:childTnLst>
                                </p:cTn>
                              </p:par>
                              <p:par>
                                <p:cTn id="28" presetID="54" presetClass="entr" presetSubtype="0" accel="100000" fill="hold" nodeType="withEffect">
                                  <p:stCondLst>
                                    <p:cond delay="0"/>
                                  </p:stCondLst>
                                  <p:childTnLst>
                                    <p:set>
                                      <p:cBhvr>
                                        <p:cTn id="29" dur="1" fill="hold">
                                          <p:stCondLst>
                                            <p:cond delay="0"/>
                                          </p:stCondLst>
                                        </p:cTn>
                                        <p:tgtEl>
                                          <p:spTgt spid="2051"/>
                                        </p:tgtEl>
                                        <p:attrNameLst>
                                          <p:attrName>style.visibility</p:attrName>
                                        </p:attrNameLst>
                                      </p:cBhvr>
                                      <p:to>
                                        <p:strVal val="visible"/>
                                      </p:to>
                                    </p:set>
                                    <p:anim calcmode="lin" valueType="num">
                                      <p:cBhvr>
                                        <p:cTn id="30" dur="1000" fill="hold"/>
                                        <p:tgtEl>
                                          <p:spTgt spid="2051"/>
                                        </p:tgtEl>
                                        <p:attrNameLst>
                                          <p:attrName>ppt_w</p:attrName>
                                        </p:attrNameLst>
                                      </p:cBhvr>
                                      <p:tavLst>
                                        <p:tav tm="0">
                                          <p:val>
                                            <p:strVal val="#ppt_w*0.05"/>
                                          </p:val>
                                        </p:tav>
                                        <p:tav tm="100000">
                                          <p:val>
                                            <p:strVal val="#ppt_w"/>
                                          </p:val>
                                        </p:tav>
                                      </p:tavLst>
                                    </p:anim>
                                    <p:anim calcmode="lin" valueType="num">
                                      <p:cBhvr>
                                        <p:cTn id="31" dur="1000" fill="hold"/>
                                        <p:tgtEl>
                                          <p:spTgt spid="2051"/>
                                        </p:tgtEl>
                                        <p:attrNameLst>
                                          <p:attrName>ppt_h</p:attrName>
                                        </p:attrNameLst>
                                      </p:cBhvr>
                                      <p:tavLst>
                                        <p:tav tm="0">
                                          <p:val>
                                            <p:strVal val="#ppt_h"/>
                                          </p:val>
                                        </p:tav>
                                        <p:tav tm="100000">
                                          <p:val>
                                            <p:strVal val="#ppt_h"/>
                                          </p:val>
                                        </p:tav>
                                      </p:tavLst>
                                    </p:anim>
                                    <p:anim calcmode="lin" valueType="num">
                                      <p:cBhvr>
                                        <p:cTn id="32" dur="1000" fill="hold"/>
                                        <p:tgtEl>
                                          <p:spTgt spid="2051"/>
                                        </p:tgtEl>
                                        <p:attrNameLst>
                                          <p:attrName>ppt_x</p:attrName>
                                        </p:attrNameLst>
                                      </p:cBhvr>
                                      <p:tavLst>
                                        <p:tav tm="0">
                                          <p:val>
                                            <p:strVal val="#ppt_x-.2"/>
                                          </p:val>
                                        </p:tav>
                                        <p:tav tm="100000">
                                          <p:val>
                                            <p:strVal val="#ppt_x"/>
                                          </p:val>
                                        </p:tav>
                                      </p:tavLst>
                                    </p:anim>
                                    <p:anim calcmode="lin" valueType="num">
                                      <p:cBhvr>
                                        <p:cTn id="33" dur="1000" fill="hold"/>
                                        <p:tgtEl>
                                          <p:spTgt spid="2051"/>
                                        </p:tgtEl>
                                        <p:attrNameLst>
                                          <p:attrName>ppt_y</p:attrName>
                                        </p:attrNameLst>
                                      </p:cBhvr>
                                      <p:tavLst>
                                        <p:tav tm="0">
                                          <p:val>
                                            <p:strVal val="#ppt_y"/>
                                          </p:val>
                                        </p:tav>
                                        <p:tav tm="100000">
                                          <p:val>
                                            <p:strVal val="#ppt_y"/>
                                          </p:val>
                                        </p:tav>
                                      </p:tavLst>
                                    </p:anim>
                                    <p:animEffect transition="in" filter="fade">
                                      <p:cBhvr>
                                        <p:cTn id="34" dur="1000"/>
                                        <p:tgtEl>
                                          <p:spTgt spid="2051"/>
                                        </p:tgtEl>
                                      </p:cBhvr>
                                    </p:animEffect>
                                  </p:childTnLst>
                                </p:cTn>
                              </p:par>
                              <p:par>
                                <p:cTn id="35" presetID="54" presetClass="entr" presetSubtype="0" accel="10000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1000" fill="hold"/>
                                        <p:tgtEl>
                                          <p:spTgt spid="10"/>
                                        </p:tgtEl>
                                        <p:attrNameLst>
                                          <p:attrName>ppt_w</p:attrName>
                                        </p:attrNameLst>
                                      </p:cBhvr>
                                      <p:tavLst>
                                        <p:tav tm="0">
                                          <p:val>
                                            <p:strVal val="#ppt_w*0.05"/>
                                          </p:val>
                                        </p:tav>
                                        <p:tav tm="100000">
                                          <p:val>
                                            <p:strVal val="#ppt_w"/>
                                          </p:val>
                                        </p:tav>
                                      </p:tavLst>
                                    </p:anim>
                                    <p:anim calcmode="lin" valueType="num">
                                      <p:cBhvr>
                                        <p:cTn id="38" dur="1000" fill="hold"/>
                                        <p:tgtEl>
                                          <p:spTgt spid="10"/>
                                        </p:tgtEl>
                                        <p:attrNameLst>
                                          <p:attrName>ppt_h</p:attrName>
                                        </p:attrNameLst>
                                      </p:cBhvr>
                                      <p:tavLst>
                                        <p:tav tm="0">
                                          <p:val>
                                            <p:strVal val="#ppt_h"/>
                                          </p:val>
                                        </p:tav>
                                        <p:tav tm="100000">
                                          <p:val>
                                            <p:strVal val="#ppt_h"/>
                                          </p:val>
                                        </p:tav>
                                      </p:tavLst>
                                    </p:anim>
                                    <p:anim calcmode="lin" valueType="num">
                                      <p:cBhvr>
                                        <p:cTn id="39" dur="1000" fill="hold"/>
                                        <p:tgtEl>
                                          <p:spTgt spid="10"/>
                                        </p:tgtEl>
                                        <p:attrNameLst>
                                          <p:attrName>ppt_x</p:attrName>
                                        </p:attrNameLst>
                                      </p:cBhvr>
                                      <p:tavLst>
                                        <p:tav tm="0">
                                          <p:val>
                                            <p:strVal val="#ppt_x-.2"/>
                                          </p:val>
                                        </p:tav>
                                        <p:tav tm="100000">
                                          <p:val>
                                            <p:strVal val="#ppt_x"/>
                                          </p:val>
                                        </p:tav>
                                      </p:tavLst>
                                    </p:anim>
                                    <p:anim calcmode="lin" valueType="num">
                                      <p:cBhvr>
                                        <p:cTn id="40" dur="1000" fill="hold"/>
                                        <p:tgtEl>
                                          <p:spTgt spid="10"/>
                                        </p:tgtEl>
                                        <p:attrNameLst>
                                          <p:attrName>ppt_y</p:attrName>
                                        </p:attrNameLst>
                                      </p:cBhvr>
                                      <p:tavLst>
                                        <p:tav tm="0">
                                          <p:val>
                                            <p:strVal val="#ppt_y"/>
                                          </p:val>
                                        </p:tav>
                                        <p:tav tm="100000">
                                          <p:val>
                                            <p:strVal val="#ppt_y"/>
                                          </p:val>
                                        </p:tav>
                                      </p:tavLst>
                                    </p:anim>
                                    <p:animEffect transition="in" filter="fade">
                                      <p:cBhvr>
                                        <p:cTn id="41"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5" name="Picture 7" descr="C:\Users\evega\Pictures\varios\qomg_implementaciones-exitosas.jpg"/>
          <p:cNvPicPr>
            <a:picLocks noChangeAspect="1" noChangeArrowheads="1"/>
          </p:cNvPicPr>
          <p:nvPr/>
        </p:nvPicPr>
        <p:blipFill>
          <a:blip r:embed="rId2" cstate="print"/>
          <a:srcRect/>
          <a:stretch>
            <a:fillRect/>
          </a:stretch>
        </p:blipFill>
        <p:spPr bwMode="auto">
          <a:xfrm>
            <a:off x="428596" y="2000240"/>
            <a:ext cx="1643074" cy="1643074"/>
          </a:xfrm>
          <a:prstGeom prst="rect">
            <a:avLst/>
          </a:prstGeom>
          <a:noFill/>
        </p:spPr>
      </p:pic>
      <p:sp>
        <p:nvSpPr>
          <p:cNvPr id="2" name="1 CuadroTexto"/>
          <p:cNvSpPr txBox="1"/>
          <p:nvPr/>
        </p:nvSpPr>
        <p:spPr>
          <a:xfrm>
            <a:off x="928662" y="1285860"/>
            <a:ext cx="4219402" cy="646331"/>
          </a:xfrm>
          <a:prstGeom prst="rect">
            <a:avLst/>
          </a:prstGeom>
          <a:noFill/>
        </p:spPr>
        <p:txBody>
          <a:bodyPr wrap="square" rtlCol="0">
            <a:spAutoFit/>
          </a:bodyPr>
          <a:lstStyle/>
          <a:p>
            <a:r>
              <a:rPr lang="es-MX" sz="3600" b="1" dirty="0" smtClean="0">
                <a:latin typeface="+mn-lt"/>
              </a:rPr>
              <a:t>1960-1980</a:t>
            </a:r>
            <a:endParaRPr lang="es-ES" sz="3600" b="1" dirty="0">
              <a:latin typeface="+mn-lt"/>
            </a:endParaRPr>
          </a:p>
        </p:txBody>
      </p:sp>
      <p:sp>
        <p:nvSpPr>
          <p:cNvPr id="3" name="2 Rectángulo redondeado"/>
          <p:cNvSpPr/>
          <p:nvPr/>
        </p:nvSpPr>
        <p:spPr>
          <a:xfrm>
            <a:off x="357158" y="1357298"/>
            <a:ext cx="500066" cy="500066"/>
          </a:xfrm>
          <a:prstGeom prst="roundRect">
            <a:avLst/>
          </a:prstGeom>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dk1"/>
          </a:lnRef>
          <a:fillRef idx="3">
            <a:schemeClr val="dk1"/>
          </a:fillRef>
          <a:effectRef idx="3">
            <a:schemeClr val="dk1"/>
          </a:effectRef>
          <a:fontRef idx="minor">
            <a:schemeClr val="lt1"/>
          </a:fontRef>
        </p:style>
        <p:txBody>
          <a:bodyPr rtlCol="0" anchor="ctr"/>
          <a:lstStyle/>
          <a:p>
            <a:pPr algn="ctr"/>
            <a:r>
              <a:rPr lang="es-MX" sz="3600" b="1" dirty="0" smtClean="0">
                <a:solidFill>
                  <a:schemeClr val="bg1"/>
                </a:solidFill>
              </a:rPr>
              <a:t>2</a:t>
            </a:r>
            <a:endParaRPr lang="es-ES" sz="3600" b="1" dirty="0">
              <a:solidFill>
                <a:schemeClr val="bg1"/>
              </a:solidFill>
            </a:endParaRPr>
          </a:p>
        </p:txBody>
      </p:sp>
      <p:sp>
        <p:nvSpPr>
          <p:cNvPr id="11" name="10 CuadroTexto"/>
          <p:cNvSpPr txBox="1"/>
          <p:nvPr/>
        </p:nvSpPr>
        <p:spPr>
          <a:xfrm>
            <a:off x="2428860" y="2571744"/>
            <a:ext cx="6215106" cy="830997"/>
          </a:xfrm>
          <a:prstGeom prst="rect">
            <a:avLst/>
          </a:prstGeom>
          <a:noFill/>
        </p:spPr>
        <p:txBody>
          <a:bodyPr wrap="square" rtlCol="0">
            <a:spAutoFit/>
          </a:bodyPr>
          <a:lstStyle/>
          <a:p>
            <a:r>
              <a:rPr lang="es-MX" sz="2400" dirty="0" smtClean="0">
                <a:latin typeface="+mn-lt"/>
              </a:rPr>
              <a:t>Necesidad de estructura adecuada y procesos eficaces en Dependencias y Entidades.</a:t>
            </a:r>
          </a:p>
        </p:txBody>
      </p:sp>
      <p:sp>
        <p:nvSpPr>
          <p:cNvPr id="13" name="12 Rectángulo"/>
          <p:cNvSpPr/>
          <p:nvPr/>
        </p:nvSpPr>
        <p:spPr>
          <a:xfrm>
            <a:off x="857224" y="3857628"/>
            <a:ext cx="5929354" cy="1138773"/>
          </a:xfrm>
          <a:prstGeom prst="rect">
            <a:avLst/>
          </a:prstGeom>
        </p:spPr>
        <p:txBody>
          <a:bodyPr wrap="square">
            <a:spAutoFit/>
          </a:bodyPr>
          <a:lstStyle/>
          <a:p>
            <a:r>
              <a:rPr lang="es-MX" sz="2400" dirty="0" smtClean="0">
                <a:latin typeface="+mn-lt"/>
              </a:rPr>
              <a:t>Creación de unidades para el mejoramiento administrativo </a:t>
            </a:r>
            <a:r>
              <a:rPr lang="es-MX" sz="2000" i="1" dirty="0" smtClean="0">
                <a:latin typeface="+mn-lt"/>
              </a:rPr>
              <a:t>(más preocupadas por el control presupuestal)</a:t>
            </a:r>
            <a:endParaRPr lang="es-ES" sz="2400" i="1" dirty="0">
              <a:latin typeface="+mn-lt"/>
            </a:endParaRPr>
          </a:p>
        </p:txBody>
      </p:sp>
      <p:pic>
        <p:nvPicPr>
          <p:cNvPr id="2057" name="Picture 9" descr="C:\Users\evega\Pictures\varios\image003.jpg"/>
          <p:cNvPicPr>
            <a:picLocks noChangeAspect="1" noChangeArrowheads="1"/>
          </p:cNvPicPr>
          <p:nvPr/>
        </p:nvPicPr>
        <p:blipFill>
          <a:blip r:embed="rId3" cstate="print"/>
          <a:srcRect/>
          <a:stretch>
            <a:fillRect/>
          </a:stretch>
        </p:blipFill>
        <p:spPr bwMode="auto">
          <a:xfrm>
            <a:off x="6929454" y="3929066"/>
            <a:ext cx="1619599" cy="110173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2055"/>
                                        </p:tgtEl>
                                        <p:attrNameLst>
                                          <p:attrName>style.visibility</p:attrName>
                                        </p:attrNameLst>
                                      </p:cBhvr>
                                      <p:to>
                                        <p:strVal val="visible"/>
                                      </p:to>
                                    </p:set>
                                    <p:anim calcmode="lin" valueType="num">
                                      <p:cBhvr>
                                        <p:cTn id="7" dur="1000" fill="hold"/>
                                        <p:tgtEl>
                                          <p:spTgt spid="2055"/>
                                        </p:tgtEl>
                                        <p:attrNameLst>
                                          <p:attrName>ppt_w</p:attrName>
                                        </p:attrNameLst>
                                      </p:cBhvr>
                                      <p:tavLst>
                                        <p:tav tm="0">
                                          <p:val>
                                            <p:strVal val="#ppt_w*0.05"/>
                                          </p:val>
                                        </p:tav>
                                        <p:tav tm="100000">
                                          <p:val>
                                            <p:strVal val="#ppt_w"/>
                                          </p:val>
                                        </p:tav>
                                      </p:tavLst>
                                    </p:anim>
                                    <p:anim calcmode="lin" valueType="num">
                                      <p:cBhvr>
                                        <p:cTn id="8" dur="1000" fill="hold"/>
                                        <p:tgtEl>
                                          <p:spTgt spid="2055"/>
                                        </p:tgtEl>
                                        <p:attrNameLst>
                                          <p:attrName>ppt_h</p:attrName>
                                        </p:attrNameLst>
                                      </p:cBhvr>
                                      <p:tavLst>
                                        <p:tav tm="0">
                                          <p:val>
                                            <p:strVal val="#ppt_h"/>
                                          </p:val>
                                        </p:tav>
                                        <p:tav tm="100000">
                                          <p:val>
                                            <p:strVal val="#ppt_h"/>
                                          </p:val>
                                        </p:tav>
                                      </p:tavLst>
                                    </p:anim>
                                    <p:anim calcmode="lin" valueType="num">
                                      <p:cBhvr>
                                        <p:cTn id="9" dur="1000" fill="hold"/>
                                        <p:tgtEl>
                                          <p:spTgt spid="2055"/>
                                        </p:tgtEl>
                                        <p:attrNameLst>
                                          <p:attrName>ppt_x</p:attrName>
                                        </p:attrNameLst>
                                      </p:cBhvr>
                                      <p:tavLst>
                                        <p:tav tm="0">
                                          <p:val>
                                            <p:strVal val="#ppt_x-.2"/>
                                          </p:val>
                                        </p:tav>
                                        <p:tav tm="100000">
                                          <p:val>
                                            <p:strVal val="#ppt_x"/>
                                          </p:val>
                                        </p:tav>
                                      </p:tavLst>
                                    </p:anim>
                                    <p:anim calcmode="lin" valueType="num">
                                      <p:cBhvr>
                                        <p:cTn id="10" dur="1000" fill="hold"/>
                                        <p:tgtEl>
                                          <p:spTgt spid="2055"/>
                                        </p:tgtEl>
                                        <p:attrNameLst>
                                          <p:attrName>ppt_y</p:attrName>
                                        </p:attrNameLst>
                                      </p:cBhvr>
                                      <p:tavLst>
                                        <p:tav tm="0">
                                          <p:val>
                                            <p:strVal val="#ppt_y"/>
                                          </p:val>
                                        </p:tav>
                                        <p:tav tm="100000">
                                          <p:val>
                                            <p:strVal val="#ppt_y"/>
                                          </p:val>
                                        </p:tav>
                                      </p:tavLst>
                                    </p:anim>
                                    <p:animEffect transition="in" filter="fade">
                                      <p:cBhvr>
                                        <p:cTn id="11" dur="1000"/>
                                        <p:tgtEl>
                                          <p:spTgt spid="2055"/>
                                        </p:tgtEl>
                                      </p:cBhvr>
                                    </p:animEffect>
                                  </p:childTnLst>
                                </p:cTn>
                              </p:par>
                              <p:par>
                                <p:cTn id="12" presetID="54" presetClass="entr" presetSubtype="0" accel="100000" fill="hold" grpId="0" nodeType="with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1000" fill="hold"/>
                                        <p:tgtEl>
                                          <p:spTgt spid="11"/>
                                        </p:tgtEl>
                                        <p:attrNameLst>
                                          <p:attrName>ppt_w</p:attrName>
                                        </p:attrNameLst>
                                      </p:cBhvr>
                                      <p:tavLst>
                                        <p:tav tm="0">
                                          <p:val>
                                            <p:strVal val="#ppt_w*0.05"/>
                                          </p:val>
                                        </p:tav>
                                        <p:tav tm="100000">
                                          <p:val>
                                            <p:strVal val="#ppt_w"/>
                                          </p:val>
                                        </p:tav>
                                      </p:tavLst>
                                    </p:anim>
                                    <p:anim calcmode="lin" valueType="num">
                                      <p:cBhvr>
                                        <p:cTn id="15" dur="1000" fill="hold"/>
                                        <p:tgtEl>
                                          <p:spTgt spid="11"/>
                                        </p:tgtEl>
                                        <p:attrNameLst>
                                          <p:attrName>ppt_h</p:attrName>
                                        </p:attrNameLst>
                                      </p:cBhvr>
                                      <p:tavLst>
                                        <p:tav tm="0">
                                          <p:val>
                                            <p:strVal val="#ppt_h"/>
                                          </p:val>
                                        </p:tav>
                                        <p:tav tm="100000">
                                          <p:val>
                                            <p:strVal val="#ppt_h"/>
                                          </p:val>
                                        </p:tav>
                                      </p:tavLst>
                                    </p:anim>
                                    <p:anim calcmode="lin" valueType="num">
                                      <p:cBhvr>
                                        <p:cTn id="16" dur="1000" fill="hold"/>
                                        <p:tgtEl>
                                          <p:spTgt spid="11"/>
                                        </p:tgtEl>
                                        <p:attrNameLst>
                                          <p:attrName>ppt_x</p:attrName>
                                        </p:attrNameLst>
                                      </p:cBhvr>
                                      <p:tavLst>
                                        <p:tav tm="0">
                                          <p:val>
                                            <p:strVal val="#ppt_x-.2"/>
                                          </p:val>
                                        </p:tav>
                                        <p:tav tm="100000">
                                          <p:val>
                                            <p:strVal val="#ppt_x"/>
                                          </p:val>
                                        </p:tav>
                                      </p:tavLst>
                                    </p:anim>
                                    <p:anim calcmode="lin" valueType="num">
                                      <p:cBhvr>
                                        <p:cTn id="17" dur="1000" fill="hold"/>
                                        <p:tgtEl>
                                          <p:spTgt spid="11"/>
                                        </p:tgtEl>
                                        <p:attrNameLst>
                                          <p:attrName>ppt_y</p:attrName>
                                        </p:attrNameLst>
                                      </p:cBhvr>
                                      <p:tavLst>
                                        <p:tav tm="0">
                                          <p:val>
                                            <p:strVal val="#ppt_y"/>
                                          </p:val>
                                        </p:tav>
                                        <p:tav tm="100000">
                                          <p:val>
                                            <p:strVal val="#ppt_y"/>
                                          </p:val>
                                        </p:tav>
                                      </p:tavLst>
                                    </p:anim>
                                    <p:animEffect transition="in" filter="fade">
                                      <p:cBhvr>
                                        <p:cTn id="18" dur="10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54" presetClass="entr" presetSubtype="0" accel="10000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1000" fill="hold"/>
                                        <p:tgtEl>
                                          <p:spTgt spid="13"/>
                                        </p:tgtEl>
                                        <p:attrNameLst>
                                          <p:attrName>ppt_w</p:attrName>
                                        </p:attrNameLst>
                                      </p:cBhvr>
                                      <p:tavLst>
                                        <p:tav tm="0">
                                          <p:val>
                                            <p:strVal val="#ppt_w*0.05"/>
                                          </p:val>
                                        </p:tav>
                                        <p:tav tm="100000">
                                          <p:val>
                                            <p:strVal val="#ppt_w"/>
                                          </p:val>
                                        </p:tav>
                                      </p:tavLst>
                                    </p:anim>
                                    <p:anim calcmode="lin" valueType="num">
                                      <p:cBhvr>
                                        <p:cTn id="24" dur="1000" fill="hold"/>
                                        <p:tgtEl>
                                          <p:spTgt spid="13"/>
                                        </p:tgtEl>
                                        <p:attrNameLst>
                                          <p:attrName>ppt_h</p:attrName>
                                        </p:attrNameLst>
                                      </p:cBhvr>
                                      <p:tavLst>
                                        <p:tav tm="0">
                                          <p:val>
                                            <p:strVal val="#ppt_h"/>
                                          </p:val>
                                        </p:tav>
                                        <p:tav tm="100000">
                                          <p:val>
                                            <p:strVal val="#ppt_h"/>
                                          </p:val>
                                        </p:tav>
                                      </p:tavLst>
                                    </p:anim>
                                    <p:anim calcmode="lin" valueType="num">
                                      <p:cBhvr>
                                        <p:cTn id="25" dur="1000" fill="hold"/>
                                        <p:tgtEl>
                                          <p:spTgt spid="13"/>
                                        </p:tgtEl>
                                        <p:attrNameLst>
                                          <p:attrName>ppt_x</p:attrName>
                                        </p:attrNameLst>
                                      </p:cBhvr>
                                      <p:tavLst>
                                        <p:tav tm="0">
                                          <p:val>
                                            <p:strVal val="#ppt_x-.2"/>
                                          </p:val>
                                        </p:tav>
                                        <p:tav tm="100000">
                                          <p:val>
                                            <p:strVal val="#ppt_x"/>
                                          </p:val>
                                        </p:tav>
                                      </p:tavLst>
                                    </p:anim>
                                    <p:anim calcmode="lin" valueType="num">
                                      <p:cBhvr>
                                        <p:cTn id="26" dur="1000" fill="hold"/>
                                        <p:tgtEl>
                                          <p:spTgt spid="13"/>
                                        </p:tgtEl>
                                        <p:attrNameLst>
                                          <p:attrName>ppt_y</p:attrName>
                                        </p:attrNameLst>
                                      </p:cBhvr>
                                      <p:tavLst>
                                        <p:tav tm="0">
                                          <p:val>
                                            <p:strVal val="#ppt_y"/>
                                          </p:val>
                                        </p:tav>
                                        <p:tav tm="100000">
                                          <p:val>
                                            <p:strVal val="#ppt_y"/>
                                          </p:val>
                                        </p:tav>
                                      </p:tavLst>
                                    </p:anim>
                                    <p:animEffect transition="in" filter="fade">
                                      <p:cBhvr>
                                        <p:cTn id="27" dur="1000"/>
                                        <p:tgtEl>
                                          <p:spTgt spid="13"/>
                                        </p:tgtEl>
                                      </p:cBhvr>
                                    </p:animEffect>
                                  </p:childTnLst>
                                </p:cTn>
                              </p:par>
                              <p:par>
                                <p:cTn id="28" presetID="54" presetClass="entr" presetSubtype="0" accel="100000" fill="hold" nodeType="withEffect">
                                  <p:stCondLst>
                                    <p:cond delay="0"/>
                                  </p:stCondLst>
                                  <p:childTnLst>
                                    <p:set>
                                      <p:cBhvr>
                                        <p:cTn id="29" dur="1" fill="hold">
                                          <p:stCondLst>
                                            <p:cond delay="0"/>
                                          </p:stCondLst>
                                        </p:cTn>
                                        <p:tgtEl>
                                          <p:spTgt spid="2057"/>
                                        </p:tgtEl>
                                        <p:attrNameLst>
                                          <p:attrName>style.visibility</p:attrName>
                                        </p:attrNameLst>
                                      </p:cBhvr>
                                      <p:to>
                                        <p:strVal val="visible"/>
                                      </p:to>
                                    </p:set>
                                    <p:anim calcmode="lin" valueType="num">
                                      <p:cBhvr>
                                        <p:cTn id="30" dur="1000" fill="hold"/>
                                        <p:tgtEl>
                                          <p:spTgt spid="2057"/>
                                        </p:tgtEl>
                                        <p:attrNameLst>
                                          <p:attrName>ppt_w</p:attrName>
                                        </p:attrNameLst>
                                      </p:cBhvr>
                                      <p:tavLst>
                                        <p:tav tm="0">
                                          <p:val>
                                            <p:strVal val="#ppt_w*0.05"/>
                                          </p:val>
                                        </p:tav>
                                        <p:tav tm="100000">
                                          <p:val>
                                            <p:strVal val="#ppt_w"/>
                                          </p:val>
                                        </p:tav>
                                      </p:tavLst>
                                    </p:anim>
                                    <p:anim calcmode="lin" valueType="num">
                                      <p:cBhvr>
                                        <p:cTn id="31" dur="1000" fill="hold"/>
                                        <p:tgtEl>
                                          <p:spTgt spid="2057"/>
                                        </p:tgtEl>
                                        <p:attrNameLst>
                                          <p:attrName>ppt_h</p:attrName>
                                        </p:attrNameLst>
                                      </p:cBhvr>
                                      <p:tavLst>
                                        <p:tav tm="0">
                                          <p:val>
                                            <p:strVal val="#ppt_h"/>
                                          </p:val>
                                        </p:tav>
                                        <p:tav tm="100000">
                                          <p:val>
                                            <p:strVal val="#ppt_h"/>
                                          </p:val>
                                        </p:tav>
                                      </p:tavLst>
                                    </p:anim>
                                    <p:anim calcmode="lin" valueType="num">
                                      <p:cBhvr>
                                        <p:cTn id="32" dur="1000" fill="hold"/>
                                        <p:tgtEl>
                                          <p:spTgt spid="2057"/>
                                        </p:tgtEl>
                                        <p:attrNameLst>
                                          <p:attrName>ppt_x</p:attrName>
                                        </p:attrNameLst>
                                      </p:cBhvr>
                                      <p:tavLst>
                                        <p:tav tm="0">
                                          <p:val>
                                            <p:strVal val="#ppt_x-.2"/>
                                          </p:val>
                                        </p:tav>
                                        <p:tav tm="100000">
                                          <p:val>
                                            <p:strVal val="#ppt_x"/>
                                          </p:val>
                                        </p:tav>
                                      </p:tavLst>
                                    </p:anim>
                                    <p:anim calcmode="lin" valueType="num">
                                      <p:cBhvr>
                                        <p:cTn id="33" dur="1000" fill="hold"/>
                                        <p:tgtEl>
                                          <p:spTgt spid="2057"/>
                                        </p:tgtEl>
                                        <p:attrNameLst>
                                          <p:attrName>ppt_y</p:attrName>
                                        </p:attrNameLst>
                                      </p:cBhvr>
                                      <p:tavLst>
                                        <p:tav tm="0">
                                          <p:val>
                                            <p:strVal val="#ppt_y"/>
                                          </p:val>
                                        </p:tav>
                                        <p:tav tm="100000">
                                          <p:val>
                                            <p:strVal val="#ppt_y"/>
                                          </p:val>
                                        </p:tav>
                                      </p:tavLst>
                                    </p:anim>
                                    <p:animEffect transition="in" filter="fade">
                                      <p:cBhvr>
                                        <p:cTn id="34" dur="1000"/>
                                        <p:tgtEl>
                                          <p:spTgt spid="20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28662" y="1285860"/>
            <a:ext cx="3715346" cy="646331"/>
          </a:xfrm>
          <a:prstGeom prst="rect">
            <a:avLst/>
          </a:prstGeom>
          <a:noFill/>
        </p:spPr>
        <p:txBody>
          <a:bodyPr wrap="square" rtlCol="0">
            <a:spAutoFit/>
          </a:bodyPr>
          <a:lstStyle/>
          <a:p>
            <a:r>
              <a:rPr lang="es-MX" sz="3600" b="1" dirty="0" smtClean="0">
                <a:latin typeface="+mn-lt"/>
              </a:rPr>
              <a:t>1960-1980</a:t>
            </a:r>
            <a:endParaRPr lang="es-ES" sz="3600" b="1" dirty="0">
              <a:latin typeface="+mn-lt"/>
            </a:endParaRPr>
          </a:p>
        </p:txBody>
      </p:sp>
      <p:sp>
        <p:nvSpPr>
          <p:cNvPr id="3" name="2 Rectángulo redondeado"/>
          <p:cNvSpPr/>
          <p:nvPr/>
        </p:nvSpPr>
        <p:spPr>
          <a:xfrm>
            <a:off x="357158" y="1357298"/>
            <a:ext cx="500066" cy="500066"/>
          </a:xfrm>
          <a:prstGeom prst="roundRect">
            <a:avLst/>
          </a:prstGeom>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dk1"/>
          </a:lnRef>
          <a:fillRef idx="3">
            <a:schemeClr val="dk1"/>
          </a:fillRef>
          <a:effectRef idx="3">
            <a:schemeClr val="dk1"/>
          </a:effectRef>
          <a:fontRef idx="minor">
            <a:schemeClr val="lt1"/>
          </a:fontRef>
        </p:style>
        <p:txBody>
          <a:bodyPr rtlCol="0" anchor="ctr"/>
          <a:lstStyle/>
          <a:p>
            <a:pPr algn="ctr"/>
            <a:r>
              <a:rPr lang="es-MX" sz="3600" b="1" dirty="0" smtClean="0">
                <a:solidFill>
                  <a:schemeClr val="bg1"/>
                </a:solidFill>
              </a:rPr>
              <a:t>2</a:t>
            </a:r>
            <a:endParaRPr lang="es-ES" sz="3600" b="1" dirty="0">
              <a:solidFill>
                <a:schemeClr val="bg1"/>
              </a:solidFill>
            </a:endParaRPr>
          </a:p>
        </p:txBody>
      </p:sp>
      <p:sp>
        <p:nvSpPr>
          <p:cNvPr id="4" name="3 CuadroTexto"/>
          <p:cNvSpPr txBox="1"/>
          <p:nvPr/>
        </p:nvSpPr>
        <p:spPr>
          <a:xfrm>
            <a:off x="4643438" y="1357298"/>
            <a:ext cx="3214710" cy="830997"/>
          </a:xfrm>
          <a:prstGeom prst="rect">
            <a:avLst/>
          </a:prstGeom>
          <a:noFill/>
        </p:spPr>
        <p:txBody>
          <a:bodyPr wrap="square" rtlCol="0">
            <a:spAutoFit/>
          </a:bodyPr>
          <a:lstStyle/>
          <a:p>
            <a:pPr algn="r"/>
            <a:r>
              <a:rPr lang="es-MX" sz="2400" b="1" dirty="0" smtClean="0">
                <a:solidFill>
                  <a:schemeClr val="tx2">
                    <a:lumMod val="60000"/>
                    <a:lumOff val="40000"/>
                  </a:schemeClr>
                </a:solidFill>
                <a:latin typeface="+mn-lt"/>
              </a:rPr>
              <a:t>Gustavo Díaz Ordaz</a:t>
            </a:r>
          </a:p>
          <a:p>
            <a:pPr algn="r"/>
            <a:r>
              <a:rPr lang="es-MX" sz="2400" b="1" dirty="0" smtClean="0">
                <a:solidFill>
                  <a:schemeClr val="tx2">
                    <a:lumMod val="60000"/>
                    <a:lumOff val="40000"/>
                  </a:schemeClr>
                </a:solidFill>
                <a:latin typeface="+mn-lt"/>
              </a:rPr>
              <a:t>1964-1970</a:t>
            </a:r>
            <a:endParaRPr lang="es-ES" sz="2400" b="1" dirty="0">
              <a:solidFill>
                <a:schemeClr val="tx2">
                  <a:lumMod val="60000"/>
                  <a:lumOff val="40000"/>
                </a:schemeClr>
              </a:solidFill>
              <a:latin typeface="+mn-lt"/>
            </a:endParaRPr>
          </a:p>
        </p:txBody>
      </p:sp>
      <p:pic>
        <p:nvPicPr>
          <p:cNvPr id="4098" name="Picture 2" descr="C:\Users\evega\Pictures\varios\diaz ordaz 64-70.jpg"/>
          <p:cNvPicPr>
            <a:picLocks noChangeAspect="1" noChangeArrowheads="1"/>
          </p:cNvPicPr>
          <p:nvPr/>
        </p:nvPicPr>
        <p:blipFill>
          <a:blip r:embed="rId2" cstate="print"/>
          <a:srcRect/>
          <a:stretch>
            <a:fillRect/>
          </a:stretch>
        </p:blipFill>
        <p:spPr bwMode="auto">
          <a:xfrm>
            <a:off x="8060302" y="1214422"/>
            <a:ext cx="797978" cy="1000132"/>
          </a:xfrm>
          <a:prstGeom prst="rect">
            <a:avLst/>
          </a:prstGeom>
          <a:noFill/>
        </p:spPr>
      </p:pic>
      <p:pic>
        <p:nvPicPr>
          <p:cNvPr id="7" name="6 Imagen" descr="networking2.jpg"/>
          <p:cNvPicPr>
            <a:picLocks noChangeAspect="1"/>
          </p:cNvPicPr>
          <p:nvPr/>
        </p:nvPicPr>
        <p:blipFill>
          <a:blip r:embed="rId3" cstate="print"/>
          <a:stretch>
            <a:fillRect/>
          </a:stretch>
        </p:blipFill>
        <p:spPr>
          <a:xfrm>
            <a:off x="1000100" y="3452822"/>
            <a:ext cx="3071820" cy="2047880"/>
          </a:xfrm>
          <a:prstGeom prst="rect">
            <a:avLst/>
          </a:prstGeom>
        </p:spPr>
      </p:pic>
      <p:sp>
        <p:nvSpPr>
          <p:cNvPr id="8" name="7 CuadroTexto"/>
          <p:cNvSpPr txBox="1"/>
          <p:nvPr/>
        </p:nvSpPr>
        <p:spPr>
          <a:xfrm>
            <a:off x="4214810" y="3571876"/>
            <a:ext cx="4214842" cy="1569660"/>
          </a:xfrm>
          <a:prstGeom prst="rect">
            <a:avLst/>
          </a:prstGeom>
          <a:noFill/>
        </p:spPr>
        <p:txBody>
          <a:bodyPr wrap="square" rtlCol="0">
            <a:spAutoFit/>
          </a:bodyPr>
          <a:lstStyle/>
          <a:p>
            <a:pPr algn="ctr"/>
            <a:r>
              <a:rPr lang="es-MX" sz="2400" dirty="0" smtClean="0">
                <a:latin typeface="+mn-lt"/>
              </a:rPr>
              <a:t>Se buscó la organización y coordinación entre las mismas dependencias y entidades, y al interior de cada una</a:t>
            </a:r>
            <a:endParaRPr lang="es-ES" sz="2400" dirty="0">
              <a:latin typeface="+mn-lt"/>
            </a:endParaRPr>
          </a:p>
        </p:txBody>
      </p:sp>
      <p:sp>
        <p:nvSpPr>
          <p:cNvPr id="9" name="8 CuadroTexto"/>
          <p:cNvSpPr txBox="1"/>
          <p:nvPr/>
        </p:nvSpPr>
        <p:spPr>
          <a:xfrm>
            <a:off x="857224" y="2428868"/>
            <a:ext cx="7358114" cy="954107"/>
          </a:xfrm>
          <a:prstGeom prst="rect">
            <a:avLst/>
          </a:prstGeom>
          <a:noFill/>
        </p:spPr>
        <p:txBody>
          <a:bodyPr wrap="square" rtlCol="0">
            <a:spAutoFit/>
          </a:bodyPr>
          <a:lstStyle/>
          <a:p>
            <a:pPr algn="ctr"/>
            <a:r>
              <a:rPr lang="es-MX" sz="2800" b="1" dirty="0" smtClean="0">
                <a:latin typeface="+mn-lt"/>
              </a:rPr>
              <a:t>¿Cómo modernizar en forma congruente la organización y los procedimientos existentes?</a:t>
            </a:r>
            <a:endParaRPr lang="es-ES" sz="2800" b="1" dirty="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28662" y="1285860"/>
            <a:ext cx="3427314" cy="646331"/>
          </a:xfrm>
          <a:prstGeom prst="rect">
            <a:avLst/>
          </a:prstGeom>
          <a:noFill/>
        </p:spPr>
        <p:txBody>
          <a:bodyPr wrap="square" rtlCol="0">
            <a:spAutoFit/>
          </a:bodyPr>
          <a:lstStyle/>
          <a:p>
            <a:r>
              <a:rPr lang="es-MX" sz="3600" b="1" dirty="0" smtClean="0">
                <a:latin typeface="+mn-lt"/>
              </a:rPr>
              <a:t>1960-1980</a:t>
            </a:r>
            <a:endParaRPr lang="es-ES" sz="3600" b="1" dirty="0">
              <a:latin typeface="+mn-lt"/>
            </a:endParaRPr>
          </a:p>
        </p:txBody>
      </p:sp>
      <p:sp>
        <p:nvSpPr>
          <p:cNvPr id="3" name="2 Rectángulo redondeado"/>
          <p:cNvSpPr/>
          <p:nvPr/>
        </p:nvSpPr>
        <p:spPr>
          <a:xfrm>
            <a:off x="357158" y="1357298"/>
            <a:ext cx="500066" cy="500066"/>
          </a:xfrm>
          <a:prstGeom prst="roundRect">
            <a:avLst/>
          </a:prstGeom>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dk1"/>
          </a:lnRef>
          <a:fillRef idx="3">
            <a:schemeClr val="dk1"/>
          </a:fillRef>
          <a:effectRef idx="3">
            <a:schemeClr val="dk1"/>
          </a:effectRef>
          <a:fontRef idx="minor">
            <a:schemeClr val="lt1"/>
          </a:fontRef>
        </p:style>
        <p:txBody>
          <a:bodyPr rtlCol="0" anchor="ctr"/>
          <a:lstStyle/>
          <a:p>
            <a:pPr algn="ctr"/>
            <a:r>
              <a:rPr lang="es-MX" sz="3600" b="1" dirty="0" smtClean="0">
                <a:solidFill>
                  <a:schemeClr val="bg1"/>
                </a:solidFill>
              </a:rPr>
              <a:t>2</a:t>
            </a:r>
            <a:endParaRPr lang="es-ES" sz="3600" b="1" dirty="0">
              <a:solidFill>
                <a:schemeClr val="bg1"/>
              </a:solidFill>
            </a:endParaRPr>
          </a:p>
        </p:txBody>
      </p:sp>
      <p:sp>
        <p:nvSpPr>
          <p:cNvPr id="4" name="3 CuadroTexto"/>
          <p:cNvSpPr txBox="1"/>
          <p:nvPr/>
        </p:nvSpPr>
        <p:spPr>
          <a:xfrm>
            <a:off x="4643438" y="1357298"/>
            <a:ext cx="3214710" cy="830997"/>
          </a:xfrm>
          <a:prstGeom prst="rect">
            <a:avLst/>
          </a:prstGeom>
          <a:noFill/>
        </p:spPr>
        <p:txBody>
          <a:bodyPr wrap="square" rtlCol="0">
            <a:spAutoFit/>
          </a:bodyPr>
          <a:lstStyle/>
          <a:p>
            <a:pPr algn="r"/>
            <a:r>
              <a:rPr lang="es-MX" sz="2400" b="1" dirty="0" smtClean="0">
                <a:solidFill>
                  <a:schemeClr val="tx2">
                    <a:lumMod val="60000"/>
                    <a:lumOff val="40000"/>
                  </a:schemeClr>
                </a:solidFill>
                <a:latin typeface="+mn-lt"/>
              </a:rPr>
              <a:t>Gustavo Díaz Ordaz</a:t>
            </a:r>
          </a:p>
          <a:p>
            <a:pPr algn="r"/>
            <a:r>
              <a:rPr lang="es-MX" sz="2400" b="1" dirty="0" smtClean="0">
                <a:solidFill>
                  <a:schemeClr val="tx2">
                    <a:lumMod val="60000"/>
                    <a:lumOff val="40000"/>
                  </a:schemeClr>
                </a:solidFill>
                <a:latin typeface="+mn-lt"/>
              </a:rPr>
              <a:t>1964-1970</a:t>
            </a:r>
            <a:endParaRPr lang="es-ES" sz="2400" b="1" dirty="0">
              <a:solidFill>
                <a:schemeClr val="tx2">
                  <a:lumMod val="60000"/>
                  <a:lumOff val="40000"/>
                </a:schemeClr>
              </a:solidFill>
              <a:latin typeface="+mn-lt"/>
            </a:endParaRPr>
          </a:p>
        </p:txBody>
      </p:sp>
      <p:pic>
        <p:nvPicPr>
          <p:cNvPr id="4098" name="Picture 2" descr="C:\Users\evega\Pictures\varios\diaz ordaz 64-70.jpg"/>
          <p:cNvPicPr>
            <a:picLocks noChangeAspect="1" noChangeArrowheads="1"/>
          </p:cNvPicPr>
          <p:nvPr/>
        </p:nvPicPr>
        <p:blipFill>
          <a:blip r:embed="rId2" cstate="print"/>
          <a:srcRect/>
          <a:stretch>
            <a:fillRect/>
          </a:stretch>
        </p:blipFill>
        <p:spPr bwMode="auto">
          <a:xfrm>
            <a:off x="8060302" y="1214422"/>
            <a:ext cx="797978" cy="1000132"/>
          </a:xfrm>
          <a:prstGeom prst="rect">
            <a:avLst/>
          </a:prstGeom>
          <a:noFill/>
        </p:spPr>
      </p:pic>
      <p:sp>
        <p:nvSpPr>
          <p:cNvPr id="8" name="7 CuadroTexto"/>
          <p:cNvSpPr txBox="1"/>
          <p:nvPr/>
        </p:nvSpPr>
        <p:spPr>
          <a:xfrm>
            <a:off x="357158" y="3714752"/>
            <a:ext cx="3429024" cy="1015663"/>
          </a:xfrm>
          <a:prstGeom prst="rect">
            <a:avLst/>
          </a:prstGeom>
          <a:noFill/>
        </p:spPr>
        <p:txBody>
          <a:bodyPr wrap="square" rtlCol="0">
            <a:spAutoFit/>
          </a:bodyPr>
          <a:lstStyle/>
          <a:p>
            <a:pPr algn="ctr"/>
            <a:r>
              <a:rPr lang="es-MX" sz="2000" dirty="0" smtClean="0">
                <a:latin typeface="+mn-lt"/>
              </a:rPr>
              <a:t>Al interior de las organizaciones y la normatividad existente</a:t>
            </a:r>
            <a:endParaRPr lang="es-ES" sz="2000" dirty="0">
              <a:latin typeface="+mn-lt"/>
            </a:endParaRPr>
          </a:p>
        </p:txBody>
      </p:sp>
      <p:sp>
        <p:nvSpPr>
          <p:cNvPr id="9" name="8 CuadroTexto"/>
          <p:cNvSpPr txBox="1"/>
          <p:nvPr/>
        </p:nvSpPr>
        <p:spPr>
          <a:xfrm>
            <a:off x="857224" y="2428868"/>
            <a:ext cx="7358114" cy="461665"/>
          </a:xfrm>
          <a:prstGeom prst="rect">
            <a:avLst/>
          </a:prstGeom>
          <a:noFill/>
        </p:spPr>
        <p:txBody>
          <a:bodyPr wrap="square" rtlCol="0">
            <a:spAutoFit/>
          </a:bodyPr>
          <a:lstStyle/>
          <a:p>
            <a:pPr algn="ctr"/>
            <a:r>
              <a:rPr lang="es-MX" sz="2400" b="1" dirty="0" smtClean="0">
                <a:latin typeface="+mn-lt"/>
              </a:rPr>
              <a:t>Comisión de Administración Pública creada en 1965</a:t>
            </a:r>
            <a:endParaRPr lang="es-ES" sz="2400" b="1" dirty="0">
              <a:latin typeface="+mn-lt"/>
            </a:endParaRPr>
          </a:p>
        </p:txBody>
      </p:sp>
      <p:sp>
        <p:nvSpPr>
          <p:cNvPr id="10" name="9 CuadroTexto"/>
          <p:cNvSpPr txBox="1"/>
          <p:nvPr/>
        </p:nvSpPr>
        <p:spPr>
          <a:xfrm>
            <a:off x="4857752" y="3714752"/>
            <a:ext cx="3643338" cy="1631216"/>
          </a:xfrm>
          <a:prstGeom prst="rect">
            <a:avLst/>
          </a:prstGeom>
          <a:noFill/>
        </p:spPr>
        <p:txBody>
          <a:bodyPr wrap="square" rtlCol="0">
            <a:spAutoFit/>
          </a:bodyPr>
          <a:lstStyle/>
          <a:p>
            <a:pPr marL="360363" indent="-360363">
              <a:buFont typeface="Arial" pitchFamily="34" charset="0"/>
              <a:buChar char="•"/>
            </a:pPr>
            <a:r>
              <a:rPr lang="es-MX" sz="2000" dirty="0" smtClean="0">
                <a:latin typeface="+mn-lt"/>
              </a:rPr>
              <a:t>Introducir nuevos sistemas de planeación y programación</a:t>
            </a:r>
          </a:p>
          <a:p>
            <a:pPr marL="360363" indent="-360363">
              <a:buFont typeface="Arial" pitchFamily="34" charset="0"/>
              <a:buChar char="•"/>
            </a:pPr>
            <a:r>
              <a:rPr lang="es-MX" sz="2000" dirty="0" smtClean="0">
                <a:latin typeface="+mn-lt"/>
              </a:rPr>
              <a:t>Mejoramiento en la utilización de recursos</a:t>
            </a:r>
          </a:p>
          <a:p>
            <a:pPr marL="360363" indent="-360363">
              <a:buFont typeface="Arial" pitchFamily="34" charset="0"/>
              <a:buChar char="•"/>
            </a:pPr>
            <a:r>
              <a:rPr lang="es-MX" sz="2000" dirty="0" smtClean="0">
                <a:latin typeface="+mn-lt"/>
              </a:rPr>
              <a:t>Capacitación del personal</a:t>
            </a:r>
            <a:endParaRPr lang="es-ES" sz="2000" dirty="0">
              <a:latin typeface="+mn-lt"/>
            </a:endParaRPr>
          </a:p>
        </p:txBody>
      </p:sp>
      <p:sp>
        <p:nvSpPr>
          <p:cNvPr id="13" name="12 CuadroTexto"/>
          <p:cNvSpPr txBox="1"/>
          <p:nvPr/>
        </p:nvSpPr>
        <p:spPr>
          <a:xfrm>
            <a:off x="1214414" y="3214686"/>
            <a:ext cx="1989434" cy="461665"/>
          </a:xfrm>
          <a:prstGeom prst="rect">
            <a:avLst/>
          </a:prstGeom>
          <a:noFill/>
        </p:spPr>
        <p:txBody>
          <a:bodyPr wrap="square" rtlCol="0">
            <a:spAutoFit/>
          </a:bodyPr>
          <a:lstStyle/>
          <a:p>
            <a:pPr algn="ctr"/>
            <a:r>
              <a:rPr lang="es-MX" sz="2400" b="1" dirty="0" smtClean="0">
                <a:solidFill>
                  <a:schemeClr val="tx2">
                    <a:lumMod val="75000"/>
                  </a:schemeClr>
                </a:solidFill>
                <a:latin typeface="+mn-lt"/>
              </a:rPr>
              <a:t>Diagnóstico</a:t>
            </a:r>
            <a:endParaRPr lang="es-ES" sz="2400" b="1" dirty="0">
              <a:solidFill>
                <a:schemeClr val="tx2">
                  <a:lumMod val="75000"/>
                </a:schemeClr>
              </a:solidFill>
              <a:latin typeface="+mn-lt"/>
            </a:endParaRPr>
          </a:p>
        </p:txBody>
      </p:sp>
      <p:sp>
        <p:nvSpPr>
          <p:cNvPr id="14" name="13 CuadroTexto"/>
          <p:cNvSpPr txBox="1"/>
          <p:nvPr/>
        </p:nvSpPr>
        <p:spPr>
          <a:xfrm>
            <a:off x="5500694" y="3239232"/>
            <a:ext cx="2095642" cy="461665"/>
          </a:xfrm>
          <a:prstGeom prst="rect">
            <a:avLst/>
          </a:prstGeom>
          <a:noFill/>
        </p:spPr>
        <p:txBody>
          <a:bodyPr wrap="square" rtlCol="0">
            <a:spAutoFit/>
          </a:bodyPr>
          <a:lstStyle/>
          <a:p>
            <a:pPr algn="ctr"/>
            <a:r>
              <a:rPr lang="es-MX" sz="2400" b="1" dirty="0" smtClean="0">
                <a:solidFill>
                  <a:schemeClr val="tx2">
                    <a:lumMod val="75000"/>
                  </a:schemeClr>
                </a:solidFill>
                <a:latin typeface="+mn-lt"/>
              </a:rPr>
              <a:t>Propuestas</a:t>
            </a:r>
            <a:endParaRPr lang="es-ES" sz="2400" b="1" dirty="0">
              <a:solidFill>
                <a:schemeClr val="tx2">
                  <a:lumMod val="75000"/>
                </a:schemeClr>
              </a:solidFill>
              <a:latin typeface="+mn-lt"/>
            </a:endParaRPr>
          </a:p>
        </p:txBody>
      </p:sp>
      <p:sp>
        <p:nvSpPr>
          <p:cNvPr id="15" name="14 Flecha derecha"/>
          <p:cNvSpPr/>
          <p:nvPr/>
        </p:nvSpPr>
        <p:spPr>
          <a:xfrm>
            <a:off x="3857620" y="3286124"/>
            <a:ext cx="785818" cy="785818"/>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4" presetClass="entr" presetSubtype="0" accel="10000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strVal val="#ppt_w*0.05"/>
                                          </p:val>
                                        </p:tav>
                                        <p:tav tm="100000">
                                          <p:val>
                                            <p:strVal val="#ppt_w"/>
                                          </p:val>
                                        </p:tav>
                                      </p:tavLst>
                                    </p:anim>
                                    <p:anim calcmode="lin" valueType="num">
                                      <p:cBhvr>
                                        <p:cTn id="20" dur="500" fill="hold"/>
                                        <p:tgtEl>
                                          <p:spTgt spid="15"/>
                                        </p:tgtEl>
                                        <p:attrNameLst>
                                          <p:attrName>ppt_h</p:attrName>
                                        </p:attrNameLst>
                                      </p:cBhvr>
                                      <p:tavLst>
                                        <p:tav tm="0">
                                          <p:val>
                                            <p:strVal val="#ppt_h"/>
                                          </p:val>
                                        </p:tav>
                                        <p:tav tm="100000">
                                          <p:val>
                                            <p:strVal val="#ppt_h"/>
                                          </p:val>
                                        </p:tav>
                                      </p:tavLst>
                                    </p:anim>
                                    <p:anim calcmode="lin" valueType="num">
                                      <p:cBhvr>
                                        <p:cTn id="21" dur="500" fill="hold"/>
                                        <p:tgtEl>
                                          <p:spTgt spid="15"/>
                                        </p:tgtEl>
                                        <p:attrNameLst>
                                          <p:attrName>ppt_x</p:attrName>
                                        </p:attrNameLst>
                                      </p:cBhvr>
                                      <p:tavLst>
                                        <p:tav tm="0">
                                          <p:val>
                                            <p:strVal val="#ppt_x-.2"/>
                                          </p:val>
                                        </p:tav>
                                        <p:tav tm="100000">
                                          <p:val>
                                            <p:strVal val="#ppt_x"/>
                                          </p:val>
                                        </p:tav>
                                      </p:tavLst>
                                    </p:anim>
                                    <p:anim calcmode="lin" valueType="num">
                                      <p:cBhvr>
                                        <p:cTn id="22" dur="500" fill="hold"/>
                                        <p:tgtEl>
                                          <p:spTgt spid="15"/>
                                        </p:tgtEl>
                                        <p:attrNameLst>
                                          <p:attrName>ppt_y</p:attrName>
                                        </p:attrNameLst>
                                      </p:cBhvr>
                                      <p:tavLst>
                                        <p:tav tm="0">
                                          <p:val>
                                            <p:strVal val="#ppt_y"/>
                                          </p:val>
                                        </p:tav>
                                        <p:tav tm="100000">
                                          <p:val>
                                            <p:strVal val="#ppt_y"/>
                                          </p:val>
                                        </p:tav>
                                      </p:tavLst>
                                    </p:anim>
                                    <p:animEffect transition="in" filter="fade">
                                      <p:cBhvr>
                                        <p:cTn id="23" dur="500"/>
                                        <p:tgtEl>
                                          <p:spTgt spid="15"/>
                                        </p:tgtEl>
                                      </p:cBhvr>
                                    </p:animEffect>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1000"/>
                                        <p:tgtEl>
                                          <p:spTgt spid="14"/>
                                        </p:tgtEl>
                                      </p:cBhvr>
                                    </p:animEffect>
                                    <p:anim calcmode="lin" valueType="num">
                                      <p:cBhvr>
                                        <p:cTn id="34" dur="1000" fill="hold"/>
                                        <p:tgtEl>
                                          <p:spTgt spid="14"/>
                                        </p:tgtEl>
                                        <p:attrNameLst>
                                          <p:attrName>ppt_x</p:attrName>
                                        </p:attrNameLst>
                                      </p:cBhvr>
                                      <p:tavLst>
                                        <p:tav tm="0">
                                          <p:val>
                                            <p:strVal val="#ppt_x"/>
                                          </p:val>
                                        </p:tav>
                                        <p:tav tm="100000">
                                          <p:val>
                                            <p:strVal val="#ppt_x"/>
                                          </p:val>
                                        </p:tav>
                                      </p:tavLst>
                                    </p:anim>
                                    <p:anim calcmode="lin" valueType="num">
                                      <p:cBhvr>
                                        <p:cTn id="3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3" grpId="0"/>
      <p:bldP spid="14" grpId="0"/>
      <p:bldP spid="1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28662" y="1285860"/>
            <a:ext cx="3931370" cy="646331"/>
          </a:xfrm>
          <a:prstGeom prst="rect">
            <a:avLst/>
          </a:prstGeom>
          <a:noFill/>
        </p:spPr>
        <p:txBody>
          <a:bodyPr wrap="square" rtlCol="0">
            <a:spAutoFit/>
          </a:bodyPr>
          <a:lstStyle/>
          <a:p>
            <a:r>
              <a:rPr lang="es-MX" sz="3600" b="1" dirty="0" smtClean="0">
                <a:latin typeface="+mn-lt"/>
              </a:rPr>
              <a:t>1960-1980</a:t>
            </a:r>
            <a:endParaRPr lang="es-ES" sz="3600" b="1" dirty="0">
              <a:latin typeface="+mn-lt"/>
            </a:endParaRPr>
          </a:p>
        </p:txBody>
      </p:sp>
      <p:sp>
        <p:nvSpPr>
          <p:cNvPr id="3" name="2 Rectángulo redondeado"/>
          <p:cNvSpPr/>
          <p:nvPr/>
        </p:nvSpPr>
        <p:spPr>
          <a:xfrm>
            <a:off x="357158" y="1357298"/>
            <a:ext cx="500066" cy="500066"/>
          </a:xfrm>
          <a:prstGeom prst="roundRect">
            <a:avLst/>
          </a:prstGeom>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dk1"/>
          </a:lnRef>
          <a:fillRef idx="3">
            <a:schemeClr val="dk1"/>
          </a:fillRef>
          <a:effectRef idx="3">
            <a:schemeClr val="dk1"/>
          </a:effectRef>
          <a:fontRef idx="minor">
            <a:schemeClr val="lt1"/>
          </a:fontRef>
        </p:style>
        <p:txBody>
          <a:bodyPr rtlCol="0" anchor="ctr"/>
          <a:lstStyle/>
          <a:p>
            <a:pPr algn="ctr"/>
            <a:r>
              <a:rPr lang="es-MX" sz="3600" b="1" dirty="0" smtClean="0">
                <a:solidFill>
                  <a:schemeClr val="bg1"/>
                </a:solidFill>
              </a:rPr>
              <a:t>2</a:t>
            </a:r>
            <a:endParaRPr lang="es-ES" sz="3600" b="1" dirty="0">
              <a:solidFill>
                <a:schemeClr val="bg1"/>
              </a:solidFill>
            </a:endParaRPr>
          </a:p>
        </p:txBody>
      </p:sp>
      <p:sp>
        <p:nvSpPr>
          <p:cNvPr id="4" name="3 CuadroTexto"/>
          <p:cNvSpPr txBox="1"/>
          <p:nvPr/>
        </p:nvSpPr>
        <p:spPr>
          <a:xfrm>
            <a:off x="3707904" y="1357298"/>
            <a:ext cx="4150244" cy="830997"/>
          </a:xfrm>
          <a:prstGeom prst="rect">
            <a:avLst/>
          </a:prstGeom>
          <a:noFill/>
        </p:spPr>
        <p:txBody>
          <a:bodyPr wrap="square" rtlCol="0">
            <a:spAutoFit/>
          </a:bodyPr>
          <a:lstStyle/>
          <a:p>
            <a:pPr algn="r"/>
            <a:r>
              <a:rPr lang="es-MX" sz="2400" b="1" dirty="0" smtClean="0">
                <a:solidFill>
                  <a:schemeClr val="tx2">
                    <a:lumMod val="60000"/>
                    <a:lumOff val="40000"/>
                  </a:schemeClr>
                </a:solidFill>
                <a:latin typeface="+mn-lt"/>
              </a:rPr>
              <a:t>Luis Echeverría Álvarez</a:t>
            </a:r>
          </a:p>
          <a:p>
            <a:pPr algn="r"/>
            <a:r>
              <a:rPr lang="es-MX" sz="2400" b="1" dirty="0" smtClean="0">
                <a:solidFill>
                  <a:schemeClr val="tx2">
                    <a:lumMod val="60000"/>
                    <a:lumOff val="40000"/>
                  </a:schemeClr>
                </a:solidFill>
                <a:latin typeface="+mn-lt"/>
              </a:rPr>
              <a:t>1970-1976</a:t>
            </a:r>
            <a:endParaRPr lang="es-ES" sz="2400" b="1" dirty="0">
              <a:solidFill>
                <a:schemeClr val="tx2">
                  <a:lumMod val="60000"/>
                  <a:lumOff val="40000"/>
                </a:schemeClr>
              </a:solidFill>
              <a:latin typeface="+mn-lt"/>
            </a:endParaRPr>
          </a:p>
        </p:txBody>
      </p:sp>
      <p:sp>
        <p:nvSpPr>
          <p:cNvPr id="8" name="7 CuadroTexto"/>
          <p:cNvSpPr txBox="1"/>
          <p:nvPr/>
        </p:nvSpPr>
        <p:spPr>
          <a:xfrm>
            <a:off x="3714744" y="2812317"/>
            <a:ext cx="4929222" cy="707886"/>
          </a:xfrm>
          <a:prstGeom prst="rect">
            <a:avLst/>
          </a:prstGeom>
          <a:noFill/>
        </p:spPr>
        <p:txBody>
          <a:bodyPr wrap="square" rtlCol="0">
            <a:spAutoFit/>
          </a:bodyPr>
          <a:lstStyle/>
          <a:p>
            <a:pPr algn="ctr"/>
            <a:r>
              <a:rPr lang="es-MX" sz="2000" dirty="0" smtClean="0"/>
              <a:t>El sector burócrata creció de 600,000 en 1972 a 2.2 millones en 1976</a:t>
            </a:r>
            <a:r>
              <a:rPr lang="es-MX" sz="2000" baseline="30000" dirty="0" smtClean="0"/>
              <a:t>2</a:t>
            </a:r>
            <a:endParaRPr lang="es-ES" sz="2000" baseline="30000" dirty="0"/>
          </a:p>
        </p:txBody>
      </p:sp>
      <p:pic>
        <p:nvPicPr>
          <p:cNvPr id="5122" name="Picture 2" descr="C:\Users\evega\Pictures\varios\luis echeverria 70-76.jpg"/>
          <p:cNvPicPr>
            <a:picLocks noChangeAspect="1" noChangeArrowheads="1"/>
          </p:cNvPicPr>
          <p:nvPr/>
        </p:nvPicPr>
        <p:blipFill>
          <a:blip r:embed="rId2" cstate="print"/>
          <a:srcRect/>
          <a:stretch>
            <a:fillRect/>
          </a:stretch>
        </p:blipFill>
        <p:spPr bwMode="auto">
          <a:xfrm>
            <a:off x="8072462" y="1357298"/>
            <a:ext cx="804126" cy="1000132"/>
          </a:xfrm>
          <a:prstGeom prst="rect">
            <a:avLst/>
          </a:prstGeom>
          <a:noFill/>
        </p:spPr>
      </p:pic>
      <p:pic>
        <p:nvPicPr>
          <p:cNvPr id="5123" name="Picture 3" descr="C:\Users\evega\Pictures\varios\crecimiento.jpg"/>
          <p:cNvPicPr>
            <a:picLocks noChangeAspect="1" noChangeArrowheads="1"/>
          </p:cNvPicPr>
          <p:nvPr/>
        </p:nvPicPr>
        <p:blipFill>
          <a:blip r:embed="rId3" cstate="print"/>
          <a:srcRect/>
          <a:stretch>
            <a:fillRect/>
          </a:stretch>
        </p:blipFill>
        <p:spPr bwMode="auto">
          <a:xfrm>
            <a:off x="428596" y="2714620"/>
            <a:ext cx="2919596" cy="1785950"/>
          </a:xfrm>
          <a:prstGeom prst="rect">
            <a:avLst/>
          </a:prstGeom>
          <a:noFill/>
        </p:spPr>
      </p:pic>
      <p:sp>
        <p:nvSpPr>
          <p:cNvPr id="11" name="10 CuadroTexto"/>
          <p:cNvSpPr txBox="1"/>
          <p:nvPr/>
        </p:nvSpPr>
        <p:spPr>
          <a:xfrm>
            <a:off x="3857620" y="3786190"/>
            <a:ext cx="4929222" cy="707886"/>
          </a:xfrm>
          <a:prstGeom prst="rect">
            <a:avLst/>
          </a:prstGeom>
          <a:noFill/>
        </p:spPr>
        <p:txBody>
          <a:bodyPr wrap="square" rtlCol="0">
            <a:spAutoFit/>
          </a:bodyPr>
          <a:lstStyle/>
          <a:p>
            <a:pPr algn="ctr"/>
            <a:r>
              <a:rPr lang="es-MX" sz="2000" dirty="0" smtClean="0"/>
              <a:t>Se agregan figuras como las comisiones, los fondos y fideicomisos</a:t>
            </a:r>
            <a:endParaRPr lang="es-ES" sz="2000" dirty="0"/>
          </a:p>
        </p:txBody>
      </p:sp>
      <p:sp>
        <p:nvSpPr>
          <p:cNvPr id="12" name="11 CuadroTexto"/>
          <p:cNvSpPr txBox="1"/>
          <p:nvPr/>
        </p:nvSpPr>
        <p:spPr>
          <a:xfrm>
            <a:off x="-32" y="5929330"/>
            <a:ext cx="4643470" cy="285752"/>
          </a:xfrm>
          <a:prstGeom prst="rect">
            <a:avLst/>
          </a:prstGeom>
          <a:noFill/>
        </p:spPr>
        <p:txBody>
          <a:bodyPr wrap="square" rtlCol="0">
            <a:spAutoFit/>
          </a:bodyPr>
          <a:lstStyle/>
          <a:p>
            <a:r>
              <a:rPr lang="es-MX" sz="1200" baseline="30000" dirty="0" smtClean="0"/>
              <a:t>2</a:t>
            </a:r>
            <a:r>
              <a:rPr lang="es-MX" sz="1200" dirty="0" smtClean="0"/>
              <a:t> </a:t>
            </a:r>
            <a:r>
              <a:rPr lang="es-MX" sz="1200" dirty="0" smtClean="0">
                <a:hlinkClick r:id="rId4"/>
              </a:rPr>
              <a:t>http://www.economia.com.mx/luis_echeverria_alvarez.htm</a:t>
            </a:r>
            <a:r>
              <a:rPr lang="es-MX" sz="1200" dirty="0" smtClean="0"/>
              <a:t> </a:t>
            </a:r>
            <a:endParaRPr lang="es-ES" sz="12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28662" y="1285860"/>
            <a:ext cx="3499322" cy="646331"/>
          </a:xfrm>
          <a:prstGeom prst="rect">
            <a:avLst/>
          </a:prstGeom>
          <a:noFill/>
        </p:spPr>
        <p:txBody>
          <a:bodyPr wrap="square" rtlCol="0">
            <a:spAutoFit/>
          </a:bodyPr>
          <a:lstStyle/>
          <a:p>
            <a:r>
              <a:rPr lang="es-MX" sz="3600" b="1" dirty="0" smtClean="0">
                <a:latin typeface="+mn-lt"/>
              </a:rPr>
              <a:t>1960-1980</a:t>
            </a:r>
            <a:endParaRPr lang="es-ES" sz="3600" b="1" dirty="0">
              <a:latin typeface="+mn-lt"/>
            </a:endParaRPr>
          </a:p>
        </p:txBody>
      </p:sp>
      <p:sp>
        <p:nvSpPr>
          <p:cNvPr id="3" name="2 Rectángulo redondeado"/>
          <p:cNvSpPr/>
          <p:nvPr/>
        </p:nvSpPr>
        <p:spPr>
          <a:xfrm>
            <a:off x="357158" y="1357298"/>
            <a:ext cx="500066" cy="500066"/>
          </a:xfrm>
          <a:prstGeom prst="roundRect">
            <a:avLst/>
          </a:prstGeom>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dk1"/>
          </a:lnRef>
          <a:fillRef idx="3">
            <a:schemeClr val="dk1"/>
          </a:fillRef>
          <a:effectRef idx="3">
            <a:schemeClr val="dk1"/>
          </a:effectRef>
          <a:fontRef idx="minor">
            <a:schemeClr val="lt1"/>
          </a:fontRef>
        </p:style>
        <p:txBody>
          <a:bodyPr rtlCol="0" anchor="ctr"/>
          <a:lstStyle/>
          <a:p>
            <a:pPr algn="ctr"/>
            <a:r>
              <a:rPr lang="es-MX" sz="3600" b="1" dirty="0" smtClean="0">
                <a:solidFill>
                  <a:schemeClr val="bg1"/>
                </a:solidFill>
              </a:rPr>
              <a:t>2</a:t>
            </a:r>
            <a:endParaRPr lang="es-ES" sz="3600" b="1" dirty="0">
              <a:solidFill>
                <a:schemeClr val="bg1"/>
              </a:solidFill>
            </a:endParaRPr>
          </a:p>
        </p:txBody>
      </p:sp>
      <p:sp>
        <p:nvSpPr>
          <p:cNvPr id="4" name="3 CuadroTexto"/>
          <p:cNvSpPr txBox="1"/>
          <p:nvPr/>
        </p:nvSpPr>
        <p:spPr>
          <a:xfrm>
            <a:off x="4643438" y="1357298"/>
            <a:ext cx="3214710" cy="830997"/>
          </a:xfrm>
          <a:prstGeom prst="rect">
            <a:avLst/>
          </a:prstGeom>
          <a:noFill/>
        </p:spPr>
        <p:txBody>
          <a:bodyPr wrap="square" rtlCol="0">
            <a:spAutoFit/>
          </a:bodyPr>
          <a:lstStyle/>
          <a:p>
            <a:pPr algn="r"/>
            <a:r>
              <a:rPr lang="es-MX" sz="2400" b="1" dirty="0" smtClean="0">
                <a:solidFill>
                  <a:schemeClr val="tx2">
                    <a:lumMod val="60000"/>
                    <a:lumOff val="40000"/>
                  </a:schemeClr>
                </a:solidFill>
                <a:latin typeface="+mn-lt"/>
              </a:rPr>
              <a:t>José López Portillo</a:t>
            </a:r>
          </a:p>
          <a:p>
            <a:pPr algn="r"/>
            <a:r>
              <a:rPr lang="es-MX" sz="2400" b="1" dirty="0" smtClean="0">
                <a:solidFill>
                  <a:schemeClr val="tx2">
                    <a:lumMod val="60000"/>
                    <a:lumOff val="40000"/>
                  </a:schemeClr>
                </a:solidFill>
                <a:latin typeface="+mn-lt"/>
              </a:rPr>
              <a:t>1976-1982</a:t>
            </a:r>
            <a:endParaRPr lang="es-ES" sz="2400" b="1" dirty="0">
              <a:solidFill>
                <a:schemeClr val="tx2">
                  <a:lumMod val="60000"/>
                  <a:lumOff val="40000"/>
                </a:schemeClr>
              </a:solidFill>
              <a:latin typeface="+mn-lt"/>
            </a:endParaRPr>
          </a:p>
        </p:txBody>
      </p:sp>
      <p:sp>
        <p:nvSpPr>
          <p:cNvPr id="8" name="7 CuadroTexto"/>
          <p:cNvSpPr txBox="1"/>
          <p:nvPr/>
        </p:nvSpPr>
        <p:spPr>
          <a:xfrm>
            <a:off x="642910" y="2500306"/>
            <a:ext cx="6017322" cy="1154162"/>
          </a:xfrm>
          <a:prstGeom prst="rect">
            <a:avLst/>
          </a:prstGeom>
          <a:noFill/>
        </p:spPr>
        <p:txBody>
          <a:bodyPr wrap="square" rtlCol="0">
            <a:spAutoFit/>
          </a:bodyPr>
          <a:lstStyle/>
          <a:p>
            <a:r>
              <a:rPr lang="es-MX" sz="2300" dirty="0" smtClean="0">
                <a:latin typeface="+mn-lt"/>
              </a:rPr>
              <a:t>Se creó la</a:t>
            </a:r>
          </a:p>
          <a:p>
            <a:r>
              <a:rPr lang="es-MX" sz="2300" b="1" dirty="0" smtClean="0">
                <a:effectLst>
                  <a:outerShdw blurRad="38100" dist="38100" dir="2700000" algn="tl">
                    <a:srgbClr val="000000">
                      <a:alpha val="43137"/>
                    </a:srgbClr>
                  </a:outerShdw>
                </a:effectLst>
                <a:latin typeface="+mn-lt"/>
              </a:rPr>
              <a:t>Secretaría de Programación y Presupuesto </a:t>
            </a:r>
            <a:r>
              <a:rPr lang="es-MX" sz="2300" dirty="0" smtClean="0">
                <a:latin typeface="+mn-lt"/>
              </a:rPr>
              <a:t>con funciones de:</a:t>
            </a:r>
            <a:endParaRPr lang="es-ES" sz="2300" baseline="30000" dirty="0">
              <a:latin typeface="+mn-lt"/>
            </a:endParaRPr>
          </a:p>
        </p:txBody>
      </p:sp>
      <p:pic>
        <p:nvPicPr>
          <p:cNvPr id="6146" name="Picture 2" descr="C:\Users\evega\Pictures\varios\jose lopez potillo 76-82.jpg"/>
          <p:cNvPicPr>
            <a:picLocks noChangeAspect="1" noChangeArrowheads="1"/>
          </p:cNvPicPr>
          <p:nvPr/>
        </p:nvPicPr>
        <p:blipFill>
          <a:blip r:embed="rId2" cstate="print"/>
          <a:srcRect/>
          <a:stretch>
            <a:fillRect/>
          </a:stretch>
        </p:blipFill>
        <p:spPr bwMode="auto">
          <a:xfrm>
            <a:off x="8072462" y="1285860"/>
            <a:ext cx="785818" cy="1187087"/>
          </a:xfrm>
          <a:prstGeom prst="rect">
            <a:avLst/>
          </a:prstGeom>
          <a:noFill/>
        </p:spPr>
      </p:pic>
      <p:sp>
        <p:nvSpPr>
          <p:cNvPr id="13" name="12 CuadroTexto"/>
          <p:cNvSpPr txBox="1"/>
          <p:nvPr/>
        </p:nvSpPr>
        <p:spPr>
          <a:xfrm>
            <a:off x="3857620" y="4071942"/>
            <a:ext cx="4643470" cy="1328023"/>
          </a:xfrm>
          <a:prstGeom prst="round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es-MX" sz="2400" dirty="0" smtClean="0"/>
              <a:t>Programación, presupuestación, control y evaluación del sector público</a:t>
            </a:r>
            <a:endParaRPr lang="es-ES" sz="2400" dirty="0"/>
          </a:p>
        </p:txBody>
      </p:sp>
      <p:pic>
        <p:nvPicPr>
          <p:cNvPr id="6148" name="Picture 4" descr="C:\Users\evega\Pictures\varios\innovacion-nino.png"/>
          <p:cNvPicPr>
            <a:picLocks noChangeAspect="1" noChangeArrowheads="1"/>
          </p:cNvPicPr>
          <p:nvPr/>
        </p:nvPicPr>
        <p:blipFill>
          <a:blip r:embed="rId3" cstate="print"/>
          <a:srcRect/>
          <a:stretch>
            <a:fillRect/>
          </a:stretch>
        </p:blipFill>
        <p:spPr bwMode="auto">
          <a:xfrm>
            <a:off x="500034" y="4341834"/>
            <a:ext cx="1214446" cy="1115857"/>
          </a:xfrm>
          <a:prstGeom prst="rect">
            <a:avLst/>
          </a:prstGeom>
          <a:noFill/>
        </p:spPr>
      </p:pic>
      <p:pic>
        <p:nvPicPr>
          <p:cNvPr id="6149" name="Picture 5" descr="C:\Users\evega\Pictures\varios\Planeación.jpg"/>
          <p:cNvPicPr>
            <a:picLocks noChangeAspect="1" noChangeArrowheads="1"/>
          </p:cNvPicPr>
          <p:nvPr/>
        </p:nvPicPr>
        <p:blipFill>
          <a:blip r:embed="rId4" cstate="print"/>
          <a:srcRect/>
          <a:stretch>
            <a:fillRect/>
          </a:stretch>
        </p:blipFill>
        <p:spPr bwMode="auto">
          <a:xfrm>
            <a:off x="2857488" y="4714884"/>
            <a:ext cx="928694" cy="928694"/>
          </a:xfrm>
          <a:prstGeom prst="rect">
            <a:avLst/>
          </a:prstGeom>
          <a:noFill/>
        </p:spPr>
      </p:pic>
      <p:pic>
        <p:nvPicPr>
          <p:cNvPr id="6150" name="Picture 6" descr="C:\Users\evega\Pictures\varios\presupuesto-publicidad-internet.jpg"/>
          <p:cNvPicPr>
            <a:picLocks noChangeAspect="1" noChangeArrowheads="1"/>
          </p:cNvPicPr>
          <p:nvPr/>
        </p:nvPicPr>
        <p:blipFill>
          <a:blip r:embed="rId5" cstate="print"/>
          <a:srcRect/>
          <a:stretch>
            <a:fillRect/>
          </a:stretch>
        </p:blipFill>
        <p:spPr bwMode="auto">
          <a:xfrm>
            <a:off x="1636990" y="4429132"/>
            <a:ext cx="1363374" cy="115886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par>
                                <p:cTn id="8" presetID="9" presetClass="entr" presetSubtype="0" fill="hold" nodeType="withEffect">
                                  <p:stCondLst>
                                    <p:cond delay="0"/>
                                  </p:stCondLst>
                                  <p:childTnLst>
                                    <p:set>
                                      <p:cBhvr>
                                        <p:cTn id="9" dur="1" fill="hold">
                                          <p:stCondLst>
                                            <p:cond delay="0"/>
                                          </p:stCondLst>
                                        </p:cTn>
                                        <p:tgtEl>
                                          <p:spTgt spid="6148"/>
                                        </p:tgtEl>
                                        <p:attrNameLst>
                                          <p:attrName>style.visibility</p:attrName>
                                        </p:attrNameLst>
                                      </p:cBhvr>
                                      <p:to>
                                        <p:strVal val="visible"/>
                                      </p:to>
                                    </p:set>
                                    <p:animEffect transition="in" filter="dissolve">
                                      <p:cBhvr>
                                        <p:cTn id="10" dur="500"/>
                                        <p:tgtEl>
                                          <p:spTgt spid="6148"/>
                                        </p:tgtEl>
                                      </p:cBhvr>
                                    </p:animEffect>
                                  </p:childTnLst>
                                </p:cTn>
                              </p:par>
                              <p:par>
                                <p:cTn id="11" presetID="9" presetClass="entr" presetSubtype="0" fill="hold" nodeType="withEffect">
                                  <p:stCondLst>
                                    <p:cond delay="0"/>
                                  </p:stCondLst>
                                  <p:childTnLst>
                                    <p:set>
                                      <p:cBhvr>
                                        <p:cTn id="12" dur="1" fill="hold">
                                          <p:stCondLst>
                                            <p:cond delay="0"/>
                                          </p:stCondLst>
                                        </p:cTn>
                                        <p:tgtEl>
                                          <p:spTgt spid="6149"/>
                                        </p:tgtEl>
                                        <p:attrNameLst>
                                          <p:attrName>style.visibility</p:attrName>
                                        </p:attrNameLst>
                                      </p:cBhvr>
                                      <p:to>
                                        <p:strVal val="visible"/>
                                      </p:to>
                                    </p:set>
                                    <p:animEffect transition="in" filter="dissolve">
                                      <p:cBhvr>
                                        <p:cTn id="13" dur="500"/>
                                        <p:tgtEl>
                                          <p:spTgt spid="6149"/>
                                        </p:tgtEl>
                                      </p:cBhvr>
                                    </p:animEffect>
                                  </p:childTnLst>
                                </p:cTn>
                              </p:par>
                              <p:par>
                                <p:cTn id="14" presetID="9" presetClass="entr" presetSubtype="0" fill="hold" nodeType="withEffect">
                                  <p:stCondLst>
                                    <p:cond delay="0"/>
                                  </p:stCondLst>
                                  <p:childTnLst>
                                    <p:set>
                                      <p:cBhvr>
                                        <p:cTn id="15" dur="1" fill="hold">
                                          <p:stCondLst>
                                            <p:cond delay="0"/>
                                          </p:stCondLst>
                                        </p:cTn>
                                        <p:tgtEl>
                                          <p:spTgt spid="6150"/>
                                        </p:tgtEl>
                                        <p:attrNameLst>
                                          <p:attrName>style.visibility</p:attrName>
                                        </p:attrNameLst>
                                      </p:cBhvr>
                                      <p:to>
                                        <p:strVal val="visible"/>
                                      </p:to>
                                    </p:set>
                                    <p:animEffect transition="in" filter="dissolve">
                                      <p:cBhvr>
                                        <p:cTn id="16" dur="500"/>
                                        <p:tgtEl>
                                          <p:spTgt spid="6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28662" y="1285860"/>
            <a:ext cx="3931370" cy="646331"/>
          </a:xfrm>
          <a:prstGeom prst="rect">
            <a:avLst/>
          </a:prstGeom>
          <a:noFill/>
        </p:spPr>
        <p:txBody>
          <a:bodyPr wrap="square" rtlCol="0">
            <a:spAutoFit/>
          </a:bodyPr>
          <a:lstStyle/>
          <a:p>
            <a:r>
              <a:rPr lang="es-MX" sz="3600" b="1" dirty="0" smtClean="0">
                <a:latin typeface="+mn-lt"/>
              </a:rPr>
              <a:t>1960-1980</a:t>
            </a:r>
            <a:endParaRPr lang="es-ES" sz="3600" b="1" dirty="0">
              <a:latin typeface="+mn-lt"/>
            </a:endParaRPr>
          </a:p>
        </p:txBody>
      </p:sp>
      <p:sp>
        <p:nvSpPr>
          <p:cNvPr id="3" name="2 Rectángulo redondeado"/>
          <p:cNvSpPr/>
          <p:nvPr/>
        </p:nvSpPr>
        <p:spPr>
          <a:xfrm>
            <a:off x="357158" y="1357298"/>
            <a:ext cx="500066" cy="500066"/>
          </a:xfrm>
          <a:prstGeom prst="roundRect">
            <a:avLst/>
          </a:prstGeom>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dk1"/>
          </a:lnRef>
          <a:fillRef idx="3">
            <a:schemeClr val="dk1"/>
          </a:fillRef>
          <a:effectRef idx="3">
            <a:schemeClr val="dk1"/>
          </a:effectRef>
          <a:fontRef idx="minor">
            <a:schemeClr val="lt1"/>
          </a:fontRef>
        </p:style>
        <p:txBody>
          <a:bodyPr rtlCol="0" anchor="ctr"/>
          <a:lstStyle/>
          <a:p>
            <a:pPr algn="ctr"/>
            <a:r>
              <a:rPr lang="es-MX" sz="3600" b="1" dirty="0" smtClean="0">
                <a:solidFill>
                  <a:schemeClr val="bg1"/>
                </a:solidFill>
              </a:rPr>
              <a:t>2</a:t>
            </a:r>
            <a:endParaRPr lang="es-ES" sz="3600" b="1" dirty="0">
              <a:solidFill>
                <a:schemeClr val="bg1"/>
              </a:solidFill>
            </a:endParaRPr>
          </a:p>
        </p:txBody>
      </p:sp>
      <p:sp>
        <p:nvSpPr>
          <p:cNvPr id="4" name="3 CuadroTexto"/>
          <p:cNvSpPr txBox="1"/>
          <p:nvPr/>
        </p:nvSpPr>
        <p:spPr>
          <a:xfrm>
            <a:off x="4643438" y="1357298"/>
            <a:ext cx="3214710" cy="830997"/>
          </a:xfrm>
          <a:prstGeom prst="rect">
            <a:avLst/>
          </a:prstGeom>
          <a:noFill/>
        </p:spPr>
        <p:txBody>
          <a:bodyPr wrap="square" rtlCol="0">
            <a:spAutoFit/>
          </a:bodyPr>
          <a:lstStyle/>
          <a:p>
            <a:pPr algn="r"/>
            <a:r>
              <a:rPr lang="es-MX" sz="2400" b="1" dirty="0" smtClean="0">
                <a:solidFill>
                  <a:schemeClr val="tx2">
                    <a:lumMod val="60000"/>
                    <a:lumOff val="40000"/>
                  </a:schemeClr>
                </a:solidFill>
                <a:latin typeface="+mn-lt"/>
              </a:rPr>
              <a:t>José López Portillo</a:t>
            </a:r>
          </a:p>
          <a:p>
            <a:pPr algn="r"/>
            <a:r>
              <a:rPr lang="es-MX" sz="2400" b="1" dirty="0" smtClean="0">
                <a:solidFill>
                  <a:schemeClr val="tx2">
                    <a:lumMod val="60000"/>
                    <a:lumOff val="40000"/>
                  </a:schemeClr>
                </a:solidFill>
                <a:latin typeface="+mn-lt"/>
              </a:rPr>
              <a:t>1976-1982</a:t>
            </a:r>
            <a:endParaRPr lang="es-ES" sz="2400" b="1" dirty="0">
              <a:solidFill>
                <a:schemeClr val="tx2">
                  <a:lumMod val="60000"/>
                  <a:lumOff val="40000"/>
                </a:schemeClr>
              </a:solidFill>
              <a:latin typeface="+mn-lt"/>
            </a:endParaRPr>
          </a:p>
        </p:txBody>
      </p:sp>
      <p:sp>
        <p:nvSpPr>
          <p:cNvPr id="8" name="7 CuadroTexto"/>
          <p:cNvSpPr txBox="1"/>
          <p:nvPr/>
        </p:nvSpPr>
        <p:spPr>
          <a:xfrm>
            <a:off x="1785918" y="2357430"/>
            <a:ext cx="4929222" cy="523220"/>
          </a:xfrm>
          <a:prstGeom prst="rect">
            <a:avLst/>
          </a:prstGeom>
          <a:noFill/>
        </p:spPr>
        <p:txBody>
          <a:bodyPr wrap="square" rtlCol="0">
            <a:spAutoFit/>
          </a:bodyPr>
          <a:lstStyle/>
          <a:p>
            <a:pPr algn="ctr"/>
            <a:r>
              <a:rPr lang="es-MX" sz="2800" b="1" dirty="0" smtClean="0">
                <a:latin typeface="+mn-lt"/>
              </a:rPr>
              <a:t>Se emitieron:</a:t>
            </a:r>
            <a:endParaRPr lang="es-ES" sz="2800" b="1" baseline="30000" dirty="0">
              <a:latin typeface="+mn-lt"/>
            </a:endParaRPr>
          </a:p>
        </p:txBody>
      </p:sp>
      <p:sp>
        <p:nvSpPr>
          <p:cNvPr id="11" name="10 CuadroTexto"/>
          <p:cNvSpPr txBox="1"/>
          <p:nvPr/>
        </p:nvSpPr>
        <p:spPr>
          <a:xfrm>
            <a:off x="3428992" y="3143248"/>
            <a:ext cx="5072130" cy="1938992"/>
          </a:xfrm>
          <a:prstGeom prst="rect">
            <a:avLst/>
          </a:prstGeom>
          <a:noFill/>
        </p:spPr>
        <p:txBody>
          <a:bodyPr wrap="square" rtlCol="0">
            <a:spAutoFit/>
          </a:bodyPr>
          <a:lstStyle/>
          <a:p>
            <a:pPr marL="623888" indent="-623888">
              <a:buSzPct val="150000"/>
              <a:buBlip>
                <a:blip r:embed="rId2"/>
              </a:buBlip>
            </a:pPr>
            <a:r>
              <a:rPr lang="es-MX" sz="2400" dirty="0" smtClean="0">
                <a:latin typeface="+mn-lt"/>
              </a:rPr>
              <a:t>Ley de Presupuesto, Contabilidad y gasto Público</a:t>
            </a:r>
          </a:p>
          <a:p>
            <a:pPr marL="623888" indent="-623888">
              <a:buSzPct val="150000"/>
              <a:buBlip>
                <a:blip r:embed="rId2"/>
              </a:buBlip>
            </a:pPr>
            <a:r>
              <a:rPr lang="es-MX" sz="2400" dirty="0" smtClean="0">
                <a:latin typeface="+mn-lt"/>
              </a:rPr>
              <a:t>Ley General de Deuda Pública</a:t>
            </a:r>
          </a:p>
          <a:p>
            <a:pPr marL="623888" indent="-623888">
              <a:buSzPct val="150000"/>
              <a:buBlip>
                <a:blip r:embed="rId2"/>
              </a:buBlip>
            </a:pPr>
            <a:r>
              <a:rPr lang="es-MX" sz="2400" dirty="0" smtClean="0">
                <a:latin typeface="+mn-lt"/>
              </a:rPr>
              <a:t>Ley Orgánica de la Administración Pública Federal</a:t>
            </a:r>
            <a:endParaRPr lang="es-ES" sz="2400" dirty="0">
              <a:latin typeface="+mn-lt"/>
            </a:endParaRPr>
          </a:p>
        </p:txBody>
      </p:sp>
      <p:pic>
        <p:nvPicPr>
          <p:cNvPr id="6146" name="Picture 2" descr="C:\Users\evega\Pictures\varios\jose lopez potillo 76-82.jpg"/>
          <p:cNvPicPr>
            <a:picLocks noChangeAspect="1" noChangeArrowheads="1"/>
          </p:cNvPicPr>
          <p:nvPr/>
        </p:nvPicPr>
        <p:blipFill>
          <a:blip r:embed="rId3" cstate="print"/>
          <a:srcRect/>
          <a:stretch>
            <a:fillRect/>
          </a:stretch>
        </p:blipFill>
        <p:spPr bwMode="auto">
          <a:xfrm>
            <a:off x="8072462" y="1285860"/>
            <a:ext cx="785818" cy="1187087"/>
          </a:xfrm>
          <a:prstGeom prst="rect">
            <a:avLst/>
          </a:prstGeom>
          <a:noFill/>
        </p:spPr>
      </p:pic>
      <p:pic>
        <p:nvPicPr>
          <p:cNvPr id="6147" name="Picture 3" descr="C:\Users\evega\Pictures\varios\leyes.jpg"/>
          <p:cNvPicPr>
            <a:picLocks noChangeAspect="1" noChangeArrowheads="1"/>
          </p:cNvPicPr>
          <p:nvPr/>
        </p:nvPicPr>
        <p:blipFill>
          <a:blip r:embed="rId4" cstate="print"/>
          <a:srcRect/>
          <a:stretch>
            <a:fillRect/>
          </a:stretch>
        </p:blipFill>
        <p:spPr bwMode="auto">
          <a:xfrm>
            <a:off x="357158" y="3286124"/>
            <a:ext cx="2590800" cy="1762125"/>
          </a:xfrm>
          <a:prstGeom prst="roundRect">
            <a:avLst/>
          </a:prstGeom>
          <a:noFill/>
          <a:effectLst>
            <a:softEdge rad="31750"/>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00100" y="1282471"/>
            <a:ext cx="4363988" cy="646331"/>
          </a:xfrm>
          <a:prstGeom prst="rect">
            <a:avLst/>
          </a:prstGeom>
          <a:noFill/>
        </p:spPr>
        <p:txBody>
          <a:bodyPr wrap="square" rtlCol="0">
            <a:spAutoFit/>
          </a:bodyPr>
          <a:lstStyle/>
          <a:p>
            <a:r>
              <a:rPr lang="es-MX" sz="3600" b="1" dirty="0" smtClean="0">
                <a:latin typeface="+mn-lt"/>
              </a:rPr>
              <a:t>1980-1988</a:t>
            </a:r>
            <a:endParaRPr lang="es-ES" sz="3600" b="1" dirty="0">
              <a:latin typeface="+mn-lt"/>
            </a:endParaRPr>
          </a:p>
        </p:txBody>
      </p:sp>
      <p:sp>
        <p:nvSpPr>
          <p:cNvPr id="5" name="4 Rectángulo redondeado"/>
          <p:cNvSpPr/>
          <p:nvPr/>
        </p:nvSpPr>
        <p:spPr>
          <a:xfrm>
            <a:off x="357158" y="1357298"/>
            <a:ext cx="500066" cy="50006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dk1"/>
          </a:lnRef>
          <a:fillRef idx="3">
            <a:schemeClr val="dk1"/>
          </a:fillRef>
          <a:effectRef idx="3">
            <a:schemeClr val="dk1"/>
          </a:effectRef>
          <a:fontRef idx="minor">
            <a:schemeClr val="lt1"/>
          </a:fontRef>
        </p:style>
        <p:txBody>
          <a:bodyPr rtlCol="0" anchor="ctr"/>
          <a:lstStyle/>
          <a:p>
            <a:pPr algn="ctr"/>
            <a:r>
              <a:rPr lang="es-MX" sz="3600" b="1" dirty="0" smtClean="0">
                <a:solidFill>
                  <a:schemeClr val="bg1"/>
                </a:solidFill>
              </a:rPr>
              <a:t>3</a:t>
            </a:r>
            <a:endParaRPr lang="es-ES" sz="3600" b="1" dirty="0">
              <a:solidFill>
                <a:schemeClr val="bg1"/>
              </a:solidFill>
            </a:endParaRPr>
          </a:p>
        </p:txBody>
      </p:sp>
      <p:sp>
        <p:nvSpPr>
          <p:cNvPr id="7" name="6 CuadroTexto"/>
          <p:cNvSpPr txBox="1"/>
          <p:nvPr/>
        </p:nvSpPr>
        <p:spPr>
          <a:xfrm>
            <a:off x="1038478" y="2204864"/>
            <a:ext cx="7358114" cy="830997"/>
          </a:xfrm>
          <a:prstGeom prst="rect">
            <a:avLst/>
          </a:prstGeom>
          <a:noFill/>
        </p:spPr>
        <p:txBody>
          <a:bodyPr wrap="square" rtlCol="0">
            <a:spAutoFit/>
          </a:bodyPr>
          <a:lstStyle/>
          <a:p>
            <a:r>
              <a:rPr lang="es-MX" sz="2400" dirty="0" smtClean="0">
                <a:latin typeface="+mn-lt"/>
              </a:rPr>
              <a:t>Intensificación de los sistemas de control, como parte de la renovación moral del país</a:t>
            </a:r>
            <a:endParaRPr lang="es-ES" sz="2400" dirty="0">
              <a:latin typeface="+mn-lt"/>
            </a:endParaRPr>
          </a:p>
        </p:txBody>
      </p:sp>
      <p:sp>
        <p:nvSpPr>
          <p:cNvPr id="9" name="8 CuadroTexto"/>
          <p:cNvSpPr txBox="1"/>
          <p:nvPr/>
        </p:nvSpPr>
        <p:spPr>
          <a:xfrm>
            <a:off x="1038478" y="3882472"/>
            <a:ext cx="7358114" cy="461665"/>
          </a:xfrm>
          <a:prstGeom prst="rect">
            <a:avLst/>
          </a:prstGeom>
          <a:noFill/>
        </p:spPr>
        <p:txBody>
          <a:bodyPr wrap="square" rtlCol="0">
            <a:spAutoFit/>
          </a:bodyPr>
          <a:lstStyle/>
          <a:p>
            <a:r>
              <a:rPr lang="es-MX" sz="2400" dirty="0" smtClean="0">
                <a:latin typeface="+mn-lt"/>
              </a:rPr>
              <a:t>Simplificación administrativa</a:t>
            </a:r>
            <a:endParaRPr lang="es-ES" sz="2400" dirty="0">
              <a:latin typeface="+mn-lt"/>
            </a:endParaRPr>
          </a:p>
        </p:txBody>
      </p:sp>
      <p:sp>
        <p:nvSpPr>
          <p:cNvPr id="11" name="10 CuadroTexto"/>
          <p:cNvSpPr txBox="1"/>
          <p:nvPr/>
        </p:nvSpPr>
        <p:spPr>
          <a:xfrm>
            <a:off x="1038478" y="4481365"/>
            <a:ext cx="7358114" cy="830997"/>
          </a:xfrm>
          <a:prstGeom prst="rect">
            <a:avLst/>
          </a:prstGeom>
          <a:noFill/>
        </p:spPr>
        <p:txBody>
          <a:bodyPr wrap="square" rtlCol="0">
            <a:spAutoFit/>
          </a:bodyPr>
          <a:lstStyle/>
          <a:p>
            <a:r>
              <a:rPr lang="es-MX" sz="2400" dirty="0" smtClean="0">
                <a:latin typeface="+mn-lt"/>
              </a:rPr>
              <a:t>Búsqueda del aumento en la eficiencia y productividad del sector público</a:t>
            </a:r>
            <a:endParaRPr lang="es-ES" sz="2400" dirty="0">
              <a:latin typeface="+mn-lt"/>
            </a:endParaRPr>
          </a:p>
        </p:txBody>
      </p:sp>
      <p:sp>
        <p:nvSpPr>
          <p:cNvPr id="12" name="11 CuadroTexto"/>
          <p:cNvSpPr txBox="1"/>
          <p:nvPr/>
        </p:nvSpPr>
        <p:spPr>
          <a:xfrm>
            <a:off x="2048134" y="5519897"/>
            <a:ext cx="5919830" cy="461665"/>
          </a:xfrm>
          <a:prstGeom prst="rect">
            <a:avLst/>
          </a:prstGeom>
          <a:noFill/>
        </p:spPr>
        <p:txBody>
          <a:bodyPr wrap="square" rtlCol="0">
            <a:spAutoFit/>
          </a:bodyPr>
          <a:lstStyle/>
          <a:p>
            <a:r>
              <a:rPr lang="es-MX" sz="2400" i="1" dirty="0" smtClean="0">
                <a:latin typeface="+mn-lt"/>
              </a:rPr>
              <a:t>Desmantelamiento del sector paraestatal</a:t>
            </a:r>
            <a:endParaRPr lang="es-ES" sz="2400" i="1" dirty="0">
              <a:latin typeface="+mn-lt"/>
            </a:endParaRPr>
          </a:p>
        </p:txBody>
      </p:sp>
      <p:pic>
        <p:nvPicPr>
          <p:cNvPr id="14" name="Picture 4" descr="Untitled-2.tif">
            <a:hlinkClick r:id="" action="ppaction://noaction"/>
          </p:cNvPr>
          <p:cNvPicPr>
            <a:picLocks noChangeAspect="1"/>
          </p:cNvPicPr>
          <p:nvPr/>
        </p:nvPicPr>
        <p:blipFill>
          <a:blip r:embed="rId2" cstate="print"/>
          <a:stretch>
            <a:fillRect/>
          </a:stretch>
        </p:blipFill>
        <p:spPr>
          <a:xfrm>
            <a:off x="401045" y="2277537"/>
            <a:ext cx="494557" cy="498831"/>
          </a:xfrm>
          <a:prstGeom prst="rect">
            <a:avLst/>
          </a:prstGeom>
        </p:spPr>
      </p:pic>
      <p:pic>
        <p:nvPicPr>
          <p:cNvPr id="15" name="Picture 4" descr="Untitled-2.tif">
            <a:hlinkClick r:id="" action="ppaction://noaction"/>
          </p:cNvPr>
          <p:cNvPicPr>
            <a:picLocks noChangeAspect="1"/>
          </p:cNvPicPr>
          <p:nvPr/>
        </p:nvPicPr>
        <p:blipFill>
          <a:blip r:embed="rId2" cstate="print"/>
          <a:stretch>
            <a:fillRect/>
          </a:stretch>
        </p:blipFill>
        <p:spPr>
          <a:xfrm>
            <a:off x="395536" y="3838422"/>
            <a:ext cx="494557" cy="498831"/>
          </a:xfrm>
          <a:prstGeom prst="rect">
            <a:avLst/>
          </a:prstGeom>
        </p:spPr>
      </p:pic>
      <p:pic>
        <p:nvPicPr>
          <p:cNvPr id="16" name="Picture 4" descr="Untitled-2.tif">
            <a:hlinkClick r:id="" action="ppaction://noaction"/>
          </p:cNvPr>
          <p:cNvPicPr>
            <a:picLocks noChangeAspect="1"/>
          </p:cNvPicPr>
          <p:nvPr/>
        </p:nvPicPr>
        <p:blipFill>
          <a:blip r:embed="rId2" cstate="print"/>
          <a:stretch>
            <a:fillRect/>
          </a:stretch>
        </p:blipFill>
        <p:spPr>
          <a:xfrm>
            <a:off x="395536" y="4552802"/>
            <a:ext cx="494557" cy="498831"/>
          </a:xfrm>
          <a:prstGeom prst="rect">
            <a:avLst/>
          </a:prstGeom>
        </p:spPr>
      </p:pic>
      <p:pic>
        <p:nvPicPr>
          <p:cNvPr id="7171" name="Picture 3" descr="C:\Users\evega\Pictures\varios\VIETA%~1.JPG"/>
          <p:cNvPicPr>
            <a:picLocks noChangeAspect="1" noChangeArrowheads="1"/>
          </p:cNvPicPr>
          <p:nvPr/>
        </p:nvPicPr>
        <p:blipFill>
          <a:blip r:embed="rId3" cstate="print"/>
          <a:srcRect/>
          <a:stretch>
            <a:fillRect/>
          </a:stretch>
        </p:blipFill>
        <p:spPr bwMode="auto">
          <a:xfrm>
            <a:off x="1681420" y="5624372"/>
            <a:ext cx="364010" cy="366706"/>
          </a:xfrm>
          <a:prstGeom prst="rect">
            <a:avLst/>
          </a:prstGeom>
          <a:noFill/>
        </p:spPr>
      </p:pic>
      <p:sp>
        <p:nvSpPr>
          <p:cNvPr id="18" name="17 CuadroTexto"/>
          <p:cNvSpPr txBox="1"/>
          <p:nvPr/>
        </p:nvSpPr>
        <p:spPr>
          <a:xfrm>
            <a:off x="2048134" y="3176298"/>
            <a:ext cx="6848492" cy="461665"/>
          </a:xfrm>
          <a:prstGeom prst="rect">
            <a:avLst/>
          </a:prstGeom>
          <a:noFill/>
        </p:spPr>
        <p:txBody>
          <a:bodyPr wrap="square" rtlCol="0">
            <a:spAutoFit/>
          </a:bodyPr>
          <a:lstStyle/>
          <a:p>
            <a:r>
              <a:rPr lang="es-MX" sz="2400" i="1" dirty="0" smtClean="0">
                <a:latin typeface="+mn-lt"/>
              </a:rPr>
              <a:t>Secretaría de la Contraloría General de la Federación</a:t>
            </a:r>
            <a:endParaRPr lang="es-ES" sz="2400" i="1" dirty="0">
              <a:latin typeface="+mn-lt"/>
            </a:endParaRPr>
          </a:p>
        </p:txBody>
      </p:sp>
      <p:pic>
        <p:nvPicPr>
          <p:cNvPr id="19" name="Picture 3" descr="C:\Users\evega\Pictures\varios\VIETA%~1.JPG"/>
          <p:cNvPicPr>
            <a:picLocks noChangeAspect="1" noChangeArrowheads="1"/>
          </p:cNvPicPr>
          <p:nvPr/>
        </p:nvPicPr>
        <p:blipFill>
          <a:blip r:embed="rId3" cstate="print"/>
          <a:srcRect/>
          <a:stretch>
            <a:fillRect/>
          </a:stretch>
        </p:blipFill>
        <p:spPr bwMode="auto">
          <a:xfrm>
            <a:off x="1681420" y="3266918"/>
            <a:ext cx="364010" cy="366706"/>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67544" y="836712"/>
            <a:ext cx="7772400" cy="629261"/>
          </a:xfrm>
        </p:spPr>
        <p:txBody>
          <a:bodyPr/>
          <a:lstStyle/>
          <a:p>
            <a:r>
              <a:rPr lang="es-MX" sz="4000" dirty="0" smtClean="0"/>
              <a:t>Índice</a:t>
            </a:r>
            <a:endParaRPr lang="es-MX" sz="4000" dirty="0"/>
          </a:p>
        </p:txBody>
      </p:sp>
      <p:sp>
        <p:nvSpPr>
          <p:cNvPr id="3" name="2 Subtítulo"/>
          <p:cNvSpPr>
            <a:spLocks noGrp="1"/>
          </p:cNvSpPr>
          <p:nvPr>
            <p:ph type="subTitle" idx="1"/>
          </p:nvPr>
        </p:nvSpPr>
        <p:spPr>
          <a:xfrm>
            <a:off x="1475656" y="1700808"/>
            <a:ext cx="6840760" cy="4085646"/>
          </a:xfrm>
        </p:spPr>
        <p:txBody>
          <a:bodyPr/>
          <a:lstStyle/>
          <a:p>
            <a:pPr marL="400050" indent="-400050" algn="l">
              <a:buFont typeface="+mj-lt"/>
              <a:buAutoNum type="arabicPeriod"/>
            </a:pPr>
            <a:r>
              <a:rPr lang="es-MX" sz="1800" dirty="0" smtClean="0">
                <a:solidFill>
                  <a:schemeClr val="tx1"/>
                </a:solidFill>
              </a:rPr>
              <a:t>Las Reformas y la Modernización Administrativa</a:t>
            </a:r>
          </a:p>
          <a:p>
            <a:pPr marL="857250" lvl="1" indent="-400050" algn="l"/>
            <a:r>
              <a:rPr lang="es-MX" sz="1800" dirty="0" smtClean="0">
                <a:solidFill>
                  <a:schemeClr val="tx1"/>
                </a:solidFill>
              </a:rPr>
              <a:t>1.1  Definiciones  </a:t>
            </a:r>
            <a:endParaRPr lang="es-MX" sz="1800" dirty="0">
              <a:solidFill>
                <a:schemeClr val="tx1"/>
              </a:solidFill>
            </a:endParaRPr>
          </a:p>
          <a:p>
            <a:pPr marL="857250" lvl="1" indent="-400050" algn="l"/>
            <a:r>
              <a:rPr lang="es-MX" sz="1800" dirty="0" smtClean="0">
                <a:solidFill>
                  <a:schemeClr val="tx1"/>
                </a:solidFill>
              </a:rPr>
              <a:t>1.2  Historia de la Modernización Administrativa en México </a:t>
            </a:r>
          </a:p>
          <a:p>
            <a:pPr marL="857250" lvl="1" indent="-400050" algn="l"/>
            <a:r>
              <a:rPr lang="es-MX" sz="1800" dirty="0" smtClean="0">
                <a:solidFill>
                  <a:schemeClr val="tx1"/>
                </a:solidFill>
              </a:rPr>
              <a:t>1.3  Marco Teórico </a:t>
            </a:r>
          </a:p>
          <a:p>
            <a:pPr marL="857250" lvl="1" indent="-400050" algn="l"/>
            <a:r>
              <a:rPr lang="es-MX" sz="1800" dirty="0" smtClean="0">
                <a:solidFill>
                  <a:schemeClr val="tx1"/>
                </a:solidFill>
              </a:rPr>
              <a:t>	1.3.1  Elementos de Modernización  </a:t>
            </a:r>
          </a:p>
          <a:p>
            <a:pPr marL="857250" lvl="1" indent="-400050" algn="l"/>
            <a:r>
              <a:rPr lang="es-MX" sz="1800" dirty="0" smtClean="0">
                <a:solidFill>
                  <a:schemeClr val="tx1"/>
                </a:solidFill>
              </a:rPr>
              <a:t>	1.3.2  Retos y Tendencias</a:t>
            </a:r>
          </a:p>
          <a:p>
            <a:pPr marL="400050" indent="-400050" algn="l">
              <a:buFont typeface="+mj-lt"/>
              <a:buAutoNum type="arabicPeriod"/>
            </a:pPr>
            <a:r>
              <a:rPr lang="es-MX" sz="1800" dirty="0" smtClean="0">
                <a:solidFill>
                  <a:schemeClr val="tx1"/>
                </a:solidFill>
              </a:rPr>
              <a:t>La modernización Administrativa para un Nuevo Sonora </a:t>
            </a:r>
          </a:p>
          <a:p>
            <a:pPr marL="857250" lvl="1" indent="-400050" algn="l"/>
            <a:r>
              <a:rPr lang="es-MX" sz="1800" dirty="0" smtClean="0">
                <a:solidFill>
                  <a:schemeClr val="tx1"/>
                </a:solidFill>
              </a:rPr>
              <a:t>2.1  Estructuras y atribuciones </a:t>
            </a:r>
          </a:p>
          <a:p>
            <a:pPr marL="857250" lvl="1" indent="-400050" algn="l"/>
            <a:r>
              <a:rPr lang="es-MX" sz="1800" dirty="0" smtClean="0">
                <a:solidFill>
                  <a:schemeClr val="tx1"/>
                </a:solidFill>
              </a:rPr>
              <a:t>2.2   Transformación Total y Profunda  </a:t>
            </a:r>
          </a:p>
          <a:p>
            <a:pPr marL="857250" lvl="1" indent="-400050" algn="l"/>
            <a:r>
              <a:rPr lang="es-MX" sz="1800" dirty="0" smtClean="0">
                <a:solidFill>
                  <a:schemeClr val="tx1"/>
                </a:solidFill>
              </a:rPr>
              <a:t>2.3   Programa de Mejora de la Gestión </a:t>
            </a:r>
          </a:p>
          <a:p>
            <a:pPr marL="857250" lvl="1" indent="-400050" algn="l"/>
            <a:r>
              <a:rPr lang="es-MX" sz="1800" dirty="0" smtClean="0">
                <a:solidFill>
                  <a:schemeClr val="tx1"/>
                </a:solidFill>
              </a:rPr>
              <a:t>	2.3.1  Ejercicio</a:t>
            </a:r>
          </a:p>
          <a:p>
            <a:pPr marL="400050" indent="-400050" algn="l">
              <a:buFont typeface="+mj-lt"/>
              <a:buAutoNum type="arabicPeriod"/>
            </a:pPr>
            <a:r>
              <a:rPr lang="es-MX" sz="1800" dirty="0" smtClean="0">
                <a:solidFill>
                  <a:schemeClr val="tx1"/>
                </a:solidFill>
              </a:rPr>
              <a:t>Organizaciones en la Era del Conocimiento </a:t>
            </a:r>
          </a:p>
          <a:p>
            <a:pPr marL="857250" lvl="1" indent="-400050" algn="l"/>
            <a:r>
              <a:rPr lang="es-MX" sz="1800" dirty="0" smtClean="0">
                <a:solidFill>
                  <a:schemeClr val="tx1"/>
                </a:solidFill>
              </a:rPr>
              <a:t>3.1  Conclusión</a:t>
            </a:r>
            <a:endParaRPr lang="es-MX" sz="1800" dirty="0" smtClean="0"/>
          </a:p>
        </p:txBody>
      </p:sp>
    </p:spTree>
  </p:cSld>
  <p:clrMapOvr>
    <a:masterClrMapping/>
  </p:clrMapOvr>
  <p:transition spd="slow">
    <p:fade thruBlk="1"/>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00100" y="1282471"/>
            <a:ext cx="3715916" cy="646331"/>
          </a:xfrm>
          <a:prstGeom prst="rect">
            <a:avLst/>
          </a:prstGeom>
          <a:noFill/>
        </p:spPr>
        <p:txBody>
          <a:bodyPr wrap="square" rtlCol="0">
            <a:spAutoFit/>
          </a:bodyPr>
          <a:lstStyle/>
          <a:p>
            <a:r>
              <a:rPr lang="es-MX" sz="3600" b="1" dirty="0" smtClean="0">
                <a:latin typeface="+mn-lt"/>
              </a:rPr>
              <a:t>1980-1988</a:t>
            </a:r>
            <a:endParaRPr lang="es-ES" sz="3600" b="1" dirty="0">
              <a:latin typeface="+mn-lt"/>
            </a:endParaRPr>
          </a:p>
        </p:txBody>
      </p:sp>
      <p:sp>
        <p:nvSpPr>
          <p:cNvPr id="5" name="4 Rectángulo redondeado"/>
          <p:cNvSpPr/>
          <p:nvPr/>
        </p:nvSpPr>
        <p:spPr>
          <a:xfrm>
            <a:off x="357158" y="1357298"/>
            <a:ext cx="500066" cy="50006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dk1"/>
          </a:lnRef>
          <a:fillRef idx="3">
            <a:schemeClr val="dk1"/>
          </a:fillRef>
          <a:effectRef idx="3">
            <a:schemeClr val="dk1"/>
          </a:effectRef>
          <a:fontRef idx="minor">
            <a:schemeClr val="lt1"/>
          </a:fontRef>
        </p:style>
        <p:txBody>
          <a:bodyPr rtlCol="0" anchor="ctr"/>
          <a:lstStyle/>
          <a:p>
            <a:pPr algn="ctr"/>
            <a:r>
              <a:rPr lang="es-MX" sz="3600" b="1" dirty="0" smtClean="0">
                <a:solidFill>
                  <a:schemeClr val="bg1"/>
                </a:solidFill>
              </a:rPr>
              <a:t>3</a:t>
            </a:r>
            <a:endParaRPr lang="es-ES" sz="3600" b="1" dirty="0">
              <a:solidFill>
                <a:schemeClr val="bg1"/>
              </a:solidFill>
            </a:endParaRPr>
          </a:p>
        </p:txBody>
      </p:sp>
      <p:sp>
        <p:nvSpPr>
          <p:cNvPr id="17" name="16 CuadroTexto"/>
          <p:cNvSpPr txBox="1"/>
          <p:nvPr/>
        </p:nvSpPr>
        <p:spPr>
          <a:xfrm>
            <a:off x="3203848" y="1357298"/>
            <a:ext cx="4654300" cy="830997"/>
          </a:xfrm>
          <a:prstGeom prst="rect">
            <a:avLst/>
          </a:prstGeom>
          <a:noFill/>
        </p:spPr>
        <p:txBody>
          <a:bodyPr wrap="square" rtlCol="0">
            <a:spAutoFit/>
          </a:bodyPr>
          <a:lstStyle/>
          <a:p>
            <a:pPr algn="r"/>
            <a:r>
              <a:rPr lang="es-MX" sz="2400" b="1" dirty="0" smtClean="0">
                <a:solidFill>
                  <a:schemeClr val="tx2">
                    <a:lumMod val="60000"/>
                    <a:lumOff val="40000"/>
                  </a:schemeClr>
                </a:solidFill>
                <a:latin typeface="+mn-lt"/>
              </a:rPr>
              <a:t>Miguel de la Madrid Hurtado</a:t>
            </a:r>
          </a:p>
          <a:p>
            <a:pPr algn="r"/>
            <a:r>
              <a:rPr lang="es-MX" sz="2400" b="1" dirty="0" smtClean="0">
                <a:solidFill>
                  <a:schemeClr val="tx2">
                    <a:lumMod val="60000"/>
                    <a:lumOff val="40000"/>
                  </a:schemeClr>
                </a:solidFill>
                <a:latin typeface="+mn-lt"/>
              </a:rPr>
              <a:t>1982-1988</a:t>
            </a:r>
            <a:endParaRPr lang="es-ES" sz="2400" b="1" dirty="0">
              <a:solidFill>
                <a:schemeClr val="tx2">
                  <a:lumMod val="60000"/>
                  <a:lumOff val="40000"/>
                </a:schemeClr>
              </a:solidFill>
              <a:latin typeface="+mn-lt"/>
            </a:endParaRPr>
          </a:p>
        </p:txBody>
      </p:sp>
      <p:pic>
        <p:nvPicPr>
          <p:cNvPr id="8194" name="Picture 2" descr="C:\Users\evega\Pictures\varios\miguel de la madrid 82-88.jpg"/>
          <p:cNvPicPr>
            <a:picLocks noChangeAspect="1" noChangeArrowheads="1"/>
          </p:cNvPicPr>
          <p:nvPr/>
        </p:nvPicPr>
        <p:blipFill>
          <a:blip r:embed="rId2" cstate="print"/>
          <a:srcRect/>
          <a:stretch>
            <a:fillRect/>
          </a:stretch>
        </p:blipFill>
        <p:spPr bwMode="auto">
          <a:xfrm>
            <a:off x="8072462" y="1285860"/>
            <a:ext cx="781055" cy="857256"/>
          </a:xfrm>
          <a:prstGeom prst="rect">
            <a:avLst/>
          </a:prstGeom>
          <a:noFill/>
        </p:spPr>
      </p:pic>
      <p:sp>
        <p:nvSpPr>
          <p:cNvPr id="11" name="10 CuadroTexto"/>
          <p:cNvSpPr txBox="1"/>
          <p:nvPr/>
        </p:nvSpPr>
        <p:spPr>
          <a:xfrm>
            <a:off x="285720" y="2357430"/>
            <a:ext cx="6072230" cy="1107996"/>
          </a:xfrm>
          <a:prstGeom prst="rect">
            <a:avLst/>
          </a:prstGeom>
          <a:noFill/>
        </p:spPr>
        <p:txBody>
          <a:bodyPr wrap="square" rtlCol="0">
            <a:spAutoFit/>
          </a:bodyPr>
          <a:lstStyle/>
          <a:p>
            <a:r>
              <a:rPr lang="es-MX" sz="2200" dirty="0" smtClean="0">
                <a:latin typeface="+mn-lt"/>
              </a:rPr>
              <a:t>De su discurso oficial de gobierno, donde propuso llevar a cabo una </a:t>
            </a:r>
            <a:r>
              <a:rPr lang="es-MX" sz="2200" b="1" i="1" dirty="0" smtClean="0">
                <a:effectLst>
                  <a:outerShdw blurRad="38100" dist="38100" dir="2700000" algn="tl">
                    <a:srgbClr val="000000">
                      <a:alpha val="43137"/>
                    </a:srgbClr>
                  </a:outerShdw>
                </a:effectLst>
                <a:latin typeface="+mn-lt"/>
              </a:rPr>
              <a:t>modernización administrativa </a:t>
            </a:r>
            <a:r>
              <a:rPr lang="es-MX" sz="2200" dirty="0" smtClean="0">
                <a:latin typeface="+mn-lt"/>
              </a:rPr>
              <a:t>concebida como:</a:t>
            </a:r>
            <a:endParaRPr lang="es-ES" sz="2200" dirty="0">
              <a:latin typeface="+mn-lt"/>
            </a:endParaRPr>
          </a:p>
        </p:txBody>
      </p:sp>
      <p:sp>
        <p:nvSpPr>
          <p:cNvPr id="12" name="11 CuadroTexto"/>
          <p:cNvSpPr txBox="1"/>
          <p:nvPr/>
        </p:nvSpPr>
        <p:spPr>
          <a:xfrm>
            <a:off x="1115616" y="3573016"/>
            <a:ext cx="7072362" cy="2308324"/>
          </a:xfrm>
          <a:prstGeom prst="rect">
            <a:avLst/>
          </a:prstGeom>
          <a:noFill/>
        </p:spPr>
        <p:txBody>
          <a:bodyPr wrap="square" rtlCol="0">
            <a:spAutoFit/>
          </a:bodyPr>
          <a:lstStyle/>
          <a:p>
            <a:pPr algn="ctr"/>
            <a:r>
              <a:rPr lang="es-MX" sz="2400" b="1" i="1" dirty="0" smtClean="0">
                <a:solidFill>
                  <a:schemeClr val="accent5">
                    <a:lumMod val="75000"/>
                  </a:schemeClr>
                </a:solidFill>
                <a:latin typeface="+mn-lt"/>
              </a:rPr>
              <a:t>“… proceso democrático de transformación institucional, </a:t>
            </a:r>
            <a:r>
              <a:rPr lang="es-MX" sz="2400" i="1" dirty="0" smtClean="0">
                <a:solidFill>
                  <a:schemeClr val="accent5">
                    <a:lumMod val="75000"/>
                  </a:schemeClr>
                </a:solidFill>
                <a:latin typeface="+mn-lt"/>
              </a:rPr>
              <a:t>con el que se busca adecuar las características estructurales y operativas de las dependencias y entidades a los nuevos objetivos, prioridades, estrategias y políticas del Plan Nacional de Desarrollo 1983-1988</a:t>
            </a:r>
            <a:r>
              <a:rPr lang="es-MX" sz="2400" b="1" i="1" dirty="0" smtClean="0">
                <a:solidFill>
                  <a:schemeClr val="accent5">
                    <a:lumMod val="75000"/>
                  </a:schemeClr>
                </a:solidFill>
                <a:latin typeface="+mn-lt"/>
              </a:rPr>
              <a:t>”</a:t>
            </a:r>
            <a:endParaRPr lang="es-ES" sz="2400" b="1" i="1" dirty="0">
              <a:solidFill>
                <a:schemeClr val="accent5">
                  <a:lumMod val="75000"/>
                </a:schemeClr>
              </a:solidFill>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00100" y="1282471"/>
            <a:ext cx="3859932" cy="646331"/>
          </a:xfrm>
          <a:prstGeom prst="rect">
            <a:avLst/>
          </a:prstGeom>
          <a:noFill/>
        </p:spPr>
        <p:txBody>
          <a:bodyPr wrap="square" rtlCol="0">
            <a:spAutoFit/>
          </a:bodyPr>
          <a:lstStyle/>
          <a:p>
            <a:r>
              <a:rPr lang="es-MX" sz="3600" b="1" dirty="0" smtClean="0">
                <a:latin typeface="+mn-lt"/>
              </a:rPr>
              <a:t>1980-1988</a:t>
            </a:r>
            <a:endParaRPr lang="es-ES" sz="3600" b="1" dirty="0">
              <a:latin typeface="+mn-lt"/>
            </a:endParaRPr>
          </a:p>
        </p:txBody>
      </p:sp>
      <p:sp>
        <p:nvSpPr>
          <p:cNvPr id="5" name="4 Rectángulo redondeado"/>
          <p:cNvSpPr/>
          <p:nvPr/>
        </p:nvSpPr>
        <p:spPr>
          <a:xfrm>
            <a:off x="357158" y="1357298"/>
            <a:ext cx="500066" cy="50006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dk1"/>
          </a:lnRef>
          <a:fillRef idx="3">
            <a:schemeClr val="dk1"/>
          </a:fillRef>
          <a:effectRef idx="3">
            <a:schemeClr val="dk1"/>
          </a:effectRef>
          <a:fontRef idx="minor">
            <a:schemeClr val="lt1"/>
          </a:fontRef>
        </p:style>
        <p:txBody>
          <a:bodyPr rtlCol="0" anchor="ctr"/>
          <a:lstStyle/>
          <a:p>
            <a:pPr algn="ctr"/>
            <a:r>
              <a:rPr lang="es-MX" sz="3600" b="1" dirty="0" smtClean="0">
                <a:solidFill>
                  <a:schemeClr val="bg1"/>
                </a:solidFill>
              </a:rPr>
              <a:t>3</a:t>
            </a:r>
            <a:endParaRPr lang="es-ES" sz="3600" b="1" dirty="0">
              <a:solidFill>
                <a:schemeClr val="bg1"/>
              </a:solidFill>
            </a:endParaRPr>
          </a:p>
        </p:txBody>
      </p:sp>
      <p:sp>
        <p:nvSpPr>
          <p:cNvPr id="17" name="16 CuadroTexto"/>
          <p:cNvSpPr txBox="1"/>
          <p:nvPr/>
        </p:nvSpPr>
        <p:spPr>
          <a:xfrm>
            <a:off x="3491880" y="1357298"/>
            <a:ext cx="4366268" cy="830997"/>
          </a:xfrm>
          <a:prstGeom prst="rect">
            <a:avLst/>
          </a:prstGeom>
          <a:noFill/>
        </p:spPr>
        <p:txBody>
          <a:bodyPr wrap="square" rtlCol="0">
            <a:spAutoFit/>
          </a:bodyPr>
          <a:lstStyle/>
          <a:p>
            <a:pPr algn="r"/>
            <a:r>
              <a:rPr lang="es-MX" sz="2400" b="1" dirty="0" smtClean="0">
                <a:solidFill>
                  <a:schemeClr val="tx2">
                    <a:lumMod val="60000"/>
                    <a:lumOff val="40000"/>
                  </a:schemeClr>
                </a:solidFill>
                <a:latin typeface="+mn-lt"/>
              </a:rPr>
              <a:t>Miguel de la Madrid Hurtado</a:t>
            </a:r>
          </a:p>
          <a:p>
            <a:pPr algn="r"/>
            <a:r>
              <a:rPr lang="es-MX" sz="2400" b="1" dirty="0" smtClean="0">
                <a:solidFill>
                  <a:schemeClr val="tx2">
                    <a:lumMod val="60000"/>
                    <a:lumOff val="40000"/>
                  </a:schemeClr>
                </a:solidFill>
                <a:latin typeface="+mn-lt"/>
              </a:rPr>
              <a:t>1982-1988</a:t>
            </a:r>
            <a:endParaRPr lang="es-ES" sz="2400" b="1" dirty="0">
              <a:solidFill>
                <a:schemeClr val="tx2">
                  <a:lumMod val="60000"/>
                  <a:lumOff val="40000"/>
                </a:schemeClr>
              </a:solidFill>
              <a:latin typeface="+mn-lt"/>
            </a:endParaRPr>
          </a:p>
        </p:txBody>
      </p:sp>
      <p:pic>
        <p:nvPicPr>
          <p:cNvPr id="8194" name="Picture 2" descr="C:\Users\evega\Pictures\varios\miguel de la madrid 82-88.jpg"/>
          <p:cNvPicPr>
            <a:picLocks noChangeAspect="1" noChangeArrowheads="1"/>
          </p:cNvPicPr>
          <p:nvPr/>
        </p:nvPicPr>
        <p:blipFill>
          <a:blip r:embed="rId2" cstate="print"/>
          <a:srcRect/>
          <a:stretch>
            <a:fillRect/>
          </a:stretch>
        </p:blipFill>
        <p:spPr bwMode="auto">
          <a:xfrm>
            <a:off x="8072462" y="1285860"/>
            <a:ext cx="781055" cy="857256"/>
          </a:xfrm>
          <a:prstGeom prst="rect">
            <a:avLst/>
          </a:prstGeom>
          <a:noFill/>
        </p:spPr>
      </p:pic>
      <p:graphicFrame>
        <p:nvGraphicFramePr>
          <p:cNvPr id="6" name="5 Diagrama"/>
          <p:cNvGraphicFramePr/>
          <p:nvPr/>
        </p:nvGraphicFramePr>
        <p:xfrm>
          <a:off x="357158" y="3000372"/>
          <a:ext cx="3286148" cy="22780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7 Diagrama"/>
          <p:cNvGraphicFramePr/>
          <p:nvPr/>
        </p:nvGraphicFramePr>
        <p:xfrm>
          <a:off x="4786314" y="2857496"/>
          <a:ext cx="3214710" cy="314327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9" name="8 Flecha derecha"/>
          <p:cNvSpPr/>
          <p:nvPr/>
        </p:nvSpPr>
        <p:spPr>
          <a:xfrm>
            <a:off x="3714744" y="3571876"/>
            <a:ext cx="1000132" cy="1071570"/>
          </a:xfrm>
          <a:prstGeom prst="right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s-ES"/>
          </a:p>
        </p:txBody>
      </p:sp>
      <p:sp>
        <p:nvSpPr>
          <p:cNvPr id="10" name="9 CuadroTexto"/>
          <p:cNvSpPr txBox="1"/>
          <p:nvPr/>
        </p:nvSpPr>
        <p:spPr>
          <a:xfrm>
            <a:off x="4500562" y="2285992"/>
            <a:ext cx="1285884" cy="584775"/>
          </a:xfrm>
          <a:prstGeom prst="rect">
            <a:avLst/>
          </a:prstGeom>
          <a:noFill/>
        </p:spPr>
        <p:txBody>
          <a:bodyPr wrap="square" rtlCol="0">
            <a:spAutoFit/>
          </a:bodyPr>
          <a:lstStyle/>
          <a:p>
            <a:pPr algn="ctr"/>
            <a:r>
              <a:rPr lang="es-MX" sz="3200" b="1" dirty="0" smtClean="0">
                <a:latin typeface="+mn-lt"/>
              </a:rPr>
              <a:t>1984</a:t>
            </a:r>
            <a:endParaRPr lang="es-ES" sz="3200" b="1" dirty="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8" grpId="0">
        <p:bldAsOne/>
      </p:bldGraphic>
      <p:bldP spid="9" grpId="0" animBg="1"/>
      <p:bldP spid="1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7504" y="1282471"/>
            <a:ext cx="5222384" cy="584775"/>
          </a:xfrm>
          <a:prstGeom prst="rect">
            <a:avLst/>
          </a:prstGeom>
          <a:noFill/>
        </p:spPr>
        <p:txBody>
          <a:bodyPr wrap="square" rtlCol="0">
            <a:spAutoFit/>
          </a:bodyPr>
          <a:lstStyle/>
          <a:p>
            <a:r>
              <a:rPr lang="es-MX" sz="3200" b="1" dirty="0" smtClean="0">
                <a:latin typeface="+mn-lt"/>
              </a:rPr>
              <a:t>A partir de 1988…</a:t>
            </a:r>
            <a:endParaRPr lang="es-ES" sz="3200" b="1" dirty="0">
              <a:latin typeface="+mn-lt"/>
            </a:endParaRPr>
          </a:p>
        </p:txBody>
      </p:sp>
      <p:sp>
        <p:nvSpPr>
          <p:cNvPr id="18" name="17 CuadroTexto"/>
          <p:cNvSpPr txBox="1"/>
          <p:nvPr/>
        </p:nvSpPr>
        <p:spPr>
          <a:xfrm>
            <a:off x="3714744" y="1357298"/>
            <a:ext cx="4143404" cy="830997"/>
          </a:xfrm>
          <a:prstGeom prst="rect">
            <a:avLst/>
          </a:prstGeom>
          <a:noFill/>
        </p:spPr>
        <p:txBody>
          <a:bodyPr wrap="square" rtlCol="0">
            <a:spAutoFit/>
          </a:bodyPr>
          <a:lstStyle/>
          <a:p>
            <a:pPr algn="r"/>
            <a:r>
              <a:rPr lang="es-MX" sz="2400" b="1" dirty="0" smtClean="0">
                <a:solidFill>
                  <a:schemeClr val="tx2">
                    <a:lumMod val="60000"/>
                    <a:lumOff val="40000"/>
                  </a:schemeClr>
                </a:solidFill>
                <a:latin typeface="+mn-lt"/>
              </a:rPr>
              <a:t>Carlos Salinas de Gortari</a:t>
            </a:r>
          </a:p>
          <a:p>
            <a:pPr algn="r"/>
            <a:r>
              <a:rPr lang="es-MX" sz="2400" b="1" dirty="0" smtClean="0">
                <a:solidFill>
                  <a:schemeClr val="tx2">
                    <a:lumMod val="60000"/>
                    <a:lumOff val="40000"/>
                  </a:schemeClr>
                </a:solidFill>
                <a:latin typeface="+mn-lt"/>
              </a:rPr>
              <a:t>1988-1994</a:t>
            </a:r>
            <a:endParaRPr lang="es-ES" sz="2400" b="1" dirty="0">
              <a:solidFill>
                <a:schemeClr val="tx2">
                  <a:lumMod val="60000"/>
                  <a:lumOff val="40000"/>
                </a:schemeClr>
              </a:solidFill>
              <a:latin typeface="+mn-lt"/>
            </a:endParaRPr>
          </a:p>
        </p:txBody>
      </p:sp>
      <p:pic>
        <p:nvPicPr>
          <p:cNvPr id="1027" name="Picture 3" descr="C:\Users\evega\Pictures\varios\carlos_salinas.gif"/>
          <p:cNvPicPr>
            <a:picLocks noChangeAspect="1" noChangeArrowheads="1"/>
          </p:cNvPicPr>
          <p:nvPr/>
        </p:nvPicPr>
        <p:blipFill>
          <a:blip r:embed="rId2" cstate="print"/>
          <a:srcRect/>
          <a:stretch>
            <a:fillRect/>
          </a:stretch>
        </p:blipFill>
        <p:spPr bwMode="auto">
          <a:xfrm>
            <a:off x="8048872" y="1071546"/>
            <a:ext cx="861262" cy="1285884"/>
          </a:xfrm>
          <a:prstGeom prst="rect">
            <a:avLst/>
          </a:prstGeom>
          <a:noFill/>
        </p:spPr>
      </p:pic>
      <p:sp>
        <p:nvSpPr>
          <p:cNvPr id="22" name="21 CuadroTexto"/>
          <p:cNvSpPr txBox="1"/>
          <p:nvPr/>
        </p:nvSpPr>
        <p:spPr>
          <a:xfrm>
            <a:off x="785786" y="2143116"/>
            <a:ext cx="6715172" cy="461665"/>
          </a:xfrm>
          <a:prstGeom prst="rect">
            <a:avLst/>
          </a:prstGeom>
          <a:noFill/>
        </p:spPr>
        <p:txBody>
          <a:bodyPr wrap="square" rtlCol="0">
            <a:spAutoFit/>
          </a:bodyPr>
          <a:lstStyle/>
          <a:p>
            <a:pPr algn="ctr"/>
            <a:r>
              <a:rPr lang="es-MX" sz="2400" b="1" dirty="0" smtClean="0">
                <a:latin typeface="+mn-lt"/>
              </a:rPr>
              <a:t>Reducción drástica del sector paraestatal</a:t>
            </a:r>
            <a:r>
              <a:rPr lang="es-MX" sz="2400" b="1" baseline="30000" dirty="0" smtClean="0">
                <a:latin typeface="+mn-lt"/>
              </a:rPr>
              <a:t>3</a:t>
            </a:r>
            <a:endParaRPr lang="es-ES" sz="2400" b="1" baseline="30000" dirty="0">
              <a:latin typeface="+mn-lt"/>
            </a:endParaRPr>
          </a:p>
        </p:txBody>
      </p:sp>
      <p:sp>
        <p:nvSpPr>
          <p:cNvPr id="25" name="24 CuadroTexto"/>
          <p:cNvSpPr txBox="1"/>
          <p:nvPr/>
        </p:nvSpPr>
        <p:spPr>
          <a:xfrm>
            <a:off x="6143636" y="3297982"/>
            <a:ext cx="3000364" cy="1323439"/>
          </a:xfrm>
          <a:prstGeom prst="rect">
            <a:avLst/>
          </a:prstGeom>
          <a:noFill/>
        </p:spPr>
        <p:txBody>
          <a:bodyPr wrap="square" rtlCol="0">
            <a:spAutoFit/>
          </a:bodyPr>
          <a:lstStyle/>
          <a:p>
            <a:pPr algn="ctr"/>
            <a:r>
              <a:rPr lang="es-MX" sz="2000" i="1" dirty="0" smtClean="0"/>
              <a:t>Subsisten las que constitucionalmente se ocupan de áreas estratégicas o prioritarias</a:t>
            </a:r>
            <a:endParaRPr lang="es-ES" sz="2000" i="1" dirty="0"/>
          </a:p>
        </p:txBody>
      </p:sp>
      <p:sp>
        <p:nvSpPr>
          <p:cNvPr id="27" name="26 CuadroTexto"/>
          <p:cNvSpPr txBox="1"/>
          <p:nvPr/>
        </p:nvSpPr>
        <p:spPr>
          <a:xfrm>
            <a:off x="0" y="5978745"/>
            <a:ext cx="5929322" cy="307777"/>
          </a:xfrm>
          <a:prstGeom prst="rect">
            <a:avLst/>
          </a:prstGeom>
          <a:noFill/>
        </p:spPr>
        <p:txBody>
          <a:bodyPr wrap="square" rtlCol="0">
            <a:spAutoFit/>
          </a:bodyPr>
          <a:lstStyle/>
          <a:p>
            <a:r>
              <a:rPr lang="es-MX" sz="1400" i="1" baseline="30000" dirty="0" smtClean="0"/>
              <a:t>3</a:t>
            </a:r>
            <a:r>
              <a:rPr lang="es-MX" sz="1400" i="1" dirty="0" smtClean="0"/>
              <a:t> </a:t>
            </a:r>
            <a:r>
              <a:rPr lang="es-MX" sz="1100" i="1" dirty="0" smtClean="0">
                <a:hlinkClick r:id="rId3"/>
              </a:rPr>
              <a:t>http://www.economia.unam.mx/secss/docs/tesisfe/MendozaHA/cap3.pdf</a:t>
            </a:r>
            <a:r>
              <a:rPr lang="es-MX" sz="1100" i="1" dirty="0" smtClean="0"/>
              <a:t> </a:t>
            </a:r>
            <a:endParaRPr lang="es-ES" sz="1400" i="1" dirty="0"/>
          </a:p>
        </p:txBody>
      </p:sp>
      <p:pic>
        <p:nvPicPr>
          <p:cNvPr id="1028" name="Picture 4"/>
          <p:cNvPicPr>
            <a:picLocks noChangeAspect="1" noChangeArrowheads="1"/>
          </p:cNvPicPr>
          <p:nvPr/>
        </p:nvPicPr>
        <p:blipFill>
          <a:blip r:embed="rId4" cstate="print"/>
          <a:srcRect/>
          <a:stretch>
            <a:fillRect/>
          </a:stretch>
        </p:blipFill>
        <p:spPr bwMode="auto">
          <a:xfrm>
            <a:off x="71406" y="2628934"/>
            <a:ext cx="6215074" cy="3300396"/>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fade">
                                      <p:cBhvr>
                                        <p:cTn id="7" dur="1000"/>
                                        <p:tgtEl>
                                          <p:spTgt spid="1028"/>
                                        </p:tgtEl>
                                      </p:cBhvr>
                                    </p:animEffect>
                                    <p:anim calcmode="lin" valueType="num">
                                      <p:cBhvr>
                                        <p:cTn id="8" dur="1000" fill="hold"/>
                                        <p:tgtEl>
                                          <p:spTgt spid="1028"/>
                                        </p:tgtEl>
                                        <p:attrNameLst>
                                          <p:attrName>ppt_x</p:attrName>
                                        </p:attrNameLst>
                                      </p:cBhvr>
                                      <p:tavLst>
                                        <p:tav tm="0">
                                          <p:val>
                                            <p:strVal val="#ppt_x"/>
                                          </p:val>
                                        </p:tav>
                                        <p:tav tm="100000">
                                          <p:val>
                                            <p:strVal val="#ppt_x"/>
                                          </p:val>
                                        </p:tav>
                                      </p:tavLst>
                                    </p:anim>
                                    <p:anim calcmode="lin" valueType="num">
                                      <p:cBhvr>
                                        <p:cTn id="9" dur="1000" fill="hold"/>
                                        <p:tgtEl>
                                          <p:spTgt spid="102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dissolve">
                                      <p:cBhvr>
                                        <p:cTn id="1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17 CuadroTexto"/>
          <p:cNvSpPr txBox="1"/>
          <p:nvPr/>
        </p:nvSpPr>
        <p:spPr>
          <a:xfrm>
            <a:off x="3714744" y="1357298"/>
            <a:ext cx="4143404" cy="830997"/>
          </a:xfrm>
          <a:prstGeom prst="rect">
            <a:avLst/>
          </a:prstGeom>
          <a:noFill/>
        </p:spPr>
        <p:txBody>
          <a:bodyPr wrap="square" rtlCol="0">
            <a:spAutoFit/>
          </a:bodyPr>
          <a:lstStyle/>
          <a:p>
            <a:pPr algn="r"/>
            <a:r>
              <a:rPr lang="es-MX" sz="2400" b="1" dirty="0" smtClean="0">
                <a:solidFill>
                  <a:schemeClr val="tx2">
                    <a:lumMod val="60000"/>
                    <a:lumOff val="40000"/>
                  </a:schemeClr>
                </a:solidFill>
                <a:latin typeface="+mn-lt"/>
              </a:rPr>
              <a:t>Carlos Salinas de Gortari</a:t>
            </a:r>
          </a:p>
          <a:p>
            <a:pPr algn="r"/>
            <a:r>
              <a:rPr lang="es-MX" sz="2400" b="1" dirty="0" smtClean="0">
                <a:solidFill>
                  <a:schemeClr val="tx2">
                    <a:lumMod val="60000"/>
                    <a:lumOff val="40000"/>
                  </a:schemeClr>
                </a:solidFill>
                <a:latin typeface="+mn-lt"/>
              </a:rPr>
              <a:t>1988-1994</a:t>
            </a:r>
            <a:endParaRPr lang="es-ES" sz="2400" b="1" dirty="0">
              <a:solidFill>
                <a:schemeClr val="tx2">
                  <a:lumMod val="60000"/>
                  <a:lumOff val="40000"/>
                </a:schemeClr>
              </a:solidFill>
              <a:latin typeface="+mn-lt"/>
            </a:endParaRPr>
          </a:p>
        </p:txBody>
      </p:sp>
      <p:pic>
        <p:nvPicPr>
          <p:cNvPr id="1027" name="Picture 3" descr="C:\Users\evega\Pictures\varios\carlos_salinas.gif"/>
          <p:cNvPicPr>
            <a:picLocks noChangeAspect="1" noChangeArrowheads="1"/>
          </p:cNvPicPr>
          <p:nvPr/>
        </p:nvPicPr>
        <p:blipFill>
          <a:blip r:embed="rId2" cstate="print"/>
          <a:srcRect/>
          <a:stretch>
            <a:fillRect/>
          </a:stretch>
        </p:blipFill>
        <p:spPr bwMode="auto">
          <a:xfrm>
            <a:off x="8048872" y="1071546"/>
            <a:ext cx="861262" cy="1285884"/>
          </a:xfrm>
          <a:prstGeom prst="rect">
            <a:avLst/>
          </a:prstGeom>
          <a:noFill/>
        </p:spPr>
      </p:pic>
      <p:sp>
        <p:nvSpPr>
          <p:cNvPr id="9" name="8 CuadroTexto"/>
          <p:cNvSpPr txBox="1"/>
          <p:nvPr/>
        </p:nvSpPr>
        <p:spPr>
          <a:xfrm>
            <a:off x="928662" y="4741143"/>
            <a:ext cx="8072494" cy="830997"/>
          </a:xfrm>
          <a:prstGeom prst="rect">
            <a:avLst/>
          </a:prstGeom>
          <a:noFill/>
        </p:spPr>
        <p:txBody>
          <a:bodyPr wrap="square" rtlCol="0">
            <a:spAutoFit/>
          </a:bodyPr>
          <a:lstStyle/>
          <a:p>
            <a:r>
              <a:rPr lang="es-MX" sz="2400" dirty="0" smtClean="0">
                <a:latin typeface="+mn-lt"/>
              </a:rPr>
              <a:t>Empresas públicas debían convertirse en modelos de eficacia, eficiencia y productividad</a:t>
            </a:r>
            <a:endParaRPr lang="es-ES" sz="2400" dirty="0">
              <a:latin typeface="+mn-lt"/>
            </a:endParaRPr>
          </a:p>
        </p:txBody>
      </p:sp>
      <p:sp>
        <p:nvSpPr>
          <p:cNvPr id="10" name="9 CuadroTexto"/>
          <p:cNvSpPr txBox="1"/>
          <p:nvPr/>
        </p:nvSpPr>
        <p:spPr>
          <a:xfrm>
            <a:off x="928662" y="3753153"/>
            <a:ext cx="8072494" cy="461665"/>
          </a:xfrm>
          <a:prstGeom prst="rect">
            <a:avLst/>
          </a:prstGeom>
          <a:noFill/>
        </p:spPr>
        <p:txBody>
          <a:bodyPr wrap="square" rtlCol="0">
            <a:spAutoFit/>
          </a:bodyPr>
          <a:lstStyle/>
          <a:p>
            <a:r>
              <a:rPr lang="es-MX" sz="2400" dirty="0" smtClean="0">
                <a:latin typeface="+mn-lt"/>
              </a:rPr>
              <a:t>Reglamento de la Ley Federal de las Entidades Paraestatales</a:t>
            </a:r>
            <a:endParaRPr lang="es-ES" sz="2400" dirty="0">
              <a:latin typeface="+mn-lt"/>
            </a:endParaRPr>
          </a:p>
        </p:txBody>
      </p:sp>
      <p:sp>
        <p:nvSpPr>
          <p:cNvPr id="11" name="10 CuadroTexto"/>
          <p:cNvSpPr txBox="1"/>
          <p:nvPr/>
        </p:nvSpPr>
        <p:spPr>
          <a:xfrm>
            <a:off x="928662" y="2571744"/>
            <a:ext cx="8072494" cy="830997"/>
          </a:xfrm>
          <a:prstGeom prst="rect">
            <a:avLst/>
          </a:prstGeom>
          <a:noFill/>
        </p:spPr>
        <p:txBody>
          <a:bodyPr wrap="square" rtlCol="0">
            <a:spAutoFit/>
          </a:bodyPr>
          <a:lstStyle/>
          <a:p>
            <a:r>
              <a:rPr lang="es-MX" sz="2400" dirty="0" smtClean="0">
                <a:latin typeface="+mn-lt"/>
              </a:rPr>
              <a:t>Programa Nacional para la Modernización de la Empresa Pública 1990-1994</a:t>
            </a:r>
            <a:endParaRPr lang="es-ES" sz="2400" dirty="0">
              <a:latin typeface="+mn-lt"/>
            </a:endParaRPr>
          </a:p>
        </p:txBody>
      </p:sp>
      <p:pic>
        <p:nvPicPr>
          <p:cNvPr id="2050" name="Picture 2" descr="C:\Users\evega\Pictures\varios\CHECK.jpg"/>
          <p:cNvPicPr>
            <a:picLocks noChangeAspect="1" noChangeArrowheads="1"/>
          </p:cNvPicPr>
          <p:nvPr/>
        </p:nvPicPr>
        <p:blipFill>
          <a:blip r:embed="rId3" cstate="print"/>
          <a:srcRect/>
          <a:stretch>
            <a:fillRect/>
          </a:stretch>
        </p:blipFill>
        <p:spPr bwMode="auto">
          <a:xfrm>
            <a:off x="214282" y="2643182"/>
            <a:ext cx="714370" cy="711989"/>
          </a:xfrm>
          <a:prstGeom prst="rect">
            <a:avLst/>
          </a:prstGeom>
          <a:noFill/>
        </p:spPr>
      </p:pic>
      <p:pic>
        <p:nvPicPr>
          <p:cNvPr id="13" name="Picture 2" descr="C:\Users\evega\Pictures\varios\CHECK.jpg"/>
          <p:cNvPicPr>
            <a:picLocks noChangeAspect="1" noChangeArrowheads="1"/>
          </p:cNvPicPr>
          <p:nvPr/>
        </p:nvPicPr>
        <p:blipFill>
          <a:blip r:embed="rId3" cstate="print"/>
          <a:srcRect/>
          <a:stretch>
            <a:fillRect/>
          </a:stretch>
        </p:blipFill>
        <p:spPr bwMode="auto">
          <a:xfrm>
            <a:off x="214282" y="3574267"/>
            <a:ext cx="714370" cy="711989"/>
          </a:xfrm>
          <a:prstGeom prst="rect">
            <a:avLst/>
          </a:prstGeom>
          <a:noFill/>
        </p:spPr>
      </p:pic>
      <p:pic>
        <p:nvPicPr>
          <p:cNvPr id="14" name="Picture 2" descr="C:\Users\evega\Pictures\varios\CHECK.jpg"/>
          <p:cNvPicPr>
            <a:picLocks noChangeAspect="1" noChangeArrowheads="1"/>
          </p:cNvPicPr>
          <p:nvPr/>
        </p:nvPicPr>
        <p:blipFill>
          <a:blip r:embed="rId3" cstate="print"/>
          <a:srcRect/>
          <a:stretch>
            <a:fillRect/>
          </a:stretch>
        </p:blipFill>
        <p:spPr bwMode="auto">
          <a:xfrm>
            <a:off x="214282" y="4786322"/>
            <a:ext cx="714370" cy="711989"/>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714348" y="1071546"/>
            <a:ext cx="8072494" cy="830997"/>
          </a:xfrm>
          <a:prstGeom prst="rect">
            <a:avLst/>
          </a:prstGeom>
          <a:noFill/>
        </p:spPr>
        <p:txBody>
          <a:bodyPr wrap="square" rtlCol="0">
            <a:spAutoFit/>
          </a:bodyPr>
          <a:lstStyle/>
          <a:p>
            <a:pPr algn="ctr"/>
            <a:r>
              <a:rPr lang="es-MX" sz="2400" b="1" dirty="0" smtClean="0">
                <a:ln w="10541" cmpd="sng">
                  <a:solidFill>
                    <a:schemeClr val="accent1">
                      <a:shade val="88000"/>
                      <a:satMod val="110000"/>
                    </a:schemeClr>
                  </a:solidFill>
                  <a:prstDash val="solid"/>
                </a:ln>
                <a:latin typeface="+mn-lt"/>
              </a:rPr>
              <a:t>Objetivos del Programa Nacional para</a:t>
            </a:r>
          </a:p>
          <a:p>
            <a:pPr algn="ctr"/>
            <a:r>
              <a:rPr lang="es-MX" sz="2400" b="1" dirty="0" smtClean="0">
                <a:ln w="10541" cmpd="sng">
                  <a:solidFill>
                    <a:schemeClr val="accent1">
                      <a:shade val="88000"/>
                      <a:satMod val="110000"/>
                    </a:schemeClr>
                  </a:solidFill>
                  <a:prstDash val="solid"/>
                </a:ln>
                <a:latin typeface="+mn-lt"/>
              </a:rPr>
              <a:t>la Modernización de la Empresa Pública 1990-1994</a:t>
            </a:r>
            <a:endParaRPr lang="es-ES" sz="2400" b="1" dirty="0">
              <a:ln w="10541" cmpd="sng">
                <a:solidFill>
                  <a:schemeClr val="accent1">
                    <a:shade val="88000"/>
                    <a:satMod val="110000"/>
                  </a:schemeClr>
                </a:solidFill>
                <a:prstDash val="solid"/>
              </a:ln>
              <a:latin typeface="+mn-lt"/>
            </a:endParaRPr>
          </a:p>
        </p:txBody>
      </p:sp>
      <p:sp>
        <p:nvSpPr>
          <p:cNvPr id="6" name="5 CuadroTexto"/>
          <p:cNvSpPr txBox="1"/>
          <p:nvPr/>
        </p:nvSpPr>
        <p:spPr>
          <a:xfrm>
            <a:off x="1639562" y="2197639"/>
            <a:ext cx="6338934" cy="461665"/>
          </a:xfrm>
          <a:prstGeom prst="rect">
            <a:avLst/>
          </a:prstGeom>
          <a:solidFill>
            <a:schemeClr val="accent5">
              <a:lumMod val="20000"/>
              <a:lumOff val="80000"/>
            </a:schemeClr>
          </a:solidFill>
          <a:ln>
            <a:noFill/>
          </a:ln>
        </p:spPr>
        <p:txBody>
          <a:bodyPr wrap="square" rtlCol="0">
            <a:spAutoFit/>
          </a:bodyPr>
          <a:lstStyle/>
          <a:p>
            <a:pPr algn="ctr"/>
            <a:r>
              <a:rPr lang="es-MX" sz="2400" i="1" dirty="0" smtClean="0">
                <a:latin typeface="+mn-lt"/>
              </a:rPr>
              <a:t>Modernización del sector paraestatal</a:t>
            </a:r>
            <a:endParaRPr lang="es-ES" sz="2400" i="1" dirty="0">
              <a:latin typeface="+mn-lt"/>
            </a:endParaRPr>
          </a:p>
        </p:txBody>
      </p:sp>
      <p:sp>
        <p:nvSpPr>
          <p:cNvPr id="10" name="9 CuadroTexto"/>
          <p:cNvSpPr txBox="1"/>
          <p:nvPr/>
        </p:nvSpPr>
        <p:spPr>
          <a:xfrm>
            <a:off x="1639562" y="2824459"/>
            <a:ext cx="6361462" cy="461665"/>
          </a:xfrm>
          <a:prstGeom prst="rect">
            <a:avLst/>
          </a:prstGeom>
          <a:solidFill>
            <a:srgbClr val="F9C361"/>
          </a:solidFill>
          <a:ln>
            <a:noFill/>
          </a:ln>
        </p:spPr>
        <p:txBody>
          <a:bodyPr wrap="square" rtlCol="0">
            <a:spAutoFit/>
          </a:bodyPr>
          <a:lstStyle/>
          <a:p>
            <a:pPr algn="ctr"/>
            <a:r>
              <a:rPr lang="es-MX" sz="2400" i="1" dirty="0" smtClean="0">
                <a:latin typeface="+mn-lt"/>
              </a:rPr>
              <a:t>Órganos de gobierno ágiles y eficientes</a:t>
            </a:r>
            <a:endParaRPr lang="es-ES" sz="2400" i="1" dirty="0">
              <a:latin typeface="+mn-lt"/>
            </a:endParaRPr>
          </a:p>
        </p:txBody>
      </p:sp>
      <p:sp>
        <p:nvSpPr>
          <p:cNvPr id="12" name="11 CuadroTexto"/>
          <p:cNvSpPr txBox="1"/>
          <p:nvPr/>
        </p:nvSpPr>
        <p:spPr>
          <a:xfrm>
            <a:off x="1639562" y="3429000"/>
            <a:ext cx="6338934" cy="830997"/>
          </a:xfrm>
          <a:prstGeom prst="rect">
            <a:avLst/>
          </a:prstGeom>
          <a:solidFill>
            <a:schemeClr val="accent5">
              <a:lumMod val="20000"/>
              <a:lumOff val="80000"/>
            </a:schemeClr>
          </a:solidFill>
          <a:ln>
            <a:noFill/>
          </a:ln>
        </p:spPr>
        <p:txBody>
          <a:bodyPr wrap="square" rtlCol="0">
            <a:spAutoFit/>
          </a:bodyPr>
          <a:lstStyle/>
          <a:p>
            <a:pPr algn="ctr"/>
            <a:r>
              <a:rPr lang="es-MX" sz="2400" i="1" dirty="0" smtClean="0">
                <a:latin typeface="+mn-lt"/>
              </a:rPr>
              <a:t>Mayor autonomía de gestión de las entidades y evaluación por sus resultados</a:t>
            </a:r>
            <a:endParaRPr lang="es-ES" sz="2400" i="1" dirty="0">
              <a:latin typeface="+mn-lt"/>
            </a:endParaRPr>
          </a:p>
        </p:txBody>
      </p:sp>
      <p:sp>
        <p:nvSpPr>
          <p:cNvPr id="20" name="19 CuadroTexto"/>
          <p:cNvSpPr txBox="1"/>
          <p:nvPr/>
        </p:nvSpPr>
        <p:spPr>
          <a:xfrm>
            <a:off x="1620514" y="4467533"/>
            <a:ext cx="6357982" cy="461665"/>
          </a:xfrm>
          <a:prstGeom prst="rect">
            <a:avLst/>
          </a:prstGeom>
          <a:solidFill>
            <a:srgbClr val="F9C361"/>
          </a:solidFill>
          <a:ln>
            <a:noFill/>
          </a:ln>
        </p:spPr>
        <p:txBody>
          <a:bodyPr wrap="square" rtlCol="0">
            <a:spAutoFit/>
          </a:bodyPr>
          <a:lstStyle/>
          <a:p>
            <a:pPr algn="ctr"/>
            <a:r>
              <a:rPr lang="es-MX" sz="2400" i="1" dirty="0" smtClean="0">
                <a:latin typeface="+mn-lt"/>
              </a:rPr>
              <a:t>Eficiencia de las empresas públicas</a:t>
            </a:r>
            <a:endParaRPr lang="es-ES" sz="2400" i="1" dirty="0">
              <a:latin typeface="+mn-lt"/>
            </a:endParaRPr>
          </a:p>
        </p:txBody>
      </p:sp>
      <p:sp>
        <p:nvSpPr>
          <p:cNvPr id="22" name="21 CuadroTexto"/>
          <p:cNvSpPr txBox="1"/>
          <p:nvPr/>
        </p:nvSpPr>
        <p:spPr>
          <a:xfrm>
            <a:off x="1620514" y="5181913"/>
            <a:ext cx="6357982" cy="461665"/>
          </a:xfrm>
          <a:prstGeom prst="rect">
            <a:avLst/>
          </a:prstGeom>
          <a:solidFill>
            <a:schemeClr val="accent5">
              <a:lumMod val="20000"/>
              <a:lumOff val="80000"/>
            </a:schemeClr>
          </a:solidFill>
          <a:ln>
            <a:noFill/>
          </a:ln>
        </p:spPr>
        <p:txBody>
          <a:bodyPr wrap="square" rtlCol="0">
            <a:spAutoFit/>
          </a:bodyPr>
          <a:lstStyle/>
          <a:p>
            <a:pPr algn="ctr"/>
            <a:r>
              <a:rPr lang="es-MX" sz="2400" i="1" dirty="0" smtClean="0">
                <a:latin typeface="+mn-lt"/>
              </a:rPr>
              <a:t>Consenso</a:t>
            </a:r>
            <a:endParaRPr lang="es-ES" sz="2400" i="1" dirty="0">
              <a:latin typeface="+mn-lt"/>
            </a:endParaRPr>
          </a:p>
        </p:txBody>
      </p:sp>
      <p:sp>
        <p:nvSpPr>
          <p:cNvPr id="24" name="23 Rectángulo redondeado"/>
          <p:cNvSpPr/>
          <p:nvPr/>
        </p:nvSpPr>
        <p:spPr>
          <a:xfrm>
            <a:off x="763258" y="2189007"/>
            <a:ext cx="500066" cy="500066"/>
          </a:xfrm>
          <a:prstGeom prst="roundRect">
            <a:avLst/>
          </a:prstGeom>
          <a:solidFill>
            <a:schemeClr val="tx2">
              <a:lumMod val="75000"/>
            </a:schemeClr>
          </a:solidFill>
          <a:ln/>
        </p:spPr>
        <p:style>
          <a:lnRef idx="3">
            <a:schemeClr val="lt1"/>
          </a:lnRef>
          <a:fillRef idx="1">
            <a:schemeClr val="accent3"/>
          </a:fillRef>
          <a:effectRef idx="1">
            <a:schemeClr val="accent3"/>
          </a:effectRef>
          <a:fontRef idx="minor">
            <a:schemeClr val="lt1"/>
          </a:fontRef>
        </p:style>
        <p:txBody>
          <a:bodyPr rtlCol="0" anchor="ctr"/>
          <a:lstStyle/>
          <a:p>
            <a:pPr algn="ctr"/>
            <a:r>
              <a:rPr lang="es-MX" sz="3600" b="1" dirty="0" smtClean="0">
                <a:solidFill>
                  <a:schemeClr val="bg1"/>
                </a:solidFill>
              </a:rPr>
              <a:t>1</a:t>
            </a:r>
            <a:endParaRPr lang="es-ES" sz="3600" b="1" dirty="0">
              <a:solidFill>
                <a:schemeClr val="bg1"/>
              </a:solidFill>
            </a:endParaRPr>
          </a:p>
        </p:txBody>
      </p:sp>
      <p:sp>
        <p:nvSpPr>
          <p:cNvPr id="25" name="24 Rectángulo redondeado"/>
          <p:cNvSpPr/>
          <p:nvPr/>
        </p:nvSpPr>
        <p:spPr>
          <a:xfrm>
            <a:off x="763258" y="2857496"/>
            <a:ext cx="500066" cy="500066"/>
          </a:xfrm>
          <a:prstGeom prst="roundRect">
            <a:avLst/>
          </a:prstGeom>
          <a:solidFill>
            <a:srgbClr val="ED820D"/>
          </a:solidFill>
          <a:ln/>
        </p:spPr>
        <p:style>
          <a:lnRef idx="3">
            <a:schemeClr val="lt1"/>
          </a:lnRef>
          <a:fillRef idx="1">
            <a:schemeClr val="accent3"/>
          </a:fillRef>
          <a:effectRef idx="1">
            <a:schemeClr val="accent3"/>
          </a:effectRef>
          <a:fontRef idx="minor">
            <a:schemeClr val="lt1"/>
          </a:fontRef>
        </p:style>
        <p:txBody>
          <a:bodyPr rtlCol="0" anchor="ctr"/>
          <a:lstStyle/>
          <a:p>
            <a:pPr algn="ctr"/>
            <a:r>
              <a:rPr lang="es-MX" sz="3600" b="1" dirty="0" smtClean="0">
                <a:solidFill>
                  <a:schemeClr val="bg1"/>
                </a:solidFill>
              </a:rPr>
              <a:t>2</a:t>
            </a:r>
            <a:endParaRPr lang="es-ES" sz="3600" b="1" dirty="0">
              <a:solidFill>
                <a:schemeClr val="bg1"/>
              </a:solidFill>
            </a:endParaRPr>
          </a:p>
        </p:txBody>
      </p:sp>
      <p:sp>
        <p:nvSpPr>
          <p:cNvPr id="26" name="25 Rectángulo redondeado"/>
          <p:cNvSpPr/>
          <p:nvPr/>
        </p:nvSpPr>
        <p:spPr>
          <a:xfrm>
            <a:off x="763258" y="3571876"/>
            <a:ext cx="500066" cy="500066"/>
          </a:xfrm>
          <a:prstGeom prst="roundRect">
            <a:avLst/>
          </a:prstGeom>
          <a:solidFill>
            <a:srgbClr val="002060"/>
          </a:solidFill>
          <a:ln/>
        </p:spPr>
        <p:style>
          <a:lnRef idx="3">
            <a:schemeClr val="lt1"/>
          </a:lnRef>
          <a:fillRef idx="1">
            <a:schemeClr val="accent3"/>
          </a:fillRef>
          <a:effectRef idx="1">
            <a:schemeClr val="accent3"/>
          </a:effectRef>
          <a:fontRef idx="minor">
            <a:schemeClr val="lt1"/>
          </a:fontRef>
        </p:style>
        <p:txBody>
          <a:bodyPr rtlCol="0" anchor="ctr"/>
          <a:lstStyle/>
          <a:p>
            <a:pPr algn="ctr"/>
            <a:r>
              <a:rPr lang="es-MX" sz="3600" b="1" dirty="0" smtClean="0">
                <a:solidFill>
                  <a:schemeClr val="bg1"/>
                </a:solidFill>
              </a:rPr>
              <a:t>3</a:t>
            </a:r>
            <a:endParaRPr lang="es-ES" sz="3600" b="1" dirty="0">
              <a:solidFill>
                <a:schemeClr val="bg1"/>
              </a:solidFill>
            </a:endParaRPr>
          </a:p>
        </p:txBody>
      </p:sp>
      <p:sp>
        <p:nvSpPr>
          <p:cNvPr id="27" name="26 Rectángulo redondeado"/>
          <p:cNvSpPr/>
          <p:nvPr/>
        </p:nvSpPr>
        <p:spPr>
          <a:xfrm>
            <a:off x="763258" y="4429132"/>
            <a:ext cx="500066" cy="500066"/>
          </a:xfrm>
          <a:prstGeom prst="roundRect">
            <a:avLst/>
          </a:prstGeom>
          <a:solidFill>
            <a:srgbClr val="ED820D"/>
          </a:solidFill>
          <a:ln/>
        </p:spPr>
        <p:style>
          <a:lnRef idx="3">
            <a:schemeClr val="lt1"/>
          </a:lnRef>
          <a:fillRef idx="1">
            <a:schemeClr val="accent3"/>
          </a:fillRef>
          <a:effectRef idx="1">
            <a:schemeClr val="accent3"/>
          </a:effectRef>
          <a:fontRef idx="minor">
            <a:schemeClr val="lt1"/>
          </a:fontRef>
        </p:style>
        <p:txBody>
          <a:bodyPr rtlCol="0" anchor="ctr"/>
          <a:lstStyle/>
          <a:p>
            <a:pPr algn="ctr"/>
            <a:r>
              <a:rPr lang="es-MX" sz="3600" b="1" dirty="0" smtClean="0">
                <a:solidFill>
                  <a:schemeClr val="bg1"/>
                </a:solidFill>
              </a:rPr>
              <a:t>4</a:t>
            </a:r>
            <a:endParaRPr lang="es-ES" sz="3600" b="1" dirty="0">
              <a:solidFill>
                <a:schemeClr val="bg1"/>
              </a:solidFill>
            </a:endParaRPr>
          </a:p>
        </p:txBody>
      </p:sp>
      <p:sp>
        <p:nvSpPr>
          <p:cNvPr id="28" name="27 Rectángulo redondeado"/>
          <p:cNvSpPr/>
          <p:nvPr/>
        </p:nvSpPr>
        <p:spPr>
          <a:xfrm>
            <a:off x="763258" y="5143512"/>
            <a:ext cx="500066" cy="500066"/>
          </a:xfrm>
          <a:prstGeom prst="roundRect">
            <a:avLst/>
          </a:prstGeom>
          <a:solidFill>
            <a:schemeClr val="tx2">
              <a:lumMod val="75000"/>
            </a:schemeClr>
          </a:solidFill>
          <a:ln/>
        </p:spPr>
        <p:style>
          <a:lnRef idx="3">
            <a:schemeClr val="lt1"/>
          </a:lnRef>
          <a:fillRef idx="1">
            <a:schemeClr val="accent3"/>
          </a:fillRef>
          <a:effectRef idx="1">
            <a:schemeClr val="accent3"/>
          </a:effectRef>
          <a:fontRef idx="minor">
            <a:schemeClr val="lt1"/>
          </a:fontRef>
        </p:style>
        <p:txBody>
          <a:bodyPr rtlCol="0" anchor="ctr"/>
          <a:lstStyle/>
          <a:p>
            <a:pPr algn="ctr"/>
            <a:r>
              <a:rPr lang="es-MX" sz="3600" b="1" dirty="0" smtClean="0">
                <a:solidFill>
                  <a:schemeClr val="bg1"/>
                </a:solidFill>
              </a:rPr>
              <a:t>5</a:t>
            </a:r>
            <a:endParaRPr lang="es-ES" sz="36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1000"/>
                                        <p:tgtEl>
                                          <p:spTgt spid="25"/>
                                        </p:tgtEl>
                                      </p:cBhvr>
                                    </p:animEffect>
                                    <p:anim calcmode="lin" valueType="num">
                                      <p:cBhvr>
                                        <p:cTn id="20" dur="1000" fill="hold"/>
                                        <p:tgtEl>
                                          <p:spTgt spid="25"/>
                                        </p:tgtEl>
                                        <p:attrNameLst>
                                          <p:attrName>ppt_x</p:attrName>
                                        </p:attrNameLst>
                                      </p:cBhvr>
                                      <p:tavLst>
                                        <p:tav tm="0">
                                          <p:val>
                                            <p:strVal val="#ppt_x"/>
                                          </p:val>
                                        </p:tav>
                                        <p:tav tm="100000">
                                          <p:val>
                                            <p:strVal val="#ppt_x"/>
                                          </p:val>
                                        </p:tav>
                                      </p:tavLst>
                                    </p:anim>
                                    <p:anim calcmode="lin" valueType="num">
                                      <p:cBhvr>
                                        <p:cTn id="21" dur="1000" fill="hold"/>
                                        <p:tgtEl>
                                          <p:spTgt spid="25"/>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1000"/>
                                        <p:tgtEl>
                                          <p:spTgt spid="26"/>
                                        </p:tgtEl>
                                      </p:cBhvr>
                                    </p:animEffect>
                                    <p:anim calcmode="lin" valueType="num">
                                      <p:cBhvr>
                                        <p:cTn id="32" dur="1000" fill="hold"/>
                                        <p:tgtEl>
                                          <p:spTgt spid="26"/>
                                        </p:tgtEl>
                                        <p:attrNameLst>
                                          <p:attrName>ppt_x</p:attrName>
                                        </p:attrNameLst>
                                      </p:cBhvr>
                                      <p:tavLst>
                                        <p:tav tm="0">
                                          <p:val>
                                            <p:strVal val="#ppt_x"/>
                                          </p:val>
                                        </p:tav>
                                        <p:tav tm="100000">
                                          <p:val>
                                            <p:strVal val="#ppt_x"/>
                                          </p:val>
                                        </p:tav>
                                      </p:tavLst>
                                    </p:anim>
                                    <p:anim calcmode="lin" valueType="num">
                                      <p:cBhvr>
                                        <p:cTn id="33" dur="1000" fill="hold"/>
                                        <p:tgtEl>
                                          <p:spTgt spid="26"/>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7" presetClass="entr" presetSubtype="0" fill="hold" grpId="0" nodeType="click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1000"/>
                                        <p:tgtEl>
                                          <p:spTgt spid="27"/>
                                        </p:tgtEl>
                                      </p:cBhvr>
                                    </p:animEffect>
                                    <p:anim calcmode="lin" valueType="num">
                                      <p:cBhvr>
                                        <p:cTn id="44" dur="1000" fill="hold"/>
                                        <p:tgtEl>
                                          <p:spTgt spid="27"/>
                                        </p:tgtEl>
                                        <p:attrNameLst>
                                          <p:attrName>ppt_x</p:attrName>
                                        </p:attrNameLst>
                                      </p:cBhvr>
                                      <p:tavLst>
                                        <p:tav tm="0">
                                          <p:val>
                                            <p:strVal val="#ppt_x"/>
                                          </p:val>
                                        </p:tav>
                                        <p:tav tm="100000">
                                          <p:val>
                                            <p:strVal val="#ppt_x"/>
                                          </p:val>
                                        </p:tav>
                                      </p:tavLst>
                                    </p:anim>
                                    <p:anim calcmode="lin" valueType="num">
                                      <p:cBhvr>
                                        <p:cTn id="45" dur="1000" fill="hold"/>
                                        <p:tgtEl>
                                          <p:spTgt spid="27"/>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1000"/>
                                        <p:tgtEl>
                                          <p:spTgt spid="20"/>
                                        </p:tgtEl>
                                      </p:cBhvr>
                                    </p:animEffect>
                                    <p:anim calcmode="lin" valueType="num">
                                      <p:cBhvr>
                                        <p:cTn id="49" dur="1000" fill="hold"/>
                                        <p:tgtEl>
                                          <p:spTgt spid="20"/>
                                        </p:tgtEl>
                                        <p:attrNameLst>
                                          <p:attrName>ppt_x</p:attrName>
                                        </p:attrNameLst>
                                      </p:cBhvr>
                                      <p:tavLst>
                                        <p:tav tm="0">
                                          <p:val>
                                            <p:strVal val="#ppt_x"/>
                                          </p:val>
                                        </p:tav>
                                        <p:tav tm="100000">
                                          <p:val>
                                            <p:strVal val="#ppt_x"/>
                                          </p:val>
                                        </p:tav>
                                      </p:tavLst>
                                    </p:anim>
                                    <p:anim calcmode="lin" valueType="num">
                                      <p:cBhvr>
                                        <p:cTn id="5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7" presetClass="entr" presetSubtype="0" fill="hold" grpId="0" nodeType="click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1000"/>
                                        <p:tgtEl>
                                          <p:spTgt spid="28"/>
                                        </p:tgtEl>
                                      </p:cBhvr>
                                    </p:animEffect>
                                    <p:anim calcmode="lin" valueType="num">
                                      <p:cBhvr>
                                        <p:cTn id="56" dur="1000" fill="hold"/>
                                        <p:tgtEl>
                                          <p:spTgt spid="28"/>
                                        </p:tgtEl>
                                        <p:attrNameLst>
                                          <p:attrName>ppt_x</p:attrName>
                                        </p:attrNameLst>
                                      </p:cBhvr>
                                      <p:tavLst>
                                        <p:tav tm="0">
                                          <p:val>
                                            <p:strVal val="#ppt_x"/>
                                          </p:val>
                                        </p:tav>
                                        <p:tav tm="100000">
                                          <p:val>
                                            <p:strVal val="#ppt_x"/>
                                          </p:val>
                                        </p:tav>
                                      </p:tavLst>
                                    </p:anim>
                                    <p:anim calcmode="lin" valueType="num">
                                      <p:cBhvr>
                                        <p:cTn id="57" dur="1000" fill="hold"/>
                                        <p:tgtEl>
                                          <p:spTgt spid="28"/>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1000"/>
                                        <p:tgtEl>
                                          <p:spTgt spid="22"/>
                                        </p:tgtEl>
                                      </p:cBhvr>
                                    </p:animEffect>
                                    <p:anim calcmode="lin" valueType="num">
                                      <p:cBhvr>
                                        <p:cTn id="61" dur="1000" fill="hold"/>
                                        <p:tgtEl>
                                          <p:spTgt spid="22"/>
                                        </p:tgtEl>
                                        <p:attrNameLst>
                                          <p:attrName>ppt_x</p:attrName>
                                        </p:attrNameLst>
                                      </p:cBhvr>
                                      <p:tavLst>
                                        <p:tav tm="0">
                                          <p:val>
                                            <p:strVal val="#ppt_x"/>
                                          </p:val>
                                        </p:tav>
                                        <p:tav tm="100000">
                                          <p:val>
                                            <p:strVal val="#ppt_x"/>
                                          </p:val>
                                        </p:tav>
                                      </p:tavLst>
                                    </p:anim>
                                    <p:anim calcmode="lin" valueType="num">
                                      <p:cBhvr>
                                        <p:cTn id="6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2" grpId="0" animBg="1"/>
      <p:bldP spid="20" grpId="0" animBg="1"/>
      <p:bldP spid="22" grpId="0" animBg="1"/>
      <p:bldP spid="24" grpId="0" animBg="1"/>
      <p:bldP spid="25" grpId="0" animBg="1"/>
      <p:bldP spid="26" grpId="0" animBg="1"/>
      <p:bldP spid="27" grpId="0" animBg="1"/>
      <p:bldP spid="2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059832" y="1240681"/>
            <a:ext cx="4798316" cy="830997"/>
          </a:xfrm>
          <a:prstGeom prst="rect">
            <a:avLst/>
          </a:prstGeom>
          <a:noFill/>
        </p:spPr>
        <p:txBody>
          <a:bodyPr wrap="square" rtlCol="0">
            <a:spAutoFit/>
          </a:bodyPr>
          <a:lstStyle/>
          <a:p>
            <a:pPr algn="r"/>
            <a:r>
              <a:rPr lang="es-MX" sz="2400" b="1" dirty="0" smtClean="0">
                <a:solidFill>
                  <a:schemeClr val="tx2">
                    <a:lumMod val="60000"/>
                    <a:lumOff val="40000"/>
                  </a:schemeClr>
                </a:solidFill>
                <a:latin typeface="+mn-lt"/>
              </a:rPr>
              <a:t>Ernesto Zedillo Ponce de León</a:t>
            </a:r>
          </a:p>
          <a:p>
            <a:pPr algn="r"/>
            <a:r>
              <a:rPr lang="es-MX" sz="2400" b="1" dirty="0" smtClean="0">
                <a:solidFill>
                  <a:schemeClr val="tx2">
                    <a:lumMod val="60000"/>
                    <a:lumOff val="40000"/>
                  </a:schemeClr>
                </a:solidFill>
                <a:latin typeface="+mn-lt"/>
              </a:rPr>
              <a:t>1994-2000</a:t>
            </a:r>
            <a:endParaRPr lang="es-ES" sz="2400" b="1" dirty="0">
              <a:solidFill>
                <a:schemeClr val="tx2">
                  <a:lumMod val="60000"/>
                  <a:lumOff val="40000"/>
                </a:schemeClr>
              </a:solidFill>
              <a:latin typeface="+mn-lt"/>
            </a:endParaRPr>
          </a:p>
        </p:txBody>
      </p:sp>
      <p:pic>
        <p:nvPicPr>
          <p:cNvPr id="1026" name="Picture 2" descr="C:\Users\evega\Pictures\varios\PresZedillo.jpg"/>
          <p:cNvPicPr>
            <a:picLocks noChangeAspect="1" noChangeArrowheads="1"/>
          </p:cNvPicPr>
          <p:nvPr/>
        </p:nvPicPr>
        <p:blipFill>
          <a:blip r:embed="rId2" cstate="print"/>
          <a:srcRect/>
          <a:stretch>
            <a:fillRect/>
          </a:stretch>
        </p:blipFill>
        <p:spPr bwMode="auto">
          <a:xfrm>
            <a:off x="8072462" y="1142984"/>
            <a:ext cx="836144" cy="981076"/>
          </a:xfrm>
          <a:prstGeom prst="rect">
            <a:avLst/>
          </a:prstGeom>
          <a:noFill/>
        </p:spPr>
      </p:pic>
      <p:sp>
        <p:nvSpPr>
          <p:cNvPr id="5" name="4 CuadroTexto"/>
          <p:cNvSpPr txBox="1"/>
          <p:nvPr/>
        </p:nvSpPr>
        <p:spPr>
          <a:xfrm>
            <a:off x="708839" y="1751654"/>
            <a:ext cx="3505971" cy="523220"/>
          </a:xfrm>
          <a:prstGeom prst="rect">
            <a:avLst/>
          </a:prstGeom>
          <a:noFill/>
        </p:spPr>
        <p:txBody>
          <a:bodyPr wrap="square" rtlCol="0">
            <a:spAutoFit/>
          </a:bodyPr>
          <a:lstStyle/>
          <a:p>
            <a:r>
              <a:rPr lang="es-MX" sz="2800" b="1" dirty="0" smtClean="0">
                <a:latin typeface="+mn-lt"/>
              </a:rPr>
              <a:t>PND 1995-2000</a:t>
            </a:r>
            <a:endParaRPr lang="es-ES" sz="2800" b="1" dirty="0">
              <a:latin typeface="+mn-lt"/>
            </a:endParaRPr>
          </a:p>
        </p:txBody>
      </p:sp>
      <p:pic>
        <p:nvPicPr>
          <p:cNvPr id="6" name="Picture 4" descr="Untitled-2.tif">
            <a:hlinkClick r:id="" action="ppaction://noaction"/>
          </p:cNvPr>
          <p:cNvPicPr>
            <a:picLocks noChangeAspect="1"/>
          </p:cNvPicPr>
          <p:nvPr/>
        </p:nvPicPr>
        <p:blipFill>
          <a:blip r:embed="rId3" cstate="print"/>
          <a:stretch>
            <a:fillRect/>
          </a:stretch>
        </p:blipFill>
        <p:spPr>
          <a:xfrm>
            <a:off x="71406" y="1714488"/>
            <a:ext cx="494557" cy="498831"/>
          </a:xfrm>
          <a:prstGeom prst="rect">
            <a:avLst/>
          </a:prstGeom>
        </p:spPr>
      </p:pic>
      <p:sp>
        <p:nvSpPr>
          <p:cNvPr id="7" name="6 CuadroTexto"/>
          <p:cNvSpPr txBox="1"/>
          <p:nvPr/>
        </p:nvSpPr>
        <p:spPr>
          <a:xfrm>
            <a:off x="714348" y="2129739"/>
            <a:ext cx="5214974" cy="523220"/>
          </a:xfrm>
          <a:prstGeom prst="rect">
            <a:avLst/>
          </a:prstGeom>
          <a:noFill/>
        </p:spPr>
        <p:txBody>
          <a:bodyPr wrap="square" rtlCol="0">
            <a:spAutoFit/>
          </a:bodyPr>
          <a:lstStyle/>
          <a:p>
            <a:r>
              <a:rPr lang="es-MX" sz="2800" dirty="0" smtClean="0">
                <a:latin typeface="+mn-lt"/>
              </a:rPr>
              <a:t>3. Desarrollo Democrático</a:t>
            </a:r>
            <a:endParaRPr lang="es-ES" sz="2800" dirty="0">
              <a:latin typeface="+mn-lt"/>
            </a:endParaRPr>
          </a:p>
        </p:txBody>
      </p:sp>
      <p:sp>
        <p:nvSpPr>
          <p:cNvPr id="8" name="7 CuadroTexto"/>
          <p:cNvSpPr txBox="1"/>
          <p:nvPr/>
        </p:nvSpPr>
        <p:spPr>
          <a:xfrm>
            <a:off x="928662" y="2598003"/>
            <a:ext cx="8001056" cy="830997"/>
          </a:xfrm>
          <a:prstGeom prst="rect">
            <a:avLst/>
          </a:prstGeom>
          <a:noFill/>
        </p:spPr>
        <p:txBody>
          <a:bodyPr wrap="square" rtlCol="0">
            <a:spAutoFit/>
          </a:bodyPr>
          <a:lstStyle/>
          <a:p>
            <a:r>
              <a:rPr lang="es-MX" sz="2400" i="1" dirty="0" smtClean="0"/>
              <a:t>3.9 Reforma de Gobierno y Modernización de la Administración Pública</a:t>
            </a:r>
            <a:endParaRPr lang="es-ES" sz="2400" i="1" dirty="0"/>
          </a:p>
        </p:txBody>
      </p:sp>
      <p:sp>
        <p:nvSpPr>
          <p:cNvPr id="11" name="10 CuadroTexto"/>
          <p:cNvSpPr txBox="1"/>
          <p:nvPr/>
        </p:nvSpPr>
        <p:spPr>
          <a:xfrm>
            <a:off x="1071538" y="3429000"/>
            <a:ext cx="7929618" cy="2246769"/>
          </a:xfrm>
          <a:prstGeom prst="rect">
            <a:avLst/>
          </a:prstGeom>
          <a:noFill/>
        </p:spPr>
        <p:txBody>
          <a:bodyPr wrap="square" rtlCol="0">
            <a:spAutoFit/>
          </a:bodyPr>
          <a:lstStyle/>
          <a:p>
            <a:pPr marL="539750" indent="-539750">
              <a:buSzPct val="145000"/>
              <a:buBlip>
                <a:blip r:embed="rId4"/>
              </a:buBlip>
            </a:pPr>
            <a:r>
              <a:rPr lang="es-MX" sz="2000" dirty="0" smtClean="0">
                <a:latin typeface="+mn-lt"/>
              </a:rPr>
              <a:t>Descentralización administrativa</a:t>
            </a:r>
          </a:p>
          <a:p>
            <a:pPr marL="539750" indent="-539750">
              <a:buSzPct val="145000"/>
              <a:buBlip>
                <a:blip r:embed="rId4"/>
              </a:buBlip>
            </a:pPr>
            <a:r>
              <a:rPr lang="es-MX" sz="2000" dirty="0" smtClean="0">
                <a:latin typeface="+mn-lt"/>
              </a:rPr>
              <a:t>Profesionalización de servidores públicos</a:t>
            </a:r>
          </a:p>
          <a:p>
            <a:pPr marL="539750" indent="-539750">
              <a:buSzPct val="145000"/>
              <a:buBlip>
                <a:blip r:embed="rId4"/>
              </a:buBlip>
            </a:pPr>
            <a:r>
              <a:rPr lang="es-MX" sz="2000" dirty="0" smtClean="0">
                <a:latin typeface="+mn-lt"/>
              </a:rPr>
              <a:t>Mejores sistemas de control y rendición de cuentas</a:t>
            </a:r>
          </a:p>
          <a:p>
            <a:pPr marL="539750" indent="-539750">
              <a:buSzPct val="145000"/>
              <a:buBlip>
                <a:blip r:embed="rId4"/>
              </a:buBlip>
            </a:pPr>
            <a:r>
              <a:rPr lang="es-MX" sz="2000" dirty="0" smtClean="0">
                <a:latin typeface="+mn-lt"/>
              </a:rPr>
              <a:t>Modernización de la gestión pública</a:t>
            </a:r>
          </a:p>
          <a:p>
            <a:pPr marL="539750" indent="-539750">
              <a:buSzPct val="145000"/>
              <a:buBlip>
                <a:blip r:embed="rId4"/>
              </a:buBlip>
            </a:pPr>
            <a:r>
              <a:rPr lang="es-MX" sz="2000" dirty="0" smtClean="0">
                <a:latin typeface="+mn-lt"/>
              </a:rPr>
              <a:t>Simplificación y adecuación del marco normativo</a:t>
            </a:r>
          </a:p>
          <a:p>
            <a:pPr marL="539750" indent="-539750">
              <a:buSzPct val="145000"/>
              <a:buBlip>
                <a:blip r:embed="rId4"/>
              </a:buBlip>
            </a:pPr>
            <a:r>
              <a:rPr lang="es-MX" sz="2000" dirty="0" smtClean="0">
                <a:latin typeface="+mn-lt"/>
              </a:rPr>
              <a:t>Modernización de la legislación en materia de responsabilidades de los servidores públicos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2771800" y="1240681"/>
            <a:ext cx="5086348" cy="830997"/>
          </a:xfrm>
          <a:prstGeom prst="rect">
            <a:avLst/>
          </a:prstGeom>
          <a:noFill/>
        </p:spPr>
        <p:txBody>
          <a:bodyPr wrap="square" rtlCol="0">
            <a:spAutoFit/>
          </a:bodyPr>
          <a:lstStyle/>
          <a:p>
            <a:pPr algn="r"/>
            <a:r>
              <a:rPr lang="es-MX" sz="2400" b="1" dirty="0" smtClean="0">
                <a:solidFill>
                  <a:schemeClr val="tx2">
                    <a:lumMod val="60000"/>
                    <a:lumOff val="40000"/>
                  </a:schemeClr>
                </a:solidFill>
                <a:latin typeface="+mn-lt"/>
              </a:rPr>
              <a:t>Ernesto Zedillo Ponce de León</a:t>
            </a:r>
          </a:p>
          <a:p>
            <a:pPr algn="r"/>
            <a:r>
              <a:rPr lang="es-MX" sz="2400" b="1" dirty="0" smtClean="0">
                <a:solidFill>
                  <a:schemeClr val="tx2">
                    <a:lumMod val="60000"/>
                    <a:lumOff val="40000"/>
                  </a:schemeClr>
                </a:solidFill>
                <a:latin typeface="+mn-lt"/>
              </a:rPr>
              <a:t>1994-2000</a:t>
            </a:r>
            <a:endParaRPr lang="es-ES" sz="2400" b="1" dirty="0">
              <a:solidFill>
                <a:schemeClr val="tx2">
                  <a:lumMod val="60000"/>
                  <a:lumOff val="40000"/>
                </a:schemeClr>
              </a:solidFill>
              <a:latin typeface="+mn-lt"/>
            </a:endParaRPr>
          </a:p>
        </p:txBody>
      </p:sp>
      <p:pic>
        <p:nvPicPr>
          <p:cNvPr id="1026" name="Picture 2" descr="C:\Users\evega\Pictures\varios\PresZedillo.jpg"/>
          <p:cNvPicPr>
            <a:picLocks noChangeAspect="1" noChangeArrowheads="1"/>
          </p:cNvPicPr>
          <p:nvPr/>
        </p:nvPicPr>
        <p:blipFill>
          <a:blip r:embed="rId2" cstate="print"/>
          <a:srcRect/>
          <a:stretch>
            <a:fillRect/>
          </a:stretch>
        </p:blipFill>
        <p:spPr bwMode="auto">
          <a:xfrm>
            <a:off x="8072462" y="1142984"/>
            <a:ext cx="836144" cy="981076"/>
          </a:xfrm>
          <a:prstGeom prst="rect">
            <a:avLst/>
          </a:prstGeom>
          <a:noFill/>
        </p:spPr>
      </p:pic>
      <p:pic>
        <p:nvPicPr>
          <p:cNvPr id="6" name="Picture 4" descr="Untitled-2.tif">
            <a:hlinkClick r:id="" action="ppaction://noaction"/>
          </p:cNvPr>
          <p:cNvPicPr>
            <a:picLocks noChangeAspect="1"/>
          </p:cNvPicPr>
          <p:nvPr/>
        </p:nvPicPr>
        <p:blipFill>
          <a:blip r:embed="rId3" cstate="print"/>
          <a:stretch>
            <a:fillRect/>
          </a:stretch>
        </p:blipFill>
        <p:spPr>
          <a:xfrm>
            <a:off x="642910" y="2428868"/>
            <a:ext cx="494557" cy="498831"/>
          </a:xfrm>
          <a:prstGeom prst="rect">
            <a:avLst/>
          </a:prstGeom>
        </p:spPr>
      </p:pic>
      <p:pic>
        <p:nvPicPr>
          <p:cNvPr id="4098" name="Picture 2" descr="http://t0.gstatic.com/images?q=tbn:ANd9GcR8vBcR9eypBASQ81PT1RDBL2ohbC-3t4iUaCpxNJU32PbTds9YBR5vpAFF"/>
          <p:cNvPicPr>
            <a:picLocks noChangeAspect="1" noChangeArrowheads="1"/>
          </p:cNvPicPr>
          <p:nvPr/>
        </p:nvPicPr>
        <p:blipFill>
          <a:blip r:embed="rId4" cstate="print"/>
          <a:srcRect/>
          <a:stretch>
            <a:fillRect/>
          </a:stretch>
        </p:blipFill>
        <p:spPr bwMode="auto">
          <a:xfrm>
            <a:off x="1928794" y="3857628"/>
            <a:ext cx="2402911" cy="1000132"/>
          </a:xfrm>
          <a:prstGeom prst="rect">
            <a:avLst/>
          </a:prstGeom>
          <a:noFill/>
        </p:spPr>
      </p:pic>
      <p:pic>
        <p:nvPicPr>
          <p:cNvPr id="4100" name="Picture 4" descr="http://elcuartopoder.com.mx/wp-content/uploads/2011/06/Logo-Compranet.jpg"/>
          <p:cNvPicPr>
            <a:picLocks noChangeAspect="1" noChangeArrowheads="1"/>
          </p:cNvPicPr>
          <p:nvPr/>
        </p:nvPicPr>
        <p:blipFill>
          <a:blip r:embed="rId5" cstate="print"/>
          <a:srcRect/>
          <a:stretch>
            <a:fillRect/>
          </a:stretch>
        </p:blipFill>
        <p:spPr bwMode="auto">
          <a:xfrm>
            <a:off x="5072066" y="3571876"/>
            <a:ext cx="2571768" cy="1639718"/>
          </a:xfrm>
          <a:prstGeom prst="rect">
            <a:avLst/>
          </a:prstGeom>
          <a:noFill/>
        </p:spPr>
      </p:pic>
      <p:sp>
        <p:nvSpPr>
          <p:cNvPr id="13" name="12 CuadroTexto"/>
          <p:cNvSpPr txBox="1"/>
          <p:nvPr/>
        </p:nvSpPr>
        <p:spPr>
          <a:xfrm>
            <a:off x="1285852" y="2357430"/>
            <a:ext cx="5857916" cy="769441"/>
          </a:xfrm>
          <a:prstGeom prst="rect">
            <a:avLst/>
          </a:prstGeom>
          <a:noFill/>
        </p:spPr>
        <p:txBody>
          <a:bodyPr wrap="square" rtlCol="0">
            <a:spAutoFit/>
          </a:bodyPr>
          <a:lstStyle/>
          <a:p>
            <a:r>
              <a:rPr lang="es-MX" sz="2200" b="1" dirty="0" smtClean="0">
                <a:latin typeface="+mn-lt"/>
              </a:rPr>
              <a:t>Esfuerzo de transparencia en actos administrativos utilizando el Internet</a:t>
            </a:r>
            <a:endParaRPr lang="es-ES" sz="2200" b="1" dirty="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dissolve">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100"/>
                                        </p:tgtEl>
                                        <p:attrNameLst>
                                          <p:attrName>style.visibility</p:attrName>
                                        </p:attrNameLst>
                                      </p:cBhvr>
                                      <p:to>
                                        <p:strVal val="visible"/>
                                      </p:to>
                                    </p:set>
                                    <p:animEffect transition="in" filter="dissolve">
                                      <p:cBhvr>
                                        <p:cTn id="12" dur="5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14282" y="2639793"/>
            <a:ext cx="1928826" cy="121444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MX" b="1" dirty="0" smtClean="0"/>
              <a:t>Secretaría de la Contraloría General de la Federación</a:t>
            </a:r>
            <a:endParaRPr lang="es-ES" b="1" dirty="0"/>
          </a:p>
        </p:txBody>
      </p:sp>
      <p:pic>
        <p:nvPicPr>
          <p:cNvPr id="2050" name="Picture 2" descr="C:\Users\evega\Pictures\varios\logo_secodam.gif"/>
          <p:cNvPicPr>
            <a:picLocks noChangeAspect="1" noChangeArrowheads="1"/>
          </p:cNvPicPr>
          <p:nvPr/>
        </p:nvPicPr>
        <p:blipFill>
          <a:blip r:embed="rId2" cstate="print"/>
          <a:srcRect/>
          <a:stretch>
            <a:fillRect/>
          </a:stretch>
        </p:blipFill>
        <p:spPr bwMode="auto">
          <a:xfrm>
            <a:off x="3071802" y="2714620"/>
            <a:ext cx="2714644" cy="799518"/>
          </a:xfrm>
          <a:prstGeom prst="rect">
            <a:avLst/>
          </a:prstGeom>
          <a:noFill/>
        </p:spPr>
      </p:pic>
      <p:sp>
        <p:nvSpPr>
          <p:cNvPr id="6" name="5 Flecha derecha"/>
          <p:cNvSpPr/>
          <p:nvPr/>
        </p:nvSpPr>
        <p:spPr>
          <a:xfrm>
            <a:off x="2428860" y="2782669"/>
            <a:ext cx="500066" cy="785818"/>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s-ES"/>
          </a:p>
        </p:txBody>
      </p:sp>
      <p:sp>
        <p:nvSpPr>
          <p:cNvPr id="7" name="6 CuadroTexto"/>
          <p:cNvSpPr txBox="1"/>
          <p:nvPr/>
        </p:nvSpPr>
        <p:spPr>
          <a:xfrm>
            <a:off x="3143240" y="3714752"/>
            <a:ext cx="2571768" cy="646331"/>
          </a:xfrm>
          <a:prstGeom prst="rect">
            <a:avLst/>
          </a:prstGeom>
          <a:noFill/>
          <a:ln>
            <a:solidFill>
              <a:srgbClr val="C00000"/>
            </a:solidFill>
          </a:ln>
        </p:spPr>
        <p:txBody>
          <a:bodyPr wrap="square" rtlCol="0">
            <a:spAutoFit/>
          </a:bodyPr>
          <a:lstStyle/>
          <a:p>
            <a:pPr algn="ctr"/>
            <a:r>
              <a:rPr lang="es-MX" b="1" dirty="0" smtClean="0">
                <a:solidFill>
                  <a:srgbClr val="C00000"/>
                </a:solidFill>
                <a:latin typeface="+mn-lt"/>
              </a:rPr>
              <a:t>Unidad de Desarrollo Administrativo</a:t>
            </a:r>
            <a:endParaRPr lang="es-ES" b="1" dirty="0">
              <a:solidFill>
                <a:srgbClr val="C00000"/>
              </a:solidFill>
              <a:latin typeface="+mn-lt"/>
            </a:endParaRPr>
          </a:p>
        </p:txBody>
      </p:sp>
      <p:cxnSp>
        <p:nvCxnSpPr>
          <p:cNvPr id="9" name="8 Conector recto"/>
          <p:cNvCxnSpPr>
            <a:stCxn id="2050" idx="2"/>
            <a:endCxn id="7" idx="0"/>
          </p:cNvCxnSpPr>
          <p:nvPr/>
        </p:nvCxnSpPr>
        <p:spPr>
          <a:xfrm rot="5400000">
            <a:off x="4328817" y="3614445"/>
            <a:ext cx="200614" cy="158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8" name="17 CuadroTexto"/>
          <p:cNvSpPr txBox="1"/>
          <p:nvPr/>
        </p:nvSpPr>
        <p:spPr>
          <a:xfrm>
            <a:off x="6429388" y="2214554"/>
            <a:ext cx="2143140" cy="830997"/>
          </a:xfrm>
          <a:prstGeom prst="rect">
            <a:avLst/>
          </a:prstGeom>
          <a:solidFill>
            <a:schemeClr val="accent6">
              <a:lumMod val="40000"/>
              <a:lumOff val="60000"/>
            </a:schemeClr>
          </a:solidFill>
          <a:ln>
            <a:noFill/>
          </a:ln>
        </p:spPr>
        <p:txBody>
          <a:bodyPr wrap="square" rtlCol="0">
            <a:spAutoFit/>
          </a:bodyPr>
          <a:lstStyle/>
          <a:p>
            <a:pPr algn="ctr"/>
            <a:r>
              <a:rPr lang="es-MX" sz="2400" b="1" dirty="0" smtClean="0">
                <a:latin typeface="+mn-lt"/>
              </a:rPr>
              <a:t>Eficiencia y eficacia</a:t>
            </a:r>
            <a:endParaRPr lang="es-ES" sz="2400" b="1" dirty="0">
              <a:latin typeface="+mn-lt"/>
            </a:endParaRPr>
          </a:p>
        </p:txBody>
      </p:sp>
      <p:sp>
        <p:nvSpPr>
          <p:cNvPr id="19" name="18 CuadroTexto"/>
          <p:cNvSpPr txBox="1"/>
          <p:nvPr/>
        </p:nvSpPr>
        <p:spPr>
          <a:xfrm>
            <a:off x="6429388" y="3357562"/>
            <a:ext cx="2143140" cy="830997"/>
          </a:xfrm>
          <a:prstGeom prst="rect">
            <a:avLst/>
          </a:prstGeom>
          <a:solidFill>
            <a:schemeClr val="accent6">
              <a:lumMod val="40000"/>
              <a:lumOff val="60000"/>
            </a:schemeClr>
          </a:solidFill>
          <a:ln>
            <a:noFill/>
          </a:ln>
        </p:spPr>
        <p:txBody>
          <a:bodyPr wrap="square" rtlCol="0">
            <a:spAutoFit/>
          </a:bodyPr>
          <a:lstStyle/>
          <a:p>
            <a:pPr algn="ctr"/>
            <a:r>
              <a:rPr lang="es-MX" sz="2400" b="1" dirty="0" smtClean="0">
                <a:latin typeface="+mn-lt"/>
              </a:rPr>
              <a:t>Cultura de Calidad</a:t>
            </a:r>
            <a:endParaRPr lang="es-ES" sz="2400" b="1" dirty="0">
              <a:latin typeface="+mn-lt"/>
            </a:endParaRPr>
          </a:p>
        </p:txBody>
      </p:sp>
      <p:sp>
        <p:nvSpPr>
          <p:cNvPr id="20" name="19 CuadroTexto"/>
          <p:cNvSpPr txBox="1"/>
          <p:nvPr/>
        </p:nvSpPr>
        <p:spPr>
          <a:xfrm>
            <a:off x="6429388" y="4429132"/>
            <a:ext cx="2143140" cy="830997"/>
          </a:xfrm>
          <a:prstGeom prst="rect">
            <a:avLst/>
          </a:prstGeom>
          <a:solidFill>
            <a:schemeClr val="accent6">
              <a:lumMod val="40000"/>
              <a:lumOff val="60000"/>
            </a:schemeClr>
          </a:solidFill>
          <a:ln>
            <a:noFill/>
          </a:ln>
        </p:spPr>
        <p:txBody>
          <a:bodyPr wrap="square" rtlCol="0">
            <a:spAutoFit/>
          </a:bodyPr>
          <a:lstStyle/>
          <a:p>
            <a:pPr algn="ctr"/>
            <a:r>
              <a:rPr lang="es-MX" sz="2400" b="1" dirty="0" smtClean="0">
                <a:latin typeface="+mn-lt"/>
              </a:rPr>
              <a:t>Satisfacción de Usuarios</a:t>
            </a:r>
            <a:endParaRPr lang="es-ES" sz="2400" b="1" dirty="0">
              <a:latin typeface="+mn-lt"/>
            </a:endParaRPr>
          </a:p>
        </p:txBody>
      </p:sp>
      <p:sp>
        <p:nvSpPr>
          <p:cNvPr id="22" name="21 CuadroTexto"/>
          <p:cNvSpPr txBox="1"/>
          <p:nvPr/>
        </p:nvSpPr>
        <p:spPr>
          <a:xfrm>
            <a:off x="3857620" y="2000240"/>
            <a:ext cx="1285884" cy="584775"/>
          </a:xfrm>
          <a:prstGeom prst="rect">
            <a:avLst/>
          </a:prstGeom>
          <a:noFill/>
        </p:spPr>
        <p:txBody>
          <a:bodyPr wrap="square" rtlCol="0">
            <a:spAutoFit/>
          </a:bodyPr>
          <a:lstStyle/>
          <a:p>
            <a:pPr algn="ctr"/>
            <a:r>
              <a:rPr lang="es-MX" sz="3200" b="1" dirty="0" smtClean="0">
                <a:latin typeface="+mn-lt"/>
              </a:rPr>
              <a:t>1994</a:t>
            </a:r>
            <a:endParaRPr lang="es-ES" sz="3200" b="1" dirty="0">
              <a:latin typeface="+mn-lt"/>
            </a:endParaRPr>
          </a:p>
        </p:txBody>
      </p:sp>
      <p:sp>
        <p:nvSpPr>
          <p:cNvPr id="11" name="10 CuadroTexto"/>
          <p:cNvSpPr txBox="1"/>
          <p:nvPr/>
        </p:nvSpPr>
        <p:spPr>
          <a:xfrm>
            <a:off x="428596" y="2000240"/>
            <a:ext cx="1285884" cy="584775"/>
          </a:xfrm>
          <a:prstGeom prst="rect">
            <a:avLst/>
          </a:prstGeom>
          <a:noFill/>
        </p:spPr>
        <p:txBody>
          <a:bodyPr wrap="square" rtlCol="0">
            <a:spAutoFit/>
          </a:bodyPr>
          <a:lstStyle/>
          <a:p>
            <a:pPr algn="ctr"/>
            <a:r>
              <a:rPr lang="es-MX" sz="3200" b="1" dirty="0" smtClean="0">
                <a:latin typeface="+mn-lt"/>
              </a:rPr>
              <a:t>1983</a:t>
            </a:r>
            <a:endParaRPr lang="es-ES" sz="3200" b="1" dirty="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childTnLst>
                                </p:cTn>
                              </p:par>
                              <p:par>
                                <p:cTn id="15" presetID="4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nodeType="clickEffect">
                                  <p:stCondLst>
                                    <p:cond delay="0"/>
                                  </p:stCondLst>
                                  <p:childTnLst>
                                    <p:set>
                                      <p:cBhvr>
                                        <p:cTn id="23" dur="1" fill="hold">
                                          <p:stCondLst>
                                            <p:cond delay="0"/>
                                          </p:stCondLst>
                                        </p:cTn>
                                        <p:tgtEl>
                                          <p:spTgt spid="2050"/>
                                        </p:tgtEl>
                                        <p:attrNameLst>
                                          <p:attrName>style.visibility</p:attrName>
                                        </p:attrNameLst>
                                      </p:cBhvr>
                                      <p:to>
                                        <p:strVal val="visible"/>
                                      </p:to>
                                    </p:set>
                                    <p:animEffect transition="in" filter="fade">
                                      <p:cBhvr>
                                        <p:cTn id="24" dur="1000"/>
                                        <p:tgtEl>
                                          <p:spTgt spid="2050"/>
                                        </p:tgtEl>
                                      </p:cBhvr>
                                    </p:animEffect>
                                    <p:anim calcmode="lin" valueType="num">
                                      <p:cBhvr>
                                        <p:cTn id="25" dur="1000" fill="hold"/>
                                        <p:tgtEl>
                                          <p:spTgt spid="2050"/>
                                        </p:tgtEl>
                                        <p:attrNameLst>
                                          <p:attrName>ppt_x</p:attrName>
                                        </p:attrNameLst>
                                      </p:cBhvr>
                                      <p:tavLst>
                                        <p:tav tm="0">
                                          <p:val>
                                            <p:strVal val="#ppt_x"/>
                                          </p:val>
                                        </p:tav>
                                        <p:tav tm="100000">
                                          <p:val>
                                            <p:strVal val="#ppt_x"/>
                                          </p:val>
                                        </p:tav>
                                      </p:tavLst>
                                    </p:anim>
                                    <p:anim calcmode="lin" valueType="num">
                                      <p:cBhvr>
                                        <p:cTn id="26" dur="1000" fill="hold"/>
                                        <p:tgtEl>
                                          <p:spTgt spid="2050"/>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1000"/>
                                        <p:tgtEl>
                                          <p:spTgt spid="9"/>
                                        </p:tgtEl>
                                      </p:cBhvr>
                                    </p:animEffect>
                                    <p:anim calcmode="lin" valueType="num">
                                      <p:cBhvr>
                                        <p:cTn id="35" dur="1000" fill="hold"/>
                                        <p:tgtEl>
                                          <p:spTgt spid="9"/>
                                        </p:tgtEl>
                                        <p:attrNameLst>
                                          <p:attrName>ppt_x</p:attrName>
                                        </p:attrNameLst>
                                      </p:cBhvr>
                                      <p:tavLst>
                                        <p:tav tm="0">
                                          <p:val>
                                            <p:strVal val="#ppt_x"/>
                                          </p:val>
                                        </p:tav>
                                        <p:tav tm="100000">
                                          <p:val>
                                            <p:strVal val="#ppt_x"/>
                                          </p:val>
                                        </p:tav>
                                      </p:tavLst>
                                    </p:anim>
                                    <p:anim calcmode="lin" valueType="num">
                                      <p:cBhvr>
                                        <p:cTn id="3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47" presetClass="entr" presetSubtype="0" fill="hold" grpId="0" nodeType="click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1000"/>
                                        <p:tgtEl>
                                          <p:spTgt spid="18"/>
                                        </p:tgtEl>
                                      </p:cBhvr>
                                    </p:animEffect>
                                    <p:anim calcmode="lin" valueType="num">
                                      <p:cBhvr>
                                        <p:cTn id="46" dur="1000" fill="hold"/>
                                        <p:tgtEl>
                                          <p:spTgt spid="18"/>
                                        </p:tgtEl>
                                        <p:attrNameLst>
                                          <p:attrName>ppt_x</p:attrName>
                                        </p:attrNameLst>
                                      </p:cBhvr>
                                      <p:tavLst>
                                        <p:tav tm="0">
                                          <p:val>
                                            <p:strVal val="#ppt_x"/>
                                          </p:val>
                                        </p:tav>
                                        <p:tav tm="100000">
                                          <p:val>
                                            <p:strVal val="#ppt_x"/>
                                          </p:val>
                                        </p:tav>
                                      </p:tavLst>
                                    </p:anim>
                                    <p:anim calcmode="lin" valueType="num">
                                      <p:cBhvr>
                                        <p:cTn id="47"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7" presetClass="entr" presetSubtype="0" fill="hold" grpId="0" nodeType="click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1000"/>
                                        <p:tgtEl>
                                          <p:spTgt spid="19"/>
                                        </p:tgtEl>
                                      </p:cBhvr>
                                    </p:animEffect>
                                    <p:anim calcmode="lin" valueType="num">
                                      <p:cBhvr>
                                        <p:cTn id="53" dur="1000" fill="hold"/>
                                        <p:tgtEl>
                                          <p:spTgt spid="19"/>
                                        </p:tgtEl>
                                        <p:attrNameLst>
                                          <p:attrName>ppt_x</p:attrName>
                                        </p:attrNameLst>
                                      </p:cBhvr>
                                      <p:tavLst>
                                        <p:tav tm="0">
                                          <p:val>
                                            <p:strVal val="#ppt_x"/>
                                          </p:val>
                                        </p:tav>
                                        <p:tav tm="100000">
                                          <p:val>
                                            <p:strVal val="#ppt_x"/>
                                          </p:val>
                                        </p:tav>
                                      </p:tavLst>
                                    </p:anim>
                                    <p:anim calcmode="lin" valueType="num">
                                      <p:cBhvr>
                                        <p:cTn id="5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7" presetClass="entr" presetSubtype="0" fill="hold" grpId="0" nodeType="click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1000"/>
                                        <p:tgtEl>
                                          <p:spTgt spid="20"/>
                                        </p:tgtEl>
                                      </p:cBhvr>
                                    </p:animEffect>
                                    <p:anim calcmode="lin" valueType="num">
                                      <p:cBhvr>
                                        <p:cTn id="60" dur="1000" fill="hold"/>
                                        <p:tgtEl>
                                          <p:spTgt spid="20"/>
                                        </p:tgtEl>
                                        <p:attrNameLst>
                                          <p:attrName>ppt_x</p:attrName>
                                        </p:attrNameLst>
                                      </p:cBhvr>
                                      <p:tavLst>
                                        <p:tav tm="0">
                                          <p:val>
                                            <p:strVal val="#ppt_x"/>
                                          </p:val>
                                        </p:tav>
                                        <p:tav tm="100000">
                                          <p:val>
                                            <p:strVal val="#ppt_x"/>
                                          </p:val>
                                        </p:tav>
                                      </p:tavLst>
                                    </p:anim>
                                    <p:anim calcmode="lin" valueType="num">
                                      <p:cBhvr>
                                        <p:cTn id="61"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18" grpId="0" animBg="1"/>
      <p:bldP spid="19" grpId="0" animBg="1"/>
      <p:bldP spid="20" grpId="0" animBg="1"/>
      <p:bldP spid="22" grpId="0"/>
      <p:bldP spid="11"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14348" y="1071546"/>
            <a:ext cx="8072494" cy="830997"/>
          </a:xfrm>
          <a:prstGeom prst="rect">
            <a:avLst/>
          </a:prstGeom>
          <a:noFill/>
        </p:spPr>
        <p:txBody>
          <a:bodyPr wrap="square" rtlCol="0">
            <a:spAutoFit/>
          </a:bodyPr>
          <a:lstStyle/>
          <a:p>
            <a:pPr algn="ctr"/>
            <a:r>
              <a:rPr lang="es-MX"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rPr>
              <a:t>Programa de Modernización de la Administración Pública 1995-2000</a:t>
            </a:r>
            <a:endParaRPr lang="es-ES"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ndParaRPr>
          </a:p>
        </p:txBody>
      </p:sp>
      <p:sp>
        <p:nvSpPr>
          <p:cNvPr id="11" name="10 CuadroTexto"/>
          <p:cNvSpPr txBox="1"/>
          <p:nvPr/>
        </p:nvSpPr>
        <p:spPr>
          <a:xfrm>
            <a:off x="3571868" y="2571744"/>
            <a:ext cx="5143536" cy="2308324"/>
          </a:xfrm>
          <a:prstGeom prst="rect">
            <a:avLst/>
          </a:prstGeom>
          <a:noFill/>
        </p:spPr>
        <p:txBody>
          <a:bodyPr wrap="square" rtlCol="0">
            <a:spAutoFit/>
          </a:bodyPr>
          <a:lstStyle/>
          <a:p>
            <a:pPr algn="ctr"/>
            <a:r>
              <a:rPr lang="es-MX" sz="2400" i="1" dirty="0" smtClean="0">
                <a:latin typeface="+mn-lt"/>
              </a:rPr>
              <a:t>Surge para impulsar un importante esfuerzo de </a:t>
            </a:r>
            <a:r>
              <a:rPr lang="es-MX" sz="2400" b="1" i="1" dirty="0" smtClean="0">
                <a:solidFill>
                  <a:schemeClr val="accent5">
                    <a:lumMod val="75000"/>
                  </a:schemeClr>
                </a:solidFill>
                <a:latin typeface="+mn-lt"/>
              </a:rPr>
              <a:t>desregulación y simplificación administrativa</a:t>
            </a:r>
            <a:r>
              <a:rPr lang="es-MX" sz="2400" i="1" dirty="0" smtClean="0">
                <a:latin typeface="+mn-lt"/>
              </a:rPr>
              <a:t>, así como un cambio radical en la manera misma de administrar y prestar los servicios públicos.</a:t>
            </a:r>
            <a:endParaRPr lang="es-ES" sz="2400" i="1" dirty="0">
              <a:latin typeface="+mn-lt"/>
            </a:endParaRPr>
          </a:p>
        </p:txBody>
      </p:sp>
      <p:pic>
        <p:nvPicPr>
          <p:cNvPr id="3074" name="Picture 2" descr="C:\Users\evega\Pictures\varios\proceso complejo.jpg"/>
          <p:cNvPicPr>
            <a:picLocks noChangeAspect="1" noChangeArrowheads="1"/>
          </p:cNvPicPr>
          <p:nvPr/>
        </p:nvPicPr>
        <p:blipFill>
          <a:blip r:embed="rId2" cstate="print"/>
          <a:srcRect/>
          <a:stretch>
            <a:fillRect/>
          </a:stretch>
        </p:blipFill>
        <p:spPr bwMode="auto">
          <a:xfrm>
            <a:off x="500034" y="2571744"/>
            <a:ext cx="3016253" cy="2262190"/>
          </a:xfrm>
          <a:prstGeom prst="rect">
            <a:avLst/>
          </a:prstGeom>
          <a:noFill/>
          <a:effectLst>
            <a:softEdge rad="63500"/>
          </a:effec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3714744" y="1240681"/>
            <a:ext cx="4143404" cy="830997"/>
          </a:xfrm>
          <a:prstGeom prst="rect">
            <a:avLst/>
          </a:prstGeom>
          <a:noFill/>
        </p:spPr>
        <p:txBody>
          <a:bodyPr wrap="square" rtlCol="0">
            <a:spAutoFit/>
          </a:bodyPr>
          <a:lstStyle/>
          <a:p>
            <a:pPr algn="r"/>
            <a:r>
              <a:rPr lang="es-MX" sz="2400" b="1" dirty="0" smtClean="0">
                <a:solidFill>
                  <a:schemeClr val="tx2">
                    <a:lumMod val="60000"/>
                    <a:lumOff val="40000"/>
                  </a:schemeClr>
                </a:solidFill>
                <a:latin typeface="+mn-lt"/>
              </a:rPr>
              <a:t>Vicente Fox Quezada</a:t>
            </a:r>
          </a:p>
          <a:p>
            <a:pPr algn="r"/>
            <a:r>
              <a:rPr lang="es-MX" sz="2400" b="1" dirty="0" smtClean="0">
                <a:solidFill>
                  <a:schemeClr val="tx2">
                    <a:lumMod val="60000"/>
                    <a:lumOff val="40000"/>
                  </a:schemeClr>
                </a:solidFill>
                <a:latin typeface="+mn-lt"/>
              </a:rPr>
              <a:t>2000-2006</a:t>
            </a:r>
            <a:endParaRPr lang="es-ES" sz="2400" b="1" dirty="0">
              <a:solidFill>
                <a:schemeClr val="tx2">
                  <a:lumMod val="60000"/>
                  <a:lumOff val="40000"/>
                </a:schemeClr>
              </a:solidFill>
              <a:latin typeface="+mn-lt"/>
            </a:endParaRPr>
          </a:p>
        </p:txBody>
      </p:sp>
      <p:pic>
        <p:nvPicPr>
          <p:cNvPr id="5126" name="Picture 6" descr="http://www.presidentes.com.mx/vicente-fox/Fox_Vicente2.jpg"/>
          <p:cNvPicPr>
            <a:picLocks noChangeAspect="1" noChangeArrowheads="1"/>
          </p:cNvPicPr>
          <p:nvPr/>
        </p:nvPicPr>
        <p:blipFill>
          <a:blip r:embed="rId2" cstate="print"/>
          <a:srcRect/>
          <a:stretch>
            <a:fillRect/>
          </a:stretch>
        </p:blipFill>
        <p:spPr bwMode="auto">
          <a:xfrm>
            <a:off x="8001024" y="1142984"/>
            <a:ext cx="928693" cy="1096222"/>
          </a:xfrm>
          <a:prstGeom prst="rect">
            <a:avLst/>
          </a:prstGeom>
          <a:noFill/>
        </p:spPr>
      </p:pic>
      <p:sp>
        <p:nvSpPr>
          <p:cNvPr id="10" name="9 CuadroTexto"/>
          <p:cNvSpPr txBox="1"/>
          <p:nvPr/>
        </p:nvSpPr>
        <p:spPr>
          <a:xfrm>
            <a:off x="708839" y="1751654"/>
            <a:ext cx="3505971" cy="523220"/>
          </a:xfrm>
          <a:prstGeom prst="rect">
            <a:avLst/>
          </a:prstGeom>
          <a:noFill/>
        </p:spPr>
        <p:txBody>
          <a:bodyPr wrap="square" rtlCol="0">
            <a:spAutoFit/>
          </a:bodyPr>
          <a:lstStyle/>
          <a:p>
            <a:r>
              <a:rPr lang="es-MX" sz="2800" b="1" dirty="0" smtClean="0">
                <a:latin typeface="+mn-lt"/>
              </a:rPr>
              <a:t>PND 2001-2006</a:t>
            </a:r>
            <a:endParaRPr lang="es-ES" sz="2800" b="1" dirty="0">
              <a:latin typeface="+mn-lt"/>
            </a:endParaRPr>
          </a:p>
        </p:txBody>
      </p:sp>
      <p:pic>
        <p:nvPicPr>
          <p:cNvPr id="12" name="Picture 4" descr="Untitled-2.tif">
            <a:hlinkClick r:id="" action="ppaction://noaction"/>
          </p:cNvPr>
          <p:cNvPicPr>
            <a:picLocks noChangeAspect="1"/>
          </p:cNvPicPr>
          <p:nvPr/>
        </p:nvPicPr>
        <p:blipFill>
          <a:blip r:embed="rId3" cstate="print"/>
          <a:stretch>
            <a:fillRect/>
          </a:stretch>
        </p:blipFill>
        <p:spPr>
          <a:xfrm>
            <a:off x="71406" y="1714488"/>
            <a:ext cx="494557" cy="574422"/>
          </a:xfrm>
          <a:prstGeom prst="rect">
            <a:avLst/>
          </a:prstGeom>
        </p:spPr>
      </p:pic>
      <p:sp>
        <p:nvSpPr>
          <p:cNvPr id="13" name="12 CuadroTexto"/>
          <p:cNvSpPr txBox="1"/>
          <p:nvPr/>
        </p:nvSpPr>
        <p:spPr>
          <a:xfrm>
            <a:off x="714348" y="2262838"/>
            <a:ext cx="5214974" cy="523220"/>
          </a:xfrm>
          <a:prstGeom prst="rect">
            <a:avLst/>
          </a:prstGeom>
          <a:noFill/>
        </p:spPr>
        <p:txBody>
          <a:bodyPr wrap="square" rtlCol="0">
            <a:spAutoFit/>
          </a:bodyPr>
          <a:lstStyle/>
          <a:p>
            <a:r>
              <a:rPr lang="es-MX" sz="2800" dirty="0" smtClean="0">
                <a:latin typeface="+mn-lt"/>
              </a:rPr>
              <a:t>Visión a largo plazo (25 años)</a:t>
            </a:r>
            <a:endParaRPr lang="es-ES" sz="2800" dirty="0">
              <a:latin typeface="+mn-lt"/>
            </a:endParaRPr>
          </a:p>
        </p:txBody>
      </p:sp>
      <p:sp>
        <p:nvSpPr>
          <p:cNvPr id="14" name="13 CuadroTexto"/>
          <p:cNvSpPr txBox="1"/>
          <p:nvPr/>
        </p:nvSpPr>
        <p:spPr>
          <a:xfrm>
            <a:off x="714348" y="2786058"/>
            <a:ext cx="5214974" cy="461665"/>
          </a:xfrm>
          <a:prstGeom prst="rect">
            <a:avLst/>
          </a:prstGeom>
          <a:noFill/>
        </p:spPr>
        <p:txBody>
          <a:bodyPr wrap="square" rtlCol="0">
            <a:spAutoFit/>
          </a:bodyPr>
          <a:lstStyle/>
          <a:p>
            <a:r>
              <a:rPr lang="es-MX" sz="2400" b="1" dirty="0" smtClean="0">
                <a:latin typeface="+mn-lt"/>
              </a:rPr>
              <a:t>4.9 Un buen gobierno</a:t>
            </a:r>
            <a:endParaRPr lang="es-ES" sz="2400" b="1" dirty="0">
              <a:latin typeface="+mn-lt"/>
            </a:endParaRPr>
          </a:p>
        </p:txBody>
      </p:sp>
      <p:sp>
        <p:nvSpPr>
          <p:cNvPr id="15" name="14 CuadroTexto"/>
          <p:cNvSpPr txBox="1"/>
          <p:nvPr/>
        </p:nvSpPr>
        <p:spPr>
          <a:xfrm>
            <a:off x="3286116" y="3500438"/>
            <a:ext cx="4357718" cy="1938992"/>
          </a:xfrm>
          <a:prstGeom prst="rect">
            <a:avLst/>
          </a:prstGeom>
          <a:noFill/>
        </p:spPr>
        <p:txBody>
          <a:bodyPr wrap="square" rtlCol="0">
            <a:spAutoFit/>
          </a:bodyPr>
          <a:lstStyle/>
          <a:p>
            <a:pPr algn="ctr"/>
            <a:r>
              <a:rPr lang="es-MX" sz="2400" i="1" dirty="0" smtClean="0">
                <a:latin typeface="+mn-lt"/>
              </a:rPr>
              <a:t>Su objetivo es la transformación  radical de los esquemas tradicionales de gestión, logrando con esto la construcción de un </a:t>
            </a:r>
            <a:r>
              <a:rPr lang="es-MX" sz="2400" b="1" i="1" dirty="0" smtClean="0">
                <a:solidFill>
                  <a:schemeClr val="accent5">
                    <a:lumMod val="75000"/>
                  </a:schemeClr>
                </a:solidFill>
                <a:latin typeface="+mn-lt"/>
              </a:rPr>
              <a:t>gobierno de calidad total</a:t>
            </a:r>
            <a:endParaRPr lang="es-ES" sz="2400" b="1" i="1" dirty="0">
              <a:solidFill>
                <a:schemeClr val="accent5">
                  <a:lumMod val="75000"/>
                </a:schemeClr>
              </a:solidFill>
              <a:latin typeface="+mn-lt"/>
            </a:endParaRPr>
          </a:p>
        </p:txBody>
      </p:sp>
      <p:pic>
        <p:nvPicPr>
          <p:cNvPr id="5128" name="Picture 8" descr="C:\Users\evega\Pictures\varios\PLANEACION ESTRATEGICA DE SI.jpg"/>
          <p:cNvPicPr>
            <a:picLocks noChangeAspect="1" noChangeArrowheads="1"/>
          </p:cNvPicPr>
          <p:nvPr/>
        </p:nvPicPr>
        <p:blipFill>
          <a:blip r:embed="rId4" cstate="print"/>
          <a:srcRect/>
          <a:stretch>
            <a:fillRect/>
          </a:stretch>
        </p:blipFill>
        <p:spPr bwMode="auto">
          <a:xfrm>
            <a:off x="785786" y="3429000"/>
            <a:ext cx="2143125" cy="2467884"/>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1071546"/>
            <a:ext cx="7772400" cy="785818"/>
          </a:xfrm>
        </p:spPr>
        <p:txBody>
          <a:bodyPr/>
          <a:lstStyle/>
          <a:p>
            <a:r>
              <a:rPr lang="es-MX" sz="4000" b="1" dirty="0" smtClean="0"/>
              <a:t>¿Por que modernizar?</a:t>
            </a:r>
            <a:endParaRPr lang="es-MX" sz="4000" b="1" dirty="0"/>
          </a:p>
        </p:txBody>
      </p:sp>
      <p:sp>
        <p:nvSpPr>
          <p:cNvPr id="4" name="3 CuadroTexto"/>
          <p:cNvSpPr txBox="1"/>
          <p:nvPr/>
        </p:nvSpPr>
        <p:spPr>
          <a:xfrm>
            <a:off x="4572000" y="3214686"/>
            <a:ext cx="3000396" cy="369332"/>
          </a:xfrm>
          <a:prstGeom prst="rect">
            <a:avLst/>
          </a:prstGeom>
          <a:noFill/>
        </p:spPr>
        <p:txBody>
          <a:bodyPr wrap="square" rtlCol="0">
            <a:spAutoFit/>
          </a:bodyPr>
          <a:lstStyle/>
          <a:p>
            <a:endParaRPr lang="es-MX" dirty="0"/>
          </a:p>
        </p:txBody>
      </p:sp>
      <p:graphicFrame>
        <p:nvGraphicFramePr>
          <p:cNvPr id="7" name="6 Diagrama"/>
          <p:cNvGraphicFramePr/>
          <p:nvPr/>
        </p:nvGraphicFramePr>
        <p:xfrm>
          <a:off x="285720" y="1928802"/>
          <a:ext cx="8643998" cy="47149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fade thruBlk="1"/>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evega\Pictures\varios\secodam2000.jpg"/>
          <p:cNvPicPr>
            <a:picLocks noChangeAspect="1" noChangeArrowheads="1"/>
          </p:cNvPicPr>
          <p:nvPr/>
        </p:nvPicPr>
        <p:blipFill>
          <a:blip r:embed="rId2" cstate="print"/>
          <a:srcRect/>
          <a:stretch>
            <a:fillRect/>
          </a:stretch>
        </p:blipFill>
        <p:spPr bwMode="auto">
          <a:xfrm>
            <a:off x="214282" y="2428868"/>
            <a:ext cx="1500198" cy="1363816"/>
          </a:xfrm>
          <a:prstGeom prst="rect">
            <a:avLst/>
          </a:prstGeom>
          <a:noFill/>
        </p:spPr>
      </p:pic>
      <p:pic>
        <p:nvPicPr>
          <p:cNvPr id="1027" name="Picture 3" descr="C:\Users\evega\Pictures\varios\logos y escudos\firma_sfp.gif"/>
          <p:cNvPicPr>
            <a:picLocks noChangeAspect="1" noChangeArrowheads="1"/>
          </p:cNvPicPr>
          <p:nvPr/>
        </p:nvPicPr>
        <p:blipFill>
          <a:blip r:embed="rId3" cstate="print"/>
          <a:srcRect/>
          <a:stretch>
            <a:fillRect/>
          </a:stretch>
        </p:blipFill>
        <p:spPr bwMode="auto">
          <a:xfrm>
            <a:off x="2643174" y="2500306"/>
            <a:ext cx="1857375" cy="1238250"/>
          </a:xfrm>
          <a:prstGeom prst="rect">
            <a:avLst/>
          </a:prstGeom>
          <a:noFill/>
        </p:spPr>
      </p:pic>
      <p:sp>
        <p:nvSpPr>
          <p:cNvPr id="4" name="3 CuadroTexto"/>
          <p:cNvSpPr txBox="1"/>
          <p:nvPr/>
        </p:nvSpPr>
        <p:spPr>
          <a:xfrm>
            <a:off x="4644008" y="1071546"/>
            <a:ext cx="4142834" cy="461665"/>
          </a:xfrm>
          <a:prstGeom prst="rect">
            <a:avLst/>
          </a:prstGeom>
          <a:noFill/>
        </p:spPr>
        <p:txBody>
          <a:bodyPr wrap="square" rtlCol="0">
            <a:spAutoFit/>
          </a:bodyPr>
          <a:lstStyle/>
          <a:p>
            <a:pPr algn="ctr"/>
            <a:r>
              <a:rPr lang="es-MX"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Agenda de Buen Gobierno</a:t>
            </a:r>
            <a:endParaRPr lang="es-ES"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4 Flecha derecha"/>
          <p:cNvSpPr/>
          <p:nvPr/>
        </p:nvSpPr>
        <p:spPr>
          <a:xfrm>
            <a:off x="2000232" y="2928934"/>
            <a:ext cx="428628" cy="571504"/>
          </a:xfrm>
          <a:prstGeom prst="right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s-ES"/>
          </a:p>
        </p:txBody>
      </p:sp>
      <p:sp>
        <p:nvSpPr>
          <p:cNvPr id="6" name="5 CuadroTexto"/>
          <p:cNvSpPr txBox="1"/>
          <p:nvPr/>
        </p:nvSpPr>
        <p:spPr>
          <a:xfrm>
            <a:off x="5643570" y="1857364"/>
            <a:ext cx="2571768" cy="707886"/>
          </a:xfrm>
          <a:prstGeom prst="rect">
            <a:avLst/>
          </a:prstGeom>
          <a:solidFill>
            <a:schemeClr val="accent3">
              <a:lumMod val="20000"/>
              <a:lumOff val="80000"/>
            </a:schemeClr>
          </a:solidFill>
        </p:spPr>
        <p:txBody>
          <a:bodyPr wrap="square" rtlCol="0">
            <a:spAutoFit/>
          </a:bodyPr>
          <a:lstStyle/>
          <a:p>
            <a:r>
              <a:rPr lang="es-MX" sz="2000" i="1" dirty="0" smtClean="0">
                <a:latin typeface="+mn-lt"/>
              </a:rPr>
              <a:t>Gobierno honesto y transparente</a:t>
            </a:r>
            <a:endParaRPr lang="es-ES" sz="2000" i="1" dirty="0">
              <a:latin typeface="+mn-lt"/>
            </a:endParaRPr>
          </a:p>
        </p:txBody>
      </p:sp>
      <p:sp>
        <p:nvSpPr>
          <p:cNvPr id="7" name="6 CuadroTexto"/>
          <p:cNvSpPr txBox="1"/>
          <p:nvPr/>
        </p:nvSpPr>
        <p:spPr>
          <a:xfrm>
            <a:off x="5643570" y="2639793"/>
            <a:ext cx="2571768" cy="400110"/>
          </a:xfrm>
          <a:prstGeom prst="rect">
            <a:avLst/>
          </a:prstGeom>
          <a:solidFill>
            <a:schemeClr val="accent3">
              <a:lumMod val="20000"/>
              <a:lumOff val="80000"/>
            </a:schemeClr>
          </a:solidFill>
        </p:spPr>
        <p:txBody>
          <a:bodyPr wrap="square" rtlCol="0">
            <a:spAutoFit/>
          </a:bodyPr>
          <a:lstStyle/>
          <a:p>
            <a:r>
              <a:rPr lang="es-MX" sz="2000" i="1" dirty="0" smtClean="0">
                <a:latin typeface="+mn-lt"/>
              </a:rPr>
              <a:t>Gobierno profesional</a:t>
            </a:r>
            <a:endParaRPr lang="es-ES" sz="2000" i="1" dirty="0">
              <a:latin typeface="+mn-lt"/>
            </a:endParaRPr>
          </a:p>
        </p:txBody>
      </p:sp>
      <p:sp>
        <p:nvSpPr>
          <p:cNvPr id="8" name="7 CuadroTexto"/>
          <p:cNvSpPr txBox="1"/>
          <p:nvPr/>
        </p:nvSpPr>
        <p:spPr>
          <a:xfrm>
            <a:off x="5643570" y="3131106"/>
            <a:ext cx="2571768" cy="400110"/>
          </a:xfrm>
          <a:prstGeom prst="rect">
            <a:avLst/>
          </a:prstGeom>
          <a:solidFill>
            <a:schemeClr val="accent3">
              <a:lumMod val="20000"/>
              <a:lumOff val="80000"/>
            </a:schemeClr>
          </a:solidFill>
        </p:spPr>
        <p:txBody>
          <a:bodyPr wrap="square" rtlCol="0">
            <a:spAutoFit/>
          </a:bodyPr>
          <a:lstStyle/>
          <a:p>
            <a:r>
              <a:rPr lang="es-MX" sz="2000" i="1" dirty="0" smtClean="0">
                <a:latin typeface="+mn-lt"/>
              </a:rPr>
              <a:t>Gobierno de calidad</a:t>
            </a:r>
            <a:endParaRPr lang="es-ES" sz="2000" i="1" dirty="0">
              <a:latin typeface="+mn-lt"/>
            </a:endParaRPr>
          </a:p>
        </p:txBody>
      </p:sp>
      <p:sp>
        <p:nvSpPr>
          <p:cNvPr id="9" name="8 CuadroTexto"/>
          <p:cNvSpPr txBox="1"/>
          <p:nvPr/>
        </p:nvSpPr>
        <p:spPr>
          <a:xfrm>
            <a:off x="5643570" y="3568487"/>
            <a:ext cx="2571768" cy="400110"/>
          </a:xfrm>
          <a:prstGeom prst="rect">
            <a:avLst/>
          </a:prstGeom>
          <a:solidFill>
            <a:schemeClr val="accent3">
              <a:lumMod val="20000"/>
              <a:lumOff val="80000"/>
            </a:schemeClr>
          </a:solidFill>
        </p:spPr>
        <p:txBody>
          <a:bodyPr wrap="square" rtlCol="0">
            <a:spAutoFit/>
          </a:bodyPr>
          <a:lstStyle/>
          <a:p>
            <a:r>
              <a:rPr lang="es-MX" sz="2000" i="1" dirty="0" smtClean="0">
                <a:latin typeface="+mn-lt"/>
              </a:rPr>
              <a:t>Gobierno digital</a:t>
            </a:r>
            <a:endParaRPr lang="es-ES" sz="2000" i="1" dirty="0">
              <a:latin typeface="+mn-lt"/>
            </a:endParaRPr>
          </a:p>
        </p:txBody>
      </p:sp>
      <p:sp>
        <p:nvSpPr>
          <p:cNvPr id="10" name="9 CuadroTexto"/>
          <p:cNvSpPr txBox="1"/>
          <p:nvPr/>
        </p:nvSpPr>
        <p:spPr>
          <a:xfrm>
            <a:off x="5643570" y="4000504"/>
            <a:ext cx="2571768" cy="707886"/>
          </a:xfrm>
          <a:prstGeom prst="rect">
            <a:avLst/>
          </a:prstGeom>
          <a:solidFill>
            <a:schemeClr val="accent3">
              <a:lumMod val="20000"/>
              <a:lumOff val="80000"/>
            </a:schemeClr>
          </a:solidFill>
        </p:spPr>
        <p:txBody>
          <a:bodyPr wrap="square" rtlCol="0">
            <a:spAutoFit/>
          </a:bodyPr>
          <a:lstStyle/>
          <a:p>
            <a:r>
              <a:rPr lang="es-MX" sz="2000" i="1" dirty="0" smtClean="0">
                <a:latin typeface="+mn-lt"/>
              </a:rPr>
              <a:t>Gobierno con materia regulatoria</a:t>
            </a:r>
            <a:endParaRPr lang="es-ES" sz="2000" i="1" dirty="0">
              <a:latin typeface="+mn-lt"/>
            </a:endParaRPr>
          </a:p>
        </p:txBody>
      </p:sp>
      <p:sp>
        <p:nvSpPr>
          <p:cNvPr id="11" name="10 CuadroTexto"/>
          <p:cNvSpPr txBox="1"/>
          <p:nvPr/>
        </p:nvSpPr>
        <p:spPr>
          <a:xfrm>
            <a:off x="5643570" y="4782933"/>
            <a:ext cx="2571768" cy="707886"/>
          </a:xfrm>
          <a:prstGeom prst="rect">
            <a:avLst/>
          </a:prstGeom>
          <a:solidFill>
            <a:schemeClr val="accent3">
              <a:lumMod val="20000"/>
              <a:lumOff val="80000"/>
            </a:schemeClr>
          </a:solidFill>
        </p:spPr>
        <p:txBody>
          <a:bodyPr wrap="square" rtlCol="0">
            <a:spAutoFit/>
          </a:bodyPr>
          <a:lstStyle/>
          <a:p>
            <a:r>
              <a:rPr lang="es-MX" sz="2000" i="1" dirty="0" smtClean="0">
                <a:latin typeface="+mn-lt"/>
              </a:rPr>
              <a:t>Gobierno que cueste menos</a:t>
            </a:r>
            <a:endParaRPr lang="es-ES" sz="2000" i="1" dirty="0">
              <a:latin typeface="+mn-lt"/>
            </a:endParaRPr>
          </a:p>
        </p:txBody>
      </p:sp>
      <p:sp>
        <p:nvSpPr>
          <p:cNvPr id="12" name="11 CuadroTexto"/>
          <p:cNvSpPr txBox="1"/>
          <p:nvPr/>
        </p:nvSpPr>
        <p:spPr>
          <a:xfrm>
            <a:off x="2428860" y="2071678"/>
            <a:ext cx="1428760" cy="461665"/>
          </a:xfrm>
          <a:prstGeom prst="rect">
            <a:avLst/>
          </a:prstGeom>
          <a:noFill/>
        </p:spPr>
        <p:txBody>
          <a:bodyPr wrap="square" rtlCol="0">
            <a:spAutoFit/>
          </a:bodyPr>
          <a:lstStyle/>
          <a:p>
            <a:r>
              <a:rPr lang="es-MX" sz="2400" b="1" dirty="0" smtClean="0"/>
              <a:t>2003</a:t>
            </a:r>
            <a:endParaRPr lang="es-ES" sz="2400" b="1" dirty="0"/>
          </a:p>
        </p:txBody>
      </p:sp>
      <p:sp>
        <p:nvSpPr>
          <p:cNvPr id="13" name="12 Flecha derecha"/>
          <p:cNvSpPr/>
          <p:nvPr/>
        </p:nvSpPr>
        <p:spPr>
          <a:xfrm>
            <a:off x="4714876" y="2928934"/>
            <a:ext cx="428628" cy="571504"/>
          </a:xfrm>
          <a:prstGeom prst="right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s-E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strVal val="#ppt_w*0.05"/>
                                          </p:val>
                                        </p:tav>
                                        <p:tav tm="100000">
                                          <p:val>
                                            <p:strVal val="#ppt_w"/>
                                          </p:val>
                                        </p:tav>
                                      </p:tavLst>
                                    </p:anim>
                                    <p:anim calcmode="lin" valueType="num">
                                      <p:cBhvr>
                                        <p:cTn id="8" dur="1000" fill="hold"/>
                                        <p:tgtEl>
                                          <p:spTgt spid="1026"/>
                                        </p:tgtEl>
                                        <p:attrNameLst>
                                          <p:attrName>ppt_h</p:attrName>
                                        </p:attrNameLst>
                                      </p:cBhvr>
                                      <p:tavLst>
                                        <p:tav tm="0">
                                          <p:val>
                                            <p:strVal val="#ppt_h"/>
                                          </p:val>
                                        </p:tav>
                                        <p:tav tm="100000">
                                          <p:val>
                                            <p:strVal val="#ppt_h"/>
                                          </p:val>
                                        </p:tav>
                                      </p:tavLst>
                                    </p:anim>
                                    <p:anim calcmode="lin" valueType="num">
                                      <p:cBhvr>
                                        <p:cTn id="9" dur="1000" fill="hold"/>
                                        <p:tgtEl>
                                          <p:spTgt spid="1026"/>
                                        </p:tgtEl>
                                        <p:attrNameLst>
                                          <p:attrName>ppt_x</p:attrName>
                                        </p:attrNameLst>
                                      </p:cBhvr>
                                      <p:tavLst>
                                        <p:tav tm="0">
                                          <p:val>
                                            <p:strVal val="#ppt_x-.2"/>
                                          </p:val>
                                        </p:tav>
                                        <p:tav tm="100000">
                                          <p:val>
                                            <p:strVal val="#ppt_x"/>
                                          </p:val>
                                        </p:tav>
                                      </p:tavLst>
                                    </p:anim>
                                    <p:anim calcmode="lin" valueType="num">
                                      <p:cBhvr>
                                        <p:cTn id="10" dur="1000" fill="hold"/>
                                        <p:tgtEl>
                                          <p:spTgt spid="1026"/>
                                        </p:tgtEl>
                                        <p:attrNameLst>
                                          <p:attrName>ppt_y</p:attrName>
                                        </p:attrNameLst>
                                      </p:cBhvr>
                                      <p:tavLst>
                                        <p:tav tm="0">
                                          <p:val>
                                            <p:strVal val="#ppt_y"/>
                                          </p:val>
                                        </p:tav>
                                        <p:tav tm="100000">
                                          <p:val>
                                            <p:strVal val="#ppt_y"/>
                                          </p:val>
                                        </p:tav>
                                      </p:tavLst>
                                    </p:anim>
                                    <p:animEffect transition="in" filter="fade">
                                      <p:cBhvr>
                                        <p:cTn id="11" dur="1000"/>
                                        <p:tgtEl>
                                          <p:spTgt spid="1026"/>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1000" fill="hold"/>
                                        <p:tgtEl>
                                          <p:spTgt spid="5"/>
                                        </p:tgtEl>
                                        <p:attrNameLst>
                                          <p:attrName>ppt_w</p:attrName>
                                        </p:attrNameLst>
                                      </p:cBhvr>
                                      <p:tavLst>
                                        <p:tav tm="0">
                                          <p:val>
                                            <p:strVal val="#ppt_w*0.05"/>
                                          </p:val>
                                        </p:tav>
                                        <p:tav tm="100000">
                                          <p:val>
                                            <p:strVal val="#ppt_w"/>
                                          </p:val>
                                        </p:tav>
                                      </p:tavLst>
                                    </p:anim>
                                    <p:anim calcmode="lin" valueType="num">
                                      <p:cBhvr>
                                        <p:cTn id="17" dur="1000" fill="hold"/>
                                        <p:tgtEl>
                                          <p:spTgt spid="5"/>
                                        </p:tgtEl>
                                        <p:attrNameLst>
                                          <p:attrName>ppt_h</p:attrName>
                                        </p:attrNameLst>
                                      </p:cBhvr>
                                      <p:tavLst>
                                        <p:tav tm="0">
                                          <p:val>
                                            <p:strVal val="#ppt_h"/>
                                          </p:val>
                                        </p:tav>
                                        <p:tav tm="100000">
                                          <p:val>
                                            <p:strVal val="#ppt_h"/>
                                          </p:val>
                                        </p:tav>
                                      </p:tavLst>
                                    </p:anim>
                                    <p:anim calcmode="lin" valueType="num">
                                      <p:cBhvr>
                                        <p:cTn id="18" dur="1000" fill="hold"/>
                                        <p:tgtEl>
                                          <p:spTgt spid="5"/>
                                        </p:tgtEl>
                                        <p:attrNameLst>
                                          <p:attrName>ppt_x</p:attrName>
                                        </p:attrNameLst>
                                      </p:cBhvr>
                                      <p:tavLst>
                                        <p:tav tm="0">
                                          <p:val>
                                            <p:strVal val="#ppt_x-.2"/>
                                          </p:val>
                                        </p:tav>
                                        <p:tav tm="100000">
                                          <p:val>
                                            <p:strVal val="#ppt_x"/>
                                          </p:val>
                                        </p:tav>
                                      </p:tavLst>
                                    </p:anim>
                                    <p:anim calcmode="lin" valueType="num">
                                      <p:cBhvr>
                                        <p:cTn id="19" dur="1000" fill="hold"/>
                                        <p:tgtEl>
                                          <p:spTgt spid="5"/>
                                        </p:tgtEl>
                                        <p:attrNameLst>
                                          <p:attrName>ppt_y</p:attrName>
                                        </p:attrNameLst>
                                      </p:cBhvr>
                                      <p:tavLst>
                                        <p:tav tm="0">
                                          <p:val>
                                            <p:strVal val="#ppt_y"/>
                                          </p:val>
                                        </p:tav>
                                        <p:tav tm="100000">
                                          <p:val>
                                            <p:strVal val="#ppt_y"/>
                                          </p:val>
                                        </p:tav>
                                      </p:tavLst>
                                    </p:anim>
                                    <p:animEffect transition="in" filter="fade">
                                      <p:cBhvr>
                                        <p:cTn id="20" dur="10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nodeType="clickEffect">
                                  <p:stCondLst>
                                    <p:cond delay="0"/>
                                  </p:stCondLst>
                                  <p:childTnLst>
                                    <p:set>
                                      <p:cBhvr>
                                        <p:cTn id="24" dur="1" fill="hold">
                                          <p:stCondLst>
                                            <p:cond delay="0"/>
                                          </p:stCondLst>
                                        </p:cTn>
                                        <p:tgtEl>
                                          <p:spTgt spid="1027"/>
                                        </p:tgtEl>
                                        <p:attrNameLst>
                                          <p:attrName>style.visibility</p:attrName>
                                        </p:attrNameLst>
                                      </p:cBhvr>
                                      <p:to>
                                        <p:strVal val="visible"/>
                                      </p:to>
                                    </p:set>
                                    <p:anim calcmode="lin" valueType="num">
                                      <p:cBhvr>
                                        <p:cTn id="25" dur="1000" fill="hold"/>
                                        <p:tgtEl>
                                          <p:spTgt spid="1027"/>
                                        </p:tgtEl>
                                        <p:attrNameLst>
                                          <p:attrName>ppt_w</p:attrName>
                                        </p:attrNameLst>
                                      </p:cBhvr>
                                      <p:tavLst>
                                        <p:tav tm="0">
                                          <p:val>
                                            <p:strVal val="#ppt_w*0.05"/>
                                          </p:val>
                                        </p:tav>
                                        <p:tav tm="100000">
                                          <p:val>
                                            <p:strVal val="#ppt_w"/>
                                          </p:val>
                                        </p:tav>
                                      </p:tavLst>
                                    </p:anim>
                                    <p:anim calcmode="lin" valueType="num">
                                      <p:cBhvr>
                                        <p:cTn id="26" dur="1000" fill="hold"/>
                                        <p:tgtEl>
                                          <p:spTgt spid="1027"/>
                                        </p:tgtEl>
                                        <p:attrNameLst>
                                          <p:attrName>ppt_h</p:attrName>
                                        </p:attrNameLst>
                                      </p:cBhvr>
                                      <p:tavLst>
                                        <p:tav tm="0">
                                          <p:val>
                                            <p:strVal val="#ppt_h"/>
                                          </p:val>
                                        </p:tav>
                                        <p:tav tm="100000">
                                          <p:val>
                                            <p:strVal val="#ppt_h"/>
                                          </p:val>
                                        </p:tav>
                                      </p:tavLst>
                                    </p:anim>
                                    <p:anim calcmode="lin" valueType="num">
                                      <p:cBhvr>
                                        <p:cTn id="27" dur="1000" fill="hold"/>
                                        <p:tgtEl>
                                          <p:spTgt spid="1027"/>
                                        </p:tgtEl>
                                        <p:attrNameLst>
                                          <p:attrName>ppt_x</p:attrName>
                                        </p:attrNameLst>
                                      </p:cBhvr>
                                      <p:tavLst>
                                        <p:tav tm="0">
                                          <p:val>
                                            <p:strVal val="#ppt_x-.2"/>
                                          </p:val>
                                        </p:tav>
                                        <p:tav tm="100000">
                                          <p:val>
                                            <p:strVal val="#ppt_x"/>
                                          </p:val>
                                        </p:tav>
                                      </p:tavLst>
                                    </p:anim>
                                    <p:anim calcmode="lin" valueType="num">
                                      <p:cBhvr>
                                        <p:cTn id="28" dur="1000" fill="hold"/>
                                        <p:tgtEl>
                                          <p:spTgt spid="1027"/>
                                        </p:tgtEl>
                                        <p:attrNameLst>
                                          <p:attrName>ppt_y</p:attrName>
                                        </p:attrNameLst>
                                      </p:cBhvr>
                                      <p:tavLst>
                                        <p:tav tm="0">
                                          <p:val>
                                            <p:strVal val="#ppt_y"/>
                                          </p:val>
                                        </p:tav>
                                        <p:tav tm="100000">
                                          <p:val>
                                            <p:strVal val="#ppt_y"/>
                                          </p:val>
                                        </p:tav>
                                      </p:tavLst>
                                    </p:anim>
                                    <p:animEffect transition="in" filter="fade">
                                      <p:cBhvr>
                                        <p:cTn id="29" dur="1000"/>
                                        <p:tgtEl>
                                          <p:spTgt spid="1027"/>
                                        </p:tgtEl>
                                      </p:cBhvr>
                                    </p:animEffect>
                                  </p:childTnLst>
                                </p:cTn>
                              </p:par>
                              <p:par>
                                <p:cTn id="30" presetID="54" presetClass="entr" presetSubtype="0" accel="10000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1000" fill="hold"/>
                                        <p:tgtEl>
                                          <p:spTgt spid="12"/>
                                        </p:tgtEl>
                                        <p:attrNameLst>
                                          <p:attrName>ppt_w</p:attrName>
                                        </p:attrNameLst>
                                      </p:cBhvr>
                                      <p:tavLst>
                                        <p:tav tm="0">
                                          <p:val>
                                            <p:strVal val="#ppt_w*0.05"/>
                                          </p:val>
                                        </p:tav>
                                        <p:tav tm="100000">
                                          <p:val>
                                            <p:strVal val="#ppt_w"/>
                                          </p:val>
                                        </p:tav>
                                      </p:tavLst>
                                    </p:anim>
                                    <p:anim calcmode="lin" valueType="num">
                                      <p:cBhvr>
                                        <p:cTn id="33" dur="1000" fill="hold"/>
                                        <p:tgtEl>
                                          <p:spTgt spid="12"/>
                                        </p:tgtEl>
                                        <p:attrNameLst>
                                          <p:attrName>ppt_h</p:attrName>
                                        </p:attrNameLst>
                                      </p:cBhvr>
                                      <p:tavLst>
                                        <p:tav tm="0">
                                          <p:val>
                                            <p:strVal val="#ppt_h"/>
                                          </p:val>
                                        </p:tav>
                                        <p:tav tm="100000">
                                          <p:val>
                                            <p:strVal val="#ppt_h"/>
                                          </p:val>
                                        </p:tav>
                                      </p:tavLst>
                                    </p:anim>
                                    <p:anim calcmode="lin" valueType="num">
                                      <p:cBhvr>
                                        <p:cTn id="34" dur="1000" fill="hold"/>
                                        <p:tgtEl>
                                          <p:spTgt spid="12"/>
                                        </p:tgtEl>
                                        <p:attrNameLst>
                                          <p:attrName>ppt_x</p:attrName>
                                        </p:attrNameLst>
                                      </p:cBhvr>
                                      <p:tavLst>
                                        <p:tav tm="0">
                                          <p:val>
                                            <p:strVal val="#ppt_x-.2"/>
                                          </p:val>
                                        </p:tav>
                                        <p:tav tm="100000">
                                          <p:val>
                                            <p:strVal val="#ppt_x"/>
                                          </p:val>
                                        </p:tav>
                                      </p:tavLst>
                                    </p:anim>
                                    <p:anim calcmode="lin" valueType="num">
                                      <p:cBhvr>
                                        <p:cTn id="35" dur="1000" fill="hold"/>
                                        <p:tgtEl>
                                          <p:spTgt spid="12"/>
                                        </p:tgtEl>
                                        <p:attrNameLst>
                                          <p:attrName>ppt_y</p:attrName>
                                        </p:attrNameLst>
                                      </p:cBhvr>
                                      <p:tavLst>
                                        <p:tav tm="0">
                                          <p:val>
                                            <p:strVal val="#ppt_y"/>
                                          </p:val>
                                        </p:tav>
                                        <p:tav tm="100000">
                                          <p:val>
                                            <p:strVal val="#ppt_y"/>
                                          </p:val>
                                        </p:tav>
                                      </p:tavLst>
                                    </p:anim>
                                    <p:animEffect transition="in" filter="fade">
                                      <p:cBhvr>
                                        <p:cTn id="36" dur="1000"/>
                                        <p:tgtEl>
                                          <p:spTgt spid="12"/>
                                        </p:tgtEl>
                                      </p:cBhvr>
                                    </p:animEffect>
                                  </p:childTnLst>
                                </p:cTn>
                              </p:par>
                            </p:childTnLst>
                          </p:cTn>
                        </p:par>
                      </p:childTnLst>
                    </p:cTn>
                  </p:par>
                  <p:par>
                    <p:cTn id="37" fill="hold">
                      <p:stCondLst>
                        <p:cond delay="indefinite"/>
                      </p:stCondLst>
                      <p:childTnLst>
                        <p:par>
                          <p:cTn id="38" fill="hold">
                            <p:stCondLst>
                              <p:cond delay="0"/>
                            </p:stCondLst>
                            <p:childTnLst>
                              <p:par>
                                <p:cTn id="39" presetID="54" presetClass="entr" presetSubtype="0" accel="100000" fill="hold" grpId="0" nodeType="click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1000" fill="hold"/>
                                        <p:tgtEl>
                                          <p:spTgt spid="13"/>
                                        </p:tgtEl>
                                        <p:attrNameLst>
                                          <p:attrName>ppt_w</p:attrName>
                                        </p:attrNameLst>
                                      </p:cBhvr>
                                      <p:tavLst>
                                        <p:tav tm="0">
                                          <p:val>
                                            <p:strVal val="#ppt_w*0.05"/>
                                          </p:val>
                                        </p:tav>
                                        <p:tav tm="100000">
                                          <p:val>
                                            <p:strVal val="#ppt_w"/>
                                          </p:val>
                                        </p:tav>
                                      </p:tavLst>
                                    </p:anim>
                                    <p:anim calcmode="lin" valueType="num">
                                      <p:cBhvr>
                                        <p:cTn id="42" dur="1000" fill="hold"/>
                                        <p:tgtEl>
                                          <p:spTgt spid="13"/>
                                        </p:tgtEl>
                                        <p:attrNameLst>
                                          <p:attrName>ppt_h</p:attrName>
                                        </p:attrNameLst>
                                      </p:cBhvr>
                                      <p:tavLst>
                                        <p:tav tm="0">
                                          <p:val>
                                            <p:strVal val="#ppt_h"/>
                                          </p:val>
                                        </p:tav>
                                        <p:tav tm="100000">
                                          <p:val>
                                            <p:strVal val="#ppt_h"/>
                                          </p:val>
                                        </p:tav>
                                      </p:tavLst>
                                    </p:anim>
                                    <p:anim calcmode="lin" valueType="num">
                                      <p:cBhvr>
                                        <p:cTn id="43" dur="1000" fill="hold"/>
                                        <p:tgtEl>
                                          <p:spTgt spid="13"/>
                                        </p:tgtEl>
                                        <p:attrNameLst>
                                          <p:attrName>ppt_x</p:attrName>
                                        </p:attrNameLst>
                                      </p:cBhvr>
                                      <p:tavLst>
                                        <p:tav tm="0">
                                          <p:val>
                                            <p:strVal val="#ppt_x-.2"/>
                                          </p:val>
                                        </p:tav>
                                        <p:tav tm="100000">
                                          <p:val>
                                            <p:strVal val="#ppt_x"/>
                                          </p:val>
                                        </p:tav>
                                      </p:tavLst>
                                    </p:anim>
                                    <p:anim calcmode="lin" valueType="num">
                                      <p:cBhvr>
                                        <p:cTn id="44" dur="1000" fill="hold"/>
                                        <p:tgtEl>
                                          <p:spTgt spid="13"/>
                                        </p:tgtEl>
                                        <p:attrNameLst>
                                          <p:attrName>ppt_y</p:attrName>
                                        </p:attrNameLst>
                                      </p:cBhvr>
                                      <p:tavLst>
                                        <p:tav tm="0">
                                          <p:val>
                                            <p:strVal val="#ppt_y"/>
                                          </p:val>
                                        </p:tav>
                                        <p:tav tm="100000">
                                          <p:val>
                                            <p:strVal val="#ppt_y"/>
                                          </p:val>
                                        </p:tav>
                                      </p:tavLst>
                                    </p:anim>
                                    <p:animEffect transition="in" filter="fade">
                                      <p:cBhvr>
                                        <p:cTn id="45" dur="1000"/>
                                        <p:tgtEl>
                                          <p:spTgt spid="13"/>
                                        </p:tgtEl>
                                      </p:cBhvr>
                                    </p:animEffect>
                                  </p:childTnLst>
                                </p:cTn>
                              </p:par>
                            </p:childTnLst>
                          </p:cTn>
                        </p:par>
                      </p:childTnLst>
                    </p:cTn>
                  </p:par>
                  <p:par>
                    <p:cTn id="46" fill="hold">
                      <p:stCondLst>
                        <p:cond delay="indefinite"/>
                      </p:stCondLst>
                      <p:childTnLst>
                        <p:par>
                          <p:cTn id="47" fill="hold">
                            <p:stCondLst>
                              <p:cond delay="0"/>
                            </p:stCondLst>
                            <p:childTnLst>
                              <p:par>
                                <p:cTn id="48" presetID="47" presetClass="entr" presetSubtype="0" fill="hold" grpId="0" nodeType="click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1000"/>
                                        <p:tgtEl>
                                          <p:spTgt spid="4"/>
                                        </p:tgtEl>
                                      </p:cBhvr>
                                    </p:animEffect>
                                    <p:anim calcmode="lin" valueType="num">
                                      <p:cBhvr>
                                        <p:cTn id="51" dur="1000" fill="hold"/>
                                        <p:tgtEl>
                                          <p:spTgt spid="4"/>
                                        </p:tgtEl>
                                        <p:attrNameLst>
                                          <p:attrName>ppt_x</p:attrName>
                                        </p:attrNameLst>
                                      </p:cBhvr>
                                      <p:tavLst>
                                        <p:tav tm="0">
                                          <p:val>
                                            <p:strVal val="#ppt_x"/>
                                          </p:val>
                                        </p:tav>
                                        <p:tav tm="100000">
                                          <p:val>
                                            <p:strVal val="#ppt_x"/>
                                          </p:val>
                                        </p:tav>
                                      </p:tavLst>
                                    </p:anim>
                                    <p:anim calcmode="lin" valueType="num">
                                      <p:cBhvr>
                                        <p:cTn id="5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dissolve">
                                      <p:cBhvr>
                                        <p:cTn id="57" dur="500"/>
                                        <p:tgtEl>
                                          <p:spTgt spid="6"/>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dissolve">
                                      <p:cBhvr>
                                        <p:cTn id="62" dur="500"/>
                                        <p:tgtEl>
                                          <p:spTgt spid="7"/>
                                        </p:tgtEl>
                                      </p:cBhvr>
                                    </p:animEffect>
                                  </p:childTnLst>
                                </p:cTn>
                              </p:par>
                            </p:childTnLst>
                          </p:cTn>
                        </p:par>
                      </p:childTnLst>
                    </p:cTn>
                  </p:par>
                  <p:par>
                    <p:cTn id="63" fill="hold">
                      <p:stCondLst>
                        <p:cond delay="indefinite"/>
                      </p:stCondLst>
                      <p:childTnLst>
                        <p:par>
                          <p:cTn id="64" fill="hold">
                            <p:stCondLst>
                              <p:cond delay="0"/>
                            </p:stCondLst>
                            <p:childTnLst>
                              <p:par>
                                <p:cTn id="65" presetID="9" presetClass="entr" presetSubtype="0" fill="hold" grpId="0" nodeType="click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dissolve">
                                      <p:cBhvr>
                                        <p:cTn id="67" dur="500"/>
                                        <p:tgtEl>
                                          <p:spTgt spid="8"/>
                                        </p:tgtEl>
                                      </p:cBhvr>
                                    </p:animEffect>
                                  </p:childTnLst>
                                </p:cTn>
                              </p:par>
                            </p:childTnLst>
                          </p:cTn>
                        </p:par>
                      </p:childTnLst>
                    </p:cTn>
                  </p:par>
                  <p:par>
                    <p:cTn id="68" fill="hold">
                      <p:stCondLst>
                        <p:cond delay="indefinite"/>
                      </p:stCondLst>
                      <p:childTnLst>
                        <p:par>
                          <p:cTn id="69" fill="hold">
                            <p:stCondLst>
                              <p:cond delay="0"/>
                            </p:stCondLst>
                            <p:childTnLst>
                              <p:par>
                                <p:cTn id="70" presetID="9" presetClass="entr" presetSubtype="0" fill="hold" grpId="0" nodeType="clickEffect">
                                  <p:stCondLst>
                                    <p:cond delay="0"/>
                                  </p:stCondLst>
                                  <p:childTnLst>
                                    <p:set>
                                      <p:cBhvr>
                                        <p:cTn id="71" dur="1" fill="hold">
                                          <p:stCondLst>
                                            <p:cond delay="0"/>
                                          </p:stCondLst>
                                        </p:cTn>
                                        <p:tgtEl>
                                          <p:spTgt spid="9"/>
                                        </p:tgtEl>
                                        <p:attrNameLst>
                                          <p:attrName>style.visibility</p:attrName>
                                        </p:attrNameLst>
                                      </p:cBhvr>
                                      <p:to>
                                        <p:strVal val="visible"/>
                                      </p:to>
                                    </p:set>
                                    <p:animEffect transition="in" filter="dissolve">
                                      <p:cBhvr>
                                        <p:cTn id="72" dur="500"/>
                                        <p:tgtEl>
                                          <p:spTgt spid="9"/>
                                        </p:tgtEl>
                                      </p:cBhvr>
                                    </p:animEffect>
                                  </p:childTnLst>
                                </p:cTn>
                              </p:par>
                            </p:childTnLst>
                          </p:cTn>
                        </p:par>
                      </p:childTnLst>
                    </p:cTn>
                  </p:par>
                  <p:par>
                    <p:cTn id="73" fill="hold">
                      <p:stCondLst>
                        <p:cond delay="indefinite"/>
                      </p:stCondLst>
                      <p:childTnLst>
                        <p:par>
                          <p:cTn id="74" fill="hold">
                            <p:stCondLst>
                              <p:cond delay="0"/>
                            </p:stCondLst>
                            <p:childTnLst>
                              <p:par>
                                <p:cTn id="75" presetID="9" presetClass="entr" presetSubtype="0" fill="hold" grpId="0" nodeType="clickEffect">
                                  <p:stCondLst>
                                    <p:cond delay="0"/>
                                  </p:stCondLst>
                                  <p:childTnLst>
                                    <p:set>
                                      <p:cBhvr>
                                        <p:cTn id="76" dur="1" fill="hold">
                                          <p:stCondLst>
                                            <p:cond delay="0"/>
                                          </p:stCondLst>
                                        </p:cTn>
                                        <p:tgtEl>
                                          <p:spTgt spid="10"/>
                                        </p:tgtEl>
                                        <p:attrNameLst>
                                          <p:attrName>style.visibility</p:attrName>
                                        </p:attrNameLst>
                                      </p:cBhvr>
                                      <p:to>
                                        <p:strVal val="visible"/>
                                      </p:to>
                                    </p:set>
                                    <p:animEffect transition="in" filter="dissolve">
                                      <p:cBhvr>
                                        <p:cTn id="77" dur="500"/>
                                        <p:tgtEl>
                                          <p:spTgt spid="10"/>
                                        </p:tgtEl>
                                      </p:cBhvr>
                                    </p:animEffect>
                                  </p:childTnLst>
                                </p:cTn>
                              </p:par>
                            </p:childTnLst>
                          </p:cTn>
                        </p:par>
                      </p:childTnLst>
                    </p:cTn>
                  </p:par>
                  <p:par>
                    <p:cTn id="78" fill="hold">
                      <p:stCondLst>
                        <p:cond delay="indefinite"/>
                      </p:stCondLst>
                      <p:childTnLst>
                        <p:par>
                          <p:cTn id="79" fill="hold">
                            <p:stCondLst>
                              <p:cond delay="0"/>
                            </p:stCondLst>
                            <p:childTnLst>
                              <p:par>
                                <p:cTn id="80" presetID="9" presetClass="entr" presetSubtype="0" fill="hold" grpId="0" nodeType="clickEffect">
                                  <p:stCondLst>
                                    <p:cond delay="0"/>
                                  </p:stCondLst>
                                  <p:childTnLst>
                                    <p:set>
                                      <p:cBhvr>
                                        <p:cTn id="81" dur="1" fill="hold">
                                          <p:stCondLst>
                                            <p:cond delay="0"/>
                                          </p:stCondLst>
                                        </p:cTn>
                                        <p:tgtEl>
                                          <p:spTgt spid="11"/>
                                        </p:tgtEl>
                                        <p:attrNameLst>
                                          <p:attrName>style.visibility</p:attrName>
                                        </p:attrNameLst>
                                      </p:cBhvr>
                                      <p:to>
                                        <p:strVal val="visible"/>
                                      </p:to>
                                    </p:set>
                                    <p:animEffect transition="in" filter="dissolve">
                                      <p:cBhvr>
                                        <p:cTn id="8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P spid="11" grpId="0" animBg="1"/>
      <p:bldP spid="12" grpId="0"/>
      <p:bldP spid="13"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logo_intragob.gif"/>
          <p:cNvPicPr>
            <a:picLocks noChangeAspect="1"/>
          </p:cNvPicPr>
          <p:nvPr/>
        </p:nvPicPr>
        <p:blipFill>
          <a:blip r:embed="rId3" cstate="print"/>
          <a:stretch>
            <a:fillRect/>
          </a:stretch>
        </p:blipFill>
        <p:spPr>
          <a:xfrm>
            <a:off x="1785918" y="4714884"/>
            <a:ext cx="1084667" cy="1328162"/>
          </a:xfrm>
          <a:prstGeom prst="rect">
            <a:avLst/>
          </a:prstGeom>
        </p:spPr>
      </p:pic>
      <p:pic>
        <p:nvPicPr>
          <p:cNvPr id="3" name="2 Imagen" descr="PremioIntragob_Logo.jpg"/>
          <p:cNvPicPr>
            <a:picLocks noChangeAspect="1"/>
          </p:cNvPicPr>
          <p:nvPr/>
        </p:nvPicPr>
        <p:blipFill>
          <a:blip r:embed="rId4" cstate="print"/>
          <a:stretch>
            <a:fillRect/>
          </a:stretch>
        </p:blipFill>
        <p:spPr>
          <a:xfrm>
            <a:off x="6000760" y="2000240"/>
            <a:ext cx="2337658" cy="746252"/>
          </a:xfrm>
          <a:prstGeom prst="rect">
            <a:avLst/>
          </a:prstGeom>
        </p:spPr>
      </p:pic>
      <p:pic>
        <p:nvPicPr>
          <p:cNvPr id="4" name="3 Imagen" descr="tn_52365_Logo Premio Nacional de Calidad.jpg"/>
          <p:cNvPicPr>
            <a:picLocks noChangeAspect="1"/>
          </p:cNvPicPr>
          <p:nvPr/>
        </p:nvPicPr>
        <p:blipFill>
          <a:blip r:embed="rId5" cstate="print"/>
          <a:stretch>
            <a:fillRect/>
          </a:stretch>
        </p:blipFill>
        <p:spPr>
          <a:xfrm>
            <a:off x="857224" y="2857496"/>
            <a:ext cx="1017577" cy="1586223"/>
          </a:xfrm>
          <a:prstGeom prst="rect">
            <a:avLst/>
          </a:prstGeom>
        </p:spPr>
      </p:pic>
      <p:sp>
        <p:nvSpPr>
          <p:cNvPr id="6" name="5 CuadroTexto"/>
          <p:cNvSpPr txBox="1"/>
          <p:nvPr/>
        </p:nvSpPr>
        <p:spPr>
          <a:xfrm>
            <a:off x="1142976" y="1357298"/>
            <a:ext cx="7461472" cy="461665"/>
          </a:xfrm>
          <a:prstGeom prst="rect">
            <a:avLst/>
          </a:prstGeom>
          <a:noFill/>
        </p:spPr>
        <p:txBody>
          <a:bodyPr wrap="square" rtlCol="0">
            <a:spAutoFit/>
          </a:bodyPr>
          <a:lstStyle/>
          <a:p>
            <a:r>
              <a:rPr lang="es-MX" sz="2400" b="1" dirty="0" smtClean="0">
                <a:latin typeface="+mn-lt"/>
              </a:rPr>
              <a:t>Establecimiento de Premios y Reconocimientos</a:t>
            </a:r>
            <a:endParaRPr lang="es-ES" sz="2400" b="1" dirty="0">
              <a:latin typeface="+mn-lt"/>
            </a:endParaRPr>
          </a:p>
        </p:txBody>
      </p:sp>
      <p:pic>
        <p:nvPicPr>
          <p:cNvPr id="7" name="Picture 4" descr="Untitled-2.tif">
            <a:hlinkClick r:id="" action="ppaction://noaction"/>
          </p:cNvPr>
          <p:cNvPicPr>
            <a:picLocks noChangeAspect="1"/>
          </p:cNvPicPr>
          <p:nvPr/>
        </p:nvPicPr>
        <p:blipFill>
          <a:blip r:embed="rId6" cstate="print"/>
          <a:stretch>
            <a:fillRect/>
          </a:stretch>
        </p:blipFill>
        <p:spPr>
          <a:xfrm>
            <a:off x="571472" y="1357298"/>
            <a:ext cx="494557" cy="498831"/>
          </a:xfrm>
          <a:prstGeom prst="rect">
            <a:avLst/>
          </a:prstGeom>
        </p:spPr>
      </p:pic>
      <p:pic>
        <p:nvPicPr>
          <p:cNvPr id="8" name="Picture 1048"/>
          <p:cNvPicPr>
            <a:picLocks noChangeAspect="1" noChangeArrowheads="1"/>
          </p:cNvPicPr>
          <p:nvPr/>
        </p:nvPicPr>
        <p:blipFill>
          <a:blip r:embed="rId7" cstate="print"/>
          <a:srcRect/>
          <a:stretch>
            <a:fillRect/>
          </a:stretch>
        </p:blipFill>
        <p:spPr bwMode="auto">
          <a:xfrm>
            <a:off x="827584" y="1988840"/>
            <a:ext cx="3908063" cy="571504"/>
          </a:xfrm>
          <a:prstGeom prst="rect">
            <a:avLst/>
          </a:prstGeom>
          <a:noFill/>
        </p:spPr>
      </p:pic>
      <p:graphicFrame>
        <p:nvGraphicFramePr>
          <p:cNvPr id="10" name="Object 4"/>
          <p:cNvGraphicFramePr>
            <a:graphicFrameLocks noChangeAspect="1"/>
          </p:cNvGraphicFramePr>
          <p:nvPr/>
        </p:nvGraphicFramePr>
        <p:xfrm>
          <a:off x="5643570" y="2857496"/>
          <a:ext cx="1714512" cy="1493459"/>
        </p:xfrm>
        <a:graphic>
          <a:graphicData uri="http://schemas.openxmlformats.org/presentationml/2006/ole">
            <p:oleObj spid="_x0000_s77826" r:id="rId8" imgW="3809524" imgH="3304762" progId="">
              <p:embed/>
            </p:oleObj>
          </a:graphicData>
        </a:graphic>
      </p:graphicFrame>
      <p:pic>
        <p:nvPicPr>
          <p:cNvPr id="11" name="Picture 7" descr="LOGOPNT"/>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3143240" y="2928934"/>
            <a:ext cx="1285884" cy="1413339"/>
          </a:xfrm>
          <a:prstGeom prst="rect">
            <a:avLst/>
          </a:prstGeom>
          <a:noFill/>
        </p:spPr>
      </p:pic>
      <p:pic>
        <p:nvPicPr>
          <p:cNvPr id="12" name="Picture 9" descr="Logo%20Reconocimiento%20INNOVA%20OFICIAL"/>
          <p:cNvPicPr>
            <a:picLocks noChangeAspect="1" noChangeArrowheads="1"/>
          </p:cNvPicPr>
          <p:nvPr/>
        </p:nvPicPr>
        <p:blipFill>
          <a:blip r:embed="rId10" cstate="print"/>
          <a:srcRect/>
          <a:stretch>
            <a:fillRect/>
          </a:stretch>
        </p:blipFill>
        <p:spPr bwMode="auto">
          <a:xfrm>
            <a:off x="6357950" y="4643446"/>
            <a:ext cx="2301875" cy="838200"/>
          </a:xfrm>
          <a:prstGeom prst="rect">
            <a:avLst/>
          </a:prstGeom>
          <a:noFill/>
          <a:ln w="9525">
            <a:noFill/>
            <a:miter lim="800000"/>
            <a:headEnd/>
            <a:tailEnd/>
          </a:ln>
        </p:spPr>
      </p:pic>
      <p:pic>
        <p:nvPicPr>
          <p:cNvPr id="2052" name="Picture 4" descr="C:\Users\evega\Pictures\premion nacional de inn en la ap.jpg"/>
          <p:cNvPicPr>
            <a:picLocks noChangeAspect="1" noChangeArrowheads="1"/>
          </p:cNvPicPr>
          <p:nvPr/>
        </p:nvPicPr>
        <p:blipFill>
          <a:blip r:embed="rId11" cstate="print"/>
          <a:srcRect/>
          <a:stretch>
            <a:fillRect/>
          </a:stretch>
        </p:blipFill>
        <p:spPr bwMode="auto">
          <a:xfrm>
            <a:off x="2928926" y="4500570"/>
            <a:ext cx="3071834" cy="122592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par>
                                <p:cTn id="8" presetID="1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slide(fromBottom)">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fade">
                                      <p:cBhvr>
                                        <p:cTn id="36" dur="1000"/>
                                        <p:tgtEl>
                                          <p:spTgt spid="2"/>
                                        </p:tgtEl>
                                      </p:cBhvr>
                                    </p:animEffect>
                                    <p:anim calcmode="lin" valueType="num">
                                      <p:cBhvr>
                                        <p:cTn id="37" dur="1000" fill="hold"/>
                                        <p:tgtEl>
                                          <p:spTgt spid="2"/>
                                        </p:tgtEl>
                                        <p:attrNameLst>
                                          <p:attrName>ppt_x</p:attrName>
                                        </p:attrNameLst>
                                      </p:cBhvr>
                                      <p:tavLst>
                                        <p:tav tm="0">
                                          <p:val>
                                            <p:strVal val="#ppt_x"/>
                                          </p:val>
                                        </p:tav>
                                        <p:tav tm="100000">
                                          <p:val>
                                            <p:strVal val="#ppt_x"/>
                                          </p:val>
                                        </p:tav>
                                      </p:tavLst>
                                    </p:anim>
                                    <p:anim calcmode="lin" valueType="num">
                                      <p:cBhvr>
                                        <p:cTn id="3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2052"/>
                                        </p:tgtEl>
                                        <p:attrNameLst>
                                          <p:attrName>style.visibility</p:attrName>
                                        </p:attrNameLst>
                                      </p:cBhvr>
                                      <p:to>
                                        <p:strVal val="visible"/>
                                      </p:to>
                                    </p:set>
                                    <p:animEffect transition="in" filter="fade">
                                      <p:cBhvr>
                                        <p:cTn id="43" dur="1000"/>
                                        <p:tgtEl>
                                          <p:spTgt spid="2052"/>
                                        </p:tgtEl>
                                      </p:cBhvr>
                                    </p:animEffect>
                                    <p:anim calcmode="lin" valueType="num">
                                      <p:cBhvr>
                                        <p:cTn id="44" dur="1000" fill="hold"/>
                                        <p:tgtEl>
                                          <p:spTgt spid="2052"/>
                                        </p:tgtEl>
                                        <p:attrNameLst>
                                          <p:attrName>ppt_x</p:attrName>
                                        </p:attrNameLst>
                                      </p:cBhvr>
                                      <p:tavLst>
                                        <p:tav tm="0">
                                          <p:val>
                                            <p:strVal val="#ppt_x"/>
                                          </p:val>
                                        </p:tav>
                                        <p:tav tm="100000">
                                          <p:val>
                                            <p:strVal val="#ppt_x"/>
                                          </p:val>
                                        </p:tav>
                                      </p:tavLst>
                                    </p:anim>
                                    <p:anim calcmode="lin" valueType="num">
                                      <p:cBhvr>
                                        <p:cTn id="45" dur="1000" fill="hold"/>
                                        <p:tgtEl>
                                          <p:spTgt spid="2052"/>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1000"/>
                                        <p:tgtEl>
                                          <p:spTgt spid="12"/>
                                        </p:tgtEl>
                                      </p:cBhvr>
                                    </p:animEffect>
                                    <p:anim calcmode="lin" valueType="num">
                                      <p:cBhvr>
                                        <p:cTn id="51" dur="1000" fill="hold"/>
                                        <p:tgtEl>
                                          <p:spTgt spid="12"/>
                                        </p:tgtEl>
                                        <p:attrNameLst>
                                          <p:attrName>ppt_x</p:attrName>
                                        </p:attrNameLst>
                                      </p:cBhvr>
                                      <p:tavLst>
                                        <p:tav tm="0">
                                          <p:val>
                                            <p:strVal val="#ppt_x"/>
                                          </p:val>
                                        </p:tav>
                                        <p:tav tm="100000">
                                          <p:val>
                                            <p:strVal val="#ppt_x"/>
                                          </p:val>
                                        </p:tav>
                                      </p:tavLst>
                                    </p:anim>
                                    <p:anim calcmode="lin" valueType="num">
                                      <p:cBhvr>
                                        <p:cTn id="5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3714744" y="1240681"/>
            <a:ext cx="4143404" cy="830997"/>
          </a:xfrm>
          <a:prstGeom prst="rect">
            <a:avLst/>
          </a:prstGeom>
          <a:noFill/>
        </p:spPr>
        <p:txBody>
          <a:bodyPr wrap="square" rtlCol="0">
            <a:spAutoFit/>
          </a:bodyPr>
          <a:lstStyle/>
          <a:p>
            <a:pPr algn="r"/>
            <a:r>
              <a:rPr lang="es-MX" sz="2400" b="1" dirty="0" smtClean="0">
                <a:solidFill>
                  <a:schemeClr val="tx2">
                    <a:lumMod val="60000"/>
                    <a:lumOff val="40000"/>
                  </a:schemeClr>
                </a:solidFill>
                <a:latin typeface="+mn-lt"/>
              </a:rPr>
              <a:t>Felipe Calderon Hinojosa</a:t>
            </a:r>
          </a:p>
          <a:p>
            <a:pPr algn="r"/>
            <a:r>
              <a:rPr lang="es-MX" sz="2400" b="1" dirty="0" smtClean="0">
                <a:solidFill>
                  <a:schemeClr val="tx2">
                    <a:lumMod val="60000"/>
                    <a:lumOff val="40000"/>
                  </a:schemeClr>
                </a:solidFill>
                <a:latin typeface="+mn-lt"/>
              </a:rPr>
              <a:t>2006-2012</a:t>
            </a:r>
            <a:endParaRPr lang="es-ES" sz="2400" b="1" dirty="0">
              <a:solidFill>
                <a:schemeClr val="tx2">
                  <a:lumMod val="60000"/>
                  <a:lumOff val="40000"/>
                </a:schemeClr>
              </a:solidFill>
              <a:latin typeface="+mn-lt"/>
            </a:endParaRPr>
          </a:p>
        </p:txBody>
      </p:sp>
      <p:sp>
        <p:nvSpPr>
          <p:cNvPr id="10" name="9 CuadroTexto"/>
          <p:cNvSpPr txBox="1"/>
          <p:nvPr/>
        </p:nvSpPr>
        <p:spPr>
          <a:xfrm>
            <a:off x="708839" y="1751654"/>
            <a:ext cx="4934731" cy="954107"/>
          </a:xfrm>
          <a:prstGeom prst="rect">
            <a:avLst/>
          </a:prstGeom>
          <a:noFill/>
        </p:spPr>
        <p:txBody>
          <a:bodyPr wrap="square" rtlCol="0">
            <a:spAutoFit/>
          </a:bodyPr>
          <a:lstStyle/>
          <a:p>
            <a:r>
              <a:rPr lang="es-MX" sz="2800" b="1" dirty="0" smtClean="0">
                <a:latin typeface="+mn-lt"/>
              </a:rPr>
              <a:t>Evaluación del Desempeño mediante las estrategias</a:t>
            </a:r>
            <a:r>
              <a:rPr lang="es-MX" sz="2800" baseline="30000" dirty="0" smtClean="0">
                <a:latin typeface="+mn-lt"/>
              </a:rPr>
              <a:t>4</a:t>
            </a:r>
            <a:r>
              <a:rPr lang="es-MX" sz="2800" b="1" dirty="0" smtClean="0">
                <a:latin typeface="+mn-lt"/>
              </a:rPr>
              <a:t>:</a:t>
            </a:r>
            <a:endParaRPr lang="es-ES" sz="2800" b="1" dirty="0">
              <a:latin typeface="+mn-lt"/>
            </a:endParaRPr>
          </a:p>
        </p:txBody>
      </p:sp>
      <p:pic>
        <p:nvPicPr>
          <p:cNvPr id="12" name="Picture 4" descr="Untitled-2.tif">
            <a:hlinkClick r:id="" action="ppaction://noaction"/>
          </p:cNvPr>
          <p:cNvPicPr>
            <a:picLocks noChangeAspect="1"/>
          </p:cNvPicPr>
          <p:nvPr/>
        </p:nvPicPr>
        <p:blipFill>
          <a:blip r:embed="rId2" cstate="print"/>
          <a:stretch>
            <a:fillRect/>
          </a:stretch>
        </p:blipFill>
        <p:spPr>
          <a:xfrm>
            <a:off x="142844" y="1928802"/>
            <a:ext cx="494557" cy="498831"/>
          </a:xfrm>
          <a:prstGeom prst="rect">
            <a:avLst/>
          </a:prstGeom>
        </p:spPr>
      </p:pic>
      <p:pic>
        <p:nvPicPr>
          <p:cNvPr id="3074" name="Picture 2" descr="C:\Users\evega\Pictures\varios\felipe_calderon_baja.jpg"/>
          <p:cNvPicPr>
            <a:picLocks noChangeAspect="1" noChangeArrowheads="1"/>
          </p:cNvPicPr>
          <p:nvPr/>
        </p:nvPicPr>
        <p:blipFill>
          <a:blip r:embed="rId3" cstate="print"/>
          <a:srcRect l="24687" t="7746" r="30312" b="24178"/>
          <a:stretch>
            <a:fillRect/>
          </a:stretch>
        </p:blipFill>
        <p:spPr bwMode="auto">
          <a:xfrm>
            <a:off x="7978180" y="1002271"/>
            <a:ext cx="944148" cy="1140845"/>
          </a:xfrm>
          <a:prstGeom prst="rect">
            <a:avLst/>
          </a:prstGeom>
          <a:noFill/>
        </p:spPr>
      </p:pic>
      <p:sp>
        <p:nvSpPr>
          <p:cNvPr id="11" name="10 CuadroTexto"/>
          <p:cNvSpPr txBox="1"/>
          <p:nvPr/>
        </p:nvSpPr>
        <p:spPr>
          <a:xfrm>
            <a:off x="714348" y="2714620"/>
            <a:ext cx="1714512" cy="1015663"/>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lgn="ctr"/>
            <a:r>
              <a:rPr lang="es-MX" sz="6000" b="1" dirty="0" err="1" smtClean="0">
                <a:solidFill>
                  <a:schemeClr val="tx2">
                    <a:lumMod val="60000"/>
                    <a:lumOff val="40000"/>
                  </a:schemeClr>
                </a:solidFill>
                <a:latin typeface="+mn-lt"/>
              </a:rPr>
              <a:t>P</a:t>
            </a:r>
            <a:r>
              <a:rPr lang="es-MX" sz="4800" b="1" dirty="0" err="1" smtClean="0">
                <a:solidFill>
                  <a:schemeClr val="tx2">
                    <a:lumMod val="60000"/>
                    <a:lumOff val="40000"/>
                  </a:schemeClr>
                </a:solidFill>
                <a:latin typeface="+mn-lt"/>
              </a:rPr>
              <a:t>b</a:t>
            </a:r>
            <a:r>
              <a:rPr lang="es-MX" sz="6000" b="1" dirty="0" err="1" smtClean="0">
                <a:solidFill>
                  <a:schemeClr val="tx2">
                    <a:lumMod val="60000"/>
                    <a:lumOff val="40000"/>
                  </a:schemeClr>
                </a:solidFill>
                <a:latin typeface="+mn-lt"/>
              </a:rPr>
              <a:t>R</a:t>
            </a:r>
            <a:endParaRPr lang="es-ES" sz="4800" b="1" dirty="0">
              <a:solidFill>
                <a:schemeClr val="tx2">
                  <a:lumMod val="60000"/>
                  <a:lumOff val="40000"/>
                </a:schemeClr>
              </a:solidFill>
              <a:latin typeface="+mn-lt"/>
            </a:endParaRPr>
          </a:p>
        </p:txBody>
      </p:sp>
      <p:sp>
        <p:nvSpPr>
          <p:cNvPr id="16" name="15 CuadroTexto"/>
          <p:cNvSpPr txBox="1"/>
          <p:nvPr/>
        </p:nvSpPr>
        <p:spPr>
          <a:xfrm>
            <a:off x="3571868" y="2728737"/>
            <a:ext cx="1714512" cy="923330"/>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lgn="ctr"/>
            <a:r>
              <a:rPr lang="es-MX" sz="5400" b="1" dirty="0" smtClean="0">
                <a:solidFill>
                  <a:schemeClr val="accent2">
                    <a:lumMod val="75000"/>
                  </a:schemeClr>
                </a:solidFill>
                <a:latin typeface="+mn-lt"/>
              </a:rPr>
              <a:t>SED</a:t>
            </a:r>
            <a:endParaRPr lang="es-ES" sz="4400" b="1" dirty="0">
              <a:solidFill>
                <a:schemeClr val="accent2">
                  <a:lumMod val="75000"/>
                </a:schemeClr>
              </a:solidFill>
              <a:latin typeface="+mn-lt"/>
            </a:endParaRPr>
          </a:p>
        </p:txBody>
      </p:sp>
      <p:sp>
        <p:nvSpPr>
          <p:cNvPr id="17" name="16 CuadroTexto"/>
          <p:cNvSpPr txBox="1"/>
          <p:nvPr/>
        </p:nvSpPr>
        <p:spPr>
          <a:xfrm>
            <a:off x="6084168" y="2728737"/>
            <a:ext cx="2428892" cy="1015663"/>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lgn="ctr"/>
            <a:r>
              <a:rPr lang="es-MX" sz="6000" b="1" dirty="0" smtClean="0">
                <a:solidFill>
                  <a:schemeClr val="accent6">
                    <a:lumMod val="75000"/>
                  </a:schemeClr>
                </a:solidFill>
                <a:latin typeface="+mn-lt"/>
              </a:rPr>
              <a:t>PMG</a:t>
            </a:r>
            <a:endParaRPr lang="es-ES" sz="4800" b="1" dirty="0">
              <a:solidFill>
                <a:schemeClr val="accent6">
                  <a:lumMod val="75000"/>
                </a:schemeClr>
              </a:solidFill>
              <a:latin typeface="+mn-lt"/>
            </a:endParaRPr>
          </a:p>
        </p:txBody>
      </p:sp>
      <p:sp>
        <p:nvSpPr>
          <p:cNvPr id="18" name="17 CuadroTexto"/>
          <p:cNvSpPr txBox="1"/>
          <p:nvPr/>
        </p:nvSpPr>
        <p:spPr>
          <a:xfrm>
            <a:off x="142844" y="3929066"/>
            <a:ext cx="2857520" cy="646331"/>
          </a:xfrm>
          <a:prstGeom prst="rect">
            <a:avLst/>
          </a:prstGeom>
          <a:noFill/>
        </p:spPr>
        <p:txBody>
          <a:bodyPr wrap="square" rtlCol="0">
            <a:spAutoFit/>
          </a:bodyPr>
          <a:lstStyle/>
          <a:p>
            <a:pPr algn="ctr"/>
            <a:r>
              <a:rPr lang="es-MX" b="1" dirty="0" smtClean="0">
                <a:latin typeface="+mn-lt"/>
              </a:rPr>
              <a:t>Presupuesto basado en resultados</a:t>
            </a:r>
            <a:endParaRPr lang="es-ES" b="1" dirty="0">
              <a:latin typeface="+mn-lt"/>
            </a:endParaRPr>
          </a:p>
        </p:txBody>
      </p:sp>
      <p:sp>
        <p:nvSpPr>
          <p:cNvPr id="19" name="18 CuadroTexto"/>
          <p:cNvSpPr txBox="1"/>
          <p:nvPr/>
        </p:nvSpPr>
        <p:spPr>
          <a:xfrm>
            <a:off x="2928926" y="3929066"/>
            <a:ext cx="2857520" cy="646331"/>
          </a:xfrm>
          <a:prstGeom prst="rect">
            <a:avLst/>
          </a:prstGeom>
          <a:noFill/>
        </p:spPr>
        <p:txBody>
          <a:bodyPr wrap="square" rtlCol="0">
            <a:spAutoFit/>
          </a:bodyPr>
          <a:lstStyle/>
          <a:p>
            <a:pPr algn="ctr"/>
            <a:r>
              <a:rPr lang="es-MX" b="1" dirty="0" smtClean="0">
                <a:latin typeface="+mn-lt"/>
              </a:rPr>
              <a:t>Sistema de Evaluación del Desempeño</a:t>
            </a:r>
            <a:endParaRPr lang="es-ES" b="1" dirty="0">
              <a:latin typeface="+mn-lt"/>
            </a:endParaRPr>
          </a:p>
        </p:txBody>
      </p:sp>
      <p:sp>
        <p:nvSpPr>
          <p:cNvPr id="20" name="19 CuadroTexto"/>
          <p:cNvSpPr txBox="1"/>
          <p:nvPr/>
        </p:nvSpPr>
        <p:spPr>
          <a:xfrm>
            <a:off x="5857884" y="3929066"/>
            <a:ext cx="2857520" cy="646331"/>
          </a:xfrm>
          <a:prstGeom prst="rect">
            <a:avLst/>
          </a:prstGeom>
          <a:noFill/>
        </p:spPr>
        <p:txBody>
          <a:bodyPr wrap="square" rtlCol="0">
            <a:spAutoFit/>
          </a:bodyPr>
          <a:lstStyle/>
          <a:p>
            <a:pPr algn="ctr"/>
            <a:r>
              <a:rPr lang="es-MX" b="1" dirty="0" smtClean="0">
                <a:latin typeface="+mn-lt"/>
              </a:rPr>
              <a:t>Programa Especial de Mejora de la Gestión</a:t>
            </a:r>
            <a:endParaRPr lang="es-ES" b="1" dirty="0">
              <a:latin typeface="+mn-lt"/>
            </a:endParaRPr>
          </a:p>
        </p:txBody>
      </p:sp>
      <p:sp>
        <p:nvSpPr>
          <p:cNvPr id="21" name="20 CuadroTexto"/>
          <p:cNvSpPr txBox="1"/>
          <p:nvPr/>
        </p:nvSpPr>
        <p:spPr>
          <a:xfrm>
            <a:off x="357158" y="5000636"/>
            <a:ext cx="2286016" cy="646331"/>
          </a:xfrm>
          <a:prstGeom prst="rect">
            <a:avLst/>
          </a:prstGeom>
          <a:solidFill>
            <a:schemeClr val="accent5">
              <a:lumMod val="20000"/>
              <a:lumOff val="80000"/>
            </a:schemeClr>
          </a:solidFill>
        </p:spPr>
        <p:txBody>
          <a:bodyPr wrap="square" rtlCol="0">
            <a:spAutoFit/>
          </a:bodyPr>
          <a:lstStyle/>
          <a:p>
            <a:pPr algn="ctr"/>
            <a:r>
              <a:rPr lang="es-MX" dirty="0" smtClean="0">
                <a:latin typeface="+mn-lt"/>
              </a:rPr>
              <a:t>Evaluar el impacto del gasto público</a:t>
            </a:r>
            <a:endParaRPr lang="es-ES" dirty="0">
              <a:latin typeface="+mn-lt"/>
            </a:endParaRPr>
          </a:p>
        </p:txBody>
      </p:sp>
      <p:sp>
        <p:nvSpPr>
          <p:cNvPr id="22" name="21 Flecha derecha"/>
          <p:cNvSpPr/>
          <p:nvPr/>
        </p:nvSpPr>
        <p:spPr>
          <a:xfrm rot="5400000">
            <a:off x="1393009" y="4464851"/>
            <a:ext cx="357190" cy="571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22 CuadroTexto"/>
          <p:cNvSpPr txBox="1"/>
          <p:nvPr/>
        </p:nvSpPr>
        <p:spPr>
          <a:xfrm>
            <a:off x="3214678" y="5000636"/>
            <a:ext cx="2286016" cy="1200329"/>
          </a:xfrm>
          <a:prstGeom prst="rect">
            <a:avLst/>
          </a:prstGeom>
          <a:solidFill>
            <a:schemeClr val="accent2">
              <a:lumMod val="20000"/>
              <a:lumOff val="80000"/>
            </a:schemeClr>
          </a:solidFill>
        </p:spPr>
        <p:txBody>
          <a:bodyPr wrap="square" rtlCol="0">
            <a:spAutoFit/>
          </a:bodyPr>
          <a:lstStyle/>
          <a:p>
            <a:pPr algn="ctr"/>
            <a:r>
              <a:rPr lang="es-MX" dirty="0" smtClean="0">
                <a:latin typeface="+mn-lt"/>
              </a:rPr>
              <a:t>Evaluar logros de los programas gubernamentales y políticas públicas</a:t>
            </a:r>
            <a:endParaRPr lang="es-ES" dirty="0">
              <a:latin typeface="+mn-lt"/>
            </a:endParaRPr>
          </a:p>
        </p:txBody>
      </p:sp>
      <p:sp>
        <p:nvSpPr>
          <p:cNvPr id="24" name="23 Flecha derecha"/>
          <p:cNvSpPr/>
          <p:nvPr/>
        </p:nvSpPr>
        <p:spPr>
          <a:xfrm rot="5400000">
            <a:off x="4250529" y="4464851"/>
            <a:ext cx="357190" cy="571504"/>
          </a:xfrm>
          <a:prstGeom prst="rightArrow">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5" name="24 CuadroTexto"/>
          <p:cNvSpPr txBox="1"/>
          <p:nvPr/>
        </p:nvSpPr>
        <p:spPr>
          <a:xfrm>
            <a:off x="6000760" y="5000636"/>
            <a:ext cx="2714644" cy="1200329"/>
          </a:xfrm>
          <a:prstGeom prst="rect">
            <a:avLst/>
          </a:prstGeom>
          <a:solidFill>
            <a:schemeClr val="accent6">
              <a:lumMod val="20000"/>
              <a:lumOff val="80000"/>
            </a:schemeClr>
          </a:solidFill>
        </p:spPr>
        <p:txBody>
          <a:bodyPr wrap="square" rtlCol="0">
            <a:spAutoFit/>
          </a:bodyPr>
          <a:lstStyle/>
          <a:p>
            <a:pPr algn="ctr"/>
            <a:r>
              <a:rPr lang="es-ES" dirty="0" smtClean="0">
                <a:latin typeface="+mn-lt"/>
              </a:rPr>
              <a:t>Mejorar la gestión</a:t>
            </a:r>
          </a:p>
          <a:p>
            <a:pPr algn="ctr"/>
            <a:r>
              <a:rPr lang="es-ES" dirty="0" smtClean="0">
                <a:latin typeface="+mn-lt"/>
              </a:rPr>
              <a:t>de las dependencias y entidades (procesos sustantivos y de apoyo)</a:t>
            </a:r>
            <a:endParaRPr lang="es-ES" dirty="0">
              <a:latin typeface="+mn-lt"/>
            </a:endParaRPr>
          </a:p>
        </p:txBody>
      </p:sp>
      <p:sp>
        <p:nvSpPr>
          <p:cNvPr id="26" name="25 Flecha derecha"/>
          <p:cNvSpPr/>
          <p:nvPr/>
        </p:nvSpPr>
        <p:spPr>
          <a:xfrm rot="5400000">
            <a:off x="7179487" y="4464851"/>
            <a:ext cx="357190" cy="57150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7" name="26 CuadroTexto"/>
          <p:cNvSpPr txBox="1"/>
          <p:nvPr/>
        </p:nvSpPr>
        <p:spPr>
          <a:xfrm>
            <a:off x="0" y="6257836"/>
            <a:ext cx="9144000" cy="600164"/>
          </a:xfrm>
          <a:prstGeom prst="rect">
            <a:avLst/>
          </a:prstGeom>
          <a:solidFill>
            <a:schemeClr val="bg1"/>
          </a:solidFill>
        </p:spPr>
        <p:txBody>
          <a:bodyPr wrap="square" rtlCol="0">
            <a:spAutoFit/>
          </a:bodyPr>
          <a:lstStyle/>
          <a:p>
            <a:r>
              <a:rPr lang="es-MX" sz="1400" i="1" baseline="30000" dirty="0" smtClean="0"/>
              <a:t>4</a:t>
            </a:r>
            <a:r>
              <a:rPr lang="es-MX" sz="1100" i="1" dirty="0" smtClean="0"/>
              <a:t> Sánchez González, José Juan. Artículo “</a:t>
            </a:r>
            <a:r>
              <a:rPr lang="es-ES" sz="1100" i="1" dirty="0" smtClean="0"/>
              <a:t>La propuesta de modernización administrativa del gobierno de Felipe Calderón”. </a:t>
            </a:r>
            <a:r>
              <a:rPr lang="es-MX" sz="1100" i="1" dirty="0" smtClean="0"/>
              <a:t>Revista de Administración Pública. Vol. XLV No. 3. Septiembre-diciembre de 2010. Disponible en </a:t>
            </a:r>
            <a:r>
              <a:rPr lang="es-MX" sz="1100" i="1" dirty="0" smtClean="0">
                <a:hlinkClick r:id="rId4"/>
              </a:rPr>
              <a:t>http://www.inap.org.mx/portal/images/REVISTA_A_P/rap123.pdf</a:t>
            </a:r>
            <a:r>
              <a:rPr lang="es-MX" sz="1100" i="1" dirty="0" smtClean="0"/>
              <a:t> </a:t>
            </a:r>
            <a:endParaRPr lang="es-ES" sz="14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1000"/>
                                        <p:tgtEl>
                                          <p:spTgt spid="21"/>
                                        </p:tgtEl>
                                      </p:cBhvr>
                                    </p:animEffect>
                                    <p:anim calcmode="lin" valueType="num">
                                      <p:cBhvr>
                                        <p:cTn id="20" dur="1000" fill="hold"/>
                                        <p:tgtEl>
                                          <p:spTgt spid="21"/>
                                        </p:tgtEl>
                                        <p:attrNameLst>
                                          <p:attrName>ppt_x</p:attrName>
                                        </p:attrNameLst>
                                      </p:cBhvr>
                                      <p:tavLst>
                                        <p:tav tm="0">
                                          <p:val>
                                            <p:strVal val="#ppt_x"/>
                                          </p:val>
                                        </p:tav>
                                        <p:tav tm="100000">
                                          <p:val>
                                            <p:strVal val="#ppt_x"/>
                                          </p:val>
                                        </p:tav>
                                      </p:tavLst>
                                    </p:anim>
                                    <p:anim calcmode="lin" valueType="num">
                                      <p:cBhvr>
                                        <p:cTn id="21" dur="1000" fill="hold"/>
                                        <p:tgtEl>
                                          <p:spTgt spid="21"/>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1000"/>
                                        <p:tgtEl>
                                          <p:spTgt spid="22"/>
                                        </p:tgtEl>
                                      </p:cBhvr>
                                    </p:animEffect>
                                    <p:anim calcmode="lin" valueType="num">
                                      <p:cBhvr>
                                        <p:cTn id="25" dur="1000" fill="hold"/>
                                        <p:tgtEl>
                                          <p:spTgt spid="22"/>
                                        </p:tgtEl>
                                        <p:attrNameLst>
                                          <p:attrName>ppt_x</p:attrName>
                                        </p:attrNameLst>
                                      </p:cBhvr>
                                      <p:tavLst>
                                        <p:tav tm="0">
                                          <p:val>
                                            <p:strVal val="#ppt_x"/>
                                          </p:val>
                                        </p:tav>
                                        <p:tav tm="100000">
                                          <p:val>
                                            <p:strVal val="#ppt_x"/>
                                          </p:val>
                                        </p:tav>
                                      </p:tavLst>
                                    </p:anim>
                                    <p:anim calcmode="lin" valueType="num">
                                      <p:cBhvr>
                                        <p:cTn id="2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
                                          </p:val>
                                        </p:tav>
                                        <p:tav tm="100000">
                                          <p:val>
                                            <p:strVal val="#ppt_x"/>
                                          </p:val>
                                        </p:tav>
                                      </p:tavLst>
                                    </p:anim>
                                    <p:anim calcmode="lin" valueType="num">
                                      <p:cBhvr>
                                        <p:cTn id="3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7" presetClass="entr" presetSubtype="0" fill="hold" grpId="0" nodeType="click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1000"/>
                                        <p:tgtEl>
                                          <p:spTgt spid="19"/>
                                        </p:tgtEl>
                                      </p:cBhvr>
                                    </p:animEffect>
                                    <p:anim calcmode="lin" valueType="num">
                                      <p:cBhvr>
                                        <p:cTn id="39" dur="1000" fill="hold"/>
                                        <p:tgtEl>
                                          <p:spTgt spid="19"/>
                                        </p:tgtEl>
                                        <p:attrNameLst>
                                          <p:attrName>ppt_x</p:attrName>
                                        </p:attrNameLst>
                                      </p:cBhvr>
                                      <p:tavLst>
                                        <p:tav tm="0">
                                          <p:val>
                                            <p:strVal val="#ppt_x"/>
                                          </p:val>
                                        </p:tav>
                                        <p:tav tm="100000">
                                          <p:val>
                                            <p:strVal val="#ppt_x"/>
                                          </p:val>
                                        </p:tav>
                                      </p:tavLst>
                                    </p:anim>
                                    <p:anim calcmode="lin" valueType="num">
                                      <p:cBhvr>
                                        <p:cTn id="40" dur="1000" fill="hold"/>
                                        <p:tgtEl>
                                          <p:spTgt spid="19"/>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1000"/>
                                        <p:tgtEl>
                                          <p:spTgt spid="23"/>
                                        </p:tgtEl>
                                      </p:cBhvr>
                                    </p:animEffect>
                                    <p:anim calcmode="lin" valueType="num">
                                      <p:cBhvr>
                                        <p:cTn id="44" dur="1000" fill="hold"/>
                                        <p:tgtEl>
                                          <p:spTgt spid="23"/>
                                        </p:tgtEl>
                                        <p:attrNameLst>
                                          <p:attrName>ppt_x</p:attrName>
                                        </p:attrNameLst>
                                      </p:cBhvr>
                                      <p:tavLst>
                                        <p:tav tm="0">
                                          <p:val>
                                            <p:strVal val="#ppt_x"/>
                                          </p:val>
                                        </p:tav>
                                        <p:tav tm="100000">
                                          <p:val>
                                            <p:strVal val="#ppt_x"/>
                                          </p:val>
                                        </p:tav>
                                      </p:tavLst>
                                    </p:anim>
                                    <p:anim calcmode="lin" valueType="num">
                                      <p:cBhvr>
                                        <p:cTn id="45" dur="1000" fill="hold"/>
                                        <p:tgtEl>
                                          <p:spTgt spid="23"/>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1000"/>
                                        <p:tgtEl>
                                          <p:spTgt spid="24"/>
                                        </p:tgtEl>
                                      </p:cBhvr>
                                    </p:animEffect>
                                    <p:anim calcmode="lin" valueType="num">
                                      <p:cBhvr>
                                        <p:cTn id="49" dur="1000" fill="hold"/>
                                        <p:tgtEl>
                                          <p:spTgt spid="24"/>
                                        </p:tgtEl>
                                        <p:attrNameLst>
                                          <p:attrName>ppt_x</p:attrName>
                                        </p:attrNameLst>
                                      </p:cBhvr>
                                      <p:tavLst>
                                        <p:tav tm="0">
                                          <p:val>
                                            <p:strVal val="#ppt_x"/>
                                          </p:val>
                                        </p:tav>
                                        <p:tav tm="100000">
                                          <p:val>
                                            <p:strVal val="#ppt_x"/>
                                          </p:val>
                                        </p:tav>
                                      </p:tavLst>
                                    </p:anim>
                                    <p:anim calcmode="lin" valueType="num">
                                      <p:cBhvr>
                                        <p:cTn id="50"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7" presetClass="entr" presetSubtype="0" fill="hold" grpId="0" nodeType="click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1000"/>
                                        <p:tgtEl>
                                          <p:spTgt spid="17"/>
                                        </p:tgtEl>
                                      </p:cBhvr>
                                    </p:animEffect>
                                    <p:anim calcmode="lin" valueType="num">
                                      <p:cBhvr>
                                        <p:cTn id="56" dur="1000" fill="hold"/>
                                        <p:tgtEl>
                                          <p:spTgt spid="17"/>
                                        </p:tgtEl>
                                        <p:attrNameLst>
                                          <p:attrName>ppt_x</p:attrName>
                                        </p:attrNameLst>
                                      </p:cBhvr>
                                      <p:tavLst>
                                        <p:tav tm="0">
                                          <p:val>
                                            <p:strVal val="#ppt_x"/>
                                          </p:val>
                                        </p:tav>
                                        <p:tav tm="100000">
                                          <p:val>
                                            <p:strVal val="#ppt_x"/>
                                          </p:val>
                                        </p:tav>
                                      </p:tavLst>
                                    </p:anim>
                                    <p:anim calcmode="lin" valueType="num">
                                      <p:cBhvr>
                                        <p:cTn id="5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7" presetClass="entr" presetSubtype="0" fill="hold" grpId="0" nodeType="click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1000"/>
                                        <p:tgtEl>
                                          <p:spTgt spid="20"/>
                                        </p:tgtEl>
                                      </p:cBhvr>
                                    </p:animEffect>
                                    <p:anim calcmode="lin" valueType="num">
                                      <p:cBhvr>
                                        <p:cTn id="63" dur="1000" fill="hold"/>
                                        <p:tgtEl>
                                          <p:spTgt spid="20"/>
                                        </p:tgtEl>
                                        <p:attrNameLst>
                                          <p:attrName>ppt_x</p:attrName>
                                        </p:attrNameLst>
                                      </p:cBhvr>
                                      <p:tavLst>
                                        <p:tav tm="0">
                                          <p:val>
                                            <p:strVal val="#ppt_x"/>
                                          </p:val>
                                        </p:tav>
                                        <p:tav tm="100000">
                                          <p:val>
                                            <p:strVal val="#ppt_x"/>
                                          </p:val>
                                        </p:tav>
                                      </p:tavLst>
                                    </p:anim>
                                    <p:anim calcmode="lin" valueType="num">
                                      <p:cBhvr>
                                        <p:cTn id="64" dur="1000" fill="hold"/>
                                        <p:tgtEl>
                                          <p:spTgt spid="20"/>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fade">
                                      <p:cBhvr>
                                        <p:cTn id="67" dur="1000"/>
                                        <p:tgtEl>
                                          <p:spTgt spid="25"/>
                                        </p:tgtEl>
                                      </p:cBhvr>
                                    </p:animEffect>
                                    <p:anim calcmode="lin" valueType="num">
                                      <p:cBhvr>
                                        <p:cTn id="68" dur="1000" fill="hold"/>
                                        <p:tgtEl>
                                          <p:spTgt spid="25"/>
                                        </p:tgtEl>
                                        <p:attrNameLst>
                                          <p:attrName>ppt_x</p:attrName>
                                        </p:attrNameLst>
                                      </p:cBhvr>
                                      <p:tavLst>
                                        <p:tav tm="0">
                                          <p:val>
                                            <p:strVal val="#ppt_x"/>
                                          </p:val>
                                        </p:tav>
                                        <p:tav tm="100000">
                                          <p:val>
                                            <p:strVal val="#ppt_x"/>
                                          </p:val>
                                        </p:tav>
                                      </p:tavLst>
                                    </p:anim>
                                    <p:anim calcmode="lin" valueType="num">
                                      <p:cBhvr>
                                        <p:cTn id="69" dur="1000" fill="hold"/>
                                        <p:tgtEl>
                                          <p:spTgt spid="25"/>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fade">
                                      <p:cBhvr>
                                        <p:cTn id="72" dur="1000"/>
                                        <p:tgtEl>
                                          <p:spTgt spid="26"/>
                                        </p:tgtEl>
                                      </p:cBhvr>
                                    </p:animEffect>
                                    <p:anim calcmode="lin" valueType="num">
                                      <p:cBhvr>
                                        <p:cTn id="73" dur="1000" fill="hold"/>
                                        <p:tgtEl>
                                          <p:spTgt spid="26"/>
                                        </p:tgtEl>
                                        <p:attrNameLst>
                                          <p:attrName>ppt_x</p:attrName>
                                        </p:attrNameLst>
                                      </p:cBhvr>
                                      <p:tavLst>
                                        <p:tav tm="0">
                                          <p:val>
                                            <p:strVal val="#ppt_x"/>
                                          </p:val>
                                        </p:tav>
                                        <p:tav tm="100000">
                                          <p:val>
                                            <p:strVal val="#ppt_x"/>
                                          </p:val>
                                        </p:tav>
                                      </p:tavLst>
                                    </p:anim>
                                    <p:anim calcmode="lin" valueType="num">
                                      <p:cBhvr>
                                        <p:cTn id="7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 grpId="0"/>
      <p:bldP spid="17" grpId="0"/>
      <p:bldP spid="18" grpId="0"/>
      <p:bldP spid="19" grpId="0"/>
      <p:bldP spid="20" grpId="0"/>
      <p:bldP spid="21" grpId="0" animBg="1"/>
      <p:bldP spid="22" grpId="0" animBg="1"/>
      <p:bldP spid="23" grpId="0" animBg="1"/>
      <p:bldP spid="24" grpId="0" animBg="1"/>
      <p:bldP spid="25" grpId="0" animBg="1"/>
      <p:bldP spid="2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2 Conector recto"/>
          <p:cNvCxnSpPr/>
          <p:nvPr/>
        </p:nvCxnSpPr>
        <p:spPr>
          <a:xfrm>
            <a:off x="571472" y="4047358"/>
            <a:ext cx="8143932" cy="1588"/>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rot="5400000">
            <a:off x="2322497" y="4225159"/>
            <a:ext cx="357190" cy="1588"/>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8" name="7 CuadroTexto"/>
          <p:cNvSpPr txBox="1"/>
          <p:nvPr/>
        </p:nvSpPr>
        <p:spPr>
          <a:xfrm>
            <a:off x="0" y="2708920"/>
            <a:ext cx="2452742" cy="369332"/>
          </a:xfrm>
          <a:prstGeom prst="rect">
            <a:avLst/>
          </a:prstGeom>
          <a:noFill/>
        </p:spPr>
        <p:txBody>
          <a:bodyPr wrap="square" rtlCol="0">
            <a:spAutoFit/>
          </a:bodyPr>
          <a:lstStyle/>
          <a:p>
            <a:pPr algn="ctr"/>
            <a:r>
              <a:rPr lang="es-MX" dirty="0" smtClean="0">
                <a:solidFill>
                  <a:schemeClr val="accent1">
                    <a:lumMod val="75000"/>
                  </a:schemeClr>
                </a:solidFill>
              </a:rPr>
              <a:t>s. XIX - 1982</a:t>
            </a:r>
            <a:endParaRPr lang="es-ES" dirty="0">
              <a:solidFill>
                <a:schemeClr val="accent1">
                  <a:lumMod val="75000"/>
                </a:schemeClr>
              </a:solidFill>
            </a:endParaRPr>
          </a:p>
        </p:txBody>
      </p:sp>
      <p:sp>
        <p:nvSpPr>
          <p:cNvPr id="9" name="8 CuadroTexto"/>
          <p:cNvSpPr txBox="1"/>
          <p:nvPr/>
        </p:nvSpPr>
        <p:spPr>
          <a:xfrm>
            <a:off x="214314" y="3043837"/>
            <a:ext cx="1714513" cy="646331"/>
          </a:xfrm>
          <a:prstGeom prst="rect">
            <a:avLst/>
          </a:prstGeom>
          <a:noFill/>
        </p:spPr>
        <p:txBody>
          <a:bodyPr wrap="square" rtlCol="0">
            <a:spAutoFit/>
          </a:bodyPr>
          <a:lstStyle/>
          <a:p>
            <a:pPr algn="ctr"/>
            <a:r>
              <a:rPr lang="es-MX" dirty="0" smtClean="0">
                <a:solidFill>
                  <a:schemeClr val="accent1">
                    <a:lumMod val="75000"/>
                  </a:schemeClr>
                </a:solidFill>
                <a:latin typeface="+mn-lt"/>
              </a:rPr>
              <a:t>Reformas Administrativas</a:t>
            </a:r>
            <a:endParaRPr lang="es-ES" dirty="0">
              <a:solidFill>
                <a:schemeClr val="accent1">
                  <a:lumMod val="75000"/>
                </a:schemeClr>
              </a:solidFill>
              <a:latin typeface="+mn-lt"/>
            </a:endParaRPr>
          </a:p>
        </p:txBody>
      </p:sp>
      <p:cxnSp>
        <p:nvCxnSpPr>
          <p:cNvPr id="10" name="9 Conector recto"/>
          <p:cNvCxnSpPr/>
          <p:nvPr/>
        </p:nvCxnSpPr>
        <p:spPr>
          <a:xfrm rot="5400000">
            <a:off x="893737" y="3867969"/>
            <a:ext cx="357190" cy="1588"/>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1" name="10 CuadroTexto"/>
          <p:cNvSpPr txBox="1"/>
          <p:nvPr/>
        </p:nvSpPr>
        <p:spPr>
          <a:xfrm>
            <a:off x="1619672" y="4581128"/>
            <a:ext cx="2110006" cy="369332"/>
          </a:xfrm>
          <a:prstGeom prst="rect">
            <a:avLst/>
          </a:prstGeom>
          <a:noFill/>
        </p:spPr>
        <p:txBody>
          <a:bodyPr wrap="square" rtlCol="0">
            <a:spAutoFit/>
          </a:bodyPr>
          <a:lstStyle/>
          <a:p>
            <a:pPr algn="ctr"/>
            <a:r>
              <a:rPr lang="es-MX" dirty="0" smtClean="0">
                <a:solidFill>
                  <a:schemeClr val="accent3">
                    <a:lumMod val="75000"/>
                  </a:schemeClr>
                </a:solidFill>
                <a:latin typeface="+mn-lt"/>
              </a:rPr>
              <a:t>1983-1988</a:t>
            </a:r>
            <a:endParaRPr lang="es-ES" dirty="0">
              <a:solidFill>
                <a:schemeClr val="accent3">
                  <a:lumMod val="75000"/>
                </a:schemeClr>
              </a:solidFill>
              <a:latin typeface="+mn-lt"/>
            </a:endParaRPr>
          </a:p>
        </p:txBody>
      </p:sp>
      <p:sp>
        <p:nvSpPr>
          <p:cNvPr id="12" name="11 CuadroTexto"/>
          <p:cNvSpPr txBox="1"/>
          <p:nvPr/>
        </p:nvSpPr>
        <p:spPr>
          <a:xfrm>
            <a:off x="1403648" y="4869160"/>
            <a:ext cx="2496341" cy="646331"/>
          </a:xfrm>
          <a:prstGeom prst="rect">
            <a:avLst/>
          </a:prstGeom>
          <a:noFill/>
        </p:spPr>
        <p:txBody>
          <a:bodyPr wrap="square" rtlCol="0">
            <a:spAutoFit/>
          </a:bodyPr>
          <a:lstStyle/>
          <a:p>
            <a:pPr algn="ctr"/>
            <a:r>
              <a:rPr lang="es-MX" dirty="0" smtClean="0">
                <a:solidFill>
                  <a:schemeClr val="accent3">
                    <a:lumMod val="75000"/>
                  </a:schemeClr>
                </a:solidFill>
                <a:latin typeface="+mn-lt"/>
              </a:rPr>
              <a:t>Descentralización Administrativa</a:t>
            </a:r>
            <a:endParaRPr lang="es-ES" dirty="0">
              <a:solidFill>
                <a:schemeClr val="accent3">
                  <a:lumMod val="75000"/>
                </a:schemeClr>
              </a:solidFill>
              <a:latin typeface="+mn-lt"/>
            </a:endParaRPr>
          </a:p>
        </p:txBody>
      </p:sp>
      <p:cxnSp>
        <p:nvCxnSpPr>
          <p:cNvPr id="13" name="12 Conector recto"/>
          <p:cNvCxnSpPr/>
          <p:nvPr/>
        </p:nvCxnSpPr>
        <p:spPr>
          <a:xfrm rot="5400000">
            <a:off x="3570280" y="3867969"/>
            <a:ext cx="357190" cy="1588"/>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4" name="13 CuadroTexto"/>
          <p:cNvSpPr txBox="1"/>
          <p:nvPr/>
        </p:nvSpPr>
        <p:spPr>
          <a:xfrm>
            <a:off x="3090853" y="2634258"/>
            <a:ext cx="1309696" cy="369332"/>
          </a:xfrm>
          <a:prstGeom prst="rect">
            <a:avLst/>
          </a:prstGeom>
          <a:noFill/>
        </p:spPr>
        <p:txBody>
          <a:bodyPr wrap="square" rtlCol="0">
            <a:spAutoFit/>
          </a:bodyPr>
          <a:lstStyle/>
          <a:p>
            <a:pPr algn="ctr"/>
            <a:r>
              <a:rPr lang="es-MX" dirty="0" smtClean="0">
                <a:solidFill>
                  <a:schemeClr val="accent3">
                    <a:lumMod val="75000"/>
                  </a:schemeClr>
                </a:solidFill>
                <a:latin typeface="+mn-lt"/>
              </a:rPr>
              <a:t>1989-1994</a:t>
            </a:r>
            <a:endParaRPr lang="es-ES" dirty="0">
              <a:solidFill>
                <a:schemeClr val="accent3">
                  <a:lumMod val="75000"/>
                </a:schemeClr>
              </a:solidFill>
              <a:latin typeface="+mn-lt"/>
            </a:endParaRPr>
          </a:p>
        </p:txBody>
      </p:sp>
      <p:sp>
        <p:nvSpPr>
          <p:cNvPr id="15" name="14 CuadroTexto"/>
          <p:cNvSpPr txBox="1"/>
          <p:nvPr/>
        </p:nvSpPr>
        <p:spPr>
          <a:xfrm>
            <a:off x="2928925" y="3010498"/>
            <a:ext cx="1643075" cy="646331"/>
          </a:xfrm>
          <a:prstGeom prst="rect">
            <a:avLst/>
          </a:prstGeom>
          <a:noFill/>
        </p:spPr>
        <p:txBody>
          <a:bodyPr wrap="square" rtlCol="0">
            <a:spAutoFit/>
          </a:bodyPr>
          <a:lstStyle/>
          <a:p>
            <a:pPr algn="ctr"/>
            <a:r>
              <a:rPr lang="es-MX" dirty="0" smtClean="0">
                <a:solidFill>
                  <a:schemeClr val="accent3">
                    <a:lumMod val="75000"/>
                  </a:schemeClr>
                </a:solidFill>
                <a:latin typeface="+mn-lt"/>
              </a:rPr>
              <a:t>Simplificación Administrativa</a:t>
            </a:r>
            <a:endParaRPr lang="es-ES" dirty="0">
              <a:solidFill>
                <a:schemeClr val="accent3">
                  <a:lumMod val="75000"/>
                </a:schemeClr>
              </a:solidFill>
              <a:latin typeface="+mn-lt"/>
            </a:endParaRPr>
          </a:p>
        </p:txBody>
      </p:sp>
      <p:sp>
        <p:nvSpPr>
          <p:cNvPr id="16" name="15 CuadroTexto"/>
          <p:cNvSpPr txBox="1"/>
          <p:nvPr/>
        </p:nvSpPr>
        <p:spPr>
          <a:xfrm>
            <a:off x="3923928" y="4509120"/>
            <a:ext cx="2068612" cy="369332"/>
          </a:xfrm>
          <a:prstGeom prst="rect">
            <a:avLst/>
          </a:prstGeom>
          <a:noFill/>
        </p:spPr>
        <p:txBody>
          <a:bodyPr wrap="square" rtlCol="0">
            <a:spAutoFit/>
          </a:bodyPr>
          <a:lstStyle/>
          <a:p>
            <a:pPr algn="ctr"/>
            <a:r>
              <a:rPr lang="es-MX" dirty="0" smtClean="0">
                <a:solidFill>
                  <a:schemeClr val="accent3">
                    <a:lumMod val="75000"/>
                  </a:schemeClr>
                </a:solidFill>
                <a:latin typeface="+mn-lt"/>
              </a:rPr>
              <a:t>1995-2000</a:t>
            </a:r>
            <a:endParaRPr lang="es-ES" dirty="0">
              <a:solidFill>
                <a:schemeClr val="accent3">
                  <a:lumMod val="75000"/>
                </a:schemeClr>
              </a:solidFill>
              <a:latin typeface="+mn-lt"/>
            </a:endParaRPr>
          </a:p>
        </p:txBody>
      </p:sp>
      <p:sp>
        <p:nvSpPr>
          <p:cNvPr id="17" name="16 CuadroTexto"/>
          <p:cNvSpPr txBox="1"/>
          <p:nvPr/>
        </p:nvSpPr>
        <p:spPr>
          <a:xfrm>
            <a:off x="3851920" y="4797152"/>
            <a:ext cx="2518000" cy="646331"/>
          </a:xfrm>
          <a:prstGeom prst="rect">
            <a:avLst/>
          </a:prstGeom>
          <a:noFill/>
        </p:spPr>
        <p:txBody>
          <a:bodyPr wrap="square" rtlCol="0">
            <a:spAutoFit/>
          </a:bodyPr>
          <a:lstStyle/>
          <a:p>
            <a:pPr algn="ctr"/>
            <a:r>
              <a:rPr lang="es-MX" dirty="0" smtClean="0">
                <a:solidFill>
                  <a:schemeClr val="accent3">
                    <a:lumMod val="75000"/>
                  </a:schemeClr>
                </a:solidFill>
                <a:latin typeface="+mn-lt"/>
              </a:rPr>
              <a:t>Modernización Administrativa</a:t>
            </a:r>
            <a:endParaRPr lang="es-ES" dirty="0">
              <a:solidFill>
                <a:schemeClr val="accent3">
                  <a:lumMod val="75000"/>
                </a:schemeClr>
              </a:solidFill>
              <a:latin typeface="+mn-lt"/>
            </a:endParaRPr>
          </a:p>
        </p:txBody>
      </p:sp>
      <p:cxnSp>
        <p:nvCxnSpPr>
          <p:cNvPr id="18" name="17 Conector recto"/>
          <p:cNvCxnSpPr/>
          <p:nvPr/>
        </p:nvCxnSpPr>
        <p:spPr>
          <a:xfrm rot="5400000">
            <a:off x="4903790" y="4234684"/>
            <a:ext cx="357190" cy="1588"/>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9" name="18 CuadroTexto"/>
          <p:cNvSpPr txBox="1"/>
          <p:nvPr/>
        </p:nvSpPr>
        <p:spPr>
          <a:xfrm>
            <a:off x="5436096" y="2708920"/>
            <a:ext cx="2275846" cy="369332"/>
          </a:xfrm>
          <a:prstGeom prst="rect">
            <a:avLst/>
          </a:prstGeom>
          <a:noFill/>
        </p:spPr>
        <p:txBody>
          <a:bodyPr wrap="square" rtlCol="0">
            <a:spAutoFit/>
          </a:bodyPr>
          <a:lstStyle/>
          <a:p>
            <a:pPr algn="ctr"/>
            <a:r>
              <a:rPr lang="es-MX" dirty="0" smtClean="0">
                <a:solidFill>
                  <a:schemeClr val="accent6">
                    <a:lumMod val="75000"/>
                  </a:schemeClr>
                </a:solidFill>
                <a:latin typeface="+mn-lt"/>
              </a:rPr>
              <a:t>2001-2006</a:t>
            </a:r>
            <a:endParaRPr lang="es-ES" dirty="0">
              <a:solidFill>
                <a:schemeClr val="accent6">
                  <a:lumMod val="75000"/>
                </a:schemeClr>
              </a:solidFill>
              <a:latin typeface="+mn-lt"/>
            </a:endParaRPr>
          </a:p>
        </p:txBody>
      </p:sp>
      <p:sp>
        <p:nvSpPr>
          <p:cNvPr id="20" name="19 CuadroTexto"/>
          <p:cNvSpPr txBox="1"/>
          <p:nvPr/>
        </p:nvSpPr>
        <p:spPr>
          <a:xfrm>
            <a:off x="5643571" y="3010499"/>
            <a:ext cx="1643073" cy="646331"/>
          </a:xfrm>
          <a:prstGeom prst="rect">
            <a:avLst/>
          </a:prstGeom>
          <a:noFill/>
        </p:spPr>
        <p:txBody>
          <a:bodyPr wrap="square" rtlCol="0">
            <a:spAutoFit/>
          </a:bodyPr>
          <a:lstStyle/>
          <a:p>
            <a:pPr algn="ctr"/>
            <a:r>
              <a:rPr lang="es-MX" dirty="0" smtClean="0">
                <a:solidFill>
                  <a:schemeClr val="accent6">
                    <a:lumMod val="75000"/>
                  </a:schemeClr>
                </a:solidFill>
                <a:latin typeface="+mn-lt"/>
              </a:rPr>
              <a:t>Innovación Administrativa</a:t>
            </a:r>
            <a:endParaRPr lang="es-ES" dirty="0">
              <a:solidFill>
                <a:schemeClr val="accent6">
                  <a:lumMod val="75000"/>
                </a:schemeClr>
              </a:solidFill>
              <a:latin typeface="+mn-lt"/>
            </a:endParaRPr>
          </a:p>
        </p:txBody>
      </p:sp>
      <p:sp>
        <p:nvSpPr>
          <p:cNvPr id="21" name="20 CuadroTexto"/>
          <p:cNvSpPr txBox="1"/>
          <p:nvPr/>
        </p:nvSpPr>
        <p:spPr>
          <a:xfrm>
            <a:off x="7092280" y="4509120"/>
            <a:ext cx="1857355" cy="369332"/>
          </a:xfrm>
          <a:prstGeom prst="rect">
            <a:avLst/>
          </a:prstGeom>
          <a:noFill/>
        </p:spPr>
        <p:txBody>
          <a:bodyPr wrap="square" rtlCol="0">
            <a:spAutoFit/>
          </a:bodyPr>
          <a:lstStyle/>
          <a:p>
            <a:pPr algn="ctr"/>
            <a:r>
              <a:rPr lang="es-MX" dirty="0" smtClean="0">
                <a:solidFill>
                  <a:schemeClr val="accent6">
                    <a:lumMod val="75000"/>
                  </a:schemeClr>
                </a:solidFill>
                <a:latin typeface="+mn-lt"/>
              </a:rPr>
              <a:t>2007-2012</a:t>
            </a:r>
            <a:endParaRPr lang="es-ES" dirty="0">
              <a:solidFill>
                <a:schemeClr val="accent6">
                  <a:lumMod val="75000"/>
                </a:schemeClr>
              </a:solidFill>
              <a:latin typeface="+mn-lt"/>
            </a:endParaRPr>
          </a:p>
        </p:txBody>
      </p:sp>
      <p:sp>
        <p:nvSpPr>
          <p:cNvPr id="22" name="21 CuadroTexto"/>
          <p:cNvSpPr txBox="1"/>
          <p:nvPr/>
        </p:nvSpPr>
        <p:spPr>
          <a:xfrm>
            <a:off x="6786546" y="4797152"/>
            <a:ext cx="2357454" cy="923330"/>
          </a:xfrm>
          <a:prstGeom prst="rect">
            <a:avLst/>
          </a:prstGeom>
          <a:noFill/>
        </p:spPr>
        <p:txBody>
          <a:bodyPr wrap="square" rtlCol="0">
            <a:spAutoFit/>
          </a:bodyPr>
          <a:lstStyle/>
          <a:p>
            <a:pPr algn="ctr"/>
            <a:r>
              <a:rPr lang="es-MX" dirty="0" smtClean="0">
                <a:solidFill>
                  <a:schemeClr val="accent6">
                    <a:lumMod val="75000"/>
                  </a:schemeClr>
                </a:solidFill>
                <a:latin typeface="+mn-lt"/>
              </a:rPr>
              <a:t>Evaluación del Desempeño de la Gestión Pública</a:t>
            </a:r>
            <a:endParaRPr lang="es-ES" dirty="0">
              <a:solidFill>
                <a:schemeClr val="accent6">
                  <a:lumMod val="75000"/>
                </a:schemeClr>
              </a:solidFill>
              <a:latin typeface="+mn-lt"/>
            </a:endParaRPr>
          </a:p>
        </p:txBody>
      </p:sp>
      <p:cxnSp>
        <p:nvCxnSpPr>
          <p:cNvPr id="23" name="22 Conector recto"/>
          <p:cNvCxnSpPr/>
          <p:nvPr/>
        </p:nvCxnSpPr>
        <p:spPr>
          <a:xfrm rot="5400000">
            <a:off x="6288099" y="3867969"/>
            <a:ext cx="357190" cy="1588"/>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4" name="23 Conector recto"/>
          <p:cNvCxnSpPr/>
          <p:nvPr/>
        </p:nvCxnSpPr>
        <p:spPr>
          <a:xfrm rot="5400000">
            <a:off x="7713686" y="4225159"/>
            <a:ext cx="357190" cy="1588"/>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5" name="24 CuadroTexto"/>
          <p:cNvSpPr txBox="1"/>
          <p:nvPr/>
        </p:nvSpPr>
        <p:spPr>
          <a:xfrm>
            <a:off x="428596" y="2034952"/>
            <a:ext cx="1714512" cy="369332"/>
          </a:xfrm>
          <a:prstGeom prst="rect">
            <a:avLst/>
          </a:prstGeom>
          <a:solidFill>
            <a:schemeClr val="bg1"/>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lgn="ctr"/>
            <a:r>
              <a:rPr lang="es-MX" b="1" dirty="0" smtClean="0">
                <a:solidFill>
                  <a:schemeClr val="accent1">
                    <a:lumMod val="75000"/>
                  </a:schemeClr>
                </a:solidFill>
                <a:latin typeface="+mn-lt"/>
              </a:rPr>
              <a:t>Primera etapa</a:t>
            </a:r>
            <a:endParaRPr lang="es-ES" b="1" dirty="0">
              <a:solidFill>
                <a:schemeClr val="accent1">
                  <a:lumMod val="75000"/>
                </a:schemeClr>
              </a:solidFill>
              <a:latin typeface="+mn-lt"/>
            </a:endParaRPr>
          </a:p>
        </p:txBody>
      </p:sp>
      <p:sp>
        <p:nvSpPr>
          <p:cNvPr id="26" name="25 CuadroTexto"/>
          <p:cNvSpPr txBox="1"/>
          <p:nvPr/>
        </p:nvSpPr>
        <p:spPr>
          <a:xfrm>
            <a:off x="2928926" y="2047094"/>
            <a:ext cx="1785950" cy="369332"/>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b="1" dirty="0" smtClean="0">
                <a:solidFill>
                  <a:schemeClr val="accent3">
                    <a:lumMod val="50000"/>
                  </a:schemeClr>
                </a:solidFill>
              </a:rPr>
              <a:t>Segunda etapa</a:t>
            </a:r>
            <a:endParaRPr lang="es-ES" b="1" dirty="0">
              <a:solidFill>
                <a:schemeClr val="accent3">
                  <a:lumMod val="50000"/>
                </a:schemeClr>
              </a:solidFill>
            </a:endParaRPr>
          </a:p>
        </p:txBody>
      </p:sp>
      <p:sp>
        <p:nvSpPr>
          <p:cNvPr id="27" name="26 CuadroTexto"/>
          <p:cNvSpPr txBox="1"/>
          <p:nvPr/>
        </p:nvSpPr>
        <p:spPr>
          <a:xfrm>
            <a:off x="6429388" y="2058786"/>
            <a:ext cx="1714512" cy="369332"/>
          </a:xfrm>
          <a:prstGeom prst="rect">
            <a:avLst/>
          </a:prstGeom>
          <a:solidFill>
            <a:schemeClr val="bg1"/>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lgn="ctr"/>
            <a:r>
              <a:rPr lang="es-MX" b="1" dirty="0" smtClean="0">
                <a:solidFill>
                  <a:schemeClr val="accent6">
                    <a:lumMod val="50000"/>
                  </a:schemeClr>
                </a:solidFill>
                <a:latin typeface="+mn-lt"/>
              </a:rPr>
              <a:t>Tercera etapa</a:t>
            </a:r>
            <a:endParaRPr lang="es-ES" b="1" dirty="0">
              <a:solidFill>
                <a:schemeClr val="accent6">
                  <a:lumMod val="50000"/>
                </a:schemeClr>
              </a:solidFill>
              <a:latin typeface="+mn-lt"/>
            </a:endParaRPr>
          </a:p>
        </p:txBody>
      </p:sp>
      <p:sp>
        <p:nvSpPr>
          <p:cNvPr id="28" name="27 CuadroTexto"/>
          <p:cNvSpPr txBox="1"/>
          <p:nvPr/>
        </p:nvSpPr>
        <p:spPr>
          <a:xfrm>
            <a:off x="0" y="6250640"/>
            <a:ext cx="9144000" cy="607360"/>
          </a:xfrm>
          <a:prstGeom prst="rect">
            <a:avLst/>
          </a:prstGeom>
          <a:solidFill>
            <a:schemeClr val="bg1"/>
          </a:solidFill>
        </p:spPr>
        <p:txBody>
          <a:bodyPr wrap="square" rtlCol="0">
            <a:spAutoFit/>
          </a:bodyPr>
          <a:lstStyle/>
          <a:p>
            <a:r>
              <a:rPr lang="es-MX" sz="1400" i="1" baseline="30000" dirty="0" smtClean="0"/>
              <a:t>4</a:t>
            </a:r>
            <a:r>
              <a:rPr lang="es-MX" sz="1100" i="1" dirty="0" smtClean="0"/>
              <a:t> Sánchez González, José Juan. Artículo “</a:t>
            </a:r>
            <a:r>
              <a:rPr lang="es-ES" sz="1100" i="1" dirty="0" smtClean="0"/>
              <a:t>La propuesta de modernización administrativa del gobierno de Felipe Calderón”. </a:t>
            </a:r>
            <a:r>
              <a:rPr lang="es-MX" sz="1100" i="1" dirty="0" smtClean="0"/>
              <a:t>Revista de Administración Pública. Vol. XLV No. 3. Septiembre-diciembre de 2010. Disponible en </a:t>
            </a:r>
            <a:r>
              <a:rPr lang="es-MX" sz="1100" i="1" dirty="0" smtClean="0">
                <a:hlinkClick r:id="rId2"/>
              </a:rPr>
              <a:t>http://www.inap.org.mx/portal/images/REVISTA_A_P/rap123.pdf</a:t>
            </a:r>
            <a:r>
              <a:rPr lang="es-MX" sz="1100" i="1" dirty="0" smtClean="0"/>
              <a:t> </a:t>
            </a:r>
            <a:endParaRPr lang="es-ES" sz="1400" i="1" dirty="0"/>
          </a:p>
        </p:txBody>
      </p:sp>
      <p:sp>
        <p:nvSpPr>
          <p:cNvPr id="29" name="28 CuadroTexto"/>
          <p:cNvSpPr txBox="1"/>
          <p:nvPr/>
        </p:nvSpPr>
        <p:spPr>
          <a:xfrm>
            <a:off x="1928794" y="1000108"/>
            <a:ext cx="5572164" cy="923330"/>
          </a:xfrm>
          <a:prstGeom prst="rect">
            <a:avLst/>
          </a:prstGeom>
          <a:noFill/>
        </p:spPr>
        <p:txBody>
          <a:bodyPr wrap="square" rtlCol="0">
            <a:spAutoFit/>
          </a:bodyPr>
          <a:lstStyle/>
          <a:p>
            <a:pPr algn="ctr"/>
            <a:r>
              <a:rPr lang="es-MX" sz="5400" b="1" i="1" dirty="0" smtClean="0"/>
              <a:t>Su evolución…</a:t>
            </a:r>
            <a:endParaRPr lang="es-ES" sz="5400" b="1"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par>
                                <p:cTn id="8" presetID="9"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dissolve">
                                      <p:cBhvr>
                                        <p:cTn id="10" dur="500"/>
                                        <p:tgtEl>
                                          <p:spTgt spid="9"/>
                                        </p:tgtEl>
                                      </p:cBhvr>
                                    </p:animEffect>
                                  </p:childTnLst>
                                </p:cTn>
                              </p:par>
                              <p:par>
                                <p:cTn id="11" presetID="9"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dissolve">
                                      <p:cBhvr>
                                        <p:cTn id="13" dur="500"/>
                                        <p:tgtEl>
                                          <p:spTgt spid="10"/>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dissolve">
                                      <p:cBhvr>
                                        <p:cTn id="16" dur="500"/>
                                        <p:tgtEl>
                                          <p:spTgt spid="25"/>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dissolve">
                                      <p:cBhvr>
                                        <p:cTn id="21" dur="500"/>
                                        <p:tgtEl>
                                          <p:spTgt spid="11"/>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dissolve">
                                      <p:cBhvr>
                                        <p:cTn id="24" dur="500"/>
                                        <p:tgtEl>
                                          <p:spTgt spid="12"/>
                                        </p:tgtEl>
                                      </p:cBhvr>
                                    </p:animEffect>
                                  </p:childTnLst>
                                </p:cTn>
                              </p:par>
                              <p:par>
                                <p:cTn id="25" presetID="9"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dissolv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dissolve">
                                      <p:cBhvr>
                                        <p:cTn id="32" dur="500"/>
                                        <p:tgtEl>
                                          <p:spTgt spid="13"/>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dissolve">
                                      <p:cBhvr>
                                        <p:cTn id="35" dur="500"/>
                                        <p:tgtEl>
                                          <p:spTgt spid="14"/>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dissolve">
                                      <p:cBhvr>
                                        <p:cTn id="38" dur="500"/>
                                        <p:tgtEl>
                                          <p:spTgt spid="15"/>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dissolve">
                                      <p:cBhvr>
                                        <p:cTn id="41" dur="500"/>
                                        <p:tgtEl>
                                          <p:spTgt spid="26"/>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dissolve">
                                      <p:cBhvr>
                                        <p:cTn id="46" dur="500"/>
                                        <p:tgtEl>
                                          <p:spTgt spid="16"/>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dissolve">
                                      <p:cBhvr>
                                        <p:cTn id="49" dur="500"/>
                                        <p:tgtEl>
                                          <p:spTgt spid="17"/>
                                        </p:tgtEl>
                                      </p:cBhvr>
                                    </p:animEffect>
                                  </p:childTnLst>
                                </p:cTn>
                              </p:par>
                              <p:par>
                                <p:cTn id="50" presetID="9" presetClass="entr" presetSubtype="0" fill="hold" nodeType="with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dissolve">
                                      <p:cBhvr>
                                        <p:cTn id="52" dur="500"/>
                                        <p:tgtEl>
                                          <p:spTgt spid="18"/>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dissolve">
                                      <p:cBhvr>
                                        <p:cTn id="57" dur="500"/>
                                        <p:tgtEl>
                                          <p:spTgt spid="19"/>
                                        </p:tgtEl>
                                      </p:cBhvr>
                                    </p:animEffect>
                                  </p:childTnLst>
                                </p:cTn>
                              </p:par>
                              <p:par>
                                <p:cTn id="58" presetID="9" presetClass="entr" presetSubtype="0"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dissolve">
                                      <p:cBhvr>
                                        <p:cTn id="60" dur="500"/>
                                        <p:tgtEl>
                                          <p:spTgt spid="20"/>
                                        </p:tgtEl>
                                      </p:cBhvr>
                                    </p:animEffect>
                                  </p:childTnLst>
                                </p:cTn>
                              </p:par>
                              <p:par>
                                <p:cTn id="61" presetID="9" presetClass="entr" presetSubtype="0" fill="hold"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dissolve">
                                      <p:cBhvr>
                                        <p:cTn id="63" dur="500"/>
                                        <p:tgtEl>
                                          <p:spTgt spid="23"/>
                                        </p:tgtEl>
                                      </p:cBhvr>
                                    </p:animEffect>
                                  </p:childTnLst>
                                </p:cTn>
                              </p:par>
                              <p:par>
                                <p:cTn id="64" presetID="9" presetClass="entr" presetSubtype="0"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dissolve">
                                      <p:cBhvr>
                                        <p:cTn id="66" dur="500"/>
                                        <p:tgtEl>
                                          <p:spTgt spid="27"/>
                                        </p:tgtEl>
                                      </p:cBhvr>
                                    </p:animEffect>
                                  </p:childTnLst>
                                </p:cTn>
                              </p:par>
                            </p:childTnLst>
                          </p:cTn>
                        </p:par>
                      </p:childTnLst>
                    </p:cTn>
                  </p:par>
                  <p:par>
                    <p:cTn id="67" fill="hold">
                      <p:stCondLst>
                        <p:cond delay="indefinite"/>
                      </p:stCondLst>
                      <p:childTnLst>
                        <p:par>
                          <p:cTn id="68" fill="hold">
                            <p:stCondLst>
                              <p:cond delay="0"/>
                            </p:stCondLst>
                            <p:childTnLst>
                              <p:par>
                                <p:cTn id="69" presetID="9" presetClass="entr" presetSubtype="0" fill="hold" grpId="0" nodeType="click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dissolve">
                                      <p:cBhvr>
                                        <p:cTn id="71" dur="500"/>
                                        <p:tgtEl>
                                          <p:spTgt spid="21"/>
                                        </p:tgtEl>
                                      </p:cBhvr>
                                    </p:animEffect>
                                  </p:childTnLst>
                                </p:cTn>
                              </p:par>
                              <p:par>
                                <p:cTn id="72" presetID="9" presetClass="entr" presetSubtype="0" fill="hold" nodeType="withEffect">
                                  <p:stCondLst>
                                    <p:cond delay="0"/>
                                  </p:stCondLst>
                                  <p:childTnLst>
                                    <p:set>
                                      <p:cBhvr>
                                        <p:cTn id="73" dur="1" fill="hold">
                                          <p:stCondLst>
                                            <p:cond delay="0"/>
                                          </p:stCondLst>
                                        </p:cTn>
                                        <p:tgtEl>
                                          <p:spTgt spid="24"/>
                                        </p:tgtEl>
                                        <p:attrNameLst>
                                          <p:attrName>style.visibility</p:attrName>
                                        </p:attrNameLst>
                                      </p:cBhvr>
                                      <p:to>
                                        <p:strVal val="visible"/>
                                      </p:to>
                                    </p:set>
                                    <p:animEffect transition="in" filter="dissolve">
                                      <p:cBhvr>
                                        <p:cTn id="74" dur="500"/>
                                        <p:tgtEl>
                                          <p:spTgt spid="24"/>
                                        </p:tgtEl>
                                      </p:cBhvr>
                                    </p:animEffect>
                                  </p:childTnLst>
                                </p:cTn>
                              </p:par>
                              <p:par>
                                <p:cTn id="75" presetID="9" presetClass="entr" presetSubtype="0" fill="hold" grpId="0" nodeType="withEffect">
                                  <p:stCondLst>
                                    <p:cond delay="0"/>
                                  </p:stCondLst>
                                  <p:childTnLst>
                                    <p:set>
                                      <p:cBhvr>
                                        <p:cTn id="76" dur="1" fill="hold">
                                          <p:stCondLst>
                                            <p:cond delay="0"/>
                                          </p:stCondLst>
                                        </p:cTn>
                                        <p:tgtEl>
                                          <p:spTgt spid="22"/>
                                        </p:tgtEl>
                                        <p:attrNameLst>
                                          <p:attrName>style.visibility</p:attrName>
                                        </p:attrNameLst>
                                      </p:cBhvr>
                                      <p:to>
                                        <p:strVal val="visible"/>
                                      </p:to>
                                    </p:set>
                                    <p:animEffect transition="in" filter="dissolve">
                                      <p:cBhvr>
                                        <p:cTn id="7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P spid="12" grpId="0"/>
      <p:bldP spid="14" grpId="0"/>
      <p:bldP spid="15" grpId="0"/>
      <p:bldP spid="16" grpId="0"/>
      <p:bldP spid="17" grpId="0"/>
      <p:bldP spid="19" grpId="0"/>
      <p:bldP spid="20" grpId="0"/>
      <p:bldP spid="21" grpId="0"/>
      <p:bldP spid="22" grpId="0"/>
      <p:bldP spid="25" grpId="0" animBg="1"/>
      <p:bldP spid="26" grpId="0" animBg="1"/>
      <p:bldP spid="27"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
            </a:r>
            <a:br>
              <a:rPr lang="es-MX" dirty="0" smtClean="0"/>
            </a:br>
            <a:r>
              <a:rPr lang="es-MX" dirty="0" smtClean="0"/>
              <a:t>MARCO TEORICO</a:t>
            </a:r>
            <a:endParaRPr lang="es-MX" dirty="0"/>
          </a:p>
        </p:txBody>
      </p:sp>
      <p:sp>
        <p:nvSpPr>
          <p:cNvPr id="3" name="2 Subtítulo"/>
          <p:cNvSpPr>
            <a:spLocks noGrp="1"/>
          </p:cNvSpPr>
          <p:nvPr>
            <p:ph type="subTitle" idx="1"/>
          </p:nvPr>
        </p:nvSpPr>
        <p:spPr/>
        <p:txBody>
          <a:bodyPr/>
          <a:lstStyle/>
          <a:p>
            <a:r>
              <a:rPr lang="es-MX" dirty="0" smtClean="0"/>
              <a:t>Elementos de la Modernización</a:t>
            </a:r>
          </a:p>
          <a:p>
            <a:r>
              <a:rPr lang="es-MX" dirty="0" smtClean="0"/>
              <a:t>Retos y </a:t>
            </a:r>
            <a:r>
              <a:rPr lang="es-MX" dirty="0" smtClean="0"/>
              <a:t>Tendencias para la APE</a:t>
            </a:r>
            <a:endParaRPr lang="es-MX" dirty="0"/>
          </a:p>
        </p:txBody>
      </p:sp>
      <p:sp>
        <p:nvSpPr>
          <p:cNvPr id="4" name="3 Rectángulo"/>
          <p:cNvSpPr/>
          <p:nvPr/>
        </p:nvSpPr>
        <p:spPr>
          <a:xfrm>
            <a:off x="1187624" y="5733256"/>
            <a:ext cx="7200800" cy="754053"/>
          </a:xfrm>
          <a:prstGeom prst="rect">
            <a:avLst/>
          </a:prstGeom>
        </p:spPr>
        <p:txBody>
          <a:bodyPr wrap="square">
            <a:spAutoFit/>
          </a:bodyPr>
          <a:lstStyle/>
          <a:p>
            <a:r>
              <a:rPr lang="es-MX" sz="1400" i="1" dirty="0" smtClean="0"/>
              <a:t>Tomado del libro “Teoría de la Administración Pública”. Por Miguel Galindo Camacho. </a:t>
            </a:r>
          </a:p>
          <a:p>
            <a:r>
              <a:rPr lang="es-MX" sz="1400" dirty="0" smtClean="0"/>
              <a:t>Tomado del CLAD Centro Latinoamericano de Administración para el Desarrollo</a:t>
            </a:r>
          </a:p>
          <a:p>
            <a:endParaRPr lang="es-ES" sz="1500" i="1" dirty="0"/>
          </a:p>
        </p:txBody>
      </p:sp>
    </p:spTree>
  </p:cSld>
  <p:clrMapOvr>
    <a:masterClrMapping/>
  </p:clrMapOvr>
  <p:transition spd="slow">
    <p:fade thruBlk="1"/>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smtClean="0"/>
              <a:t>Marco Teórico</a:t>
            </a:r>
            <a:endParaRPr lang="es-MX" dirty="0"/>
          </a:p>
        </p:txBody>
      </p:sp>
      <p:sp>
        <p:nvSpPr>
          <p:cNvPr id="5" name="4 Marcador de texto"/>
          <p:cNvSpPr>
            <a:spLocks noGrp="1"/>
          </p:cNvSpPr>
          <p:nvPr>
            <p:ph type="body" sz="quarter" idx="10"/>
          </p:nvPr>
        </p:nvSpPr>
        <p:spPr>
          <a:xfrm>
            <a:off x="2843808" y="1916832"/>
            <a:ext cx="5976913" cy="3600500"/>
          </a:xfrm>
        </p:spPr>
        <p:txBody>
          <a:bodyPr/>
          <a:lstStyle/>
          <a:p>
            <a:pPr algn="just">
              <a:buFont typeface="Wingdings" pitchFamily="2" charset="2"/>
              <a:buChar char="v"/>
            </a:pPr>
            <a:r>
              <a:rPr lang="es-MX" sz="2200" dirty="0" smtClean="0"/>
              <a:t>La administración pública tiene los mismos o semejantes problemas estructurales y funcionales de una organización privada, aun cuando sus características siempre permitirán diferenciarla de ésta. </a:t>
            </a:r>
          </a:p>
          <a:p>
            <a:pPr algn="just">
              <a:buFont typeface="Wingdings" pitchFamily="2" charset="2"/>
              <a:buChar char="v"/>
            </a:pPr>
            <a:endParaRPr lang="es-MX" sz="2200" dirty="0" smtClean="0"/>
          </a:p>
          <a:p>
            <a:pPr algn="just">
              <a:buFont typeface="Wingdings" pitchFamily="2" charset="2"/>
              <a:buChar char="v"/>
            </a:pPr>
            <a:r>
              <a:rPr lang="es-MX" sz="2200" dirty="0" smtClean="0"/>
              <a:t>La administración pública, transforma los insumos en productos y tales son: los recursos humanos, financieros, materiales, políticos y tecnológicos.</a:t>
            </a:r>
          </a:p>
          <a:p>
            <a:endParaRPr lang="es-MX" dirty="0"/>
          </a:p>
        </p:txBody>
      </p:sp>
      <p:pic>
        <p:nvPicPr>
          <p:cNvPr id="2050" name="Picture 2" descr="C:\Users\user\Pictures\images.jpg"/>
          <p:cNvPicPr>
            <a:picLocks noChangeAspect="1" noChangeArrowheads="1"/>
          </p:cNvPicPr>
          <p:nvPr/>
        </p:nvPicPr>
        <p:blipFill>
          <a:blip r:embed="rId2" cstate="print"/>
          <a:srcRect/>
          <a:stretch>
            <a:fillRect/>
          </a:stretch>
        </p:blipFill>
        <p:spPr bwMode="auto">
          <a:xfrm>
            <a:off x="0" y="2492896"/>
            <a:ext cx="2915816" cy="2232248"/>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sz="quarter" idx="10"/>
          </p:nvPr>
        </p:nvSpPr>
        <p:spPr>
          <a:xfrm>
            <a:off x="251520" y="1124744"/>
            <a:ext cx="8640960" cy="4896645"/>
          </a:xfrm>
        </p:spPr>
        <p:txBody>
          <a:bodyPr/>
          <a:lstStyle/>
          <a:p>
            <a:pPr>
              <a:buNone/>
            </a:pPr>
            <a:r>
              <a:rPr lang="es-MX" sz="2800" dirty="0" smtClean="0"/>
              <a:t>	</a:t>
            </a:r>
            <a:r>
              <a:rPr lang="es-MX" sz="2600" dirty="0" smtClean="0"/>
              <a:t>Lo que se busca al modernizar </a:t>
            </a:r>
            <a:r>
              <a:rPr lang="es-MX" sz="2600" dirty="0" smtClean="0"/>
              <a:t>los procesos </a:t>
            </a:r>
            <a:r>
              <a:rPr lang="es-MX" sz="2600" dirty="0" smtClean="0"/>
              <a:t>administrativos:</a:t>
            </a:r>
            <a:endParaRPr lang="es-MX" sz="2600" dirty="0" smtClean="0"/>
          </a:p>
          <a:p>
            <a:pPr>
              <a:buNone/>
            </a:pPr>
            <a:endParaRPr lang="es-MX" sz="2000" dirty="0" smtClean="0"/>
          </a:p>
          <a:p>
            <a:pPr>
              <a:buFont typeface="Wingdings" pitchFamily="2" charset="2"/>
              <a:buChar char="v"/>
            </a:pPr>
            <a:r>
              <a:rPr lang="es-MX" sz="2400" dirty="0" smtClean="0"/>
              <a:t>Reducir </a:t>
            </a:r>
            <a:r>
              <a:rPr lang="es-MX" sz="2400" dirty="0" smtClean="0"/>
              <a:t>trámites, y tiempo.</a:t>
            </a:r>
          </a:p>
          <a:p>
            <a:pPr>
              <a:buFont typeface="Wingdings" pitchFamily="2" charset="2"/>
              <a:buChar char="v"/>
            </a:pPr>
            <a:r>
              <a:rPr lang="es-MX" sz="2400" dirty="0" smtClean="0"/>
              <a:t>Acercar el gobierno a la gente.</a:t>
            </a:r>
          </a:p>
          <a:p>
            <a:pPr>
              <a:buFont typeface="Wingdings" pitchFamily="2" charset="2"/>
              <a:buChar char="v"/>
            </a:pPr>
            <a:r>
              <a:rPr lang="es-MX" sz="2400" dirty="0" smtClean="0"/>
              <a:t>Mismas oportunidades para recibir una atención de calidad.</a:t>
            </a:r>
          </a:p>
          <a:p>
            <a:pPr>
              <a:buFont typeface="Wingdings" pitchFamily="2" charset="2"/>
              <a:buChar char="v"/>
            </a:pPr>
            <a:r>
              <a:rPr lang="es-MX" sz="2400" dirty="0" smtClean="0"/>
              <a:t>Más oportunidades de inversión</a:t>
            </a:r>
          </a:p>
          <a:p>
            <a:pPr>
              <a:buFont typeface="Wingdings" pitchFamily="2" charset="2"/>
              <a:buChar char="v"/>
            </a:pPr>
            <a:r>
              <a:rPr lang="es-MX" sz="2400" dirty="0" smtClean="0"/>
              <a:t>Mayor competitividad</a:t>
            </a:r>
          </a:p>
          <a:p>
            <a:pPr>
              <a:buFont typeface="Wingdings" pitchFamily="2" charset="2"/>
              <a:buChar char="v"/>
            </a:pPr>
            <a:r>
              <a:rPr lang="es-MX" sz="2400" dirty="0" smtClean="0"/>
              <a:t>Ciudanía más satisfecha con su gobierno</a:t>
            </a:r>
          </a:p>
          <a:p>
            <a:endParaRPr lang="es-MX" sz="1800" dirty="0" smtClean="0"/>
          </a:p>
          <a:p>
            <a:pPr>
              <a:buNone/>
            </a:pPr>
            <a:endParaRPr lang="es-MX" sz="1800" dirty="0" smtClean="0"/>
          </a:p>
          <a:p>
            <a:pPr>
              <a:buNone/>
            </a:pPr>
            <a:endParaRPr lang="es-MX" dirty="0"/>
          </a:p>
        </p:txBody>
      </p:sp>
      <p:pic>
        <p:nvPicPr>
          <p:cNvPr id="110594" name="Picture 2" descr="http://3.bp.blogspot.com/-St1uUi_f8Cs/Te2s6TpbhqI/AAAAAAAAABY/WAhIkOkfxqU/s1600/1.png"/>
          <p:cNvPicPr>
            <a:picLocks noChangeAspect="1" noChangeArrowheads="1"/>
          </p:cNvPicPr>
          <p:nvPr/>
        </p:nvPicPr>
        <p:blipFill>
          <a:blip r:embed="rId2" cstate="print"/>
          <a:srcRect/>
          <a:stretch>
            <a:fillRect/>
          </a:stretch>
        </p:blipFill>
        <p:spPr bwMode="auto">
          <a:xfrm>
            <a:off x="899592" y="4869160"/>
            <a:ext cx="1247800" cy="1173712"/>
          </a:xfrm>
          <a:prstGeom prst="rect">
            <a:avLst/>
          </a:prstGeom>
          <a:noFill/>
        </p:spPr>
      </p:pic>
      <p:sp>
        <p:nvSpPr>
          <p:cNvPr id="4" name="3 CuadroTexto"/>
          <p:cNvSpPr txBox="1"/>
          <p:nvPr/>
        </p:nvSpPr>
        <p:spPr>
          <a:xfrm>
            <a:off x="899592" y="6021288"/>
            <a:ext cx="1800200" cy="369332"/>
          </a:xfrm>
          <a:prstGeom prst="rect">
            <a:avLst/>
          </a:prstGeom>
          <a:noFill/>
        </p:spPr>
        <p:txBody>
          <a:bodyPr wrap="square" rtlCol="0">
            <a:spAutoFit/>
          </a:bodyPr>
          <a:lstStyle/>
          <a:p>
            <a:r>
              <a:rPr lang="es-MX" b="1" dirty="0" smtClean="0"/>
              <a:t>Informática</a:t>
            </a:r>
            <a:endParaRPr lang="es-MX" b="1" dirty="0"/>
          </a:p>
        </p:txBody>
      </p:sp>
      <p:pic>
        <p:nvPicPr>
          <p:cNvPr id="110596" name="Picture 4" descr="http://www.servicioseducativosdei.com/userfiles/capacitacion.jpg"/>
          <p:cNvPicPr>
            <a:picLocks noChangeAspect="1" noChangeArrowheads="1"/>
          </p:cNvPicPr>
          <p:nvPr/>
        </p:nvPicPr>
        <p:blipFill>
          <a:blip r:embed="rId3" cstate="print"/>
          <a:srcRect/>
          <a:stretch>
            <a:fillRect/>
          </a:stretch>
        </p:blipFill>
        <p:spPr bwMode="auto">
          <a:xfrm>
            <a:off x="3203848" y="4797152"/>
            <a:ext cx="1911069" cy="1440160"/>
          </a:xfrm>
          <a:prstGeom prst="rect">
            <a:avLst/>
          </a:prstGeom>
          <a:noFill/>
        </p:spPr>
      </p:pic>
      <p:pic>
        <p:nvPicPr>
          <p:cNvPr id="110598" name="Picture 6" descr="http://4.bp.blogspot.com/-EIBQfD7rtEA/Tck-WRQLxuI/AAAAAAAAAI0/bh9uXyCytd0/s330/signoMas.gif"/>
          <p:cNvPicPr>
            <a:picLocks noChangeAspect="1" noChangeArrowheads="1"/>
          </p:cNvPicPr>
          <p:nvPr/>
        </p:nvPicPr>
        <p:blipFill>
          <a:blip r:embed="rId4" cstate="print"/>
          <a:srcRect/>
          <a:stretch>
            <a:fillRect/>
          </a:stretch>
        </p:blipFill>
        <p:spPr bwMode="auto">
          <a:xfrm>
            <a:off x="2411760" y="5301208"/>
            <a:ext cx="438150" cy="438151"/>
          </a:xfrm>
          <a:prstGeom prst="rect">
            <a:avLst/>
          </a:prstGeom>
          <a:noFill/>
        </p:spPr>
      </p:pic>
      <p:sp>
        <p:nvSpPr>
          <p:cNvPr id="8" name="7 Rectángulo"/>
          <p:cNvSpPr/>
          <p:nvPr/>
        </p:nvSpPr>
        <p:spPr>
          <a:xfrm>
            <a:off x="3347864" y="6021288"/>
            <a:ext cx="2018501" cy="369332"/>
          </a:xfrm>
          <a:prstGeom prst="rect">
            <a:avLst/>
          </a:prstGeom>
        </p:spPr>
        <p:txBody>
          <a:bodyPr wrap="none">
            <a:spAutoFit/>
          </a:bodyPr>
          <a:lstStyle/>
          <a:p>
            <a:r>
              <a:rPr lang="es-MX" b="1" dirty="0" smtClean="0"/>
              <a:t>Capacitación RH</a:t>
            </a:r>
            <a:endParaRPr lang="es-MX" b="1" dirty="0"/>
          </a:p>
        </p:txBody>
      </p:sp>
      <p:pic>
        <p:nvPicPr>
          <p:cNvPr id="110602" name="Picture 10" descr="http://3.bp.blogspot.com/-s_tjZL7XFkw/ToNNcQPYkHI/AAAAAAAAAKM/tq4cb5PXefc/s320/signo_igual.png"/>
          <p:cNvPicPr>
            <a:picLocks noChangeAspect="1" noChangeArrowheads="1"/>
          </p:cNvPicPr>
          <p:nvPr/>
        </p:nvPicPr>
        <p:blipFill>
          <a:blip r:embed="rId5" cstate="print"/>
          <a:srcRect/>
          <a:stretch>
            <a:fillRect/>
          </a:stretch>
        </p:blipFill>
        <p:spPr bwMode="auto">
          <a:xfrm>
            <a:off x="5436096" y="5157192"/>
            <a:ext cx="720080" cy="720082"/>
          </a:xfrm>
          <a:prstGeom prst="rect">
            <a:avLst/>
          </a:prstGeom>
          <a:noFill/>
        </p:spPr>
      </p:pic>
      <p:pic>
        <p:nvPicPr>
          <p:cNvPr id="110604" name="Picture 12" descr="http://m1.paperblog.com/i/37/377928/siete-estrategias-alcanzar-metas-el-2011-L-C3OXLS.jpeg"/>
          <p:cNvPicPr>
            <a:picLocks noChangeAspect="1" noChangeArrowheads="1"/>
          </p:cNvPicPr>
          <p:nvPr/>
        </p:nvPicPr>
        <p:blipFill>
          <a:blip r:embed="rId6" cstate="print"/>
          <a:srcRect/>
          <a:stretch>
            <a:fillRect/>
          </a:stretch>
        </p:blipFill>
        <p:spPr bwMode="auto">
          <a:xfrm>
            <a:off x="6228184" y="4509120"/>
            <a:ext cx="1668239" cy="1440160"/>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smtClean="0"/>
              <a:t>Elementos de la APE</a:t>
            </a:r>
            <a:endParaRPr lang="es-MX" dirty="0"/>
          </a:p>
        </p:txBody>
      </p:sp>
      <p:sp>
        <p:nvSpPr>
          <p:cNvPr id="3" name="2 Marcador de texto"/>
          <p:cNvSpPr>
            <a:spLocks noGrp="1"/>
          </p:cNvSpPr>
          <p:nvPr>
            <p:ph type="body" sz="quarter" idx="10"/>
          </p:nvPr>
        </p:nvSpPr>
        <p:spPr>
          <a:xfrm>
            <a:off x="0" y="1988840"/>
            <a:ext cx="8964487" cy="1656184"/>
          </a:xfrm>
        </p:spPr>
        <p:txBody>
          <a:bodyPr/>
          <a:lstStyle/>
          <a:p>
            <a:pPr algn="just">
              <a:buNone/>
            </a:pPr>
            <a:r>
              <a:rPr lang="es-MX" sz="2200" dirty="0" smtClean="0"/>
              <a:t>	Para </a:t>
            </a:r>
            <a:r>
              <a:rPr lang="es-MX" sz="2200" dirty="0" smtClean="0"/>
              <a:t>lograr la optimización de la acción del Estado convertida en administración pública se requiere de </a:t>
            </a:r>
            <a:r>
              <a:rPr lang="es-MX" sz="2200" dirty="0" smtClean="0"/>
              <a:t>tre</a:t>
            </a:r>
            <a:r>
              <a:rPr lang="es-MX" sz="2200" dirty="0" smtClean="0"/>
              <a:t>s </a:t>
            </a:r>
            <a:r>
              <a:rPr lang="es-MX" sz="2200" dirty="0" smtClean="0"/>
              <a:t>elementos:</a:t>
            </a:r>
          </a:p>
          <a:p>
            <a:pPr>
              <a:buNone/>
            </a:pPr>
            <a:endParaRPr lang="es-MX" dirty="0" smtClean="0"/>
          </a:p>
          <a:p>
            <a:endParaRPr lang="es-MX" dirty="0"/>
          </a:p>
        </p:txBody>
      </p:sp>
      <p:sp>
        <p:nvSpPr>
          <p:cNvPr id="6" name="5 CuadroTexto"/>
          <p:cNvSpPr txBox="1"/>
          <p:nvPr/>
        </p:nvSpPr>
        <p:spPr>
          <a:xfrm>
            <a:off x="251520" y="3041571"/>
            <a:ext cx="5256584" cy="2800767"/>
          </a:xfrm>
          <a:prstGeom prst="rect">
            <a:avLst/>
          </a:prstGeom>
          <a:noFill/>
        </p:spPr>
        <p:txBody>
          <a:bodyPr wrap="square" rtlCol="0">
            <a:spAutoFit/>
          </a:bodyPr>
          <a:lstStyle/>
          <a:p>
            <a:pPr marL="457200" indent="-457200" algn="just">
              <a:buFont typeface="+mj-lt"/>
              <a:buAutoNum type="arabicPeriod"/>
            </a:pPr>
            <a:r>
              <a:rPr lang="es-MX" sz="2200" u="sng" dirty="0" smtClean="0">
                <a:latin typeface="+mn-lt"/>
              </a:rPr>
              <a:t>El elemento jurídico</a:t>
            </a:r>
            <a:r>
              <a:rPr lang="es-MX" sz="2200" dirty="0" smtClean="0">
                <a:latin typeface="+mn-lt"/>
              </a:rPr>
              <a:t>, la actividad administrativa siempre debe llevarse a cabo bajo un régimen jurídico.</a:t>
            </a:r>
          </a:p>
          <a:p>
            <a:pPr marL="457200" indent="-457200" algn="just"/>
            <a:endParaRPr lang="es-MX" sz="2200" dirty="0" smtClean="0">
              <a:latin typeface="+mn-lt"/>
            </a:endParaRPr>
          </a:p>
          <a:p>
            <a:pPr marL="457200" indent="-457200" algn="just">
              <a:buNone/>
            </a:pPr>
            <a:r>
              <a:rPr lang="es-MX" sz="2200" dirty="0" smtClean="0">
                <a:latin typeface="+mn-lt"/>
              </a:rPr>
              <a:t>	Se requiere de </a:t>
            </a:r>
            <a:r>
              <a:rPr lang="es-MX" sz="2200" dirty="0" smtClean="0">
                <a:latin typeface="+mn-lt"/>
              </a:rPr>
              <a:t>ordenamientos </a:t>
            </a:r>
            <a:r>
              <a:rPr lang="es-MX" sz="2200" dirty="0" smtClean="0">
                <a:latin typeface="+mn-lt"/>
              </a:rPr>
              <a:t>legales para lograr que la acción estatal cumpla cabalmente con los requerimientos que la sociedad </a:t>
            </a:r>
            <a:r>
              <a:rPr lang="es-MX" sz="2200" dirty="0" smtClean="0">
                <a:latin typeface="+mn-lt"/>
              </a:rPr>
              <a:t>impone.</a:t>
            </a:r>
            <a:endParaRPr lang="es-MX" sz="2200" dirty="0">
              <a:latin typeface="+mn-lt"/>
            </a:endParaRPr>
          </a:p>
        </p:txBody>
      </p:sp>
      <p:pic>
        <p:nvPicPr>
          <p:cNvPr id="109570" name="Picture 2" descr="http://www.definicionabc.com/wp-content/uploads/Acto-Jur%C3%ADdi.jpg"/>
          <p:cNvPicPr>
            <a:picLocks noChangeAspect="1" noChangeArrowheads="1"/>
          </p:cNvPicPr>
          <p:nvPr/>
        </p:nvPicPr>
        <p:blipFill>
          <a:blip r:embed="rId2" cstate="print"/>
          <a:srcRect/>
          <a:stretch>
            <a:fillRect/>
          </a:stretch>
        </p:blipFill>
        <p:spPr bwMode="auto">
          <a:xfrm rot="21279964">
            <a:off x="6056961" y="2818779"/>
            <a:ext cx="2486025" cy="2628900"/>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sz="quarter" idx="10"/>
          </p:nvPr>
        </p:nvSpPr>
        <p:spPr>
          <a:xfrm>
            <a:off x="0" y="1484784"/>
            <a:ext cx="4824536" cy="4824637"/>
          </a:xfrm>
        </p:spPr>
        <p:txBody>
          <a:bodyPr/>
          <a:lstStyle/>
          <a:p>
            <a:pPr algn="just">
              <a:buNone/>
            </a:pPr>
            <a:r>
              <a:rPr lang="es-MX" sz="2400" dirty="0" smtClean="0"/>
              <a:t>2.- </a:t>
            </a:r>
            <a:r>
              <a:rPr lang="es-MX" sz="2400" u="sng" dirty="0" smtClean="0"/>
              <a:t>El elemento Humano</a:t>
            </a:r>
            <a:r>
              <a:rPr lang="es-MX" sz="2400" dirty="0" smtClean="0"/>
              <a:t>, requieren de un ambiente laboral óptimo para el desarrollo de sus responsabilidades. </a:t>
            </a:r>
          </a:p>
          <a:p>
            <a:pPr algn="just">
              <a:buNone/>
            </a:pPr>
            <a:endParaRPr lang="es-MX" sz="2400" dirty="0" smtClean="0"/>
          </a:p>
          <a:p>
            <a:pPr algn="just">
              <a:buNone/>
            </a:pPr>
            <a:r>
              <a:rPr lang="es-MX" sz="2400" dirty="0" smtClean="0"/>
              <a:t>	</a:t>
            </a:r>
          </a:p>
          <a:p>
            <a:pPr algn="just"/>
            <a:endParaRPr lang="es-MX" sz="1800" dirty="0" smtClean="0"/>
          </a:p>
          <a:p>
            <a:pPr>
              <a:buNone/>
            </a:pPr>
            <a:endParaRPr lang="es-MX" sz="2200" dirty="0" smtClean="0"/>
          </a:p>
          <a:p>
            <a:endParaRPr lang="es-MX" dirty="0"/>
          </a:p>
        </p:txBody>
      </p:sp>
      <p:pic>
        <p:nvPicPr>
          <p:cNvPr id="108548" name="Picture 4" descr="http://quidamglobal.com/wp-content/uploads/2011/02/bigstock_business_people_teamwork_in_an_13618409.jpg"/>
          <p:cNvPicPr>
            <a:picLocks noChangeAspect="1" noChangeArrowheads="1"/>
          </p:cNvPicPr>
          <p:nvPr/>
        </p:nvPicPr>
        <p:blipFill>
          <a:blip r:embed="rId2" cstate="print"/>
          <a:srcRect/>
          <a:stretch>
            <a:fillRect/>
          </a:stretch>
        </p:blipFill>
        <p:spPr bwMode="auto">
          <a:xfrm>
            <a:off x="5724128" y="1412776"/>
            <a:ext cx="3101616" cy="2067744"/>
          </a:xfrm>
          <a:prstGeom prst="rect">
            <a:avLst/>
          </a:prstGeom>
          <a:noFill/>
        </p:spPr>
      </p:pic>
      <p:pic>
        <p:nvPicPr>
          <p:cNvPr id="108550" name="Picture 6" descr="http://4.bp.blogspot.com/-ckdcgzPtxtw/TV3vBzMQHtI/AAAAAAAAAAc/y-_oxbWQ_t4/s1600/222.jpg"/>
          <p:cNvPicPr>
            <a:picLocks noChangeAspect="1" noChangeArrowheads="1"/>
          </p:cNvPicPr>
          <p:nvPr/>
        </p:nvPicPr>
        <p:blipFill>
          <a:blip r:embed="rId3" cstate="print"/>
          <a:srcRect/>
          <a:stretch>
            <a:fillRect/>
          </a:stretch>
        </p:blipFill>
        <p:spPr bwMode="auto">
          <a:xfrm>
            <a:off x="0" y="4149080"/>
            <a:ext cx="1868438" cy="2072605"/>
          </a:xfrm>
          <a:prstGeom prst="rect">
            <a:avLst/>
          </a:prstGeom>
          <a:noFill/>
        </p:spPr>
      </p:pic>
      <p:sp>
        <p:nvSpPr>
          <p:cNvPr id="5" name="4 Rectángulo"/>
          <p:cNvSpPr/>
          <p:nvPr/>
        </p:nvSpPr>
        <p:spPr>
          <a:xfrm>
            <a:off x="1979712" y="4005064"/>
            <a:ext cx="4572000" cy="1938992"/>
          </a:xfrm>
          <a:prstGeom prst="rect">
            <a:avLst/>
          </a:prstGeom>
        </p:spPr>
        <p:txBody>
          <a:bodyPr>
            <a:spAutoFit/>
          </a:bodyPr>
          <a:lstStyle/>
          <a:p>
            <a:pPr algn="just"/>
            <a:r>
              <a:rPr lang="es-MX" sz="2400" dirty="0" smtClean="0">
                <a:latin typeface="+mn-lt"/>
              </a:rPr>
              <a:t>El Gobierno debe contar con las mejores personas, las más capacitadas, para conformar una verdadera atención de calidad, digna de la ciudadanía.  </a:t>
            </a:r>
            <a:endParaRPr lang="es-MX" sz="2400" dirty="0">
              <a:latin typeface="+mn-lt"/>
            </a:endParaRPr>
          </a:p>
        </p:txBody>
      </p:sp>
      <p:pic>
        <p:nvPicPr>
          <p:cNvPr id="254978" name="Picture 2" descr="http://www.itaipqroo.org.mx/boletines/boletin_8/galeria/datos_personales.jpg"/>
          <p:cNvPicPr>
            <a:picLocks noChangeAspect="1" noChangeArrowheads="1"/>
          </p:cNvPicPr>
          <p:nvPr/>
        </p:nvPicPr>
        <p:blipFill>
          <a:blip r:embed="rId4" cstate="print"/>
          <a:srcRect/>
          <a:stretch>
            <a:fillRect/>
          </a:stretch>
        </p:blipFill>
        <p:spPr bwMode="auto">
          <a:xfrm>
            <a:off x="6832823" y="3645024"/>
            <a:ext cx="2311177" cy="1872208"/>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sz="quarter" idx="10"/>
          </p:nvPr>
        </p:nvSpPr>
        <p:spPr>
          <a:xfrm>
            <a:off x="395536" y="1340768"/>
            <a:ext cx="8569201" cy="3096344"/>
          </a:xfrm>
        </p:spPr>
        <p:txBody>
          <a:bodyPr/>
          <a:lstStyle/>
          <a:p>
            <a:pPr algn="just">
              <a:buNone/>
            </a:pPr>
            <a:r>
              <a:rPr lang="es-MX" sz="2400" dirty="0" smtClean="0"/>
              <a:t>3.- </a:t>
            </a:r>
            <a:r>
              <a:rPr lang="es-MX" sz="2500" u="sng" dirty="0" smtClean="0"/>
              <a:t>El elemento Tecnológico</a:t>
            </a:r>
            <a:endParaRPr lang="es-MX" sz="2500" dirty="0" smtClean="0"/>
          </a:p>
          <a:p>
            <a:pPr algn="just">
              <a:buNone/>
            </a:pPr>
            <a:r>
              <a:rPr lang="es-MX" sz="2500" dirty="0" smtClean="0"/>
              <a:t>Facilita:</a:t>
            </a:r>
          </a:p>
          <a:p>
            <a:pPr algn="just">
              <a:buFont typeface="Wingdings" pitchFamily="2" charset="2"/>
              <a:buChar char="v"/>
            </a:pPr>
            <a:r>
              <a:rPr lang="es-MX" sz="2500" dirty="0" smtClean="0"/>
              <a:t>La prestación de servicios </a:t>
            </a:r>
          </a:p>
          <a:p>
            <a:pPr algn="just">
              <a:buFont typeface="Wingdings" pitchFamily="2" charset="2"/>
              <a:buChar char="v"/>
            </a:pPr>
            <a:r>
              <a:rPr lang="es-MX" sz="2500" dirty="0" smtClean="0"/>
              <a:t>La realización de trámites </a:t>
            </a:r>
          </a:p>
          <a:p>
            <a:pPr algn="just">
              <a:buFont typeface="Wingdings" pitchFamily="2" charset="2"/>
              <a:buChar char="v"/>
            </a:pPr>
            <a:r>
              <a:rPr lang="es-MX" sz="2500" dirty="0" smtClean="0"/>
              <a:t>La difusión de programas de atención ciudadana. </a:t>
            </a:r>
          </a:p>
          <a:p>
            <a:pPr algn="just">
              <a:buFont typeface="Wingdings" pitchFamily="2" charset="2"/>
              <a:buChar char="ü"/>
            </a:pPr>
            <a:endParaRPr lang="es-MX" sz="2500" dirty="0" smtClean="0"/>
          </a:p>
          <a:p>
            <a:pPr algn="just">
              <a:buNone/>
            </a:pPr>
            <a:r>
              <a:rPr lang="es-MX" sz="2500" dirty="0" smtClean="0"/>
              <a:t>	</a:t>
            </a:r>
          </a:p>
          <a:p>
            <a:endParaRPr lang="es-MX" dirty="0"/>
          </a:p>
        </p:txBody>
      </p:sp>
      <p:pic>
        <p:nvPicPr>
          <p:cNvPr id="177154" name="Picture 2" descr="http://josemuntanerbennasar.files.wordpress.com/2010/12/nuevastecnologias1.jpg"/>
          <p:cNvPicPr>
            <a:picLocks noChangeAspect="1" noChangeArrowheads="1"/>
          </p:cNvPicPr>
          <p:nvPr/>
        </p:nvPicPr>
        <p:blipFill>
          <a:blip r:embed="rId2" cstate="print"/>
          <a:srcRect/>
          <a:stretch>
            <a:fillRect/>
          </a:stretch>
        </p:blipFill>
        <p:spPr bwMode="auto">
          <a:xfrm>
            <a:off x="6876256" y="1124744"/>
            <a:ext cx="1800200" cy="1872208"/>
          </a:xfrm>
          <a:prstGeom prst="rect">
            <a:avLst/>
          </a:prstGeom>
          <a:noFill/>
        </p:spPr>
      </p:pic>
      <p:pic>
        <p:nvPicPr>
          <p:cNvPr id="253954" name="Picture 2" descr="http://www.newcomlab.com/img/upload/logo_portales_cabe.jpg"/>
          <p:cNvPicPr>
            <a:picLocks noChangeAspect="1" noChangeArrowheads="1"/>
          </p:cNvPicPr>
          <p:nvPr/>
        </p:nvPicPr>
        <p:blipFill>
          <a:blip r:embed="rId3" cstate="print"/>
          <a:srcRect/>
          <a:stretch>
            <a:fillRect/>
          </a:stretch>
        </p:blipFill>
        <p:spPr bwMode="auto">
          <a:xfrm>
            <a:off x="611560" y="3933056"/>
            <a:ext cx="2571750" cy="2190750"/>
          </a:xfrm>
          <a:prstGeom prst="rect">
            <a:avLst/>
          </a:prstGeom>
          <a:noFill/>
        </p:spPr>
      </p:pic>
      <p:sp>
        <p:nvSpPr>
          <p:cNvPr id="5" name="4 CuadroTexto"/>
          <p:cNvSpPr txBox="1"/>
          <p:nvPr/>
        </p:nvSpPr>
        <p:spPr>
          <a:xfrm>
            <a:off x="3203848" y="4221088"/>
            <a:ext cx="5400600" cy="1446550"/>
          </a:xfrm>
          <a:prstGeom prst="rect">
            <a:avLst/>
          </a:prstGeom>
          <a:noFill/>
        </p:spPr>
        <p:txBody>
          <a:bodyPr wrap="square" rtlCol="0">
            <a:spAutoFit/>
          </a:bodyPr>
          <a:lstStyle/>
          <a:p>
            <a:r>
              <a:rPr lang="es-MX" sz="2200" dirty="0" smtClean="0">
                <a:latin typeface="+mn-lt"/>
              </a:rPr>
              <a:t>Contribuye a que se atiendan de manera eficiente las necesidades de la población: emergiendo canales  interactivos para la información y orientación de los usuarios.</a:t>
            </a:r>
            <a:endParaRPr lang="es-MX" sz="2200" dirty="0">
              <a:latin typeface="+mn-lt"/>
            </a:endParaRPr>
          </a:p>
        </p:txBody>
      </p:sp>
    </p:spTree>
  </p:cSld>
  <p:clrMapOvr>
    <a:masterClrMapping/>
  </p:clrMapOvr>
  <p:transition spd="slow">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85786" y="1285860"/>
            <a:ext cx="7772400" cy="3441715"/>
          </a:xfrm>
        </p:spPr>
        <p:txBody>
          <a:bodyPr/>
          <a:lstStyle/>
          <a:p>
            <a:pPr lvl="0"/>
            <a:r>
              <a:rPr lang="es-MX" sz="2200" dirty="0" smtClean="0"/>
              <a:t>Por lo tanto son las características de las metodologías, procedimientos, medios técnicos, y los diseños organizacionales disponibles y utilizados, es decir la organización en operación, lo que en última instancia determina si esta es capaz o no de cumplir con sus funciones y metas institucionales para la cual fue creada.</a:t>
            </a:r>
            <a:r>
              <a:rPr lang="es-MX" sz="2000" dirty="0" smtClean="0"/>
              <a:t/>
            </a:r>
            <a:br>
              <a:rPr lang="es-MX" sz="2000" dirty="0" smtClean="0"/>
            </a:br>
            <a:endParaRPr lang="es-MX" sz="2000" dirty="0"/>
          </a:p>
        </p:txBody>
      </p:sp>
      <p:sp>
        <p:nvSpPr>
          <p:cNvPr id="1026" name="AutoShape 2" descr="data:image/jpeg;base64,/9j/4AAQSkZJRgABAQAAAQABAAD/2wCEAAkGBhQSERUUEhQWFBUWGBcYFxYXGBcXHBcVFBQXFxUaGBgXGyYeFxwjGRcXHy8gIycpLCwsFR4xNTAqNSYrLCkBCQoKDgwOGg8PGiwkHxwpLCkpLCkpKSksKSwpKSwsKSkpKSkpLCkpKSwpKSkpKSkpKSwpKSksLCwsLCwsKSwyLP/AABEIALUBFwMBIgACEQEDEQH/xAAcAAAABwEBAAAAAAAAAAAAAAAAAwQFBgcIAgH/xABHEAACAAMFBQUEBwYEBQUBAAABAgADEQQFEiExBkFRYXETIoGRoQcyUrEUQnKywdHwFiNigqLhM3OS0hUkQ8Lxg5Ojs/II/8QAGQEAAwEBAQAAAAAAAAAAAAAAAAECAwQF/8QAJxEAAgICAwACAQMFAAAAAAAAAAECEQMhBBIxQVETFDJhImKBkaH/2gAMAwEAAhEDEQA/ALxjkzBxHnHUMlrs4ctUV7zfeIhpWJuh47UcR5iB2o4jzEQ612SYlTLboGFR+cI5F8uDSamE8RoYroLsT3tRxHmIHbLxHmIZLlsst6vv4ZeEPD0VSQNBoBEvRS2d9qOI8xHvaDiPOIhtFZlmAPSmIA56io0MRW13GwFaVEc8stPw6sfHU1d1/gtntBxHnA7QcR5xSE9cJz8oQybaGJw1qrEV5jWJ/Ufwafo/7v8AhfnajiPMQO2XiPMRVmzl9vLt0kIARahhmV0xp9b7VPOLIt9nqKgR0QfZWcc4uDpivtRxHmIHajiPMRHGl5HpCRJIrTjGnQz7EvEwcR5wMY4xUftHurHYZ+War2g5NLIOXhXzimbmqZsvP/qJ98QnEdmwe2XiPMQO1HEeYgMoocoge1NsmS+xKUUP3cZFQpzp60jGc+iNsWP8jqyedqOI8xHvaDiPOKtO0rPLEufMSTPQUmI6UVz8SE1FKQ3G/JTOZdKmlS6DuCugxcYh5q+DpXDb9ZcXajiPMR6Jg4jziopMxZSlmYLU0B1z1/CKy2rv4z5zTTmT3ZY3JLByNOJzPjFYsn5Pgxz4ViXts1VjHGPcY4xjEMeMKUJjejls2JjHEQO0HERkRSRvia+zS5zabbKUiqIe0fkqGoB6tQQqHZoXtl4jzEDtl4jzEdBRCa3SxQaawhh/bLxHmIHbLxHmI5kjIdI9Z1HCAD3tl4jzEe9oOIhAVbECGBUA0UilSdCTTdECvHYWZMtqTuxs/Zlh2iK5UYaZkKVzO/dDoVlmdoOIjqsRK1bNWRVykS88tK+A4wq2RvftUw0oE7oHALkPlCCyRwIECAYIbimv2m++0OMJpKVU/af77Q06YmIJkuENosYOorDrMWCWTONbJGqRWUwK5fjyMSSy2gTEr4EcDDU8qOLNNMtqipXeIUlY0xBfte9KoaoA6n4kY0IHNcvOICNo5stzLwCap1BbCaaZHjFtXrZ+1lY5YxOoJl8zT3TyOhEVzarmlzw01T2RBpMR+6Zb7weXA748/LFxdo9Lj5FJdWIZs+QgLYZrONFdMIrTIk1zAMM93ohLEsBQ4nbICrZnLdBtonyWdZRnTiUNSyqCmHgcWflxjm+LuQKBKAmK5LthBALaZ1zPjGTaaOu/lDzsraUn2uziXXCkyoanvd1sVOVQIuBlqIqn2cXa4tKsy0wgkgaKKECvMk+kWuKx1Yf2nmcjcxktUqmKEJSHq8JephtKVjrTOQR3nZlmIQwqrAhhxBFGHkTGd7zuprHbHlV9xu6eKHvIfKnlGknXIgiKW9rtlwWuS/xyiPFHP4MIGJGh7I5aWhOpVSepArET27tDSlX932klu6y0Boa1BEKfZpfv0q7pLk1ZB2b/AGpeVfFcJ8YkNukK8tldQykZgitY55xtHRin0kmVDeVyNOT6Skykpsws0V7ErkyU1OlR1jyy2WVMVazlCahUWmIjjTWJLa7JZnlESpyolfdqO6d9QcwYijzLNIJCOJj5k4QKADUsRoI4nvR68clK7G72gXisqWqrwNBxLanwHzir2JJqdTEg2gtRmzTNmmlclXgu4U9YYya7so78UOkaPGzZPyTcgKsKJYgqWIUy0zjUyDpUkswVRUkgAcSTQAeMaT2E2USw2fABWYaGa+8thBp0WpA898Vl7Hdle2tBtUwfu5Hu10aaRl/pGfUiLdmXmMZC6No3MZZRL2Uh1JhHbLUlMNawgtNoNN59YbhaKt+j/wCTAkFjuLaFGHcPCALZwEIZrikJHtJ0UVPPQczDEO5tUGBePl+cN8uaVAIoTvJ/DhHpvMH3lp6RSRLYraz13wwez0U7T7b/AHjC9bWtdSNPHpxhB7Pv+p9t/vGFMcSbwIECMywQRZND9p//ALGg+CbJ7v8AM/32gAE+TWERhzhJa5H1h4xSYmhIRBTpBoMeMIsg4sc4of4TqOHMQrtd1y53eIFSKYhqVO4/EORhEyx3ItRXTyiZRspSojt6ezSW57rsq7wlPmcxB9k2GCgKBQDeSCYlki0huvCD4weKJ0LPP7EN1XOkhaINdTvJhfAgRaSXhk227YRakqIQHlDnOHdMNsxY0iQxNaFJEVN7a7Ceys83cruh/nUMv3DFv1iN7a3CtrscxCPdo/Qpn92sVVkkW9gN9d202cnTDNUde4//AGxcNaiKP9ndxGz3jKeW1FYOjhq5qynQ8cQBi6kaFKNaY0yEX57MRMnNMlMvezZWG860IEQPbK6ku390jB5kwYmFMkWvdFTqSQT0HOLc2x2nFhs/aBDMmOcEqWPrzCCRU7lABJPARRFvsNptE1plpbvuamgr4VPl4RlDArtI0lmdUyJWiYzMSxqY4WJJa9lABVWIPPT+0R+ZZyrEEUIjZxa9MUwcIcrou57TOWTKGJ3YKOVcySdwAzJ3CGubMwj5DiYn2xGz9LK0817VyyKcxQA98jjXJeGRiSi3bFIkWKyy7JLOKgoxXVm1ck6Cp/CELMVnIBXC2oJrQilCI4l2cVWmVFWlOghcJeIht4PhAhilnr+vwGkJ3k1NRl13wdLyYAb6wZZbKS51gAbp85hUKKmtOGv4R3Ks5/Mw8yrvUTQDmaE+WWfnHdrTDXIUG4gfOGgY3omUET7GTC/Ch1FOY/vHos1R3Hr1/VTFEEenSSpqP14nODfZ79f7bfeMOc6S29ajiMvTWG/YId6b9t/vGJmVEmsCBAjMsEEWU93xb77QfBNl93xb7xgANj2OS1Nco8WaDoQemfygAS2iz07y+UJQ9esOlawltN3BswcLeh6iKTJaETCCyI6m45fvCo3HURyk1W0NDpTiRw4nlFCArQ4Wa2bmPjCVEoK8YBEOrAdlcHSOoaEnU0hVLt/GIcSrFhEIKboWpMB0hO6d4wIHsTzkygilKmlcsxxG8Qz31tzKksZcodtMGTUNFU8C288h5ww2rbG1EErgT7KVp4sTGcs8IujaHGnPaO7w9n6pO+l2OYw+t2JJZcWVMBJ7o/hPhE6sFoxlv4Ww15gDF5GGDZu8DOs1MVJlCpbLJ+NNOcPlg7GQgQTE7ozq61J1JOepNTGnZNGDi1KiqdqPamHtAlmS+AMQuEqTkaFiDx6wrlTZc1MSGvLQg8CN0JLZsxJW0TXl98M7FSdyk1oOUerdQAquR+fIjhCjy+rqtG74blG72Gm7MRpkDQk+G6IDtbIEs1OgNByrr1EWDZZ2IYH94Z04j8aZZxDNrLmmWm0S7PJGZ7zHci5gFutDQb6R1zalHsjjUXGXVka2Yud7ZPNB3V1NKgeB1MXld9goiKBRVVQOHTnCHZjYuVZJAVASfeZjWrnQ1G4bsMSXs6jnkP0N0c1Gp2sunkOe7fBlnlMzbzU666dNIPu7s3bB2iswFcIIJAGVadYeBYVw4SMtetDWBtIBPZrt71W0AoPxg1rXLlsEr3j+s+EeT7yUHDioeA1hPNmqiUw5NXXMmusc8sn0zeOPe0KpE9HJZDUg0PIwZbZVRwzzhvu21y1GFQBnWHC8P8MxeOfZInJDqxveWRoAR1/Rgv6JUB0BVuFN/KsH2eYMIBoPEfhB0phQjhw/vG5gI++fqiu84gD8qQ07D/4k7/MmffMPMy0YXOR06Vof7wzbFNWbO/zZn3zEyKRM4ECBEFAisb72tnS50yWswgK7AAACgrxpFnRQu1Nspa7Rmcpj/ehoTFNtvF5pOMs/2mY+lYQJKwGqUQ/wl19Q0Nn07rHhtvL5xRJNrr26tMnIuJi8JmJqdG971iR2D2oKcp0qnOWwb+lqH1MVG1s5H1gs27r6wqHZoSw7T2acO7NXmrHCfJoS26RZyCyz5cv+daV465HmIoV55JGRpHLvT6vnAFoti2bTrZWXtZ0oy292YsxGz5gNUw4SdrbOw/xpQ/8AUX84oa8raiCry1JOgIFeulQIYbXMJ73YhAdCuKnnWhjSnVkmoZF8S3r2bq9NcLBqV0rQ5QetrEZo2T2max2hZoqy0wuumJCcweY1B4xetivdZyLMlHEjioI4c+BGhHKEgolKW8KC2LCBmSTQAc6xG7226FostqNlxgywo7UigZGNHaXvy0qeNYim2N/M7izKe7l2h456eA9ekKLNaEUMqigAKGWNMLrQ15n5qI5cuWnSO/jcVzTk/gS3RYO4Dxh3WwEiDbJYsKheAFfCFC2oKcJMefR6cd6Qju12s804jSWRnwzjizyVYfKvDdCyfIWcpB0G/gYaplkaXLLY65EjLcPHWNe9qmJYabYrKiPTCCxW8MAYVtOGEk6AEnwibHKAjnSWNok4Frm5fgECHXqSIkd0XQELMRVmNWPHIfIadITXGQ6rMGjUPTMqw8DEiu2ylzQaACpOgoSPlHpY9QSPEzPtNsMs8gsaAV4/I/gYiVvt1stE6ZZLNJ7MKe/MaoJTQZ7g3AVNIsqTZggoPE7z1joSxWtIbkZ0MGx2yC2NWZyHmuas9NBuUb6CHW3WndWgBzzzJOnz9IXqIaL7swIbUGYpWo3EDU9IiXheNK0R2yXa021LMxUXEWOf1ASqrzJIz6QdeN4F3I0CkqB0htuNXkr+9BRVpShx0VScLCmbAgkHeDCy3Su0/fSCHR88joRrHDL9uj1td7f1oSIT20sDeyj+oRPnl4lYcYryVMImKfhYHyNYsiWaiNuN4zk5nqGK8JOBqDL9dI8sVuzo3zMON62fEBTdWI/MUjiD4x3p6PPY526XXMZ5cz0ho2J/xJ3+Y/3jClbWxpy5H8YTbFms6f8A5j/eMTIcSaQIECIKBGYNrr1/5+1DFSk6YN+5zGn4x1tfOJt9qNcjPnH/AOVoaExzF4V+t849+lV0b5xHZNr8YWyJx3ARRI7ypwI1z8Y77SmjD1/KECDeBnwrB6NXVSPSAQ4GYNS24ZZx4XGEsxyHL8zCYimtfSPJ/eUqBuIGflBQHN2XX20zE2ZbxoKxZ9y7C0AoK4hUqwDLTiwIp+MV5sXax2qq2Xu+hoY0HYnVJTzD7qgn+WWtfwjVsKIBfWxN2SEPbypKFwaCWJuMmn1AGNM99KRHNlrVLsjFUedKR9ZNqTEof6rS58qqjmGUVEPV1ymtc57RNzLHLkv1QOAAyiQrZ6aAeQjilm2ehDjWtvZCWu5u+7VLEnPcQN4IyOtdd8Lu2H7pgAMRTvU96hFQTyPlEyNlBXCUXDWtKUz45QTIu+UmSy0XOulc/GOWTTO6FwVUN5t2XM/OCLfbVACIA0xsvPXoBDvMsKnUDyhBO2eSuJahtAQfziS8ckjyaMKpJU1LangNXb8B1EcWg4nC0oFFT00A8T8ob3EyS7M1XFKVAzVRnSnM/IQfJnqZeKvec1PLco8BAdMZ/Yjnj97UZYsz9oZH8IUWlcShKgM2g48PWODYnSWWejYatiWuh1y1EPuwdiszTWnTGxTTTAr0ooA+rxpuhxjbo5smRKLfx/Aq2M2VnpLZJy9mAxIqQTQ0JoBzHrE3sljWWtF8Sd8Em+pIAJmKKkgZ8DQ5awYt5oTTPrQ0PQx3rykeHLbtioCPFgsWlfiED6StfeFeo3awxB0JLdZ8Y6elQQfQmFAesctMA1MJqwTojt4XSHlhG7xX3XXXxpoYS2KxdimE4qZ6KdTrnDzYWCTJxNArMCpyz7tD6wsa3INTGUsNuzdciSj1InJs5mZCVNl1PvsABSufnE1s/uiG6beKkU15gj5GDLPeKBRn5ikXDH1IyZO9CycIZbfZQcxr0gW6+RmBXrlT0hgmXiMVQ1OWdPLWN0YMXNJIOnoPzgvYzKdP/wAx/vGE7XypOY/Ly3ecHbGOO2nU+MnzzhSCJNoECBEFnhjGF8Tsc+a3GZMPm5MbLtL0RjwUnyEYrZqkk1zz84aEF4YWWOUSdafrlHlnkg7yIdbOtN4PX+4gE2SfY64ZU+fJScSwdwpAamR4GlQYnl/+xVFUvZ5zZfUmLi8mWh9IgHs+mtOvGziX7qTFNRvK1Y+AHzjQV/XkZUntBoCK9DkPWCTaVlRVso28fZ9bLPmZWNeKEMPEajyhnmWZl1DIeBFPwi4ZV7JObvMF3jOI/tBczCb2hmYkIzNa4KcV3pTeNIw/M/o6Y8ZS1eyrLVZ2lv2yZkUxAVzHEZReGzl8C2XPNKGriVMUga1wE+sQufcivNCIZeICrKO7XL3lJ7p8IMuSyTbudbTIZSjtgmyScIeu4nQNwbjkdY1/NGSoifHnj2PGx5rIFIfi8Nl2WQSJ8zAkxZD94o6MrWd23NuaWdzqWA0PGHa0ysMckk0zvx5FJaO3mUGcNr2kVg2fNNKQ3umYMYs6FVDnjyjvFp4wiV8qHwMGCcAKcP18oZNbOLwl4AJlKgGrD+HeYbrbYJbkFe7iNQ66HruMO71K5Zw22e7JeHEmWZFVJFM88hl6QkaV9gku6GjGo4j8RBq2CUcwoFeBI+RhGGZWJHfHDRhx5H0j0WwH3a13ggg+IMUZShW0JbxuU1xK78gSMukPGxV7uH+jzTXFUyifiGZSvMZjmOcES5hhJa5dCGGTAggjcQaj1ioZJRZzyxxmiw8H658DwMcVp8v7QXdtv7WUj72GfMjJlPMGtOXjHc+YFFSctBvOX1SI9H1HltU6EzkpUioB13Z9dYKFqroQfGE1ptrHc1NwGfd3VPWtILx0zNQeHdECAVPPrv8AUflBTTfHkCPxgn6Zx041H5R7jxaGv+mAAdpn/wDmPXY8K+A/OE7ry9B+ceidSgp6D84YAc9R4QJcgnjHZfgtfKDJc4A6MP5YAOlsWW49QB6iPNku7a566UfT+VYVJaKcvSE1wH/np3MqfNFiWNE5gQIESMbto5+CyWhtMMmafKWxjHMo6Z/ONc7ez8F2W1uFnnesth+MZBxchAJjis+g1B/XSCZloMzLJRvMJGesON23diPeIXlUAxSVi8JXsRfzWGYs6VJ7bVAhJHve82IA0I6b4tS0bcrarHaEaWZTBcu8GBaoNBkCD4borCyT+zSiAAacYdNml7SZ2VQA1TpqQCcPUmLl160hRbckddqxpSJBJnsUWYzUVPeJ0w6EHrp4w5y9k6LWld8F2+5Jk8GWFKjLQcDUeojzW6PVxvZGyWlp2gOIovubsR4nku7jEv2I2f8ApUsvOB7MTkdVP1iig06Yjn0hXcuwxwYZmeLNju59SeUTey2VJKBUAVVH/kmNMcLdsnk509RYdhiObVXnZpahHdVmEjCBqK72p7q8zEZ2z9qapWVZGBOYaaNOif7vLjFSXxtBkWck4jpvY76k69THS42tnnqfV2i6ZtlNOYhC0vdEd2D23nWwPjlIsuWERMJYsTTOpORyA4RKHYNnHFNU6PXxz7KxNLGRBjqQ/ewneMug/RhvvG1NLDECtBUdVz9dI7u29UmYGDA67+NfTP0jLZ00hycYByhFYrIpxzJbMCxzwtkSMiSNK+EKp5xLQH/xCBbrEgfuiyDgDUEnipqIB+nDOUbMdp0orfkfSOXtilqGo4BhQ/38IGNzmyB/smhy5H84Ln2xClCCDwdf0PGKG0d2lnAHZLjJ3cBx5wRJuy1TTQrg60/Ew53Bbksz41QPlQ1JNAdacKxM5FkSdKWbJ7oYe42YyJBHLMbso2xRi/Tz+U543rwYtnbHMsslxPdMNS+ZK4AB3ji0GlYSTdrLJOmqq2qSzscKqGHeNKAZZAnSJUt2y5yNLnrilsKMhaqnPzGkRq8PYtdk2uBXlt/BMbI/ZaojrTUdI8x3LbDFn6ghstxG/nnl0gGeTx/XiYjlt2VvSwKRZ3e1yhoDhmMBwwv3h/KTEMvj2i2+XVGTsW4tIo39WXpF2TRaL2jn+vKEdrvFJYJeYksalncL5Viirx2ptU7/ABLRMYcMWEeS0ENTNU558znC7BRf13bW2OcSsu0I7cGqDlrTFSo5wZeN/wBnkDFNmy1G4VWvgoqYz6BBsoCF2HRaV4e1gKQLMhf7Qwg/j6RZ+z86Va7Ok+XNxK1KrQBkferZ5EesZplRI9mr+m2Zw0typ8weTLowgtiRoC13d7vZgVVg1DvpuhFYSReMyooSss0/lp+EG7HbVS7dL0wTU9+XWo4YkO9T6HKOZuV5nnKl/NoksmUCAIEAER9rVowXPbDxlhf9bqv4xlBZZJyjT3twnAXS6k07SZKXr3sVB/pjPsiyiUuJtfly6xSQmxJJsQTNve4cOscTZ8cWm14jlCYGvOBskV2a9Glnunw3RLNndpFEyVMOTK6mh0JU1pXnEMRBv8hEi2Wu0TrRKlHLtJiLlmQGYAkDjnvgGaleUJ0pWlNhDAMGAB7pFRl4wbZbHhFGOM8SAPQZQ1/8Rst22eXKmTlRZahQGarkD+EZnyiI3p7a5S1FnlM/8bnCD0UVJ9Ijqrsvs6osK8bxlyJTTJrBEQVJP6zO6kUXtl7TptsYy5RMuRw0LAfGRr9nSGfa7b20W5qO1EXRB3UB40rmeZiMBjQ0z+Qi6M2xRPtJbTLmfwiO2u0lzU9B0hxtE2isakmlK7s8oJSwVlKd9a9QYGESeezi3CVJwnKpJPWJvMvRaYgafr5xU9327s9INvDakhctescLVs9SM+q0WrZ3Sepoa/geYiLbRyZtnlu9lChtTUVNN+AaV35iIBs/fNoFpE2W5xAVYagouZDDePzi0LBfsu3Si8vJlymSzqhPHiOB3w3Bw/qNMeWOa4P0rK4dpbSJ4PbOQxJarE5AVJ5RZ9kv92XvEMOevmIq+8ZKWe8SKUTEKjgs1aN5YjE+2N2WtEybPksQqSGAMw1IIcYkw/FVc40nDtTSMMWX8bcZPwfv+PywKMpXmKQ4ybOZiKyKxU6EgivgYcrBslIkkMR2j/E+YHRdB6wptF5qmJnagAJ8AKn5ekNce/RvnNftVntw7HBlY2iXhzGGhKmm+oG7TnD1eVsSyyQoFABRFXU7gBxMFbDbSC3WKXPGpqrjg6Ghr1FD4wotNgDWlXOeBSQD8RyBglHqqic7yPJK5f6EtjszMiCeKNhJIBpQVyDHkIY7TtNYpc3BLLmYa96XiPI0rqPSFm0l+KjfRw1HmEB2+ENoPWIrPuuzWS1VmTu0mGiiWqMcxoGI3cozm0dOPFe38/BNZV8z5YDOnayjoyijgfxIdfCHizWmXPWoo45j5g6RXF57QWiVPUNMTvZLLU1I5YekSK7rzGJW/wANz7wAHe5GukEctaFk43zYXt/sbZJtmmTWkKHRah5YwNQa+7k2VdYpjanYdJSrMs05piOofBMAVgCK6rkfIRou/QrWWaG0KGvQiKSvsgLhAyAoBwAjsijzpFRsc48EyHm8rCpJIFIazYzuMKgtCmzWgb4dJBrpDEtlcboV2efMTUCnUCAKJps1f0yzTkmy9UOm5lPvKeRHrSLie3JNtlnnSzVJshWB5Y215itPCM9Sr4RcyfLOLG9l9/ic6oK0lFgtfhmENT/Vi84GCL2ECPJZyECEUV17cbQBY5KnfOr/AKZb/nGfLwLOa/VGn5xdn/8AQNo7llQalph9FH4xVMmz5ZgRa8JfpG8BPOPCKf2h0t01QcIzbgIbCpYwgTOAx6Q4Xfa2lsGlsysNGXukdG1HhHCWI00A5nWFMiw10qYaAONrZzVqsTqSxJJ5kmPe2JOZ5ADT0j0WWgoTlwEdlKDLuj1P5+EMQSw+I/yj9UEemXnQ5ZacOtdOpgwMBmMt1Tr4DSCnmDpXdrXmTAJie2Sq4EoO827gMtT1hRaTSgGgj2VL77E54O6OureppCe1vnAM5mNBWEHdHrRKvZvsYbxtQRjSTLo848VrQIObHLkKxIKyb+zP2fqt22m1zE/eT5MxZQp7soKTWnF2HkBxip7qvubYrQ7yqGtVZWqVZWNaEA7jQjmI18tlUJgAAULhAGgWlKDwjHl9WYpaJqEZq7L4AkD0pC9LTadoR3reLz5rTHpibWmQGVABypF1ey7a3t7OsotSdLGE/wAaAdxiN+WVdRSKOmrDpsxbGlT0dGwUr3jpocjTcchDWgbvZpNrxBQk5EGhHAxUHtD2pJZpCNr79Nw+Hqd/LrHd8+0UgHsB33UBmIyUjRl+I04xX0xySSSSTmScySd/Mw5Mgsj2LbcfRLQbPNP7mewFdyTD3VboclPURe95PgmS5n1QSrdGG/xpGQEND4H5RqD2cbTJeV3IXNZiASp4341FMX8wo1eZjKStGkXT2Ru8dk3n2+bMmE4VYNywmpxczQACEtvsXbzGnS5hDTZuFAc8GFe8fIEjmYnsgGWTZ5w7rVEuZqGG5SdxiIpsuZFrls1cCOXArQYiCAfXSOWSo9PFkVa9O7saXIxFkAEvJphFWLHcCcyxhONo1dqqtMqAGPduAWMsIO5mTTex1Jhv2NkJMtdGanZoXVfiZfyGcCj2dCnOlZI78v8AP0dJJqHNGYHIhKErUcz8orG/plTTzhru/bCs20z7S5/eTCVrUknSgHBVCiEds2jlTNGp1BEd0VUaPLk7diWelYTGQIUDPMGo4iOGX9VhkidpBOjEQSbrrqSYXU5jzEe1HEeYgARrdwG6J17K0wWg04r/AN35RDzaE3svnEt9m1qU2k4WB93TqYTGjR0g90dIEeWU9xekCJKIj7QtipVuCO4cvLBC4WIHeIJqN+kVtN9nU2hUKQOIJr51i+yI57EcBDsKM6TPZU+5WHj+cCX7NnXRG8CPnhjRRs68BHn0VfhEFiozv+wEwfUbxz/COG2Lm8G6AARoo2NPhEcm70+EQWOjOjbHzBoreIBhM+x82ueLy/vGkjdsv4RHJumX8IgsVGbW2TmcDyGHIf1Rymy8wEEDr3cz41jSJuSV8Ijk3FK+EQWFGaxspNCgeZocycyfOCJ2x00mtf6WjTRuCV8Ijw7PSfhEFhRmQ7HzeP8AS0WP7M7ykXbImrNWa02a4JKS6gIoooqWG8k+MWmdnJPwiOTs1J+EeUFhQxj2oWb4J/8A7Y/3RSe19yG0Wl5skUVmY94EHCWJXSudDGh/2Xk/CPKPP2Wk/CPKEMy2+x0/+H+r/bHtm2Rnqa93+ry92NRHZWT8I8o8/ZST8I8oBUZnbZmbwHr+UE/slO4D1/KNP/srJ+EeUD9lZPwjygCjMS7HzuI8m/KJb7N3n3Zae0arSnGGYig1I3EVyqDn58YvIbMSfhHlHQ2ak/CPKAZHJ3tMkMKGRaP9Kf74Qv7QZbAhpE9hU07ssELuHv5xMv2ck/CI9Gz0n4REuKfpSk14V1eG1cuYtBZ546hP98MFnvmfLxdjKMstqw94jcK0yHSLl/Z+T8IgC4JXwiBQUXaG8kmqZnC3bEmbQhGRqkkAVU4jU5E1EEWf2dsCaqx4DLLrlnGmhcsr4RHQumX8IiiDOlm2ImquEBqVJFQN+7nCyxbJzkP+Hi6jT0jQIu2X8IjoWBPhEOxUUPO2UmTBnIXrQH/thqmeyp2apDdBQD0EaPFjT4RHv0VfhEIZneV7KGpTA3mYf9k/Z7Ms84MAwBpUE10MXUJC8BHQlDhAAXZFogB4R7BsCAAQIECAAQIECAAQIECAAQIECAAQIECAAQIECAAQIECAAQIECAAQIECAAQIECAAQIECAAQIECAAQIECAAQIECAAQIECAAQIECAAQIECAAQIECAD/2Q=="/>
          <p:cNvSpPr>
            <a:spLocks noChangeAspect="1" noChangeArrowheads="1"/>
          </p:cNvSpPr>
          <p:nvPr/>
        </p:nvSpPr>
        <p:spPr bwMode="auto">
          <a:xfrm>
            <a:off x="63500" y="-612775"/>
            <a:ext cx="1952625" cy="126682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eg;base64,/9j/4AAQSkZJRgABAQAAAQABAAD/2wCEAAkGBhQSERUUEhQWFBUWGBcYFxYXGBcXHBcVFBQXFxUaGBgXGyYeFxwjGRcXHy8gIycpLCwsFR4xNTAqNSYrLCkBCQoKDgwOGg8PGiwkHxwpLCkpLCkpKSksKSwpKSwsKSkpKSkpLCkpKSwpKSkpKSkpKSwpKSksLCwsLCwsKSwyLP/AABEIALUBFwMBIgACEQEDEQH/xAAcAAAABwEBAAAAAAAAAAAAAAAAAwQFBgcIAgH/xABHEAACAAMFBQUEBwYEBQUBAAABAgADEQQFEiExBkFRYXETIoGRoQcyUrEUQnKywdHwFiNigqLhM3OS0hUkQ8Lxg5Ojs/II/8QAGQEAAwEBAQAAAAAAAAAAAAAAAAECAwQF/8QAJxEAAgICAwACAQMFAAAAAAAAAAECEQMhBBIxQVETFDJhImKBkaH/2gAMAwEAAhEDEQA/ALxjkzBxHnHUMlrs4ctUV7zfeIhpWJuh47UcR5iB2o4jzEQ612SYlTLboGFR+cI5F8uDSamE8RoYroLsT3tRxHmIHbLxHmIZLlsst6vv4ZeEPD0VSQNBoBEvRS2d9qOI8xHvaDiPOIhtFZlmAPSmIA56io0MRW13GwFaVEc8stPw6sfHU1d1/gtntBxHnA7QcR5xSE9cJz8oQybaGJw1qrEV5jWJ/Ufwafo/7v8AhfnajiPMQO2XiPMRVmzl9vLt0kIARahhmV0xp9b7VPOLIt9nqKgR0QfZWcc4uDpivtRxHmIHajiPMRHGl5HpCRJIrTjGnQz7EvEwcR5wMY4xUftHurHYZ+War2g5NLIOXhXzimbmqZsvP/qJ98QnEdmwe2XiPMQO1HEeYgMoocoge1NsmS+xKUUP3cZFQpzp60jGc+iNsWP8jqyedqOI8xHvaDiPOKtO0rPLEufMSTPQUmI6UVz8SE1FKQ3G/JTOZdKmlS6DuCugxcYh5q+DpXDb9ZcXajiPMR6Jg4jziopMxZSlmYLU0B1z1/CKy2rv4z5zTTmT3ZY3JLByNOJzPjFYsn5Pgxz4ViXts1VjHGPcY4xjEMeMKUJjejls2JjHEQO0HERkRSRvia+zS5zabbKUiqIe0fkqGoB6tQQqHZoXtl4jzEDtl4jzEdBRCa3SxQaawhh/bLxHmIHbLxHmI5kjIdI9Z1HCAD3tl4jzEe9oOIhAVbECGBUA0UilSdCTTdECvHYWZMtqTuxs/Zlh2iK5UYaZkKVzO/dDoVlmdoOIjqsRK1bNWRVykS88tK+A4wq2RvftUw0oE7oHALkPlCCyRwIECAYIbimv2m++0OMJpKVU/af77Q06YmIJkuENosYOorDrMWCWTONbJGqRWUwK5fjyMSSy2gTEr4EcDDU8qOLNNMtqipXeIUlY0xBfte9KoaoA6n4kY0IHNcvOICNo5stzLwCap1BbCaaZHjFtXrZ+1lY5YxOoJl8zT3TyOhEVzarmlzw01T2RBpMR+6Zb7weXA748/LFxdo9Lj5FJdWIZs+QgLYZrONFdMIrTIk1zAMM93ohLEsBQ4nbICrZnLdBtonyWdZRnTiUNSyqCmHgcWflxjm+LuQKBKAmK5LthBALaZ1zPjGTaaOu/lDzsraUn2uziXXCkyoanvd1sVOVQIuBlqIqn2cXa4tKsy0wgkgaKKECvMk+kWuKx1Yf2nmcjcxktUqmKEJSHq8JephtKVjrTOQR3nZlmIQwqrAhhxBFGHkTGd7zuprHbHlV9xu6eKHvIfKnlGknXIgiKW9rtlwWuS/xyiPFHP4MIGJGh7I5aWhOpVSepArET27tDSlX932klu6y0Boa1BEKfZpfv0q7pLk1ZB2b/AGpeVfFcJ8YkNukK8tldQykZgitY55xtHRin0kmVDeVyNOT6Skykpsws0V7ErkyU1OlR1jyy2WVMVazlCahUWmIjjTWJLa7JZnlESpyolfdqO6d9QcwYijzLNIJCOJj5k4QKADUsRoI4nvR68clK7G72gXisqWqrwNBxLanwHzir2JJqdTEg2gtRmzTNmmlclXgu4U9YYya7so78UOkaPGzZPyTcgKsKJYgqWIUy0zjUyDpUkswVRUkgAcSTQAeMaT2E2USw2fABWYaGa+8thBp0WpA898Vl7Hdle2tBtUwfu5Hu10aaRl/pGfUiLdmXmMZC6No3MZZRL2Uh1JhHbLUlMNawgtNoNN59YbhaKt+j/wCTAkFjuLaFGHcPCALZwEIZrikJHtJ0UVPPQczDEO5tUGBePl+cN8uaVAIoTvJ/DhHpvMH3lp6RSRLYraz13wwez0U7T7b/AHjC9bWtdSNPHpxhB7Pv+p9t/vGFMcSbwIECMywQRZND9p//ALGg+CbJ7v8AM/32gAE+TWERhzhJa5H1h4xSYmhIRBTpBoMeMIsg4sc4of4TqOHMQrtd1y53eIFSKYhqVO4/EORhEyx3ItRXTyiZRspSojt6ezSW57rsq7wlPmcxB9k2GCgKBQDeSCYlki0huvCD4weKJ0LPP7EN1XOkhaINdTvJhfAgRaSXhk227YRakqIQHlDnOHdMNsxY0iQxNaFJEVN7a7Ceys83cruh/nUMv3DFv1iN7a3CtrscxCPdo/Qpn92sVVkkW9gN9d202cnTDNUde4//AGxcNaiKP9ndxGz3jKeW1FYOjhq5qynQ8cQBi6kaFKNaY0yEX57MRMnNMlMvezZWG860IEQPbK6ku390jB5kwYmFMkWvdFTqSQT0HOLc2x2nFhs/aBDMmOcEqWPrzCCRU7lABJPARRFvsNptE1plpbvuamgr4VPl4RlDArtI0lmdUyJWiYzMSxqY4WJJa9lABVWIPPT+0R+ZZyrEEUIjZxa9MUwcIcrou57TOWTKGJ3YKOVcySdwAzJ3CGubMwj5DiYn2xGz9LK0817VyyKcxQA98jjXJeGRiSi3bFIkWKyy7JLOKgoxXVm1ck6Cp/CELMVnIBXC2oJrQilCI4l2cVWmVFWlOghcJeIht4PhAhilnr+vwGkJ3k1NRl13wdLyYAb6wZZbKS51gAbp85hUKKmtOGv4R3Ks5/Mw8yrvUTQDmaE+WWfnHdrTDXIUG4gfOGgY3omUET7GTC/Ch1FOY/vHos1R3Hr1/VTFEEenSSpqP14nODfZ79f7bfeMOc6S29ajiMvTWG/YId6b9t/vGJmVEmsCBAjMsEEWU93xb77QfBNl93xb7xgANj2OS1Nco8WaDoQemfygAS2iz07y+UJQ9esOlawltN3BswcLeh6iKTJaETCCyI6m45fvCo3HURyk1W0NDpTiRw4nlFCArQ4Wa2bmPjCVEoK8YBEOrAdlcHSOoaEnU0hVLt/GIcSrFhEIKboWpMB0hO6d4wIHsTzkygilKmlcsxxG8Qz31tzKksZcodtMGTUNFU8C288h5ww2rbG1EErgT7KVp4sTGcs8IujaHGnPaO7w9n6pO+l2OYw+t2JJZcWVMBJ7o/hPhE6sFoxlv4Ww15gDF5GGDZu8DOs1MVJlCpbLJ+NNOcPlg7GQgQTE7ozq61J1JOepNTGnZNGDi1KiqdqPamHtAlmS+AMQuEqTkaFiDx6wrlTZc1MSGvLQg8CN0JLZsxJW0TXl98M7FSdyk1oOUerdQAquR+fIjhCjy+rqtG74blG72Gm7MRpkDQk+G6IDtbIEs1OgNByrr1EWDZZ2IYH94Z04j8aZZxDNrLmmWm0S7PJGZ7zHci5gFutDQb6R1zalHsjjUXGXVka2Yud7ZPNB3V1NKgeB1MXld9goiKBRVVQOHTnCHZjYuVZJAVASfeZjWrnQ1G4bsMSXs6jnkP0N0c1Gp2sunkOe7fBlnlMzbzU666dNIPu7s3bB2iswFcIIJAGVadYeBYVw4SMtetDWBtIBPZrt71W0AoPxg1rXLlsEr3j+s+EeT7yUHDioeA1hPNmqiUw5NXXMmusc8sn0zeOPe0KpE9HJZDUg0PIwZbZVRwzzhvu21y1GFQBnWHC8P8MxeOfZInJDqxveWRoAR1/Rgv6JUB0BVuFN/KsH2eYMIBoPEfhB0phQjhw/vG5gI++fqiu84gD8qQ07D/4k7/MmffMPMy0YXOR06Vof7wzbFNWbO/zZn3zEyKRM4ECBEFAisb72tnS50yWswgK7AAACgrxpFnRQu1Nspa7Rmcpj/ehoTFNtvF5pOMs/2mY+lYQJKwGqUQ/wl19Q0Nn07rHhtvL5xRJNrr26tMnIuJi8JmJqdG971iR2D2oKcp0qnOWwb+lqH1MVG1s5H1gs27r6wqHZoSw7T2acO7NXmrHCfJoS26RZyCyz5cv+daV465HmIoV55JGRpHLvT6vnAFoti2bTrZWXtZ0oy292YsxGz5gNUw4SdrbOw/xpQ/8AUX84oa8raiCry1JOgIFeulQIYbXMJ73YhAdCuKnnWhjSnVkmoZF8S3r2bq9NcLBqV0rQ5QetrEZo2T2max2hZoqy0wuumJCcweY1B4xetivdZyLMlHEjioI4c+BGhHKEgolKW8KC2LCBmSTQAc6xG7226FostqNlxgywo7UigZGNHaXvy0qeNYim2N/M7izKe7l2h456eA9ekKLNaEUMqigAKGWNMLrQ15n5qI5cuWnSO/jcVzTk/gS3RYO4Dxh3WwEiDbJYsKheAFfCFC2oKcJMefR6cd6Qju12s804jSWRnwzjizyVYfKvDdCyfIWcpB0G/gYaplkaXLLY65EjLcPHWNe9qmJYabYrKiPTCCxW8MAYVtOGEk6AEnwibHKAjnSWNok4Frm5fgECHXqSIkd0XQELMRVmNWPHIfIadITXGQ6rMGjUPTMqw8DEiu2ylzQaACpOgoSPlHpY9QSPEzPtNsMs8gsaAV4/I/gYiVvt1stE6ZZLNJ7MKe/MaoJTQZ7g3AVNIsqTZggoPE7z1joSxWtIbkZ0MGx2yC2NWZyHmuas9NBuUb6CHW3WndWgBzzzJOnz9IXqIaL7swIbUGYpWo3EDU9IiXheNK0R2yXa021LMxUXEWOf1ASqrzJIz6QdeN4F3I0CkqB0htuNXkr+9BRVpShx0VScLCmbAgkHeDCy3Su0/fSCHR88joRrHDL9uj1td7f1oSIT20sDeyj+oRPnl4lYcYryVMImKfhYHyNYsiWaiNuN4zk5nqGK8JOBqDL9dI8sVuzo3zMON62fEBTdWI/MUjiD4x3p6PPY526XXMZ5cz0ho2J/xJ3+Y/3jClbWxpy5H8YTbFms6f8A5j/eMTIcSaQIECIKBGYNrr1/5+1DFSk6YN+5zGn4x1tfOJt9qNcjPnH/AOVoaExzF4V+t849+lV0b5xHZNr8YWyJx3ARRI7ypwI1z8Y77SmjD1/KECDeBnwrB6NXVSPSAQ4GYNS24ZZx4XGEsxyHL8zCYimtfSPJ/eUqBuIGflBQHN2XX20zE2ZbxoKxZ9y7C0AoK4hUqwDLTiwIp+MV5sXax2qq2Xu+hoY0HYnVJTzD7qgn+WWtfwjVsKIBfWxN2SEPbypKFwaCWJuMmn1AGNM99KRHNlrVLsjFUedKR9ZNqTEof6rS58qqjmGUVEPV1ymtc57RNzLHLkv1QOAAyiQrZ6aAeQjilm2ehDjWtvZCWu5u+7VLEnPcQN4IyOtdd8Lu2H7pgAMRTvU96hFQTyPlEyNlBXCUXDWtKUz45QTIu+UmSy0XOulc/GOWTTO6FwVUN5t2XM/OCLfbVACIA0xsvPXoBDvMsKnUDyhBO2eSuJahtAQfziS8ckjyaMKpJU1LangNXb8B1EcWg4nC0oFFT00A8T8ob3EyS7M1XFKVAzVRnSnM/IQfJnqZeKvec1PLco8BAdMZ/Yjnj97UZYsz9oZH8IUWlcShKgM2g48PWODYnSWWejYatiWuh1y1EPuwdiszTWnTGxTTTAr0ooA+rxpuhxjbo5smRKLfx/Aq2M2VnpLZJy9mAxIqQTQ0JoBzHrE3sljWWtF8Sd8Em+pIAJmKKkgZ8DQ5awYt5oTTPrQ0PQx3rykeHLbtioCPFgsWlfiED6StfeFeo3awxB0JLdZ8Y6elQQfQmFAesctMA1MJqwTojt4XSHlhG7xX3XXXxpoYS2KxdimE4qZ6KdTrnDzYWCTJxNArMCpyz7tD6wsa3INTGUsNuzdciSj1InJs5mZCVNl1PvsABSufnE1s/uiG6beKkU15gj5GDLPeKBRn5ikXDH1IyZO9CycIZbfZQcxr0gW6+RmBXrlT0hgmXiMVQ1OWdPLWN0YMXNJIOnoPzgvYzKdP/wAx/vGE7XypOY/Ly3ecHbGOO2nU+MnzzhSCJNoECBEFnhjGF8Tsc+a3GZMPm5MbLtL0RjwUnyEYrZqkk1zz84aEF4YWWOUSdafrlHlnkg7yIdbOtN4PX+4gE2SfY64ZU+fJScSwdwpAamR4GlQYnl/+xVFUvZ5zZfUmLi8mWh9IgHs+mtOvGziX7qTFNRvK1Y+AHzjQV/XkZUntBoCK9DkPWCTaVlRVso28fZ9bLPmZWNeKEMPEajyhnmWZl1DIeBFPwi4ZV7JObvMF3jOI/tBczCb2hmYkIzNa4KcV3pTeNIw/M/o6Y8ZS1eyrLVZ2lv2yZkUxAVzHEZReGzl8C2XPNKGriVMUga1wE+sQufcivNCIZeICrKO7XL3lJ7p8IMuSyTbudbTIZSjtgmyScIeu4nQNwbjkdY1/NGSoifHnj2PGx5rIFIfi8Nl2WQSJ8zAkxZD94o6MrWd23NuaWdzqWA0PGHa0ysMckk0zvx5FJaO3mUGcNr2kVg2fNNKQ3umYMYs6FVDnjyjvFp4wiV8qHwMGCcAKcP18oZNbOLwl4AJlKgGrD+HeYbrbYJbkFe7iNQ66HruMO71K5Zw22e7JeHEmWZFVJFM88hl6QkaV9gku6GjGo4j8RBq2CUcwoFeBI+RhGGZWJHfHDRhx5H0j0WwH3a13ggg+IMUZShW0JbxuU1xK78gSMukPGxV7uH+jzTXFUyifiGZSvMZjmOcES5hhJa5dCGGTAggjcQaj1ioZJRZzyxxmiw8H658DwMcVp8v7QXdtv7WUj72GfMjJlPMGtOXjHc+YFFSctBvOX1SI9H1HltU6EzkpUioB13Z9dYKFqroQfGE1ptrHc1NwGfd3VPWtILx0zNQeHdECAVPPrv8AUflBTTfHkCPxgn6Zx041H5R7jxaGv+mAAdpn/wDmPXY8K+A/OE7ry9B+ceidSgp6D84YAc9R4QJcgnjHZfgtfKDJc4A6MP5YAOlsWW49QB6iPNku7a566UfT+VYVJaKcvSE1wH/np3MqfNFiWNE5gQIESMbto5+CyWhtMMmafKWxjHMo6Z/ONc7ez8F2W1uFnnesth+MZBxchAJjis+g1B/XSCZloMzLJRvMJGesON23diPeIXlUAxSVi8JXsRfzWGYs6VJ7bVAhJHve82IA0I6b4tS0bcrarHaEaWZTBcu8GBaoNBkCD4borCyT+zSiAAacYdNml7SZ2VQA1TpqQCcPUmLl160hRbckddqxpSJBJnsUWYzUVPeJ0w6EHrp4w5y9k6LWld8F2+5Jk8GWFKjLQcDUeojzW6PVxvZGyWlp2gOIovubsR4nku7jEv2I2f8ApUsvOB7MTkdVP1iig06Yjn0hXcuwxwYZmeLNju59SeUTey2VJKBUAVVH/kmNMcLdsnk509RYdhiObVXnZpahHdVmEjCBqK72p7q8zEZ2z9qapWVZGBOYaaNOif7vLjFSXxtBkWck4jpvY76k69THS42tnnqfV2i6ZtlNOYhC0vdEd2D23nWwPjlIsuWERMJYsTTOpORyA4RKHYNnHFNU6PXxz7KxNLGRBjqQ/ewneMug/RhvvG1NLDECtBUdVz9dI7u29UmYGDA67+NfTP0jLZ00hycYByhFYrIpxzJbMCxzwtkSMiSNK+EKp5xLQH/xCBbrEgfuiyDgDUEnipqIB+nDOUbMdp0orfkfSOXtilqGo4BhQ/38IGNzmyB/smhy5H84Ln2xClCCDwdf0PGKG0d2lnAHZLjJ3cBx5wRJuy1TTQrg60/Ew53Bbksz41QPlQ1JNAdacKxM5FkSdKWbJ7oYe42YyJBHLMbso2xRi/Tz+U543rwYtnbHMsslxPdMNS+ZK4AB3ji0GlYSTdrLJOmqq2qSzscKqGHeNKAZZAnSJUt2y5yNLnrilsKMhaqnPzGkRq8PYtdk2uBXlt/BMbI/ZaojrTUdI8x3LbDFn6ghstxG/nnl0gGeTx/XiYjlt2VvSwKRZ3e1yhoDhmMBwwv3h/KTEMvj2i2+XVGTsW4tIo39WXpF2TRaL2jn+vKEdrvFJYJeYksalncL5Viirx2ptU7/ABLRMYcMWEeS0ENTNU558znC7BRf13bW2OcSsu0I7cGqDlrTFSo5wZeN/wBnkDFNmy1G4VWvgoqYz6BBsoCF2HRaV4e1gKQLMhf7Qwg/j6RZ+z86Va7Ok+XNxK1KrQBkferZ5EesZplRI9mr+m2Zw0typ8weTLowgtiRoC13d7vZgVVg1DvpuhFYSReMyooSss0/lp+EG7HbVS7dL0wTU9+XWo4YkO9T6HKOZuV5nnKl/NoksmUCAIEAER9rVowXPbDxlhf9bqv4xlBZZJyjT3twnAXS6k07SZKXr3sVB/pjPsiyiUuJtfly6xSQmxJJsQTNve4cOscTZ8cWm14jlCYGvOBskV2a9Glnunw3RLNndpFEyVMOTK6mh0JU1pXnEMRBv8hEi2Wu0TrRKlHLtJiLlmQGYAkDjnvgGaleUJ0pWlNhDAMGAB7pFRl4wbZbHhFGOM8SAPQZQ1/8Rst22eXKmTlRZahQGarkD+EZnyiI3p7a5S1FnlM/8bnCD0UVJ9Ijqrsvs6osK8bxlyJTTJrBEQVJP6zO6kUXtl7TptsYy5RMuRw0LAfGRr9nSGfa7b20W5qO1EXRB3UB40rmeZiMBjQ0z+Qi6M2xRPtJbTLmfwiO2u0lzU9B0hxtE2isakmlK7s8oJSwVlKd9a9QYGESeezi3CVJwnKpJPWJvMvRaYgafr5xU9327s9INvDakhctescLVs9SM+q0WrZ3Sepoa/geYiLbRyZtnlu9lChtTUVNN+AaV35iIBs/fNoFpE2W5xAVYagouZDDePzi0LBfsu3Si8vJlymSzqhPHiOB3w3Bw/qNMeWOa4P0rK4dpbSJ4PbOQxJarE5AVJ5RZ9kv92XvEMOevmIq+8ZKWe8SKUTEKjgs1aN5YjE+2N2WtEybPksQqSGAMw1IIcYkw/FVc40nDtTSMMWX8bcZPwfv+PywKMpXmKQ4ybOZiKyKxU6EgivgYcrBslIkkMR2j/E+YHRdB6wptF5qmJnagAJ8AKn5ekNce/RvnNftVntw7HBlY2iXhzGGhKmm+oG7TnD1eVsSyyQoFABRFXU7gBxMFbDbSC3WKXPGpqrjg6Ghr1FD4wotNgDWlXOeBSQD8RyBglHqqic7yPJK5f6EtjszMiCeKNhJIBpQVyDHkIY7TtNYpc3BLLmYa96XiPI0rqPSFm0l+KjfRw1HmEB2+ENoPWIrPuuzWS1VmTu0mGiiWqMcxoGI3cozm0dOPFe38/BNZV8z5YDOnayjoyijgfxIdfCHizWmXPWoo45j5g6RXF57QWiVPUNMTvZLLU1I5YekSK7rzGJW/wANz7wAHe5GukEctaFk43zYXt/sbZJtmmTWkKHRah5YwNQa+7k2VdYpjanYdJSrMs05piOofBMAVgCK6rkfIRou/QrWWaG0KGvQiKSvsgLhAyAoBwAjsijzpFRsc48EyHm8rCpJIFIazYzuMKgtCmzWgb4dJBrpDEtlcboV2efMTUCnUCAKJps1f0yzTkmy9UOm5lPvKeRHrSLie3JNtlnnSzVJshWB5Y215itPCM9Sr4RcyfLOLG9l9/ic6oK0lFgtfhmENT/Vi84GCL2ECPJZyECEUV17cbQBY5KnfOr/AKZb/nGfLwLOa/VGn5xdn/8AQNo7llQalph9FH4xVMmz5ZgRa8JfpG8BPOPCKf2h0t01QcIzbgIbCpYwgTOAx6Q4Xfa2lsGlsysNGXukdG1HhHCWI00A5nWFMiw10qYaAONrZzVqsTqSxJJ5kmPe2JOZ5ADT0j0WWgoTlwEdlKDLuj1P5+EMQSw+I/yj9UEemXnQ5ZacOtdOpgwMBmMt1Tr4DSCnmDpXdrXmTAJie2Sq4EoO827gMtT1hRaTSgGgj2VL77E54O6OureppCe1vnAM5mNBWEHdHrRKvZvsYbxtQRjSTLo848VrQIObHLkKxIKyb+zP2fqt22m1zE/eT5MxZQp7soKTWnF2HkBxip7qvubYrQ7yqGtVZWqVZWNaEA7jQjmI18tlUJgAAULhAGgWlKDwjHl9WYpaJqEZq7L4AkD0pC9LTadoR3reLz5rTHpibWmQGVABypF1ey7a3t7OsotSdLGE/wAaAdxiN+WVdRSKOmrDpsxbGlT0dGwUr3jpocjTcchDWgbvZpNrxBQk5EGhHAxUHtD2pJZpCNr79Nw+Hqd/LrHd8+0UgHsB33UBmIyUjRl+I04xX0xySSSSTmScySd/Mw5Mgsj2LbcfRLQbPNP7mewFdyTD3VboclPURe95PgmS5n1QSrdGG/xpGQEND4H5RqD2cbTJeV3IXNZiASp4341FMX8wo1eZjKStGkXT2Ru8dk3n2+bMmE4VYNywmpxczQACEtvsXbzGnS5hDTZuFAc8GFe8fIEjmYnsgGWTZ5w7rVEuZqGG5SdxiIpsuZFrls1cCOXArQYiCAfXSOWSo9PFkVa9O7saXIxFkAEvJphFWLHcCcyxhONo1dqqtMqAGPduAWMsIO5mTTex1Jhv2NkJMtdGanZoXVfiZfyGcCj2dCnOlZI78v8AP0dJJqHNGYHIhKErUcz8orG/plTTzhru/bCs20z7S5/eTCVrUknSgHBVCiEds2jlTNGp1BEd0VUaPLk7diWelYTGQIUDPMGo4iOGX9VhkidpBOjEQSbrrqSYXU5jzEe1HEeYgARrdwG6J17K0wWg04r/AN35RDzaE3svnEt9m1qU2k4WB93TqYTGjR0g90dIEeWU9xekCJKIj7QtipVuCO4cvLBC4WIHeIJqN+kVtN9nU2hUKQOIJr51i+yI57EcBDsKM6TPZU+5WHj+cCX7NnXRG8CPnhjRRs68BHn0VfhEFiozv+wEwfUbxz/COG2Lm8G6AARoo2NPhEcm70+EQWOjOjbHzBoreIBhM+x82ueLy/vGkjdsv4RHJumX8IgsVGbW2TmcDyGHIf1Rymy8wEEDr3cz41jSJuSV8Ijk3FK+EQWFGaxspNCgeZocycyfOCJ2x00mtf6WjTRuCV8Ijw7PSfhEFhRmQ7HzeP8AS0WP7M7ykXbImrNWa02a4JKS6gIoooqWG8k+MWmdnJPwiOTs1J+EeUFhQxj2oWb4J/8A7Y/3RSe19yG0Wl5skUVmY94EHCWJXSudDGh/2Xk/CPKPP2Wk/CPKEMy2+x0/+H+r/bHtm2Rnqa93+ry92NRHZWT8I8o8/ZST8I8oBUZnbZmbwHr+UE/slO4D1/KNP/srJ+EeUD9lZPwjygCjMS7HzuI8m/KJb7N3n3Zae0arSnGGYig1I3EVyqDn58YvIbMSfhHlHQ2ak/CPKAZHJ3tMkMKGRaP9Kf74Qv7QZbAhpE9hU07ssELuHv5xMv2ck/CI9Gz0n4REuKfpSk14V1eG1cuYtBZ546hP98MFnvmfLxdjKMstqw94jcK0yHSLl/Z+T8IgC4JXwiBQUXaG8kmqZnC3bEmbQhGRqkkAVU4jU5E1EEWf2dsCaqx4DLLrlnGmhcsr4RHQumX8IiiDOlm2ImquEBqVJFQN+7nCyxbJzkP+Hi6jT0jQIu2X8IjoWBPhEOxUUPO2UmTBnIXrQH/thqmeyp2apDdBQD0EaPFjT4RHv0VfhEIZneV7KGpTA3mYf9k/Z7Ms84MAwBpUE10MXUJC8BHQlDhAAXZFogB4R7BsCAAQIECAAQIECAAQIECAAQIECAAQIECAAQIECAAQIECAAQIECAAQIECAAQIECAAQIECAAQIECAAQIECAAQIECAAQIECAAQIECAAQIECAAQIECAD/2Q=="/>
          <p:cNvSpPr>
            <a:spLocks noChangeAspect="1" noChangeArrowheads="1"/>
          </p:cNvSpPr>
          <p:nvPr/>
        </p:nvSpPr>
        <p:spPr bwMode="auto">
          <a:xfrm>
            <a:off x="63500" y="-612775"/>
            <a:ext cx="1952625" cy="1266825"/>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030" name="Picture 6" descr="http://www.uaemex.mx/Administrativa/imag/objetivorecursos.jpg"/>
          <p:cNvPicPr>
            <a:picLocks noChangeAspect="1" noChangeArrowheads="1"/>
          </p:cNvPicPr>
          <p:nvPr/>
        </p:nvPicPr>
        <p:blipFill>
          <a:blip r:embed="rId2" cstate="print"/>
          <a:srcRect/>
          <a:stretch>
            <a:fillRect/>
          </a:stretch>
        </p:blipFill>
        <p:spPr bwMode="auto">
          <a:xfrm>
            <a:off x="2643174" y="3214686"/>
            <a:ext cx="3857652" cy="2497070"/>
          </a:xfrm>
          <a:prstGeom prst="rect">
            <a:avLst/>
          </a:prstGeom>
          <a:noFill/>
        </p:spPr>
      </p:pic>
    </p:spTree>
  </p:cSld>
  <p:clrMapOvr>
    <a:masterClrMapping/>
  </p:clrMapOvr>
  <p:transition spd="slow">
    <p:fade thruBlk="1"/>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Reingeniería de Procesos</a:t>
            </a:r>
            <a:endParaRPr lang="es-MX" dirty="0"/>
          </a:p>
        </p:txBody>
      </p:sp>
      <p:sp>
        <p:nvSpPr>
          <p:cNvPr id="3" name="2 Marcador de texto"/>
          <p:cNvSpPr>
            <a:spLocks noGrp="1"/>
          </p:cNvSpPr>
          <p:nvPr>
            <p:ph type="body" sz="quarter" idx="10"/>
          </p:nvPr>
        </p:nvSpPr>
        <p:spPr>
          <a:xfrm>
            <a:off x="323528" y="1916832"/>
            <a:ext cx="8497193" cy="2016224"/>
          </a:xfrm>
        </p:spPr>
        <p:txBody>
          <a:bodyPr/>
          <a:lstStyle/>
          <a:p>
            <a:pPr algn="just"/>
            <a:endParaRPr lang="es-MX" sz="2200" dirty="0" smtClean="0"/>
          </a:p>
          <a:p>
            <a:pPr algn="just">
              <a:buNone/>
            </a:pPr>
            <a:r>
              <a:rPr lang="es-MX" sz="2200" b="1" dirty="0" smtClean="0"/>
              <a:t>	Reingeniería </a:t>
            </a:r>
            <a:r>
              <a:rPr lang="es-MX" sz="2200" dirty="0" smtClean="0"/>
              <a:t>es</a:t>
            </a:r>
            <a:r>
              <a:rPr lang="es-MX" sz="2200" i="1" dirty="0" smtClean="0"/>
              <a:t> “la revisión fundamental y el rediseño radical de procesos para alcanzar mejoras espectaculares  en medidas críticas y actuales de rendimiento, tales como costos, calidad, servicio y rapidez”. </a:t>
            </a:r>
          </a:p>
          <a:p>
            <a:endParaRPr lang="es-MX" dirty="0"/>
          </a:p>
        </p:txBody>
      </p:sp>
      <p:pic>
        <p:nvPicPr>
          <p:cNvPr id="252930" name="Picture 2" descr="http://2.bp.blogspot.com/-TayJbrtGo8w/T9YfEZvAuZI/AAAAAAAABAs/SFjNiZQT-Q0/s1600/reingenieria.jpg"/>
          <p:cNvPicPr>
            <a:picLocks noChangeAspect="1" noChangeArrowheads="1"/>
          </p:cNvPicPr>
          <p:nvPr/>
        </p:nvPicPr>
        <p:blipFill>
          <a:blip r:embed="rId2" cstate="print"/>
          <a:srcRect/>
          <a:stretch>
            <a:fillRect/>
          </a:stretch>
        </p:blipFill>
        <p:spPr bwMode="auto">
          <a:xfrm>
            <a:off x="395536" y="3973561"/>
            <a:ext cx="3208784" cy="2047728"/>
          </a:xfrm>
          <a:prstGeom prst="rect">
            <a:avLst/>
          </a:prstGeom>
          <a:noFill/>
        </p:spPr>
      </p:pic>
      <p:sp>
        <p:nvSpPr>
          <p:cNvPr id="5" name="4 CuadroTexto"/>
          <p:cNvSpPr txBox="1"/>
          <p:nvPr/>
        </p:nvSpPr>
        <p:spPr>
          <a:xfrm>
            <a:off x="3959424" y="4149080"/>
            <a:ext cx="5184576" cy="2062103"/>
          </a:xfrm>
          <a:prstGeom prst="rect">
            <a:avLst/>
          </a:prstGeom>
          <a:noFill/>
        </p:spPr>
        <p:txBody>
          <a:bodyPr wrap="square" rtlCol="0">
            <a:spAutoFit/>
          </a:bodyPr>
          <a:lstStyle/>
          <a:p>
            <a:r>
              <a:rPr lang="es-MX" sz="2200" dirty="0" smtClean="0">
                <a:latin typeface="+mn-lt"/>
              </a:rPr>
              <a:t>La Reingeniería, comenzando por su aplicación a los procesos de la APE, no sólo trabaja en su rediseño, </a:t>
            </a:r>
            <a:r>
              <a:rPr lang="es-MX" sz="2200" b="1" dirty="0" smtClean="0">
                <a:latin typeface="+mn-lt"/>
              </a:rPr>
              <a:t>sino en la formulación de nuevos y mejores procesos.</a:t>
            </a:r>
            <a:r>
              <a:rPr lang="es-MX" sz="2200" dirty="0" smtClean="0">
                <a:latin typeface="+mn-lt"/>
              </a:rPr>
              <a:t>  </a:t>
            </a:r>
            <a:endParaRPr lang="es-MX" sz="2200" dirty="0" smtClean="0">
              <a:solidFill>
                <a:srgbClr val="FF0000"/>
              </a:solidFill>
              <a:latin typeface="+mn-lt"/>
            </a:endParaRPr>
          </a:p>
          <a:p>
            <a:endParaRPr lang="es-MX" dirty="0"/>
          </a:p>
        </p:txBody>
      </p:sp>
    </p:spTree>
  </p:cSld>
  <p:clrMapOvr>
    <a:masterClrMapping/>
  </p:clrMapOvr>
  <p:transition spd="slow">
    <p:fade thruBlk="1"/>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1214423"/>
            <a:ext cx="7772400" cy="857256"/>
          </a:xfrm>
        </p:spPr>
        <p:txBody>
          <a:bodyPr/>
          <a:lstStyle/>
          <a:p>
            <a:r>
              <a:rPr lang="es-MX" b="1" dirty="0" smtClean="0"/>
              <a:t>Tendencias y retos para la APE</a:t>
            </a:r>
            <a:endParaRPr lang="es-MX" b="1" dirty="0"/>
          </a:p>
        </p:txBody>
      </p:sp>
      <p:sp>
        <p:nvSpPr>
          <p:cNvPr id="5" name="4 CuadroTexto"/>
          <p:cNvSpPr txBox="1"/>
          <p:nvPr/>
        </p:nvSpPr>
        <p:spPr>
          <a:xfrm>
            <a:off x="251520" y="2204864"/>
            <a:ext cx="6392182" cy="3000821"/>
          </a:xfrm>
          <a:prstGeom prst="rect">
            <a:avLst/>
          </a:prstGeom>
          <a:noFill/>
        </p:spPr>
        <p:txBody>
          <a:bodyPr wrap="square" rtlCol="0">
            <a:spAutoFit/>
          </a:bodyPr>
          <a:lstStyle/>
          <a:p>
            <a:pPr marL="342900" indent="-342900">
              <a:buFont typeface="Wingdings" pitchFamily="2" charset="2"/>
              <a:buChar char="v"/>
            </a:pPr>
            <a:r>
              <a:rPr lang="es-MX" sz="2500" dirty="0" smtClean="0">
                <a:latin typeface="+mn-lt"/>
              </a:rPr>
              <a:t>Mejoramiento de la gestión administrativa</a:t>
            </a:r>
          </a:p>
          <a:p>
            <a:pPr marL="342900" indent="-342900">
              <a:buFont typeface="Wingdings" pitchFamily="2" charset="2"/>
              <a:buChar char="v"/>
            </a:pPr>
            <a:endParaRPr lang="es-MX" sz="2500" dirty="0" smtClean="0">
              <a:latin typeface="+mn-lt"/>
            </a:endParaRPr>
          </a:p>
          <a:p>
            <a:pPr marL="342900" indent="-342900">
              <a:buFont typeface="Wingdings" pitchFamily="2" charset="2"/>
              <a:buChar char="v"/>
            </a:pPr>
            <a:r>
              <a:rPr lang="es-MX" sz="2500" dirty="0" smtClean="0">
                <a:latin typeface="+mn-lt"/>
              </a:rPr>
              <a:t>Fortalecimiento de la profesionalización</a:t>
            </a:r>
          </a:p>
          <a:p>
            <a:pPr marL="342900" indent="-342900">
              <a:buFont typeface="Wingdings" pitchFamily="2" charset="2"/>
              <a:buChar char="v"/>
            </a:pPr>
            <a:endParaRPr lang="es-MX" sz="2500" dirty="0" smtClean="0">
              <a:latin typeface="+mn-lt"/>
            </a:endParaRPr>
          </a:p>
          <a:p>
            <a:pPr marL="342900" indent="-342900">
              <a:buFont typeface="Wingdings" pitchFamily="2" charset="2"/>
              <a:buChar char="v"/>
            </a:pPr>
            <a:r>
              <a:rPr lang="es-MX" sz="2500" dirty="0" smtClean="0">
                <a:latin typeface="+mn-lt"/>
              </a:rPr>
              <a:t>Utilización de nuevas tecnologías de gestión</a:t>
            </a:r>
          </a:p>
          <a:p>
            <a:pPr marL="342900" indent="-342900">
              <a:buFont typeface="Wingdings" pitchFamily="2" charset="2"/>
              <a:buChar char="v"/>
            </a:pPr>
            <a:endParaRPr lang="es-MX" sz="2500" dirty="0" smtClean="0">
              <a:latin typeface="+mn-lt"/>
            </a:endParaRPr>
          </a:p>
          <a:p>
            <a:pPr marL="342900" indent="-342900">
              <a:buFont typeface="Wingdings" pitchFamily="2" charset="2"/>
              <a:buChar char="v"/>
            </a:pPr>
            <a:r>
              <a:rPr lang="es-MX" sz="2500" dirty="0" smtClean="0">
                <a:latin typeface="+mn-lt"/>
              </a:rPr>
              <a:t>Gestión orientada a resultados</a:t>
            </a:r>
          </a:p>
          <a:p>
            <a:endParaRPr lang="es-MX" sz="1400" dirty="0"/>
          </a:p>
        </p:txBody>
      </p:sp>
      <p:pic>
        <p:nvPicPr>
          <p:cNvPr id="7170" name="Picture 2" descr="http://t3.gstatic.com/images?q=tbn:ANd9GcTblWKzWWkrO2pR40NwKyRYF0wQJn7YY9N4OZNduuwzQJARrqtG-A"/>
          <p:cNvPicPr>
            <a:picLocks noChangeAspect="1" noChangeArrowheads="1"/>
          </p:cNvPicPr>
          <p:nvPr/>
        </p:nvPicPr>
        <p:blipFill>
          <a:blip r:embed="rId2" cstate="print"/>
          <a:srcRect/>
          <a:stretch>
            <a:fillRect/>
          </a:stretch>
        </p:blipFill>
        <p:spPr bwMode="auto">
          <a:xfrm>
            <a:off x="6715140" y="2000240"/>
            <a:ext cx="2143125" cy="2143125"/>
          </a:xfrm>
          <a:prstGeom prst="rect">
            <a:avLst/>
          </a:prstGeom>
          <a:noFill/>
        </p:spPr>
      </p:pic>
      <p:pic>
        <p:nvPicPr>
          <p:cNvPr id="7172" name="Picture 4" descr="http://t3.gstatic.com/images?q=tbn:ANd9GcTqEHbcEkIeUh9TweFKZumXpqTL2T9bGS6Y_11LmhcykIx7OziY"/>
          <p:cNvPicPr>
            <a:picLocks noChangeAspect="1" noChangeArrowheads="1"/>
          </p:cNvPicPr>
          <p:nvPr/>
        </p:nvPicPr>
        <p:blipFill>
          <a:blip r:embed="rId3" cstate="print"/>
          <a:srcRect/>
          <a:stretch>
            <a:fillRect/>
          </a:stretch>
        </p:blipFill>
        <p:spPr bwMode="auto">
          <a:xfrm>
            <a:off x="5724128" y="4077072"/>
            <a:ext cx="2143125" cy="2143125"/>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1772816"/>
            <a:ext cx="7092280" cy="4124206"/>
          </a:xfrm>
          <a:prstGeom prst="rect">
            <a:avLst/>
          </a:prstGeom>
        </p:spPr>
        <p:txBody>
          <a:bodyPr wrap="square">
            <a:spAutoFit/>
          </a:bodyPr>
          <a:lstStyle/>
          <a:p>
            <a:pPr marL="342900" indent="-342900"/>
            <a:r>
              <a:rPr lang="es-MX" sz="2800" b="1" dirty="0" smtClean="0">
                <a:latin typeface="+mn-lt"/>
              </a:rPr>
              <a:t> Mejoramiento de la gestión administrativa</a:t>
            </a:r>
          </a:p>
          <a:p>
            <a:pPr marL="342900" indent="-342900">
              <a:buFont typeface="Wingdings" pitchFamily="2" charset="2"/>
              <a:buChar char="v"/>
            </a:pPr>
            <a:endParaRPr lang="es-MX" sz="2000" b="1" dirty="0" smtClean="0">
              <a:latin typeface="+mn-lt"/>
            </a:endParaRPr>
          </a:p>
          <a:p>
            <a:pPr marL="800100" lvl="1" indent="-342900">
              <a:buFont typeface="Wingdings" pitchFamily="2" charset="2"/>
              <a:buChar char="v"/>
            </a:pPr>
            <a:r>
              <a:rPr lang="es-MX" sz="2200" dirty="0" smtClean="0">
                <a:latin typeface="+mn-lt"/>
              </a:rPr>
              <a:t>Operar un programa de mejora para la gestión </a:t>
            </a:r>
          </a:p>
          <a:p>
            <a:pPr marL="800100" lvl="1" indent="-342900">
              <a:buFont typeface="Wingdings" pitchFamily="2" charset="2"/>
              <a:buChar char="v"/>
            </a:pPr>
            <a:endParaRPr lang="es-MX" sz="2200" dirty="0" smtClean="0">
              <a:latin typeface="+mn-lt"/>
            </a:endParaRPr>
          </a:p>
          <a:p>
            <a:pPr marL="800100" lvl="1" indent="-342900">
              <a:buFont typeface="Wingdings" pitchFamily="2" charset="2"/>
              <a:buChar char="v"/>
            </a:pPr>
            <a:r>
              <a:rPr lang="es-MX" sz="2200" dirty="0" smtClean="0">
                <a:latin typeface="+mn-lt"/>
              </a:rPr>
              <a:t>Mejorar la evaluación de trámites y servicios que presta la administración para el establecimiento de metas en base a resultados.</a:t>
            </a:r>
          </a:p>
          <a:p>
            <a:pPr marL="800100" lvl="1" indent="-342900">
              <a:buFont typeface="Wingdings" pitchFamily="2" charset="2"/>
              <a:buChar char="v"/>
            </a:pPr>
            <a:endParaRPr lang="es-MX" sz="2200" dirty="0" smtClean="0">
              <a:latin typeface="+mn-lt"/>
            </a:endParaRPr>
          </a:p>
          <a:p>
            <a:pPr marL="800100" lvl="1" indent="-342900">
              <a:buFont typeface="Wingdings" pitchFamily="2" charset="2"/>
              <a:buChar char="v"/>
            </a:pPr>
            <a:r>
              <a:rPr lang="es-MX" sz="2200" dirty="0" smtClean="0">
                <a:latin typeface="+mn-lt"/>
              </a:rPr>
              <a:t>Fortalecer el programa de desregulación de normas </a:t>
            </a:r>
          </a:p>
          <a:p>
            <a:pPr marL="1257300" lvl="2" indent="-342900"/>
            <a:r>
              <a:rPr lang="es-MX" sz="2200" dirty="0" smtClean="0">
                <a:latin typeface="+mn-lt"/>
              </a:rPr>
              <a:t>y procedimientos</a:t>
            </a:r>
          </a:p>
          <a:p>
            <a:pPr marL="800100" lvl="1" indent="-342900"/>
            <a:endParaRPr lang="es-MX" sz="2000" dirty="0" smtClean="0"/>
          </a:p>
          <a:p>
            <a:pPr marL="800100" lvl="1" indent="-342900">
              <a:buFont typeface="+mj-lt"/>
              <a:buAutoNum type="alphaLcParenR"/>
            </a:pPr>
            <a:endParaRPr lang="es-MX" dirty="0" smtClean="0"/>
          </a:p>
        </p:txBody>
      </p:sp>
      <p:sp>
        <p:nvSpPr>
          <p:cNvPr id="6" name="1 Título"/>
          <p:cNvSpPr>
            <a:spLocks noGrp="1"/>
          </p:cNvSpPr>
          <p:nvPr>
            <p:ph type="ctrTitle"/>
          </p:nvPr>
        </p:nvSpPr>
        <p:spPr>
          <a:xfrm>
            <a:off x="642910" y="1000108"/>
            <a:ext cx="7772400" cy="857256"/>
          </a:xfrm>
        </p:spPr>
        <p:txBody>
          <a:bodyPr/>
          <a:lstStyle/>
          <a:p>
            <a:r>
              <a:rPr lang="es-MX" b="1" dirty="0" smtClean="0"/>
              <a:t>Tendencias y retos para la APE</a:t>
            </a:r>
            <a:endParaRPr lang="es-MX" b="1" dirty="0"/>
          </a:p>
        </p:txBody>
      </p:sp>
      <p:pic>
        <p:nvPicPr>
          <p:cNvPr id="6146" name="Picture 2" descr="http://1.bp.blogspot.com/_c8WF8Tp_WF8/TFLPxCZIZiI/AAAAAAAAAAc/U-u5o3vfgr8/s1600/costos.jpg"/>
          <p:cNvPicPr>
            <a:picLocks noChangeAspect="1" noChangeArrowheads="1"/>
          </p:cNvPicPr>
          <p:nvPr/>
        </p:nvPicPr>
        <p:blipFill>
          <a:blip r:embed="rId2" cstate="print"/>
          <a:srcRect/>
          <a:stretch>
            <a:fillRect/>
          </a:stretch>
        </p:blipFill>
        <p:spPr bwMode="auto">
          <a:xfrm>
            <a:off x="6876256" y="2060848"/>
            <a:ext cx="2267744" cy="3400426"/>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23528" y="2204864"/>
            <a:ext cx="7023154" cy="3693319"/>
          </a:xfrm>
          <a:prstGeom prst="rect">
            <a:avLst/>
          </a:prstGeom>
        </p:spPr>
        <p:txBody>
          <a:bodyPr wrap="square">
            <a:spAutoFit/>
          </a:bodyPr>
          <a:lstStyle/>
          <a:p>
            <a:pPr marL="342900" indent="-342900"/>
            <a:r>
              <a:rPr lang="es-MX" sz="2800" b="1" dirty="0" smtClean="0">
                <a:latin typeface="+mn-lt"/>
              </a:rPr>
              <a:t> Mejoramiento de la gestión administrativa</a:t>
            </a:r>
          </a:p>
          <a:p>
            <a:pPr marL="342900" indent="-342900">
              <a:buFont typeface="Wingdings" pitchFamily="2" charset="2"/>
              <a:buChar char="v"/>
            </a:pPr>
            <a:endParaRPr lang="es-MX" sz="2400" b="1" dirty="0" smtClean="0">
              <a:latin typeface="+mn-lt"/>
            </a:endParaRPr>
          </a:p>
          <a:p>
            <a:pPr marL="800100" lvl="1" indent="-342900">
              <a:buFont typeface="Wingdings" pitchFamily="2" charset="2"/>
              <a:buChar char="v"/>
            </a:pPr>
            <a:r>
              <a:rPr lang="es-MX" sz="2400" dirty="0" smtClean="0">
                <a:latin typeface="+mn-lt"/>
              </a:rPr>
              <a:t>Promover la alineación de estrategias y </a:t>
            </a:r>
          </a:p>
          <a:p>
            <a:pPr marL="800100" lvl="1" indent="-342900"/>
            <a:r>
              <a:rPr lang="es-MX" sz="2400" dirty="0" smtClean="0">
                <a:latin typeface="+mn-lt"/>
              </a:rPr>
              <a:t>	objetivos gubernamentales a procesos de gestión administrativa.</a:t>
            </a:r>
          </a:p>
          <a:p>
            <a:pPr marL="800100" lvl="1" indent="-342900">
              <a:buFont typeface="Wingdings" pitchFamily="2" charset="2"/>
              <a:buChar char="v"/>
            </a:pPr>
            <a:endParaRPr lang="es-MX" sz="2400" dirty="0" smtClean="0">
              <a:latin typeface="+mn-lt"/>
            </a:endParaRPr>
          </a:p>
          <a:p>
            <a:pPr marL="800100" lvl="1" indent="-342900">
              <a:buFont typeface="Wingdings" pitchFamily="2" charset="2"/>
              <a:buChar char="v"/>
            </a:pPr>
            <a:r>
              <a:rPr lang="es-MX" sz="2400" dirty="0" smtClean="0">
                <a:latin typeface="+mn-lt"/>
              </a:rPr>
              <a:t>Operar el proceso de control interno </a:t>
            </a:r>
          </a:p>
          <a:p>
            <a:pPr marL="800100" lvl="1" indent="-342900"/>
            <a:r>
              <a:rPr lang="es-MX" sz="2400" dirty="0" smtClean="0">
                <a:latin typeface="+mn-lt"/>
              </a:rPr>
              <a:t>	en la APE.</a:t>
            </a:r>
          </a:p>
          <a:p>
            <a:pPr marL="800100" lvl="1" indent="-342900"/>
            <a:endParaRPr lang="es-MX" sz="2000" dirty="0" smtClean="0"/>
          </a:p>
          <a:p>
            <a:pPr marL="800100" lvl="1" indent="-342900">
              <a:buFont typeface="+mj-lt"/>
              <a:buAutoNum type="alphaLcParenR"/>
            </a:pPr>
            <a:endParaRPr lang="es-MX" dirty="0" smtClean="0"/>
          </a:p>
        </p:txBody>
      </p:sp>
      <p:sp>
        <p:nvSpPr>
          <p:cNvPr id="6" name="1 Título"/>
          <p:cNvSpPr>
            <a:spLocks noGrp="1"/>
          </p:cNvSpPr>
          <p:nvPr>
            <p:ph type="ctrTitle"/>
          </p:nvPr>
        </p:nvSpPr>
        <p:spPr>
          <a:xfrm>
            <a:off x="642910" y="1000108"/>
            <a:ext cx="7772400" cy="857256"/>
          </a:xfrm>
        </p:spPr>
        <p:txBody>
          <a:bodyPr/>
          <a:lstStyle/>
          <a:p>
            <a:r>
              <a:rPr lang="es-MX" b="1" dirty="0" smtClean="0"/>
              <a:t>Tendencias y retos para la APE</a:t>
            </a:r>
            <a:endParaRPr lang="es-MX" b="1" dirty="0"/>
          </a:p>
        </p:txBody>
      </p:sp>
      <p:pic>
        <p:nvPicPr>
          <p:cNvPr id="6146" name="Picture 2" descr="http://1.bp.blogspot.com/_c8WF8Tp_WF8/TFLPxCZIZiI/AAAAAAAAAAc/U-u5o3vfgr8/s1600/costos.jpg"/>
          <p:cNvPicPr>
            <a:picLocks noChangeAspect="1" noChangeArrowheads="1"/>
          </p:cNvPicPr>
          <p:nvPr/>
        </p:nvPicPr>
        <p:blipFill>
          <a:blip r:embed="rId2" cstate="print"/>
          <a:srcRect/>
          <a:stretch>
            <a:fillRect/>
          </a:stretch>
        </p:blipFill>
        <p:spPr bwMode="auto">
          <a:xfrm>
            <a:off x="6588224" y="2708920"/>
            <a:ext cx="2555776" cy="2880320"/>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95536" y="1772816"/>
            <a:ext cx="6267008" cy="4862870"/>
          </a:xfrm>
          <a:prstGeom prst="rect">
            <a:avLst/>
          </a:prstGeom>
        </p:spPr>
        <p:txBody>
          <a:bodyPr wrap="square">
            <a:spAutoFit/>
          </a:bodyPr>
          <a:lstStyle/>
          <a:p>
            <a:pPr marL="342900" indent="-342900"/>
            <a:r>
              <a:rPr lang="es-MX" sz="2800" b="1" dirty="0" smtClean="0">
                <a:latin typeface="+mn-lt"/>
              </a:rPr>
              <a:t>Fortalecimiento de la profesionalización</a:t>
            </a:r>
          </a:p>
          <a:p>
            <a:pPr marL="342900" indent="-342900">
              <a:buFont typeface="Wingdings" pitchFamily="2" charset="2"/>
              <a:buChar char="v"/>
            </a:pPr>
            <a:endParaRPr lang="es-MX" sz="2400" b="1" dirty="0" smtClean="0">
              <a:latin typeface="+mn-lt"/>
            </a:endParaRPr>
          </a:p>
          <a:p>
            <a:pPr marL="914400" lvl="1" indent="-457200">
              <a:buFont typeface="Wingdings" pitchFamily="2" charset="2"/>
              <a:buChar char="v"/>
            </a:pPr>
            <a:r>
              <a:rPr lang="es-MX" sz="2000" dirty="0" smtClean="0">
                <a:latin typeface="+mn-lt"/>
              </a:rPr>
              <a:t>Fortalecer el proceso de carrera administrativa.</a:t>
            </a:r>
          </a:p>
          <a:p>
            <a:pPr marL="914400" lvl="1" indent="-457200">
              <a:buFont typeface="Wingdings" pitchFamily="2" charset="2"/>
              <a:buChar char="v"/>
            </a:pPr>
            <a:endParaRPr lang="es-MX" sz="2000" dirty="0" smtClean="0">
              <a:latin typeface="+mn-lt"/>
            </a:endParaRPr>
          </a:p>
          <a:p>
            <a:pPr marL="914400" lvl="1" indent="-457200">
              <a:buFont typeface="Wingdings" pitchFamily="2" charset="2"/>
              <a:buChar char="v"/>
            </a:pPr>
            <a:r>
              <a:rPr lang="es-MX" sz="2000" dirty="0" smtClean="0">
                <a:latin typeface="+mn-lt"/>
              </a:rPr>
              <a:t>Generación de acciones de capacitación y desarrollo, orientadas a las especialización en base a las funciones específicas.</a:t>
            </a:r>
          </a:p>
          <a:p>
            <a:pPr marL="914400" lvl="1" indent="-457200">
              <a:buFont typeface="Wingdings" pitchFamily="2" charset="2"/>
              <a:buChar char="v"/>
            </a:pPr>
            <a:endParaRPr lang="es-MX" sz="2000" dirty="0" smtClean="0">
              <a:latin typeface="+mn-lt"/>
            </a:endParaRPr>
          </a:p>
          <a:p>
            <a:pPr marL="914400" lvl="1" indent="-457200">
              <a:buFont typeface="Wingdings" pitchFamily="2" charset="2"/>
              <a:buChar char="v"/>
            </a:pPr>
            <a:r>
              <a:rPr lang="es-MX" sz="2000" dirty="0" smtClean="0">
                <a:latin typeface="+mn-lt"/>
              </a:rPr>
              <a:t>Orientar a los sistemas de evaluación al desempeño a estimular la productividad de los servidores públicos, acorde a cada proceso.</a:t>
            </a:r>
          </a:p>
          <a:p>
            <a:pPr marL="914400" lvl="1" indent="-457200">
              <a:buFont typeface="Wingdings" pitchFamily="2" charset="2"/>
              <a:buChar char="v"/>
            </a:pPr>
            <a:endParaRPr lang="es-MX" sz="2000" dirty="0" smtClean="0">
              <a:latin typeface="+mn-lt"/>
            </a:endParaRPr>
          </a:p>
          <a:p>
            <a:pPr marL="914400" lvl="1" indent="-457200">
              <a:buFont typeface="Wingdings" pitchFamily="2" charset="2"/>
              <a:buChar char="v"/>
            </a:pPr>
            <a:r>
              <a:rPr lang="es-MX" sz="2000" dirty="0" smtClean="0">
                <a:latin typeface="+mn-lt"/>
              </a:rPr>
              <a:t>Eficientar el proceso de reestructuración de perfiles ocupacionales y de un banco de talentos.</a:t>
            </a:r>
          </a:p>
          <a:p>
            <a:pPr marL="342900" indent="-342900">
              <a:buFont typeface="Wingdings" pitchFamily="2" charset="2"/>
              <a:buChar char="Ø"/>
            </a:pPr>
            <a:endParaRPr lang="es-MX" dirty="0" smtClean="0">
              <a:latin typeface="+mn-lt"/>
            </a:endParaRPr>
          </a:p>
        </p:txBody>
      </p:sp>
      <p:sp>
        <p:nvSpPr>
          <p:cNvPr id="6" name="1 Título"/>
          <p:cNvSpPr>
            <a:spLocks noGrp="1"/>
          </p:cNvSpPr>
          <p:nvPr>
            <p:ph type="ctrTitle"/>
          </p:nvPr>
        </p:nvSpPr>
        <p:spPr>
          <a:xfrm>
            <a:off x="642910" y="928670"/>
            <a:ext cx="7772400" cy="857256"/>
          </a:xfrm>
        </p:spPr>
        <p:txBody>
          <a:bodyPr/>
          <a:lstStyle/>
          <a:p>
            <a:r>
              <a:rPr lang="es-MX" b="1" dirty="0" smtClean="0"/>
              <a:t>Tendencias y retos para la APE</a:t>
            </a:r>
            <a:endParaRPr lang="es-MX" b="1" dirty="0"/>
          </a:p>
        </p:txBody>
      </p:sp>
      <p:pic>
        <p:nvPicPr>
          <p:cNvPr id="5122" name="Picture 2" descr="http://www.cnnexpansion.com/photos/2008/07/01/solo-la-profesionalizacion-da-las-bases-fundamentales-para-crear-una-empresa-exitoda-dreamstime.2008-07-31.4335753138.jpg"/>
          <p:cNvPicPr>
            <a:picLocks noChangeAspect="1" noChangeArrowheads="1"/>
          </p:cNvPicPr>
          <p:nvPr/>
        </p:nvPicPr>
        <p:blipFill>
          <a:blip r:embed="rId2" cstate="print"/>
          <a:srcRect/>
          <a:stretch>
            <a:fillRect/>
          </a:stretch>
        </p:blipFill>
        <p:spPr bwMode="auto">
          <a:xfrm>
            <a:off x="6732240" y="1643050"/>
            <a:ext cx="2054586" cy="1714500"/>
          </a:xfrm>
          <a:prstGeom prst="rect">
            <a:avLst/>
          </a:prstGeom>
          <a:noFill/>
        </p:spPr>
      </p:pic>
      <p:pic>
        <p:nvPicPr>
          <p:cNvPr id="5124" name="Picture 4" descr="http://148.204.103.55:89/public/escatep/sitio_v16/imagenes/flechas.jpg"/>
          <p:cNvPicPr>
            <a:picLocks noChangeAspect="1" noChangeArrowheads="1"/>
          </p:cNvPicPr>
          <p:nvPr/>
        </p:nvPicPr>
        <p:blipFill>
          <a:blip r:embed="rId3" cstate="print"/>
          <a:srcRect/>
          <a:stretch>
            <a:fillRect/>
          </a:stretch>
        </p:blipFill>
        <p:spPr bwMode="auto">
          <a:xfrm>
            <a:off x="6444208" y="3789040"/>
            <a:ext cx="2699792" cy="1933576"/>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14282" y="1857364"/>
            <a:ext cx="8501122" cy="2954655"/>
          </a:xfrm>
          <a:prstGeom prst="rect">
            <a:avLst/>
          </a:prstGeom>
        </p:spPr>
        <p:txBody>
          <a:bodyPr wrap="square">
            <a:spAutoFit/>
          </a:bodyPr>
          <a:lstStyle/>
          <a:p>
            <a:pPr marL="342900" indent="-342900"/>
            <a:r>
              <a:rPr lang="es-MX" sz="2800" b="1" dirty="0" smtClean="0">
                <a:latin typeface="+mn-lt"/>
              </a:rPr>
              <a:t>Utilización de nuevas tecnologías de gestión</a:t>
            </a:r>
          </a:p>
          <a:p>
            <a:pPr marL="342900" indent="-342900">
              <a:buFont typeface="Wingdings" pitchFamily="2" charset="2"/>
              <a:buChar char="v"/>
            </a:pPr>
            <a:endParaRPr lang="es-MX" sz="2000" dirty="0" smtClean="0">
              <a:latin typeface="+mn-lt"/>
            </a:endParaRPr>
          </a:p>
          <a:p>
            <a:pPr marL="971550" lvl="1" indent="-514350">
              <a:buFont typeface="Wingdings" pitchFamily="2" charset="2"/>
              <a:buChar char="v"/>
            </a:pPr>
            <a:r>
              <a:rPr lang="es-MX" sz="2000" dirty="0" smtClean="0">
                <a:latin typeface="+mn-lt"/>
              </a:rPr>
              <a:t>Gobierno electrónico (TIC´S)</a:t>
            </a:r>
          </a:p>
          <a:p>
            <a:pPr marL="914400" lvl="1" indent="-457200">
              <a:buFont typeface="Wingdings" pitchFamily="2" charset="2"/>
              <a:buChar char="v"/>
            </a:pPr>
            <a:r>
              <a:rPr lang="es-MX" sz="2000" dirty="0" smtClean="0">
                <a:latin typeface="+mn-lt"/>
              </a:rPr>
              <a:t> Gestión de proyectos (PMI)</a:t>
            </a:r>
          </a:p>
          <a:p>
            <a:pPr marL="914400" lvl="1" indent="-457200">
              <a:buFont typeface="Wingdings" pitchFamily="2" charset="2"/>
              <a:buChar char="v"/>
            </a:pPr>
            <a:r>
              <a:rPr lang="es-MX" sz="2000" dirty="0" smtClean="0">
                <a:latin typeface="+mn-lt"/>
              </a:rPr>
              <a:t> Gestión transversal entre dependencias</a:t>
            </a:r>
          </a:p>
          <a:p>
            <a:pPr marL="800100" lvl="1" indent="-342900">
              <a:buFont typeface="Wingdings" pitchFamily="2" charset="2"/>
              <a:buChar char="v"/>
            </a:pPr>
            <a:r>
              <a:rPr lang="es-MX" sz="2000" dirty="0" smtClean="0">
                <a:latin typeface="+mn-lt"/>
              </a:rPr>
              <a:t>   La gestión de calidad total  (ISO)</a:t>
            </a:r>
          </a:p>
          <a:p>
            <a:pPr marL="800100" lvl="1" indent="-342900">
              <a:buFont typeface="Wingdings" pitchFamily="2" charset="2"/>
              <a:buChar char="v"/>
            </a:pPr>
            <a:r>
              <a:rPr lang="es-MX" sz="2000" dirty="0" smtClean="0">
                <a:latin typeface="+mn-lt"/>
              </a:rPr>
              <a:t>   Gestión de la Innovación Gubernamental</a:t>
            </a:r>
          </a:p>
          <a:p>
            <a:pPr marL="914400" lvl="1" indent="-457200"/>
            <a:endParaRPr lang="es-MX" sz="2000" dirty="0" smtClean="0">
              <a:latin typeface="+mn-lt"/>
            </a:endParaRPr>
          </a:p>
          <a:p>
            <a:pPr marL="342900" indent="-342900">
              <a:buFont typeface="Wingdings" pitchFamily="2" charset="2"/>
              <a:buChar char="Ø"/>
            </a:pPr>
            <a:endParaRPr lang="es-MX" dirty="0" smtClean="0"/>
          </a:p>
        </p:txBody>
      </p:sp>
      <p:sp>
        <p:nvSpPr>
          <p:cNvPr id="6" name="1 Título"/>
          <p:cNvSpPr>
            <a:spLocks noGrp="1"/>
          </p:cNvSpPr>
          <p:nvPr>
            <p:ph type="ctrTitle"/>
          </p:nvPr>
        </p:nvSpPr>
        <p:spPr>
          <a:xfrm>
            <a:off x="642910" y="928670"/>
            <a:ext cx="7772400" cy="857256"/>
          </a:xfrm>
        </p:spPr>
        <p:txBody>
          <a:bodyPr/>
          <a:lstStyle/>
          <a:p>
            <a:r>
              <a:rPr lang="es-MX" b="1" dirty="0" smtClean="0"/>
              <a:t>Tendencias y retos para la APE</a:t>
            </a:r>
            <a:endParaRPr lang="es-MX" b="1" dirty="0"/>
          </a:p>
        </p:txBody>
      </p:sp>
      <p:pic>
        <p:nvPicPr>
          <p:cNvPr id="4100" name="Picture 4" descr="http://t1.gstatic.com/images?q=tbn:ANd9GcQPhoLtTQpDZrfrhXYwkkELofW7nfzqaG1kmBSyOLv6OMjJvmyX"/>
          <p:cNvPicPr>
            <a:picLocks noChangeAspect="1" noChangeArrowheads="1"/>
          </p:cNvPicPr>
          <p:nvPr/>
        </p:nvPicPr>
        <p:blipFill>
          <a:blip r:embed="rId2" cstate="print"/>
          <a:srcRect/>
          <a:stretch>
            <a:fillRect/>
          </a:stretch>
        </p:blipFill>
        <p:spPr bwMode="auto">
          <a:xfrm>
            <a:off x="6429388" y="2571744"/>
            <a:ext cx="2357454" cy="1929691"/>
          </a:xfrm>
          <a:prstGeom prst="rect">
            <a:avLst/>
          </a:prstGeom>
          <a:noFill/>
        </p:spPr>
      </p:pic>
      <p:pic>
        <p:nvPicPr>
          <p:cNvPr id="4102" name="Picture 6" descr="http://t2.gstatic.com/images?q=tbn:ANd9GcTzm2kDScEfW3VK_N14UG2g98mm1HSv0IpGWi2H6BM98Wu5nQvR"/>
          <p:cNvPicPr>
            <a:picLocks noChangeAspect="1" noChangeArrowheads="1"/>
          </p:cNvPicPr>
          <p:nvPr/>
        </p:nvPicPr>
        <p:blipFill>
          <a:blip r:embed="rId3" cstate="print"/>
          <a:srcRect/>
          <a:stretch>
            <a:fillRect/>
          </a:stretch>
        </p:blipFill>
        <p:spPr bwMode="auto">
          <a:xfrm>
            <a:off x="1000100" y="4214818"/>
            <a:ext cx="2200275" cy="2076450"/>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1772816"/>
            <a:ext cx="7454062" cy="4647426"/>
          </a:xfrm>
          <a:prstGeom prst="rect">
            <a:avLst/>
          </a:prstGeom>
        </p:spPr>
        <p:txBody>
          <a:bodyPr wrap="square">
            <a:spAutoFit/>
          </a:bodyPr>
          <a:lstStyle/>
          <a:p>
            <a:pPr marL="342900" indent="-342900"/>
            <a:r>
              <a:rPr lang="es-MX" sz="2800" b="1" dirty="0" smtClean="0">
                <a:latin typeface="+mn-lt"/>
              </a:rPr>
              <a:t>Gestión por resultados orientada al desarrollo</a:t>
            </a:r>
          </a:p>
          <a:p>
            <a:pPr marL="342900" indent="-342900">
              <a:buFont typeface="Wingdings" pitchFamily="2" charset="2"/>
              <a:buChar char="v"/>
            </a:pPr>
            <a:endParaRPr lang="es-MX" sz="2000" dirty="0" smtClean="0">
              <a:latin typeface="+mn-lt"/>
            </a:endParaRPr>
          </a:p>
          <a:p>
            <a:pPr marL="971550" lvl="1" indent="-514350">
              <a:buFont typeface="Wingdings" pitchFamily="2" charset="2"/>
              <a:buChar char="v"/>
            </a:pPr>
            <a:r>
              <a:rPr lang="es-MX" sz="2100" dirty="0" smtClean="0">
                <a:latin typeface="+mn-lt"/>
              </a:rPr>
              <a:t>Mejorar la gestión de eficacia y eficiencia en procesos administrativos</a:t>
            </a:r>
          </a:p>
          <a:p>
            <a:pPr marL="971550" lvl="1" indent="-514350">
              <a:buFont typeface="Wingdings" pitchFamily="2" charset="2"/>
              <a:buChar char="v"/>
            </a:pPr>
            <a:endParaRPr lang="es-MX" sz="2100" dirty="0" smtClean="0">
              <a:latin typeface="+mn-lt"/>
            </a:endParaRPr>
          </a:p>
          <a:p>
            <a:pPr marL="914400" lvl="1" indent="-457200">
              <a:buFont typeface="Wingdings" pitchFamily="2" charset="2"/>
              <a:buChar char="v"/>
            </a:pPr>
            <a:r>
              <a:rPr lang="es-MX" sz="2100" dirty="0" smtClean="0">
                <a:latin typeface="+mn-lt"/>
              </a:rPr>
              <a:t>Promover la gestión por procesos orientado a resultados</a:t>
            </a:r>
          </a:p>
          <a:p>
            <a:pPr marL="914400" lvl="1" indent="-457200">
              <a:buFont typeface="Wingdings" pitchFamily="2" charset="2"/>
              <a:buChar char="v"/>
            </a:pPr>
            <a:endParaRPr lang="es-MX" sz="2100" dirty="0" smtClean="0">
              <a:latin typeface="+mn-lt"/>
            </a:endParaRPr>
          </a:p>
          <a:p>
            <a:pPr marL="914400" lvl="1" indent="-457200">
              <a:buFont typeface="Wingdings" pitchFamily="2" charset="2"/>
              <a:buChar char="v"/>
            </a:pPr>
            <a:r>
              <a:rPr lang="es-MX" sz="2100" dirty="0" smtClean="0">
                <a:latin typeface="+mn-lt"/>
              </a:rPr>
              <a:t>Fortalecer la planificación estratégica institucional</a:t>
            </a:r>
          </a:p>
          <a:p>
            <a:pPr marL="914400" lvl="1" indent="-457200">
              <a:buFont typeface="Wingdings" pitchFamily="2" charset="2"/>
              <a:buChar char="v"/>
            </a:pPr>
            <a:endParaRPr lang="es-MX" sz="2100" dirty="0" smtClean="0">
              <a:latin typeface="+mn-lt"/>
            </a:endParaRPr>
          </a:p>
          <a:p>
            <a:pPr marL="914400" lvl="1" indent="-457200">
              <a:buFont typeface="Wingdings" pitchFamily="2" charset="2"/>
              <a:buChar char="v"/>
            </a:pPr>
            <a:r>
              <a:rPr lang="es-MX" sz="2100" dirty="0" smtClean="0">
                <a:latin typeface="+mn-lt"/>
              </a:rPr>
              <a:t>Promover la descentralización y  la menor jerarquización</a:t>
            </a:r>
          </a:p>
          <a:p>
            <a:pPr marL="914400" lvl="1" indent="-457200">
              <a:buFont typeface="Wingdings" pitchFamily="2" charset="2"/>
              <a:buChar char="v"/>
            </a:pPr>
            <a:endParaRPr lang="es-MX" sz="2100" dirty="0" smtClean="0">
              <a:latin typeface="+mn-lt"/>
            </a:endParaRPr>
          </a:p>
          <a:p>
            <a:pPr marL="914400" lvl="1" indent="-457200">
              <a:buFont typeface="Wingdings" pitchFamily="2" charset="2"/>
              <a:buChar char="v"/>
            </a:pPr>
            <a:r>
              <a:rPr lang="es-MX" sz="2100" dirty="0" smtClean="0">
                <a:latin typeface="+mn-lt"/>
              </a:rPr>
              <a:t>Mejorar la cooperación Interinstitucional</a:t>
            </a:r>
          </a:p>
          <a:p>
            <a:pPr marL="914400" lvl="1" indent="-457200">
              <a:buFont typeface="Wingdings" pitchFamily="2" charset="2"/>
              <a:buChar char="Ø"/>
            </a:pPr>
            <a:endParaRPr lang="es-MX" sz="2000" dirty="0" smtClean="0"/>
          </a:p>
          <a:p>
            <a:pPr marL="342900" indent="-342900">
              <a:buFont typeface="Wingdings" pitchFamily="2" charset="2"/>
              <a:buChar char="Ø"/>
            </a:pPr>
            <a:endParaRPr lang="es-MX" dirty="0" smtClean="0"/>
          </a:p>
        </p:txBody>
      </p:sp>
      <p:sp>
        <p:nvSpPr>
          <p:cNvPr id="6" name="1 Título"/>
          <p:cNvSpPr>
            <a:spLocks noGrp="1"/>
          </p:cNvSpPr>
          <p:nvPr>
            <p:ph type="ctrTitle"/>
          </p:nvPr>
        </p:nvSpPr>
        <p:spPr>
          <a:xfrm>
            <a:off x="642910" y="928670"/>
            <a:ext cx="7772400" cy="857256"/>
          </a:xfrm>
        </p:spPr>
        <p:txBody>
          <a:bodyPr/>
          <a:lstStyle/>
          <a:p>
            <a:r>
              <a:rPr lang="es-MX" b="1" dirty="0" smtClean="0"/>
              <a:t>Tendencias y retos para la APE</a:t>
            </a:r>
            <a:endParaRPr lang="es-MX" b="1" dirty="0"/>
          </a:p>
        </p:txBody>
      </p:sp>
      <p:pic>
        <p:nvPicPr>
          <p:cNvPr id="3074" name="Picture 2" descr="http://t1.gstatic.com/images?q=tbn:ANd9GcTP_U2Alvl7uneR8R_3p5mIbcUePR-8CLOxVaiZGRIgpta7XBavLw"/>
          <p:cNvPicPr>
            <a:picLocks noChangeAspect="1" noChangeArrowheads="1"/>
          </p:cNvPicPr>
          <p:nvPr/>
        </p:nvPicPr>
        <p:blipFill>
          <a:blip r:embed="rId2" cstate="print"/>
          <a:srcRect/>
          <a:stretch>
            <a:fillRect/>
          </a:stretch>
        </p:blipFill>
        <p:spPr bwMode="auto">
          <a:xfrm>
            <a:off x="7164288" y="2564904"/>
            <a:ext cx="1894190" cy="1594867"/>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2276872"/>
            <a:ext cx="6661974" cy="4231928"/>
          </a:xfrm>
          <a:prstGeom prst="rect">
            <a:avLst/>
          </a:prstGeom>
        </p:spPr>
        <p:txBody>
          <a:bodyPr wrap="square">
            <a:spAutoFit/>
          </a:bodyPr>
          <a:lstStyle/>
          <a:p>
            <a:pPr marL="342900" indent="-342900">
              <a:buFont typeface="Wingdings" pitchFamily="2" charset="2"/>
              <a:buChar char="Ø"/>
            </a:pPr>
            <a:endParaRPr lang="es-MX" sz="2100" dirty="0" smtClean="0">
              <a:latin typeface="+mn-lt"/>
            </a:endParaRPr>
          </a:p>
          <a:p>
            <a:pPr marL="914400" lvl="1" indent="-457200">
              <a:buFont typeface="Wingdings" pitchFamily="2" charset="2"/>
              <a:buChar char="v"/>
            </a:pPr>
            <a:r>
              <a:rPr lang="es-MX" sz="2100" dirty="0" smtClean="0">
                <a:latin typeface="+mn-lt"/>
              </a:rPr>
              <a:t>Promover la Gobernanza en la gestión de las instituciones.</a:t>
            </a:r>
          </a:p>
          <a:p>
            <a:pPr marL="914400" lvl="1" indent="-457200">
              <a:buFont typeface="Wingdings" pitchFamily="2" charset="2"/>
              <a:buChar char="v"/>
            </a:pPr>
            <a:endParaRPr lang="es-MX" sz="2100" dirty="0" smtClean="0">
              <a:latin typeface="+mn-lt"/>
            </a:endParaRPr>
          </a:p>
          <a:p>
            <a:pPr marL="914400" lvl="1" indent="-457200">
              <a:buFont typeface="Wingdings" pitchFamily="2" charset="2"/>
              <a:buChar char="v"/>
            </a:pPr>
            <a:r>
              <a:rPr lang="es-MX" sz="2100" dirty="0" smtClean="0">
                <a:latin typeface="+mn-lt"/>
              </a:rPr>
              <a:t>Desarrollar una reingeniería de procesos.</a:t>
            </a:r>
          </a:p>
          <a:p>
            <a:pPr marL="914400" lvl="1" indent="-457200">
              <a:buFont typeface="Wingdings" pitchFamily="2" charset="2"/>
              <a:buChar char="v"/>
            </a:pPr>
            <a:endParaRPr lang="es-MX" sz="2100" dirty="0" smtClean="0">
              <a:latin typeface="+mn-lt"/>
            </a:endParaRPr>
          </a:p>
          <a:p>
            <a:pPr marL="914400" lvl="1" indent="-457200">
              <a:buFont typeface="Wingdings" pitchFamily="2" charset="2"/>
              <a:buChar char="v"/>
            </a:pPr>
            <a:r>
              <a:rPr lang="es-MX" sz="2100" dirty="0" smtClean="0">
                <a:latin typeface="+mn-lt"/>
              </a:rPr>
              <a:t>Evaluar para la toma de decisiones, la gestión por resultados y rendición de cuentas.</a:t>
            </a:r>
          </a:p>
          <a:p>
            <a:pPr marL="914400" lvl="1" indent="-457200">
              <a:buFont typeface="Wingdings" pitchFamily="2" charset="2"/>
              <a:buChar char="v"/>
            </a:pPr>
            <a:endParaRPr lang="es-MX" sz="2100" dirty="0" smtClean="0">
              <a:latin typeface="+mn-lt"/>
            </a:endParaRPr>
          </a:p>
          <a:p>
            <a:pPr marL="914400" lvl="1" indent="-457200">
              <a:buFont typeface="Wingdings" pitchFamily="2" charset="2"/>
              <a:buChar char="v"/>
            </a:pPr>
            <a:r>
              <a:rPr lang="es-MX" sz="2100" dirty="0" smtClean="0">
                <a:latin typeface="+mn-lt"/>
              </a:rPr>
              <a:t>Fortalecer el proceso de modernización presupuestal.</a:t>
            </a:r>
          </a:p>
          <a:p>
            <a:pPr marL="914400" lvl="1" indent="-457200">
              <a:buFont typeface="Wingdings" pitchFamily="2" charset="2"/>
              <a:buChar char="Ø"/>
            </a:pPr>
            <a:endParaRPr lang="es-MX" sz="2000" dirty="0" smtClean="0"/>
          </a:p>
          <a:p>
            <a:pPr marL="342900" indent="-342900">
              <a:buFont typeface="Wingdings" pitchFamily="2" charset="2"/>
              <a:buChar char="Ø"/>
            </a:pPr>
            <a:endParaRPr lang="es-MX" dirty="0" smtClean="0"/>
          </a:p>
        </p:txBody>
      </p:sp>
      <p:sp>
        <p:nvSpPr>
          <p:cNvPr id="6" name="1 Título"/>
          <p:cNvSpPr>
            <a:spLocks noGrp="1"/>
          </p:cNvSpPr>
          <p:nvPr>
            <p:ph type="ctrTitle"/>
          </p:nvPr>
        </p:nvSpPr>
        <p:spPr>
          <a:xfrm>
            <a:off x="642910" y="928670"/>
            <a:ext cx="7772400" cy="857256"/>
          </a:xfrm>
        </p:spPr>
        <p:txBody>
          <a:bodyPr/>
          <a:lstStyle/>
          <a:p>
            <a:r>
              <a:rPr lang="es-MX" b="1" dirty="0" smtClean="0"/>
              <a:t>Tendencias y retos para la APE</a:t>
            </a:r>
            <a:endParaRPr lang="es-MX" b="1" dirty="0"/>
          </a:p>
        </p:txBody>
      </p:sp>
      <p:pic>
        <p:nvPicPr>
          <p:cNvPr id="16386" name="Picture 2" descr="http://t1.gstatic.com/images?q=tbn:ANd9GcRLCOcYVQVbS-UuhGfkQ1lM4PEAX0t6qQiIpC_RlzbaENClWkms"/>
          <p:cNvPicPr>
            <a:picLocks noChangeAspect="1" noChangeArrowheads="1"/>
          </p:cNvPicPr>
          <p:nvPr/>
        </p:nvPicPr>
        <p:blipFill>
          <a:blip r:embed="rId2" cstate="print"/>
          <a:srcRect/>
          <a:stretch>
            <a:fillRect/>
          </a:stretch>
        </p:blipFill>
        <p:spPr bwMode="auto">
          <a:xfrm>
            <a:off x="6500826" y="2857496"/>
            <a:ext cx="2343150" cy="1952625"/>
          </a:xfrm>
          <a:prstGeom prst="rect">
            <a:avLst/>
          </a:prstGeom>
          <a:noFill/>
        </p:spPr>
      </p:pic>
      <p:sp>
        <p:nvSpPr>
          <p:cNvPr id="5" name="4 CuadroTexto"/>
          <p:cNvSpPr txBox="1"/>
          <p:nvPr/>
        </p:nvSpPr>
        <p:spPr>
          <a:xfrm>
            <a:off x="251520" y="1772816"/>
            <a:ext cx="7992888" cy="800219"/>
          </a:xfrm>
          <a:prstGeom prst="rect">
            <a:avLst/>
          </a:prstGeom>
          <a:noFill/>
        </p:spPr>
        <p:txBody>
          <a:bodyPr wrap="square" rtlCol="0">
            <a:spAutoFit/>
          </a:bodyPr>
          <a:lstStyle/>
          <a:p>
            <a:r>
              <a:rPr lang="es-MX" sz="2800" b="1" dirty="0" smtClean="0">
                <a:latin typeface="+mn-lt"/>
              </a:rPr>
              <a:t>Gestión por resultados orientada al desarrollo</a:t>
            </a:r>
          </a:p>
          <a:p>
            <a:endParaRPr lang="es-MX" dirty="0"/>
          </a:p>
        </p:txBody>
      </p:sp>
    </p:spTree>
  </p:cSld>
  <p:clrMapOvr>
    <a:masterClrMapping/>
  </p:clrMapOvr>
  <p:transition spd="slow">
    <p:fade thruBlk="1"/>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txBox="1">
            <a:spLocks/>
          </p:cNvSpPr>
          <p:nvPr/>
        </p:nvSpPr>
        <p:spPr>
          <a:xfrm>
            <a:off x="683568" y="1628800"/>
            <a:ext cx="7772400" cy="1470025"/>
          </a:xfrm>
          <a:prstGeom prst="rect">
            <a:avLst/>
          </a:prstGeom>
        </p:spPr>
        <p:txBody>
          <a:bodyPr/>
          <a:lstStyle/>
          <a:p>
            <a:pPr marL="0" marR="0" lvl="0" indent="0" algn="ctr" defTabSz="914400" eaLnBrk="0" latinLnBrk="0" hangingPunct="0">
              <a:lnSpc>
                <a:spcPct val="100000"/>
              </a:lnSpc>
              <a:spcBef>
                <a:spcPct val="0"/>
              </a:spcBef>
              <a:buClrTx/>
              <a:buSzTx/>
              <a:buFontTx/>
              <a:buNone/>
              <a:tabLst/>
              <a:defRPr/>
            </a:pPr>
            <a:r>
              <a:rPr lang="es-MX" sz="4400" b="1" dirty="0" smtClean="0">
                <a:latin typeface="+mn-lt"/>
                <a:ea typeface="+mj-ea"/>
                <a:cs typeface="Arial" pitchFamily="34" charset="0"/>
              </a:rPr>
              <a:t>La organización gubernamental</a:t>
            </a:r>
            <a:endParaRPr lang="es-MX" sz="4400" b="1" dirty="0">
              <a:latin typeface="+mn-lt"/>
              <a:ea typeface="+mj-ea"/>
              <a:cs typeface="Arial" pitchFamily="34" charset="0"/>
            </a:endParaRPr>
          </a:p>
        </p:txBody>
      </p:sp>
      <p:sp>
        <p:nvSpPr>
          <p:cNvPr id="4" name="3 Subtítulo"/>
          <p:cNvSpPr>
            <a:spLocks noGrp="1"/>
          </p:cNvSpPr>
          <p:nvPr>
            <p:ph type="subTitle" idx="1"/>
          </p:nvPr>
        </p:nvSpPr>
        <p:spPr>
          <a:xfrm>
            <a:off x="1475656" y="2780928"/>
            <a:ext cx="6400800" cy="1752600"/>
          </a:xfrm>
        </p:spPr>
        <p:txBody>
          <a:bodyPr/>
          <a:lstStyle/>
          <a:p>
            <a:pPr marL="536575" indent="-536575" algn="just">
              <a:lnSpc>
                <a:spcPct val="120000"/>
              </a:lnSpc>
              <a:buClr>
                <a:srgbClr val="E46C0A"/>
              </a:buClr>
              <a:buFont typeface="Wingdings" pitchFamily="2" charset="2"/>
              <a:buChar char="v"/>
              <a:tabLst>
                <a:tab pos="534988" algn="l"/>
              </a:tabLst>
              <a:defRPr/>
            </a:pPr>
            <a:r>
              <a:rPr lang="es-MX" sz="2400" i="1" dirty="0" smtClean="0">
                <a:solidFill>
                  <a:schemeClr val="tx1">
                    <a:lumMod val="50000"/>
                    <a:lumOff val="50000"/>
                  </a:schemeClr>
                </a:solidFill>
                <a:cs typeface="Century Gothic"/>
              </a:rPr>
              <a:t>Marco Normativo</a:t>
            </a:r>
          </a:p>
          <a:p>
            <a:pPr marL="536575" indent="-536575" algn="just">
              <a:lnSpc>
                <a:spcPct val="120000"/>
              </a:lnSpc>
              <a:buClr>
                <a:srgbClr val="E46C0A"/>
              </a:buClr>
              <a:buFont typeface="Wingdings" pitchFamily="2" charset="2"/>
              <a:buChar char="v"/>
              <a:tabLst>
                <a:tab pos="534988" algn="l"/>
              </a:tabLst>
              <a:defRPr/>
            </a:pPr>
            <a:r>
              <a:rPr lang="es-MX" sz="2400" i="1" dirty="0" smtClean="0">
                <a:solidFill>
                  <a:schemeClr val="tx1">
                    <a:lumMod val="50000"/>
                    <a:lumOff val="50000"/>
                  </a:schemeClr>
                </a:solidFill>
                <a:cs typeface="Century Gothic"/>
              </a:rPr>
              <a:t>Presupuesto</a:t>
            </a:r>
          </a:p>
          <a:p>
            <a:pPr marL="536575" indent="-536575" algn="just">
              <a:lnSpc>
                <a:spcPct val="120000"/>
              </a:lnSpc>
              <a:buClr>
                <a:srgbClr val="E46C0A"/>
              </a:buClr>
              <a:buFont typeface="Wingdings" pitchFamily="2" charset="2"/>
              <a:buChar char="v"/>
              <a:tabLst>
                <a:tab pos="534988" algn="l"/>
              </a:tabLst>
              <a:defRPr/>
            </a:pPr>
            <a:r>
              <a:rPr lang="es-MX" sz="2400" i="1" dirty="0" smtClean="0">
                <a:solidFill>
                  <a:schemeClr val="tx1">
                    <a:lumMod val="50000"/>
                    <a:lumOff val="50000"/>
                  </a:schemeClr>
                </a:solidFill>
                <a:cs typeface="Century Gothic"/>
              </a:rPr>
              <a:t>Plan Estatal de Desarrollo (Programas para la Modernización de la APE) </a:t>
            </a:r>
          </a:p>
          <a:p>
            <a:pPr marL="536575" indent="-536575" algn="just">
              <a:lnSpc>
                <a:spcPct val="120000"/>
              </a:lnSpc>
              <a:buClr>
                <a:srgbClr val="E46C0A"/>
              </a:buClr>
              <a:buFont typeface="Wingdings" pitchFamily="2" charset="2"/>
              <a:buChar char="v"/>
              <a:tabLst>
                <a:tab pos="534988" algn="l"/>
              </a:tabLst>
              <a:defRPr/>
            </a:pPr>
            <a:r>
              <a:rPr lang="es-MX" sz="2400" i="1" dirty="0" smtClean="0">
                <a:solidFill>
                  <a:schemeClr val="tx1">
                    <a:lumMod val="50000"/>
                    <a:lumOff val="50000"/>
                  </a:schemeClr>
                </a:solidFill>
                <a:cs typeface="Century Gothic"/>
              </a:rPr>
              <a:t>Principales Directrices del Gobernador</a:t>
            </a:r>
          </a:p>
          <a:p>
            <a:pPr marL="536575" indent="-536575" algn="just">
              <a:lnSpc>
                <a:spcPct val="120000"/>
              </a:lnSpc>
              <a:buClr>
                <a:srgbClr val="E46C0A"/>
              </a:buClr>
              <a:buFont typeface="Wingdings" pitchFamily="2" charset="2"/>
              <a:buChar char="v"/>
              <a:tabLst>
                <a:tab pos="534988" algn="l"/>
              </a:tabLst>
              <a:defRPr/>
            </a:pPr>
            <a:r>
              <a:rPr lang="es-MX" sz="2400" i="1" dirty="0" smtClean="0">
                <a:solidFill>
                  <a:schemeClr val="tx1">
                    <a:lumMod val="50000"/>
                    <a:lumOff val="50000"/>
                  </a:schemeClr>
                </a:solidFill>
                <a:cs typeface="Century Gothic"/>
              </a:rPr>
              <a:t>Evolución de la estructura organizativa</a:t>
            </a:r>
          </a:p>
          <a:p>
            <a:endParaRPr lang="es-MX" dirty="0"/>
          </a:p>
        </p:txBody>
      </p:sp>
    </p:spTree>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a:spLocks noChangeArrowheads="1"/>
          </p:cNvSpPr>
          <p:nvPr/>
        </p:nvSpPr>
        <p:spPr bwMode="auto">
          <a:xfrm>
            <a:off x="714348" y="1000108"/>
            <a:ext cx="7705725" cy="574901"/>
          </a:xfrm>
          <a:prstGeom prst="rect">
            <a:avLst/>
          </a:prstGeom>
        </p:spPr>
        <p:txBody>
          <a:bodyPr wrap="square">
            <a:spAutoFit/>
          </a:bodyPr>
          <a:lstStyle/>
          <a:p>
            <a:pPr marL="536575" indent="-536575" algn="just">
              <a:lnSpc>
                <a:spcPct val="120000"/>
              </a:lnSpc>
              <a:spcBef>
                <a:spcPct val="20000"/>
              </a:spcBef>
              <a:buClr>
                <a:srgbClr val="E46C0A"/>
              </a:buClr>
              <a:tabLst>
                <a:tab pos="534988" algn="l"/>
              </a:tabLst>
              <a:defRPr/>
            </a:pPr>
            <a:r>
              <a:rPr lang="es-MX" sz="2800" i="1" dirty="0" smtClean="0">
                <a:latin typeface="+mn-lt"/>
                <a:cs typeface="Century Gothic"/>
              </a:rPr>
              <a:t>Marco Normativo:</a:t>
            </a:r>
            <a:endParaRPr lang="es-MX" sz="2800" i="1" dirty="0">
              <a:latin typeface="+mn-lt"/>
              <a:cs typeface="Century Gothic"/>
            </a:endParaRPr>
          </a:p>
        </p:txBody>
      </p:sp>
      <p:sp>
        <p:nvSpPr>
          <p:cNvPr id="3" name="Rectangle 5"/>
          <p:cNvSpPr>
            <a:spLocks noChangeArrowheads="1"/>
          </p:cNvSpPr>
          <p:nvPr/>
        </p:nvSpPr>
        <p:spPr bwMode="auto">
          <a:xfrm>
            <a:off x="714348" y="1765459"/>
            <a:ext cx="7705725" cy="1229888"/>
          </a:xfrm>
          <a:prstGeom prst="rect">
            <a:avLst/>
          </a:prstGeom>
        </p:spPr>
        <p:txBody>
          <a:bodyPr wrap="square">
            <a:spAutoFit/>
          </a:bodyPr>
          <a:lstStyle/>
          <a:p>
            <a:pPr marL="536575" indent="-536575" algn="just">
              <a:lnSpc>
                <a:spcPct val="120000"/>
              </a:lnSpc>
              <a:spcBef>
                <a:spcPct val="20000"/>
              </a:spcBef>
              <a:buClr>
                <a:srgbClr val="E46C0A"/>
              </a:buClr>
              <a:buFont typeface="Wingdings" pitchFamily="2" charset="2"/>
              <a:buChar char="v"/>
              <a:tabLst>
                <a:tab pos="534988" algn="l"/>
              </a:tabLst>
              <a:defRPr/>
            </a:pPr>
            <a:r>
              <a:rPr lang="es-MX" sz="2100" b="1" i="1" dirty="0" smtClean="0">
                <a:latin typeface="+mn-lt"/>
                <a:cs typeface="Century Gothic"/>
              </a:rPr>
              <a:t>Ley Orgánica:</a:t>
            </a:r>
            <a:r>
              <a:rPr lang="es-MX" sz="2100" i="1" dirty="0" smtClean="0">
                <a:latin typeface="+mn-lt"/>
                <a:cs typeface="Century Gothic"/>
              </a:rPr>
              <a:t> Ley requerida constitucionalmente para regular ciertas materias. Establece la estructura, funcionamiento y bases de organización del Poder Ejecutivo del Estado de Sonora.</a:t>
            </a:r>
            <a:endParaRPr lang="es-MX" sz="2100" i="1" dirty="0">
              <a:latin typeface="+mn-lt"/>
              <a:cs typeface="Century Gothic"/>
            </a:endParaRPr>
          </a:p>
        </p:txBody>
      </p:sp>
      <p:sp>
        <p:nvSpPr>
          <p:cNvPr id="4" name="Rectangle 5"/>
          <p:cNvSpPr>
            <a:spLocks noChangeArrowheads="1"/>
          </p:cNvSpPr>
          <p:nvPr/>
        </p:nvSpPr>
        <p:spPr bwMode="auto">
          <a:xfrm>
            <a:off x="755576" y="3284984"/>
            <a:ext cx="7705725" cy="842090"/>
          </a:xfrm>
          <a:prstGeom prst="rect">
            <a:avLst/>
          </a:prstGeom>
        </p:spPr>
        <p:txBody>
          <a:bodyPr wrap="square">
            <a:spAutoFit/>
          </a:bodyPr>
          <a:lstStyle/>
          <a:p>
            <a:pPr marL="536575" indent="-536575" algn="just">
              <a:lnSpc>
                <a:spcPct val="120000"/>
              </a:lnSpc>
              <a:spcBef>
                <a:spcPct val="20000"/>
              </a:spcBef>
              <a:buClr>
                <a:srgbClr val="E46C0A"/>
              </a:buClr>
              <a:buFont typeface="Wingdings" pitchFamily="2" charset="2"/>
              <a:buChar char="v"/>
              <a:tabLst>
                <a:tab pos="534988" algn="l"/>
              </a:tabLst>
              <a:defRPr/>
            </a:pPr>
            <a:r>
              <a:rPr lang="es-MX" sz="2100" b="1" i="1" dirty="0" smtClean="0">
                <a:latin typeface="+mn-lt"/>
                <a:cs typeface="Century Gothic"/>
              </a:rPr>
              <a:t>Ley o Decreto de Creación</a:t>
            </a:r>
            <a:r>
              <a:rPr lang="es-MX" sz="2100" i="1" dirty="0" smtClean="0">
                <a:latin typeface="+mn-lt"/>
                <a:cs typeface="Century Gothic"/>
              </a:rPr>
              <a:t>: Ordenamiento jurídico que da origen a algo.	</a:t>
            </a:r>
            <a:endParaRPr lang="es-MX" sz="2100" i="1" dirty="0">
              <a:latin typeface="+mn-lt"/>
              <a:cs typeface="Century Gothic"/>
            </a:endParaRPr>
          </a:p>
        </p:txBody>
      </p:sp>
      <p:sp>
        <p:nvSpPr>
          <p:cNvPr id="5" name="Rectangle 5"/>
          <p:cNvSpPr>
            <a:spLocks noChangeArrowheads="1"/>
          </p:cNvSpPr>
          <p:nvPr/>
        </p:nvSpPr>
        <p:spPr bwMode="auto">
          <a:xfrm>
            <a:off x="714348" y="4357694"/>
            <a:ext cx="7705725" cy="842090"/>
          </a:xfrm>
          <a:prstGeom prst="rect">
            <a:avLst/>
          </a:prstGeom>
        </p:spPr>
        <p:txBody>
          <a:bodyPr wrap="square">
            <a:spAutoFit/>
          </a:bodyPr>
          <a:lstStyle/>
          <a:p>
            <a:pPr marL="536575" indent="-536575" algn="just">
              <a:lnSpc>
                <a:spcPct val="120000"/>
              </a:lnSpc>
              <a:spcBef>
                <a:spcPct val="20000"/>
              </a:spcBef>
              <a:buClr>
                <a:srgbClr val="E46C0A"/>
              </a:buClr>
              <a:buFont typeface="Wingdings" pitchFamily="2" charset="2"/>
              <a:buChar char="v"/>
              <a:tabLst>
                <a:tab pos="534988" algn="l"/>
              </a:tabLst>
              <a:defRPr/>
            </a:pPr>
            <a:r>
              <a:rPr lang="es-MX" sz="2100" b="1" i="1" dirty="0" smtClean="0">
                <a:latin typeface="+mn-lt"/>
                <a:cs typeface="Century Gothic"/>
              </a:rPr>
              <a:t>Reglamento Interior: </a:t>
            </a:r>
            <a:r>
              <a:rPr lang="es-MX" sz="2100" i="1" dirty="0" smtClean="0">
                <a:latin typeface="+mn-lt"/>
                <a:cs typeface="Century Gothic"/>
              </a:rPr>
              <a:t>Documento que establece las atribuciones conferidas por ley o decreto a una instancia gubernamental.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0-#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0-#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utoUpdateAnimBg="0"/>
      <p:bldP spid="3" grpId="0" animBg="1" autoUpdateAnimBg="0"/>
      <p:bldP spid="4" grpId="0" animBg="1" autoUpdateAnimBg="0"/>
      <p:bldP spid="5"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VIDEO: </a:t>
            </a:r>
            <a:br>
              <a:rPr lang="es-MX" dirty="0" smtClean="0"/>
            </a:br>
            <a:r>
              <a:rPr lang="es-MX" dirty="0" smtClean="0"/>
              <a:t>El Santo contra la burocracia</a:t>
            </a:r>
            <a:endParaRPr lang="es-MX" dirty="0"/>
          </a:p>
        </p:txBody>
      </p:sp>
    </p:spTree>
  </p:cSld>
  <p:clrMapOvr>
    <a:masterClrMapping/>
  </p:clrMapOvr>
  <p:transition spd="slow">
    <p:fade thruBlk="1"/>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251520" y="1167252"/>
            <a:ext cx="8640960" cy="574901"/>
          </a:xfrm>
          <a:prstGeom prst="rect">
            <a:avLst/>
          </a:prstGeom>
          <a:noFill/>
          <a:ln w="9525" algn="ctr">
            <a:noFill/>
            <a:miter lim="800000"/>
            <a:headEnd/>
            <a:tailEnd/>
          </a:ln>
        </p:spPr>
        <p:txBody>
          <a:bodyPr wrap="square" anchor="ctr">
            <a:spAutoFit/>
          </a:bodyPr>
          <a:lstStyle/>
          <a:p>
            <a:pPr marL="536575" indent="-536575" algn="just">
              <a:lnSpc>
                <a:spcPct val="120000"/>
              </a:lnSpc>
              <a:spcBef>
                <a:spcPct val="20000"/>
              </a:spcBef>
              <a:buClr>
                <a:srgbClr val="E46C0A"/>
              </a:buClr>
              <a:tabLst>
                <a:tab pos="534988" algn="l"/>
              </a:tabLst>
              <a:defRPr/>
            </a:pPr>
            <a:r>
              <a:rPr lang="es-ES" sz="2800" i="1" dirty="0" smtClean="0">
                <a:latin typeface="+mn-lt"/>
                <a:cs typeface="Century Gothic"/>
              </a:rPr>
              <a:t>Ley Orgánica del Poder Ejecutivo del Estado de Sonora</a:t>
            </a:r>
          </a:p>
        </p:txBody>
      </p:sp>
      <p:sp>
        <p:nvSpPr>
          <p:cNvPr id="3" name="Rectangle 4"/>
          <p:cNvSpPr>
            <a:spLocks noChangeArrowheads="1"/>
          </p:cNvSpPr>
          <p:nvPr/>
        </p:nvSpPr>
        <p:spPr bwMode="auto">
          <a:xfrm>
            <a:off x="500034" y="1729397"/>
            <a:ext cx="7715304" cy="4296561"/>
          </a:xfrm>
          <a:prstGeom prst="rect">
            <a:avLst/>
          </a:prstGeom>
          <a:noFill/>
          <a:ln w="9525" algn="ctr">
            <a:noFill/>
            <a:miter lim="800000"/>
            <a:headEnd/>
            <a:tailEnd/>
          </a:ln>
        </p:spPr>
        <p:txBody>
          <a:bodyPr wrap="square" anchor="ctr">
            <a:spAutoFit/>
          </a:bodyPr>
          <a:lstStyle/>
          <a:p>
            <a:pPr marL="536575" indent="-536575" algn="just">
              <a:lnSpc>
                <a:spcPct val="120000"/>
              </a:lnSpc>
              <a:spcBef>
                <a:spcPct val="20000"/>
              </a:spcBef>
              <a:buClr>
                <a:srgbClr val="E46C0A"/>
              </a:buClr>
              <a:tabLst>
                <a:tab pos="534988" algn="l"/>
              </a:tabLst>
              <a:defRPr/>
            </a:pPr>
            <a:r>
              <a:rPr lang="es-ES" sz="2200" i="1" dirty="0" smtClean="0">
                <a:latin typeface="+mn-lt"/>
                <a:cs typeface="Century Gothic"/>
              </a:rPr>
              <a:t>Facultades y obligaciones de la Secretaría de la Contraloría General. </a:t>
            </a:r>
          </a:p>
          <a:p>
            <a:pPr marL="536575" indent="-536575" algn="just">
              <a:lnSpc>
                <a:spcPct val="120000"/>
              </a:lnSpc>
              <a:spcBef>
                <a:spcPct val="20000"/>
              </a:spcBef>
              <a:buClr>
                <a:srgbClr val="E46C0A"/>
              </a:buClr>
              <a:tabLst>
                <a:tab pos="534988" algn="l"/>
              </a:tabLst>
              <a:defRPr/>
            </a:pPr>
            <a:endParaRPr lang="es-ES" sz="2200" i="1" dirty="0" smtClean="0">
              <a:latin typeface="+mn-lt"/>
              <a:cs typeface="Century Gothic"/>
            </a:endParaRPr>
          </a:p>
          <a:p>
            <a:pPr marL="536575" indent="-536575" algn="just">
              <a:lnSpc>
                <a:spcPct val="120000"/>
              </a:lnSpc>
              <a:spcBef>
                <a:spcPct val="20000"/>
              </a:spcBef>
              <a:buClr>
                <a:srgbClr val="E46C0A"/>
              </a:buClr>
              <a:tabLst>
                <a:tab pos="534988" algn="l"/>
              </a:tabLst>
              <a:defRPr/>
            </a:pPr>
            <a:r>
              <a:rPr lang="es-ES" sz="2200" i="1" dirty="0" smtClean="0">
                <a:latin typeface="+mn-lt"/>
                <a:cs typeface="Century Gothic"/>
              </a:rPr>
              <a:t>Artículo 26.-</a:t>
            </a:r>
          </a:p>
          <a:p>
            <a:pPr marL="536575" indent="-536575" algn="just">
              <a:lnSpc>
                <a:spcPct val="120000"/>
              </a:lnSpc>
              <a:spcBef>
                <a:spcPct val="20000"/>
              </a:spcBef>
              <a:buClr>
                <a:srgbClr val="E46C0A"/>
              </a:buClr>
              <a:tabLst>
                <a:tab pos="534988" algn="l"/>
              </a:tabLst>
              <a:defRPr/>
            </a:pPr>
            <a:r>
              <a:rPr lang="es-ES" sz="2200" i="1" dirty="0" smtClean="0">
                <a:latin typeface="+mn-lt"/>
                <a:cs typeface="Century Gothic"/>
              </a:rPr>
              <a:t>B. En materia de desarrollo administrativo:</a:t>
            </a:r>
          </a:p>
          <a:p>
            <a:pPr marL="536575" lvl="0" indent="-536575" algn="just" eaLnBrk="0" hangingPunct="0">
              <a:lnSpc>
                <a:spcPct val="120000"/>
              </a:lnSpc>
              <a:spcBef>
                <a:spcPct val="20000"/>
              </a:spcBef>
              <a:buClr>
                <a:srgbClr val="E46C0A"/>
              </a:buClr>
              <a:tabLst>
                <a:tab pos="534988" algn="l"/>
              </a:tabLst>
              <a:defRPr/>
            </a:pPr>
            <a:r>
              <a:rPr lang="es-ES" sz="2200" i="1" dirty="0" smtClean="0">
                <a:latin typeface="+mn-lt"/>
                <a:cs typeface="Century Gothic"/>
              </a:rPr>
              <a:t>XI. Reglamentos interiores y manuales de organización, de procesos y de servicios al público;</a:t>
            </a:r>
            <a:endParaRPr lang="es-MX" sz="2200" i="1" dirty="0" smtClean="0">
              <a:latin typeface="+mn-lt"/>
              <a:cs typeface="Century Gothic"/>
            </a:endParaRPr>
          </a:p>
          <a:p>
            <a:pPr marL="536575" lvl="0" indent="-536575" algn="just" eaLnBrk="0" hangingPunct="0">
              <a:lnSpc>
                <a:spcPct val="120000"/>
              </a:lnSpc>
              <a:spcBef>
                <a:spcPct val="20000"/>
              </a:spcBef>
              <a:buClr>
                <a:srgbClr val="E46C0A"/>
              </a:buClr>
              <a:tabLst>
                <a:tab pos="534988" algn="l"/>
              </a:tabLst>
              <a:defRPr/>
            </a:pPr>
            <a:r>
              <a:rPr lang="es-MX" sz="2200" i="1" dirty="0" smtClean="0">
                <a:latin typeface="+mn-lt"/>
                <a:cs typeface="Century Gothic"/>
              </a:rPr>
              <a:t>XII.- Estructuras orgánicas y ocupacionales;</a:t>
            </a:r>
          </a:p>
          <a:p>
            <a:pPr algn="just"/>
            <a:endParaRPr lang="es-ES" sz="2000" dirty="0" smtClean="0">
              <a:solidFill>
                <a:schemeClr val="accent1">
                  <a:lumMod val="50000"/>
                </a:schemeClr>
              </a:solidFill>
              <a:latin typeface="Arial Narrow" pitchFamily="34" charset="0"/>
            </a:endParaRPr>
          </a:p>
          <a:p>
            <a:pPr algn="just"/>
            <a:endParaRPr lang="es-ES" sz="2000" dirty="0" smtClean="0">
              <a:solidFill>
                <a:schemeClr val="accent1">
                  <a:lumMod val="50000"/>
                </a:schemeClr>
              </a:solidFill>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par>
                          <p:cTn id="8" fill="hold">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ox(in)">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autoUpdateAnimBg="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179512" y="1207486"/>
            <a:ext cx="8712968" cy="5444567"/>
          </a:xfrm>
          <a:prstGeom prst="rect">
            <a:avLst/>
          </a:prstGeom>
          <a:noFill/>
          <a:ln w="9525" algn="ctr">
            <a:noFill/>
            <a:miter lim="800000"/>
            <a:headEnd/>
            <a:tailEnd/>
          </a:ln>
        </p:spPr>
        <p:txBody>
          <a:bodyPr wrap="square" anchor="ctr">
            <a:spAutoFit/>
          </a:bodyPr>
          <a:lstStyle/>
          <a:p>
            <a:pPr marL="536575" indent="-536575" algn="just">
              <a:spcBef>
                <a:spcPts val="0"/>
              </a:spcBef>
              <a:buClr>
                <a:srgbClr val="E46C0A"/>
              </a:buClr>
              <a:tabLst>
                <a:tab pos="534988" algn="l"/>
              </a:tabLst>
              <a:defRPr/>
            </a:pPr>
            <a:r>
              <a:rPr lang="es-ES" sz="2200" i="1" dirty="0" smtClean="0">
                <a:latin typeface="+mn-lt"/>
                <a:cs typeface="Century Gothic"/>
              </a:rPr>
              <a:t>DEL OBJETO, ORGANIZACIÓN Y </a:t>
            </a:r>
            <a:r>
              <a:rPr lang="es-ES_tradnl" sz="2200" i="1" dirty="0" smtClean="0">
                <a:latin typeface="+mn-lt"/>
                <a:cs typeface="Century Gothic"/>
              </a:rPr>
              <a:t>FUNCIONAMIENTO</a:t>
            </a:r>
            <a:endParaRPr lang="es-MX" sz="2200" i="1" dirty="0" smtClean="0">
              <a:latin typeface="+mn-lt"/>
              <a:cs typeface="Century Gothic"/>
            </a:endParaRPr>
          </a:p>
          <a:p>
            <a:pPr marL="536575" indent="-536575" algn="just">
              <a:spcBef>
                <a:spcPts val="0"/>
              </a:spcBef>
              <a:buClr>
                <a:srgbClr val="E46C0A"/>
              </a:buClr>
              <a:tabLst>
                <a:tab pos="534988" algn="l"/>
              </a:tabLst>
              <a:defRPr/>
            </a:pPr>
            <a:r>
              <a:rPr lang="es-ES" sz="2200" i="1" dirty="0" smtClean="0">
                <a:latin typeface="+mn-lt"/>
                <a:cs typeface="Century Gothic"/>
              </a:rPr>
              <a:t>DE LAS ENTIDADES PARAESTATALES</a:t>
            </a:r>
            <a:endParaRPr lang="es-MX" sz="2200" i="1" dirty="0" smtClean="0">
              <a:latin typeface="+mn-lt"/>
              <a:cs typeface="Century Gothic"/>
            </a:endParaRPr>
          </a:p>
          <a:p>
            <a:pPr lvl="0" algn="just" fontAlgn="base">
              <a:spcBef>
                <a:spcPct val="0"/>
              </a:spcBef>
              <a:spcAft>
                <a:spcPct val="0"/>
              </a:spcAft>
            </a:pPr>
            <a:endParaRPr lang="es-MX" sz="2200" b="1" dirty="0" smtClean="0">
              <a:latin typeface="+mn-lt"/>
              <a:ea typeface="Calibri" pitchFamily="34" charset="0"/>
              <a:cs typeface="Calibri" pitchFamily="34" charset="0"/>
            </a:endParaRPr>
          </a:p>
          <a:p>
            <a:pPr marL="536575" lvl="0" indent="-536575" algn="just">
              <a:lnSpc>
                <a:spcPct val="120000"/>
              </a:lnSpc>
              <a:spcBef>
                <a:spcPct val="20000"/>
              </a:spcBef>
              <a:buClr>
                <a:srgbClr val="E46C0A"/>
              </a:buClr>
              <a:tabLst>
                <a:tab pos="534988" algn="l"/>
              </a:tabLst>
              <a:defRPr/>
            </a:pPr>
            <a:r>
              <a:rPr lang="es-MX" sz="2100" i="1" dirty="0" smtClean="0">
                <a:latin typeface="+mn-lt"/>
                <a:cs typeface="Century Gothic"/>
              </a:rPr>
              <a:t>ARTÍCULO 56.- Las entidades de la administración pública paraestatal, deberán:</a:t>
            </a:r>
          </a:p>
          <a:p>
            <a:pPr lvl="0" algn="just">
              <a:lnSpc>
                <a:spcPct val="120000"/>
              </a:lnSpc>
              <a:spcBef>
                <a:spcPct val="20000"/>
              </a:spcBef>
              <a:buClr>
                <a:srgbClr val="E46C0A"/>
              </a:buClr>
              <a:tabLst>
                <a:tab pos="0" algn="l"/>
              </a:tabLst>
              <a:defRPr/>
            </a:pPr>
            <a:r>
              <a:rPr lang="es-MX" sz="2100" i="1" dirty="0" smtClean="0">
                <a:latin typeface="+mn-lt"/>
                <a:cs typeface="Century Gothic"/>
              </a:rPr>
              <a:t>Formular, aprobar y mantener permanentemente actualizados: </a:t>
            </a:r>
          </a:p>
          <a:p>
            <a:pPr marL="536575" lvl="0" indent="-536575" algn="just">
              <a:lnSpc>
                <a:spcPct val="120000"/>
              </a:lnSpc>
              <a:spcBef>
                <a:spcPct val="20000"/>
              </a:spcBef>
              <a:buClr>
                <a:srgbClr val="E46C0A"/>
              </a:buClr>
              <a:buFont typeface="Wingdings" pitchFamily="2" charset="2"/>
              <a:buChar char="§"/>
              <a:tabLst>
                <a:tab pos="534988" algn="l"/>
              </a:tabLst>
              <a:defRPr/>
            </a:pPr>
            <a:r>
              <a:rPr lang="es-MX" sz="2100" i="1" dirty="0" smtClean="0">
                <a:latin typeface="+mn-lt"/>
                <a:cs typeface="Century Gothic"/>
              </a:rPr>
              <a:t> Reglamentos interiores </a:t>
            </a:r>
          </a:p>
          <a:p>
            <a:pPr marL="536575" lvl="0" indent="-536575" algn="just">
              <a:lnSpc>
                <a:spcPct val="120000"/>
              </a:lnSpc>
              <a:spcBef>
                <a:spcPct val="20000"/>
              </a:spcBef>
              <a:buClr>
                <a:srgbClr val="E46C0A"/>
              </a:buClr>
              <a:buFont typeface="Wingdings" pitchFamily="2" charset="2"/>
              <a:buChar char="§"/>
              <a:tabLst>
                <a:tab pos="534988" algn="l"/>
              </a:tabLst>
              <a:defRPr/>
            </a:pPr>
            <a:r>
              <a:rPr lang="es-MX" sz="2100" i="1" dirty="0" smtClean="0">
                <a:latin typeface="+mn-lt"/>
                <a:cs typeface="Century Gothic"/>
              </a:rPr>
              <a:t> Manuales de organización </a:t>
            </a:r>
          </a:p>
          <a:p>
            <a:pPr marL="536575" lvl="0" indent="-536575" algn="just">
              <a:lnSpc>
                <a:spcPct val="120000"/>
              </a:lnSpc>
              <a:spcBef>
                <a:spcPct val="20000"/>
              </a:spcBef>
              <a:buClr>
                <a:srgbClr val="E46C0A"/>
              </a:buClr>
              <a:buFont typeface="Wingdings" pitchFamily="2" charset="2"/>
              <a:buChar char="§"/>
              <a:tabLst>
                <a:tab pos="534988" algn="l"/>
              </a:tabLst>
              <a:defRPr/>
            </a:pPr>
            <a:r>
              <a:rPr lang="es-MX" sz="2100" i="1" dirty="0" smtClean="0">
                <a:latin typeface="+mn-lt"/>
                <a:cs typeface="Century Gothic"/>
              </a:rPr>
              <a:t> De procedimientos </a:t>
            </a:r>
          </a:p>
          <a:p>
            <a:pPr marL="536575" lvl="0" indent="-536575" algn="just">
              <a:lnSpc>
                <a:spcPct val="120000"/>
              </a:lnSpc>
              <a:spcBef>
                <a:spcPct val="20000"/>
              </a:spcBef>
              <a:buClr>
                <a:srgbClr val="E46C0A"/>
              </a:buClr>
              <a:buFont typeface="Wingdings" pitchFamily="2" charset="2"/>
              <a:buChar char="§"/>
              <a:tabLst>
                <a:tab pos="534988" algn="l"/>
              </a:tabLst>
              <a:defRPr/>
            </a:pPr>
            <a:r>
              <a:rPr lang="es-MX" sz="2100" i="1" dirty="0" smtClean="0">
                <a:latin typeface="+mn-lt"/>
                <a:cs typeface="Century Gothic"/>
              </a:rPr>
              <a:t> De servicios al público. </a:t>
            </a:r>
          </a:p>
          <a:p>
            <a:pPr lvl="0" algn="just">
              <a:lnSpc>
                <a:spcPct val="120000"/>
              </a:lnSpc>
              <a:spcBef>
                <a:spcPct val="20000"/>
              </a:spcBef>
              <a:buClr>
                <a:srgbClr val="E46C0A"/>
              </a:buClr>
              <a:defRPr/>
            </a:pPr>
            <a:r>
              <a:rPr lang="es-MX" sz="2100" i="1" dirty="0" smtClean="0">
                <a:latin typeface="+mn-lt"/>
                <a:cs typeface="Century Gothic"/>
              </a:rPr>
              <a:t>Los Reglamentos deberán publicarse en el Boletín Oficial  del </a:t>
            </a:r>
          </a:p>
          <a:p>
            <a:pPr lvl="0" algn="just">
              <a:lnSpc>
                <a:spcPct val="120000"/>
              </a:lnSpc>
              <a:spcBef>
                <a:spcPct val="20000"/>
              </a:spcBef>
              <a:buClr>
                <a:srgbClr val="E46C0A"/>
              </a:buClr>
              <a:defRPr/>
            </a:pPr>
            <a:r>
              <a:rPr lang="es-MX" sz="2100" i="1" dirty="0" smtClean="0">
                <a:latin typeface="+mn-lt"/>
                <a:cs typeface="Century Gothic"/>
              </a:rPr>
              <a:t>Gobierno del Estado de Sonora</a:t>
            </a:r>
            <a:r>
              <a:rPr lang="es-MX" sz="2200" i="1" dirty="0" smtClean="0">
                <a:latin typeface="+mn-lt"/>
                <a:cs typeface="Century Gothic"/>
              </a:rPr>
              <a:t>.</a:t>
            </a:r>
          </a:p>
          <a:p>
            <a:pPr lvl="0" algn="just" fontAlgn="base">
              <a:spcBef>
                <a:spcPct val="0"/>
              </a:spcBef>
              <a:spcAft>
                <a:spcPct val="0"/>
              </a:spcAft>
            </a:pPr>
            <a:endParaRPr lang="es-MX" sz="2000" b="1" dirty="0" smtClean="0">
              <a:solidFill>
                <a:schemeClr val="accent1">
                  <a:lumMod val="50000"/>
                </a:schemeClr>
              </a:solidFill>
              <a:latin typeface="Arial Narrow" pitchFamily="34" charset="0"/>
              <a:cs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714348" y="1006852"/>
            <a:ext cx="7715304" cy="1091966"/>
          </a:xfrm>
          <a:prstGeom prst="rect">
            <a:avLst/>
          </a:prstGeom>
          <a:noFill/>
          <a:ln w="9525" algn="ctr">
            <a:noFill/>
            <a:miter lim="800000"/>
            <a:headEnd/>
            <a:tailEnd/>
          </a:ln>
        </p:spPr>
        <p:txBody>
          <a:bodyPr wrap="square" anchor="ctr">
            <a:spAutoFit/>
          </a:bodyPr>
          <a:lstStyle/>
          <a:p>
            <a:pPr marL="536575" indent="-536575" algn="just">
              <a:lnSpc>
                <a:spcPct val="120000"/>
              </a:lnSpc>
              <a:spcBef>
                <a:spcPct val="20000"/>
              </a:spcBef>
              <a:buClr>
                <a:srgbClr val="E46C0A"/>
              </a:buClr>
              <a:tabLst>
                <a:tab pos="534988" algn="l"/>
              </a:tabLst>
              <a:defRPr/>
            </a:pPr>
            <a:r>
              <a:rPr lang="es-MX" sz="2800" i="1" dirty="0" smtClean="0">
                <a:latin typeface="+mn-lt"/>
                <a:cs typeface="Century Gothic"/>
              </a:rPr>
              <a:t>Ley del Presupuesto de Egresos, Contabilidad Gubernamental y Gasto Público Estatal:</a:t>
            </a:r>
            <a:endParaRPr lang="es-ES" sz="2800" i="1" dirty="0" smtClean="0">
              <a:latin typeface="+mn-lt"/>
              <a:cs typeface="Century Gothic"/>
            </a:endParaRPr>
          </a:p>
        </p:txBody>
      </p:sp>
      <p:sp>
        <p:nvSpPr>
          <p:cNvPr id="6" name="Rectangle 4"/>
          <p:cNvSpPr>
            <a:spLocks noChangeArrowheads="1"/>
          </p:cNvSpPr>
          <p:nvPr/>
        </p:nvSpPr>
        <p:spPr bwMode="auto">
          <a:xfrm>
            <a:off x="714348" y="2237877"/>
            <a:ext cx="7715304" cy="757130"/>
          </a:xfrm>
          <a:prstGeom prst="rect">
            <a:avLst/>
          </a:prstGeom>
          <a:noFill/>
          <a:ln w="9525" algn="ctr">
            <a:noFill/>
            <a:miter lim="800000"/>
            <a:headEnd/>
            <a:tailEnd/>
          </a:ln>
        </p:spPr>
        <p:txBody>
          <a:bodyPr wrap="square" anchor="ctr">
            <a:spAutoFit/>
          </a:bodyPr>
          <a:lstStyle/>
          <a:p>
            <a:pPr marL="536575" indent="-536575" algn="just">
              <a:lnSpc>
                <a:spcPct val="120000"/>
              </a:lnSpc>
              <a:spcBef>
                <a:spcPct val="20000"/>
              </a:spcBef>
              <a:buClr>
                <a:srgbClr val="E46C0A"/>
              </a:buClr>
              <a:tabLst>
                <a:tab pos="534988" algn="l"/>
              </a:tabLst>
              <a:defRPr/>
            </a:pPr>
            <a:r>
              <a:rPr lang="es-MX" i="1" dirty="0" smtClean="0">
                <a:latin typeface="+mn-lt"/>
                <a:cs typeface="Century Gothic"/>
              </a:rPr>
              <a:t>Artículo 4.- La presupuestación del gasto público estatal se basará en el Plan Estatal de Desarrollo y en los programas que de este se deriven.</a:t>
            </a:r>
            <a:endParaRPr lang="es-ES" i="1" dirty="0" smtClean="0">
              <a:latin typeface="+mn-lt"/>
              <a:cs typeface="Century Gothic"/>
            </a:endParaRPr>
          </a:p>
        </p:txBody>
      </p:sp>
      <p:sp>
        <p:nvSpPr>
          <p:cNvPr id="7" name="Rectangle 4"/>
          <p:cNvSpPr>
            <a:spLocks noChangeArrowheads="1"/>
          </p:cNvSpPr>
          <p:nvPr/>
        </p:nvSpPr>
        <p:spPr bwMode="auto">
          <a:xfrm>
            <a:off x="714348" y="3309447"/>
            <a:ext cx="7715304" cy="1089529"/>
          </a:xfrm>
          <a:prstGeom prst="rect">
            <a:avLst/>
          </a:prstGeom>
          <a:noFill/>
          <a:ln w="9525" algn="ctr">
            <a:noFill/>
            <a:miter lim="800000"/>
            <a:headEnd/>
            <a:tailEnd/>
          </a:ln>
        </p:spPr>
        <p:txBody>
          <a:bodyPr wrap="square" anchor="ctr">
            <a:spAutoFit/>
          </a:bodyPr>
          <a:lstStyle/>
          <a:p>
            <a:pPr marL="536575" indent="-536575" algn="just">
              <a:lnSpc>
                <a:spcPct val="120000"/>
              </a:lnSpc>
              <a:spcBef>
                <a:spcPct val="20000"/>
              </a:spcBef>
              <a:buClr>
                <a:srgbClr val="E46C0A"/>
              </a:buClr>
              <a:tabLst>
                <a:tab pos="534988" algn="l"/>
              </a:tabLst>
              <a:defRPr/>
            </a:pPr>
            <a:r>
              <a:rPr lang="es-ES" i="1" dirty="0" smtClean="0">
                <a:latin typeface="+mn-lt"/>
                <a:cs typeface="Century Gothic"/>
              </a:rPr>
              <a:t>Artículo 6.- …</a:t>
            </a:r>
            <a:r>
              <a:rPr lang="es-MX" i="1" dirty="0" smtClean="0">
                <a:latin typeface="+mn-lt"/>
                <a:cs typeface="Century Gothic"/>
              </a:rPr>
              <a:t>las actividades objeto del presente ordenamiento, se sujetarán a las bases, procedimientos y requisitos que establece</a:t>
            </a:r>
            <a:r>
              <a:rPr lang="es-ES" i="1" dirty="0" smtClean="0">
                <a:latin typeface="+mn-lt"/>
                <a:cs typeface="Century Gothic"/>
              </a:rPr>
              <a:t> esta Ley, su Reglamento y a las disposiciones administrativas … expidan SH, SECOG.</a:t>
            </a:r>
            <a:endParaRPr lang="es-ES" i="1" dirty="0">
              <a:latin typeface="+mn-lt"/>
              <a:cs typeface="Century Gothic"/>
            </a:endParaRPr>
          </a:p>
        </p:txBody>
      </p:sp>
      <p:sp>
        <p:nvSpPr>
          <p:cNvPr id="8" name="Rectangle 4"/>
          <p:cNvSpPr>
            <a:spLocks noChangeArrowheads="1"/>
          </p:cNvSpPr>
          <p:nvPr/>
        </p:nvSpPr>
        <p:spPr bwMode="auto">
          <a:xfrm>
            <a:off x="785786" y="4556477"/>
            <a:ext cx="7715304" cy="1421928"/>
          </a:xfrm>
          <a:prstGeom prst="rect">
            <a:avLst/>
          </a:prstGeom>
          <a:noFill/>
          <a:ln w="9525" algn="ctr">
            <a:noFill/>
            <a:miter lim="800000"/>
            <a:headEnd/>
            <a:tailEnd/>
          </a:ln>
        </p:spPr>
        <p:txBody>
          <a:bodyPr wrap="square" anchor="ctr">
            <a:spAutoFit/>
          </a:bodyPr>
          <a:lstStyle/>
          <a:p>
            <a:pPr marL="536575" indent="-536575" algn="just">
              <a:lnSpc>
                <a:spcPct val="120000"/>
              </a:lnSpc>
              <a:spcBef>
                <a:spcPct val="20000"/>
              </a:spcBef>
              <a:buClr>
                <a:srgbClr val="E46C0A"/>
              </a:buClr>
              <a:tabLst>
                <a:tab pos="534988" algn="l"/>
              </a:tabLst>
              <a:defRPr/>
            </a:pPr>
            <a:r>
              <a:rPr lang="es-ES" i="1" dirty="0" smtClean="0">
                <a:latin typeface="+mn-lt"/>
                <a:cs typeface="Century Gothic"/>
              </a:rPr>
              <a:t>Artículo 9.- … elaborarán anteproyectos de presupuestos con base en sus programas operativos anuales  y ajustándose a las normas, montos y plazos que el Gobernador del Estado establezca por conducto de la Secretaría de Hacienda.</a:t>
            </a:r>
            <a:endParaRPr lang="es-ES" i="1" dirty="0">
              <a:latin typeface="+mn-lt"/>
              <a:cs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par>
                          <p:cTn id="8" fill="hold">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ox(in)">
                                      <p:cBhvr>
                                        <p:cTn id="11" dur="500"/>
                                        <p:tgtEl>
                                          <p:spTgt spid="6"/>
                                        </p:tgtEl>
                                      </p:cBhvr>
                                    </p:animEffect>
                                  </p:childTnLst>
                                </p:cTn>
                              </p:par>
                            </p:childTnLst>
                          </p:cTn>
                        </p:par>
                        <p:par>
                          <p:cTn id="12" fill="hold">
                            <p:stCondLst>
                              <p:cond delay="1000"/>
                            </p:stCondLst>
                            <p:childTnLst>
                              <p:par>
                                <p:cTn id="13" presetID="4" presetClass="entr" presetSubtype="16"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in)">
                                      <p:cBhvr>
                                        <p:cTn id="15" dur="500"/>
                                        <p:tgtEl>
                                          <p:spTgt spid="7"/>
                                        </p:tgtEl>
                                      </p:cBhvr>
                                    </p:animEffect>
                                  </p:childTnLst>
                                </p:cTn>
                              </p:par>
                            </p:childTnLst>
                          </p:cTn>
                        </p:par>
                        <p:par>
                          <p:cTn id="16" fill="hold">
                            <p:stCondLst>
                              <p:cond delay="1500"/>
                            </p:stCondLst>
                            <p:childTnLst>
                              <p:par>
                                <p:cTn id="17" presetID="4"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ox(in)">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6" grpId="0" autoUpdateAnimBg="0"/>
      <p:bldP spid="7" grpId="0" autoUpdateAnimBg="0"/>
      <p:bldP spid="8" grpId="0"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a:spLocks noChangeArrowheads="1"/>
          </p:cNvSpPr>
          <p:nvPr/>
        </p:nvSpPr>
        <p:spPr bwMode="auto">
          <a:xfrm>
            <a:off x="652489" y="1785926"/>
            <a:ext cx="7705725" cy="574901"/>
          </a:xfrm>
          <a:prstGeom prst="rect">
            <a:avLst/>
          </a:prstGeom>
        </p:spPr>
        <p:txBody>
          <a:bodyPr wrap="square">
            <a:spAutoFit/>
          </a:bodyPr>
          <a:lstStyle/>
          <a:p>
            <a:pPr marL="536575" indent="-536575" algn="just">
              <a:lnSpc>
                <a:spcPct val="120000"/>
              </a:lnSpc>
              <a:spcBef>
                <a:spcPct val="20000"/>
              </a:spcBef>
              <a:buClr>
                <a:srgbClr val="E46C0A"/>
              </a:buClr>
              <a:tabLst>
                <a:tab pos="534988" algn="l"/>
              </a:tabLst>
              <a:defRPr/>
            </a:pPr>
            <a:r>
              <a:rPr lang="es-MX" sz="2800" i="1" dirty="0" smtClean="0">
                <a:latin typeface="+mn-lt"/>
                <a:cs typeface="Century Gothic"/>
              </a:rPr>
              <a:t>Presupuesto de Egresos</a:t>
            </a:r>
          </a:p>
        </p:txBody>
      </p:sp>
      <p:sp>
        <p:nvSpPr>
          <p:cNvPr id="3" name="Rectangle 5"/>
          <p:cNvSpPr>
            <a:spLocks noChangeArrowheads="1"/>
          </p:cNvSpPr>
          <p:nvPr/>
        </p:nvSpPr>
        <p:spPr bwMode="auto">
          <a:xfrm>
            <a:off x="657900" y="2520888"/>
            <a:ext cx="7705725" cy="505972"/>
          </a:xfrm>
          <a:prstGeom prst="rect">
            <a:avLst/>
          </a:prstGeom>
        </p:spPr>
        <p:txBody>
          <a:bodyPr wrap="square">
            <a:spAutoFit/>
          </a:bodyPr>
          <a:lstStyle/>
          <a:p>
            <a:pPr marL="536575" indent="-536575" algn="just">
              <a:lnSpc>
                <a:spcPct val="120000"/>
              </a:lnSpc>
              <a:spcBef>
                <a:spcPct val="20000"/>
              </a:spcBef>
              <a:buClr>
                <a:srgbClr val="E46C0A"/>
              </a:buClr>
              <a:buFont typeface="Wingdings" pitchFamily="2" charset="2"/>
              <a:buChar char="v"/>
              <a:tabLst>
                <a:tab pos="534988" algn="l"/>
              </a:tabLst>
              <a:defRPr/>
            </a:pPr>
            <a:r>
              <a:rPr lang="es-MX" sz="2400" i="1" dirty="0" smtClean="0">
                <a:latin typeface="+mn-lt"/>
                <a:cs typeface="Century Gothic"/>
              </a:rPr>
              <a:t>Lineamientos de Austeridad</a:t>
            </a:r>
            <a:endParaRPr lang="es-MX" sz="2400" i="1" dirty="0">
              <a:latin typeface="+mn-lt"/>
              <a:cs typeface="Century Gothic"/>
            </a:endParaRPr>
          </a:p>
        </p:txBody>
      </p:sp>
      <p:sp>
        <p:nvSpPr>
          <p:cNvPr id="5" name="Rectangle 5"/>
          <p:cNvSpPr>
            <a:spLocks noChangeArrowheads="1"/>
          </p:cNvSpPr>
          <p:nvPr/>
        </p:nvSpPr>
        <p:spPr bwMode="auto">
          <a:xfrm>
            <a:off x="663967" y="3110211"/>
            <a:ext cx="7705725" cy="505972"/>
          </a:xfrm>
          <a:prstGeom prst="rect">
            <a:avLst/>
          </a:prstGeom>
        </p:spPr>
        <p:txBody>
          <a:bodyPr wrap="square">
            <a:spAutoFit/>
          </a:bodyPr>
          <a:lstStyle/>
          <a:p>
            <a:pPr marL="536575" indent="-536575" algn="just">
              <a:lnSpc>
                <a:spcPct val="120000"/>
              </a:lnSpc>
              <a:spcBef>
                <a:spcPct val="20000"/>
              </a:spcBef>
              <a:buClr>
                <a:srgbClr val="E46C0A"/>
              </a:buClr>
              <a:buFont typeface="Wingdings" pitchFamily="2" charset="2"/>
              <a:buChar char="v"/>
              <a:tabLst>
                <a:tab pos="534988" algn="l"/>
              </a:tabLst>
              <a:defRPr/>
            </a:pPr>
            <a:r>
              <a:rPr lang="es-MX" sz="2400" i="1" dirty="0" smtClean="0">
                <a:latin typeface="+mn-lt"/>
                <a:cs typeface="Century Gothic"/>
              </a:rPr>
              <a:t>Monto del Presupuesto Estatal</a:t>
            </a:r>
            <a:endParaRPr lang="es-MX" sz="2400" i="1" dirty="0">
              <a:latin typeface="+mn-lt"/>
              <a:cs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0-#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0-#ppt_w/2"/>
                                          </p:val>
                                        </p:tav>
                                        <p:tav tm="100000">
                                          <p:val>
                                            <p:strVal val="#ppt_x"/>
                                          </p:val>
                                        </p:tav>
                                      </p:tavLst>
                                    </p:anim>
                                    <p:anim calcmode="lin" valueType="num">
                                      <p:cBhvr additive="base">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utoUpdateAnimBg="0"/>
      <p:bldP spid="3" grpId="0" animBg="1" autoUpdateAnimBg="0"/>
      <p:bldP spid="5" grpId="0" animBg="1" autoUpdateAnimBg="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251520" y="836712"/>
            <a:ext cx="8660812" cy="1126462"/>
          </a:xfrm>
          <a:prstGeom prst="rect">
            <a:avLst/>
          </a:prstGeom>
          <a:noFill/>
          <a:ln w="9525" algn="ctr">
            <a:noFill/>
            <a:miter lim="800000"/>
            <a:headEnd/>
            <a:tailEnd/>
          </a:ln>
        </p:spPr>
        <p:txBody>
          <a:bodyPr wrap="square" anchor="ctr">
            <a:spAutoFit/>
          </a:bodyPr>
          <a:lstStyle/>
          <a:p>
            <a:pPr marL="536575" indent="-536575" algn="just">
              <a:lnSpc>
                <a:spcPct val="120000"/>
              </a:lnSpc>
              <a:spcBef>
                <a:spcPct val="20000"/>
              </a:spcBef>
              <a:buClr>
                <a:srgbClr val="E46C0A"/>
              </a:buClr>
              <a:tabLst>
                <a:tab pos="534988" algn="l"/>
              </a:tabLst>
              <a:defRPr/>
            </a:pPr>
            <a:r>
              <a:rPr lang="es-ES" sz="2800" i="1" dirty="0" smtClean="0">
                <a:latin typeface="+mn-lt"/>
                <a:cs typeface="Century Gothic"/>
              </a:rPr>
              <a:t>Decreto del Presupuesto de Egresos del Gobierno del Estado de Sonora para el Ejercicio Fiscal 2011</a:t>
            </a:r>
          </a:p>
        </p:txBody>
      </p:sp>
      <p:sp>
        <p:nvSpPr>
          <p:cNvPr id="3" name="Rectangle 4"/>
          <p:cNvSpPr>
            <a:spLocks noChangeArrowheads="1"/>
          </p:cNvSpPr>
          <p:nvPr/>
        </p:nvSpPr>
        <p:spPr bwMode="auto">
          <a:xfrm>
            <a:off x="539552" y="2132856"/>
            <a:ext cx="7715304" cy="806375"/>
          </a:xfrm>
          <a:prstGeom prst="rect">
            <a:avLst/>
          </a:prstGeom>
          <a:noFill/>
          <a:ln w="9525" algn="ctr">
            <a:noFill/>
            <a:miter lim="800000"/>
            <a:headEnd/>
            <a:tailEnd/>
          </a:ln>
        </p:spPr>
        <p:txBody>
          <a:bodyPr wrap="square" anchor="ctr">
            <a:spAutoFit/>
          </a:bodyPr>
          <a:lstStyle/>
          <a:p>
            <a:pPr marL="536575" indent="-536575" algn="just">
              <a:lnSpc>
                <a:spcPct val="120000"/>
              </a:lnSpc>
              <a:spcBef>
                <a:spcPct val="20000"/>
              </a:spcBef>
              <a:buClr>
                <a:srgbClr val="E46C0A"/>
              </a:buClr>
              <a:tabLst>
                <a:tab pos="534988" algn="l"/>
              </a:tabLst>
              <a:defRPr/>
            </a:pPr>
            <a:r>
              <a:rPr lang="es-ES" sz="2000" i="1" dirty="0" smtClean="0">
                <a:latin typeface="+mn-lt"/>
                <a:cs typeface="Century Gothic"/>
              </a:rPr>
              <a:t>Capítulo Cuarto.- Disposiciones de Racionalidad, Austeridad y Disciplina Presupuestal</a:t>
            </a:r>
            <a:r>
              <a:rPr lang="es-ES" sz="2000" dirty="0" smtClean="0">
                <a:latin typeface="+mn-lt"/>
              </a:rPr>
              <a:t>.</a:t>
            </a:r>
          </a:p>
        </p:txBody>
      </p:sp>
      <p:sp>
        <p:nvSpPr>
          <p:cNvPr id="4" name="Rectangle 4"/>
          <p:cNvSpPr>
            <a:spLocks noChangeArrowheads="1"/>
          </p:cNvSpPr>
          <p:nvPr/>
        </p:nvSpPr>
        <p:spPr bwMode="auto">
          <a:xfrm>
            <a:off x="539552" y="3068960"/>
            <a:ext cx="7715304" cy="437043"/>
          </a:xfrm>
          <a:prstGeom prst="rect">
            <a:avLst/>
          </a:prstGeom>
          <a:noFill/>
          <a:ln w="9525" algn="ctr">
            <a:noFill/>
            <a:miter lim="800000"/>
            <a:headEnd/>
            <a:tailEnd/>
          </a:ln>
        </p:spPr>
        <p:txBody>
          <a:bodyPr wrap="square" anchor="ctr">
            <a:spAutoFit/>
          </a:bodyPr>
          <a:lstStyle/>
          <a:p>
            <a:pPr marL="536575" indent="-536575" algn="just">
              <a:lnSpc>
                <a:spcPct val="120000"/>
              </a:lnSpc>
              <a:spcBef>
                <a:spcPct val="20000"/>
              </a:spcBef>
              <a:buClr>
                <a:srgbClr val="E46C0A"/>
              </a:buClr>
              <a:tabLst>
                <a:tab pos="534988" algn="l"/>
              </a:tabLst>
              <a:defRPr/>
            </a:pPr>
            <a:r>
              <a:rPr lang="es-ES" sz="2000" i="1" dirty="0" smtClean="0">
                <a:latin typeface="+mn-lt"/>
                <a:cs typeface="Century Gothic"/>
              </a:rPr>
              <a:t>Sección I: Servicios Personales</a:t>
            </a:r>
          </a:p>
        </p:txBody>
      </p:sp>
      <p:sp>
        <p:nvSpPr>
          <p:cNvPr id="5" name="Rectangle 4"/>
          <p:cNvSpPr>
            <a:spLocks noChangeArrowheads="1"/>
          </p:cNvSpPr>
          <p:nvPr/>
        </p:nvSpPr>
        <p:spPr bwMode="auto">
          <a:xfrm>
            <a:off x="486386" y="3576083"/>
            <a:ext cx="7715304" cy="2252924"/>
          </a:xfrm>
          <a:prstGeom prst="rect">
            <a:avLst/>
          </a:prstGeom>
          <a:noFill/>
          <a:ln w="9525" algn="ctr">
            <a:noFill/>
            <a:miter lim="800000"/>
            <a:headEnd/>
            <a:tailEnd/>
          </a:ln>
        </p:spPr>
        <p:txBody>
          <a:bodyPr wrap="square" anchor="ctr">
            <a:spAutoFit/>
          </a:bodyPr>
          <a:lstStyle/>
          <a:p>
            <a:pPr marL="536575" lvl="0" indent="-536575" algn="just">
              <a:lnSpc>
                <a:spcPct val="120000"/>
              </a:lnSpc>
              <a:spcBef>
                <a:spcPct val="20000"/>
              </a:spcBef>
              <a:buClr>
                <a:srgbClr val="E46C0A"/>
              </a:buClr>
              <a:tabLst>
                <a:tab pos="534988" algn="l"/>
              </a:tabLst>
              <a:defRPr/>
            </a:pPr>
            <a:r>
              <a:rPr lang="es-MX" sz="2000" i="1" dirty="0" smtClean="0">
                <a:latin typeface="+mn-lt"/>
                <a:cs typeface="Century Gothic"/>
              </a:rPr>
              <a:t>ARTÍCULO 24.- </a:t>
            </a:r>
          </a:p>
          <a:p>
            <a:pPr marL="536575" lvl="0" indent="-536575" algn="just">
              <a:lnSpc>
                <a:spcPct val="120000"/>
              </a:lnSpc>
              <a:spcBef>
                <a:spcPct val="20000"/>
              </a:spcBef>
              <a:buClr>
                <a:srgbClr val="E46C0A"/>
              </a:buClr>
              <a:tabLst>
                <a:tab pos="534988" algn="l"/>
              </a:tabLst>
              <a:defRPr/>
            </a:pPr>
            <a:endParaRPr lang="es-MX" sz="1000" i="1" dirty="0" smtClean="0">
              <a:latin typeface="+mn-lt"/>
              <a:cs typeface="Century Gothic"/>
            </a:endParaRPr>
          </a:p>
          <a:p>
            <a:pPr marL="536575" lvl="0" indent="-536575" algn="just">
              <a:lnSpc>
                <a:spcPct val="120000"/>
              </a:lnSpc>
              <a:spcBef>
                <a:spcPct val="20000"/>
              </a:spcBef>
              <a:buClr>
                <a:srgbClr val="E46C0A"/>
              </a:buClr>
              <a:buFont typeface="Wingdings" pitchFamily="2" charset="2"/>
              <a:buChar char="§"/>
              <a:tabLst>
                <a:tab pos="534988" algn="l"/>
              </a:tabLst>
              <a:defRPr/>
            </a:pPr>
            <a:r>
              <a:rPr lang="es-MX" sz="2000" i="1" dirty="0" smtClean="0">
                <a:latin typeface="+mn-lt"/>
                <a:cs typeface="Century Gothic"/>
              </a:rPr>
              <a:t>No se crearán plazas nuevas; promoviéndose, en su caso, el traspaso interno de las mismas. </a:t>
            </a:r>
          </a:p>
          <a:p>
            <a:pPr marL="536575" lvl="0" indent="-536575" algn="just" eaLnBrk="0" hangingPunct="0">
              <a:lnSpc>
                <a:spcPct val="120000"/>
              </a:lnSpc>
              <a:spcBef>
                <a:spcPct val="20000"/>
              </a:spcBef>
              <a:buClr>
                <a:srgbClr val="E46C0A"/>
              </a:buClr>
              <a:buFont typeface="Wingdings" pitchFamily="2" charset="2"/>
              <a:buChar char="§"/>
              <a:tabLst>
                <a:tab pos="534988" algn="l"/>
              </a:tabLst>
              <a:defRPr/>
            </a:pPr>
            <a:r>
              <a:rPr lang="es-MX" sz="2000" i="1" dirty="0" smtClean="0">
                <a:latin typeface="+mn-lt"/>
                <a:cs typeface="Century Gothic"/>
              </a:rPr>
              <a:t> El Gobernador del Estado podrá autorizar la creación de aquellas plazas indispensables cuando se trate de servicios sustantivos.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par>
                          <p:cTn id="8" fill="hold">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ox(in)">
                                      <p:cBhvr>
                                        <p:cTn id="11" dur="500"/>
                                        <p:tgtEl>
                                          <p:spTgt spid="3"/>
                                        </p:tgtEl>
                                      </p:cBhvr>
                                    </p:animEffect>
                                  </p:childTnLst>
                                </p:cTn>
                              </p:par>
                            </p:childTnLst>
                          </p:cTn>
                        </p:par>
                        <p:par>
                          <p:cTn id="12" fill="hold">
                            <p:stCondLst>
                              <p:cond delay="1000"/>
                            </p:stCondLst>
                            <p:childTnLst>
                              <p:par>
                                <p:cTn id="13" presetID="4" presetClass="entr" presetSubtype="16"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ox(in)">
                                      <p:cBhvr>
                                        <p:cTn id="15" dur="500"/>
                                        <p:tgtEl>
                                          <p:spTgt spid="4"/>
                                        </p:tgtEl>
                                      </p:cBhvr>
                                    </p:animEffect>
                                  </p:childTnLst>
                                </p:cTn>
                              </p:par>
                            </p:childTnLst>
                          </p:cTn>
                        </p:par>
                        <p:par>
                          <p:cTn id="16" fill="hold">
                            <p:stCondLst>
                              <p:cond delay="1500"/>
                            </p:stCondLst>
                            <p:childTnLst>
                              <p:par>
                                <p:cTn id="17" presetID="4" presetClass="entr" presetSubtype="16"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ox(in)">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autoUpdateAnimBg="0"/>
      <p:bldP spid="4" grpId="0" autoUpdateAnimBg="0"/>
      <p:bldP spid="5" grpId="0"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500034" y="984577"/>
            <a:ext cx="7715304" cy="2646878"/>
          </a:xfrm>
          <a:prstGeom prst="rect">
            <a:avLst/>
          </a:prstGeom>
          <a:noFill/>
          <a:ln w="9525" algn="ctr">
            <a:noFill/>
            <a:miter lim="800000"/>
            <a:headEnd/>
            <a:tailEnd/>
          </a:ln>
        </p:spPr>
        <p:txBody>
          <a:bodyPr wrap="square" anchor="ctr">
            <a:spAutoFit/>
          </a:bodyPr>
          <a:lstStyle/>
          <a:p>
            <a:pPr marL="536575" indent="-536575" algn="just">
              <a:lnSpc>
                <a:spcPct val="120000"/>
              </a:lnSpc>
              <a:spcBef>
                <a:spcPct val="20000"/>
              </a:spcBef>
              <a:buClr>
                <a:srgbClr val="E46C0A"/>
              </a:buClr>
              <a:tabLst>
                <a:tab pos="534988" algn="l"/>
              </a:tabLst>
              <a:defRPr/>
            </a:pPr>
            <a:r>
              <a:rPr lang="es-MX" sz="2000" i="1" dirty="0" smtClean="0">
                <a:latin typeface="+mn-lt"/>
                <a:cs typeface="Century Gothic"/>
              </a:rPr>
              <a:t>ARTICULO 25.- </a:t>
            </a:r>
          </a:p>
          <a:p>
            <a:pPr marL="536575" indent="-536575" algn="just">
              <a:lnSpc>
                <a:spcPct val="120000"/>
              </a:lnSpc>
              <a:spcBef>
                <a:spcPct val="20000"/>
              </a:spcBef>
              <a:buClr>
                <a:srgbClr val="E46C0A"/>
              </a:buClr>
              <a:tabLst>
                <a:tab pos="534988" algn="l"/>
              </a:tabLst>
              <a:defRPr/>
            </a:pPr>
            <a:endParaRPr lang="es-MX" sz="1000" i="1" dirty="0" smtClean="0">
              <a:latin typeface="+mn-lt"/>
              <a:cs typeface="Century Gothic"/>
            </a:endParaRPr>
          </a:p>
          <a:p>
            <a:pPr marL="536575" indent="-536575" algn="just">
              <a:lnSpc>
                <a:spcPct val="120000"/>
              </a:lnSpc>
              <a:spcBef>
                <a:spcPct val="20000"/>
              </a:spcBef>
              <a:buClr>
                <a:srgbClr val="E46C0A"/>
              </a:buClr>
              <a:buFont typeface="Wingdings" pitchFamily="2" charset="2"/>
              <a:buChar char="v"/>
              <a:tabLst>
                <a:tab pos="534988" algn="l"/>
              </a:tabLst>
              <a:defRPr/>
            </a:pPr>
            <a:r>
              <a:rPr lang="es-MX" sz="2000" i="1" dirty="0" smtClean="0">
                <a:latin typeface="+mn-lt"/>
                <a:cs typeface="Century Gothic"/>
              </a:rPr>
              <a:t>No podrán efectuar conversiones de sus plazas cuando impliquen incremento presupuestal o aumento en el número de plazas autorizadas. </a:t>
            </a:r>
          </a:p>
          <a:p>
            <a:pPr marL="536575" indent="-536575" algn="just">
              <a:lnSpc>
                <a:spcPct val="120000"/>
              </a:lnSpc>
              <a:spcBef>
                <a:spcPct val="20000"/>
              </a:spcBef>
              <a:buClr>
                <a:srgbClr val="E46C0A"/>
              </a:buClr>
              <a:buFont typeface="Wingdings" pitchFamily="2" charset="2"/>
              <a:buChar char="v"/>
              <a:tabLst>
                <a:tab pos="534988" algn="l"/>
              </a:tabLst>
              <a:defRPr/>
            </a:pPr>
            <a:r>
              <a:rPr lang="es-MX" sz="2000" i="1" dirty="0" smtClean="0">
                <a:latin typeface="+mn-lt"/>
                <a:cs typeface="Century Gothic"/>
              </a:rPr>
              <a:t>Deberán revisar exhaustivamente sus estructuras orgánicas</a:t>
            </a:r>
            <a:r>
              <a:rPr lang="es-ES" sz="2000" i="1" dirty="0" smtClean="0">
                <a:latin typeface="+mn-lt"/>
                <a:cs typeface="Century Gothic"/>
              </a:rPr>
              <a:t> </a:t>
            </a:r>
            <a:r>
              <a:rPr lang="es-MX" sz="2000" i="1" dirty="0" smtClean="0">
                <a:latin typeface="+mn-lt"/>
                <a:cs typeface="Century Gothic"/>
              </a:rPr>
              <a:t>a fin de optimizarlas.</a:t>
            </a:r>
            <a:endParaRPr lang="es-ES" sz="2000" i="1" dirty="0" smtClean="0">
              <a:latin typeface="+mn-lt"/>
              <a:cs typeface="Century Gothic"/>
            </a:endParaRPr>
          </a:p>
        </p:txBody>
      </p:sp>
      <p:sp>
        <p:nvSpPr>
          <p:cNvPr id="3" name="Rectangle 4"/>
          <p:cNvSpPr>
            <a:spLocks noChangeArrowheads="1"/>
          </p:cNvSpPr>
          <p:nvPr/>
        </p:nvSpPr>
        <p:spPr bwMode="auto">
          <a:xfrm>
            <a:off x="500034" y="3666184"/>
            <a:ext cx="7715304" cy="1477328"/>
          </a:xfrm>
          <a:prstGeom prst="rect">
            <a:avLst/>
          </a:prstGeom>
          <a:noFill/>
          <a:ln w="9525" algn="ctr">
            <a:noFill/>
            <a:miter lim="800000"/>
            <a:headEnd/>
            <a:tailEnd/>
          </a:ln>
        </p:spPr>
        <p:txBody>
          <a:bodyPr wrap="square" anchor="ctr">
            <a:spAutoFit/>
          </a:bodyPr>
          <a:lstStyle/>
          <a:p>
            <a:pPr lvl="0" algn="just" fontAlgn="base">
              <a:spcBef>
                <a:spcPct val="0"/>
              </a:spcBef>
              <a:spcAft>
                <a:spcPct val="0"/>
              </a:spcAft>
            </a:pPr>
            <a:r>
              <a:rPr lang="es-MX" sz="2000" i="1" dirty="0" smtClean="0">
                <a:latin typeface="+mn-lt"/>
                <a:cs typeface="Century Gothic"/>
              </a:rPr>
              <a:t>ARTICULO 26.- Lineamientos de servicios personales:</a:t>
            </a:r>
            <a:endParaRPr lang="es-ES" sz="2000" i="1" dirty="0" smtClean="0">
              <a:latin typeface="+mn-lt"/>
              <a:cs typeface="Century Gothic"/>
            </a:endParaRPr>
          </a:p>
          <a:p>
            <a:pPr lvl="0" algn="just" eaLnBrk="0" fontAlgn="base" hangingPunct="0">
              <a:spcBef>
                <a:spcPct val="0"/>
              </a:spcBef>
              <a:spcAft>
                <a:spcPct val="0"/>
              </a:spcAft>
            </a:pPr>
            <a:endParaRPr lang="es-MX" sz="1000" i="1" dirty="0" smtClean="0">
              <a:latin typeface="+mn-lt"/>
              <a:cs typeface="Century Gothic"/>
            </a:endParaRPr>
          </a:p>
          <a:p>
            <a:pPr lvl="0" algn="just" eaLnBrk="0" fontAlgn="base" hangingPunct="0">
              <a:spcBef>
                <a:spcPct val="0"/>
              </a:spcBef>
              <a:spcAft>
                <a:spcPct val="0"/>
              </a:spcAft>
            </a:pPr>
            <a:r>
              <a:rPr lang="es-MX" sz="2000" i="1" dirty="0" smtClean="0">
                <a:latin typeface="+mn-lt"/>
                <a:cs typeface="Century Gothic"/>
              </a:rPr>
              <a:t>I.- Efectuar una revisión exhaustiva de sus diversas unidades, así como de las funciones que se realizan en cada una de ellas, a fin de evitar duplicidad de funciones.</a:t>
            </a:r>
          </a:p>
        </p:txBody>
      </p:sp>
      <p:sp>
        <p:nvSpPr>
          <p:cNvPr id="4" name="Rectangle 4"/>
          <p:cNvSpPr>
            <a:spLocks noChangeArrowheads="1"/>
          </p:cNvSpPr>
          <p:nvPr/>
        </p:nvSpPr>
        <p:spPr bwMode="auto">
          <a:xfrm>
            <a:off x="500034" y="5199419"/>
            <a:ext cx="7715304" cy="1015663"/>
          </a:xfrm>
          <a:prstGeom prst="rect">
            <a:avLst/>
          </a:prstGeom>
          <a:noFill/>
          <a:ln w="9525" algn="ctr">
            <a:noFill/>
            <a:miter lim="800000"/>
            <a:headEnd/>
            <a:tailEnd/>
          </a:ln>
        </p:spPr>
        <p:txBody>
          <a:bodyPr wrap="square" anchor="ctr">
            <a:spAutoFit/>
          </a:bodyPr>
          <a:lstStyle/>
          <a:p>
            <a:pPr lvl="0" algn="just" fontAlgn="base">
              <a:spcBef>
                <a:spcPct val="0"/>
              </a:spcBef>
              <a:spcAft>
                <a:spcPct val="0"/>
              </a:spcAft>
            </a:pPr>
            <a:r>
              <a:rPr lang="es-MX" sz="2000" i="1" dirty="0" smtClean="0">
                <a:latin typeface="+mn-lt"/>
                <a:cs typeface="Century Gothic"/>
              </a:rPr>
              <a:t>II.- En las asignaciones de las remuneraciones a los trabajadores del servicio civil, apegarse</a:t>
            </a:r>
            <a:r>
              <a:rPr lang="es-ES" sz="2000" i="1" dirty="0" smtClean="0">
                <a:latin typeface="+mn-lt"/>
                <a:cs typeface="Century Gothic"/>
              </a:rPr>
              <a:t> </a:t>
            </a:r>
            <a:r>
              <a:rPr lang="es-MX" sz="2000" i="1" dirty="0" smtClean="0">
                <a:latin typeface="+mn-lt"/>
                <a:cs typeface="Century Gothic"/>
              </a:rPr>
              <a:t>estrictamente a los niveles establecidos en los tabuladores de sueldos.</a:t>
            </a:r>
            <a:endParaRPr lang="es-ES" sz="2000" i="1" dirty="0" smtClean="0">
              <a:latin typeface="+mn-lt"/>
              <a:cs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par>
                          <p:cTn id="8" fill="hold">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ox(in)">
                                      <p:cBhvr>
                                        <p:cTn id="11" dur="500"/>
                                        <p:tgtEl>
                                          <p:spTgt spid="3"/>
                                        </p:tgtEl>
                                      </p:cBhvr>
                                    </p:animEffect>
                                  </p:childTnLst>
                                </p:cTn>
                              </p:par>
                            </p:childTnLst>
                          </p:cTn>
                        </p:par>
                        <p:par>
                          <p:cTn id="12" fill="hold">
                            <p:stCondLst>
                              <p:cond delay="1000"/>
                            </p:stCondLst>
                            <p:childTnLst>
                              <p:par>
                                <p:cTn id="13" presetID="4" presetClass="entr" presetSubtype="16"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ox(in)">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autoUpdateAnimBg="0"/>
      <p:bldP spid="4" grpId="0"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642910" y="1458462"/>
            <a:ext cx="7715304" cy="4124206"/>
          </a:xfrm>
          <a:prstGeom prst="rect">
            <a:avLst/>
          </a:prstGeom>
          <a:noFill/>
          <a:ln w="9525" algn="ctr">
            <a:noFill/>
            <a:miter lim="800000"/>
            <a:headEnd/>
            <a:tailEnd/>
          </a:ln>
        </p:spPr>
        <p:txBody>
          <a:bodyPr wrap="square" anchor="ctr">
            <a:spAutoFit/>
          </a:bodyPr>
          <a:lstStyle/>
          <a:p>
            <a:pPr algn="just"/>
            <a:r>
              <a:rPr lang="es-MX" sz="2200" i="1" dirty="0" smtClean="0">
                <a:latin typeface="+mn-lt"/>
                <a:cs typeface="Century Gothic"/>
              </a:rPr>
              <a:t>V.- Las Dependencias y Entidades deberán eliminar compensaciones de cualquier naturaleza a título de representación en Órganos de Gobierno, Juntas Directivas, Consejos, Comités Técnicos y otros.</a:t>
            </a:r>
          </a:p>
          <a:p>
            <a:pPr algn="just"/>
            <a:endParaRPr lang="es-ES" sz="2200" i="1" dirty="0" smtClean="0">
              <a:latin typeface="+mn-lt"/>
              <a:cs typeface="Century Gothic"/>
            </a:endParaRPr>
          </a:p>
          <a:p>
            <a:pPr algn="just"/>
            <a:r>
              <a:rPr lang="es-MX" sz="2200" i="1" dirty="0" smtClean="0">
                <a:latin typeface="+mn-lt"/>
                <a:cs typeface="Century Gothic"/>
              </a:rPr>
              <a:t>VI.- Los importes no devengados en el pago de servicios personales, quedarán definitivamente como economías de las partidas, por lo tanto serán intransferibles.</a:t>
            </a:r>
          </a:p>
          <a:p>
            <a:pPr algn="just"/>
            <a:endParaRPr lang="es-MX" sz="2200" i="1" dirty="0" smtClean="0">
              <a:latin typeface="+mn-lt"/>
              <a:cs typeface="Century Gothic"/>
            </a:endParaRPr>
          </a:p>
          <a:p>
            <a:pPr algn="just"/>
            <a:r>
              <a:rPr lang="es-MX" sz="2200" i="1" dirty="0" smtClean="0">
                <a:latin typeface="+mn-lt"/>
                <a:cs typeface="Century Gothic"/>
              </a:rPr>
              <a:t>En las Entidades, el Órgano de Gobierno determinará el uso de los mismos, con la autorización de la Secretaría.</a:t>
            </a:r>
          </a:p>
          <a:p>
            <a:pPr algn="just"/>
            <a:endParaRPr lang="es-ES" sz="2000" dirty="0">
              <a:solidFill>
                <a:schemeClr val="accent1">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467544" y="908720"/>
          <a:ext cx="8286808" cy="4696968"/>
        </p:xfrm>
        <a:graphic>
          <a:graphicData uri="http://schemas.openxmlformats.org/drawingml/2006/table">
            <a:tbl>
              <a:tblPr/>
              <a:tblGrid>
                <a:gridCol w="5832648"/>
                <a:gridCol w="1668342"/>
                <a:gridCol w="785818"/>
              </a:tblGrid>
              <a:tr h="190500">
                <a:tc gridSpan="3">
                  <a:txBody>
                    <a:bodyPr/>
                    <a:lstStyle/>
                    <a:p>
                      <a:pPr algn="l">
                        <a:lnSpc>
                          <a:spcPct val="115000"/>
                        </a:lnSpc>
                        <a:spcAft>
                          <a:spcPts val="0"/>
                        </a:spcAft>
                      </a:pPr>
                      <a:r>
                        <a:rPr lang="es-MX" sz="2800" b="1" dirty="0" smtClean="0">
                          <a:solidFill>
                            <a:srgbClr val="000000"/>
                          </a:solidFill>
                          <a:latin typeface="+mn-lt"/>
                          <a:ea typeface="Times New Roman"/>
                          <a:cs typeface="Calibri"/>
                        </a:rPr>
                        <a:t>                </a:t>
                      </a:r>
                      <a:r>
                        <a:rPr lang="es-MX" sz="2800" b="1" baseline="0" dirty="0" smtClean="0">
                          <a:solidFill>
                            <a:srgbClr val="000000"/>
                          </a:solidFill>
                          <a:latin typeface="+mn-lt"/>
                          <a:ea typeface="Times New Roman"/>
                          <a:cs typeface="Calibri"/>
                        </a:rPr>
                        <a:t>   </a:t>
                      </a:r>
                      <a:r>
                        <a:rPr lang="es-MX" sz="2800" b="1" dirty="0" smtClean="0">
                          <a:solidFill>
                            <a:srgbClr val="000000"/>
                          </a:solidFill>
                          <a:latin typeface="+mn-lt"/>
                          <a:ea typeface="Times New Roman"/>
                          <a:cs typeface="Calibri"/>
                        </a:rPr>
                        <a:t>  </a:t>
                      </a:r>
                      <a:r>
                        <a:rPr lang="es-MX" sz="2800" i="1" kern="1200" dirty="0" smtClean="0">
                          <a:solidFill>
                            <a:schemeClr val="tx2"/>
                          </a:solidFill>
                          <a:latin typeface="+mn-lt"/>
                          <a:ea typeface="+mn-ea"/>
                          <a:cs typeface="Century Gothic"/>
                        </a:rPr>
                        <a:t>PRESUPUESTO </a:t>
                      </a:r>
                      <a:r>
                        <a:rPr lang="es-MX" sz="2800" i="1" kern="1200" dirty="0">
                          <a:solidFill>
                            <a:schemeClr val="tx2"/>
                          </a:solidFill>
                          <a:latin typeface="+mn-lt"/>
                          <a:ea typeface="+mn-ea"/>
                          <a:cs typeface="Century Gothic"/>
                        </a:rPr>
                        <a:t>DE EGRESOS 2011</a:t>
                      </a:r>
                      <a:endParaRPr lang="es-ES" sz="2800" i="1" kern="1200" dirty="0">
                        <a:solidFill>
                          <a:schemeClr val="tx2"/>
                        </a:solidFill>
                        <a:latin typeface="+mn-lt"/>
                        <a:ea typeface="+mn-ea"/>
                        <a:cs typeface="Century Gothic"/>
                      </a:endParaRPr>
                    </a:p>
                  </a:txBody>
                  <a:tcPr marL="44450" marR="44450" marT="0" marB="0" anchor="b">
                    <a:lnL>
                      <a:noFill/>
                    </a:lnL>
                    <a:lnR>
                      <a:noFill/>
                    </a:lnR>
                    <a:lnT>
                      <a:noFill/>
                    </a:lnT>
                    <a:lnB>
                      <a:noFill/>
                    </a:lnB>
                  </a:tcPr>
                </a:tc>
                <a:tc hMerge="1">
                  <a:txBody>
                    <a:bodyPr/>
                    <a:lstStyle/>
                    <a:p>
                      <a:pPr>
                        <a:lnSpc>
                          <a:spcPct val="115000"/>
                        </a:lnSpc>
                      </a:pPr>
                      <a:endParaRPr lang="es-ES" sz="1600" dirty="0">
                        <a:latin typeface="Arial Narrow" pitchFamily="34" charset="0"/>
                        <a:ea typeface="Times New Roman"/>
                        <a:cs typeface="Times New Roman"/>
                      </a:endParaRPr>
                    </a:p>
                  </a:txBody>
                  <a:tcPr marL="44450" marR="44450" marT="0" marB="0" anchor="b">
                    <a:lnL>
                      <a:noFill/>
                    </a:lnL>
                    <a:lnR>
                      <a:noFill/>
                    </a:lnR>
                    <a:lnT>
                      <a:noFill/>
                    </a:lnT>
                    <a:lnB>
                      <a:noFill/>
                    </a:lnB>
                  </a:tcPr>
                </a:tc>
                <a:tc hMerge="1">
                  <a:txBody>
                    <a:bodyPr/>
                    <a:lstStyle/>
                    <a:p>
                      <a:pPr>
                        <a:lnSpc>
                          <a:spcPct val="115000"/>
                        </a:lnSpc>
                      </a:pPr>
                      <a:endParaRPr lang="es-ES" sz="1600" dirty="0">
                        <a:latin typeface="Arial Narrow" pitchFamily="34" charset="0"/>
                        <a:ea typeface="Times New Roman"/>
                        <a:cs typeface="Times New Roman"/>
                      </a:endParaRPr>
                    </a:p>
                  </a:txBody>
                  <a:tcPr marL="44450" marR="44450" marT="0" marB="0" anchor="b">
                    <a:lnL>
                      <a:noFill/>
                    </a:lnL>
                    <a:lnR>
                      <a:noFill/>
                    </a:lnR>
                    <a:lnT>
                      <a:noFill/>
                    </a:lnT>
                    <a:lnB>
                      <a:noFill/>
                    </a:lnB>
                  </a:tcPr>
                </a:tc>
              </a:tr>
              <a:tr h="190500">
                <a:tc>
                  <a:txBody>
                    <a:bodyPr/>
                    <a:lstStyle/>
                    <a:p>
                      <a:pPr>
                        <a:lnSpc>
                          <a:spcPct val="115000"/>
                        </a:lnSpc>
                      </a:pPr>
                      <a:endParaRPr lang="es-ES" sz="1600" dirty="0">
                        <a:latin typeface="+mn-lt"/>
                        <a:ea typeface="Times New Roman"/>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600" dirty="0">
                        <a:latin typeface="+mn-lt"/>
                        <a:ea typeface="Times New Roman"/>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600" dirty="0">
                        <a:latin typeface="+mn-lt"/>
                        <a:ea typeface="Times New Roman"/>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r>
              <a:tr h="190500">
                <a:tc>
                  <a:txBody>
                    <a:bodyPr/>
                    <a:lstStyle/>
                    <a:p>
                      <a:pPr algn="ctr">
                        <a:lnSpc>
                          <a:spcPct val="115000"/>
                        </a:lnSpc>
                        <a:spcAft>
                          <a:spcPts val="0"/>
                        </a:spcAft>
                      </a:pPr>
                      <a:r>
                        <a:rPr lang="es-MX" sz="1600" i="1" kern="1200" dirty="0">
                          <a:solidFill>
                            <a:schemeClr val="tx2"/>
                          </a:solidFill>
                          <a:latin typeface="+mn-lt"/>
                          <a:ea typeface="+mn-ea"/>
                          <a:cs typeface="Century Gothic"/>
                        </a:rPr>
                        <a:t>CAPITULO DE GASTO</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i="1" kern="1200" dirty="0">
                          <a:solidFill>
                            <a:schemeClr val="tx2"/>
                          </a:solidFill>
                          <a:latin typeface="+mn-lt"/>
                          <a:ea typeface="+mn-ea"/>
                          <a:cs typeface="Century Gothic"/>
                        </a:rPr>
                        <a:t>IMPORTE</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i="1" kern="1200" dirty="0">
                          <a:solidFill>
                            <a:schemeClr val="tx2"/>
                          </a:solidFill>
                          <a:latin typeface="+mn-lt"/>
                          <a:ea typeface="+mn-ea"/>
                          <a:cs typeface="Century Gothic"/>
                        </a:rPr>
                        <a:t>%</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5531">
                <a:tc>
                  <a:txBody>
                    <a:bodyPr/>
                    <a:lstStyle/>
                    <a:p>
                      <a:pPr>
                        <a:lnSpc>
                          <a:spcPct val="115000"/>
                        </a:lnSpc>
                        <a:spcAft>
                          <a:spcPts val="0"/>
                        </a:spcAft>
                      </a:pPr>
                      <a:r>
                        <a:rPr lang="es-MX" sz="1600" i="1" kern="1200" dirty="0">
                          <a:solidFill>
                            <a:schemeClr val="tx2"/>
                          </a:solidFill>
                          <a:latin typeface="+mn-lt"/>
                          <a:ea typeface="+mn-ea"/>
                          <a:cs typeface="Century Gothic"/>
                        </a:rPr>
                        <a:t>1000 SERVICIOS PERSONALES </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MX" sz="1600" i="1" kern="1200" dirty="0">
                          <a:solidFill>
                            <a:schemeClr val="tx2"/>
                          </a:solidFill>
                          <a:latin typeface="+mn-lt"/>
                          <a:ea typeface="+mn-ea"/>
                          <a:cs typeface="Century Gothic"/>
                        </a:rPr>
                        <a:t>6,391,449,991.00</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i="1" kern="1200" dirty="0" smtClean="0">
                          <a:solidFill>
                            <a:schemeClr val="tx2"/>
                          </a:solidFill>
                          <a:latin typeface="+mn-lt"/>
                          <a:ea typeface="+mn-ea"/>
                          <a:cs typeface="Century Gothic"/>
                        </a:rPr>
                        <a:t>79.5</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4257">
                <a:tc>
                  <a:txBody>
                    <a:bodyPr/>
                    <a:lstStyle/>
                    <a:p>
                      <a:pPr>
                        <a:lnSpc>
                          <a:spcPct val="115000"/>
                        </a:lnSpc>
                        <a:spcAft>
                          <a:spcPts val="0"/>
                        </a:spcAft>
                      </a:pPr>
                      <a:r>
                        <a:rPr lang="es-MX" sz="1600" i="1" kern="1200" dirty="0">
                          <a:solidFill>
                            <a:schemeClr val="tx2"/>
                          </a:solidFill>
                          <a:latin typeface="+mn-lt"/>
                          <a:ea typeface="+mn-ea"/>
                          <a:cs typeface="Century Gothic"/>
                        </a:rPr>
                        <a:t>2000 MATERIALES Y SUMINISTROS </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MX" sz="1600" i="1" kern="1200" dirty="0">
                          <a:solidFill>
                            <a:schemeClr val="tx2"/>
                          </a:solidFill>
                          <a:latin typeface="+mn-lt"/>
                          <a:ea typeface="+mn-ea"/>
                          <a:cs typeface="Century Gothic"/>
                        </a:rPr>
                        <a:t>773,262,402.71</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i="1" kern="1200" dirty="0" smtClean="0">
                          <a:solidFill>
                            <a:schemeClr val="tx2"/>
                          </a:solidFill>
                          <a:latin typeface="+mn-lt"/>
                          <a:ea typeface="+mn-ea"/>
                          <a:cs typeface="Century Gothic"/>
                        </a:rPr>
                        <a:t>9.6</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421">
                <a:tc>
                  <a:txBody>
                    <a:bodyPr/>
                    <a:lstStyle/>
                    <a:p>
                      <a:pPr>
                        <a:lnSpc>
                          <a:spcPct val="115000"/>
                        </a:lnSpc>
                        <a:spcAft>
                          <a:spcPts val="0"/>
                        </a:spcAft>
                      </a:pPr>
                      <a:r>
                        <a:rPr lang="es-MX" sz="1600" i="1" kern="1200" dirty="0">
                          <a:solidFill>
                            <a:schemeClr val="tx2"/>
                          </a:solidFill>
                          <a:latin typeface="+mn-lt"/>
                          <a:ea typeface="+mn-ea"/>
                          <a:cs typeface="Century Gothic"/>
                        </a:rPr>
                        <a:t>3000 SERVICIOS GENERALES </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MX" sz="1600" i="1" kern="1200" dirty="0">
                          <a:solidFill>
                            <a:schemeClr val="tx2"/>
                          </a:solidFill>
                          <a:latin typeface="+mn-lt"/>
                          <a:ea typeface="+mn-ea"/>
                          <a:cs typeface="Century Gothic"/>
                        </a:rPr>
                        <a:t>825,777,157.29</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i="1" kern="1200" dirty="0" smtClean="0">
                          <a:solidFill>
                            <a:schemeClr val="tx2"/>
                          </a:solidFill>
                          <a:latin typeface="+mn-lt"/>
                          <a:ea typeface="+mn-ea"/>
                          <a:cs typeface="Century Gothic"/>
                        </a:rPr>
                        <a:t>10.3</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641">
                <a:tc>
                  <a:txBody>
                    <a:bodyPr/>
                    <a:lstStyle/>
                    <a:p>
                      <a:pPr>
                        <a:lnSpc>
                          <a:spcPct val="115000"/>
                        </a:lnSpc>
                        <a:spcAft>
                          <a:spcPts val="0"/>
                        </a:spcAft>
                      </a:pPr>
                      <a:r>
                        <a:rPr lang="es-MX" sz="1600" i="1" kern="1200" dirty="0">
                          <a:solidFill>
                            <a:schemeClr val="tx2"/>
                          </a:solidFill>
                          <a:latin typeface="+mn-lt"/>
                          <a:ea typeface="+mn-ea"/>
                          <a:cs typeface="Century Gothic"/>
                        </a:rPr>
                        <a:t>4000 TRANSFERENCIAS, ASIGNACIONES, SUBSIDIOS Y OTRAS AYUDAS</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MX" sz="1600" i="1" kern="1200" dirty="0">
                          <a:solidFill>
                            <a:schemeClr val="tx2"/>
                          </a:solidFill>
                          <a:latin typeface="+mn-lt"/>
                          <a:ea typeface="+mn-ea"/>
                          <a:cs typeface="Century Gothic"/>
                        </a:rPr>
                        <a:t>17,740,249,352.00</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i="1" kern="1200" dirty="0">
                          <a:solidFill>
                            <a:schemeClr val="tx2"/>
                          </a:solidFill>
                          <a:latin typeface="+mn-lt"/>
                          <a:ea typeface="+mn-ea"/>
                          <a:cs typeface="Century Gothic"/>
                        </a:rPr>
                        <a:t> </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ct val="115000"/>
                        </a:lnSpc>
                        <a:spcAft>
                          <a:spcPts val="0"/>
                        </a:spcAft>
                      </a:pPr>
                      <a:r>
                        <a:rPr lang="es-MX" sz="1600" i="1" kern="1200" dirty="0">
                          <a:solidFill>
                            <a:schemeClr val="tx2"/>
                          </a:solidFill>
                          <a:latin typeface="+mn-lt"/>
                          <a:ea typeface="+mn-ea"/>
                          <a:cs typeface="Century Gothic"/>
                        </a:rPr>
                        <a:t>5000 BIENES MUEBLES, INMUEBLES E INTANGIBLES </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MX" sz="1600" i="1" kern="1200" dirty="0">
                          <a:solidFill>
                            <a:schemeClr val="tx2"/>
                          </a:solidFill>
                          <a:latin typeface="+mn-lt"/>
                          <a:ea typeface="+mn-ea"/>
                          <a:cs typeface="Century Gothic"/>
                        </a:rPr>
                        <a:t>45,217,883.00</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i="1" kern="1200" dirty="0" smtClean="0">
                          <a:solidFill>
                            <a:schemeClr val="tx2"/>
                          </a:solidFill>
                          <a:latin typeface="+mn-lt"/>
                          <a:ea typeface="+mn-ea"/>
                          <a:cs typeface="Century Gothic"/>
                        </a:rPr>
                        <a:t>0.6</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84">
                <a:tc>
                  <a:txBody>
                    <a:bodyPr/>
                    <a:lstStyle/>
                    <a:p>
                      <a:pPr>
                        <a:lnSpc>
                          <a:spcPct val="115000"/>
                        </a:lnSpc>
                        <a:spcAft>
                          <a:spcPts val="0"/>
                        </a:spcAft>
                      </a:pPr>
                      <a:r>
                        <a:rPr lang="es-MX" sz="1600" i="1" kern="1200" dirty="0">
                          <a:solidFill>
                            <a:schemeClr val="tx2"/>
                          </a:solidFill>
                          <a:latin typeface="+mn-lt"/>
                          <a:ea typeface="+mn-ea"/>
                          <a:cs typeface="Century Gothic"/>
                        </a:rPr>
                        <a:t>6000 INVERSION PÚBLICA </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MX" sz="1600" i="1" kern="1200" dirty="0">
                          <a:solidFill>
                            <a:schemeClr val="tx2"/>
                          </a:solidFill>
                          <a:latin typeface="+mn-lt"/>
                          <a:ea typeface="+mn-ea"/>
                          <a:cs typeface="Century Gothic"/>
                        </a:rPr>
                        <a:t>3,277,988,402.00</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i="1" kern="1200" dirty="0">
                          <a:solidFill>
                            <a:schemeClr val="tx2"/>
                          </a:solidFill>
                          <a:latin typeface="+mn-lt"/>
                          <a:ea typeface="+mn-ea"/>
                          <a:cs typeface="Century Gothic"/>
                        </a:rPr>
                        <a:t> </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1148">
                <a:tc>
                  <a:txBody>
                    <a:bodyPr/>
                    <a:lstStyle/>
                    <a:p>
                      <a:pPr>
                        <a:lnSpc>
                          <a:spcPct val="115000"/>
                        </a:lnSpc>
                        <a:spcAft>
                          <a:spcPts val="0"/>
                        </a:spcAft>
                      </a:pPr>
                      <a:r>
                        <a:rPr lang="es-MX" sz="1600" i="1" kern="1200" dirty="0">
                          <a:solidFill>
                            <a:schemeClr val="tx2"/>
                          </a:solidFill>
                          <a:latin typeface="+mn-lt"/>
                          <a:ea typeface="+mn-ea"/>
                          <a:cs typeface="Century Gothic"/>
                        </a:rPr>
                        <a:t>7000 INVERSIONES FINANCIERAS Y OTRAS PROVISIONES </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MX" sz="1600" i="1" kern="1200" dirty="0">
                          <a:solidFill>
                            <a:schemeClr val="tx2"/>
                          </a:solidFill>
                          <a:latin typeface="+mn-lt"/>
                          <a:ea typeface="+mn-ea"/>
                          <a:cs typeface="Century Gothic"/>
                        </a:rPr>
                        <a:t>499,684,590.00</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i="1" kern="1200" dirty="0">
                          <a:solidFill>
                            <a:schemeClr val="tx2"/>
                          </a:solidFill>
                          <a:latin typeface="+mn-lt"/>
                          <a:ea typeface="+mn-ea"/>
                          <a:cs typeface="Century Gothic"/>
                        </a:rPr>
                        <a:t> </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9874">
                <a:tc>
                  <a:txBody>
                    <a:bodyPr/>
                    <a:lstStyle/>
                    <a:p>
                      <a:pPr>
                        <a:lnSpc>
                          <a:spcPct val="115000"/>
                        </a:lnSpc>
                        <a:spcAft>
                          <a:spcPts val="0"/>
                        </a:spcAft>
                      </a:pPr>
                      <a:r>
                        <a:rPr lang="es-MX" sz="1600" i="1" kern="1200" dirty="0">
                          <a:solidFill>
                            <a:schemeClr val="tx2"/>
                          </a:solidFill>
                          <a:latin typeface="+mn-lt"/>
                          <a:ea typeface="+mn-ea"/>
                          <a:cs typeface="Century Gothic"/>
                        </a:rPr>
                        <a:t>8000 PARTICIPACIONES Y APORTACIONES </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MX" sz="1600" i="1" kern="1200" dirty="0">
                          <a:solidFill>
                            <a:schemeClr val="tx2"/>
                          </a:solidFill>
                          <a:latin typeface="+mn-lt"/>
                          <a:ea typeface="+mn-ea"/>
                          <a:cs typeface="Century Gothic"/>
                        </a:rPr>
                        <a:t>4,540,045,653.00</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i="1" kern="1200" dirty="0">
                          <a:solidFill>
                            <a:schemeClr val="tx2"/>
                          </a:solidFill>
                          <a:latin typeface="+mn-lt"/>
                          <a:ea typeface="+mn-ea"/>
                          <a:cs typeface="Century Gothic"/>
                        </a:rPr>
                        <a:t> </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38">
                <a:tc>
                  <a:txBody>
                    <a:bodyPr/>
                    <a:lstStyle/>
                    <a:p>
                      <a:pPr>
                        <a:lnSpc>
                          <a:spcPct val="115000"/>
                        </a:lnSpc>
                        <a:spcAft>
                          <a:spcPts val="0"/>
                        </a:spcAft>
                      </a:pPr>
                      <a:r>
                        <a:rPr lang="es-MX" sz="1600" i="1" kern="1200" dirty="0">
                          <a:solidFill>
                            <a:schemeClr val="tx2"/>
                          </a:solidFill>
                          <a:latin typeface="+mn-lt"/>
                          <a:ea typeface="+mn-ea"/>
                          <a:cs typeface="Century Gothic"/>
                        </a:rPr>
                        <a:t>9000 DEUDA PÚBLICA </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MX" sz="1600" i="1" kern="1200" dirty="0">
                          <a:solidFill>
                            <a:schemeClr val="tx2"/>
                          </a:solidFill>
                          <a:latin typeface="+mn-lt"/>
                          <a:ea typeface="+mn-ea"/>
                          <a:cs typeface="Century Gothic"/>
                        </a:rPr>
                        <a:t>511,191,061.00</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i="1" kern="1200" dirty="0">
                          <a:solidFill>
                            <a:schemeClr val="tx2"/>
                          </a:solidFill>
                          <a:latin typeface="+mn-lt"/>
                          <a:ea typeface="+mn-ea"/>
                          <a:cs typeface="Century Gothic"/>
                        </a:rPr>
                        <a:t> </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r">
                        <a:lnSpc>
                          <a:spcPct val="115000"/>
                        </a:lnSpc>
                        <a:spcAft>
                          <a:spcPts val="0"/>
                        </a:spcAft>
                      </a:pPr>
                      <a:endParaRPr lang="es-MX" sz="1600" i="1" kern="1200" dirty="0" smtClean="0">
                        <a:solidFill>
                          <a:schemeClr val="tx2"/>
                        </a:solidFill>
                        <a:latin typeface="+mn-lt"/>
                        <a:ea typeface="+mn-ea"/>
                        <a:cs typeface="Century Gothic"/>
                      </a:endParaRPr>
                    </a:p>
                    <a:p>
                      <a:pPr algn="r">
                        <a:lnSpc>
                          <a:spcPct val="115000"/>
                        </a:lnSpc>
                        <a:spcAft>
                          <a:spcPts val="0"/>
                        </a:spcAft>
                      </a:pPr>
                      <a:r>
                        <a:rPr lang="es-MX" sz="1600" i="1" kern="1200" dirty="0" smtClean="0">
                          <a:solidFill>
                            <a:schemeClr val="tx2"/>
                          </a:solidFill>
                          <a:latin typeface="+mn-lt"/>
                          <a:ea typeface="+mn-ea"/>
                          <a:cs typeface="Century Gothic"/>
                        </a:rPr>
                        <a:t>Total General</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MX" sz="1600" i="1" kern="1200" dirty="0">
                          <a:solidFill>
                            <a:schemeClr val="tx2"/>
                          </a:solidFill>
                          <a:latin typeface="+mn-lt"/>
                          <a:ea typeface="+mn-ea"/>
                          <a:cs typeface="Century Gothic"/>
                        </a:rPr>
                        <a:t>34,604,866,492.00</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i="1" kern="1200" dirty="0">
                          <a:solidFill>
                            <a:schemeClr val="tx2"/>
                          </a:solidFill>
                          <a:latin typeface="+mn-lt"/>
                          <a:ea typeface="+mn-ea"/>
                          <a:cs typeface="Century Gothic"/>
                        </a:rPr>
                        <a:t> </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r">
                        <a:lnSpc>
                          <a:spcPct val="115000"/>
                        </a:lnSpc>
                        <a:spcAft>
                          <a:spcPts val="0"/>
                        </a:spcAft>
                      </a:pPr>
                      <a:r>
                        <a:rPr lang="es-MX" sz="1600" i="1" kern="1200" dirty="0">
                          <a:solidFill>
                            <a:schemeClr val="tx2"/>
                          </a:solidFill>
                          <a:latin typeface="+mn-lt"/>
                          <a:ea typeface="+mn-ea"/>
                          <a:cs typeface="Century Gothic"/>
                        </a:rPr>
                        <a:t>Gasto de </a:t>
                      </a:r>
                      <a:r>
                        <a:rPr lang="es-MX" sz="1600" i="1" kern="1200" dirty="0" smtClean="0">
                          <a:solidFill>
                            <a:schemeClr val="tx2"/>
                          </a:solidFill>
                          <a:latin typeface="+mn-lt"/>
                          <a:ea typeface="+mn-ea"/>
                          <a:cs typeface="Century Gothic"/>
                        </a:rPr>
                        <a:t>Operación</a:t>
                      </a:r>
                    </a:p>
                    <a:p>
                      <a:pPr algn="r">
                        <a:lnSpc>
                          <a:spcPct val="115000"/>
                        </a:lnSpc>
                        <a:spcAft>
                          <a:spcPts val="0"/>
                        </a:spcAft>
                      </a:pPr>
                      <a:r>
                        <a:rPr lang="es-MX" sz="1600" i="1" kern="1200" dirty="0" smtClean="0">
                          <a:solidFill>
                            <a:schemeClr val="tx2"/>
                          </a:solidFill>
                          <a:latin typeface="+mn-lt"/>
                          <a:ea typeface="+mn-ea"/>
                          <a:cs typeface="Century Gothic"/>
                        </a:rPr>
                        <a:t> (suma de los capítulos 1000, 2000, 3000 y 5000)</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MX" sz="1600" i="1" kern="1200" dirty="0">
                          <a:solidFill>
                            <a:schemeClr val="tx2"/>
                          </a:solidFill>
                          <a:latin typeface="+mn-lt"/>
                          <a:ea typeface="+mn-ea"/>
                          <a:cs typeface="Century Gothic"/>
                        </a:rPr>
                        <a:t>8,035,707,434.00</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600" i="1" kern="1200" dirty="0" smtClean="0">
                          <a:solidFill>
                            <a:schemeClr val="tx2"/>
                          </a:solidFill>
                          <a:latin typeface="+mn-lt"/>
                          <a:ea typeface="+mn-ea"/>
                          <a:cs typeface="Century Gothic"/>
                        </a:rPr>
                        <a:t>23</a:t>
                      </a:r>
                      <a:endParaRPr lang="es-ES" sz="1600" i="1" kern="1200" dirty="0">
                        <a:solidFill>
                          <a:schemeClr val="tx2"/>
                        </a:solidFill>
                        <a:latin typeface="+mn-lt"/>
                        <a:ea typeface="+mn-ea"/>
                        <a:cs typeface="Century Gothic"/>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467544" y="2726761"/>
            <a:ext cx="8136904" cy="3046988"/>
          </a:xfrm>
          <a:prstGeom prst="rect">
            <a:avLst/>
          </a:prstGeom>
          <a:noFill/>
          <a:ln w="9525" algn="ctr">
            <a:noFill/>
            <a:miter lim="800000"/>
            <a:headEnd/>
            <a:tailEnd/>
          </a:ln>
        </p:spPr>
        <p:txBody>
          <a:bodyPr wrap="square" anchor="ctr">
            <a:spAutoFit/>
          </a:bodyPr>
          <a:lstStyle/>
          <a:p>
            <a:pPr algn="just"/>
            <a:endParaRPr lang="es-MX" sz="2400" dirty="0" smtClean="0">
              <a:latin typeface="Arial Narrow" pitchFamily="34" charset="0"/>
            </a:endParaRPr>
          </a:p>
          <a:p>
            <a:pPr algn="just"/>
            <a:r>
              <a:rPr lang="es-MX" sz="2100" dirty="0" smtClean="0">
                <a:latin typeface="+mn-lt"/>
              </a:rPr>
              <a:t>01 Simplificación y Modernización de la Administración Pública</a:t>
            </a:r>
          </a:p>
          <a:p>
            <a:pPr algn="just"/>
            <a:r>
              <a:rPr lang="es-MX" sz="2100" dirty="0" smtClean="0">
                <a:latin typeface="+mn-lt"/>
              </a:rPr>
              <a:t>02 Desarrollo Institucional y Organizacional</a:t>
            </a:r>
          </a:p>
          <a:p>
            <a:pPr algn="just"/>
            <a:r>
              <a:rPr lang="es-MX" sz="2100" dirty="0" smtClean="0">
                <a:latin typeface="+mn-lt"/>
              </a:rPr>
              <a:t>03 Vinculación Ciudadana con la Administración Publica “Tú Gobiernas”</a:t>
            </a:r>
          </a:p>
          <a:p>
            <a:pPr algn="just"/>
            <a:r>
              <a:rPr lang="es-MX" sz="2100" dirty="0" smtClean="0">
                <a:latin typeface="+mn-lt"/>
              </a:rPr>
              <a:t>04 Administración de Documentos</a:t>
            </a:r>
          </a:p>
          <a:p>
            <a:pPr algn="just"/>
            <a:r>
              <a:rPr lang="es-MX" sz="2100" dirty="0" smtClean="0">
                <a:latin typeface="+mn-lt"/>
              </a:rPr>
              <a:t>05 Análisis y seguimiento para la calidad gubernamental</a:t>
            </a:r>
          </a:p>
          <a:p>
            <a:pPr algn="just"/>
            <a:r>
              <a:rPr lang="es-MX" sz="2100" dirty="0" smtClean="0">
                <a:latin typeface="+mn-lt"/>
              </a:rPr>
              <a:t>06 Formación en valores para el servicio público</a:t>
            </a:r>
          </a:p>
          <a:p>
            <a:pPr algn="just"/>
            <a:r>
              <a:rPr lang="es-MX" sz="2100" dirty="0" smtClean="0">
                <a:latin typeface="+mn-lt"/>
              </a:rPr>
              <a:t>07 Escuelas de gobierno</a:t>
            </a:r>
          </a:p>
          <a:p>
            <a:pPr algn="just"/>
            <a:r>
              <a:rPr lang="es-MX" sz="2100" dirty="0" smtClean="0">
                <a:latin typeface="+mn-lt"/>
              </a:rPr>
              <a:t>08 Programa Nuevo Futuro</a:t>
            </a:r>
          </a:p>
        </p:txBody>
      </p:sp>
      <p:sp>
        <p:nvSpPr>
          <p:cNvPr id="8" name="Rectangle 4"/>
          <p:cNvSpPr>
            <a:spLocks noChangeArrowheads="1"/>
          </p:cNvSpPr>
          <p:nvPr/>
        </p:nvSpPr>
        <p:spPr bwMode="auto">
          <a:xfrm>
            <a:off x="755576" y="1109947"/>
            <a:ext cx="7715304" cy="1631216"/>
          </a:xfrm>
          <a:prstGeom prst="rect">
            <a:avLst/>
          </a:prstGeom>
          <a:noFill/>
          <a:ln w="9525" algn="ctr">
            <a:noFill/>
            <a:miter lim="800000"/>
            <a:headEnd/>
            <a:tailEnd/>
          </a:ln>
        </p:spPr>
        <p:txBody>
          <a:bodyPr wrap="square" anchor="ctr">
            <a:spAutoFit/>
          </a:bodyPr>
          <a:lstStyle/>
          <a:p>
            <a:pPr algn="just"/>
            <a:r>
              <a:rPr lang="es-ES" sz="2400" dirty="0" smtClean="0">
                <a:latin typeface="+mn-lt"/>
              </a:rPr>
              <a:t>Programa presupuestario:</a:t>
            </a:r>
            <a:r>
              <a:rPr lang="es-ES" sz="2400" b="1" dirty="0" smtClean="0">
                <a:latin typeface="+mn-lt"/>
              </a:rPr>
              <a:t> </a:t>
            </a:r>
            <a:r>
              <a:rPr lang="es-MX" sz="2000" b="1" dirty="0" smtClean="0">
                <a:latin typeface="+mn-lt"/>
                <a:ea typeface="+mj-ea"/>
                <a:cs typeface="Aharoni" pitchFamily="2" charset="-79"/>
              </a:rPr>
              <a:t>CONSOLIDACIÓN DE LA GESTIÓN PÚBLICA PARA RESULTADOS. </a:t>
            </a:r>
          </a:p>
          <a:p>
            <a:pPr algn="just"/>
            <a:endParaRPr lang="es-MX" sz="800" dirty="0" smtClean="0">
              <a:latin typeface="+mn-lt"/>
            </a:endParaRPr>
          </a:p>
          <a:p>
            <a:pPr algn="just"/>
            <a:r>
              <a:rPr lang="es-MX" sz="2400" u="sng" dirty="0" smtClean="0">
                <a:latin typeface="+mn-lt"/>
              </a:rPr>
              <a:t>Subprograma: Modernización y mejoramiento integral de la función pública</a:t>
            </a:r>
            <a:endParaRPr lang="es-ES" sz="2400" u="sng" dirty="0">
              <a:latin typeface="+mn-lt"/>
            </a:endParaRPr>
          </a:p>
        </p:txBody>
      </p:sp>
      <p:graphicFrame>
        <p:nvGraphicFramePr>
          <p:cNvPr id="4" name="3 Tabla"/>
          <p:cNvGraphicFramePr>
            <a:graphicFrameLocks noGrp="1"/>
          </p:cNvGraphicFramePr>
          <p:nvPr/>
        </p:nvGraphicFramePr>
        <p:xfrm>
          <a:off x="4048004" y="5429264"/>
          <a:ext cx="5096028" cy="1357322"/>
        </p:xfrm>
        <a:graphic>
          <a:graphicData uri="http://schemas.openxmlformats.org/drawingml/2006/table">
            <a:tbl>
              <a:tblPr/>
              <a:tblGrid>
                <a:gridCol w="3860656"/>
                <a:gridCol w="237981"/>
                <a:gridCol w="997391"/>
              </a:tblGrid>
              <a:tr h="688587">
                <a:tc>
                  <a:txBody>
                    <a:bodyPr/>
                    <a:lstStyle/>
                    <a:p>
                      <a:pPr algn="r">
                        <a:lnSpc>
                          <a:spcPct val="115000"/>
                        </a:lnSpc>
                        <a:spcAft>
                          <a:spcPts val="0"/>
                        </a:spcAft>
                      </a:pPr>
                      <a:endParaRPr lang="es-MX" sz="1200" kern="1200" dirty="0" smtClean="0">
                        <a:solidFill>
                          <a:schemeClr val="accent1">
                            <a:lumMod val="50000"/>
                          </a:schemeClr>
                        </a:solidFill>
                        <a:latin typeface="Arial Narrow" pitchFamily="34" charset="0"/>
                        <a:ea typeface="+mn-ea"/>
                        <a:cs typeface="Arial" charset="0"/>
                      </a:endParaRPr>
                    </a:p>
                    <a:p>
                      <a:pPr algn="r">
                        <a:lnSpc>
                          <a:spcPct val="115000"/>
                        </a:lnSpc>
                        <a:spcAft>
                          <a:spcPts val="0"/>
                        </a:spcAft>
                      </a:pPr>
                      <a:r>
                        <a:rPr lang="es-MX" sz="1200" kern="1200" dirty="0" smtClean="0">
                          <a:solidFill>
                            <a:schemeClr val="accent1">
                              <a:lumMod val="50000"/>
                            </a:schemeClr>
                          </a:solidFill>
                          <a:latin typeface="Arial Narrow" pitchFamily="34" charset="0"/>
                          <a:ea typeface="+mn-ea"/>
                          <a:cs typeface="Arial" charset="0"/>
                        </a:rPr>
                        <a:t>Consolidación de la gestión pública para</a:t>
                      </a:r>
                      <a:r>
                        <a:rPr lang="es-MX" sz="1200" kern="1200" baseline="0" dirty="0" smtClean="0">
                          <a:solidFill>
                            <a:schemeClr val="accent1">
                              <a:lumMod val="50000"/>
                            </a:schemeClr>
                          </a:solidFill>
                          <a:latin typeface="Arial Narrow" pitchFamily="34" charset="0"/>
                          <a:ea typeface="+mn-ea"/>
                          <a:cs typeface="Arial" charset="0"/>
                        </a:rPr>
                        <a:t> </a:t>
                      </a:r>
                      <a:r>
                        <a:rPr lang="es-MX" sz="1200" kern="1200" dirty="0" smtClean="0">
                          <a:solidFill>
                            <a:schemeClr val="accent1">
                              <a:lumMod val="50000"/>
                            </a:schemeClr>
                          </a:solidFill>
                          <a:latin typeface="Arial Narrow" pitchFamily="34" charset="0"/>
                          <a:ea typeface="+mn-ea"/>
                          <a:cs typeface="Arial" charset="0"/>
                        </a:rPr>
                        <a:t>resultados</a:t>
                      </a:r>
                    </a:p>
                  </a:txBody>
                  <a:tcPr marL="66603" marR="66603" marT="0" marB="0">
                    <a:lnL>
                      <a:noFill/>
                    </a:lnL>
                    <a:lnR>
                      <a:noFill/>
                    </a:lnR>
                    <a:lnT>
                      <a:noFill/>
                    </a:lnT>
                    <a:lnB>
                      <a:noFill/>
                    </a:lnB>
                    <a:solidFill>
                      <a:schemeClr val="bg1"/>
                    </a:solidFill>
                  </a:tcPr>
                </a:tc>
                <a:tc>
                  <a:txBody>
                    <a:bodyPr/>
                    <a:lstStyle/>
                    <a:p>
                      <a:pPr marL="0" algn="just" defTabSz="914400" rtl="0" eaLnBrk="1" latinLnBrk="0" hangingPunct="1">
                        <a:lnSpc>
                          <a:spcPct val="115000"/>
                        </a:lnSpc>
                        <a:spcAft>
                          <a:spcPts val="0"/>
                        </a:spcAft>
                      </a:pPr>
                      <a:endParaRPr lang="es-MX" sz="1200" kern="1200" dirty="0" smtClean="0">
                        <a:solidFill>
                          <a:schemeClr val="accent1">
                            <a:lumMod val="50000"/>
                          </a:schemeClr>
                        </a:solidFill>
                        <a:latin typeface="Arial Narrow" pitchFamily="34" charset="0"/>
                        <a:ea typeface="+mn-ea"/>
                        <a:cs typeface="Arial" charset="0"/>
                      </a:endParaRPr>
                    </a:p>
                    <a:p>
                      <a:pPr marL="0" algn="just" defTabSz="914400" rtl="0" eaLnBrk="1" latinLnBrk="0" hangingPunct="1">
                        <a:lnSpc>
                          <a:spcPct val="115000"/>
                        </a:lnSpc>
                        <a:spcAft>
                          <a:spcPts val="0"/>
                        </a:spcAft>
                      </a:pPr>
                      <a:r>
                        <a:rPr lang="es-MX" sz="1200" kern="1200" dirty="0" smtClean="0">
                          <a:solidFill>
                            <a:schemeClr val="accent1">
                              <a:lumMod val="50000"/>
                            </a:schemeClr>
                          </a:solidFill>
                          <a:latin typeface="Arial Narrow" pitchFamily="34" charset="0"/>
                          <a:ea typeface="+mn-ea"/>
                          <a:cs typeface="Arial" charset="0"/>
                        </a:rPr>
                        <a:t>$</a:t>
                      </a:r>
                    </a:p>
                  </a:txBody>
                  <a:tcPr marL="66603" marR="66603" marT="0" marB="0">
                    <a:lnL>
                      <a:noFill/>
                    </a:lnL>
                    <a:lnR>
                      <a:noFill/>
                    </a:lnR>
                    <a:lnT>
                      <a:noFill/>
                    </a:lnT>
                    <a:lnB>
                      <a:noFill/>
                    </a:lnB>
                    <a:solidFill>
                      <a:schemeClr val="bg1"/>
                    </a:solidFill>
                  </a:tcPr>
                </a:tc>
                <a:tc>
                  <a:txBody>
                    <a:bodyPr/>
                    <a:lstStyle/>
                    <a:p>
                      <a:pPr marL="0" algn="just" defTabSz="914400" rtl="0" eaLnBrk="1" latinLnBrk="0" hangingPunct="1">
                        <a:lnSpc>
                          <a:spcPct val="115000"/>
                        </a:lnSpc>
                        <a:spcAft>
                          <a:spcPts val="0"/>
                        </a:spcAft>
                      </a:pPr>
                      <a:endParaRPr lang="es-MX" sz="1200" kern="1200" dirty="0" smtClean="0">
                        <a:solidFill>
                          <a:schemeClr val="accent1">
                            <a:lumMod val="50000"/>
                          </a:schemeClr>
                        </a:solidFill>
                        <a:latin typeface="Arial Narrow" pitchFamily="34" charset="0"/>
                        <a:ea typeface="+mn-ea"/>
                        <a:cs typeface="Arial" charset="0"/>
                      </a:endParaRPr>
                    </a:p>
                    <a:p>
                      <a:pPr marL="0" algn="just" defTabSz="914400" rtl="0" eaLnBrk="1" latinLnBrk="0" hangingPunct="1">
                        <a:lnSpc>
                          <a:spcPct val="115000"/>
                        </a:lnSpc>
                        <a:spcAft>
                          <a:spcPts val="0"/>
                        </a:spcAft>
                      </a:pPr>
                      <a:r>
                        <a:rPr lang="es-MX" sz="1200" kern="1200" dirty="0" smtClean="0">
                          <a:solidFill>
                            <a:schemeClr val="accent1">
                              <a:lumMod val="50000"/>
                            </a:schemeClr>
                          </a:solidFill>
                          <a:latin typeface="Arial Narrow" pitchFamily="34" charset="0"/>
                          <a:ea typeface="+mn-ea"/>
                          <a:cs typeface="Arial" charset="0"/>
                        </a:rPr>
                        <a:t>283,384,369</a:t>
                      </a:r>
                    </a:p>
                  </a:txBody>
                  <a:tcPr marL="66603" marR="66603" marT="0" marB="0">
                    <a:lnL>
                      <a:noFill/>
                    </a:lnL>
                    <a:lnR>
                      <a:noFill/>
                    </a:lnR>
                    <a:lnT>
                      <a:noFill/>
                    </a:lnT>
                    <a:lnB>
                      <a:noFill/>
                    </a:lnB>
                    <a:solidFill>
                      <a:schemeClr val="bg1"/>
                    </a:solidFill>
                  </a:tcPr>
                </a:tc>
              </a:tr>
              <a:tr h="668735">
                <a:tc>
                  <a:txBody>
                    <a:bodyPr/>
                    <a:lstStyle/>
                    <a:p>
                      <a:pPr algn="r">
                        <a:lnSpc>
                          <a:spcPct val="115000"/>
                        </a:lnSpc>
                        <a:spcAft>
                          <a:spcPts val="0"/>
                        </a:spcAft>
                      </a:pPr>
                      <a:r>
                        <a:rPr lang="es-MX" sz="1200" kern="1200" dirty="0" smtClean="0">
                          <a:solidFill>
                            <a:schemeClr val="accent1">
                              <a:lumMod val="50000"/>
                            </a:schemeClr>
                          </a:solidFill>
                          <a:latin typeface="Arial Narrow" pitchFamily="34" charset="0"/>
                          <a:ea typeface="+mn-ea"/>
                          <a:cs typeface="Arial" charset="0"/>
                        </a:rPr>
                        <a:t>Modernización de la administración y pasión por el servicio público</a:t>
                      </a:r>
                    </a:p>
                  </a:txBody>
                  <a:tcPr marL="66603" marR="66603" marT="0" marB="0">
                    <a:lnL>
                      <a:noFill/>
                    </a:lnL>
                    <a:lnR>
                      <a:noFill/>
                    </a:lnR>
                    <a:lnT>
                      <a:noFill/>
                    </a:lnT>
                    <a:lnB>
                      <a:noFill/>
                    </a:lnB>
                    <a:solidFill>
                      <a:schemeClr val="bg1"/>
                    </a:solidFill>
                  </a:tcPr>
                </a:tc>
                <a:tc>
                  <a:txBody>
                    <a:bodyPr/>
                    <a:lstStyle/>
                    <a:p>
                      <a:pPr marL="0" algn="just" defTabSz="914400" rtl="0" eaLnBrk="1" latinLnBrk="0" hangingPunct="1">
                        <a:lnSpc>
                          <a:spcPct val="115000"/>
                        </a:lnSpc>
                        <a:spcAft>
                          <a:spcPts val="0"/>
                        </a:spcAft>
                      </a:pPr>
                      <a:r>
                        <a:rPr lang="es-MX" sz="1200" kern="1200" dirty="0" smtClean="0">
                          <a:solidFill>
                            <a:schemeClr val="accent1">
                              <a:lumMod val="50000"/>
                            </a:schemeClr>
                          </a:solidFill>
                          <a:latin typeface="Arial Narrow" pitchFamily="34" charset="0"/>
                          <a:ea typeface="+mn-ea"/>
                          <a:cs typeface="Arial" charset="0"/>
                        </a:rPr>
                        <a:t>$</a:t>
                      </a:r>
                    </a:p>
                  </a:txBody>
                  <a:tcPr marL="66603" marR="66603" marT="0" marB="0">
                    <a:lnL>
                      <a:noFill/>
                    </a:lnL>
                    <a:lnR>
                      <a:noFill/>
                    </a:lnR>
                    <a:lnT>
                      <a:noFill/>
                    </a:lnT>
                    <a:lnB>
                      <a:noFill/>
                    </a:lnB>
                    <a:solidFill>
                      <a:schemeClr val="bg1"/>
                    </a:solidFill>
                  </a:tcPr>
                </a:tc>
                <a:tc>
                  <a:txBody>
                    <a:bodyPr/>
                    <a:lstStyle/>
                    <a:p>
                      <a:pPr marL="0" algn="just" defTabSz="914400" rtl="0" eaLnBrk="1" latinLnBrk="0" hangingPunct="1">
                        <a:lnSpc>
                          <a:spcPct val="115000"/>
                        </a:lnSpc>
                        <a:spcAft>
                          <a:spcPts val="0"/>
                        </a:spcAft>
                      </a:pPr>
                      <a:r>
                        <a:rPr lang="es-MX" sz="1200" kern="1200" dirty="0" smtClean="0">
                          <a:solidFill>
                            <a:schemeClr val="accent1">
                              <a:lumMod val="50000"/>
                            </a:schemeClr>
                          </a:solidFill>
                          <a:latin typeface="Arial Narrow" pitchFamily="34" charset="0"/>
                          <a:ea typeface="+mn-ea"/>
                          <a:cs typeface="Arial" charset="0"/>
                        </a:rPr>
                        <a:t>111,006,284</a:t>
                      </a:r>
                    </a:p>
                  </a:txBody>
                  <a:tcPr marL="66603" marR="66603" marT="0" marB="0">
                    <a:lnL>
                      <a:noFill/>
                    </a:lnL>
                    <a:lnR>
                      <a:noFill/>
                    </a:lnR>
                    <a:lnT>
                      <a:noFill/>
                    </a:lnT>
                    <a:lnB>
                      <a:noFill/>
                    </a:lnB>
                    <a:solidFill>
                      <a:schemeClr val="bg1"/>
                    </a:solidFill>
                  </a:tcPr>
                </a:tc>
              </a:tr>
            </a:tbl>
          </a:graphicData>
        </a:graphic>
      </p:graphicFrame>
    </p:spTree>
  </p:cSld>
  <p:clrMapOvr>
    <a:masterClrMapping/>
  </p:clrMapOvr>
  <p:transition spd="slow" advClick="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ox(in)">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ox(in)">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8" grpId="0" autoUpdateAnimBg="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714348" y="1561162"/>
            <a:ext cx="7715304" cy="3939540"/>
          </a:xfrm>
          <a:prstGeom prst="rect">
            <a:avLst/>
          </a:prstGeom>
          <a:noFill/>
          <a:ln w="9525" algn="ctr">
            <a:noFill/>
            <a:miter lim="800000"/>
            <a:headEnd/>
            <a:tailEnd/>
          </a:ln>
        </p:spPr>
        <p:txBody>
          <a:bodyPr wrap="square" anchor="ctr">
            <a:spAutoFit/>
          </a:bodyPr>
          <a:lstStyle/>
          <a:p>
            <a:pPr algn="just"/>
            <a:r>
              <a:rPr lang="es-MX" sz="2000" i="1" dirty="0" smtClean="0">
                <a:cs typeface="Century Gothic"/>
              </a:rPr>
              <a:t>Constituye la orientación del gobierno, ejerciendo la función pública con efectividad, para lograr mejores resultados del Desarrollo que requiere nuestro Estado:</a:t>
            </a:r>
            <a:endParaRPr lang="es-ES" sz="2000" i="1" dirty="0" smtClean="0">
              <a:cs typeface="Century Gothic"/>
            </a:endParaRPr>
          </a:p>
          <a:p>
            <a:pPr algn="just"/>
            <a:endParaRPr lang="es-ES" sz="1000" i="1" dirty="0" smtClean="0">
              <a:cs typeface="Century Gothic"/>
            </a:endParaRPr>
          </a:p>
          <a:p>
            <a:pPr algn="just">
              <a:lnSpc>
                <a:spcPct val="150000"/>
              </a:lnSpc>
            </a:pPr>
            <a:r>
              <a:rPr lang="es-ES" sz="2000" i="1" dirty="0" smtClean="0">
                <a:cs typeface="Century Gothic"/>
              </a:rPr>
              <a:t>Eje Rector 1: </a:t>
            </a:r>
            <a:r>
              <a:rPr lang="es-MX" sz="2000" i="1" dirty="0" smtClean="0">
                <a:cs typeface="Century Gothic"/>
              </a:rPr>
              <a:t>Sonora Solidario</a:t>
            </a:r>
            <a:endParaRPr lang="es-ES" sz="2000" i="1" dirty="0" smtClean="0">
              <a:cs typeface="Century Gothic"/>
            </a:endParaRPr>
          </a:p>
          <a:p>
            <a:pPr algn="just">
              <a:lnSpc>
                <a:spcPct val="150000"/>
              </a:lnSpc>
            </a:pPr>
            <a:r>
              <a:rPr lang="es-ES" sz="2000" i="1" dirty="0" smtClean="0">
                <a:cs typeface="Century Gothic"/>
              </a:rPr>
              <a:t>Eje Rector 2: </a:t>
            </a:r>
            <a:r>
              <a:rPr lang="es-MX" sz="2000" i="1" dirty="0" smtClean="0">
                <a:cs typeface="Century Gothic"/>
              </a:rPr>
              <a:t>Sonora Saludable</a:t>
            </a:r>
            <a:endParaRPr lang="es-ES" sz="2000" i="1" dirty="0" smtClean="0">
              <a:cs typeface="Century Gothic"/>
            </a:endParaRPr>
          </a:p>
          <a:p>
            <a:pPr algn="just">
              <a:lnSpc>
                <a:spcPct val="150000"/>
              </a:lnSpc>
            </a:pPr>
            <a:r>
              <a:rPr lang="es-ES" sz="2000" i="1" dirty="0" smtClean="0">
                <a:cs typeface="Century Gothic"/>
              </a:rPr>
              <a:t>Eje Rector 3: </a:t>
            </a:r>
            <a:r>
              <a:rPr lang="es-MX" sz="2000" i="1" dirty="0" smtClean="0">
                <a:cs typeface="Century Gothic"/>
              </a:rPr>
              <a:t>Sonora Educado</a:t>
            </a:r>
            <a:endParaRPr lang="es-ES" sz="2000" i="1" dirty="0" smtClean="0">
              <a:cs typeface="Century Gothic"/>
            </a:endParaRPr>
          </a:p>
          <a:p>
            <a:pPr algn="just">
              <a:lnSpc>
                <a:spcPct val="150000"/>
              </a:lnSpc>
            </a:pPr>
            <a:r>
              <a:rPr lang="es-ES" sz="2000" i="1" dirty="0" smtClean="0">
                <a:cs typeface="Century Gothic"/>
              </a:rPr>
              <a:t>Eje Rector 4: </a:t>
            </a:r>
            <a:r>
              <a:rPr lang="es-MX" sz="2000" i="1" dirty="0" smtClean="0">
                <a:cs typeface="Century Gothic"/>
              </a:rPr>
              <a:t>Sonora Competitivo y Sustentable</a:t>
            </a:r>
            <a:endParaRPr lang="es-ES" sz="2000" i="1" dirty="0" smtClean="0">
              <a:cs typeface="Century Gothic"/>
            </a:endParaRPr>
          </a:p>
          <a:p>
            <a:pPr algn="just">
              <a:lnSpc>
                <a:spcPct val="150000"/>
              </a:lnSpc>
            </a:pPr>
            <a:r>
              <a:rPr lang="es-ES" sz="2000" i="1" dirty="0" smtClean="0">
                <a:cs typeface="Century Gothic"/>
              </a:rPr>
              <a:t>Eje Rector 5: </a:t>
            </a:r>
            <a:r>
              <a:rPr lang="es-MX" sz="2000" i="1" dirty="0" smtClean="0">
                <a:cs typeface="Century Gothic"/>
              </a:rPr>
              <a:t>Sonora Seguro</a:t>
            </a:r>
            <a:endParaRPr lang="es-ES" sz="2000" i="1" dirty="0" smtClean="0">
              <a:cs typeface="Century Gothic"/>
            </a:endParaRPr>
          </a:p>
          <a:p>
            <a:pPr algn="just">
              <a:lnSpc>
                <a:spcPct val="150000"/>
              </a:lnSpc>
            </a:pPr>
            <a:r>
              <a:rPr lang="es-ES" sz="2000" b="1" i="1" dirty="0" smtClean="0">
                <a:cs typeface="Century Gothic"/>
              </a:rPr>
              <a:t>Eje Rector 6: Sonora Ciudadano y Municipalista</a:t>
            </a:r>
            <a:endParaRPr lang="es-ES" sz="2000" b="1" i="1" dirty="0">
              <a:cs typeface="Century Gothic"/>
            </a:endParaRPr>
          </a:p>
        </p:txBody>
      </p:sp>
      <p:sp>
        <p:nvSpPr>
          <p:cNvPr id="8" name="Rectangle 4"/>
          <p:cNvSpPr>
            <a:spLocks noChangeArrowheads="1"/>
          </p:cNvSpPr>
          <p:nvPr/>
        </p:nvSpPr>
        <p:spPr bwMode="auto">
          <a:xfrm>
            <a:off x="755576" y="1007165"/>
            <a:ext cx="7715304" cy="584775"/>
          </a:xfrm>
          <a:prstGeom prst="rect">
            <a:avLst/>
          </a:prstGeom>
          <a:noFill/>
          <a:ln w="9525" algn="ctr">
            <a:noFill/>
            <a:miter lim="800000"/>
            <a:headEnd/>
            <a:tailEnd/>
          </a:ln>
        </p:spPr>
        <p:txBody>
          <a:bodyPr wrap="square" anchor="ctr">
            <a:spAutoFit/>
          </a:bodyPr>
          <a:lstStyle/>
          <a:p>
            <a:pPr algn="ctr"/>
            <a:r>
              <a:rPr lang="es-ES" sz="3200" b="1" dirty="0" smtClean="0">
                <a:latin typeface="+mj-lt"/>
                <a:cs typeface="Century Gothic"/>
              </a:rPr>
              <a:t>Plan Estatal de Desarrollo 2009-2015</a:t>
            </a:r>
            <a:endParaRPr lang="es-ES" sz="3200" b="1" dirty="0">
              <a:latin typeface="+mj-lt"/>
              <a:cs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par>
                          <p:cTn id="8" fill="hold">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ox(in)">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8"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357290" y="1000108"/>
            <a:ext cx="6572296" cy="571503"/>
          </a:xfrm>
        </p:spPr>
        <p:txBody>
          <a:bodyPr/>
          <a:lstStyle/>
          <a:p>
            <a:r>
              <a:rPr lang="es-MX" sz="4200" b="1" dirty="0" smtClean="0"/>
              <a:t>Modernización del Estado</a:t>
            </a:r>
            <a:endParaRPr lang="es-MX" sz="4200" b="1" dirty="0"/>
          </a:p>
        </p:txBody>
      </p:sp>
      <p:graphicFrame>
        <p:nvGraphicFramePr>
          <p:cNvPr id="7" name="6 Diagrama"/>
          <p:cNvGraphicFramePr/>
          <p:nvPr/>
        </p:nvGraphicFramePr>
        <p:xfrm>
          <a:off x="357158" y="1714488"/>
          <a:ext cx="8358246" cy="37862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fade thruBlk="1"/>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500034" y="1423934"/>
            <a:ext cx="7715304" cy="3416320"/>
          </a:xfrm>
          <a:prstGeom prst="rect">
            <a:avLst/>
          </a:prstGeom>
          <a:noFill/>
          <a:ln w="9525" algn="ctr">
            <a:noFill/>
            <a:miter lim="800000"/>
            <a:headEnd/>
            <a:tailEnd/>
          </a:ln>
        </p:spPr>
        <p:txBody>
          <a:bodyPr wrap="square" anchor="ctr">
            <a:spAutoFit/>
          </a:bodyPr>
          <a:lstStyle/>
          <a:p>
            <a:pPr algn="just"/>
            <a:r>
              <a:rPr lang="es-ES" sz="2400" i="1" dirty="0" smtClean="0">
                <a:latin typeface="Century Gothic" pitchFamily="-97" charset="0"/>
                <a:cs typeface="Century Gothic"/>
              </a:rPr>
              <a:t>Conocen su ………..</a:t>
            </a:r>
          </a:p>
          <a:p>
            <a:pPr algn="just"/>
            <a:endParaRPr lang="es-ES" sz="2400" i="1" dirty="0" smtClean="0">
              <a:latin typeface="Century Gothic" pitchFamily="-97" charset="0"/>
              <a:cs typeface="Century Gothic"/>
            </a:endParaRPr>
          </a:p>
          <a:p>
            <a:pPr algn="just"/>
            <a:r>
              <a:rPr lang="es-ES" sz="2400" i="1" dirty="0" smtClean="0">
                <a:latin typeface="Century Gothic" pitchFamily="-97" charset="0"/>
                <a:cs typeface="Century Gothic"/>
              </a:rPr>
              <a:t>Programa Institucional?</a:t>
            </a:r>
          </a:p>
          <a:p>
            <a:pPr algn="just"/>
            <a:endParaRPr lang="es-ES" sz="2400" i="1" dirty="0" smtClean="0">
              <a:latin typeface="Century Gothic" pitchFamily="-97" charset="0"/>
              <a:cs typeface="Century Gothic"/>
            </a:endParaRPr>
          </a:p>
          <a:p>
            <a:pPr algn="just"/>
            <a:r>
              <a:rPr lang="es-ES" sz="2400" i="1" dirty="0" smtClean="0">
                <a:latin typeface="Century Gothic" pitchFamily="-97" charset="0"/>
                <a:cs typeface="Century Gothic"/>
              </a:rPr>
              <a:t>Programa Sectorial?</a:t>
            </a:r>
          </a:p>
          <a:p>
            <a:pPr algn="just"/>
            <a:endParaRPr lang="es-ES" sz="2400" i="1" dirty="0" smtClean="0">
              <a:latin typeface="Century Gothic" pitchFamily="-97" charset="0"/>
              <a:cs typeface="Century Gothic"/>
            </a:endParaRPr>
          </a:p>
          <a:p>
            <a:pPr algn="just"/>
            <a:r>
              <a:rPr lang="es-ES" sz="2400" i="1" dirty="0" smtClean="0">
                <a:latin typeface="Century Gothic" pitchFamily="-97" charset="0"/>
                <a:cs typeface="Century Gothic"/>
              </a:rPr>
              <a:t>………………participaron en su elaboración?</a:t>
            </a:r>
          </a:p>
          <a:p>
            <a:pPr algn="just"/>
            <a:endParaRPr lang="es-ES" sz="2400" dirty="0" smtClean="0">
              <a:solidFill>
                <a:schemeClr val="accent1">
                  <a:lumMod val="50000"/>
                </a:schemeClr>
              </a:solidFill>
              <a:latin typeface="Arial Narrow" pitchFamily="34" charset="0"/>
            </a:endParaRPr>
          </a:p>
          <a:p>
            <a:pPr algn="just"/>
            <a:endParaRPr lang="es-ES" sz="2400" dirty="0" smtClean="0">
              <a:solidFill>
                <a:schemeClr val="accent1">
                  <a:lumMod val="50000"/>
                </a:schemeClr>
              </a:solidFill>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p:cNvSpPr>
            <a:spLocks noChangeArrowheads="1"/>
          </p:cNvSpPr>
          <p:nvPr/>
        </p:nvSpPr>
        <p:spPr bwMode="auto">
          <a:xfrm>
            <a:off x="714348" y="2509488"/>
            <a:ext cx="7705725" cy="505972"/>
          </a:xfrm>
          <a:prstGeom prst="rect">
            <a:avLst/>
          </a:prstGeom>
        </p:spPr>
        <p:txBody>
          <a:bodyPr wrap="square">
            <a:spAutoFit/>
          </a:bodyPr>
          <a:lstStyle/>
          <a:p>
            <a:pPr marL="536575" indent="-536575" algn="just">
              <a:lnSpc>
                <a:spcPct val="120000"/>
              </a:lnSpc>
              <a:spcBef>
                <a:spcPct val="20000"/>
              </a:spcBef>
              <a:buClr>
                <a:srgbClr val="E46C0A"/>
              </a:buClr>
              <a:buFont typeface="Wingdings" pitchFamily="2" charset="2"/>
              <a:buChar char="v"/>
              <a:tabLst>
                <a:tab pos="534988" algn="l"/>
              </a:tabLst>
              <a:defRPr/>
            </a:pPr>
            <a:r>
              <a:rPr lang="es-MX" sz="2400" i="1" dirty="0" smtClean="0">
                <a:latin typeface="+mn-lt"/>
                <a:cs typeface="Century Gothic"/>
              </a:rPr>
              <a:t>Hacer Más con Menos</a:t>
            </a:r>
            <a:endParaRPr lang="es-MX" sz="2400" i="1" dirty="0">
              <a:latin typeface="+mn-lt"/>
              <a:cs typeface="Century Gothic"/>
            </a:endParaRPr>
          </a:p>
        </p:txBody>
      </p:sp>
      <p:sp>
        <p:nvSpPr>
          <p:cNvPr id="4" name="Rectangle 5"/>
          <p:cNvSpPr>
            <a:spLocks noChangeArrowheads="1"/>
          </p:cNvSpPr>
          <p:nvPr/>
        </p:nvSpPr>
        <p:spPr bwMode="auto">
          <a:xfrm>
            <a:off x="723927" y="3147144"/>
            <a:ext cx="7705725" cy="505972"/>
          </a:xfrm>
          <a:prstGeom prst="rect">
            <a:avLst/>
          </a:prstGeom>
        </p:spPr>
        <p:txBody>
          <a:bodyPr wrap="square">
            <a:spAutoFit/>
          </a:bodyPr>
          <a:lstStyle/>
          <a:p>
            <a:pPr marL="536575" indent="-536575" algn="just">
              <a:lnSpc>
                <a:spcPct val="120000"/>
              </a:lnSpc>
              <a:spcBef>
                <a:spcPct val="20000"/>
              </a:spcBef>
              <a:buClr>
                <a:srgbClr val="E46C0A"/>
              </a:buClr>
              <a:buFont typeface="Wingdings" pitchFamily="2" charset="2"/>
              <a:buChar char="v"/>
              <a:tabLst>
                <a:tab pos="534988" algn="l"/>
              </a:tabLst>
              <a:defRPr/>
            </a:pPr>
            <a:r>
              <a:rPr lang="es-MX" sz="2400" i="1" dirty="0" smtClean="0">
                <a:latin typeface="+mn-lt"/>
                <a:cs typeface="Century Gothic"/>
              </a:rPr>
              <a:t>Nuevo Modelo de Gobierno</a:t>
            </a:r>
            <a:endParaRPr lang="es-MX" sz="2400" i="1" dirty="0">
              <a:latin typeface="+mn-lt"/>
              <a:cs typeface="Century Gothic"/>
            </a:endParaRPr>
          </a:p>
        </p:txBody>
      </p:sp>
      <p:sp>
        <p:nvSpPr>
          <p:cNvPr id="5" name="Rectangle 5"/>
          <p:cNvSpPr>
            <a:spLocks noChangeArrowheads="1"/>
          </p:cNvSpPr>
          <p:nvPr/>
        </p:nvSpPr>
        <p:spPr bwMode="auto">
          <a:xfrm>
            <a:off x="714348" y="1502595"/>
            <a:ext cx="7705725" cy="574901"/>
          </a:xfrm>
          <a:prstGeom prst="rect">
            <a:avLst/>
          </a:prstGeom>
        </p:spPr>
        <p:txBody>
          <a:bodyPr wrap="square">
            <a:spAutoFit/>
          </a:bodyPr>
          <a:lstStyle/>
          <a:p>
            <a:pPr marL="536575" indent="-536575" algn="just">
              <a:lnSpc>
                <a:spcPct val="120000"/>
              </a:lnSpc>
              <a:spcBef>
                <a:spcPct val="20000"/>
              </a:spcBef>
              <a:buClr>
                <a:srgbClr val="E46C0A"/>
              </a:buClr>
              <a:tabLst>
                <a:tab pos="534988" algn="l"/>
              </a:tabLst>
              <a:defRPr/>
            </a:pPr>
            <a:r>
              <a:rPr lang="es-MX" sz="2800" i="1" dirty="0" smtClean="0">
                <a:latin typeface="+mn-lt"/>
                <a:cs typeface="Century Gothic"/>
              </a:rPr>
              <a:t>Principales Directrices del Gobernador:</a:t>
            </a:r>
            <a:endParaRPr lang="es-MX" sz="2800" i="1" dirty="0">
              <a:latin typeface="+mn-lt"/>
              <a:cs typeface="Century Gothic"/>
            </a:endParaRPr>
          </a:p>
        </p:txBody>
      </p:sp>
      <p:sp>
        <p:nvSpPr>
          <p:cNvPr id="6" name="Rectangle 5"/>
          <p:cNvSpPr>
            <a:spLocks noChangeArrowheads="1"/>
          </p:cNvSpPr>
          <p:nvPr/>
        </p:nvSpPr>
        <p:spPr bwMode="auto">
          <a:xfrm>
            <a:off x="723927" y="3786190"/>
            <a:ext cx="7705725" cy="505972"/>
          </a:xfrm>
          <a:prstGeom prst="rect">
            <a:avLst/>
          </a:prstGeom>
        </p:spPr>
        <p:txBody>
          <a:bodyPr wrap="square">
            <a:spAutoFit/>
          </a:bodyPr>
          <a:lstStyle/>
          <a:p>
            <a:pPr marL="536575" indent="-536575" algn="just">
              <a:lnSpc>
                <a:spcPct val="120000"/>
              </a:lnSpc>
              <a:spcBef>
                <a:spcPct val="20000"/>
              </a:spcBef>
              <a:buClr>
                <a:srgbClr val="E46C0A"/>
              </a:buClr>
              <a:buFont typeface="Wingdings" pitchFamily="2" charset="2"/>
              <a:buChar char="v"/>
              <a:tabLst>
                <a:tab pos="534988" algn="l"/>
              </a:tabLst>
              <a:defRPr/>
            </a:pPr>
            <a:r>
              <a:rPr lang="es-MX" sz="2400" i="1" dirty="0" smtClean="0">
                <a:latin typeface="+mn-lt"/>
                <a:cs typeface="Century Gothic"/>
              </a:rPr>
              <a:t>Transformación Total y Profunda de la APE</a:t>
            </a:r>
            <a:endParaRPr lang="es-MX" sz="2400" i="1" dirty="0">
              <a:latin typeface="+mn-lt"/>
              <a:cs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0-#ppt_w/2"/>
                                          </p:val>
                                        </p:tav>
                                        <p:tav tm="100000">
                                          <p:val>
                                            <p:strVal val="#ppt_x"/>
                                          </p:val>
                                        </p:tav>
                                      </p:tavLst>
                                    </p:anim>
                                    <p:anim calcmode="lin" valueType="num">
                                      <p:cBhvr additive="base">
                                        <p:cTn id="18" dur="500" fill="hold"/>
                                        <p:tgtEl>
                                          <p:spTgt spid="5"/>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0-#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utoUpdateAnimBg="0"/>
      <p:bldP spid="4" grpId="0" animBg="1" autoUpdateAnimBg="0"/>
      <p:bldP spid="5" grpId="0" animBg="1" autoUpdateAnimBg="0"/>
      <p:bldP spid="6" grpId="0" animBg="1" autoUpdateAnimBg="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ctrTitle"/>
          </p:nvPr>
        </p:nvSpPr>
        <p:spPr>
          <a:xfrm>
            <a:off x="755576" y="1700808"/>
            <a:ext cx="7772400" cy="4178895"/>
          </a:xfrm>
        </p:spPr>
        <p:txBody>
          <a:bodyPr/>
          <a:lstStyle/>
          <a:p>
            <a:pPr marL="536575" indent="-536575">
              <a:lnSpc>
                <a:spcPct val="120000"/>
              </a:lnSpc>
              <a:spcBef>
                <a:spcPct val="20000"/>
              </a:spcBef>
              <a:tabLst>
                <a:tab pos="534988" algn="l"/>
              </a:tabLst>
              <a:defRPr/>
            </a:pPr>
            <a:r>
              <a:rPr lang="es-MX" sz="4200" dirty="0" smtClean="0">
                <a:latin typeface="+mn-lt"/>
                <a:cs typeface="Century Gothic"/>
              </a:rPr>
              <a:t>Evolución de la Estructura Organizativa del Poder </a:t>
            </a:r>
            <a:br>
              <a:rPr lang="es-MX" sz="4200" dirty="0" smtClean="0">
                <a:latin typeface="+mn-lt"/>
                <a:cs typeface="Century Gothic"/>
              </a:rPr>
            </a:br>
            <a:r>
              <a:rPr lang="es-MX" sz="4200" dirty="0" smtClean="0">
                <a:latin typeface="+mn-lt"/>
                <a:cs typeface="Century Gothic"/>
              </a:rPr>
              <a:t>Ejecutivo de Sonora</a:t>
            </a:r>
            <a:r>
              <a:rPr lang="es-MX" sz="4200" b="1" dirty="0" smtClean="0">
                <a:latin typeface="+mn-lt"/>
              </a:rPr>
              <a:t/>
            </a:r>
            <a:br>
              <a:rPr lang="es-MX" sz="4200" b="1" dirty="0" smtClean="0">
                <a:latin typeface="+mn-lt"/>
              </a:rPr>
            </a:br>
            <a:r>
              <a:rPr lang="es-MX" sz="4200" dirty="0" smtClean="0">
                <a:latin typeface="+mn-lt"/>
                <a:cs typeface="Century Gothic"/>
              </a:rPr>
              <a:t>1919-2012</a:t>
            </a:r>
            <a:r>
              <a:rPr lang="es-MX" sz="4800" dirty="0" smtClean="0">
                <a:latin typeface="+mn-lt"/>
                <a:cs typeface="Century Gothic"/>
              </a:rPr>
              <a:t/>
            </a:r>
            <a:br>
              <a:rPr lang="es-MX" sz="4800" dirty="0" smtClean="0">
                <a:latin typeface="+mn-lt"/>
                <a:cs typeface="Century Gothic"/>
              </a:rPr>
            </a:br>
            <a:endParaRPr lang="es-MX" dirty="0">
              <a:latin typeface="+mn-lt"/>
            </a:endParaRPr>
          </a:p>
        </p:txBody>
      </p:sp>
    </p:spTree>
  </p:cSld>
  <p:clrMapOvr>
    <a:masterClrMapping/>
  </p:clrMapOvr>
  <p:transition spd="slow">
    <p:fade thruBlk="1"/>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701792" y="1263568"/>
            <a:ext cx="1872208" cy="1049106"/>
          </a:xfrm>
          <a:prstGeom prst="rect">
            <a:avLst/>
          </a:prstGeom>
          <a:noFill/>
          <a:ln w="28575">
            <a:solidFill>
              <a:schemeClr val="tx1"/>
            </a:solidFill>
          </a:ln>
        </p:spPr>
        <p:txBody>
          <a:bodyPr wrap="square" tIns="216000" bIns="0" rtlCol="0">
            <a:spAutoFit/>
          </a:bodyPr>
          <a:lstStyle/>
          <a:p>
            <a:pPr algn="ctr"/>
            <a:r>
              <a:rPr lang="es-MX" dirty="0" smtClean="0"/>
              <a:t>Gobernador del Estado</a:t>
            </a:r>
          </a:p>
          <a:p>
            <a:pPr algn="ctr"/>
            <a:endParaRPr lang="es-MX" dirty="0"/>
          </a:p>
        </p:txBody>
      </p:sp>
      <p:sp>
        <p:nvSpPr>
          <p:cNvPr id="6" name="5 CuadroTexto"/>
          <p:cNvSpPr txBox="1"/>
          <p:nvPr/>
        </p:nvSpPr>
        <p:spPr>
          <a:xfrm>
            <a:off x="1187624" y="3859574"/>
            <a:ext cx="1872208" cy="923330"/>
          </a:xfrm>
          <a:prstGeom prst="rect">
            <a:avLst/>
          </a:prstGeom>
          <a:noFill/>
          <a:ln w="28575">
            <a:solidFill>
              <a:schemeClr val="tx1"/>
            </a:solidFill>
          </a:ln>
        </p:spPr>
        <p:txBody>
          <a:bodyPr wrap="square" rtlCol="0">
            <a:spAutoFit/>
          </a:bodyPr>
          <a:lstStyle/>
          <a:p>
            <a:pPr algn="ctr"/>
            <a:r>
              <a:rPr lang="es-MX" dirty="0" smtClean="0"/>
              <a:t>Tesorería General del Estado</a:t>
            </a:r>
            <a:endParaRPr lang="es-MX" dirty="0"/>
          </a:p>
        </p:txBody>
      </p:sp>
      <p:sp>
        <p:nvSpPr>
          <p:cNvPr id="8" name="7 CuadroTexto"/>
          <p:cNvSpPr txBox="1"/>
          <p:nvPr/>
        </p:nvSpPr>
        <p:spPr>
          <a:xfrm>
            <a:off x="3707904" y="3855856"/>
            <a:ext cx="1872208" cy="1049106"/>
          </a:xfrm>
          <a:prstGeom prst="rect">
            <a:avLst/>
          </a:prstGeom>
          <a:noFill/>
          <a:ln w="28575">
            <a:solidFill>
              <a:schemeClr val="tx1"/>
            </a:solidFill>
          </a:ln>
        </p:spPr>
        <p:txBody>
          <a:bodyPr wrap="square" tIns="180000" bIns="36000" rtlCol="0">
            <a:spAutoFit/>
          </a:bodyPr>
          <a:lstStyle/>
          <a:p>
            <a:pPr algn="ctr"/>
            <a:r>
              <a:rPr lang="es-MX" dirty="0" smtClean="0"/>
              <a:t>Secretaría de Gobierno</a:t>
            </a:r>
          </a:p>
          <a:p>
            <a:pPr algn="ctr"/>
            <a:endParaRPr lang="es-MX" dirty="0"/>
          </a:p>
        </p:txBody>
      </p:sp>
      <p:sp>
        <p:nvSpPr>
          <p:cNvPr id="9" name="8 CuadroTexto"/>
          <p:cNvSpPr txBox="1"/>
          <p:nvPr/>
        </p:nvSpPr>
        <p:spPr>
          <a:xfrm>
            <a:off x="6228184" y="3855856"/>
            <a:ext cx="1872208" cy="923330"/>
          </a:xfrm>
          <a:prstGeom prst="rect">
            <a:avLst/>
          </a:prstGeom>
          <a:noFill/>
          <a:ln w="28575">
            <a:solidFill>
              <a:schemeClr val="tx1"/>
            </a:solidFill>
          </a:ln>
        </p:spPr>
        <p:txBody>
          <a:bodyPr wrap="square" rtlCol="0">
            <a:spAutoFit/>
          </a:bodyPr>
          <a:lstStyle/>
          <a:p>
            <a:pPr algn="ctr"/>
            <a:r>
              <a:rPr lang="es-MX" dirty="0" smtClean="0"/>
              <a:t>Procuraduría General del Justicia </a:t>
            </a:r>
            <a:endParaRPr lang="es-MX" dirty="0"/>
          </a:p>
        </p:txBody>
      </p:sp>
      <p:cxnSp>
        <p:nvCxnSpPr>
          <p:cNvPr id="11" name="10 Conector recto"/>
          <p:cNvCxnSpPr/>
          <p:nvPr/>
        </p:nvCxnSpPr>
        <p:spPr>
          <a:xfrm>
            <a:off x="2051720" y="3279792"/>
            <a:ext cx="496855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a:off x="4637896" y="2312674"/>
            <a:ext cx="0" cy="154318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a:off x="7020272" y="3279792"/>
            <a:ext cx="0" cy="57606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a:off x="2051720" y="3279792"/>
            <a:ext cx="0" cy="57606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20 CuadroTexto"/>
          <p:cNvSpPr txBox="1"/>
          <p:nvPr/>
        </p:nvSpPr>
        <p:spPr>
          <a:xfrm>
            <a:off x="3707904" y="5106368"/>
            <a:ext cx="1872208" cy="1049106"/>
          </a:xfrm>
          <a:prstGeom prst="rect">
            <a:avLst/>
          </a:prstGeom>
          <a:noFill/>
          <a:ln w="28575">
            <a:solidFill>
              <a:schemeClr val="tx1"/>
            </a:solidFill>
          </a:ln>
        </p:spPr>
        <p:txBody>
          <a:bodyPr wrap="square" tIns="180000" bIns="36000" rtlCol="0">
            <a:spAutoFit/>
          </a:bodyPr>
          <a:lstStyle/>
          <a:p>
            <a:pPr algn="ctr"/>
            <a:endParaRPr lang="es-MX" dirty="0" smtClean="0"/>
          </a:p>
          <a:p>
            <a:pPr algn="ctr"/>
            <a:r>
              <a:rPr lang="es-MX" dirty="0" smtClean="0"/>
              <a:t>Oficial Primero</a:t>
            </a:r>
          </a:p>
          <a:p>
            <a:pPr algn="ctr"/>
            <a:endParaRPr lang="es-MX" dirty="0"/>
          </a:p>
        </p:txBody>
      </p:sp>
      <p:cxnSp>
        <p:nvCxnSpPr>
          <p:cNvPr id="22" name="21 Conector recto"/>
          <p:cNvCxnSpPr>
            <a:endCxn id="21" idx="0"/>
          </p:cNvCxnSpPr>
          <p:nvPr/>
        </p:nvCxnSpPr>
        <p:spPr>
          <a:xfrm>
            <a:off x="4644008" y="4896456"/>
            <a:ext cx="0" cy="20991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23 CuadroTexto"/>
          <p:cNvSpPr txBox="1"/>
          <p:nvPr/>
        </p:nvSpPr>
        <p:spPr>
          <a:xfrm>
            <a:off x="1331640" y="1700808"/>
            <a:ext cx="1008112" cy="523220"/>
          </a:xfrm>
          <a:prstGeom prst="rect">
            <a:avLst/>
          </a:prstGeom>
          <a:noFill/>
          <a:ln w="28575">
            <a:noFill/>
          </a:ln>
        </p:spPr>
        <p:txBody>
          <a:bodyPr wrap="square" rtlCol="0">
            <a:spAutoFit/>
          </a:bodyPr>
          <a:lstStyle/>
          <a:p>
            <a:pPr algn="ctr"/>
            <a:r>
              <a:rPr lang="es-MX" sz="2800" b="1" dirty="0" smtClean="0"/>
              <a:t>1919</a:t>
            </a:r>
            <a:endParaRPr lang="es-MX" sz="2800" b="1" dirty="0"/>
          </a:p>
        </p:txBody>
      </p:sp>
    </p:spTree>
  </p:cSld>
  <p:clrMapOvr>
    <a:masterClrMapping/>
  </p:clrMapOvr>
  <p:transition spd="slow">
    <p:fade thruBlk="1"/>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1345288" y="1772816"/>
            <a:ext cx="1362040" cy="646331"/>
          </a:xfrm>
          <a:prstGeom prst="rect">
            <a:avLst/>
          </a:prstGeom>
          <a:noFill/>
          <a:ln w="28575">
            <a:solidFill>
              <a:schemeClr val="tx1"/>
            </a:solidFill>
          </a:ln>
        </p:spPr>
        <p:txBody>
          <a:bodyPr wrap="square" tIns="0" bIns="0" rtlCol="0">
            <a:spAutoFit/>
          </a:bodyPr>
          <a:lstStyle/>
          <a:p>
            <a:pPr algn="ctr"/>
            <a:r>
              <a:rPr lang="es-MX" sz="1400" dirty="0" smtClean="0"/>
              <a:t>Secretaría de Gobierno</a:t>
            </a:r>
          </a:p>
          <a:p>
            <a:pPr algn="ctr"/>
            <a:endParaRPr lang="es-MX" sz="1400" dirty="0"/>
          </a:p>
        </p:txBody>
      </p:sp>
      <p:sp>
        <p:nvSpPr>
          <p:cNvPr id="6" name="5 CuadroTexto"/>
          <p:cNvSpPr txBox="1"/>
          <p:nvPr/>
        </p:nvSpPr>
        <p:spPr>
          <a:xfrm>
            <a:off x="1355406" y="2578294"/>
            <a:ext cx="1362040" cy="646331"/>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400" dirty="0" smtClean="0"/>
              <a:t>Junta de Conciliación y Arbitraje</a:t>
            </a:r>
            <a:endParaRPr lang="es-MX" sz="1400" dirty="0"/>
          </a:p>
        </p:txBody>
      </p:sp>
      <p:sp>
        <p:nvSpPr>
          <p:cNvPr id="7" name="6 CuadroTexto"/>
          <p:cNvSpPr txBox="1"/>
          <p:nvPr/>
        </p:nvSpPr>
        <p:spPr>
          <a:xfrm>
            <a:off x="1354812" y="3341353"/>
            <a:ext cx="1362040" cy="648000"/>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144000" bIns="0" rtlCol="0">
            <a:spAutoFit/>
          </a:bodyPr>
          <a:lstStyle/>
          <a:p>
            <a:pPr algn="ctr"/>
            <a:r>
              <a:rPr lang="es-MX" sz="1400" dirty="0" smtClean="0"/>
              <a:t>Imprenta</a:t>
            </a:r>
          </a:p>
          <a:p>
            <a:pPr algn="ctr"/>
            <a:endParaRPr lang="es-MX" sz="1400" dirty="0"/>
          </a:p>
        </p:txBody>
      </p:sp>
      <p:sp>
        <p:nvSpPr>
          <p:cNvPr id="8" name="7 CuadroTexto"/>
          <p:cNvSpPr txBox="1"/>
          <p:nvPr/>
        </p:nvSpPr>
        <p:spPr>
          <a:xfrm>
            <a:off x="1355242" y="4116940"/>
            <a:ext cx="1360800" cy="646331"/>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400" dirty="0" smtClean="0"/>
              <a:t>Oficinas Públicas</a:t>
            </a:r>
          </a:p>
          <a:p>
            <a:pPr algn="ctr"/>
            <a:endParaRPr lang="es-MX" sz="1400" dirty="0" smtClean="0"/>
          </a:p>
        </p:txBody>
      </p:sp>
      <p:sp>
        <p:nvSpPr>
          <p:cNvPr id="9" name="8 CuadroTexto"/>
          <p:cNvSpPr txBox="1"/>
          <p:nvPr/>
        </p:nvSpPr>
        <p:spPr>
          <a:xfrm>
            <a:off x="3056847" y="5760552"/>
            <a:ext cx="1362040" cy="646331"/>
          </a:xfrm>
          <a:prstGeom prst="rect">
            <a:avLst/>
          </a:prstGeom>
          <a:noFill/>
          <a:ln w="28575">
            <a:solidFill>
              <a:schemeClr val="tx1"/>
            </a:solidFill>
          </a:ln>
        </p:spPr>
        <p:txBody>
          <a:bodyPr wrap="square" tIns="0" bIns="0" rtlCol="0">
            <a:spAutoFit/>
          </a:bodyPr>
          <a:lstStyle/>
          <a:p>
            <a:pPr algn="ctr"/>
            <a:r>
              <a:rPr lang="es-MX" sz="1400" dirty="0" smtClean="0"/>
              <a:t>Administración de Rentas</a:t>
            </a:r>
          </a:p>
          <a:p>
            <a:pPr algn="ctr"/>
            <a:endParaRPr lang="es-MX" sz="1400" dirty="0"/>
          </a:p>
        </p:txBody>
      </p:sp>
      <p:sp>
        <p:nvSpPr>
          <p:cNvPr id="10" name="9 CuadroTexto"/>
          <p:cNvSpPr txBox="1"/>
          <p:nvPr/>
        </p:nvSpPr>
        <p:spPr>
          <a:xfrm>
            <a:off x="1353892" y="4911620"/>
            <a:ext cx="1362040" cy="646331"/>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400" dirty="0" smtClean="0"/>
              <a:t>Defensoría de Oficio</a:t>
            </a:r>
          </a:p>
          <a:p>
            <a:pPr algn="ctr"/>
            <a:endParaRPr lang="es-MX" sz="1400" dirty="0"/>
          </a:p>
        </p:txBody>
      </p:sp>
      <p:sp>
        <p:nvSpPr>
          <p:cNvPr id="11" name="10 CuadroTexto"/>
          <p:cNvSpPr txBox="1"/>
          <p:nvPr/>
        </p:nvSpPr>
        <p:spPr>
          <a:xfrm>
            <a:off x="6228184" y="4952310"/>
            <a:ext cx="1362040" cy="646331"/>
          </a:xfrm>
          <a:prstGeom prst="rect">
            <a:avLst/>
          </a:prstGeom>
          <a:noFill/>
          <a:ln w="28575">
            <a:solidFill>
              <a:schemeClr val="tx1"/>
            </a:solidFill>
          </a:ln>
        </p:spPr>
        <p:txBody>
          <a:bodyPr wrap="square" tIns="0" bIns="0" rtlCol="0">
            <a:spAutoFit/>
          </a:bodyPr>
          <a:lstStyle/>
          <a:p>
            <a:pPr algn="ctr"/>
            <a:r>
              <a:rPr lang="es-MX" sz="1400" dirty="0" smtClean="0"/>
              <a:t>Zonas Escolares</a:t>
            </a:r>
          </a:p>
          <a:p>
            <a:pPr algn="ctr"/>
            <a:endParaRPr lang="es-MX" sz="1400" dirty="0"/>
          </a:p>
        </p:txBody>
      </p:sp>
      <p:sp>
        <p:nvSpPr>
          <p:cNvPr id="12" name="11 CuadroTexto"/>
          <p:cNvSpPr txBox="1"/>
          <p:nvPr/>
        </p:nvSpPr>
        <p:spPr>
          <a:xfrm>
            <a:off x="4655705" y="4940086"/>
            <a:ext cx="1362040" cy="646331"/>
          </a:xfrm>
          <a:prstGeom prst="rect">
            <a:avLst/>
          </a:prstGeom>
          <a:noFill/>
          <a:ln w="28575">
            <a:solidFill>
              <a:schemeClr val="tx1"/>
            </a:solidFill>
          </a:ln>
        </p:spPr>
        <p:txBody>
          <a:bodyPr wrap="square" tIns="0" bIns="0" rtlCol="0">
            <a:spAutoFit/>
          </a:bodyPr>
          <a:lstStyle/>
          <a:p>
            <a:pPr algn="ctr"/>
            <a:r>
              <a:rPr lang="es-MX" sz="1400" dirty="0" smtClean="0"/>
              <a:t>Ministerio Público</a:t>
            </a:r>
          </a:p>
          <a:p>
            <a:pPr algn="ctr"/>
            <a:endParaRPr lang="es-MX" sz="1400" dirty="0"/>
          </a:p>
        </p:txBody>
      </p:sp>
      <p:sp>
        <p:nvSpPr>
          <p:cNvPr id="13" name="12 CuadroTexto"/>
          <p:cNvSpPr txBox="1"/>
          <p:nvPr/>
        </p:nvSpPr>
        <p:spPr>
          <a:xfrm>
            <a:off x="3059832" y="4941168"/>
            <a:ext cx="1362040" cy="646331"/>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400" dirty="0" smtClean="0"/>
              <a:t>Agencias Fiscales</a:t>
            </a:r>
          </a:p>
          <a:p>
            <a:pPr algn="ctr"/>
            <a:endParaRPr lang="es-MX" sz="1400" dirty="0"/>
          </a:p>
        </p:txBody>
      </p:sp>
      <p:cxnSp>
        <p:nvCxnSpPr>
          <p:cNvPr id="15" name="14 Conector recto"/>
          <p:cNvCxnSpPr/>
          <p:nvPr/>
        </p:nvCxnSpPr>
        <p:spPr>
          <a:xfrm>
            <a:off x="1259632" y="2488134"/>
            <a:ext cx="0" cy="2664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15 CuadroTexto"/>
          <p:cNvSpPr txBox="1"/>
          <p:nvPr/>
        </p:nvSpPr>
        <p:spPr>
          <a:xfrm>
            <a:off x="3053720" y="1772816"/>
            <a:ext cx="1362040" cy="646331"/>
          </a:xfrm>
          <a:prstGeom prst="rect">
            <a:avLst/>
          </a:prstGeom>
          <a:noFill/>
          <a:ln w="28575">
            <a:solidFill>
              <a:schemeClr val="tx1"/>
            </a:solidFill>
          </a:ln>
        </p:spPr>
        <p:txBody>
          <a:bodyPr wrap="square" tIns="0" bIns="0" rtlCol="0">
            <a:spAutoFit/>
          </a:bodyPr>
          <a:lstStyle/>
          <a:p>
            <a:pPr algn="ctr"/>
            <a:r>
              <a:rPr lang="es-MX" sz="1400" dirty="0" smtClean="0"/>
              <a:t>Tesorería General del Estado</a:t>
            </a:r>
            <a:endParaRPr lang="es-MX" sz="1400" dirty="0"/>
          </a:p>
        </p:txBody>
      </p:sp>
      <p:sp>
        <p:nvSpPr>
          <p:cNvPr id="17" name="16 CuadroTexto"/>
          <p:cNvSpPr txBox="1"/>
          <p:nvPr/>
        </p:nvSpPr>
        <p:spPr>
          <a:xfrm>
            <a:off x="3053720" y="2564904"/>
            <a:ext cx="1362040" cy="646331"/>
          </a:xfrm>
          <a:prstGeom prst="rect">
            <a:avLst/>
          </a:prstGeom>
          <a:noFill/>
          <a:ln w="28575">
            <a:solidFill>
              <a:schemeClr val="tx1"/>
            </a:solidFill>
          </a:ln>
        </p:spPr>
        <p:txBody>
          <a:bodyPr wrap="square" tIns="0" bIns="0" rtlCol="0">
            <a:spAutoFit/>
          </a:bodyPr>
          <a:lstStyle/>
          <a:p>
            <a:pPr algn="ctr"/>
            <a:r>
              <a:rPr lang="es-MX" sz="1400" dirty="0" smtClean="0"/>
              <a:t>Dirección de Catastro</a:t>
            </a:r>
          </a:p>
          <a:p>
            <a:pPr algn="ctr"/>
            <a:endParaRPr lang="es-MX" sz="1400" dirty="0"/>
          </a:p>
        </p:txBody>
      </p:sp>
      <p:sp>
        <p:nvSpPr>
          <p:cNvPr id="18" name="17 CuadroTexto"/>
          <p:cNvSpPr txBox="1"/>
          <p:nvPr/>
        </p:nvSpPr>
        <p:spPr>
          <a:xfrm>
            <a:off x="3059832" y="3342258"/>
            <a:ext cx="1362040" cy="646331"/>
          </a:xfrm>
          <a:prstGeom prst="rect">
            <a:avLst/>
          </a:prstGeom>
          <a:noFill/>
          <a:ln w="28575">
            <a:solidFill>
              <a:schemeClr val="tx1"/>
            </a:solidFill>
          </a:ln>
        </p:spPr>
        <p:txBody>
          <a:bodyPr wrap="square" tIns="0" bIns="0" rtlCol="0">
            <a:spAutoFit/>
          </a:bodyPr>
          <a:lstStyle/>
          <a:p>
            <a:pPr algn="ctr"/>
            <a:r>
              <a:rPr lang="es-MX" sz="1400" dirty="0" smtClean="0"/>
              <a:t>Lotería del Estado</a:t>
            </a:r>
          </a:p>
          <a:p>
            <a:pPr algn="ctr"/>
            <a:endParaRPr lang="es-MX" sz="1400" dirty="0"/>
          </a:p>
        </p:txBody>
      </p:sp>
      <p:sp>
        <p:nvSpPr>
          <p:cNvPr id="19" name="18 CuadroTexto"/>
          <p:cNvSpPr txBox="1"/>
          <p:nvPr/>
        </p:nvSpPr>
        <p:spPr>
          <a:xfrm>
            <a:off x="4631784" y="1772816"/>
            <a:ext cx="1362040" cy="646331"/>
          </a:xfrm>
          <a:prstGeom prst="rect">
            <a:avLst/>
          </a:prstGeom>
          <a:noFill/>
          <a:ln w="28575">
            <a:solidFill>
              <a:schemeClr val="tx1"/>
            </a:solidFill>
          </a:ln>
        </p:spPr>
        <p:txBody>
          <a:bodyPr wrap="square" tIns="0" bIns="0" rtlCol="0">
            <a:spAutoFit/>
          </a:bodyPr>
          <a:lstStyle/>
          <a:p>
            <a:pPr algn="ctr"/>
            <a:r>
              <a:rPr lang="es-MX" sz="1400" dirty="0" smtClean="0"/>
              <a:t>Procuraduría General de Justicia</a:t>
            </a:r>
            <a:endParaRPr lang="es-MX" sz="1400" dirty="0"/>
          </a:p>
        </p:txBody>
      </p:sp>
      <p:sp>
        <p:nvSpPr>
          <p:cNvPr id="20" name="19 CuadroTexto"/>
          <p:cNvSpPr txBox="1"/>
          <p:nvPr/>
        </p:nvSpPr>
        <p:spPr>
          <a:xfrm>
            <a:off x="4631784" y="2564904"/>
            <a:ext cx="1362040" cy="646331"/>
          </a:xfrm>
          <a:prstGeom prst="rect">
            <a:avLst/>
          </a:prstGeom>
          <a:noFill/>
          <a:ln w="28575">
            <a:solidFill>
              <a:schemeClr val="tx1"/>
            </a:solidFill>
          </a:ln>
        </p:spPr>
        <p:txBody>
          <a:bodyPr wrap="square" tIns="0" bIns="0" rtlCol="0">
            <a:spAutoFit/>
          </a:bodyPr>
          <a:lstStyle/>
          <a:p>
            <a:pPr algn="ctr"/>
            <a:r>
              <a:rPr lang="es-MX" sz="1400" dirty="0" smtClean="0"/>
              <a:t>Policía Rural</a:t>
            </a:r>
          </a:p>
          <a:p>
            <a:pPr algn="ctr"/>
            <a:endParaRPr lang="es-MX" sz="1400" dirty="0" smtClean="0"/>
          </a:p>
          <a:p>
            <a:pPr algn="ctr"/>
            <a:endParaRPr lang="es-MX" sz="1400" dirty="0"/>
          </a:p>
        </p:txBody>
      </p:sp>
      <p:sp>
        <p:nvSpPr>
          <p:cNvPr id="21" name="20 CuadroTexto"/>
          <p:cNvSpPr txBox="1"/>
          <p:nvPr/>
        </p:nvSpPr>
        <p:spPr>
          <a:xfrm>
            <a:off x="6215960" y="1772816"/>
            <a:ext cx="1362040" cy="646331"/>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400" dirty="0" smtClean="0"/>
              <a:t>Dirección General de Educación</a:t>
            </a:r>
            <a:endParaRPr lang="es-MX" sz="1400" dirty="0"/>
          </a:p>
        </p:txBody>
      </p:sp>
      <p:sp>
        <p:nvSpPr>
          <p:cNvPr id="22" name="21 CuadroTexto"/>
          <p:cNvSpPr txBox="1"/>
          <p:nvPr/>
        </p:nvSpPr>
        <p:spPr>
          <a:xfrm>
            <a:off x="6215960" y="2564904"/>
            <a:ext cx="1362040" cy="646331"/>
          </a:xfrm>
          <a:prstGeom prst="rect">
            <a:avLst/>
          </a:prstGeom>
          <a:noFill/>
          <a:ln w="28575">
            <a:solidFill>
              <a:schemeClr val="tx1"/>
            </a:solidFill>
          </a:ln>
        </p:spPr>
        <p:txBody>
          <a:bodyPr wrap="square" tIns="0" bIns="0" rtlCol="0">
            <a:spAutoFit/>
          </a:bodyPr>
          <a:lstStyle/>
          <a:p>
            <a:pPr algn="ctr"/>
            <a:r>
              <a:rPr lang="es-MX" sz="1400" dirty="0" smtClean="0"/>
              <a:t>Escuela Cruz Gálvez</a:t>
            </a:r>
          </a:p>
          <a:p>
            <a:pPr algn="ctr"/>
            <a:endParaRPr lang="es-MX" sz="1400" dirty="0"/>
          </a:p>
        </p:txBody>
      </p:sp>
      <p:sp>
        <p:nvSpPr>
          <p:cNvPr id="23" name="22 CuadroTexto"/>
          <p:cNvSpPr txBox="1"/>
          <p:nvPr/>
        </p:nvSpPr>
        <p:spPr>
          <a:xfrm>
            <a:off x="6215960" y="3355868"/>
            <a:ext cx="1362040" cy="646331"/>
          </a:xfrm>
          <a:prstGeom prst="rect">
            <a:avLst/>
          </a:prstGeom>
          <a:noFill/>
          <a:ln w="28575">
            <a:solidFill>
              <a:schemeClr val="tx1"/>
            </a:solidFill>
          </a:ln>
        </p:spPr>
        <p:txBody>
          <a:bodyPr wrap="square" tIns="0" bIns="0" rtlCol="0">
            <a:spAutoFit/>
          </a:bodyPr>
          <a:lstStyle/>
          <a:p>
            <a:pPr algn="ctr"/>
            <a:r>
              <a:rPr lang="es-MX" sz="1400" dirty="0" smtClean="0"/>
              <a:t>Escuela Normal</a:t>
            </a:r>
          </a:p>
          <a:p>
            <a:pPr algn="ctr"/>
            <a:endParaRPr lang="es-MX" sz="1400" dirty="0"/>
          </a:p>
        </p:txBody>
      </p:sp>
      <p:sp>
        <p:nvSpPr>
          <p:cNvPr id="24" name="23 CuadroTexto"/>
          <p:cNvSpPr txBox="1"/>
          <p:nvPr/>
        </p:nvSpPr>
        <p:spPr>
          <a:xfrm>
            <a:off x="6219973" y="4132880"/>
            <a:ext cx="1362040" cy="646331"/>
          </a:xfrm>
          <a:prstGeom prst="rect">
            <a:avLst/>
          </a:prstGeom>
          <a:noFill/>
          <a:ln w="28575">
            <a:solidFill>
              <a:schemeClr val="tx1"/>
            </a:solidFill>
          </a:ln>
        </p:spPr>
        <p:txBody>
          <a:bodyPr wrap="square" tIns="0" bIns="0" rtlCol="0">
            <a:spAutoFit/>
          </a:bodyPr>
          <a:lstStyle/>
          <a:p>
            <a:pPr algn="ctr"/>
            <a:r>
              <a:rPr lang="es-MX" sz="1400" dirty="0" smtClean="0"/>
              <a:t>Escuela </a:t>
            </a:r>
          </a:p>
          <a:p>
            <a:pPr algn="ctr"/>
            <a:r>
              <a:rPr lang="es-MX" sz="1400" dirty="0" smtClean="0"/>
              <a:t>Anexa</a:t>
            </a:r>
          </a:p>
          <a:p>
            <a:pPr algn="ctr"/>
            <a:endParaRPr lang="es-MX" sz="1400" dirty="0"/>
          </a:p>
        </p:txBody>
      </p:sp>
      <p:sp>
        <p:nvSpPr>
          <p:cNvPr id="25" name="24 CuadroTexto"/>
          <p:cNvSpPr txBox="1"/>
          <p:nvPr/>
        </p:nvSpPr>
        <p:spPr>
          <a:xfrm>
            <a:off x="3419872" y="908720"/>
            <a:ext cx="2664296" cy="430887"/>
          </a:xfrm>
          <a:prstGeom prst="rect">
            <a:avLst/>
          </a:prstGeom>
          <a:noFill/>
          <a:ln w="28575">
            <a:solidFill>
              <a:schemeClr val="tx1"/>
            </a:solidFill>
          </a:ln>
        </p:spPr>
        <p:txBody>
          <a:bodyPr wrap="square" tIns="0" bIns="0" rtlCol="0">
            <a:spAutoFit/>
          </a:bodyPr>
          <a:lstStyle/>
          <a:p>
            <a:pPr algn="ctr"/>
            <a:r>
              <a:rPr lang="es-MX" sz="1400" dirty="0" smtClean="0"/>
              <a:t>Gobernador del Estado</a:t>
            </a:r>
          </a:p>
          <a:p>
            <a:pPr algn="ctr"/>
            <a:endParaRPr lang="es-MX" sz="1400" dirty="0"/>
          </a:p>
        </p:txBody>
      </p:sp>
      <p:cxnSp>
        <p:nvCxnSpPr>
          <p:cNvPr id="29" name="28 Conector recto"/>
          <p:cNvCxnSpPr/>
          <p:nvPr/>
        </p:nvCxnSpPr>
        <p:spPr>
          <a:xfrm>
            <a:off x="2051720" y="1556792"/>
            <a:ext cx="482453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44 Conector recto"/>
          <p:cNvCxnSpPr/>
          <p:nvPr/>
        </p:nvCxnSpPr>
        <p:spPr>
          <a:xfrm>
            <a:off x="2064420" y="155679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46 Conector recto"/>
          <p:cNvCxnSpPr/>
          <p:nvPr/>
        </p:nvCxnSpPr>
        <p:spPr>
          <a:xfrm>
            <a:off x="3707904" y="155679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48 Conector recto"/>
          <p:cNvCxnSpPr/>
          <p:nvPr/>
        </p:nvCxnSpPr>
        <p:spPr>
          <a:xfrm>
            <a:off x="5313288" y="155679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50 Conector recto"/>
          <p:cNvCxnSpPr/>
          <p:nvPr/>
        </p:nvCxnSpPr>
        <p:spPr>
          <a:xfrm>
            <a:off x="6864350" y="1544886"/>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60 Conector recto"/>
          <p:cNvCxnSpPr/>
          <p:nvPr/>
        </p:nvCxnSpPr>
        <p:spPr>
          <a:xfrm>
            <a:off x="2036639" y="2423269"/>
            <a:ext cx="0" cy="72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62 Conector recto"/>
          <p:cNvCxnSpPr/>
          <p:nvPr/>
        </p:nvCxnSpPr>
        <p:spPr>
          <a:xfrm flipH="1">
            <a:off x="1259632" y="2492896"/>
            <a:ext cx="79208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66 Conector recto"/>
          <p:cNvCxnSpPr/>
          <p:nvPr/>
        </p:nvCxnSpPr>
        <p:spPr>
          <a:xfrm>
            <a:off x="1257251" y="2996952"/>
            <a:ext cx="108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67 Conector recto"/>
          <p:cNvCxnSpPr/>
          <p:nvPr/>
        </p:nvCxnSpPr>
        <p:spPr>
          <a:xfrm>
            <a:off x="1259632" y="3643338"/>
            <a:ext cx="108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68 Conector recto"/>
          <p:cNvCxnSpPr/>
          <p:nvPr/>
        </p:nvCxnSpPr>
        <p:spPr>
          <a:xfrm>
            <a:off x="1259632" y="4478406"/>
            <a:ext cx="108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69 Conector recto"/>
          <p:cNvCxnSpPr/>
          <p:nvPr/>
        </p:nvCxnSpPr>
        <p:spPr>
          <a:xfrm>
            <a:off x="1248519" y="5141455"/>
            <a:ext cx="108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70 Conector recto"/>
          <p:cNvCxnSpPr/>
          <p:nvPr/>
        </p:nvCxnSpPr>
        <p:spPr>
          <a:xfrm>
            <a:off x="2939631" y="2485753"/>
            <a:ext cx="0" cy="360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71 Conector recto"/>
          <p:cNvCxnSpPr/>
          <p:nvPr/>
        </p:nvCxnSpPr>
        <p:spPr>
          <a:xfrm>
            <a:off x="3716638" y="2420888"/>
            <a:ext cx="0" cy="72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72 Conector recto"/>
          <p:cNvCxnSpPr/>
          <p:nvPr/>
        </p:nvCxnSpPr>
        <p:spPr>
          <a:xfrm flipH="1">
            <a:off x="2939631" y="2490515"/>
            <a:ext cx="79208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73 Conector recto"/>
          <p:cNvCxnSpPr/>
          <p:nvPr/>
        </p:nvCxnSpPr>
        <p:spPr>
          <a:xfrm>
            <a:off x="2937250" y="2861207"/>
            <a:ext cx="108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74 Conector recto"/>
          <p:cNvCxnSpPr/>
          <p:nvPr/>
        </p:nvCxnSpPr>
        <p:spPr>
          <a:xfrm>
            <a:off x="2944394" y="3652287"/>
            <a:ext cx="108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75 Conector recto"/>
          <p:cNvCxnSpPr/>
          <p:nvPr/>
        </p:nvCxnSpPr>
        <p:spPr>
          <a:xfrm>
            <a:off x="2944957" y="5229200"/>
            <a:ext cx="108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76 Conector recto"/>
          <p:cNvCxnSpPr/>
          <p:nvPr/>
        </p:nvCxnSpPr>
        <p:spPr>
          <a:xfrm>
            <a:off x="2940194" y="6071070"/>
            <a:ext cx="108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77 Conector recto"/>
          <p:cNvCxnSpPr/>
          <p:nvPr/>
        </p:nvCxnSpPr>
        <p:spPr>
          <a:xfrm>
            <a:off x="4538092" y="2480596"/>
            <a:ext cx="0" cy="2772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78 Conector recto"/>
          <p:cNvCxnSpPr/>
          <p:nvPr/>
        </p:nvCxnSpPr>
        <p:spPr>
          <a:xfrm flipH="1">
            <a:off x="4538092" y="2498058"/>
            <a:ext cx="79208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79 Conector recto"/>
          <p:cNvCxnSpPr/>
          <p:nvPr/>
        </p:nvCxnSpPr>
        <p:spPr>
          <a:xfrm>
            <a:off x="4535711" y="2856050"/>
            <a:ext cx="108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81 Conector recto"/>
          <p:cNvCxnSpPr/>
          <p:nvPr/>
        </p:nvCxnSpPr>
        <p:spPr>
          <a:xfrm>
            <a:off x="4536285" y="5247268"/>
            <a:ext cx="108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83 Conector recto"/>
          <p:cNvCxnSpPr/>
          <p:nvPr/>
        </p:nvCxnSpPr>
        <p:spPr>
          <a:xfrm>
            <a:off x="5315095" y="2411364"/>
            <a:ext cx="0" cy="72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84 Conector recto"/>
          <p:cNvCxnSpPr/>
          <p:nvPr/>
        </p:nvCxnSpPr>
        <p:spPr>
          <a:xfrm>
            <a:off x="6112634" y="2478499"/>
            <a:ext cx="0" cy="2772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85 Conector recto"/>
          <p:cNvCxnSpPr/>
          <p:nvPr/>
        </p:nvCxnSpPr>
        <p:spPr>
          <a:xfrm>
            <a:off x="6899166" y="2423159"/>
            <a:ext cx="0" cy="72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86 Conector recto"/>
          <p:cNvCxnSpPr/>
          <p:nvPr/>
        </p:nvCxnSpPr>
        <p:spPr>
          <a:xfrm flipH="1">
            <a:off x="6112634" y="2489611"/>
            <a:ext cx="79208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87 Conector recto"/>
          <p:cNvCxnSpPr/>
          <p:nvPr/>
        </p:nvCxnSpPr>
        <p:spPr>
          <a:xfrm>
            <a:off x="6110253" y="2853953"/>
            <a:ext cx="108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88 Conector recto"/>
          <p:cNvCxnSpPr/>
          <p:nvPr/>
        </p:nvCxnSpPr>
        <p:spPr>
          <a:xfrm>
            <a:off x="6117397" y="3668944"/>
            <a:ext cx="108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89 Conector recto"/>
          <p:cNvCxnSpPr/>
          <p:nvPr/>
        </p:nvCxnSpPr>
        <p:spPr>
          <a:xfrm>
            <a:off x="6110937" y="4420912"/>
            <a:ext cx="108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90 Conector recto"/>
          <p:cNvCxnSpPr/>
          <p:nvPr/>
        </p:nvCxnSpPr>
        <p:spPr>
          <a:xfrm>
            <a:off x="6115699" y="5240342"/>
            <a:ext cx="108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93 Conector recto"/>
          <p:cNvCxnSpPr/>
          <p:nvPr/>
        </p:nvCxnSpPr>
        <p:spPr>
          <a:xfrm>
            <a:off x="4572000" y="1340768"/>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5" name="94 CuadroTexto"/>
          <p:cNvSpPr txBox="1"/>
          <p:nvPr/>
        </p:nvSpPr>
        <p:spPr>
          <a:xfrm>
            <a:off x="251520" y="1124744"/>
            <a:ext cx="1728192" cy="646331"/>
          </a:xfrm>
          <a:prstGeom prst="rect">
            <a:avLst/>
          </a:prstGeom>
          <a:noFill/>
          <a:ln w="28575">
            <a:noFill/>
          </a:ln>
        </p:spPr>
        <p:txBody>
          <a:bodyPr wrap="square" tIns="0" bIns="0" rtlCol="0">
            <a:spAutoFit/>
          </a:bodyPr>
          <a:lstStyle/>
          <a:p>
            <a:pPr algn="ctr"/>
            <a:r>
              <a:rPr lang="es-MX" sz="2800" b="1" dirty="0" smtClean="0"/>
              <a:t>1923</a:t>
            </a:r>
          </a:p>
          <a:p>
            <a:pPr algn="ctr"/>
            <a:endParaRPr lang="es-MX" sz="1400" dirty="0"/>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additive="base">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fill="hold"/>
                                        <p:tgtEl>
                                          <p:spTgt spid="21"/>
                                        </p:tgtEl>
                                        <p:attrNameLst>
                                          <p:attrName>ppt_x</p:attrName>
                                        </p:attrNameLst>
                                      </p:cBhvr>
                                      <p:tavLst>
                                        <p:tav tm="0">
                                          <p:val>
                                            <p:strVal val="#ppt_x"/>
                                          </p:val>
                                        </p:tav>
                                        <p:tav tm="100000">
                                          <p:val>
                                            <p:strVal val="#ppt_x"/>
                                          </p:val>
                                        </p:tav>
                                      </p:tavLst>
                                    </p:anim>
                                    <p:anim calcmode="lin" valueType="num">
                                      <p:cBhvr additive="base">
                                        <p:cTn id="3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8" grpId="0" animBg="1"/>
      <p:bldP spid="10" grpId="0" animBg="1"/>
      <p:bldP spid="13" grpId="0" animBg="1"/>
      <p:bldP spid="21"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416694" y="1974051"/>
            <a:ext cx="1362040" cy="646331"/>
          </a:xfrm>
          <a:prstGeom prst="rect">
            <a:avLst/>
          </a:prstGeom>
          <a:noFill/>
          <a:ln w="28575">
            <a:solidFill>
              <a:schemeClr val="tx1"/>
            </a:solidFill>
          </a:ln>
        </p:spPr>
        <p:txBody>
          <a:bodyPr wrap="square" tIns="0" bIns="0" rtlCol="0">
            <a:spAutoFit/>
          </a:bodyPr>
          <a:lstStyle/>
          <a:p>
            <a:pPr algn="ctr"/>
            <a:r>
              <a:rPr lang="es-MX" sz="1400" dirty="0" smtClean="0"/>
              <a:t>Secretaría de Gobierno</a:t>
            </a:r>
          </a:p>
          <a:p>
            <a:pPr algn="ctr"/>
            <a:endParaRPr lang="es-MX" sz="1400" dirty="0"/>
          </a:p>
        </p:txBody>
      </p:sp>
      <p:sp>
        <p:nvSpPr>
          <p:cNvPr id="5" name="4 CuadroTexto"/>
          <p:cNvSpPr txBox="1"/>
          <p:nvPr/>
        </p:nvSpPr>
        <p:spPr>
          <a:xfrm>
            <a:off x="7611825" y="4854371"/>
            <a:ext cx="1362040" cy="646331"/>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400" dirty="0" smtClean="0"/>
              <a:t>Dpto. Salubridad</a:t>
            </a:r>
          </a:p>
          <a:p>
            <a:pPr algn="ctr"/>
            <a:endParaRPr lang="es-MX" sz="1400" dirty="0"/>
          </a:p>
        </p:txBody>
      </p:sp>
      <p:sp>
        <p:nvSpPr>
          <p:cNvPr id="6" name="5 CuadroTexto"/>
          <p:cNvSpPr txBox="1"/>
          <p:nvPr/>
        </p:nvSpPr>
        <p:spPr>
          <a:xfrm>
            <a:off x="71406" y="3990275"/>
            <a:ext cx="1362040" cy="646331"/>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400" dirty="0" smtClean="0"/>
              <a:t>Dpto. </a:t>
            </a:r>
          </a:p>
          <a:p>
            <a:pPr algn="ctr"/>
            <a:r>
              <a:rPr lang="es-MX" sz="1400" dirty="0" err="1" smtClean="0"/>
              <a:t>Invest</a:t>
            </a:r>
            <a:r>
              <a:rPr lang="es-MX" sz="1400" dirty="0" smtClean="0"/>
              <a:t>.</a:t>
            </a:r>
          </a:p>
          <a:p>
            <a:pPr algn="ctr"/>
            <a:endParaRPr lang="es-MX" sz="1400" dirty="0"/>
          </a:p>
        </p:txBody>
      </p:sp>
      <p:sp>
        <p:nvSpPr>
          <p:cNvPr id="14" name="13 CuadroTexto"/>
          <p:cNvSpPr txBox="1"/>
          <p:nvPr/>
        </p:nvSpPr>
        <p:spPr>
          <a:xfrm>
            <a:off x="3125126" y="1974051"/>
            <a:ext cx="1362040" cy="646331"/>
          </a:xfrm>
          <a:prstGeom prst="rect">
            <a:avLst/>
          </a:prstGeom>
          <a:noFill/>
          <a:ln w="28575">
            <a:solidFill>
              <a:schemeClr val="tx1"/>
            </a:solidFill>
          </a:ln>
        </p:spPr>
        <p:txBody>
          <a:bodyPr wrap="square" tIns="0" bIns="0" rtlCol="0">
            <a:spAutoFit/>
          </a:bodyPr>
          <a:lstStyle/>
          <a:p>
            <a:pPr algn="ctr"/>
            <a:r>
              <a:rPr lang="es-MX" sz="1400" dirty="0" smtClean="0"/>
              <a:t>Tesorería General del Estado</a:t>
            </a:r>
            <a:endParaRPr lang="es-MX" sz="1400" dirty="0"/>
          </a:p>
        </p:txBody>
      </p:sp>
      <p:sp>
        <p:nvSpPr>
          <p:cNvPr id="15" name="14 CuadroTexto"/>
          <p:cNvSpPr txBox="1"/>
          <p:nvPr/>
        </p:nvSpPr>
        <p:spPr>
          <a:xfrm>
            <a:off x="7625886" y="3990275"/>
            <a:ext cx="1362040" cy="646331"/>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400" dirty="0" smtClean="0"/>
              <a:t>Dpto. de </a:t>
            </a:r>
          </a:p>
          <a:p>
            <a:pPr algn="ctr"/>
            <a:r>
              <a:rPr lang="es-MX" sz="1400" dirty="0" smtClean="0"/>
              <a:t>Trabajo</a:t>
            </a:r>
          </a:p>
          <a:p>
            <a:pPr algn="ctr"/>
            <a:endParaRPr lang="es-MX" sz="1400" dirty="0"/>
          </a:p>
        </p:txBody>
      </p:sp>
      <p:sp>
        <p:nvSpPr>
          <p:cNvPr id="16" name="15 CuadroTexto"/>
          <p:cNvSpPr txBox="1"/>
          <p:nvPr/>
        </p:nvSpPr>
        <p:spPr>
          <a:xfrm>
            <a:off x="1547062" y="3990275"/>
            <a:ext cx="1362040" cy="646331"/>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400" dirty="0" smtClean="0"/>
              <a:t>C. Local Agraria</a:t>
            </a:r>
          </a:p>
          <a:p>
            <a:pPr algn="ctr"/>
            <a:endParaRPr lang="es-MX" sz="1400" dirty="0"/>
          </a:p>
        </p:txBody>
      </p:sp>
      <p:sp>
        <p:nvSpPr>
          <p:cNvPr id="17" name="16 CuadroTexto"/>
          <p:cNvSpPr txBox="1"/>
          <p:nvPr/>
        </p:nvSpPr>
        <p:spPr>
          <a:xfrm>
            <a:off x="4703190" y="1974051"/>
            <a:ext cx="1362040" cy="646331"/>
          </a:xfrm>
          <a:prstGeom prst="rect">
            <a:avLst/>
          </a:prstGeom>
          <a:noFill/>
          <a:ln w="28575">
            <a:solidFill>
              <a:schemeClr val="tx1"/>
            </a:solidFill>
          </a:ln>
        </p:spPr>
        <p:txBody>
          <a:bodyPr wrap="square" tIns="0" bIns="0" rtlCol="0">
            <a:spAutoFit/>
          </a:bodyPr>
          <a:lstStyle/>
          <a:p>
            <a:pPr algn="ctr"/>
            <a:r>
              <a:rPr lang="es-MX" sz="1400" dirty="0" smtClean="0"/>
              <a:t>Procuraduría General de Justicia</a:t>
            </a:r>
            <a:endParaRPr lang="es-MX" sz="1400" dirty="0"/>
          </a:p>
        </p:txBody>
      </p:sp>
      <p:sp>
        <p:nvSpPr>
          <p:cNvPr id="18" name="17 CuadroTexto"/>
          <p:cNvSpPr txBox="1"/>
          <p:nvPr/>
        </p:nvSpPr>
        <p:spPr>
          <a:xfrm>
            <a:off x="6011558" y="3990275"/>
            <a:ext cx="1362040" cy="646331"/>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400" dirty="0" smtClean="0"/>
              <a:t>Dpto. Agua </a:t>
            </a:r>
          </a:p>
          <a:p>
            <a:pPr algn="ctr"/>
            <a:r>
              <a:rPr lang="es-MX" sz="1400" dirty="0" smtClean="0"/>
              <a:t>Potable</a:t>
            </a:r>
          </a:p>
          <a:p>
            <a:pPr algn="ctr"/>
            <a:endParaRPr lang="es-MX" sz="1400" dirty="0"/>
          </a:p>
        </p:txBody>
      </p:sp>
      <p:sp>
        <p:nvSpPr>
          <p:cNvPr id="19" name="18 CuadroTexto"/>
          <p:cNvSpPr txBox="1"/>
          <p:nvPr/>
        </p:nvSpPr>
        <p:spPr>
          <a:xfrm>
            <a:off x="6287366" y="1974051"/>
            <a:ext cx="1362040" cy="646331"/>
          </a:xfrm>
          <a:prstGeom prst="rect">
            <a:avLst/>
          </a:prstGeom>
          <a:noFill/>
          <a:ln w="28575">
            <a:solidFill>
              <a:schemeClr val="tx1"/>
            </a:solidFill>
          </a:ln>
        </p:spPr>
        <p:txBody>
          <a:bodyPr wrap="square" tIns="0" bIns="0" rtlCol="0">
            <a:spAutoFit/>
          </a:bodyPr>
          <a:lstStyle/>
          <a:p>
            <a:pPr algn="ctr"/>
            <a:r>
              <a:rPr lang="es-MX" sz="1400" dirty="0" smtClean="0"/>
              <a:t>Dirección General de Educación</a:t>
            </a:r>
            <a:endParaRPr lang="es-MX" sz="1400" dirty="0"/>
          </a:p>
        </p:txBody>
      </p:sp>
      <p:sp>
        <p:nvSpPr>
          <p:cNvPr id="20" name="19 CuadroTexto"/>
          <p:cNvSpPr txBox="1"/>
          <p:nvPr/>
        </p:nvSpPr>
        <p:spPr>
          <a:xfrm>
            <a:off x="4499390" y="3990275"/>
            <a:ext cx="1362040" cy="646331"/>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400" dirty="0" smtClean="0"/>
              <a:t>Dpto. de Caminos</a:t>
            </a:r>
          </a:p>
          <a:p>
            <a:pPr algn="ctr"/>
            <a:endParaRPr lang="es-MX" sz="1400" dirty="0"/>
          </a:p>
        </p:txBody>
      </p:sp>
      <p:sp>
        <p:nvSpPr>
          <p:cNvPr id="21" name="20 CuadroTexto"/>
          <p:cNvSpPr txBox="1"/>
          <p:nvPr/>
        </p:nvSpPr>
        <p:spPr>
          <a:xfrm>
            <a:off x="2987222" y="3990274"/>
            <a:ext cx="1362040" cy="648000"/>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400" dirty="0" smtClean="0"/>
              <a:t>Dpto. Turismo</a:t>
            </a:r>
          </a:p>
          <a:p>
            <a:pPr algn="ctr"/>
            <a:endParaRPr lang="es-MX" sz="1400" dirty="0"/>
          </a:p>
        </p:txBody>
      </p:sp>
      <p:sp>
        <p:nvSpPr>
          <p:cNvPr id="23" name="22 CuadroTexto"/>
          <p:cNvSpPr txBox="1"/>
          <p:nvPr/>
        </p:nvSpPr>
        <p:spPr>
          <a:xfrm>
            <a:off x="3961430" y="899820"/>
            <a:ext cx="1362040" cy="646331"/>
          </a:xfrm>
          <a:prstGeom prst="rect">
            <a:avLst/>
          </a:prstGeom>
          <a:noFill/>
          <a:ln w="28575">
            <a:solidFill>
              <a:schemeClr val="tx1"/>
            </a:solidFill>
          </a:ln>
        </p:spPr>
        <p:txBody>
          <a:bodyPr wrap="square" tIns="0" bIns="0" rtlCol="0">
            <a:spAutoFit/>
          </a:bodyPr>
          <a:lstStyle/>
          <a:p>
            <a:pPr algn="ctr"/>
            <a:r>
              <a:rPr lang="es-MX" sz="1400" dirty="0" smtClean="0"/>
              <a:t>Gobernador del Estado</a:t>
            </a:r>
          </a:p>
          <a:p>
            <a:pPr algn="ctr"/>
            <a:endParaRPr lang="es-MX" sz="1400" dirty="0"/>
          </a:p>
        </p:txBody>
      </p:sp>
      <p:cxnSp>
        <p:nvCxnSpPr>
          <p:cNvPr id="24" name="23 Conector recto"/>
          <p:cNvCxnSpPr/>
          <p:nvPr/>
        </p:nvCxnSpPr>
        <p:spPr>
          <a:xfrm>
            <a:off x="2123126" y="1758027"/>
            <a:ext cx="482453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24 Conector recto"/>
          <p:cNvCxnSpPr/>
          <p:nvPr/>
        </p:nvCxnSpPr>
        <p:spPr>
          <a:xfrm>
            <a:off x="2135826" y="1758027"/>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25 Conector recto"/>
          <p:cNvCxnSpPr/>
          <p:nvPr/>
        </p:nvCxnSpPr>
        <p:spPr>
          <a:xfrm>
            <a:off x="3779310" y="1758027"/>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26 Conector recto"/>
          <p:cNvCxnSpPr/>
          <p:nvPr/>
        </p:nvCxnSpPr>
        <p:spPr>
          <a:xfrm>
            <a:off x="5384694" y="1758027"/>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a:off x="6935756" y="1746121"/>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a:off x="2108045" y="2624504"/>
            <a:ext cx="0" cy="144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53 Conector recto"/>
          <p:cNvCxnSpPr/>
          <p:nvPr/>
        </p:nvCxnSpPr>
        <p:spPr>
          <a:xfrm>
            <a:off x="4643406" y="1542003"/>
            <a:ext cx="0" cy="2232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54 CuadroTexto"/>
          <p:cNvSpPr txBox="1"/>
          <p:nvPr/>
        </p:nvSpPr>
        <p:spPr>
          <a:xfrm>
            <a:off x="3779912" y="5157192"/>
            <a:ext cx="2175060" cy="646331"/>
          </a:xfrm>
          <a:prstGeom prst="rect">
            <a:avLst/>
          </a:prstGeom>
          <a:noFill/>
          <a:ln w="28575">
            <a:noFill/>
          </a:ln>
        </p:spPr>
        <p:txBody>
          <a:bodyPr wrap="square" tIns="0" bIns="0" rtlCol="0">
            <a:spAutoFit/>
          </a:bodyPr>
          <a:lstStyle/>
          <a:p>
            <a:pPr algn="ctr"/>
            <a:r>
              <a:rPr lang="es-MX" sz="2800" b="1" dirty="0" smtClean="0"/>
              <a:t>1929-1943</a:t>
            </a:r>
          </a:p>
          <a:p>
            <a:pPr algn="ctr"/>
            <a:endParaRPr lang="es-MX" sz="1400" dirty="0"/>
          </a:p>
        </p:txBody>
      </p:sp>
      <p:cxnSp>
        <p:nvCxnSpPr>
          <p:cNvPr id="57" name="56 Conector recto"/>
          <p:cNvCxnSpPr/>
          <p:nvPr/>
        </p:nvCxnSpPr>
        <p:spPr>
          <a:xfrm>
            <a:off x="2123126" y="2766139"/>
            <a:ext cx="2520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57 Conector recto"/>
          <p:cNvCxnSpPr/>
          <p:nvPr/>
        </p:nvCxnSpPr>
        <p:spPr>
          <a:xfrm>
            <a:off x="744394" y="3788203"/>
            <a:ext cx="673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58 Conector recto"/>
          <p:cNvCxnSpPr/>
          <p:nvPr/>
        </p:nvCxnSpPr>
        <p:spPr>
          <a:xfrm>
            <a:off x="759280" y="3775296"/>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59 Conector recto"/>
          <p:cNvCxnSpPr/>
          <p:nvPr/>
        </p:nvCxnSpPr>
        <p:spPr>
          <a:xfrm>
            <a:off x="2253434" y="3774251"/>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60 Conector recto"/>
          <p:cNvCxnSpPr/>
          <p:nvPr/>
        </p:nvCxnSpPr>
        <p:spPr>
          <a:xfrm>
            <a:off x="3692438" y="3774251"/>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61 Conector recto"/>
          <p:cNvCxnSpPr/>
          <p:nvPr/>
        </p:nvCxnSpPr>
        <p:spPr>
          <a:xfrm>
            <a:off x="5219470" y="3774251"/>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62 Conector recto"/>
          <p:cNvCxnSpPr/>
          <p:nvPr/>
        </p:nvCxnSpPr>
        <p:spPr>
          <a:xfrm>
            <a:off x="6705447" y="3774251"/>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63 Conector recto"/>
          <p:cNvCxnSpPr/>
          <p:nvPr/>
        </p:nvCxnSpPr>
        <p:spPr>
          <a:xfrm>
            <a:off x="7463623" y="3774251"/>
            <a:ext cx="0" cy="1404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69 Conector recto"/>
          <p:cNvCxnSpPr/>
          <p:nvPr/>
        </p:nvCxnSpPr>
        <p:spPr>
          <a:xfrm>
            <a:off x="7473943" y="4299515"/>
            <a:ext cx="14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70 Conector recto"/>
          <p:cNvCxnSpPr/>
          <p:nvPr/>
        </p:nvCxnSpPr>
        <p:spPr>
          <a:xfrm>
            <a:off x="7454893" y="5163611"/>
            <a:ext cx="14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ppt_x"/>
                                          </p:val>
                                        </p:tav>
                                        <p:tav tm="100000">
                                          <p:val>
                                            <p:strVal val="#ppt_x"/>
                                          </p:val>
                                        </p:tav>
                                      </p:tavLst>
                                    </p:anim>
                                    <p:anim calcmode="lin" valueType="num">
                                      <p:cBhvr additive="base">
                                        <p:cTn id="2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ppt_x"/>
                                          </p:val>
                                        </p:tav>
                                        <p:tav tm="100000">
                                          <p:val>
                                            <p:strVal val="#ppt_x"/>
                                          </p:val>
                                        </p:tav>
                                      </p:tavLst>
                                    </p:anim>
                                    <p:anim calcmode="lin" valueType="num">
                                      <p:cBhvr additive="base">
                                        <p:cTn id="4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5" grpId="0" animBg="1"/>
      <p:bldP spid="16" grpId="0" animBg="1"/>
      <p:bldP spid="18" grpId="0" animBg="1"/>
      <p:bldP spid="20" grpId="0" animBg="1"/>
      <p:bldP spid="21"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667710" y="2068289"/>
            <a:ext cx="1362040" cy="646331"/>
          </a:xfrm>
          <a:prstGeom prst="rect">
            <a:avLst/>
          </a:prstGeom>
          <a:noFill/>
          <a:ln w="28575">
            <a:solidFill>
              <a:schemeClr val="tx1"/>
            </a:solidFill>
          </a:ln>
        </p:spPr>
        <p:txBody>
          <a:bodyPr wrap="square" tIns="0" bIns="0" rtlCol="0">
            <a:spAutoFit/>
          </a:bodyPr>
          <a:lstStyle/>
          <a:p>
            <a:pPr algn="ctr"/>
            <a:r>
              <a:rPr lang="es-MX" sz="1400" dirty="0" smtClean="0"/>
              <a:t>Secretaría de Gobierno</a:t>
            </a:r>
          </a:p>
          <a:p>
            <a:pPr algn="ctr"/>
            <a:endParaRPr lang="es-MX" sz="1400" dirty="0"/>
          </a:p>
        </p:txBody>
      </p:sp>
      <p:sp>
        <p:nvSpPr>
          <p:cNvPr id="6" name="5 CuadroTexto"/>
          <p:cNvSpPr txBox="1"/>
          <p:nvPr/>
        </p:nvSpPr>
        <p:spPr>
          <a:xfrm>
            <a:off x="3936152" y="2068289"/>
            <a:ext cx="1362040" cy="646331"/>
          </a:xfrm>
          <a:prstGeom prst="rect">
            <a:avLst/>
          </a:prstGeom>
          <a:noFill/>
          <a:ln w="28575">
            <a:solidFill>
              <a:schemeClr val="tx1"/>
            </a:solidFill>
          </a:ln>
        </p:spPr>
        <p:txBody>
          <a:bodyPr wrap="square" tIns="0" bIns="0" rtlCol="0">
            <a:spAutoFit/>
          </a:bodyPr>
          <a:lstStyle/>
          <a:p>
            <a:pPr algn="ctr"/>
            <a:r>
              <a:rPr lang="es-MX" sz="1400" dirty="0" smtClean="0"/>
              <a:t>Tesorería General del Estado</a:t>
            </a:r>
            <a:endParaRPr lang="es-MX" sz="1400" dirty="0"/>
          </a:p>
        </p:txBody>
      </p:sp>
      <p:sp>
        <p:nvSpPr>
          <p:cNvPr id="9" name="8 CuadroTexto"/>
          <p:cNvSpPr txBox="1"/>
          <p:nvPr/>
        </p:nvSpPr>
        <p:spPr>
          <a:xfrm>
            <a:off x="6181860" y="2068289"/>
            <a:ext cx="1362040" cy="646331"/>
          </a:xfrm>
          <a:prstGeom prst="rect">
            <a:avLst/>
          </a:prstGeom>
          <a:noFill/>
          <a:ln w="28575">
            <a:solidFill>
              <a:schemeClr val="tx1"/>
            </a:solidFill>
          </a:ln>
        </p:spPr>
        <p:txBody>
          <a:bodyPr wrap="square" tIns="0" bIns="0" rtlCol="0">
            <a:spAutoFit/>
          </a:bodyPr>
          <a:lstStyle/>
          <a:p>
            <a:pPr algn="ctr"/>
            <a:r>
              <a:rPr lang="es-MX" sz="1400" dirty="0" smtClean="0"/>
              <a:t>Procuraduría General de Justicia</a:t>
            </a:r>
            <a:endParaRPr lang="es-MX" sz="1400" dirty="0"/>
          </a:p>
        </p:txBody>
      </p:sp>
      <p:sp>
        <p:nvSpPr>
          <p:cNvPr id="14" name="13 CuadroTexto"/>
          <p:cNvSpPr txBox="1"/>
          <p:nvPr/>
        </p:nvSpPr>
        <p:spPr>
          <a:xfrm>
            <a:off x="3890024" y="994058"/>
            <a:ext cx="1362040" cy="646331"/>
          </a:xfrm>
          <a:prstGeom prst="rect">
            <a:avLst/>
          </a:prstGeom>
          <a:noFill/>
          <a:ln w="28575">
            <a:solidFill>
              <a:schemeClr val="tx1"/>
            </a:solidFill>
          </a:ln>
        </p:spPr>
        <p:txBody>
          <a:bodyPr wrap="square" tIns="0" bIns="0" rtlCol="0">
            <a:spAutoFit/>
          </a:bodyPr>
          <a:lstStyle/>
          <a:p>
            <a:pPr algn="ctr"/>
            <a:r>
              <a:rPr lang="es-MX" sz="1400" dirty="0" smtClean="0"/>
              <a:t>Gobernador del Estado</a:t>
            </a:r>
          </a:p>
          <a:p>
            <a:pPr algn="ctr"/>
            <a:endParaRPr lang="es-MX" sz="1400" dirty="0"/>
          </a:p>
        </p:txBody>
      </p:sp>
      <p:cxnSp>
        <p:nvCxnSpPr>
          <p:cNvPr id="15" name="14 Conector recto"/>
          <p:cNvCxnSpPr/>
          <p:nvPr/>
        </p:nvCxnSpPr>
        <p:spPr>
          <a:xfrm>
            <a:off x="2690336" y="1852265"/>
            <a:ext cx="4176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a:off x="2675822" y="1852265"/>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a:off x="6863364" y="1852265"/>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21 Conector recto"/>
          <p:cNvCxnSpPr/>
          <p:nvPr/>
        </p:nvCxnSpPr>
        <p:spPr>
          <a:xfrm>
            <a:off x="4571438" y="1636241"/>
            <a:ext cx="0" cy="432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32 CuadroTexto"/>
          <p:cNvSpPr txBox="1"/>
          <p:nvPr/>
        </p:nvSpPr>
        <p:spPr>
          <a:xfrm>
            <a:off x="106380" y="3212975"/>
            <a:ext cx="1362040" cy="770400"/>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400" dirty="0" smtClean="0"/>
              <a:t>Oficialía Mayor</a:t>
            </a:r>
          </a:p>
          <a:p>
            <a:pPr algn="ctr"/>
            <a:endParaRPr lang="es-MX" sz="1400" dirty="0"/>
          </a:p>
        </p:txBody>
      </p:sp>
      <p:sp>
        <p:nvSpPr>
          <p:cNvPr id="34" name="33 CuadroTexto"/>
          <p:cNvSpPr txBox="1"/>
          <p:nvPr/>
        </p:nvSpPr>
        <p:spPr>
          <a:xfrm>
            <a:off x="812508" y="4221088"/>
            <a:ext cx="1362040" cy="770400"/>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400" dirty="0" smtClean="0"/>
              <a:t>Dirección General de Gobernación</a:t>
            </a:r>
          </a:p>
          <a:p>
            <a:pPr algn="ctr"/>
            <a:endParaRPr lang="es-MX" sz="1400" dirty="0"/>
          </a:p>
        </p:txBody>
      </p:sp>
      <p:sp>
        <p:nvSpPr>
          <p:cNvPr id="35" name="34 CuadroTexto"/>
          <p:cNvSpPr txBox="1"/>
          <p:nvPr/>
        </p:nvSpPr>
        <p:spPr>
          <a:xfrm>
            <a:off x="1633062" y="3212976"/>
            <a:ext cx="1362040" cy="769441"/>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250" dirty="0" smtClean="0"/>
              <a:t>Dirección General de Tierras, </a:t>
            </a:r>
            <a:r>
              <a:rPr lang="es-MX" sz="1250" dirty="0" err="1" smtClean="0"/>
              <a:t>Agric</a:t>
            </a:r>
            <a:r>
              <a:rPr lang="es-MX" sz="1250" dirty="0" smtClean="0"/>
              <a:t>. y Ganadería</a:t>
            </a:r>
            <a:endParaRPr lang="es-MX" sz="1250" dirty="0"/>
          </a:p>
        </p:txBody>
      </p:sp>
      <p:sp>
        <p:nvSpPr>
          <p:cNvPr id="36" name="35 CuadroTexto"/>
          <p:cNvSpPr txBox="1"/>
          <p:nvPr/>
        </p:nvSpPr>
        <p:spPr>
          <a:xfrm>
            <a:off x="3145230" y="3212976"/>
            <a:ext cx="1362040" cy="769441"/>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250" dirty="0" smtClean="0"/>
              <a:t>Dirección General de Com. y Ob. Públicas</a:t>
            </a:r>
            <a:endParaRPr lang="es-MX" sz="1250" dirty="0"/>
          </a:p>
        </p:txBody>
      </p:sp>
      <p:sp>
        <p:nvSpPr>
          <p:cNvPr id="37" name="36 CuadroTexto"/>
          <p:cNvSpPr txBox="1"/>
          <p:nvPr/>
        </p:nvSpPr>
        <p:spPr>
          <a:xfrm>
            <a:off x="4657398" y="3212976"/>
            <a:ext cx="1362040" cy="861774"/>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400" dirty="0" smtClean="0"/>
              <a:t>Dirección General </a:t>
            </a:r>
            <a:r>
              <a:rPr lang="es-MX" sz="1400" dirty="0" err="1" smtClean="0"/>
              <a:t>Econ</a:t>
            </a:r>
            <a:r>
              <a:rPr lang="es-MX" sz="1400" dirty="0" smtClean="0"/>
              <a:t>. y Estadística</a:t>
            </a:r>
          </a:p>
          <a:p>
            <a:pPr algn="ctr"/>
            <a:endParaRPr lang="es-MX" sz="1400" dirty="0"/>
          </a:p>
        </p:txBody>
      </p:sp>
      <p:sp>
        <p:nvSpPr>
          <p:cNvPr id="38" name="37 CuadroTexto"/>
          <p:cNvSpPr txBox="1"/>
          <p:nvPr/>
        </p:nvSpPr>
        <p:spPr>
          <a:xfrm>
            <a:off x="6169566" y="3212976"/>
            <a:ext cx="1362040" cy="770400"/>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400" dirty="0" smtClean="0"/>
              <a:t>Dirección General de Pensiones</a:t>
            </a:r>
          </a:p>
          <a:p>
            <a:pPr algn="ctr"/>
            <a:endParaRPr lang="es-MX" sz="1400" dirty="0"/>
          </a:p>
        </p:txBody>
      </p:sp>
      <p:sp>
        <p:nvSpPr>
          <p:cNvPr id="39" name="38 CuadroTexto"/>
          <p:cNvSpPr txBox="1"/>
          <p:nvPr/>
        </p:nvSpPr>
        <p:spPr>
          <a:xfrm>
            <a:off x="7651334" y="3212976"/>
            <a:ext cx="1362040" cy="770400"/>
          </a:xfrm>
          <a:prstGeom prst="rect">
            <a:avLst/>
          </a:prstGeom>
          <a:noFill/>
          <a:ln w="28575">
            <a:solidFill>
              <a:schemeClr val="tx1"/>
            </a:solidFill>
          </a:ln>
        </p:spPr>
        <p:txBody>
          <a:bodyPr wrap="square" tIns="0" bIns="0" rtlCol="0">
            <a:spAutoFit/>
          </a:bodyPr>
          <a:lstStyle/>
          <a:p>
            <a:pPr algn="ctr"/>
            <a:r>
              <a:rPr lang="es-MX" sz="1300" dirty="0" smtClean="0"/>
              <a:t>Dirección General de Educación Pública</a:t>
            </a:r>
            <a:endParaRPr lang="es-MX" sz="1300" dirty="0"/>
          </a:p>
        </p:txBody>
      </p:sp>
      <p:sp>
        <p:nvSpPr>
          <p:cNvPr id="40" name="39 CuadroTexto"/>
          <p:cNvSpPr txBox="1"/>
          <p:nvPr/>
        </p:nvSpPr>
        <p:spPr>
          <a:xfrm>
            <a:off x="2396684" y="4222829"/>
            <a:ext cx="1362040" cy="800219"/>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tIns="0" bIns="0" rtlCol="0">
            <a:spAutoFit/>
          </a:bodyPr>
          <a:lstStyle/>
          <a:p>
            <a:pPr algn="ctr"/>
            <a:r>
              <a:rPr lang="es-MX" sz="1300" dirty="0" smtClean="0"/>
              <a:t>Dirección General de Salubridad y Asistencia</a:t>
            </a:r>
            <a:endParaRPr lang="es-MX" sz="1300" dirty="0"/>
          </a:p>
        </p:txBody>
      </p:sp>
      <p:sp>
        <p:nvSpPr>
          <p:cNvPr id="41" name="40 CuadroTexto"/>
          <p:cNvSpPr txBox="1"/>
          <p:nvPr/>
        </p:nvSpPr>
        <p:spPr>
          <a:xfrm>
            <a:off x="3908852" y="4222829"/>
            <a:ext cx="1362040" cy="77040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tIns="0" bIns="0" rtlCol="0">
            <a:spAutoFit/>
          </a:bodyPr>
          <a:lstStyle/>
          <a:p>
            <a:pPr algn="ctr"/>
            <a:r>
              <a:rPr lang="es-MX" sz="1400" dirty="0" smtClean="0"/>
              <a:t>Dirección General del Trabajo</a:t>
            </a:r>
          </a:p>
          <a:p>
            <a:pPr algn="ctr"/>
            <a:endParaRPr lang="es-MX" sz="1400" dirty="0"/>
          </a:p>
        </p:txBody>
      </p:sp>
      <p:sp>
        <p:nvSpPr>
          <p:cNvPr id="42" name="41 CuadroTexto"/>
          <p:cNvSpPr txBox="1"/>
          <p:nvPr/>
        </p:nvSpPr>
        <p:spPr>
          <a:xfrm>
            <a:off x="5421020" y="4222829"/>
            <a:ext cx="1362040" cy="770400"/>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250" dirty="0" smtClean="0"/>
              <a:t>Dirección General de Servicios Administrativos</a:t>
            </a:r>
          </a:p>
          <a:p>
            <a:pPr algn="ctr"/>
            <a:endParaRPr lang="es-MX" sz="1400" dirty="0"/>
          </a:p>
        </p:txBody>
      </p:sp>
      <p:sp>
        <p:nvSpPr>
          <p:cNvPr id="43" name="42 CuadroTexto"/>
          <p:cNvSpPr txBox="1"/>
          <p:nvPr/>
        </p:nvSpPr>
        <p:spPr>
          <a:xfrm>
            <a:off x="6948264" y="4221088"/>
            <a:ext cx="1362040" cy="861774"/>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400" dirty="0" smtClean="0"/>
              <a:t>Dirección General de Profesiones</a:t>
            </a:r>
          </a:p>
          <a:p>
            <a:pPr algn="ctr"/>
            <a:endParaRPr lang="es-MX" sz="1400" dirty="0"/>
          </a:p>
        </p:txBody>
      </p:sp>
      <p:cxnSp>
        <p:nvCxnSpPr>
          <p:cNvPr id="44" name="43 Conector recto"/>
          <p:cNvCxnSpPr/>
          <p:nvPr/>
        </p:nvCxnSpPr>
        <p:spPr>
          <a:xfrm>
            <a:off x="496" y="5157192"/>
            <a:ext cx="9036000" cy="0"/>
          </a:xfrm>
          <a:prstGeom prst="line">
            <a:avLst/>
          </a:prstGeom>
          <a:ln w="66675" cmpd="dbl">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44 Conector recto"/>
          <p:cNvCxnSpPr/>
          <p:nvPr/>
        </p:nvCxnSpPr>
        <p:spPr>
          <a:xfrm>
            <a:off x="611560" y="2996952"/>
            <a:ext cx="763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45 Conector recto"/>
          <p:cNvCxnSpPr/>
          <p:nvPr/>
        </p:nvCxnSpPr>
        <p:spPr>
          <a:xfrm>
            <a:off x="611560" y="299695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46 Conector recto"/>
          <p:cNvCxnSpPr/>
          <p:nvPr/>
        </p:nvCxnSpPr>
        <p:spPr>
          <a:xfrm>
            <a:off x="2267744" y="299695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47 Conector recto"/>
          <p:cNvCxnSpPr/>
          <p:nvPr/>
        </p:nvCxnSpPr>
        <p:spPr>
          <a:xfrm>
            <a:off x="3849187" y="299695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48 Conector recto"/>
          <p:cNvCxnSpPr/>
          <p:nvPr/>
        </p:nvCxnSpPr>
        <p:spPr>
          <a:xfrm>
            <a:off x="5292080" y="299695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49 Conector recto"/>
          <p:cNvCxnSpPr/>
          <p:nvPr/>
        </p:nvCxnSpPr>
        <p:spPr>
          <a:xfrm>
            <a:off x="6804248" y="299695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50 Conector recto"/>
          <p:cNvCxnSpPr/>
          <p:nvPr/>
        </p:nvCxnSpPr>
        <p:spPr>
          <a:xfrm>
            <a:off x="8244408" y="299695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52 Conector recto"/>
          <p:cNvCxnSpPr/>
          <p:nvPr/>
        </p:nvCxnSpPr>
        <p:spPr>
          <a:xfrm>
            <a:off x="1547664" y="2996952"/>
            <a:ext cx="0" cy="1224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53 Conector recto"/>
          <p:cNvCxnSpPr/>
          <p:nvPr/>
        </p:nvCxnSpPr>
        <p:spPr>
          <a:xfrm>
            <a:off x="3059832" y="2996952"/>
            <a:ext cx="0" cy="1224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54 Conector recto"/>
          <p:cNvCxnSpPr/>
          <p:nvPr/>
        </p:nvCxnSpPr>
        <p:spPr>
          <a:xfrm>
            <a:off x="4585855" y="2996952"/>
            <a:ext cx="0" cy="1224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55 Conector recto"/>
          <p:cNvCxnSpPr/>
          <p:nvPr/>
        </p:nvCxnSpPr>
        <p:spPr>
          <a:xfrm>
            <a:off x="6084168" y="2996952"/>
            <a:ext cx="0" cy="1224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56 Conector recto"/>
          <p:cNvCxnSpPr/>
          <p:nvPr/>
        </p:nvCxnSpPr>
        <p:spPr>
          <a:xfrm>
            <a:off x="7579748" y="2996952"/>
            <a:ext cx="0" cy="1224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57 CuadroTexto"/>
          <p:cNvSpPr txBox="1"/>
          <p:nvPr/>
        </p:nvSpPr>
        <p:spPr>
          <a:xfrm>
            <a:off x="6300192" y="5373215"/>
            <a:ext cx="1362040" cy="770400"/>
          </a:xfrm>
          <a:prstGeom prst="rect">
            <a:avLst/>
          </a:prstGeom>
          <a:noFill/>
          <a:ln w="28575">
            <a:solidFill>
              <a:schemeClr val="tx1"/>
            </a:solidFill>
          </a:ln>
        </p:spPr>
        <p:txBody>
          <a:bodyPr wrap="square" tIns="0" bIns="0" rtlCol="0">
            <a:spAutoFit/>
          </a:bodyPr>
          <a:lstStyle/>
          <a:p>
            <a:pPr algn="ctr"/>
            <a:r>
              <a:rPr lang="es-MX" sz="1200" dirty="0" smtClean="0"/>
              <a:t>Organismos Descentralizados</a:t>
            </a:r>
          </a:p>
          <a:p>
            <a:pPr algn="ctr"/>
            <a:endParaRPr lang="es-MX" sz="1400" dirty="0"/>
          </a:p>
        </p:txBody>
      </p:sp>
      <p:sp>
        <p:nvSpPr>
          <p:cNvPr id="59" name="58 CuadroTexto"/>
          <p:cNvSpPr txBox="1"/>
          <p:nvPr/>
        </p:nvSpPr>
        <p:spPr>
          <a:xfrm>
            <a:off x="899592" y="5373216"/>
            <a:ext cx="1362040" cy="769441"/>
          </a:xfrm>
          <a:prstGeom prst="rect">
            <a:avLst/>
          </a:prstGeom>
          <a:noFill/>
          <a:ln w="28575">
            <a:solidFill>
              <a:schemeClr val="tx1"/>
            </a:solidFill>
          </a:ln>
        </p:spPr>
        <p:txBody>
          <a:bodyPr wrap="square" tIns="0" bIns="0" rtlCol="0">
            <a:spAutoFit/>
          </a:bodyPr>
          <a:lstStyle/>
          <a:p>
            <a:pPr algn="ctr"/>
            <a:r>
              <a:rPr lang="es-MX" sz="1200" dirty="0" smtClean="0"/>
              <a:t>Junta Revisora Local y Catastral</a:t>
            </a:r>
          </a:p>
          <a:p>
            <a:pPr algn="ctr"/>
            <a:endParaRPr lang="es-MX" sz="1200" dirty="0" smtClean="0"/>
          </a:p>
          <a:p>
            <a:pPr algn="ctr"/>
            <a:endParaRPr lang="es-MX" sz="1400" dirty="0"/>
          </a:p>
        </p:txBody>
      </p:sp>
      <p:sp>
        <p:nvSpPr>
          <p:cNvPr id="60" name="59 CuadroTexto"/>
          <p:cNvSpPr txBox="1"/>
          <p:nvPr/>
        </p:nvSpPr>
        <p:spPr>
          <a:xfrm>
            <a:off x="3203848" y="5373216"/>
            <a:ext cx="2664296" cy="646331"/>
          </a:xfrm>
          <a:prstGeom prst="rect">
            <a:avLst/>
          </a:prstGeom>
          <a:noFill/>
          <a:ln w="28575">
            <a:noFill/>
          </a:ln>
        </p:spPr>
        <p:txBody>
          <a:bodyPr wrap="square" tIns="0" bIns="0" rtlCol="0">
            <a:spAutoFit/>
          </a:bodyPr>
          <a:lstStyle/>
          <a:p>
            <a:pPr algn="ctr"/>
            <a:r>
              <a:rPr lang="es-MX" sz="2800" b="1" dirty="0" smtClean="0"/>
              <a:t>1943-1967</a:t>
            </a:r>
          </a:p>
          <a:p>
            <a:pPr algn="ctr"/>
            <a:endParaRPr lang="es-MX" sz="1400" dirty="0"/>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1"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diamond(in)">
                                      <p:cBhvr>
                                        <p:cTn id="7" dur="20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diamond(in)">
                                      <p:cBhvr>
                                        <p:cTn id="12" dur="2000"/>
                                        <p:tgtEl>
                                          <p:spTgt spid="35"/>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diamond(in)">
                                      <p:cBhvr>
                                        <p:cTn id="17" dur="2000"/>
                                        <p:tgtEl>
                                          <p:spTgt spid="36"/>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diamond(in)">
                                      <p:cBhvr>
                                        <p:cTn id="22" dur="2000"/>
                                        <p:tgtEl>
                                          <p:spTgt spid="37"/>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diamond(in)">
                                      <p:cBhvr>
                                        <p:cTn id="27" dur="2000"/>
                                        <p:tgtEl>
                                          <p:spTgt spid="38"/>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diamond(in)">
                                      <p:cBhvr>
                                        <p:cTn id="32" dur="2000"/>
                                        <p:tgtEl>
                                          <p:spTgt spid="34"/>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grpId="0" nodeType="click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diamond(in)">
                                      <p:cBhvr>
                                        <p:cTn id="37" dur="2000"/>
                                        <p:tgtEl>
                                          <p:spTgt spid="42"/>
                                        </p:tgtEl>
                                      </p:cBhvr>
                                    </p:animEffect>
                                  </p:childTnLst>
                                </p:cTn>
                              </p:par>
                            </p:childTnLst>
                          </p:cTn>
                        </p:par>
                      </p:childTnLst>
                    </p:cTn>
                  </p:par>
                  <p:par>
                    <p:cTn id="38" fill="hold">
                      <p:stCondLst>
                        <p:cond delay="indefinite"/>
                      </p:stCondLst>
                      <p:childTnLst>
                        <p:par>
                          <p:cTn id="39" fill="hold">
                            <p:stCondLst>
                              <p:cond delay="0"/>
                            </p:stCondLst>
                            <p:childTnLst>
                              <p:par>
                                <p:cTn id="40" presetID="8" presetClass="entr" presetSubtype="16" fill="hold" grpId="0" nodeType="click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diamond(in)">
                                      <p:cBhvr>
                                        <p:cTn id="42" dur="2000"/>
                                        <p:tgtEl>
                                          <p:spTgt spid="43"/>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box(in)">
                                      <p:cBhvr>
                                        <p:cTn id="47" dur="500"/>
                                        <p:tgtEl>
                                          <p:spTgt spid="40"/>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box(in)">
                                      <p:cBhvr>
                                        <p:cTn id="5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1" animBg="1"/>
      <p:bldP spid="34" grpId="0" animBg="1"/>
      <p:bldP spid="35" grpId="0" animBg="1"/>
      <p:bldP spid="36" grpId="0" animBg="1"/>
      <p:bldP spid="37" grpId="0" animBg="1"/>
      <p:bldP spid="38" grpId="0" animBg="1"/>
      <p:bldP spid="40" grpId="0" animBg="1"/>
      <p:bldP spid="41" grpId="0" animBg="1"/>
      <p:bldP spid="42" grpId="0" animBg="1"/>
      <p:bldP spid="43"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32 CuadroTexto"/>
          <p:cNvSpPr txBox="1"/>
          <p:nvPr/>
        </p:nvSpPr>
        <p:spPr>
          <a:xfrm>
            <a:off x="990610" y="3824250"/>
            <a:ext cx="1260000" cy="646331"/>
          </a:xfrm>
          <a:prstGeom prst="rect">
            <a:avLst/>
          </a:prstGeom>
          <a:noFill/>
          <a:ln w="28575">
            <a:solidFill>
              <a:schemeClr val="tx1"/>
            </a:solidFill>
          </a:ln>
        </p:spPr>
        <p:txBody>
          <a:bodyPr wrap="square" tIns="0" bIns="0" rtlCol="0">
            <a:spAutoFit/>
          </a:bodyPr>
          <a:lstStyle/>
          <a:p>
            <a:pPr algn="ctr"/>
            <a:r>
              <a:rPr lang="es-MX" sz="1400" dirty="0" smtClean="0"/>
              <a:t>Secretaría de Gobierno</a:t>
            </a:r>
          </a:p>
          <a:p>
            <a:pPr algn="ctr"/>
            <a:endParaRPr lang="es-MX" sz="1400" dirty="0"/>
          </a:p>
        </p:txBody>
      </p:sp>
      <p:sp>
        <p:nvSpPr>
          <p:cNvPr id="34" name="33 CuadroTexto"/>
          <p:cNvSpPr txBox="1"/>
          <p:nvPr/>
        </p:nvSpPr>
        <p:spPr>
          <a:xfrm>
            <a:off x="2414570" y="3824250"/>
            <a:ext cx="1260000" cy="646331"/>
          </a:xfrm>
          <a:prstGeom prst="rect">
            <a:avLst/>
          </a:prstGeom>
          <a:noFill/>
          <a:ln w="28575">
            <a:solidFill>
              <a:schemeClr val="tx1"/>
            </a:solidFill>
          </a:ln>
        </p:spPr>
        <p:txBody>
          <a:bodyPr wrap="square" tIns="0" bIns="0" rtlCol="0">
            <a:spAutoFit/>
          </a:bodyPr>
          <a:lstStyle/>
          <a:p>
            <a:pPr algn="ctr"/>
            <a:r>
              <a:rPr lang="es-MX" sz="1400" dirty="0" smtClean="0"/>
              <a:t>Tesorería General del Estado</a:t>
            </a:r>
            <a:endParaRPr lang="es-MX" sz="1400" dirty="0"/>
          </a:p>
        </p:txBody>
      </p:sp>
      <p:sp>
        <p:nvSpPr>
          <p:cNvPr id="35" name="34 CuadroTexto"/>
          <p:cNvSpPr txBox="1"/>
          <p:nvPr/>
        </p:nvSpPr>
        <p:spPr>
          <a:xfrm>
            <a:off x="3873550" y="3824250"/>
            <a:ext cx="1260000" cy="600164"/>
          </a:xfrm>
          <a:prstGeom prst="rect">
            <a:avLst/>
          </a:prstGeom>
          <a:noFill/>
          <a:ln w="28575">
            <a:solidFill>
              <a:schemeClr val="tx1"/>
            </a:solidFill>
          </a:ln>
        </p:spPr>
        <p:txBody>
          <a:bodyPr wrap="square" tIns="0" bIns="0" rtlCol="0">
            <a:spAutoFit/>
          </a:bodyPr>
          <a:lstStyle/>
          <a:p>
            <a:pPr algn="ctr"/>
            <a:r>
              <a:rPr lang="es-MX" sz="1300" dirty="0" smtClean="0"/>
              <a:t>Secretaría Agrícola </a:t>
            </a:r>
            <a:r>
              <a:rPr lang="es-MX" sz="1300" dirty="0" err="1" smtClean="0"/>
              <a:t>Gan</a:t>
            </a:r>
            <a:r>
              <a:rPr lang="es-MX" sz="1300" dirty="0" smtClean="0"/>
              <a:t>. y As. Agrarios</a:t>
            </a:r>
            <a:endParaRPr lang="es-MX" sz="1300" dirty="0"/>
          </a:p>
        </p:txBody>
      </p:sp>
      <p:sp>
        <p:nvSpPr>
          <p:cNvPr id="36" name="35 CuadroTexto"/>
          <p:cNvSpPr txBox="1"/>
          <p:nvPr/>
        </p:nvSpPr>
        <p:spPr>
          <a:xfrm>
            <a:off x="3203848" y="908720"/>
            <a:ext cx="2219694" cy="430887"/>
          </a:xfrm>
          <a:prstGeom prst="rect">
            <a:avLst/>
          </a:prstGeom>
          <a:noFill/>
          <a:ln w="28575">
            <a:solidFill>
              <a:schemeClr val="tx1"/>
            </a:solidFill>
          </a:ln>
        </p:spPr>
        <p:txBody>
          <a:bodyPr wrap="square" tIns="0" bIns="0" rtlCol="0">
            <a:spAutoFit/>
          </a:bodyPr>
          <a:lstStyle/>
          <a:p>
            <a:pPr algn="ctr"/>
            <a:r>
              <a:rPr lang="es-MX" sz="1400" dirty="0" smtClean="0"/>
              <a:t>Gobernador del Estado</a:t>
            </a:r>
          </a:p>
          <a:p>
            <a:pPr algn="ctr"/>
            <a:endParaRPr lang="es-MX" sz="1400" dirty="0"/>
          </a:p>
        </p:txBody>
      </p:sp>
      <p:cxnSp>
        <p:nvCxnSpPr>
          <p:cNvPr id="37" name="36 Conector recto"/>
          <p:cNvCxnSpPr/>
          <p:nvPr/>
        </p:nvCxnSpPr>
        <p:spPr>
          <a:xfrm>
            <a:off x="1721154" y="3608226"/>
            <a:ext cx="6696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37 Conector recto"/>
          <p:cNvCxnSpPr/>
          <p:nvPr/>
        </p:nvCxnSpPr>
        <p:spPr>
          <a:xfrm>
            <a:off x="1744740" y="3608226"/>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38 Conector recto"/>
          <p:cNvCxnSpPr/>
          <p:nvPr/>
        </p:nvCxnSpPr>
        <p:spPr>
          <a:xfrm>
            <a:off x="5939526" y="3608226"/>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39 Conector recto"/>
          <p:cNvCxnSpPr/>
          <p:nvPr/>
        </p:nvCxnSpPr>
        <p:spPr>
          <a:xfrm>
            <a:off x="4499992" y="1340768"/>
            <a:ext cx="0" cy="2484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7" name="66 CuadroTexto"/>
          <p:cNvSpPr txBox="1"/>
          <p:nvPr/>
        </p:nvSpPr>
        <p:spPr>
          <a:xfrm>
            <a:off x="5341614" y="3824250"/>
            <a:ext cx="1260000" cy="646331"/>
          </a:xfrm>
          <a:prstGeom prst="rect">
            <a:avLst/>
          </a:prstGeom>
          <a:noFill/>
          <a:ln w="28575">
            <a:solidFill>
              <a:schemeClr val="tx1"/>
            </a:solidFill>
          </a:ln>
        </p:spPr>
        <p:txBody>
          <a:bodyPr wrap="square" tIns="0" bIns="0" rtlCol="0">
            <a:spAutoFit/>
          </a:bodyPr>
          <a:lstStyle/>
          <a:p>
            <a:pPr algn="ctr"/>
            <a:r>
              <a:rPr lang="es-MX" sz="1400" dirty="0" smtClean="0"/>
              <a:t>Procuraduría Gral. de Justicia</a:t>
            </a:r>
            <a:endParaRPr lang="es-MX" sz="1400" dirty="0"/>
          </a:p>
        </p:txBody>
      </p:sp>
      <p:sp>
        <p:nvSpPr>
          <p:cNvPr id="68" name="67 CuadroTexto"/>
          <p:cNvSpPr txBox="1"/>
          <p:nvPr/>
        </p:nvSpPr>
        <p:spPr>
          <a:xfrm>
            <a:off x="6810360" y="3824250"/>
            <a:ext cx="1260000" cy="646331"/>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400" dirty="0" smtClean="0"/>
              <a:t>Secretaría de Desarrollo</a:t>
            </a:r>
          </a:p>
          <a:p>
            <a:pPr algn="ctr"/>
            <a:endParaRPr lang="es-MX" sz="1400" dirty="0"/>
          </a:p>
        </p:txBody>
      </p:sp>
      <p:cxnSp>
        <p:nvCxnSpPr>
          <p:cNvPr id="69" name="68 Conector recto"/>
          <p:cNvCxnSpPr/>
          <p:nvPr/>
        </p:nvCxnSpPr>
        <p:spPr>
          <a:xfrm>
            <a:off x="7466834" y="3608226"/>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0" name="69 CuadroTexto"/>
          <p:cNvSpPr txBox="1"/>
          <p:nvPr/>
        </p:nvSpPr>
        <p:spPr>
          <a:xfrm>
            <a:off x="395536" y="4732505"/>
            <a:ext cx="1260000" cy="646331"/>
          </a:xfrm>
          <a:prstGeom prst="rect">
            <a:avLst/>
          </a:prstGeom>
          <a:noFill/>
          <a:ln w="28575">
            <a:solidFill>
              <a:schemeClr val="tx1"/>
            </a:solidFill>
          </a:ln>
        </p:spPr>
        <p:txBody>
          <a:bodyPr wrap="square" tIns="0" bIns="0" rtlCol="0">
            <a:spAutoFit/>
          </a:bodyPr>
          <a:lstStyle/>
          <a:p>
            <a:pPr algn="ctr"/>
            <a:r>
              <a:rPr lang="es-MX" sz="1400" dirty="0" smtClean="0"/>
              <a:t>Dirección General de Educación</a:t>
            </a:r>
            <a:endParaRPr lang="es-MX" sz="1400" dirty="0"/>
          </a:p>
        </p:txBody>
      </p:sp>
      <p:sp>
        <p:nvSpPr>
          <p:cNvPr id="71" name="70 CuadroTexto"/>
          <p:cNvSpPr txBox="1"/>
          <p:nvPr/>
        </p:nvSpPr>
        <p:spPr>
          <a:xfrm>
            <a:off x="1863038" y="4732505"/>
            <a:ext cx="1260000" cy="600164"/>
          </a:xfrm>
          <a:prstGeom prst="rect">
            <a:avLst/>
          </a:prstGeom>
          <a:noFill/>
          <a:ln w="28575">
            <a:solidFill>
              <a:schemeClr val="tx1"/>
            </a:solidFill>
          </a:ln>
        </p:spPr>
        <p:txBody>
          <a:bodyPr wrap="square" tIns="0" bIns="0" rtlCol="0">
            <a:spAutoFit/>
          </a:bodyPr>
          <a:lstStyle/>
          <a:p>
            <a:pPr algn="ctr"/>
            <a:r>
              <a:rPr lang="es-MX" sz="1300" dirty="0" smtClean="0"/>
              <a:t>Dirección de Trabajo y </a:t>
            </a:r>
            <a:r>
              <a:rPr lang="es-MX" sz="1300" dirty="0" err="1" smtClean="0"/>
              <a:t>Prev</a:t>
            </a:r>
            <a:r>
              <a:rPr lang="es-MX" sz="1300" dirty="0" smtClean="0"/>
              <a:t>.  Social</a:t>
            </a:r>
            <a:endParaRPr lang="es-MX" sz="1300" dirty="0"/>
          </a:p>
        </p:txBody>
      </p:sp>
      <p:sp>
        <p:nvSpPr>
          <p:cNvPr id="72" name="71 CuadroTexto"/>
          <p:cNvSpPr txBox="1"/>
          <p:nvPr/>
        </p:nvSpPr>
        <p:spPr>
          <a:xfrm>
            <a:off x="3302074" y="4732505"/>
            <a:ext cx="1260000" cy="648000"/>
          </a:xfrm>
          <a:prstGeom prst="rect">
            <a:avLst/>
          </a:prstGeom>
          <a:noFill/>
          <a:ln w="28575">
            <a:solidFill>
              <a:schemeClr val="tx1"/>
            </a:solidFill>
          </a:ln>
        </p:spPr>
        <p:txBody>
          <a:bodyPr wrap="square" tIns="0" bIns="0" rtlCol="0">
            <a:spAutoFit/>
          </a:bodyPr>
          <a:lstStyle/>
          <a:p>
            <a:pPr algn="ctr"/>
            <a:r>
              <a:rPr lang="es-MX" sz="1400" dirty="0" smtClean="0"/>
              <a:t>Oficialía Mayor</a:t>
            </a:r>
          </a:p>
          <a:p>
            <a:pPr algn="ctr"/>
            <a:endParaRPr lang="es-MX" sz="1400" dirty="0" smtClean="0"/>
          </a:p>
          <a:p>
            <a:pPr algn="ctr"/>
            <a:endParaRPr lang="es-MX" sz="1400" dirty="0"/>
          </a:p>
        </p:txBody>
      </p:sp>
      <p:sp>
        <p:nvSpPr>
          <p:cNvPr id="73" name="72 CuadroTexto"/>
          <p:cNvSpPr txBox="1"/>
          <p:nvPr/>
        </p:nvSpPr>
        <p:spPr>
          <a:xfrm>
            <a:off x="1181350" y="5652354"/>
            <a:ext cx="1260000" cy="646331"/>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400" dirty="0" smtClean="0"/>
              <a:t>Dirección General de Notarías</a:t>
            </a:r>
            <a:endParaRPr lang="es-MX" sz="1400" dirty="0"/>
          </a:p>
        </p:txBody>
      </p:sp>
      <p:sp>
        <p:nvSpPr>
          <p:cNvPr id="74" name="73 CuadroTexto"/>
          <p:cNvSpPr txBox="1"/>
          <p:nvPr/>
        </p:nvSpPr>
        <p:spPr>
          <a:xfrm>
            <a:off x="2549502" y="5652354"/>
            <a:ext cx="1260000" cy="648000"/>
          </a:xfrm>
          <a:prstGeom prst="rect">
            <a:avLst/>
          </a:prstGeom>
          <a:noFill/>
          <a:ln w="28575">
            <a:solidFill>
              <a:schemeClr val="tx1"/>
            </a:solidFill>
          </a:ln>
        </p:spPr>
        <p:txBody>
          <a:bodyPr wrap="square" tIns="0" bIns="0" rtlCol="0">
            <a:spAutoFit/>
          </a:bodyPr>
          <a:lstStyle/>
          <a:p>
            <a:pPr algn="ctr"/>
            <a:r>
              <a:rPr lang="es-MX" sz="1400" dirty="0" smtClean="0"/>
              <a:t>Dirección General de Profesiones</a:t>
            </a:r>
          </a:p>
          <a:p>
            <a:pPr algn="ctr"/>
            <a:endParaRPr lang="es-MX" sz="1400" dirty="0"/>
          </a:p>
        </p:txBody>
      </p:sp>
      <p:sp>
        <p:nvSpPr>
          <p:cNvPr id="75" name="74 CuadroTexto"/>
          <p:cNvSpPr txBox="1"/>
          <p:nvPr/>
        </p:nvSpPr>
        <p:spPr>
          <a:xfrm>
            <a:off x="3888064" y="5652354"/>
            <a:ext cx="1260000" cy="646331"/>
          </a:xfrm>
          <a:prstGeom prst="rect">
            <a:avLst/>
          </a:prstGeom>
          <a:noFill/>
          <a:ln w="28575">
            <a:solidFill>
              <a:schemeClr val="tx1"/>
            </a:solidFill>
          </a:ln>
        </p:spPr>
        <p:txBody>
          <a:bodyPr wrap="square" tIns="0" bIns="0" rtlCol="0">
            <a:spAutoFit/>
          </a:bodyPr>
          <a:lstStyle/>
          <a:p>
            <a:pPr algn="ctr"/>
            <a:r>
              <a:rPr lang="es-MX" sz="1400" dirty="0" smtClean="0"/>
              <a:t>Defensoría de Oficio</a:t>
            </a:r>
          </a:p>
          <a:p>
            <a:pPr algn="ctr"/>
            <a:endParaRPr lang="es-MX" sz="1400" dirty="0"/>
          </a:p>
        </p:txBody>
      </p:sp>
      <p:sp>
        <p:nvSpPr>
          <p:cNvPr id="76" name="75 CuadroTexto"/>
          <p:cNvSpPr txBox="1"/>
          <p:nvPr/>
        </p:nvSpPr>
        <p:spPr>
          <a:xfrm>
            <a:off x="7668344" y="4730764"/>
            <a:ext cx="1260000" cy="64800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tIns="0" bIns="0" rtlCol="0">
            <a:spAutoFit/>
          </a:bodyPr>
          <a:lstStyle/>
          <a:p>
            <a:pPr algn="ctr"/>
            <a:r>
              <a:rPr lang="es-MX" sz="1200" dirty="0" smtClean="0"/>
              <a:t>Dirección Gral. de Obras Públicas</a:t>
            </a:r>
          </a:p>
          <a:p>
            <a:pPr algn="ctr"/>
            <a:endParaRPr lang="es-MX" sz="1400" dirty="0" smtClean="0"/>
          </a:p>
          <a:p>
            <a:pPr algn="ctr"/>
            <a:endParaRPr lang="es-MX" sz="1400" dirty="0"/>
          </a:p>
        </p:txBody>
      </p:sp>
      <p:cxnSp>
        <p:nvCxnSpPr>
          <p:cNvPr id="77" name="76 Conector recto"/>
          <p:cNvCxnSpPr/>
          <p:nvPr/>
        </p:nvCxnSpPr>
        <p:spPr>
          <a:xfrm>
            <a:off x="8429652" y="3612653"/>
            <a:ext cx="0" cy="11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8" name="77 CuadroTexto"/>
          <p:cNvSpPr txBox="1"/>
          <p:nvPr/>
        </p:nvSpPr>
        <p:spPr>
          <a:xfrm>
            <a:off x="6300192" y="4730764"/>
            <a:ext cx="1260000" cy="646331"/>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tIns="0" bIns="0" rtlCol="0">
            <a:spAutoFit/>
          </a:bodyPr>
          <a:lstStyle/>
          <a:p>
            <a:pPr algn="ctr"/>
            <a:r>
              <a:rPr lang="es-MX" sz="1400" dirty="0" smtClean="0"/>
              <a:t>Dirección de Turismo</a:t>
            </a:r>
          </a:p>
          <a:p>
            <a:pPr algn="ctr"/>
            <a:endParaRPr lang="es-MX" sz="1400" dirty="0"/>
          </a:p>
        </p:txBody>
      </p:sp>
      <p:cxnSp>
        <p:nvCxnSpPr>
          <p:cNvPr id="79" name="78 Conector recto"/>
          <p:cNvCxnSpPr/>
          <p:nvPr/>
        </p:nvCxnSpPr>
        <p:spPr>
          <a:xfrm>
            <a:off x="7236296" y="4457808"/>
            <a:ext cx="0" cy="288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79 Conector recto"/>
          <p:cNvCxnSpPr/>
          <p:nvPr/>
        </p:nvCxnSpPr>
        <p:spPr>
          <a:xfrm>
            <a:off x="971600" y="4586748"/>
            <a:ext cx="3816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80 Conector recto"/>
          <p:cNvCxnSpPr/>
          <p:nvPr/>
        </p:nvCxnSpPr>
        <p:spPr>
          <a:xfrm>
            <a:off x="1763688" y="4469248"/>
            <a:ext cx="0" cy="1152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81 Conector recto"/>
          <p:cNvCxnSpPr/>
          <p:nvPr/>
        </p:nvCxnSpPr>
        <p:spPr>
          <a:xfrm>
            <a:off x="3203848" y="4586748"/>
            <a:ext cx="0" cy="1044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82 Conector recto"/>
          <p:cNvCxnSpPr/>
          <p:nvPr/>
        </p:nvCxnSpPr>
        <p:spPr>
          <a:xfrm>
            <a:off x="4788024" y="4586748"/>
            <a:ext cx="0" cy="1044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85 Conector recto"/>
          <p:cNvCxnSpPr/>
          <p:nvPr/>
        </p:nvCxnSpPr>
        <p:spPr>
          <a:xfrm>
            <a:off x="3924491" y="4586748"/>
            <a:ext cx="0" cy="144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86 Conector recto"/>
          <p:cNvCxnSpPr/>
          <p:nvPr/>
        </p:nvCxnSpPr>
        <p:spPr>
          <a:xfrm>
            <a:off x="2483768" y="4581969"/>
            <a:ext cx="0" cy="144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87 Conector recto"/>
          <p:cNvCxnSpPr/>
          <p:nvPr/>
        </p:nvCxnSpPr>
        <p:spPr>
          <a:xfrm>
            <a:off x="985889" y="4581985"/>
            <a:ext cx="0" cy="144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0" name="89 CuadroTexto"/>
          <p:cNvSpPr txBox="1"/>
          <p:nvPr/>
        </p:nvSpPr>
        <p:spPr>
          <a:xfrm>
            <a:off x="1259632" y="1700808"/>
            <a:ext cx="1440160" cy="646331"/>
          </a:xfrm>
          <a:prstGeom prst="rect">
            <a:avLst/>
          </a:prstGeom>
          <a:noFill/>
          <a:ln w="28575">
            <a:noFill/>
          </a:ln>
        </p:spPr>
        <p:txBody>
          <a:bodyPr wrap="square" tIns="0" bIns="0" rtlCol="0">
            <a:spAutoFit/>
          </a:bodyPr>
          <a:lstStyle/>
          <a:p>
            <a:pPr algn="ctr"/>
            <a:r>
              <a:rPr lang="es-MX" sz="2800" b="1" dirty="0" smtClean="0"/>
              <a:t>1972</a:t>
            </a:r>
          </a:p>
          <a:p>
            <a:pPr algn="ctr"/>
            <a:endParaRPr lang="es-MX" sz="1400" dirty="0"/>
          </a:p>
        </p:txBody>
      </p:sp>
      <p:sp>
        <p:nvSpPr>
          <p:cNvPr id="91" name="90 CuadroTexto"/>
          <p:cNvSpPr txBox="1"/>
          <p:nvPr/>
        </p:nvSpPr>
        <p:spPr>
          <a:xfrm>
            <a:off x="4860032" y="1470832"/>
            <a:ext cx="1260000" cy="646331"/>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400" dirty="0" smtClean="0"/>
              <a:t>Secretaría Particular</a:t>
            </a:r>
          </a:p>
          <a:p>
            <a:pPr algn="ctr"/>
            <a:endParaRPr lang="es-MX" sz="1400" dirty="0"/>
          </a:p>
        </p:txBody>
      </p:sp>
      <p:sp>
        <p:nvSpPr>
          <p:cNvPr id="92" name="91 CuadroTexto"/>
          <p:cNvSpPr txBox="1"/>
          <p:nvPr/>
        </p:nvSpPr>
        <p:spPr>
          <a:xfrm>
            <a:off x="4860032" y="2881964"/>
            <a:ext cx="1260000" cy="646331"/>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400" dirty="0" smtClean="0"/>
              <a:t>Dirección de Relaciones Foráneas</a:t>
            </a:r>
            <a:endParaRPr lang="es-MX" sz="1400" dirty="0"/>
          </a:p>
        </p:txBody>
      </p:sp>
      <p:sp>
        <p:nvSpPr>
          <p:cNvPr id="93" name="92 CuadroTexto"/>
          <p:cNvSpPr txBox="1"/>
          <p:nvPr/>
        </p:nvSpPr>
        <p:spPr>
          <a:xfrm>
            <a:off x="4860032" y="2190912"/>
            <a:ext cx="1260000" cy="615553"/>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300" dirty="0" smtClean="0"/>
              <a:t>Departamento Jurídico</a:t>
            </a:r>
          </a:p>
          <a:p>
            <a:pPr algn="ctr"/>
            <a:endParaRPr lang="es-MX" sz="1400" dirty="0"/>
          </a:p>
        </p:txBody>
      </p:sp>
      <p:cxnSp>
        <p:nvCxnSpPr>
          <p:cNvPr id="94" name="93 Conector recto"/>
          <p:cNvCxnSpPr/>
          <p:nvPr/>
        </p:nvCxnSpPr>
        <p:spPr>
          <a:xfrm>
            <a:off x="3043746" y="3616558"/>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94 Conector recto"/>
          <p:cNvCxnSpPr/>
          <p:nvPr/>
        </p:nvCxnSpPr>
        <p:spPr>
          <a:xfrm>
            <a:off x="4716016" y="1700808"/>
            <a:ext cx="0" cy="1512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95 Conector recto"/>
          <p:cNvCxnSpPr/>
          <p:nvPr/>
        </p:nvCxnSpPr>
        <p:spPr>
          <a:xfrm>
            <a:off x="4499992" y="2492896"/>
            <a:ext cx="360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96 Conector recto"/>
          <p:cNvCxnSpPr/>
          <p:nvPr/>
        </p:nvCxnSpPr>
        <p:spPr>
          <a:xfrm>
            <a:off x="4730554" y="1714760"/>
            <a:ext cx="14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97 Conector recto"/>
          <p:cNvCxnSpPr/>
          <p:nvPr/>
        </p:nvCxnSpPr>
        <p:spPr>
          <a:xfrm>
            <a:off x="4709666" y="3200276"/>
            <a:ext cx="14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blinds(horizontal)">
                                      <p:cBhvr>
                                        <p:cTn id="7" dur="500"/>
                                        <p:tgtEl>
                                          <p:spTgt spid="9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3"/>
                                        </p:tgtEl>
                                        <p:attrNameLst>
                                          <p:attrName>style.visibility</p:attrName>
                                        </p:attrNameLst>
                                      </p:cBhvr>
                                      <p:to>
                                        <p:strVal val="visible"/>
                                      </p:to>
                                    </p:set>
                                    <p:animEffect transition="in" filter="blinds(horizontal)">
                                      <p:cBhvr>
                                        <p:cTn id="12" dur="500"/>
                                        <p:tgtEl>
                                          <p:spTgt spid="9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2"/>
                                        </p:tgtEl>
                                        <p:attrNameLst>
                                          <p:attrName>style.visibility</p:attrName>
                                        </p:attrNameLst>
                                      </p:cBhvr>
                                      <p:to>
                                        <p:strVal val="visible"/>
                                      </p:to>
                                    </p:set>
                                    <p:animEffect transition="in" filter="blinds(horizontal)">
                                      <p:cBhvr>
                                        <p:cTn id="17" dur="500"/>
                                        <p:tgtEl>
                                          <p:spTgt spid="92"/>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8"/>
                                        </p:tgtEl>
                                        <p:attrNameLst>
                                          <p:attrName>style.visibility</p:attrName>
                                        </p:attrNameLst>
                                      </p:cBhvr>
                                      <p:to>
                                        <p:strVal val="visible"/>
                                      </p:to>
                                    </p:set>
                                    <p:animEffect transition="in" filter="blinds(horizontal)">
                                      <p:cBhvr>
                                        <p:cTn id="22" dur="500"/>
                                        <p:tgtEl>
                                          <p:spTgt spid="68"/>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73"/>
                                        </p:tgtEl>
                                        <p:attrNameLst>
                                          <p:attrName>style.visibility</p:attrName>
                                        </p:attrNameLst>
                                      </p:cBhvr>
                                      <p:to>
                                        <p:strVal val="visible"/>
                                      </p:to>
                                    </p:set>
                                    <p:animEffect transition="in" filter="blinds(horizontal)">
                                      <p:cBhvr>
                                        <p:cTn id="27" dur="500"/>
                                        <p:tgtEl>
                                          <p:spTgt spid="73"/>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additive="base">
                                        <p:cTn id="32" dur="500" fill="hold"/>
                                        <p:tgtEl>
                                          <p:spTgt spid="78"/>
                                        </p:tgtEl>
                                        <p:attrNameLst>
                                          <p:attrName>ppt_x</p:attrName>
                                        </p:attrNameLst>
                                      </p:cBhvr>
                                      <p:tavLst>
                                        <p:tav tm="0">
                                          <p:val>
                                            <p:strVal val="#ppt_x"/>
                                          </p:val>
                                        </p:tav>
                                        <p:tav tm="100000">
                                          <p:val>
                                            <p:strVal val="#ppt_x"/>
                                          </p:val>
                                        </p:tav>
                                      </p:tavLst>
                                    </p:anim>
                                    <p:anim calcmode="lin" valueType="num">
                                      <p:cBhvr additive="base">
                                        <p:cTn id="33" dur="500" fill="hold"/>
                                        <p:tgtEl>
                                          <p:spTgt spid="78"/>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76"/>
                                        </p:tgtEl>
                                        <p:attrNameLst>
                                          <p:attrName>style.visibility</p:attrName>
                                        </p:attrNameLst>
                                      </p:cBhvr>
                                      <p:to>
                                        <p:strVal val="visible"/>
                                      </p:to>
                                    </p:set>
                                    <p:anim calcmode="lin" valueType="num">
                                      <p:cBhvr additive="base">
                                        <p:cTn id="38" dur="500" fill="hold"/>
                                        <p:tgtEl>
                                          <p:spTgt spid="76"/>
                                        </p:tgtEl>
                                        <p:attrNameLst>
                                          <p:attrName>ppt_x</p:attrName>
                                        </p:attrNameLst>
                                      </p:cBhvr>
                                      <p:tavLst>
                                        <p:tav tm="0">
                                          <p:val>
                                            <p:strVal val="#ppt_x"/>
                                          </p:val>
                                        </p:tav>
                                        <p:tav tm="100000">
                                          <p:val>
                                            <p:strVal val="#ppt_x"/>
                                          </p:val>
                                        </p:tav>
                                      </p:tavLst>
                                    </p:anim>
                                    <p:anim calcmode="lin" valueType="num">
                                      <p:cBhvr additive="base">
                                        <p:cTn id="39" dur="500" fill="hold"/>
                                        <p:tgtEl>
                                          <p:spTgt spid="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73" grpId="0" animBg="1"/>
      <p:bldP spid="76" grpId="0" animBg="1"/>
      <p:bldP spid="78" grpId="0" animBg="1"/>
      <p:bldP spid="91" grpId="0" animBg="1"/>
      <p:bldP spid="92" grpId="0" animBg="1"/>
      <p:bldP spid="93"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3875510" y="1071546"/>
            <a:ext cx="1260000" cy="646331"/>
          </a:xfrm>
          <a:prstGeom prst="rect">
            <a:avLst/>
          </a:prstGeom>
          <a:noFill/>
          <a:ln w="28575">
            <a:solidFill>
              <a:schemeClr val="tx1"/>
            </a:solidFill>
          </a:ln>
        </p:spPr>
        <p:txBody>
          <a:bodyPr wrap="square" tIns="0" bIns="0" rtlCol="0">
            <a:spAutoFit/>
          </a:bodyPr>
          <a:lstStyle/>
          <a:p>
            <a:pPr algn="ctr"/>
            <a:r>
              <a:rPr lang="es-MX" sz="1400" dirty="0" smtClean="0"/>
              <a:t>Gobernador del Estado</a:t>
            </a:r>
          </a:p>
          <a:p>
            <a:pPr algn="ctr"/>
            <a:endParaRPr lang="es-MX" sz="1400" dirty="0"/>
          </a:p>
        </p:txBody>
      </p:sp>
      <p:cxnSp>
        <p:nvCxnSpPr>
          <p:cNvPr id="11" name="10 Conector recto"/>
          <p:cNvCxnSpPr/>
          <p:nvPr/>
        </p:nvCxnSpPr>
        <p:spPr>
          <a:xfrm>
            <a:off x="4499992" y="1728243"/>
            <a:ext cx="0" cy="2448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32 CuadroTexto"/>
          <p:cNvSpPr txBox="1"/>
          <p:nvPr/>
        </p:nvSpPr>
        <p:spPr>
          <a:xfrm>
            <a:off x="2771800" y="1944267"/>
            <a:ext cx="1360800" cy="770400"/>
          </a:xfrm>
          <a:prstGeom prst="rect">
            <a:avLst/>
          </a:prstGeom>
          <a:noFill/>
          <a:ln w="28575">
            <a:solidFill>
              <a:schemeClr val="tx1"/>
            </a:solidFill>
          </a:ln>
        </p:spPr>
        <p:txBody>
          <a:bodyPr wrap="square" tIns="0" bIns="0" rtlCol="0">
            <a:spAutoFit/>
          </a:bodyPr>
          <a:lstStyle/>
          <a:p>
            <a:pPr algn="ctr"/>
            <a:r>
              <a:rPr lang="es-MX" sz="1200" dirty="0" smtClean="0"/>
              <a:t>Secretario Particular y Ayudantía</a:t>
            </a:r>
            <a:endParaRPr lang="es-MX" sz="1200" dirty="0"/>
          </a:p>
        </p:txBody>
      </p:sp>
      <p:sp>
        <p:nvSpPr>
          <p:cNvPr id="34" name="33 CuadroTexto"/>
          <p:cNvSpPr txBox="1"/>
          <p:nvPr/>
        </p:nvSpPr>
        <p:spPr>
          <a:xfrm>
            <a:off x="4860032" y="1944266"/>
            <a:ext cx="1360800" cy="677108"/>
          </a:xfrm>
          <a:prstGeom prst="rect">
            <a:avLst/>
          </a:prstGeom>
          <a:noFill/>
          <a:ln w="28575">
            <a:solidFill>
              <a:schemeClr val="tx1"/>
            </a:solidFill>
          </a:ln>
        </p:spPr>
        <p:txBody>
          <a:bodyPr wrap="square" tIns="0" bIns="0" rtlCol="0">
            <a:spAutoFit/>
          </a:bodyPr>
          <a:lstStyle/>
          <a:p>
            <a:pPr algn="ctr"/>
            <a:r>
              <a:rPr lang="es-MX" sz="1200" dirty="0" smtClean="0"/>
              <a:t>Comisión de Admón. y </a:t>
            </a:r>
            <a:r>
              <a:rPr lang="es-MX" sz="1200" dirty="0" err="1" smtClean="0"/>
              <a:t>Ppto</a:t>
            </a:r>
            <a:r>
              <a:rPr lang="es-MX" sz="1200" dirty="0" smtClean="0"/>
              <a:t>.</a:t>
            </a:r>
          </a:p>
          <a:p>
            <a:pPr algn="ctr"/>
            <a:r>
              <a:rPr lang="es-MX" sz="1000" dirty="0" smtClean="0"/>
              <a:t>Secretariado Técnico</a:t>
            </a:r>
            <a:endParaRPr lang="es-MX" sz="1000" dirty="0"/>
          </a:p>
        </p:txBody>
      </p:sp>
      <p:sp>
        <p:nvSpPr>
          <p:cNvPr id="35" name="34 CuadroTexto"/>
          <p:cNvSpPr txBox="1"/>
          <p:nvPr/>
        </p:nvSpPr>
        <p:spPr>
          <a:xfrm>
            <a:off x="2771800" y="3024387"/>
            <a:ext cx="1360800" cy="770400"/>
          </a:xfrm>
          <a:prstGeom prst="rect">
            <a:avLst/>
          </a:prstGeom>
          <a:noFill/>
          <a:ln w="28575">
            <a:solidFill>
              <a:schemeClr val="tx1"/>
            </a:solidFill>
          </a:ln>
        </p:spPr>
        <p:txBody>
          <a:bodyPr wrap="square" tIns="0" bIns="0" rtlCol="0">
            <a:spAutoFit/>
          </a:bodyPr>
          <a:lstStyle/>
          <a:p>
            <a:pPr algn="ctr"/>
            <a:r>
              <a:rPr lang="es-MX" sz="1200" dirty="0" smtClean="0"/>
              <a:t>Difusión y Relaciones Públicas</a:t>
            </a:r>
            <a:endParaRPr lang="es-MX" sz="1400" dirty="0"/>
          </a:p>
        </p:txBody>
      </p:sp>
      <p:cxnSp>
        <p:nvCxnSpPr>
          <p:cNvPr id="37" name="36 Conector recto"/>
          <p:cNvCxnSpPr/>
          <p:nvPr/>
        </p:nvCxnSpPr>
        <p:spPr>
          <a:xfrm>
            <a:off x="4716016" y="2376427"/>
            <a:ext cx="0" cy="1008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37 Conector recto"/>
          <p:cNvCxnSpPr/>
          <p:nvPr/>
        </p:nvCxnSpPr>
        <p:spPr>
          <a:xfrm>
            <a:off x="4356024" y="2880371"/>
            <a:ext cx="360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38 Conector recto"/>
          <p:cNvCxnSpPr/>
          <p:nvPr/>
        </p:nvCxnSpPr>
        <p:spPr>
          <a:xfrm>
            <a:off x="4730554" y="2380854"/>
            <a:ext cx="108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39 Conector recto"/>
          <p:cNvCxnSpPr/>
          <p:nvPr/>
        </p:nvCxnSpPr>
        <p:spPr>
          <a:xfrm>
            <a:off x="4716016" y="3369463"/>
            <a:ext cx="14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40 CuadroTexto"/>
          <p:cNvSpPr txBox="1"/>
          <p:nvPr/>
        </p:nvSpPr>
        <p:spPr>
          <a:xfrm>
            <a:off x="4860032" y="3024386"/>
            <a:ext cx="1360800" cy="646331"/>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400" dirty="0" smtClean="0"/>
              <a:t>Unidad de Programación y Presupuesto</a:t>
            </a:r>
            <a:endParaRPr lang="es-MX" sz="1400" dirty="0"/>
          </a:p>
        </p:txBody>
      </p:sp>
      <p:cxnSp>
        <p:nvCxnSpPr>
          <p:cNvPr id="42" name="41 Conector recto"/>
          <p:cNvCxnSpPr/>
          <p:nvPr/>
        </p:nvCxnSpPr>
        <p:spPr>
          <a:xfrm>
            <a:off x="4355976" y="2304419"/>
            <a:ext cx="0" cy="108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42 Conector recto"/>
          <p:cNvCxnSpPr/>
          <p:nvPr/>
        </p:nvCxnSpPr>
        <p:spPr>
          <a:xfrm>
            <a:off x="4139976" y="2304307"/>
            <a:ext cx="216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43 Conector recto"/>
          <p:cNvCxnSpPr/>
          <p:nvPr/>
        </p:nvCxnSpPr>
        <p:spPr>
          <a:xfrm>
            <a:off x="4139952" y="3384427"/>
            <a:ext cx="216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44 CuadroTexto"/>
          <p:cNvSpPr txBox="1"/>
          <p:nvPr/>
        </p:nvSpPr>
        <p:spPr>
          <a:xfrm>
            <a:off x="106380" y="4392538"/>
            <a:ext cx="1362040" cy="770400"/>
          </a:xfrm>
          <a:prstGeom prst="rect">
            <a:avLst/>
          </a:prstGeom>
          <a:noFill/>
          <a:ln w="28575">
            <a:solidFill>
              <a:schemeClr val="tx1"/>
            </a:solidFill>
          </a:ln>
        </p:spPr>
        <p:txBody>
          <a:bodyPr wrap="square" tIns="0" bIns="0" rtlCol="0">
            <a:spAutoFit/>
          </a:bodyPr>
          <a:lstStyle/>
          <a:p>
            <a:pPr algn="ctr"/>
            <a:r>
              <a:rPr lang="es-MX" sz="1400" dirty="0" smtClean="0"/>
              <a:t>Secretaría General de Gobierno</a:t>
            </a:r>
          </a:p>
          <a:p>
            <a:pPr algn="ctr"/>
            <a:endParaRPr lang="es-MX" sz="1400" dirty="0"/>
          </a:p>
        </p:txBody>
      </p:sp>
      <p:sp>
        <p:nvSpPr>
          <p:cNvPr id="46" name="45 CuadroTexto"/>
          <p:cNvSpPr txBox="1"/>
          <p:nvPr/>
        </p:nvSpPr>
        <p:spPr>
          <a:xfrm>
            <a:off x="812508" y="5400651"/>
            <a:ext cx="1362040" cy="861774"/>
          </a:xfrm>
          <a:prstGeom prst="rect">
            <a:avLst/>
          </a:prstGeom>
          <a:noFill/>
          <a:ln w="28575">
            <a:solidFill>
              <a:schemeClr val="tx1"/>
            </a:solidFill>
          </a:ln>
        </p:spPr>
        <p:txBody>
          <a:bodyPr wrap="square" tIns="0" bIns="0" rtlCol="0">
            <a:spAutoFit/>
          </a:bodyPr>
          <a:lstStyle/>
          <a:p>
            <a:pPr algn="ctr"/>
            <a:r>
              <a:rPr lang="es-MX" sz="1400" dirty="0" smtClean="0"/>
              <a:t>Procuraduría Gral. de Justicia</a:t>
            </a:r>
          </a:p>
          <a:p>
            <a:pPr algn="ctr"/>
            <a:endParaRPr lang="es-MX" sz="1400" dirty="0"/>
          </a:p>
        </p:txBody>
      </p:sp>
      <p:sp>
        <p:nvSpPr>
          <p:cNvPr id="47" name="46 CuadroTexto"/>
          <p:cNvSpPr txBox="1"/>
          <p:nvPr/>
        </p:nvSpPr>
        <p:spPr>
          <a:xfrm>
            <a:off x="1633062" y="4392538"/>
            <a:ext cx="1362040" cy="770400"/>
          </a:xfrm>
          <a:prstGeom prst="rect">
            <a:avLst/>
          </a:prstGeom>
          <a:noFill/>
          <a:ln w="28575">
            <a:solidFill>
              <a:schemeClr val="tx1"/>
            </a:solidFill>
          </a:ln>
        </p:spPr>
        <p:txBody>
          <a:bodyPr wrap="square" tIns="0" bIns="0" rtlCol="0">
            <a:spAutoFit/>
          </a:bodyPr>
          <a:lstStyle/>
          <a:p>
            <a:pPr algn="ctr"/>
            <a:r>
              <a:rPr lang="es-MX" sz="1250" dirty="0" smtClean="0"/>
              <a:t>Tesorería General del Estado</a:t>
            </a:r>
            <a:endParaRPr lang="es-MX" sz="1250" dirty="0"/>
          </a:p>
        </p:txBody>
      </p:sp>
      <p:sp>
        <p:nvSpPr>
          <p:cNvPr id="48" name="47 CuadroTexto"/>
          <p:cNvSpPr txBox="1"/>
          <p:nvPr/>
        </p:nvSpPr>
        <p:spPr>
          <a:xfrm>
            <a:off x="3145230" y="4392539"/>
            <a:ext cx="1362040" cy="769441"/>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tIns="0" bIns="0" rtlCol="0">
            <a:spAutoFit/>
          </a:bodyPr>
          <a:lstStyle/>
          <a:p>
            <a:pPr algn="ctr"/>
            <a:r>
              <a:rPr lang="es-MX" sz="1250" dirty="0" smtClean="0"/>
              <a:t>Dir. Gral. de  Ob. Públicas y Asentamientos Humanos</a:t>
            </a:r>
            <a:endParaRPr lang="es-MX" sz="1250" dirty="0"/>
          </a:p>
        </p:txBody>
      </p:sp>
      <p:sp>
        <p:nvSpPr>
          <p:cNvPr id="49" name="48 CuadroTexto"/>
          <p:cNvSpPr txBox="1"/>
          <p:nvPr/>
        </p:nvSpPr>
        <p:spPr>
          <a:xfrm>
            <a:off x="4657398" y="4392538"/>
            <a:ext cx="1362040" cy="770400"/>
          </a:xfrm>
          <a:prstGeom prst="rect">
            <a:avLst/>
          </a:prstGeom>
          <a:noFill/>
          <a:ln w="28575">
            <a:solidFill>
              <a:schemeClr val="tx1"/>
            </a:solidFill>
          </a:ln>
        </p:spPr>
        <p:txBody>
          <a:bodyPr wrap="square" tIns="0" bIns="0" rtlCol="0">
            <a:spAutoFit/>
          </a:bodyPr>
          <a:lstStyle/>
          <a:p>
            <a:pPr algn="ctr"/>
            <a:r>
              <a:rPr lang="es-MX" sz="1400" dirty="0" smtClean="0"/>
              <a:t>Dir. General de Educación Pública</a:t>
            </a:r>
          </a:p>
        </p:txBody>
      </p:sp>
      <p:sp>
        <p:nvSpPr>
          <p:cNvPr id="50" name="49 CuadroTexto"/>
          <p:cNvSpPr txBox="1"/>
          <p:nvPr/>
        </p:nvSpPr>
        <p:spPr>
          <a:xfrm>
            <a:off x="6169566" y="4392539"/>
            <a:ext cx="1362040" cy="815608"/>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300" dirty="0" smtClean="0"/>
              <a:t>Dirección Gral. de Fomento Económico</a:t>
            </a:r>
          </a:p>
          <a:p>
            <a:pPr algn="ctr"/>
            <a:endParaRPr lang="es-MX" sz="1400" dirty="0"/>
          </a:p>
        </p:txBody>
      </p:sp>
      <p:sp>
        <p:nvSpPr>
          <p:cNvPr id="51" name="50 CuadroTexto"/>
          <p:cNvSpPr txBox="1"/>
          <p:nvPr/>
        </p:nvSpPr>
        <p:spPr>
          <a:xfrm>
            <a:off x="7651334" y="4392539"/>
            <a:ext cx="1362040" cy="770400"/>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300" dirty="0" smtClean="0"/>
              <a:t>Dirección General de Fomento Agropecuario</a:t>
            </a:r>
            <a:endParaRPr lang="es-MX" sz="1300" dirty="0"/>
          </a:p>
        </p:txBody>
      </p:sp>
      <p:sp>
        <p:nvSpPr>
          <p:cNvPr id="52" name="51 CuadroTexto"/>
          <p:cNvSpPr txBox="1"/>
          <p:nvPr/>
        </p:nvSpPr>
        <p:spPr>
          <a:xfrm>
            <a:off x="2396684" y="5402392"/>
            <a:ext cx="1362040" cy="830997"/>
          </a:xfrm>
          <a:prstGeom prst="rect">
            <a:avLst/>
          </a:prstGeom>
          <a:noFill/>
          <a:ln w="28575">
            <a:solidFill>
              <a:schemeClr val="tx1"/>
            </a:solidFill>
          </a:ln>
        </p:spPr>
        <p:txBody>
          <a:bodyPr wrap="square" tIns="0" bIns="0" rtlCol="0">
            <a:spAutoFit/>
          </a:bodyPr>
          <a:lstStyle/>
          <a:p>
            <a:pPr algn="ctr"/>
            <a:r>
              <a:rPr lang="es-MX" sz="1400" dirty="0" smtClean="0"/>
              <a:t>Oficialía Mayor</a:t>
            </a:r>
          </a:p>
          <a:p>
            <a:pPr algn="ctr"/>
            <a:endParaRPr lang="es-MX" sz="1300" dirty="0" smtClean="0"/>
          </a:p>
          <a:p>
            <a:pPr algn="ctr"/>
            <a:endParaRPr lang="es-MX" sz="1300" dirty="0"/>
          </a:p>
        </p:txBody>
      </p:sp>
      <p:cxnSp>
        <p:nvCxnSpPr>
          <p:cNvPr id="56" name="55 Conector recto"/>
          <p:cNvCxnSpPr/>
          <p:nvPr/>
        </p:nvCxnSpPr>
        <p:spPr>
          <a:xfrm>
            <a:off x="611560" y="4176515"/>
            <a:ext cx="763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56 Conector recto"/>
          <p:cNvCxnSpPr/>
          <p:nvPr/>
        </p:nvCxnSpPr>
        <p:spPr>
          <a:xfrm>
            <a:off x="611560" y="4176515"/>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57 Conector recto"/>
          <p:cNvCxnSpPr/>
          <p:nvPr/>
        </p:nvCxnSpPr>
        <p:spPr>
          <a:xfrm>
            <a:off x="2267744" y="4176515"/>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58 Conector recto"/>
          <p:cNvCxnSpPr/>
          <p:nvPr/>
        </p:nvCxnSpPr>
        <p:spPr>
          <a:xfrm>
            <a:off x="3849187" y="4176515"/>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59 Conector recto"/>
          <p:cNvCxnSpPr/>
          <p:nvPr/>
        </p:nvCxnSpPr>
        <p:spPr>
          <a:xfrm>
            <a:off x="5292080" y="4176515"/>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60 Conector recto"/>
          <p:cNvCxnSpPr/>
          <p:nvPr/>
        </p:nvCxnSpPr>
        <p:spPr>
          <a:xfrm>
            <a:off x="6804248" y="4176515"/>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61 Conector recto"/>
          <p:cNvCxnSpPr/>
          <p:nvPr/>
        </p:nvCxnSpPr>
        <p:spPr>
          <a:xfrm>
            <a:off x="8244408" y="4176515"/>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62 Conector recto"/>
          <p:cNvCxnSpPr/>
          <p:nvPr/>
        </p:nvCxnSpPr>
        <p:spPr>
          <a:xfrm>
            <a:off x="1547664" y="4176515"/>
            <a:ext cx="0" cy="1224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63 Conector recto"/>
          <p:cNvCxnSpPr/>
          <p:nvPr/>
        </p:nvCxnSpPr>
        <p:spPr>
          <a:xfrm>
            <a:off x="3059832" y="4176515"/>
            <a:ext cx="0" cy="1224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8" name="67 CuadroTexto"/>
          <p:cNvSpPr txBox="1"/>
          <p:nvPr/>
        </p:nvSpPr>
        <p:spPr>
          <a:xfrm>
            <a:off x="611560" y="1844824"/>
            <a:ext cx="1440160" cy="646331"/>
          </a:xfrm>
          <a:prstGeom prst="rect">
            <a:avLst/>
          </a:prstGeom>
          <a:noFill/>
          <a:ln w="28575">
            <a:noFill/>
          </a:ln>
        </p:spPr>
        <p:txBody>
          <a:bodyPr wrap="square" tIns="0" bIns="0" rtlCol="0">
            <a:spAutoFit/>
          </a:bodyPr>
          <a:lstStyle/>
          <a:p>
            <a:pPr algn="ctr"/>
            <a:r>
              <a:rPr lang="es-MX" sz="2800" b="1" dirty="0" smtClean="0"/>
              <a:t>1977</a:t>
            </a:r>
          </a:p>
          <a:p>
            <a:pPr algn="ctr"/>
            <a:endParaRPr lang="es-MX" sz="1400" dirty="0"/>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diamond(in)">
                                      <p:cBhvr>
                                        <p:cTn id="7" dur="20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diamond(in)">
                                      <p:cBhvr>
                                        <p:cTn id="12" dur="2000"/>
                                        <p:tgtEl>
                                          <p:spTgt spid="50"/>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51"/>
                                        </p:tgtEl>
                                        <p:attrNameLst>
                                          <p:attrName>style.visibility</p:attrName>
                                        </p:attrNameLst>
                                      </p:cBhvr>
                                      <p:to>
                                        <p:strVal val="visible"/>
                                      </p:to>
                                    </p:set>
                                    <p:animEffect transition="in" filter="diamond(in)">
                                      <p:cBhvr>
                                        <p:cTn id="17" dur="2000"/>
                                        <p:tgtEl>
                                          <p:spTgt spid="51"/>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blinds(horizontal)">
                                      <p:cBhvr>
                                        <p:cTn id="22"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8" grpId="0" animBg="1"/>
      <p:bldP spid="50" grpId="0" animBg="1"/>
      <p:bldP spid="51"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67632" y="3150684"/>
            <a:ext cx="1362040" cy="769441"/>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tIns="0" bIns="0" rtlCol="0">
            <a:spAutoFit/>
          </a:bodyPr>
          <a:lstStyle/>
          <a:p>
            <a:pPr algn="ctr"/>
            <a:r>
              <a:rPr lang="es-MX" sz="1400" dirty="0" smtClean="0"/>
              <a:t>Secretaría de Programación  y </a:t>
            </a:r>
            <a:r>
              <a:rPr lang="es-MX" sz="1400" dirty="0" err="1" smtClean="0"/>
              <a:t>Ppto</a:t>
            </a:r>
            <a:r>
              <a:rPr lang="es-MX" sz="1400" dirty="0" smtClean="0"/>
              <a:t>.</a:t>
            </a:r>
          </a:p>
          <a:p>
            <a:pPr algn="ctr"/>
            <a:endParaRPr lang="es-MX" sz="800" dirty="0"/>
          </a:p>
        </p:txBody>
      </p:sp>
      <p:sp>
        <p:nvSpPr>
          <p:cNvPr id="5" name="4 CuadroTexto"/>
          <p:cNvSpPr txBox="1"/>
          <p:nvPr/>
        </p:nvSpPr>
        <p:spPr>
          <a:xfrm>
            <a:off x="6417428" y="3150686"/>
            <a:ext cx="1362040" cy="769441"/>
          </a:xfrm>
          <a:prstGeom prst="rect">
            <a:avLst/>
          </a:prstGeom>
          <a:noFill/>
          <a:ln w="28575">
            <a:solidFill>
              <a:schemeClr val="tx1"/>
            </a:solidFill>
          </a:ln>
        </p:spPr>
        <p:txBody>
          <a:bodyPr wrap="square" tIns="0" bIns="0" rtlCol="0">
            <a:spAutoFit/>
          </a:bodyPr>
          <a:lstStyle/>
          <a:p>
            <a:pPr algn="ctr"/>
            <a:r>
              <a:rPr lang="es-MX" sz="1400" dirty="0" smtClean="0"/>
              <a:t>Procuraduría Gral. de Justicia</a:t>
            </a:r>
          </a:p>
          <a:p>
            <a:pPr algn="ctr"/>
            <a:endParaRPr lang="es-MX" sz="800" dirty="0"/>
          </a:p>
        </p:txBody>
      </p:sp>
      <p:sp>
        <p:nvSpPr>
          <p:cNvPr id="6" name="5 CuadroTexto"/>
          <p:cNvSpPr txBox="1"/>
          <p:nvPr/>
        </p:nvSpPr>
        <p:spPr>
          <a:xfrm>
            <a:off x="1894314" y="3150685"/>
            <a:ext cx="1362040" cy="770400"/>
          </a:xfrm>
          <a:prstGeom prst="rect">
            <a:avLst/>
          </a:prstGeom>
          <a:noFill/>
          <a:ln w="28575">
            <a:solidFill>
              <a:schemeClr val="tx1"/>
            </a:solidFill>
          </a:ln>
        </p:spPr>
        <p:txBody>
          <a:bodyPr wrap="square" tIns="0" bIns="0" rtlCol="0">
            <a:spAutoFit/>
          </a:bodyPr>
          <a:lstStyle/>
          <a:p>
            <a:pPr algn="ctr"/>
            <a:r>
              <a:rPr lang="es-MX" sz="1250" dirty="0" smtClean="0"/>
              <a:t>Tesorería General del Estado</a:t>
            </a:r>
            <a:endParaRPr lang="es-MX" sz="1250" dirty="0"/>
          </a:p>
        </p:txBody>
      </p:sp>
      <p:sp>
        <p:nvSpPr>
          <p:cNvPr id="7" name="6 CuadroTexto"/>
          <p:cNvSpPr txBox="1"/>
          <p:nvPr/>
        </p:nvSpPr>
        <p:spPr>
          <a:xfrm>
            <a:off x="3406482" y="3150686"/>
            <a:ext cx="1362040" cy="769441"/>
          </a:xfrm>
          <a:prstGeom prst="rect">
            <a:avLst/>
          </a:prstGeom>
          <a:noFill/>
          <a:ln w="28575">
            <a:solidFill>
              <a:schemeClr val="tx1"/>
            </a:solidFill>
          </a:ln>
        </p:spPr>
        <p:txBody>
          <a:bodyPr wrap="square" tIns="0" bIns="0" rtlCol="0">
            <a:spAutoFit/>
          </a:bodyPr>
          <a:lstStyle/>
          <a:p>
            <a:pPr algn="ctr"/>
            <a:r>
              <a:rPr lang="es-MX" sz="1250" dirty="0" smtClean="0"/>
              <a:t>Dir. Gral. de  Ob. Públicas y Asentamientos Humanos</a:t>
            </a:r>
            <a:endParaRPr lang="es-MX" sz="1250" dirty="0"/>
          </a:p>
        </p:txBody>
      </p:sp>
      <p:sp>
        <p:nvSpPr>
          <p:cNvPr id="8" name="7 CuadroTexto"/>
          <p:cNvSpPr txBox="1"/>
          <p:nvPr/>
        </p:nvSpPr>
        <p:spPr>
          <a:xfrm>
            <a:off x="4918650" y="3150685"/>
            <a:ext cx="1362040" cy="770400"/>
          </a:xfrm>
          <a:prstGeom prst="rect">
            <a:avLst/>
          </a:prstGeom>
          <a:noFill/>
          <a:ln w="28575">
            <a:solidFill>
              <a:schemeClr val="tx1"/>
            </a:solidFill>
          </a:ln>
        </p:spPr>
        <p:txBody>
          <a:bodyPr wrap="square" tIns="0" bIns="0" rtlCol="0">
            <a:spAutoFit/>
          </a:bodyPr>
          <a:lstStyle/>
          <a:p>
            <a:pPr algn="ctr"/>
            <a:r>
              <a:rPr lang="es-MX" sz="1400" dirty="0" smtClean="0"/>
              <a:t>Dir. General de Educación Pública</a:t>
            </a:r>
          </a:p>
        </p:txBody>
      </p:sp>
      <p:sp>
        <p:nvSpPr>
          <p:cNvPr id="9" name="8 CuadroTexto"/>
          <p:cNvSpPr txBox="1"/>
          <p:nvPr/>
        </p:nvSpPr>
        <p:spPr>
          <a:xfrm>
            <a:off x="2657936" y="4158798"/>
            <a:ext cx="1362040" cy="77040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tIns="0" bIns="0" rtlCol="0">
            <a:spAutoFit/>
          </a:bodyPr>
          <a:lstStyle/>
          <a:p>
            <a:pPr algn="ctr"/>
            <a:r>
              <a:rPr lang="es-MX" sz="1300" dirty="0" smtClean="0"/>
              <a:t>Secretaría de Fomento Económico</a:t>
            </a:r>
          </a:p>
          <a:p>
            <a:pPr algn="ctr"/>
            <a:endParaRPr lang="es-MX" sz="1400" dirty="0"/>
          </a:p>
        </p:txBody>
      </p:sp>
      <p:sp>
        <p:nvSpPr>
          <p:cNvPr id="11" name="10 CuadroTexto"/>
          <p:cNvSpPr txBox="1"/>
          <p:nvPr/>
        </p:nvSpPr>
        <p:spPr>
          <a:xfrm>
            <a:off x="5695100" y="4158798"/>
            <a:ext cx="1362040" cy="770400"/>
          </a:xfrm>
          <a:prstGeom prst="rect">
            <a:avLst/>
          </a:prstGeom>
          <a:noFill/>
          <a:ln w="28575">
            <a:solidFill>
              <a:schemeClr val="tx1"/>
            </a:solidFill>
          </a:ln>
        </p:spPr>
        <p:txBody>
          <a:bodyPr wrap="square" tIns="0" bIns="0" rtlCol="0">
            <a:spAutoFit/>
          </a:bodyPr>
          <a:lstStyle/>
          <a:p>
            <a:pPr algn="ctr"/>
            <a:r>
              <a:rPr lang="es-MX" sz="1300" dirty="0" smtClean="0"/>
              <a:t>Oficialía</a:t>
            </a:r>
          </a:p>
          <a:p>
            <a:pPr algn="ctr"/>
            <a:r>
              <a:rPr lang="es-MX" sz="1300" dirty="0" smtClean="0"/>
              <a:t> Mayor</a:t>
            </a:r>
          </a:p>
          <a:p>
            <a:pPr algn="ctr"/>
            <a:endParaRPr lang="es-MX" sz="1300" dirty="0" smtClean="0"/>
          </a:p>
          <a:p>
            <a:pPr algn="ctr"/>
            <a:endParaRPr lang="es-MX" sz="1300" dirty="0" smtClean="0"/>
          </a:p>
          <a:p>
            <a:pPr algn="ctr"/>
            <a:endParaRPr lang="es-MX" sz="1300" dirty="0"/>
          </a:p>
        </p:txBody>
      </p:sp>
      <p:cxnSp>
        <p:nvCxnSpPr>
          <p:cNvPr id="12" name="11 Conector recto"/>
          <p:cNvCxnSpPr/>
          <p:nvPr/>
        </p:nvCxnSpPr>
        <p:spPr>
          <a:xfrm>
            <a:off x="872812" y="2934662"/>
            <a:ext cx="7128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a:off x="872812" y="293466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2528996" y="293466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a:off x="4110439" y="293466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a:off x="5553332" y="293466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a:off x="7065500" y="293466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18 Conector recto"/>
          <p:cNvCxnSpPr/>
          <p:nvPr/>
        </p:nvCxnSpPr>
        <p:spPr>
          <a:xfrm>
            <a:off x="1808916" y="2934662"/>
            <a:ext cx="0" cy="1224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a:off x="3321084" y="2934662"/>
            <a:ext cx="0" cy="1224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20 CuadroTexto"/>
          <p:cNvSpPr txBox="1"/>
          <p:nvPr/>
        </p:nvSpPr>
        <p:spPr>
          <a:xfrm>
            <a:off x="3851920" y="980727"/>
            <a:ext cx="1362040" cy="770400"/>
          </a:xfrm>
          <a:prstGeom prst="rect">
            <a:avLst/>
          </a:prstGeom>
          <a:noFill/>
          <a:ln w="28575">
            <a:solidFill>
              <a:schemeClr val="tx1"/>
            </a:solidFill>
          </a:ln>
        </p:spPr>
        <p:txBody>
          <a:bodyPr wrap="square" tIns="0" bIns="0" rtlCol="0">
            <a:spAutoFit/>
          </a:bodyPr>
          <a:lstStyle/>
          <a:p>
            <a:pPr algn="ctr"/>
            <a:r>
              <a:rPr lang="es-MX" sz="1400" dirty="0" smtClean="0"/>
              <a:t>Gobernador del Estado</a:t>
            </a:r>
          </a:p>
          <a:p>
            <a:pPr algn="ctr"/>
            <a:endParaRPr lang="es-MX" sz="1400" dirty="0"/>
          </a:p>
        </p:txBody>
      </p:sp>
      <p:sp>
        <p:nvSpPr>
          <p:cNvPr id="23" name="22 CuadroTexto"/>
          <p:cNvSpPr txBox="1"/>
          <p:nvPr/>
        </p:nvSpPr>
        <p:spPr>
          <a:xfrm>
            <a:off x="1160844" y="4158797"/>
            <a:ext cx="1362040" cy="770400"/>
          </a:xfrm>
          <a:prstGeom prst="rect">
            <a:avLst/>
          </a:prstGeom>
          <a:noFill/>
          <a:ln w="28575">
            <a:solidFill>
              <a:schemeClr val="tx1"/>
            </a:solidFill>
          </a:ln>
        </p:spPr>
        <p:txBody>
          <a:bodyPr wrap="square" tIns="0" bIns="0" rtlCol="0">
            <a:spAutoFit/>
          </a:bodyPr>
          <a:lstStyle/>
          <a:p>
            <a:pPr algn="ctr"/>
            <a:r>
              <a:rPr lang="es-MX" sz="1400" dirty="0" smtClean="0"/>
              <a:t>Secretaría de Gobierno</a:t>
            </a:r>
          </a:p>
          <a:p>
            <a:pPr algn="ctr"/>
            <a:endParaRPr lang="es-MX" sz="1400" dirty="0"/>
          </a:p>
        </p:txBody>
      </p:sp>
      <p:sp>
        <p:nvSpPr>
          <p:cNvPr id="24" name="23 CuadroTexto"/>
          <p:cNvSpPr txBox="1"/>
          <p:nvPr/>
        </p:nvSpPr>
        <p:spPr>
          <a:xfrm>
            <a:off x="4169542" y="4158798"/>
            <a:ext cx="1362040" cy="769441"/>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tIns="0" bIns="0" rtlCol="0">
            <a:spAutoFit/>
          </a:bodyPr>
          <a:lstStyle/>
          <a:p>
            <a:pPr algn="ctr"/>
            <a:r>
              <a:rPr lang="es-MX" sz="1250" dirty="0" smtClean="0"/>
              <a:t>Secretaría de Fomento Agropecuario</a:t>
            </a:r>
          </a:p>
          <a:p>
            <a:pPr algn="ctr"/>
            <a:endParaRPr lang="es-MX" sz="1250" dirty="0"/>
          </a:p>
        </p:txBody>
      </p:sp>
      <p:sp>
        <p:nvSpPr>
          <p:cNvPr id="25" name="24 CuadroTexto"/>
          <p:cNvSpPr txBox="1"/>
          <p:nvPr/>
        </p:nvSpPr>
        <p:spPr>
          <a:xfrm>
            <a:off x="7265324" y="4158797"/>
            <a:ext cx="1362040" cy="77040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tIns="0" bIns="0" rtlCol="0">
            <a:spAutoFit/>
          </a:bodyPr>
          <a:lstStyle/>
          <a:p>
            <a:pPr algn="ctr"/>
            <a:r>
              <a:rPr lang="es-MX" sz="1400" dirty="0" smtClean="0"/>
              <a:t>Secretaría de Salud Pública</a:t>
            </a:r>
          </a:p>
          <a:p>
            <a:pPr algn="ctr"/>
            <a:endParaRPr lang="es-MX" sz="1400" dirty="0"/>
          </a:p>
        </p:txBody>
      </p:sp>
      <p:cxnSp>
        <p:nvCxnSpPr>
          <p:cNvPr id="26" name="25 Conector recto"/>
          <p:cNvCxnSpPr/>
          <p:nvPr/>
        </p:nvCxnSpPr>
        <p:spPr>
          <a:xfrm>
            <a:off x="4847766" y="2934662"/>
            <a:ext cx="0" cy="1224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26 Conector recto"/>
          <p:cNvCxnSpPr/>
          <p:nvPr/>
        </p:nvCxnSpPr>
        <p:spPr>
          <a:xfrm>
            <a:off x="6359372" y="2934662"/>
            <a:ext cx="0" cy="1224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a:off x="7987090" y="2920148"/>
            <a:ext cx="0" cy="1224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a:off x="4533900" y="1772816"/>
            <a:ext cx="0" cy="1152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29 CuadroTexto"/>
          <p:cNvSpPr txBox="1"/>
          <p:nvPr/>
        </p:nvSpPr>
        <p:spPr>
          <a:xfrm>
            <a:off x="1331640" y="1628800"/>
            <a:ext cx="1362040" cy="646331"/>
          </a:xfrm>
          <a:prstGeom prst="rect">
            <a:avLst/>
          </a:prstGeom>
          <a:noFill/>
          <a:ln w="28575">
            <a:noFill/>
          </a:ln>
        </p:spPr>
        <p:txBody>
          <a:bodyPr wrap="square" tIns="0" bIns="0" rtlCol="0">
            <a:spAutoFit/>
          </a:bodyPr>
          <a:lstStyle/>
          <a:p>
            <a:pPr algn="ctr"/>
            <a:r>
              <a:rPr lang="es-MX" sz="2800" b="1" dirty="0" smtClean="0"/>
              <a:t>1979</a:t>
            </a:r>
          </a:p>
          <a:p>
            <a:pPr algn="ctr"/>
            <a:endParaRPr lang="es-MX" sz="1400" dirty="0"/>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ox(i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box(in)">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box(in)">
                                      <p:cBhvr>
                                        <p:cTn id="2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24" grpId="0" animBg="1"/>
      <p:bldP spid="2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357290" y="6000768"/>
            <a:ext cx="6400800" cy="257180"/>
          </a:xfrm>
        </p:spPr>
        <p:txBody>
          <a:bodyPr/>
          <a:lstStyle/>
          <a:p>
            <a:r>
              <a:rPr lang="es-MX" sz="800" dirty="0" smtClean="0">
                <a:solidFill>
                  <a:schemeClr val="tx1"/>
                </a:solidFill>
              </a:rPr>
              <a:t>Referencia.- El cambio institucional en la reforma y modernización de la administración pública mexicana</a:t>
            </a:r>
            <a:endParaRPr lang="es-MX" sz="800" dirty="0">
              <a:solidFill>
                <a:schemeClr val="tx1"/>
              </a:solidFill>
            </a:endParaRPr>
          </a:p>
        </p:txBody>
      </p:sp>
      <p:sp>
        <p:nvSpPr>
          <p:cNvPr id="4" name="3 CuadroTexto"/>
          <p:cNvSpPr txBox="1"/>
          <p:nvPr/>
        </p:nvSpPr>
        <p:spPr>
          <a:xfrm>
            <a:off x="285720" y="1071546"/>
            <a:ext cx="8501122" cy="430887"/>
          </a:xfrm>
          <a:prstGeom prst="rect">
            <a:avLst/>
          </a:prstGeom>
          <a:noFill/>
        </p:spPr>
        <p:txBody>
          <a:bodyPr wrap="square" rtlCol="0">
            <a:spAutoFit/>
          </a:bodyPr>
          <a:lstStyle/>
          <a:p>
            <a:pPr algn="ctr"/>
            <a:r>
              <a:rPr lang="es-MX" sz="2200" b="1" dirty="0" smtClean="0"/>
              <a:t>ACCIONES DE REFORMA Y ACCIONES DE MODERNIZACIÓN</a:t>
            </a:r>
            <a:endParaRPr lang="es-MX" sz="2200" b="1" dirty="0"/>
          </a:p>
        </p:txBody>
      </p:sp>
      <p:sp>
        <p:nvSpPr>
          <p:cNvPr id="5" name="4 CuadroTexto"/>
          <p:cNvSpPr txBox="1"/>
          <p:nvPr/>
        </p:nvSpPr>
        <p:spPr>
          <a:xfrm>
            <a:off x="357158" y="1785926"/>
            <a:ext cx="3857652" cy="3139321"/>
          </a:xfrm>
          <a:prstGeom prst="rect">
            <a:avLst/>
          </a:prstGeom>
          <a:noFill/>
        </p:spPr>
        <p:txBody>
          <a:bodyPr wrap="square" rtlCol="0">
            <a:spAutoFit/>
          </a:bodyPr>
          <a:lstStyle/>
          <a:p>
            <a:r>
              <a:rPr lang="es-MX" b="1" u="sng" dirty="0" smtClean="0"/>
              <a:t>ACCIONES DE REFORMA</a:t>
            </a:r>
          </a:p>
          <a:p>
            <a:endParaRPr lang="es-MX" dirty="0" smtClean="0"/>
          </a:p>
          <a:p>
            <a:pPr>
              <a:buFont typeface="Wingdings" pitchFamily="2" charset="2"/>
              <a:buChar char="v"/>
            </a:pPr>
            <a:r>
              <a:rPr lang="es-MX" dirty="0" smtClean="0"/>
              <a:t> Ley federal de transparencia y        acceso a la información.</a:t>
            </a:r>
          </a:p>
          <a:p>
            <a:pPr>
              <a:buFont typeface="Wingdings" pitchFamily="2" charset="2"/>
              <a:buChar char="v"/>
            </a:pPr>
            <a:endParaRPr lang="es-MX" dirty="0" smtClean="0"/>
          </a:p>
          <a:p>
            <a:pPr>
              <a:buFont typeface="Wingdings" pitchFamily="2" charset="2"/>
              <a:buChar char="v"/>
            </a:pPr>
            <a:r>
              <a:rPr lang="es-MX" dirty="0" smtClean="0"/>
              <a:t>  Servicio profesional de carrera.</a:t>
            </a:r>
          </a:p>
          <a:p>
            <a:pPr>
              <a:buFont typeface="Wingdings" pitchFamily="2" charset="2"/>
              <a:buChar char="v"/>
            </a:pPr>
            <a:endParaRPr lang="es-MX" dirty="0" smtClean="0"/>
          </a:p>
          <a:p>
            <a:pPr>
              <a:buFont typeface="Wingdings" pitchFamily="2" charset="2"/>
              <a:buChar char="v"/>
            </a:pPr>
            <a:r>
              <a:rPr lang="es-MX" dirty="0" smtClean="0"/>
              <a:t>  Creación de la SFP.</a:t>
            </a:r>
          </a:p>
          <a:p>
            <a:pPr>
              <a:buFont typeface="Wingdings" pitchFamily="2" charset="2"/>
              <a:buChar char="v"/>
            </a:pPr>
            <a:endParaRPr lang="es-MX" dirty="0" smtClean="0"/>
          </a:p>
          <a:p>
            <a:pPr>
              <a:buFont typeface="Wingdings" pitchFamily="2" charset="2"/>
              <a:buChar char="v"/>
            </a:pPr>
            <a:r>
              <a:rPr lang="es-MX" dirty="0" smtClean="0"/>
              <a:t>  Creación del Instituto federal de acceso a la Información.</a:t>
            </a:r>
          </a:p>
        </p:txBody>
      </p:sp>
      <p:sp>
        <p:nvSpPr>
          <p:cNvPr id="6" name="5 CuadroTexto"/>
          <p:cNvSpPr txBox="1"/>
          <p:nvPr/>
        </p:nvSpPr>
        <p:spPr>
          <a:xfrm>
            <a:off x="4214810" y="1785926"/>
            <a:ext cx="4500594" cy="3693319"/>
          </a:xfrm>
          <a:prstGeom prst="rect">
            <a:avLst/>
          </a:prstGeom>
          <a:noFill/>
        </p:spPr>
        <p:txBody>
          <a:bodyPr wrap="square" rtlCol="0">
            <a:spAutoFit/>
          </a:bodyPr>
          <a:lstStyle/>
          <a:p>
            <a:r>
              <a:rPr lang="es-MX" b="1" u="sng" dirty="0" smtClean="0"/>
              <a:t>ACCIONES DE MODERNIZACIÓN</a:t>
            </a:r>
          </a:p>
          <a:p>
            <a:endParaRPr lang="es-MX" dirty="0" smtClean="0"/>
          </a:p>
          <a:p>
            <a:pPr>
              <a:buFont typeface="Wingdings" pitchFamily="2" charset="2"/>
              <a:buChar char="v"/>
            </a:pPr>
            <a:r>
              <a:rPr lang="es-MX" dirty="0" smtClean="0"/>
              <a:t>  Planeación estratégica.</a:t>
            </a:r>
          </a:p>
          <a:p>
            <a:pPr>
              <a:buFont typeface="Wingdings" pitchFamily="2" charset="2"/>
              <a:buChar char="v"/>
            </a:pPr>
            <a:endParaRPr lang="es-MX" dirty="0" smtClean="0"/>
          </a:p>
          <a:p>
            <a:pPr>
              <a:buFont typeface="Wingdings" pitchFamily="2" charset="2"/>
              <a:buChar char="v"/>
            </a:pPr>
            <a:r>
              <a:rPr lang="es-MX" dirty="0" smtClean="0"/>
              <a:t>  Cooperación </a:t>
            </a:r>
            <a:r>
              <a:rPr lang="es-MX" dirty="0" err="1" smtClean="0"/>
              <a:t>interinstituciónal</a:t>
            </a:r>
            <a:endParaRPr lang="es-MX" dirty="0" smtClean="0"/>
          </a:p>
          <a:p>
            <a:pPr>
              <a:buFont typeface="Wingdings" pitchFamily="2" charset="2"/>
              <a:buChar char="v"/>
            </a:pPr>
            <a:endParaRPr lang="es-MX" dirty="0" smtClean="0"/>
          </a:p>
          <a:p>
            <a:pPr>
              <a:buFont typeface="Wingdings" pitchFamily="2" charset="2"/>
              <a:buChar char="v"/>
            </a:pPr>
            <a:r>
              <a:rPr lang="es-MX" dirty="0" smtClean="0"/>
              <a:t>  Innovación gubernamental</a:t>
            </a:r>
          </a:p>
          <a:p>
            <a:pPr>
              <a:buFont typeface="Wingdings" pitchFamily="2" charset="2"/>
              <a:buChar char="v"/>
            </a:pPr>
            <a:endParaRPr lang="es-MX" dirty="0" smtClean="0"/>
          </a:p>
          <a:p>
            <a:pPr>
              <a:buFont typeface="Wingdings" pitchFamily="2" charset="2"/>
              <a:buChar char="v"/>
            </a:pPr>
            <a:r>
              <a:rPr lang="es-MX" dirty="0" smtClean="0"/>
              <a:t>  Profesionalización de la APE</a:t>
            </a:r>
          </a:p>
          <a:p>
            <a:pPr>
              <a:buFont typeface="Wingdings" pitchFamily="2" charset="2"/>
              <a:buChar char="v"/>
            </a:pPr>
            <a:endParaRPr lang="es-MX" dirty="0" smtClean="0"/>
          </a:p>
          <a:p>
            <a:pPr>
              <a:buFont typeface="Wingdings" pitchFamily="2" charset="2"/>
              <a:buChar char="v"/>
            </a:pPr>
            <a:r>
              <a:rPr lang="es-MX" dirty="0" smtClean="0"/>
              <a:t>  Enfoque y servicios de calidad</a:t>
            </a:r>
          </a:p>
          <a:p>
            <a:pPr>
              <a:buFont typeface="Wingdings" pitchFamily="2" charset="2"/>
              <a:buChar char="v"/>
            </a:pPr>
            <a:endParaRPr lang="es-MX" dirty="0" smtClean="0"/>
          </a:p>
          <a:p>
            <a:pPr>
              <a:buFont typeface="Wingdings" pitchFamily="2" charset="2"/>
              <a:buChar char="v"/>
            </a:pPr>
            <a:r>
              <a:rPr lang="es-MX" dirty="0" smtClean="0"/>
              <a:t>  Reingeniería de procesos</a:t>
            </a:r>
          </a:p>
        </p:txBody>
      </p:sp>
    </p:spTree>
  </p:cSld>
  <p:clrMapOvr>
    <a:masterClrMapping/>
  </p:clrMapOvr>
  <p:transition spd="slow">
    <p:fade thruBlk="1"/>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705632" y="3212976"/>
            <a:ext cx="1080000" cy="954107"/>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200" dirty="0" smtClean="0"/>
              <a:t>Secretaría</a:t>
            </a:r>
            <a:r>
              <a:rPr lang="es-MX" sz="1400" dirty="0" smtClean="0"/>
              <a:t> </a:t>
            </a:r>
            <a:r>
              <a:rPr lang="es-MX" sz="1200" dirty="0" smtClean="0"/>
              <a:t>de Planeación del Desarrollo</a:t>
            </a:r>
            <a:endParaRPr lang="es-MX" sz="1200" dirty="0"/>
          </a:p>
        </p:txBody>
      </p:sp>
      <p:sp>
        <p:nvSpPr>
          <p:cNvPr id="5" name="4 CuadroTexto"/>
          <p:cNvSpPr txBox="1"/>
          <p:nvPr/>
        </p:nvSpPr>
        <p:spPr>
          <a:xfrm>
            <a:off x="7884368" y="4509118"/>
            <a:ext cx="1080000" cy="954107"/>
          </a:xfrm>
          <a:prstGeom prst="rect">
            <a:avLst/>
          </a:prstGeom>
          <a:noFill/>
          <a:ln w="28575">
            <a:solidFill>
              <a:schemeClr val="tx1"/>
            </a:solidFill>
          </a:ln>
        </p:spPr>
        <p:txBody>
          <a:bodyPr wrap="square" tIns="0" bIns="0" rtlCol="0">
            <a:spAutoFit/>
          </a:bodyPr>
          <a:lstStyle/>
          <a:p>
            <a:pPr algn="ctr"/>
            <a:r>
              <a:rPr lang="es-MX" sz="1200" dirty="0" smtClean="0"/>
              <a:t>Procuraduría General de Justicia</a:t>
            </a:r>
          </a:p>
          <a:p>
            <a:pPr algn="ctr"/>
            <a:endParaRPr lang="es-MX" sz="1200" dirty="0" smtClean="0"/>
          </a:p>
          <a:p>
            <a:pPr algn="ctr"/>
            <a:endParaRPr lang="es-MX" sz="1400" dirty="0"/>
          </a:p>
        </p:txBody>
      </p:sp>
      <p:sp>
        <p:nvSpPr>
          <p:cNvPr id="6" name="5 CuadroTexto"/>
          <p:cNvSpPr txBox="1"/>
          <p:nvPr/>
        </p:nvSpPr>
        <p:spPr>
          <a:xfrm>
            <a:off x="4067944" y="4509120"/>
            <a:ext cx="1080000" cy="961200"/>
          </a:xfrm>
          <a:prstGeom prst="rect">
            <a:avLst/>
          </a:prstGeom>
          <a:noFill/>
          <a:ln w="28575">
            <a:solidFill>
              <a:schemeClr val="tx1"/>
            </a:solidFill>
          </a:ln>
        </p:spPr>
        <p:txBody>
          <a:bodyPr wrap="square" tIns="0" bIns="0" rtlCol="0">
            <a:spAutoFit/>
          </a:bodyPr>
          <a:lstStyle/>
          <a:p>
            <a:pPr algn="ctr"/>
            <a:r>
              <a:rPr lang="es-MX" sz="1250" dirty="0" smtClean="0"/>
              <a:t>Tesorería General del Estado</a:t>
            </a:r>
            <a:endParaRPr lang="es-MX" sz="1250" dirty="0"/>
          </a:p>
        </p:txBody>
      </p:sp>
      <p:sp>
        <p:nvSpPr>
          <p:cNvPr id="7" name="6 CuadroTexto"/>
          <p:cNvSpPr txBox="1"/>
          <p:nvPr/>
        </p:nvSpPr>
        <p:spPr>
          <a:xfrm>
            <a:off x="1432676" y="4523072"/>
            <a:ext cx="1080000" cy="96120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tIns="0" bIns="0" rtlCol="0">
            <a:spAutoFit/>
          </a:bodyPr>
          <a:lstStyle/>
          <a:p>
            <a:pPr algn="ctr"/>
            <a:r>
              <a:rPr lang="es-MX" sz="1250" dirty="0" smtClean="0"/>
              <a:t>Secretaría de Fomento al Turismo</a:t>
            </a:r>
            <a:endParaRPr lang="es-MX" sz="1250" dirty="0"/>
          </a:p>
        </p:txBody>
      </p:sp>
      <p:sp>
        <p:nvSpPr>
          <p:cNvPr id="8" name="7 CuadroTexto"/>
          <p:cNvSpPr txBox="1"/>
          <p:nvPr/>
        </p:nvSpPr>
        <p:spPr>
          <a:xfrm>
            <a:off x="179512" y="4523072"/>
            <a:ext cx="1080000" cy="96120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tIns="0" bIns="0" rtlCol="0">
            <a:spAutoFit/>
          </a:bodyPr>
          <a:lstStyle/>
          <a:p>
            <a:pPr algn="ctr"/>
            <a:r>
              <a:rPr lang="es-MX" sz="1300" dirty="0" smtClean="0"/>
              <a:t>Secretaría de Fomento Educativo y Cultura</a:t>
            </a:r>
          </a:p>
        </p:txBody>
      </p:sp>
      <p:sp>
        <p:nvSpPr>
          <p:cNvPr id="9" name="8 CuadroTexto"/>
          <p:cNvSpPr txBox="1"/>
          <p:nvPr/>
        </p:nvSpPr>
        <p:spPr>
          <a:xfrm>
            <a:off x="3203848" y="3212976"/>
            <a:ext cx="1080000" cy="95400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tIns="0" bIns="0" rtlCol="0">
            <a:spAutoFit/>
          </a:bodyPr>
          <a:lstStyle/>
          <a:p>
            <a:pPr algn="ctr"/>
            <a:r>
              <a:rPr lang="es-MX" sz="1300" dirty="0" smtClean="0"/>
              <a:t>Secretaría de Fomento Industrial y Comercio</a:t>
            </a:r>
          </a:p>
          <a:p>
            <a:pPr algn="ctr"/>
            <a:endParaRPr lang="es-MX" sz="1400" dirty="0"/>
          </a:p>
        </p:txBody>
      </p:sp>
      <p:sp>
        <p:nvSpPr>
          <p:cNvPr id="10" name="9 CuadroTexto"/>
          <p:cNvSpPr txBox="1"/>
          <p:nvPr/>
        </p:nvSpPr>
        <p:spPr>
          <a:xfrm>
            <a:off x="5364088" y="4509120"/>
            <a:ext cx="1080000" cy="961200"/>
          </a:xfrm>
          <a:prstGeom prst="rect">
            <a:avLst/>
          </a:prstGeom>
          <a:noFill/>
          <a:ln w="28575">
            <a:solidFill>
              <a:schemeClr val="tx1"/>
            </a:solidFill>
          </a:ln>
        </p:spPr>
        <p:txBody>
          <a:bodyPr wrap="square" tIns="0" bIns="0" rtlCol="0">
            <a:spAutoFit/>
          </a:bodyPr>
          <a:lstStyle/>
          <a:p>
            <a:pPr algn="ctr"/>
            <a:r>
              <a:rPr lang="es-MX" sz="1300" dirty="0" smtClean="0"/>
              <a:t>Oficialía</a:t>
            </a:r>
          </a:p>
          <a:p>
            <a:pPr algn="ctr"/>
            <a:r>
              <a:rPr lang="es-MX" sz="1300" dirty="0" smtClean="0"/>
              <a:t> Mayor</a:t>
            </a:r>
          </a:p>
          <a:p>
            <a:pPr algn="ctr"/>
            <a:endParaRPr lang="es-MX" sz="1300" dirty="0" smtClean="0"/>
          </a:p>
          <a:p>
            <a:pPr algn="ctr"/>
            <a:endParaRPr lang="es-MX" sz="1300" dirty="0" smtClean="0"/>
          </a:p>
          <a:p>
            <a:pPr algn="ctr"/>
            <a:endParaRPr lang="es-MX" sz="1300" dirty="0"/>
          </a:p>
        </p:txBody>
      </p:sp>
      <p:cxnSp>
        <p:nvCxnSpPr>
          <p:cNvPr id="11" name="10 Conector recto"/>
          <p:cNvCxnSpPr/>
          <p:nvPr/>
        </p:nvCxnSpPr>
        <p:spPr>
          <a:xfrm>
            <a:off x="727340" y="2980752"/>
            <a:ext cx="7596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728796" y="298075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a:off x="2268868" y="298075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3748713" y="298075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a:off x="5409316" y="298075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a:off x="6921484" y="298075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18 CuadroTexto"/>
          <p:cNvSpPr txBox="1"/>
          <p:nvPr/>
        </p:nvSpPr>
        <p:spPr>
          <a:xfrm>
            <a:off x="3992071" y="1356112"/>
            <a:ext cx="1080000" cy="615553"/>
          </a:xfrm>
          <a:prstGeom prst="rect">
            <a:avLst/>
          </a:prstGeom>
          <a:noFill/>
          <a:ln w="28575">
            <a:solidFill>
              <a:schemeClr val="tx1"/>
            </a:solidFill>
          </a:ln>
        </p:spPr>
        <p:txBody>
          <a:bodyPr wrap="square" tIns="0" bIns="0" rtlCol="0">
            <a:spAutoFit/>
          </a:bodyPr>
          <a:lstStyle/>
          <a:p>
            <a:pPr algn="ctr"/>
            <a:r>
              <a:rPr lang="es-MX" sz="1300" dirty="0" smtClean="0"/>
              <a:t>Gobernador del Estado</a:t>
            </a:r>
          </a:p>
          <a:p>
            <a:pPr algn="ctr"/>
            <a:endParaRPr lang="es-MX" sz="1400" dirty="0"/>
          </a:p>
        </p:txBody>
      </p:sp>
      <p:sp>
        <p:nvSpPr>
          <p:cNvPr id="20" name="19 CuadroTexto"/>
          <p:cNvSpPr txBox="1"/>
          <p:nvPr/>
        </p:nvSpPr>
        <p:spPr>
          <a:xfrm>
            <a:off x="179512" y="3212976"/>
            <a:ext cx="1080000" cy="954000"/>
          </a:xfrm>
          <a:prstGeom prst="rect">
            <a:avLst/>
          </a:prstGeom>
          <a:noFill/>
          <a:ln w="28575">
            <a:solidFill>
              <a:schemeClr val="tx1"/>
            </a:solidFill>
          </a:ln>
        </p:spPr>
        <p:txBody>
          <a:bodyPr wrap="square" tIns="0" bIns="0" rtlCol="0">
            <a:spAutoFit/>
          </a:bodyPr>
          <a:lstStyle/>
          <a:p>
            <a:pPr algn="ctr"/>
            <a:r>
              <a:rPr lang="es-MX" sz="1400" dirty="0" smtClean="0"/>
              <a:t>Secretaría de Gobierno</a:t>
            </a:r>
          </a:p>
          <a:p>
            <a:pPr algn="ctr"/>
            <a:endParaRPr lang="es-MX" sz="1400" dirty="0"/>
          </a:p>
        </p:txBody>
      </p:sp>
      <p:sp>
        <p:nvSpPr>
          <p:cNvPr id="21" name="20 CuadroTexto"/>
          <p:cNvSpPr txBox="1"/>
          <p:nvPr/>
        </p:nvSpPr>
        <p:spPr>
          <a:xfrm>
            <a:off x="6300192" y="3212976"/>
            <a:ext cx="1080000" cy="96120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tIns="0" bIns="0" rtlCol="0">
            <a:spAutoFit/>
          </a:bodyPr>
          <a:lstStyle/>
          <a:p>
            <a:pPr algn="ctr"/>
            <a:r>
              <a:rPr lang="es-MX" sz="1250" dirty="0" smtClean="0"/>
              <a:t>Secretaría de Fomento Ganadero</a:t>
            </a:r>
          </a:p>
          <a:p>
            <a:pPr algn="ctr"/>
            <a:endParaRPr lang="es-MX" sz="1250" dirty="0"/>
          </a:p>
        </p:txBody>
      </p:sp>
      <p:sp>
        <p:nvSpPr>
          <p:cNvPr id="22" name="21 CuadroTexto"/>
          <p:cNvSpPr txBox="1"/>
          <p:nvPr/>
        </p:nvSpPr>
        <p:spPr>
          <a:xfrm>
            <a:off x="7668344" y="3212976"/>
            <a:ext cx="1080000" cy="96120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tIns="0" bIns="0" rtlCol="0">
            <a:spAutoFit/>
          </a:bodyPr>
          <a:lstStyle/>
          <a:p>
            <a:pPr algn="ctr"/>
            <a:r>
              <a:rPr lang="es-MX" sz="1400" dirty="0" smtClean="0"/>
              <a:t>Secretaría de Salud Pública</a:t>
            </a:r>
          </a:p>
          <a:p>
            <a:pPr algn="ctr"/>
            <a:endParaRPr lang="es-MX" sz="1400" dirty="0"/>
          </a:p>
        </p:txBody>
      </p:sp>
      <p:cxnSp>
        <p:nvCxnSpPr>
          <p:cNvPr id="26" name="25 Conector recto"/>
          <p:cNvCxnSpPr/>
          <p:nvPr/>
        </p:nvCxnSpPr>
        <p:spPr>
          <a:xfrm>
            <a:off x="4533900" y="1961498"/>
            <a:ext cx="0" cy="255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26 CuadroTexto"/>
          <p:cNvSpPr txBox="1"/>
          <p:nvPr/>
        </p:nvSpPr>
        <p:spPr>
          <a:xfrm>
            <a:off x="755576" y="1484784"/>
            <a:ext cx="2590040" cy="646331"/>
          </a:xfrm>
          <a:prstGeom prst="rect">
            <a:avLst/>
          </a:prstGeom>
          <a:noFill/>
          <a:ln w="28575">
            <a:noFill/>
          </a:ln>
        </p:spPr>
        <p:txBody>
          <a:bodyPr wrap="square" tIns="0" bIns="0" rtlCol="0">
            <a:spAutoFit/>
          </a:bodyPr>
          <a:lstStyle/>
          <a:p>
            <a:pPr algn="ctr"/>
            <a:r>
              <a:rPr lang="es-MX" sz="2800" b="1" dirty="0" smtClean="0"/>
              <a:t>1984-1986</a:t>
            </a:r>
          </a:p>
          <a:p>
            <a:pPr algn="ctr"/>
            <a:endParaRPr lang="es-MX" sz="1400" dirty="0"/>
          </a:p>
        </p:txBody>
      </p:sp>
      <p:sp>
        <p:nvSpPr>
          <p:cNvPr id="28" name="27 CuadroTexto"/>
          <p:cNvSpPr txBox="1"/>
          <p:nvPr/>
        </p:nvSpPr>
        <p:spPr>
          <a:xfrm>
            <a:off x="2771800" y="4509120"/>
            <a:ext cx="1080000" cy="961200"/>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300" dirty="0" smtClean="0"/>
              <a:t>Secretaría de Desarrollo Urbano y Rural</a:t>
            </a:r>
          </a:p>
          <a:p>
            <a:pPr algn="ctr"/>
            <a:endParaRPr lang="es-MX" sz="1300" dirty="0" smtClean="0"/>
          </a:p>
          <a:p>
            <a:pPr algn="ctr"/>
            <a:endParaRPr lang="es-MX" sz="1300" dirty="0" smtClean="0"/>
          </a:p>
          <a:p>
            <a:pPr algn="ctr"/>
            <a:endParaRPr lang="es-MX" sz="1300" dirty="0"/>
          </a:p>
        </p:txBody>
      </p:sp>
      <p:sp>
        <p:nvSpPr>
          <p:cNvPr id="29" name="28 CuadroTexto"/>
          <p:cNvSpPr txBox="1"/>
          <p:nvPr/>
        </p:nvSpPr>
        <p:spPr>
          <a:xfrm>
            <a:off x="6660232" y="4509120"/>
            <a:ext cx="1080000" cy="961200"/>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300" dirty="0" smtClean="0"/>
              <a:t>Secretaría de la Contraloría General del Estado</a:t>
            </a:r>
          </a:p>
        </p:txBody>
      </p:sp>
      <p:cxnSp>
        <p:nvCxnSpPr>
          <p:cNvPr id="30" name="29 Conector recto"/>
          <p:cNvCxnSpPr/>
          <p:nvPr/>
        </p:nvCxnSpPr>
        <p:spPr>
          <a:xfrm>
            <a:off x="8322088" y="2967449"/>
            <a:ext cx="0" cy="252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31 Conector recto"/>
          <p:cNvCxnSpPr/>
          <p:nvPr/>
        </p:nvCxnSpPr>
        <p:spPr>
          <a:xfrm>
            <a:off x="879740" y="4293120"/>
            <a:ext cx="7596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32 Conector recto"/>
          <p:cNvCxnSpPr/>
          <p:nvPr/>
        </p:nvCxnSpPr>
        <p:spPr>
          <a:xfrm>
            <a:off x="881196" y="4293120"/>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33 Conector recto"/>
          <p:cNvCxnSpPr/>
          <p:nvPr/>
        </p:nvCxnSpPr>
        <p:spPr>
          <a:xfrm>
            <a:off x="1971334" y="4293120"/>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34 Conector recto"/>
          <p:cNvCxnSpPr/>
          <p:nvPr/>
        </p:nvCxnSpPr>
        <p:spPr>
          <a:xfrm>
            <a:off x="3335067" y="4293120"/>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35 Conector recto"/>
          <p:cNvCxnSpPr/>
          <p:nvPr/>
        </p:nvCxnSpPr>
        <p:spPr>
          <a:xfrm>
            <a:off x="5866510" y="4293120"/>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36 Conector recto"/>
          <p:cNvCxnSpPr/>
          <p:nvPr/>
        </p:nvCxnSpPr>
        <p:spPr>
          <a:xfrm>
            <a:off x="7189996" y="4293120"/>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37 Conector recto"/>
          <p:cNvCxnSpPr/>
          <p:nvPr/>
        </p:nvCxnSpPr>
        <p:spPr>
          <a:xfrm>
            <a:off x="8474488" y="4284570"/>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38 CuadroTexto"/>
          <p:cNvSpPr txBox="1"/>
          <p:nvPr/>
        </p:nvSpPr>
        <p:spPr>
          <a:xfrm>
            <a:off x="4860032" y="3212976"/>
            <a:ext cx="1080000" cy="96120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tIns="0" bIns="0" rtlCol="0">
            <a:spAutoFit/>
          </a:bodyPr>
          <a:lstStyle/>
          <a:p>
            <a:pPr algn="ctr"/>
            <a:r>
              <a:rPr lang="es-MX" sz="1300" dirty="0" smtClean="0"/>
              <a:t>Secretaría de Fomento Agrícola y As Agrarios</a:t>
            </a:r>
          </a:p>
          <a:p>
            <a:pPr algn="ctr"/>
            <a:endParaRPr lang="es-MX" sz="1400" dirty="0"/>
          </a:p>
        </p:txBody>
      </p:sp>
      <p:sp>
        <p:nvSpPr>
          <p:cNvPr id="40" name="39 CuadroTexto"/>
          <p:cNvSpPr txBox="1"/>
          <p:nvPr/>
        </p:nvSpPr>
        <p:spPr>
          <a:xfrm>
            <a:off x="142844" y="5857892"/>
            <a:ext cx="4357718" cy="461665"/>
          </a:xfrm>
          <a:prstGeom prst="rect">
            <a:avLst/>
          </a:prstGeom>
          <a:noFill/>
        </p:spPr>
        <p:txBody>
          <a:bodyPr wrap="square" rtlCol="0">
            <a:spAutoFit/>
          </a:bodyPr>
          <a:lstStyle/>
          <a:p>
            <a:r>
              <a:rPr lang="es-MX" sz="1200" dirty="0" smtClean="0"/>
              <a:t>Fuente: La administración pública del Estado de Sonora, 1917-1991, ISAP, A.C.</a:t>
            </a:r>
            <a:endParaRPr lang="es-MX" sz="1200" dirty="0"/>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additive="base">
                                        <p:cTn id="13" dur="500" fill="hold"/>
                                        <p:tgtEl>
                                          <p:spTgt spid="28"/>
                                        </p:tgtEl>
                                        <p:attrNameLst>
                                          <p:attrName>ppt_x</p:attrName>
                                        </p:attrNameLst>
                                      </p:cBhvr>
                                      <p:tavLst>
                                        <p:tav tm="0">
                                          <p:val>
                                            <p:strVal val="#ppt_x"/>
                                          </p:val>
                                        </p:tav>
                                        <p:tav tm="100000">
                                          <p:val>
                                            <p:strVal val="#ppt_x"/>
                                          </p:val>
                                        </p:tav>
                                      </p:tavLst>
                                    </p:anim>
                                    <p:anim calcmode="lin" valueType="num">
                                      <p:cBhvr additive="base">
                                        <p:cTn id="1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ppt_x"/>
                                          </p:val>
                                        </p:tav>
                                        <p:tav tm="100000">
                                          <p:val>
                                            <p:strVal val="#ppt_x"/>
                                          </p:val>
                                        </p:tav>
                                      </p:tavLst>
                                    </p:anim>
                                    <p:anim calcmode="lin" valueType="num">
                                      <p:cBhvr additive="base">
                                        <p:cTn id="20"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blinds(horizontal)">
                                      <p:cBhvr>
                                        <p:cTn id="25" dur="5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blinds(horizontal)">
                                      <p:cBhvr>
                                        <p:cTn id="30" dur="500"/>
                                        <p:tgtEl>
                                          <p:spTgt spid="39"/>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blinds(horizontal)">
                                      <p:cBhvr>
                                        <p:cTn id="35" dur="500"/>
                                        <p:tgtEl>
                                          <p:spTgt spid="21"/>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blinds(horizontal)">
                                      <p:cBhvr>
                                        <p:cTn id="40" dur="500"/>
                                        <p:tgtEl>
                                          <p:spTgt spid="22"/>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grpId="0" nodeType="click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blinds(horizontal)">
                                      <p:cBhvr>
                                        <p:cTn id="45" dur="500"/>
                                        <p:tgtEl>
                                          <p:spTgt spid="8"/>
                                        </p:tgtEl>
                                      </p:cBhvr>
                                    </p:animEffect>
                                  </p:childTnLst>
                                </p:cTn>
                              </p:par>
                            </p:childTnLst>
                          </p:cTn>
                        </p:par>
                      </p:childTnLst>
                    </p:cTn>
                  </p:par>
                  <p:par>
                    <p:cTn id="46" fill="hold">
                      <p:stCondLst>
                        <p:cond delay="indefinite"/>
                      </p:stCondLst>
                      <p:childTnLst>
                        <p:par>
                          <p:cTn id="47" fill="hold">
                            <p:stCondLst>
                              <p:cond delay="0"/>
                            </p:stCondLst>
                            <p:childTnLst>
                              <p:par>
                                <p:cTn id="48" presetID="3" presetClass="entr" presetSubtype="10" fill="hold" grpId="0" nodeType="click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blinds(horizontal)">
                                      <p:cBhvr>
                                        <p:cTn id="5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9" grpId="0" animBg="1"/>
      <p:bldP spid="21" grpId="0" animBg="1"/>
      <p:bldP spid="22" grpId="0" animBg="1"/>
      <p:bldP spid="28" grpId="0" animBg="1"/>
      <p:bldP spid="29" grpId="0" animBg="1"/>
      <p:bldP spid="39"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29 Conector recto"/>
          <p:cNvCxnSpPr/>
          <p:nvPr/>
        </p:nvCxnSpPr>
        <p:spPr>
          <a:xfrm>
            <a:off x="8474488" y="4508409"/>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 name="3 CuadroTexto"/>
          <p:cNvSpPr txBox="1"/>
          <p:nvPr/>
        </p:nvSpPr>
        <p:spPr>
          <a:xfrm>
            <a:off x="1403648" y="3212976"/>
            <a:ext cx="1080000" cy="923330"/>
          </a:xfrm>
          <a:prstGeom prst="rect">
            <a:avLst/>
          </a:prstGeom>
          <a:noFill/>
          <a:ln w="28575">
            <a:solidFill>
              <a:schemeClr val="tx1"/>
            </a:solidFill>
          </a:ln>
        </p:spPr>
        <p:txBody>
          <a:bodyPr wrap="square" tIns="0" bIns="0" rtlCol="0">
            <a:spAutoFit/>
          </a:bodyPr>
          <a:lstStyle/>
          <a:p>
            <a:pPr algn="ctr"/>
            <a:r>
              <a:rPr lang="es-MX" sz="1200" dirty="0" smtClean="0"/>
              <a:t>Secretaría de Plan. del </a:t>
            </a:r>
            <a:r>
              <a:rPr lang="es-MX" sz="1200" dirty="0" err="1" smtClean="0"/>
              <a:t>Dllo</a:t>
            </a:r>
            <a:r>
              <a:rPr lang="es-MX" sz="1200" dirty="0" smtClean="0"/>
              <a:t>. y Gasto Público</a:t>
            </a:r>
          </a:p>
          <a:p>
            <a:pPr algn="ctr"/>
            <a:endParaRPr lang="es-MX" sz="1200" dirty="0"/>
          </a:p>
        </p:txBody>
      </p:sp>
      <p:sp>
        <p:nvSpPr>
          <p:cNvPr id="5" name="4 CuadroTexto"/>
          <p:cNvSpPr txBox="1"/>
          <p:nvPr/>
        </p:nvSpPr>
        <p:spPr>
          <a:xfrm>
            <a:off x="7659450" y="4726377"/>
            <a:ext cx="1080000" cy="954107"/>
          </a:xfrm>
          <a:prstGeom prst="rect">
            <a:avLst/>
          </a:prstGeom>
          <a:noFill/>
          <a:ln w="28575">
            <a:solidFill>
              <a:schemeClr val="tx1"/>
            </a:solidFill>
          </a:ln>
        </p:spPr>
        <p:txBody>
          <a:bodyPr wrap="square" tIns="0" bIns="0" rtlCol="0">
            <a:spAutoFit/>
          </a:bodyPr>
          <a:lstStyle/>
          <a:p>
            <a:pPr algn="ctr"/>
            <a:r>
              <a:rPr lang="es-MX" sz="1200" dirty="0" smtClean="0"/>
              <a:t>Procuraduría General de Justicia</a:t>
            </a:r>
          </a:p>
          <a:p>
            <a:pPr algn="ctr"/>
            <a:endParaRPr lang="es-MX" sz="1200" dirty="0" smtClean="0"/>
          </a:p>
          <a:p>
            <a:pPr algn="ctr"/>
            <a:endParaRPr lang="es-MX" sz="1400" dirty="0"/>
          </a:p>
        </p:txBody>
      </p:sp>
      <p:sp>
        <p:nvSpPr>
          <p:cNvPr id="6" name="5 CuadroTexto"/>
          <p:cNvSpPr txBox="1"/>
          <p:nvPr/>
        </p:nvSpPr>
        <p:spPr>
          <a:xfrm>
            <a:off x="6450390" y="4726830"/>
            <a:ext cx="1080000" cy="961200"/>
          </a:xfrm>
          <a:prstGeom prst="rect">
            <a:avLst/>
          </a:prstGeom>
          <a:noFill/>
          <a:ln w="28575">
            <a:solidFill>
              <a:schemeClr val="tx1"/>
            </a:solidFill>
          </a:ln>
        </p:spPr>
        <p:txBody>
          <a:bodyPr wrap="square" tIns="0" bIns="0" rtlCol="0">
            <a:spAutoFit/>
          </a:bodyPr>
          <a:lstStyle/>
          <a:p>
            <a:pPr algn="ctr"/>
            <a:r>
              <a:rPr lang="es-MX" sz="1250" dirty="0" smtClean="0"/>
              <a:t>Secretaría de Fomento al Turismo</a:t>
            </a:r>
            <a:endParaRPr lang="es-MX" sz="1250" dirty="0"/>
          </a:p>
        </p:txBody>
      </p:sp>
      <p:sp>
        <p:nvSpPr>
          <p:cNvPr id="7" name="6 CuadroTexto"/>
          <p:cNvSpPr txBox="1"/>
          <p:nvPr/>
        </p:nvSpPr>
        <p:spPr>
          <a:xfrm>
            <a:off x="6444208" y="3212976"/>
            <a:ext cx="1080000" cy="96120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tIns="0" bIns="0" rtlCol="0">
            <a:spAutoFit/>
          </a:bodyPr>
          <a:lstStyle/>
          <a:p>
            <a:pPr algn="ctr"/>
            <a:r>
              <a:rPr lang="es-MX" sz="1300" dirty="0" smtClean="0"/>
              <a:t>Secretaría de Educación y Cultura</a:t>
            </a:r>
          </a:p>
        </p:txBody>
      </p:sp>
      <p:sp>
        <p:nvSpPr>
          <p:cNvPr id="8" name="7 CuadroTexto"/>
          <p:cNvSpPr txBox="1"/>
          <p:nvPr/>
        </p:nvSpPr>
        <p:spPr>
          <a:xfrm>
            <a:off x="2627784" y="3213538"/>
            <a:ext cx="1080000" cy="96120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tIns="0" bIns="0" rtlCol="0">
            <a:spAutoFit/>
          </a:bodyPr>
          <a:lstStyle/>
          <a:p>
            <a:pPr algn="ctr"/>
            <a:r>
              <a:rPr lang="es-MX" sz="1300" dirty="0" smtClean="0"/>
              <a:t>Secretaría de Finanzas</a:t>
            </a:r>
          </a:p>
          <a:p>
            <a:pPr algn="ctr"/>
            <a:endParaRPr lang="es-MX" sz="1400" dirty="0"/>
          </a:p>
        </p:txBody>
      </p:sp>
      <p:cxnSp>
        <p:nvCxnSpPr>
          <p:cNvPr id="9" name="8 Conector recto"/>
          <p:cNvCxnSpPr/>
          <p:nvPr/>
        </p:nvCxnSpPr>
        <p:spPr>
          <a:xfrm>
            <a:off x="727340" y="2980752"/>
            <a:ext cx="7596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a:off x="728796" y="298075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a:off x="1935046" y="298075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3182667" y="298075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a:off x="5743138" y="298075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7008568" y="298075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14 CuadroTexto"/>
          <p:cNvSpPr txBox="1"/>
          <p:nvPr/>
        </p:nvSpPr>
        <p:spPr>
          <a:xfrm>
            <a:off x="3982546" y="980726"/>
            <a:ext cx="1080000" cy="961200"/>
          </a:xfrm>
          <a:prstGeom prst="rect">
            <a:avLst/>
          </a:prstGeom>
          <a:noFill/>
          <a:ln w="28575">
            <a:solidFill>
              <a:schemeClr val="tx1"/>
            </a:solidFill>
          </a:ln>
        </p:spPr>
        <p:txBody>
          <a:bodyPr wrap="square" tIns="0" bIns="0" rtlCol="0">
            <a:spAutoFit/>
          </a:bodyPr>
          <a:lstStyle/>
          <a:p>
            <a:pPr algn="ctr"/>
            <a:r>
              <a:rPr lang="es-MX" sz="1300" dirty="0" smtClean="0"/>
              <a:t>Gobernador del Estado</a:t>
            </a:r>
          </a:p>
          <a:p>
            <a:pPr algn="ctr"/>
            <a:endParaRPr lang="es-MX" sz="1400" dirty="0"/>
          </a:p>
        </p:txBody>
      </p:sp>
      <p:sp>
        <p:nvSpPr>
          <p:cNvPr id="16" name="15 CuadroTexto"/>
          <p:cNvSpPr txBox="1"/>
          <p:nvPr/>
        </p:nvSpPr>
        <p:spPr>
          <a:xfrm>
            <a:off x="179512" y="3212976"/>
            <a:ext cx="1080000" cy="954000"/>
          </a:xfrm>
          <a:prstGeom prst="rect">
            <a:avLst/>
          </a:prstGeom>
          <a:noFill/>
          <a:ln w="28575">
            <a:solidFill>
              <a:schemeClr val="tx1"/>
            </a:solidFill>
          </a:ln>
        </p:spPr>
        <p:txBody>
          <a:bodyPr wrap="square" tIns="0" bIns="0" rtlCol="0">
            <a:spAutoFit/>
          </a:bodyPr>
          <a:lstStyle/>
          <a:p>
            <a:pPr algn="ctr"/>
            <a:r>
              <a:rPr lang="es-MX" sz="1400" dirty="0" smtClean="0"/>
              <a:t>Secretaría de Gobierno</a:t>
            </a:r>
          </a:p>
          <a:p>
            <a:pPr algn="ctr"/>
            <a:endParaRPr lang="es-MX" sz="1400" dirty="0"/>
          </a:p>
        </p:txBody>
      </p:sp>
      <p:sp>
        <p:nvSpPr>
          <p:cNvPr id="17" name="16 CuadroTexto"/>
          <p:cNvSpPr txBox="1"/>
          <p:nvPr/>
        </p:nvSpPr>
        <p:spPr>
          <a:xfrm>
            <a:off x="2639488" y="4726830"/>
            <a:ext cx="1080000" cy="961200"/>
          </a:xfrm>
          <a:prstGeom prst="rect">
            <a:avLst/>
          </a:prstGeom>
          <a:noFill/>
          <a:ln w="28575">
            <a:solidFill>
              <a:schemeClr val="tx1"/>
            </a:solidFill>
          </a:ln>
        </p:spPr>
        <p:txBody>
          <a:bodyPr wrap="square" tIns="0" bIns="0" rtlCol="0">
            <a:spAutoFit/>
          </a:bodyPr>
          <a:lstStyle/>
          <a:p>
            <a:pPr algn="ctr"/>
            <a:r>
              <a:rPr lang="es-MX" sz="1250" dirty="0" smtClean="0"/>
              <a:t>Secretaría de Fomento Agrícola</a:t>
            </a:r>
          </a:p>
          <a:p>
            <a:pPr algn="ctr"/>
            <a:endParaRPr lang="es-MX" sz="1250" dirty="0"/>
          </a:p>
        </p:txBody>
      </p:sp>
      <p:sp>
        <p:nvSpPr>
          <p:cNvPr id="18" name="17 CuadroTexto"/>
          <p:cNvSpPr txBox="1"/>
          <p:nvPr/>
        </p:nvSpPr>
        <p:spPr>
          <a:xfrm>
            <a:off x="7668344" y="3212976"/>
            <a:ext cx="1080000" cy="961200"/>
          </a:xfrm>
          <a:prstGeom prst="rect">
            <a:avLst/>
          </a:prstGeom>
          <a:noFill/>
          <a:ln w="28575">
            <a:solidFill>
              <a:schemeClr val="tx1"/>
            </a:solidFill>
          </a:ln>
        </p:spPr>
        <p:txBody>
          <a:bodyPr wrap="square" tIns="0" bIns="0" rtlCol="0">
            <a:spAutoFit/>
          </a:bodyPr>
          <a:lstStyle/>
          <a:p>
            <a:pPr algn="ctr"/>
            <a:r>
              <a:rPr lang="es-MX" sz="1400" dirty="0" smtClean="0"/>
              <a:t>Secretaría de Salud Pública</a:t>
            </a:r>
          </a:p>
          <a:p>
            <a:pPr algn="ctr"/>
            <a:endParaRPr lang="es-MX" sz="1400" dirty="0"/>
          </a:p>
        </p:txBody>
      </p:sp>
      <p:cxnSp>
        <p:nvCxnSpPr>
          <p:cNvPr id="19" name="18 Conector recto"/>
          <p:cNvCxnSpPr/>
          <p:nvPr/>
        </p:nvCxnSpPr>
        <p:spPr>
          <a:xfrm>
            <a:off x="4533900" y="1961498"/>
            <a:ext cx="0" cy="255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19 CuadroTexto"/>
          <p:cNvSpPr txBox="1"/>
          <p:nvPr/>
        </p:nvSpPr>
        <p:spPr>
          <a:xfrm>
            <a:off x="6158424" y="6024660"/>
            <a:ext cx="1362040" cy="492443"/>
          </a:xfrm>
          <a:prstGeom prst="rect">
            <a:avLst/>
          </a:prstGeom>
          <a:noFill/>
          <a:ln w="28575">
            <a:noFill/>
          </a:ln>
        </p:spPr>
        <p:txBody>
          <a:bodyPr wrap="square" tIns="0" bIns="0" rtlCol="0">
            <a:spAutoFit/>
          </a:bodyPr>
          <a:lstStyle/>
          <a:p>
            <a:pPr algn="ctr"/>
            <a:r>
              <a:rPr lang="es-MX" b="1" dirty="0" smtClean="0"/>
              <a:t>1997</a:t>
            </a:r>
          </a:p>
          <a:p>
            <a:pPr algn="ctr"/>
            <a:endParaRPr lang="es-MX" sz="1400" dirty="0"/>
          </a:p>
        </p:txBody>
      </p:sp>
      <p:sp>
        <p:nvSpPr>
          <p:cNvPr id="21" name="20 CuadroTexto"/>
          <p:cNvSpPr txBox="1"/>
          <p:nvPr/>
        </p:nvSpPr>
        <p:spPr>
          <a:xfrm>
            <a:off x="163874" y="4726830"/>
            <a:ext cx="1080000" cy="96120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tIns="0" bIns="0" rtlCol="0">
            <a:spAutoFit/>
          </a:bodyPr>
          <a:lstStyle/>
          <a:p>
            <a:pPr algn="ctr"/>
            <a:r>
              <a:rPr lang="es-MX" sz="1100" dirty="0" smtClean="0"/>
              <a:t>Secretaría de Infraestructura Urbana y Ecología</a:t>
            </a:r>
          </a:p>
          <a:p>
            <a:pPr algn="ctr"/>
            <a:endParaRPr lang="es-MX" sz="1300" dirty="0" smtClean="0"/>
          </a:p>
          <a:p>
            <a:pPr algn="ctr"/>
            <a:endParaRPr lang="es-MX" sz="1300" dirty="0" smtClean="0"/>
          </a:p>
          <a:p>
            <a:pPr algn="ctr"/>
            <a:endParaRPr lang="es-MX" sz="1300" dirty="0"/>
          </a:p>
        </p:txBody>
      </p:sp>
      <p:sp>
        <p:nvSpPr>
          <p:cNvPr id="22" name="21 CuadroTexto"/>
          <p:cNvSpPr txBox="1"/>
          <p:nvPr/>
        </p:nvSpPr>
        <p:spPr>
          <a:xfrm>
            <a:off x="5220072" y="3212976"/>
            <a:ext cx="1080000" cy="961200"/>
          </a:xfrm>
          <a:prstGeom prst="rect">
            <a:avLst/>
          </a:prstGeom>
          <a:noFill/>
          <a:ln w="28575">
            <a:solidFill>
              <a:schemeClr val="tx1"/>
            </a:solidFill>
          </a:ln>
        </p:spPr>
        <p:txBody>
          <a:bodyPr wrap="square" tIns="0" bIns="0" rtlCol="0">
            <a:spAutoFit/>
          </a:bodyPr>
          <a:lstStyle/>
          <a:p>
            <a:pPr algn="ctr"/>
            <a:r>
              <a:rPr lang="es-MX" sz="1300" dirty="0" smtClean="0"/>
              <a:t>Secretaría de la Contraloría General del Estado</a:t>
            </a:r>
          </a:p>
        </p:txBody>
      </p:sp>
      <p:cxnSp>
        <p:nvCxnSpPr>
          <p:cNvPr id="23" name="22 Conector recto"/>
          <p:cNvCxnSpPr/>
          <p:nvPr/>
        </p:nvCxnSpPr>
        <p:spPr>
          <a:xfrm>
            <a:off x="8322088" y="2968509"/>
            <a:ext cx="0" cy="252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23 Conector recto"/>
          <p:cNvCxnSpPr/>
          <p:nvPr/>
        </p:nvCxnSpPr>
        <p:spPr>
          <a:xfrm>
            <a:off x="879740" y="4510830"/>
            <a:ext cx="7596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24 Conector recto"/>
          <p:cNvCxnSpPr/>
          <p:nvPr/>
        </p:nvCxnSpPr>
        <p:spPr>
          <a:xfrm>
            <a:off x="881196" y="4510830"/>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25 Conector recto"/>
          <p:cNvCxnSpPr/>
          <p:nvPr/>
        </p:nvCxnSpPr>
        <p:spPr>
          <a:xfrm>
            <a:off x="1971334" y="4510830"/>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26 Conector recto"/>
          <p:cNvCxnSpPr/>
          <p:nvPr/>
        </p:nvCxnSpPr>
        <p:spPr>
          <a:xfrm>
            <a:off x="3214678" y="4510830"/>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a:off x="5866510" y="4510830"/>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a:off x="7072330" y="4510830"/>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30 CuadroTexto"/>
          <p:cNvSpPr txBox="1"/>
          <p:nvPr/>
        </p:nvSpPr>
        <p:spPr>
          <a:xfrm>
            <a:off x="1388010" y="4726829"/>
            <a:ext cx="1152128" cy="96120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tIns="0" bIns="0" rtlCol="0">
            <a:spAutoFit/>
          </a:bodyPr>
          <a:lstStyle/>
          <a:p>
            <a:pPr algn="ctr"/>
            <a:r>
              <a:rPr lang="es-MX" sz="1200" dirty="0" smtClean="0"/>
              <a:t>Secretaría de Desarrollo Económico y Productividad</a:t>
            </a:r>
          </a:p>
          <a:p>
            <a:pPr algn="ctr"/>
            <a:endParaRPr lang="es-MX" sz="1400" dirty="0"/>
          </a:p>
        </p:txBody>
      </p:sp>
      <p:sp>
        <p:nvSpPr>
          <p:cNvPr id="32" name="31 CuadroTexto"/>
          <p:cNvSpPr txBox="1"/>
          <p:nvPr/>
        </p:nvSpPr>
        <p:spPr>
          <a:xfrm>
            <a:off x="5227378" y="4726830"/>
            <a:ext cx="1080000" cy="961200"/>
          </a:xfrm>
          <a:prstGeom prst="rect">
            <a:avLst/>
          </a:prstGeom>
          <a:noFill/>
          <a:ln w="28575">
            <a:solidFill>
              <a:schemeClr val="tx1"/>
            </a:solidFill>
          </a:ln>
        </p:spPr>
        <p:txBody>
          <a:bodyPr wrap="square" tIns="0" bIns="0" rtlCol="0">
            <a:spAutoFit/>
          </a:bodyPr>
          <a:lstStyle/>
          <a:p>
            <a:pPr algn="ctr"/>
            <a:r>
              <a:rPr lang="es-MX" sz="1250" dirty="0" smtClean="0"/>
              <a:t>Secretaría de Fomento Ganadero</a:t>
            </a:r>
          </a:p>
          <a:p>
            <a:pPr algn="ctr"/>
            <a:endParaRPr lang="es-MX" sz="1250" dirty="0"/>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amond(in)">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amond(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diamond(in)">
                                      <p:cBhvr>
                                        <p:cTn id="17" dur="20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diamond(in)">
                                      <p:cBhvr>
                                        <p:cTn id="22"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21" grpId="0" animBg="1"/>
      <p:bldP spid="31"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403648" y="3212975"/>
            <a:ext cx="1080000" cy="96120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tIns="0" bIns="0" rtlCol="0">
            <a:spAutoFit/>
          </a:bodyPr>
          <a:lstStyle/>
          <a:p>
            <a:pPr algn="ctr"/>
            <a:r>
              <a:rPr lang="es-MX" sz="1400" dirty="0" smtClean="0"/>
              <a:t>Secretaría de Hacienda</a:t>
            </a:r>
            <a:endParaRPr lang="es-MX" sz="1200" dirty="0"/>
          </a:p>
        </p:txBody>
      </p:sp>
      <p:sp>
        <p:nvSpPr>
          <p:cNvPr id="5" name="4 CuadroTexto"/>
          <p:cNvSpPr txBox="1"/>
          <p:nvPr/>
        </p:nvSpPr>
        <p:spPr>
          <a:xfrm>
            <a:off x="5364088" y="4725143"/>
            <a:ext cx="1080000" cy="954107"/>
          </a:xfrm>
          <a:prstGeom prst="rect">
            <a:avLst/>
          </a:prstGeom>
          <a:noFill/>
          <a:ln w="28575">
            <a:solidFill>
              <a:schemeClr val="tx1"/>
            </a:solidFill>
          </a:ln>
        </p:spPr>
        <p:txBody>
          <a:bodyPr wrap="square" tIns="0" bIns="0" rtlCol="0">
            <a:spAutoFit/>
          </a:bodyPr>
          <a:lstStyle/>
          <a:p>
            <a:pPr algn="ctr"/>
            <a:r>
              <a:rPr lang="es-MX" sz="1200" dirty="0" smtClean="0"/>
              <a:t>Procuraduría General de Justicia</a:t>
            </a:r>
          </a:p>
          <a:p>
            <a:pPr algn="ctr"/>
            <a:endParaRPr lang="es-MX" sz="1200" dirty="0" smtClean="0"/>
          </a:p>
          <a:p>
            <a:pPr algn="ctr"/>
            <a:endParaRPr lang="es-MX" sz="1400" dirty="0"/>
          </a:p>
        </p:txBody>
      </p:sp>
      <p:sp>
        <p:nvSpPr>
          <p:cNvPr id="8" name="7 CuadroTexto"/>
          <p:cNvSpPr txBox="1"/>
          <p:nvPr/>
        </p:nvSpPr>
        <p:spPr>
          <a:xfrm>
            <a:off x="5220072" y="3212976"/>
            <a:ext cx="1080000" cy="961200"/>
          </a:xfrm>
          <a:prstGeom prst="rect">
            <a:avLst/>
          </a:prstGeom>
          <a:noFill/>
          <a:ln w="28575">
            <a:solidFill>
              <a:schemeClr val="tx1"/>
            </a:solidFill>
          </a:ln>
        </p:spPr>
        <p:txBody>
          <a:bodyPr wrap="square" tIns="0" bIns="0" rtlCol="0">
            <a:spAutoFit/>
          </a:bodyPr>
          <a:lstStyle/>
          <a:p>
            <a:pPr algn="ctr"/>
            <a:r>
              <a:rPr lang="es-MX" sz="1300" dirty="0" smtClean="0"/>
              <a:t>Secretaría de Educación y Cultura</a:t>
            </a:r>
          </a:p>
        </p:txBody>
      </p:sp>
      <p:cxnSp>
        <p:nvCxnSpPr>
          <p:cNvPr id="11" name="10 Conector recto"/>
          <p:cNvCxnSpPr/>
          <p:nvPr/>
        </p:nvCxnSpPr>
        <p:spPr>
          <a:xfrm>
            <a:off x="727340" y="2980752"/>
            <a:ext cx="7596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728796" y="298075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a:off x="1935046" y="298075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3182667" y="298075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a:off x="5743138" y="298075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a:off x="7008568" y="298075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16 CuadroTexto"/>
          <p:cNvSpPr txBox="1"/>
          <p:nvPr/>
        </p:nvSpPr>
        <p:spPr>
          <a:xfrm>
            <a:off x="3982546" y="980726"/>
            <a:ext cx="1080000" cy="961200"/>
          </a:xfrm>
          <a:prstGeom prst="rect">
            <a:avLst/>
          </a:prstGeom>
          <a:noFill/>
          <a:ln w="28575">
            <a:solidFill>
              <a:schemeClr val="tx1"/>
            </a:solidFill>
          </a:ln>
        </p:spPr>
        <p:txBody>
          <a:bodyPr wrap="square" tIns="0" bIns="0" rtlCol="0">
            <a:spAutoFit/>
          </a:bodyPr>
          <a:lstStyle/>
          <a:p>
            <a:pPr algn="ctr"/>
            <a:r>
              <a:rPr lang="es-MX" sz="1300" dirty="0" smtClean="0"/>
              <a:t>Gobernador del Estado</a:t>
            </a:r>
          </a:p>
          <a:p>
            <a:pPr algn="ctr"/>
            <a:endParaRPr lang="es-MX" sz="1400" dirty="0"/>
          </a:p>
        </p:txBody>
      </p:sp>
      <p:sp>
        <p:nvSpPr>
          <p:cNvPr id="18" name="17 CuadroTexto"/>
          <p:cNvSpPr txBox="1"/>
          <p:nvPr/>
        </p:nvSpPr>
        <p:spPr>
          <a:xfrm>
            <a:off x="179512" y="3212976"/>
            <a:ext cx="1080000" cy="961200"/>
          </a:xfrm>
          <a:prstGeom prst="rect">
            <a:avLst/>
          </a:prstGeom>
          <a:noFill/>
          <a:ln w="28575">
            <a:solidFill>
              <a:schemeClr val="tx1"/>
            </a:solidFill>
          </a:ln>
        </p:spPr>
        <p:txBody>
          <a:bodyPr wrap="square" tIns="0" bIns="0" rtlCol="0">
            <a:spAutoFit/>
          </a:bodyPr>
          <a:lstStyle/>
          <a:p>
            <a:pPr algn="ctr"/>
            <a:r>
              <a:rPr lang="es-MX" sz="1400" dirty="0" smtClean="0"/>
              <a:t>Secretaría de Gobierno</a:t>
            </a:r>
          </a:p>
          <a:p>
            <a:pPr algn="ctr"/>
            <a:endParaRPr lang="es-MX" sz="1400" dirty="0"/>
          </a:p>
        </p:txBody>
      </p:sp>
      <p:sp>
        <p:nvSpPr>
          <p:cNvPr id="19" name="18 CuadroTexto"/>
          <p:cNvSpPr txBox="1"/>
          <p:nvPr/>
        </p:nvSpPr>
        <p:spPr>
          <a:xfrm>
            <a:off x="1619672" y="4725142"/>
            <a:ext cx="1080000" cy="961802"/>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tIns="0" bIns="0" rtlCol="0">
            <a:spAutoFit/>
          </a:bodyPr>
          <a:lstStyle/>
          <a:p>
            <a:pPr algn="ctr"/>
            <a:endParaRPr lang="es-MX" sz="1250" dirty="0" smtClean="0"/>
          </a:p>
          <a:p>
            <a:pPr algn="ctr"/>
            <a:r>
              <a:rPr lang="es-MX" sz="1250" dirty="0" smtClean="0"/>
              <a:t>SAGARHPA</a:t>
            </a:r>
          </a:p>
          <a:p>
            <a:pPr algn="ctr"/>
            <a:r>
              <a:rPr lang="es-MX" sz="1250" dirty="0" smtClean="0"/>
              <a:t>*</a:t>
            </a:r>
          </a:p>
          <a:p>
            <a:pPr algn="ctr"/>
            <a:endParaRPr lang="es-MX" sz="1250" dirty="0" smtClean="0"/>
          </a:p>
          <a:p>
            <a:pPr algn="ctr"/>
            <a:endParaRPr lang="es-MX" sz="1250" dirty="0"/>
          </a:p>
        </p:txBody>
      </p:sp>
      <p:sp>
        <p:nvSpPr>
          <p:cNvPr id="20" name="19 CuadroTexto"/>
          <p:cNvSpPr txBox="1"/>
          <p:nvPr/>
        </p:nvSpPr>
        <p:spPr>
          <a:xfrm>
            <a:off x="6588224" y="3212976"/>
            <a:ext cx="1080000" cy="961200"/>
          </a:xfrm>
          <a:prstGeom prst="rect">
            <a:avLst/>
          </a:prstGeom>
          <a:noFill/>
          <a:ln w="28575">
            <a:solidFill>
              <a:schemeClr val="tx1"/>
            </a:solidFill>
          </a:ln>
        </p:spPr>
        <p:txBody>
          <a:bodyPr wrap="square" tIns="0" bIns="0" rtlCol="0">
            <a:spAutoFit/>
          </a:bodyPr>
          <a:lstStyle/>
          <a:p>
            <a:pPr algn="ctr"/>
            <a:r>
              <a:rPr lang="es-MX" sz="1400" dirty="0" smtClean="0"/>
              <a:t>Secretaría de Salud Pública</a:t>
            </a:r>
          </a:p>
          <a:p>
            <a:pPr algn="ctr"/>
            <a:endParaRPr lang="es-MX" sz="1400" dirty="0"/>
          </a:p>
        </p:txBody>
      </p:sp>
      <p:cxnSp>
        <p:nvCxnSpPr>
          <p:cNvPr id="21" name="20 Conector recto"/>
          <p:cNvCxnSpPr/>
          <p:nvPr/>
        </p:nvCxnSpPr>
        <p:spPr>
          <a:xfrm>
            <a:off x="4533900" y="1961498"/>
            <a:ext cx="0" cy="255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21 CuadroTexto"/>
          <p:cNvSpPr txBox="1"/>
          <p:nvPr/>
        </p:nvSpPr>
        <p:spPr>
          <a:xfrm>
            <a:off x="755576" y="1484784"/>
            <a:ext cx="2085984" cy="861774"/>
          </a:xfrm>
          <a:prstGeom prst="rect">
            <a:avLst/>
          </a:prstGeom>
          <a:noFill/>
          <a:ln w="28575">
            <a:noFill/>
          </a:ln>
        </p:spPr>
        <p:txBody>
          <a:bodyPr wrap="square" tIns="0" bIns="0" rtlCol="0">
            <a:spAutoFit/>
          </a:bodyPr>
          <a:lstStyle/>
          <a:p>
            <a:pPr algn="ctr"/>
            <a:r>
              <a:rPr lang="es-MX" sz="2800" b="1" dirty="0" smtClean="0"/>
              <a:t>2004-2009</a:t>
            </a:r>
          </a:p>
          <a:p>
            <a:pPr algn="ctr"/>
            <a:endParaRPr lang="es-MX" sz="2800" dirty="0"/>
          </a:p>
        </p:txBody>
      </p:sp>
      <p:sp>
        <p:nvSpPr>
          <p:cNvPr id="23" name="22 CuadroTexto"/>
          <p:cNvSpPr txBox="1"/>
          <p:nvPr/>
        </p:nvSpPr>
        <p:spPr>
          <a:xfrm>
            <a:off x="7812360" y="3212976"/>
            <a:ext cx="1080000" cy="961200"/>
          </a:xfrm>
          <a:prstGeom prst="rect">
            <a:avLst/>
          </a:prstGeom>
          <a:noFill/>
          <a:ln w="28575">
            <a:solidFill>
              <a:schemeClr val="tx1"/>
            </a:solidFill>
          </a:ln>
        </p:spPr>
        <p:txBody>
          <a:bodyPr wrap="square" tIns="0" bIns="0" rtlCol="0">
            <a:spAutoFit/>
          </a:bodyPr>
          <a:lstStyle/>
          <a:p>
            <a:pPr algn="ctr"/>
            <a:r>
              <a:rPr lang="es-MX" sz="1100" dirty="0" smtClean="0"/>
              <a:t>Secretaría de Infraestructura Urbana y Ecología</a:t>
            </a:r>
          </a:p>
          <a:p>
            <a:pPr algn="ctr"/>
            <a:endParaRPr lang="es-MX" sz="1300" dirty="0" smtClean="0"/>
          </a:p>
          <a:p>
            <a:pPr algn="ctr"/>
            <a:endParaRPr lang="es-MX" sz="1300" dirty="0" smtClean="0"/>
          </a:p>
          <a:p>
            <a:pPr algn="ctr"/>
            <a:endParaRPr lang="es-MX" sz="1300" dirty="0"/>
          </a:p>
        </p:txBody>
      </p:sp>
      <p:sp>
        <p:nvSpPr>
          <p:cNvPr id="24" name="23 CuadroTexto"/>
          <p:cNvSpPr txBox="1"/>
          <p:nvPr/>
        </p:nvSpPr>
        <p:spPr>
          <a:xfrm>
            <a:off x="2627784" y="3212975"/>
            <a:ext cx="1080000" cy="961200"/>
          </a:xfrm>
          <a:prstGeom prst="rect">
            <a:avLst/>
          </a:prstGeom>
          <a:noFill/>
          <a:ln w="28575">
            <a:solidFill>
              <a:schemeClr val="tx1"/>
            </a:solidFill>
          </a:ln>
        </p:spPr>
        <p:txBody>
          <a:bodyPr wrap="square" tIns="0" bIns="0" rtlCol="0">
            <a:spAutoFit/>
          </a:bodyPr>
          <a:lstStyle/>
          <a:p>
            <a:pPr algn="ctr"/>
            <a:r>
              <a:rPr lang="es-MX" sz="1300" dirty="0" smtClean="0"/>
              <a:t>Secretaría de la Contraloría General</a:t>
            </a:r>
          </a:p>
        </p:txBody>
      </p:sp>
      <p:cxnSp>
        <p:nvCxnSpPr>
          <p:cNvPr id="25" name="24 Conector recto"/>
          <p:cNvCxnSpPr/>
          <p:nvPr/>
        </p:nvCxnSpPr>
        <p:spPr>
          <a:xfrm>
            <a:off x="8322088" y="2968509"/>
            <a:ext cx="0" cy="252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25 Conector recto"/>
          <p:cNvCxnSpPr/>
          <p:nvPr/>
        </p:nvCxnSpPr>
        <p:spPr>
          <a:xfrm>
            <a:off x="879740" y="4510830"/>
            <a:ext cx="6300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26 Conector recto"/>
          <p:cNvCxnSpPr/>
          <p:nvPr/>
        </p:nvCxnSpPr>
        <p:spPr>
          <a:xfrm>
            <a:off x="881196" y="4510830"/>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a:off x="2143108" y="4510830"/>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a:off x="3500430" y="4510830"/>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29 Conector recto"/>
          <p:cNvCxnSpPr/>
          <p:nvPr/>
        </p:nvCxnSpPr>
        <p:spPr>
          <a:xfrm>
            <a:off x="5866510" y="4510830"/>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30 Conector recto"/>
          <p:cNvCxnSpPr/>
          <p:nvPr/>
        </p:nvCxnSpPr>
        <p:spPr>
          <a:xfrm>
            <a:off x="7189996" y="4501305"/>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32 CuadroTexto"/>
          <p:cNvSpPr txBox="1"/>
          <p:nvPr/>
        </p:nvSpPr>
        <p:spPr>
          <a:xfrm>
            <a:off x="395536" y="4725144"/>
            <a:ext cx="1080000" cy="96120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tIns="0" bIns="0" rtlCol="0">
            <a:spAutoFit/>
          </a:bodyPr>
          <a:lstStyle/>
          <a:p>
            <a:pPr algn="ctr"/>
            <a:r>
              <a:rPr lang="es-MX" sz="1200" dirty="0" smtClean="0"/>
              <a:t>Secretaría de Economía</a:t>
            </a:r>
          </a:p>
          <a:p>
            <a:pPr algn="ctr"/>
            <a:endParaRPr lang="es-MX" sz="1400" dirty="0"/>
          </a:p>
        </p:txBody>
      </p:sp>
      <p:sp>
        <p:nvSpPr>
          <p:cNvPr id="35" name="34 CuadroTexto"/>
          <p:cNvSpPr txBox="1"/>
          <p:nvPr/>
        </p:nvSpPr>
        <p:spPr>
          <a:xfrm>
            <a:off x="6660232" y="4725143"/>
            <a:ext cx="1080000" cy="961200"/>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200" dirty="0" smtClean="0"/>
              <a:t>Secretario Ejecutivo de Seguridad Pública</a:t>
            </a:r>
          </a:p>
          <a:p>
            <a:pPr algn="ctr"/>
            <a:endParaRPr lang="es-MX" sz="1400" dirty="0"/>
          </a:p>
        </p:txBody>
      </p:sp>
      <p:sp>
        <p:nvSpPr>
          <p:cNvPr id="36" name="35 CuadroTexto"/>
          <p:cNvSpPr txBox="1"/>
          <p:nvPr/>
        </p:nvSpPr>
        <p:spPr>
          <a:xfrm>
            <a:off x="2987824" y="4725143"/>
            <a:ext cx="1080000" cy="961200"/>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tIns="0" bIns="0" rtlCol="0">
            <a:spAutoFit/>
          </a:bodyPr>
          <a:lstStyle/>
          <a:p>
            <a:pPr algn="ctr"/>
            <a:r>
              <a:rPr lang="es-MX" sz="1200" dirty="0" smtClean="0"/>
              <a:t>Secretaría de Desarrollo Social</a:t>
            </a:r>
          </a:p>
          <a:p>
            <a:pPr algn="ctr"/>
            <a:endParaRPr lang="es-MX" sz="1400" dirty="0"/>
          </a:p>
        </p:txBody>
      </p:sp>
      <p:sp>
        <p:nvSpPr>
          <p:cNvPr id="37" name="36 Rectángulo"/>
          <p:cNvSpPr/>
          <p:nvPr/>
        </p:nvSpPr>
        <p:spPr>
          <a:xfrm>
            <a:off x="179512" y="5949280"/>
            <a:ext cx="4892554" cy="246221"/>
          </a:xfrm>
          <a:prstGeom prst="rect">
            <a:avLst/>
          </a:prstGeom>
        </p:spPr>
        <p:txBody>
          <a:bodyPr wrap="square">
            <a:spAutoFit/>
          </a:bodyPr>
          <a:lstStyle/>
          <a:p>
            <a:pPr algn="ctr"/>
            <a:r>
              <a:rPr lang="es-MX" sz="1000" dirty="0" smtClean="0"/>
              <a:t>*Secretaría de Agricultura, Ganadería, Recursos Hidráulicos, Pesca y Acuacultura</a:t>
            </a: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500" fill="hold"/>
                                        <p:tgtEl>
                                          <p:spTgt spid="33"/>
                                        </p:tgtEl>
                                        <p:attrNameLst>
                                          <p:attrName>ppt_x</p:attrName>
                                        </p:attrNameLst>
                                      </p:cBhvr>
                                      <p:tavLst>
                                        <p:tav tm="0">
                                          <p:val>
                                            <p:strVal val="#ppt_x"/>
                                          </p:val>
                                        </p:tav>
                                        <p:tav tm="100000">
                                          <p:val>
                                            <p:strVal val="#ppt_x"/>
                                          </p:val>
                                        </p:tav>
                                      </p:tavLst>
                                    </p:anim>
                                    <p:anim calcmode="lin" valueType="num">
                                      <p:cBhvr additive="base">
                                        <p:cTn id="14"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checkerboard(across)">
                                      <p:cBhvr>
                                        <p:cTn id="25" dur="500"/>
                                        <p:tgtEl>
                                          <p:spTgt spid="36"/>
                                        </p:tgtEl>
                                      </p:cBhvr>
                                    </p:animEffect>
                                  </p:childTnLst>
                                </p:cTn>
                              </p:par>
                            </p:childTnLst>
                          </p:cTn>
                        </p:par>
                      </p:childTnLst>
                    </p:cTn>
                  </p:par>
                  <p:par>
                    <p:cTn id="26" fill="hold">
                      <p:stCondLst>
                        <p:cond delay="indefinite"/>
                      </p:stCondLst>
                      <p:childTnLst>
                        <p:par>
                          <p:cTn id="27" fill="hold">
                            <p:stCondLst>
                              <p:cond delay="0"/>
                            </p:stCondLst>
                            <p:childTnLst>
                              <p:par>
                                <p:cTn id="28" presetID="5" presetClass="entr" presetSubtype="10" fill="hold" grpId="0" nodeType="click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checkerboard(across)">
                                      <p:cBhvr>
                                        <p:cTn id="3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9" grpId="0" animBg="1"/>
      <p:bldP spid="33" grpId="0" animBg="1"/>
      <p:bldP spid="35" grpId="0" animBg="1"/>
      <p:bldP spid="36"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403648" y="3212975"/>
            <a:ext cx="1080000" cy="961200"/>
          </a:xfrm>
          <a:prstGeom prst="rect">
            <a:avLst/>
          </a:prstGeom>
          <a:noFill/>
          <a:ln w="28575">
            <a:solidFill>
              <a:schemeClr val="tx1"/>
            </a:solidFill>
          </a:ln>
        </p:spPr>
        <p:txBody>
          <a:bodyPr wrap="square" tIns="0" bIns="0" rtlCol="0">
            <a:spAutoFit/>
          </a:bodyPr>
          <a:lstStyle/>
          <a:p>
            <a:pPr algn="ctr"/>
            <a:r>
              <a:rPr lang="es-MX" sz="1400" dirty="0" smtClean="0"/>
              <a:t>Secretaría de Hacienda</a:t>
            </a:r>
            <a:endParaRPr lang="es-MX" sz="1200" dirty="0"/>
          </a:p>
        </p:txBody>
      </p:sp>
      <p:sp>
        <p:nvSpPr>
          <p:cNvPr id="5" name="4 CuadroTexto"/>
          <p:cNvSpPr txBox="1"/>
          <p:nvPr/>
        </p:nvSpPr>
        <p:spPr>
          <a:xfrm>
            <a:off x="5364088" y="4725143"/>
            <a:ext cx="1080000" cy="954107"/>
          </a:xfrm>
          <a:prstGeom prst="rect">
            <a:avLst/>
          </a:prstGeom>
          <a:noFill/>
          <a:ln w="28575">
            <a:solidFill>
              <a:schemeClr val="tx1"/>
            </a:solidFill>
          </a:ln>
        </p:spPr>
        <p:txBody>
          <a:bodyPr wrap="square" tIns="0" bIns="0" rtlCol="0">
            <a:spAutoFit/>
          </a:bodyPr>
          <a:lstStyle/>
          <a:p>
            <a:pPr algn="ctr"/>
            <a:r>
              <a:rPr lang="es-MX" sz="1200" dirty="0" smtClean="0"/>
              <a:t>Procuraduría General de Justicia</a:t>
            </a:r>
          </a:p>
          <a:p>
            <a:pPr algn="ctr"/>
            <a:endParaRPr lang="es-MX" sz="1200" dirty="0" smtClean="0"/>
          </a:p>
          <a:p>
            <a:pPr algn="ctr"/>
            <a:endParaRPr lang="es-MX" sz="1400" dirty="0"/>
          </a:p>
        </p:txBody>
      </p:sp>
      <p:sp>
        <p:nvSpPr>
          <p:cNvPr id="8" name="7 CuadroTexto"/>
          <p:cNvSpPr txBox="1"/>
          <p:nvPr/>
        </p:nvSpPr>
        <p:spPr>
          <a:xfrm>
            <a:off x="5220072" y="3212976"/>
            <a:ext cx="1080000" cy="961200"/>
          </a:xfrm>
          <a:prstGeom prst="rect">
            <a:avLst/>
          </a:prstGeom>
          <a:noFill/>
          <a:ln w="28575">
            <a:solidFill>
              <a:schemeClr val="tx1"/>
            </a:solidFill>
          </a:ln>
        </p:spPr>
        <p:txBody>
          <a:bodyPr wrap="square" tIns="0" bIns="0" rtlCol="0">
            <a:spAutoFit/>
          </a:bodyPr>
          <a:lstStyle/>
          <a:p>
            <a:pPr algn="ctr"/>
            <a:r>
              <a:rPr lang="es-MX" sz="1300" dirty="0" smtClean="0"/>
              <a:t>Secretaría de Educación y Cultura</a:t>
            </a:r>
          </a:p>
        </p:txBody>
      </p:sp>
      <p:cxnSp>
        <p:nvCxnSpPr>
          <p:cNvPr id="11" name="10 Conector recto"/>
          <p:cNvCxnSpPr/>
          <p:nvPr/>
        </p:nvCxnSpPr>
        <p:spPr>
          <a:xfrm>
            <a:off x="727340" y="2980752"/>
            <a:ext cx="7596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728796" y="298075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a:off x="1935046" y="298075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3182667" y="298075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a:off x="5743138" y="298075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a:off x="7008568" y="2980752"/>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16 CuadroTexto"/>
          <p:cNvSpPr txBox="1"/>
          <p:nvPr/>
        </p:nvSpPr>
        <p:spPr>
          <a:xfrm>
            <a:off x="3982546" y="980726"/>
            <a:ext cx="1080000" cy="961200"/>
          </a:xfrm>
          <a:prstGeom prst="rect">
            <a:avLst/>
          </a:prstGeom>
          <a:noFill/>
          <a:ln w="28575">
            <a:solidFill>
              <a:schemeClr val="tx1"/>
            </a:solidFill>
          </a:ln>
        </p:spPr>
        <p:txBody>
          <a:bodyPr wrap="square" tIns="0" bIns="0" rtlCol="0">
            <a:spAutoFit/>
          </a:bodyPr>
          <a:lstStyle/>
          <a:p>
            <a:pPr algn="ctr"/>
            <a:r>
              <a:rPr lang="es-MX" sz="1300" dirty="0" smtClean="0"/>
              <a:t>Gobernador del Estado</a:t>
            </a:r>
          </a:p>
          <a:p>
            <a:pPr algn="ctr"/>
            <a:endParaRPr lang="es-MX" sz="1400" dirty="0"/>
          </a:p>
        </p:txBody>
      </p:sp>
      <p:sp>
        <p:nvSpPr>
          <p:cNvPr id="18" name="17 CuadroTexto"/>
          <p:cNvSpPr txBox="1"/>
          <p:nvPr/>
        </p:nvSpPr>
        <p:spPr>
          <a:xfrm>
            <a:off x="179512" y="3212976"/>
            <a:ext cx="1080000" cy="961200"/>
          </a:xfrm>
          <a:prstGeom prst="rect">
            <a:avLst/>
          </a:prstGeom>
          <a:noFill/>
          <a:ln w="28575">
            <a:solidFill>
              <a:schemeClr val="tx1"/>
            </a:solidFill>
          </a:ln>
        </p:spPr>
        <p:txBody>
          <a:bodyPr wrap="square" tIns="0" bIns="0" rtlCol="0">
            <a:spAutoFit/>
          </a:bodyPr>
          <a:lstStyle/>
          <a:p>
            <a:pPr algn="ctr"/>
            <a:r>
              <a:rPr lang="es-MX" sz="1400" dirty="0" smtClean="0"/>
              <a:t>Secretaría de Gobierno</a:t>
            </a:r>
          </a:p>
          <a:p>
            <a:pPr algn="ctr"/>
            <a:endParaRPr lang="es-MX" sz="1400" dirty="0"/>
          </a:p>
        </p:txBody>
      </p:sp>
      <p:sp>
        <p:nvSpPr>
          <p:cNvPr id="19" name="18 CuadroTexto"/>
          <p:cNvSpPr txBox="1"/>
          <p:nvPr/>
        </p:nvSpPr>
        <p:spPr>
          <a:xfrm>
            <a:off x="1619672" y="4725142"/>
            <a:ext cx="1080000" cy="961802"/>
          </a:xfrm>
          <a:prstGeom prst="rect">
            <a:avLst/>
          </a:prstGeom>
          <a:ln/>
        </p:spPr>
        <p:style>
          <a:lnRef idx="2">
            <a:schemeClr val="dk1"/>
          </a:lnRef>
          <a:fillRef idx="1">
            <a:schemeClr val="lt1"/>
          </a:fillRef>
          <a:effectRef idx="0">
            <a:schemeClr val="dk1"/>
          </a:effectRef>
          <a:fontRef idx="minor">
            <a:schemeClr val="dk1"/>
          </a:fontRef>
        </p:style>
        <p:txBody>
          <a:bodyPr wrap="square" tIns="0" bIns="0" rtlCol="0">
            <a:spAutoFit/>
          </a:bodyPr>
          <a:lstStyle/>
          <a:p>
            <a:pPr algn="ctr"/>
            <a:endParaRPr lang="es-MX" sz="1250" dirty="0" smtClean="0"/>
          </a:p>
          <a:p>
            <a:pPr algn="ctr"/>
            <a:r>
              <a:rPr lang="es-MX" sz="1250" dirty="0" smtClean="0"/>
              <a:t>SAGARHPA</a:t>
            </a:r>
          </a:p>
          <a:p>
            <a:pPr algn="ctr"/>
            <a:r>
              <a:rPr lang="es-MX" sz="1250" dirty="0" smtClean="0"/>
              <a:t>*</a:t>
            </a:r>
          </a:p>
          <a:p>
            <a:pPr algn="ctr"/>
            <a:endParaRPr lang="es-MX" sz="1250" dirty="0" smtClean="0"/>
          </a:p>
          <a:p>
            <a:pPr algn="ctr"/>
            <a:endParaRPr lang="es-MX" sz="1250" dirty="0"/>
          </a:p>
        </p:txBody>
      </p:sp>
      <p:sp>
        <p:nvSpPr>
          <p:cNvPr id="20" name="19 CuadroTexto"/>
          <p:cNvSpPr txBox="1"/>
          <p:nvPr/>
        </p:nvSpPr>
        <p:spPr>
          <a:xfrm>
            <a:off x="6588224" y="3212976"/>
            <a:ext cx="1080000" cy="961200"/>
          </a:xfrm>
          <a:prstGeom prst="rect">
            <a:avLst/>
          </a:prstGeom>
          <a:noFill/>
          <a:ln w="28575">
            <a:solidFill>
              <a:schemeClr val="tx1"/>
            </a:solidFill>
          </a:ln>
        </p:spPr>
        <p:txBody>
          <a:bodyPr wrap="square" tIns="0" bIns="0" rtlCol="0">
            <a:spAutoFit/>
          </a:bodyPr>
          <a:lstStyle/>
          <a:p>
            <a:pPr algn="ctr"/>
            <a:r>
              <a:rPr lang="es-MX" sz="1400" dirty="0" smtClean="0"/>
              <a:t>Secretaría de Salud Pública</a:t>
            </a:r>
          </a:p>
          <a:p>
            <a:pPr algn="ctr"/>
            <a:endParaRPr lang="es-MX" sz="1400" dirty="0"/>
          </a:p>
        </p:txBody>
      </p:sp>
      <p:cxnSp>
        <p:nvCxnSpPr>
          <p:cNvPr id="21" name="20 Conector recto"/>
          <p:cNvCxnSpPr/>
          <p:nvPr/>
        </p:nvCxnSpPr>
        <p:spPr>
          <a:xfrm>
            <a:off x="4533900" y="1961498"/>
            <a:ext cx="0" cy="255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21 CuadroTexto"/>
          <p:cNvSpPr txBox="1"/>
          <p:nvPr/>
        </p:nvSpPr>
        <p:spPr>
          <a:xfrm>
            <a:off x="1691680" y="1412776"/>
            <a:ext cx="1362040" cy="646331"/>
          </a:xfrm>
          <a:prstGeom prst="rect">
            <a:avLst/>
          </a:prstGeom>
          <a:noFill/>
          <a:ln w="28575">
            <a:noFill/>
          </a:ln>
        </p:spPr>
        <p:txBody>
          <a:bodyPr wrap="square" tIns="0" bIns="0" rtlCol="0">
            <a:spAutoFit/>
          </a:bodyPr>
          <a:lstStyle/>
          <a:p>
            <a:pPr algn="ctr"/>
            <a:r>
              <a:rPr lang="es-MX" sz="2800" b="1" dirty="0" smtClean="0"/>
              <a:t>2012</a:t>
            </a:r>
          </a:p>
          <a:p>
            <a:pPr algn="ctr"/>
            <a:endParaRPr lang="es-MX" sz="1400" dirty="0"/>
          </a:p>
        </p:txBody>
      </p:sp>
      <p:sp>
        <p:nvSpPr>
          <p:cNvPr id="23" name="22 CuadroTexto"/>
          <p:cNvSpPr txBox="1"/>
          <p:nvPr/>
        </p:nvSpPr>
        <p:spPr>
          <a:xfrm>
            <a:off x="7812360" y="3212976"/>
            <a:ext cx="1080000" cy="877163"/>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tIns="0" bIns="0" rtlCol="0">
            <a:spAutoFit/>
          </a:bodyPr>
          <a:lstStyle/>
          <a:p>
            <a:pPr algn="ctr"/>
            <a:r>
              <a:rPr lang="es-MX" sz="1100" dirty="0" smtClean="0"/>
              <a:t>Secretaría de Infraestructura y Desarrollo Urbano</a:t>
            </a:r>
            <a:endParaRPr lang="es-MX" sz="1300" dirty="0" smtClean="0"/>
          </a:p>
          <a:p>
            <a:pPr algn="ctr"/>
            <a:endParaRPr lang="es-MX" sz="1300" dirty="0"/>
          </a:p>
        </p:txBody>
      </p:sp>
      <p:sp>
        <p:nvSpPr>
          <p:cNvPr id="24" name="23 CuadroTexto"/>
          <p:cNvSpPr txBox="1"/>
          <p:nvPr/>
        </p:nvSpPr>
        <p:spPr>
          <a:xfrm>
            <a:off x="2627784" y="3212975"/>
            <a:ext cx="1080000" cy="961200"/>
          </a:xfrm>
          <a:prstGeom prst="rect">
            <a:avLst/>
          </a:prstGeom>
          <a:noFill/>
          <a:ln w="28575">
            <a:solidFill>
              <a:schemeClr val="tx1"/>
            </a:solidFill>
          </a:ln>
        </p:spPr>
        <p:txBody>
          <a:bodyPr wrap="square" tIns="0" bIns="0" rtlCol="0">
            <a:spAutoFit/>
          </a:bodyPr>
          <a:lstStyle/>
          <a:p>
            <a:pPr algn="ctr"/>
            <a:r>
              <a:rPr lang="es-MX" sz="1300" dirty="0" smtClean="0"/>
              <a:t>Secretaría de la Contraloría General</a:t>
            </a:r>
          </a:p>
        </p:txBody>
      </p:sp>
      <p:cxnSp>
        <p:nvCxnSpPr>
          <p:cNvPr id="25" name="24 Conector recto"/>
          <p:cNvCxnSpPr/>
          <p:nvPr/>
        </p:nvCxnSpPr>
        <p:spPr>
          <a:xfrm>
            <a:off x="8322088" y="2968509"/>
            <a:ext cx="0" cy="252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25 Conector recto"/>
          <p:cNvCxnSpPr/>
          <p:nvPr/>
        </p:nvCxnSpPr>
        <p:spPr>
          <a:xfrm>
            <a:off x="879740" y="4510830"/>
            <a:ext cx="6300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26 Conector recto"/>
          <p:cNvCxnSpPr/>
          <p:nvPr/>
        </p:nvCxnSpPr>
        <p:spPr>
          <a:xfrm>
            <a:off x="881196" y="4510830"/>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a:off x="2143108" y="4510830"/>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a:off x="3500430" y="4510830"/>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29 Conector recto"/>
          <p:cNvCxnSpPr/>
          <p:nvPr/>
        </p:nvCxnSpPr>
        <p:spPr>
          <a:xfrm>
            <a:off x="5866510" y="4510830"/>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30 Conector recto"/>
          <p:cNvCxnSpPr/>
          <p:nvPr/>
        </p:nvCxnSpPr>
        <p:spPr>
          <a:xfrm>
            <a:off x="7189996" y="4501305"/>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32 CuadroTexto"/>
          <p:cNvSpPr txBox="1"/>
          <p:nvPr/>
        </p:nvSpPr>
        <p:spPr>
          <a:xfrm>
            <a:off x="395536" y="4725144"/>
            <a:ext cx="1080000" cy="961200"/>
          </a:xfrm>
          <a:prstGeom prst="rect">
            <a:avLst/>
          </a:prstGeom>
          <a:ln/>
        </p:spPr>
        <p:style>
          <a:lnRef idx="2">
            <a:schemeClr val="dk1"/>
          </a:lnRef>
          <a:fillRef idx="1">
            <a:schemeClr val="lt1"/>
          </a:fillRef>
          <a:effectRef idx="0">
            <a:schemeClr val="dk1"/>
          </a:effectRef>
          <a:fontRef idx="minor">
            <a:schemeClr val="dk1"/>
          </a:fontRef>
        </p:style>
        <p:txBody>
          <a:bodyPr wrap="square" tIns="0" bIns="0" rtlCol="0">
            <a:spAutoFit/>
          </a:bodyPr>
          <a:lstStyle/>
          <a:p>
            <a:pPr algn="ctr"/>
            <a:r>
              <a:rPr lang="es-MX" sz="1200" dirty="0" smtClean="0"/>
              <a:t>Secretaría de Economía</a:t>
            </a:r>
          </a:p>
          <a:p>
            <a:pPr algn="ctr"/>
            <a:endParaRPr lang="es-MX" sz="1400" dirty="0"/>
          </a:p>
        </p:txBody>
      </p:sp>
      <p:sp>
        <p:nvSpPr>
          <p:cNvPr id="35" name="34 CuadroTexto"/>
          <p:cNvSpPr txBox="1"/>
          <p:nvPr/>
        </p:nvSpPr>
        <p:spPr>
          <a:xfrm>
            <a:off x="6660232" y="4725143"/>
            <a:ext cx="1080000" cy="954107"/>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tIns="0" bIns="0" rtlCol="0">
            <a:spAutoFit/>
          </a:bodyPr>
          <a:lstStyle/>
          <a:p>
            <a:pPr algn="ctr"/>
            <a:r>
              <a:rPr lang="es-MX" sz="1200" dirty="0" smtClean="0"/>
              <a:t>Secretaría de Seguridad Pública</a:t>
            </a:r>
          </a:p>
          <a:p>
            <a:pPr algn="ctr"/>
            <a:endParaRPr lang="es-MX" sz="1200" dirty="0" smtClean="0"/>
          </a:p>
          <a:p>
            <a:pPr algn="ctr"/>
            <a:endParaRPr lang="es-MX" sz="1400" dirty="0"/>
          </a:p>
        </p:txBody>
      </p:sp>
      <p:sp>
        <p:nvSpPr>
          <p:cNvPr id="36" name="35 CuadroTexto"/>
          <p:cNvSpPr txBox="1"/>
          <p:nvPr/>
        </p:nvSpPr>
        <p:spPr>
          <a:xfrm>
            <a:off x="2987824" y="4725143"/>
            <a:ext cx="1080000" cy="961200"/>
          </a:xfrm>
          <a:prstGeom prst="rect">
            <a:avLst/>
          </a:prstGeom>
          <a:ln/>
        </p:spPr>
        <p:style>
          <a:lnRef idx="2">
            <a:schemeClr val="dk1"/>
          </a:lnRef>
          <a:fillRef idx="1">
            <a:schemeClr val="lt1"/>
          </a:fillRef>
          <a:effectRef idx="0">
            <a:schemeClr val="dk1"/>
          </a:effectRef>
          <a:fontRef idx="minor">
            <a:schemeClr val="dk1"/>
          </a:fontRef>
        </p:style>
        <p:txBody>
          <a:bodyPr wrap="square" tIns="0" bIns="0" rtlCol="0">
            <a:spAutoFit/>
          </a:bodyPr>
          <a:lstStyle/>
          <a:p>
            <a:pPr algn="ctr"/>
            <a:r>
              <a:rPr lang="es-MX" sz="1200" dirty="0" smtClean="0"/>
              <a:t>Secretaría de Desarrollo Social</a:t>
            </a:r>
          </a:p>
          <a:p>
            <a:pPr algn="ctr"/>
            <a:endParaRPr lang="es-MX" sz="1400" dirty="0"/>
          </a:p>
        </p:txBody>
      </p:sp>
      <p:sp>
        <p:nvSpPr>
          <p:cNvPr id="32" name="31 CuadroTexto"/>
          <p:cNvSpPr txBox="1"/>
          <p:nvPr/>
        </p:nvSpPr>
        <p:spPr>
          <a:xfrm>
            <a:off x="4186235" y="4722809"/>
            <a:ext cx="1080000" cy="954107"/>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tIns="0" bIns="0" rtlCol="0">
            <a:spAutoFit/>
          </a:bodyPr>
          <a:lstStyle/>
          <a:p>
            <a:pPr algn="ctr"/>
            <a:r>
              <a:rPr lang="es-MX" sz="1200" dirty="0" smtClean="0"/>
              <a:t>Secretaría del Trabajo</a:t>
            </a:r>
          </a:p>
          <a:p>
            <a:pPr algn="ctr"/>
            <a:endParaRPr lang="es-MX" sz="1200" dirty="0" smtClean="0"/>
          </a:p>
          <a:p>
            <a:pPr algn="ctr"/>
            <a:endParaRPr lang="es-MX" sz="1200" dirty="0" smtClean="0"/>
          </a:p>
          <a:p>
            <a:pPr algn="ctr"/>
            <a:endParaRPr lang="es-MX" sz="1400" dirty="0"/>
          </a:p>
        </p:txBody>
      </p:sp>
      <p:cxnSp>
        <p:nvCxnSpPr>
          <p:cNvPr id="34" name="33 Conector recto"/>
          <p:cNvCxnSpPr/>
          <p:nvPr/>
        </p:nvCxnSpPr>
        <p:spPr>
          <a:xfrm>
            <a:off x="4688657" y="4508496"/>
            <a:ext cx="0" cy="216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ox(in)">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box(in)">
                                      <p:cBhvr>
                                        <p:cTn id="12" dur="500"/>
                                        <p:tgtEl>
                                          <p:spTgt spid="32"/>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box(in)">
                                      <p:cBhvr>
                                        <p:cTn id="1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35" grpId="0" animBg="1"/>
      <p:bldP spid="32"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ubtítulo"/>
          <p:cNvSpPr>
            <a:spLocks noGrp="1"/>
          </p:cNvSpPr>
          <p:nvPr>
            <p:ph type="subTitle" idx="1"/>
          </p:nvPr>
        </p:nvSpPr>
        <p:spPr>
          <a:xfrm>
            <a:off x="1371600" y="2071678"/>
            <a:ext cx="6400800" cy="1752600"/>
          </a:xfrm>
        </p:spPr>
        <p:txBody>
          <a:bodyPr/>
          <a:lstStyle/>
          <a:p>
            <a:r>
              <a:rPr lang="es-MX" sz="5000" dirty="0" smtClean="0">
                <a:solidFill>
                  <a:schemeClr val="tx1"/>
                </a:solidFill>
              </a:rPr>
              <a:t>Organigrama Estructural del Poder Ejecutivo</a:t>
            </a:r>
          </a:p>
          <a:p>
            <a:r>
              <a:rPr lang="es-MX" sz="5000" dirty="0" smtClean="0">
                <a:solidFill>
                  <a:schemeClr val="tx1"/>
                </a:solidFill>
              </a:rPr>
              <a:t>2012</a:t>
            </a:r>
            <a:endParaRPr lang="es-MX" sz="5000" dirty="0">
              <a:solidFill>
                <a:schemeClr val="tx1"/>
              </a:solidFill>
            </a:endParaRPr>
          </a:p>
        </p:txBody>
      </p:sp>
    </p:spTree>
  </p:cSld>
  <p:clrMapOvr>
    <a:masterClrMapping/>
  </p:clrMapOvr>
  <p:transition spd="slow">
    <p:fade thruBlk="1"/>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1291367"/>
            <a:ext cx="8034116" cy="4770537"/>
          </a:xfrm>
          <a:prstGeom prst="rect">
            <a:avLst/>
          </a:prstGeom>
          <a:noFill/>
          <a:ln w="9525" algn="ctr">
            <a:noFill/>
            <a:miter lim="800000"/>
            <a:headEnd/>
            <a:tailEnd/>
          </a:ln>
        </p:spPr>
        <p:txBody>
          <a:bodyPr wrap="square" anchor="ctr">
            <a:spAutoFit/>
          </a:bodyPr>
          <a:lstStyle/>
          <a:p>
            <a:pPr algn="just"/>
            <a:r>
              <a:rPr lang="es-MX" sz="2300" dirty="0" smtClean="0">
                <a:latin typeface="+mn-lt"/>
              </a:rPr>
              <a:t>	</a:t>
            </a:r>
            <a:r>
              <a:rPr lang="es-MX" sz="2800" dirty="0" smtClean="0">
                <a:latin typeface="+mn-lt"/>
              </a:rPr>
              <a:t>Personal en la Administración Pública Estatal:</a:t>
            </a:r>
          </a:p>
          <a:p>
            <a:pPr algn="just"/>
            <a:endParaRPr lang="es-MX" sz="2300" dirty="0" smtClean="0">
              <a:latin typeface="+mn-lt"/>
            </a:endParaRPr>
          </a:p>
          <a:p>
            <a:pPr marL="514350" indent="17463" algn="just">
              <a:buAutoNum type="arabicPlain" startAt="1917"/>
            </a:pPr>
            <a:r>
              <a:rPr lang="es-MX" sz="2300" dirty="0" smtClean="0">
                <a:latin typeface="+mn-lt"/>
              </a:rPr>
              <a:t> 		  1,301</a:t>
            </a:r>
          </a:p>
          <a:p>
            <a:pPr marL="514350" indent="17463" algn="just">
              <a:buAutoNum type="arabicPlain" startAt="1923"/>
            </a:pPr>
            <a:r>
              <a:rPr lang="es-MX" sz="2300" dirty="0" smtClean="0">
                <a:latin typeface="+mn-lt"/>
              </a:rPr>
              <a:t> 		  1,059</a:t>
            </a:r>
          </a:p>
          <a:p>
            <a:pPr marL="514350" indent="17463" algn="just">
              <a:buAutoNum type="arabicPlain" startAt="1949"/>
            </a:pPr>
            <a:r>
              <a:rPr lang="es-MX" sz="2300" dirty="0" smtClean="0">
                <a:latin typeface="+mn-lt"/>
              </a:rPr>
              <a:t> 		  2,765</a:t>
            </a:r>
          </a:p>
          <a:p>
            <a:pPr marL="514350" indent="17463" algn="just"/>
            <a:r>
              <a:rPr lang="es-MX" sz="2300" dirty="0" smtClean="0">
                <a:latin typeface="+mn-lt"/>
              </a:rPr>
              <a:t>1973 		  5,911</a:t>
            </a:r>
          </a:p>
          <a:p>
            <a:pPr marL="514350" indent="17463" algn="just"/>
            <a:r>
              <a:rPr lang="es-MX" sz="2300" dirty="0" smtClean="0">
                <a:latin typeface="+mn-lt"/>
              </a:rPr>
              <a:t>1985 		10,857</a:t>
            </a:r>
          </a:p>
          <a:p>
            <a:pPr marL="514350" indent="17463" algn="just">
              <a:buAutoNum type="arabicPlain" startAt="1991"/>
            </a:pPr>
            <a:r>
              <a:rPr lang="es-MX" sz="2300" dirty="0" smtClean="0">
                <a:latin typeface="+mn-lt"/>
              </a:rPr>
              <a:t> 		14,507</a:t>
            </a:r>
          </a:p>
          <a:p>
            <a:pPr marL="514350" indent="17463" algn="just">
              <a:buAutoNum type="arabicPlain" startAt="2012"/>
            </a:pPr>
            <a:r>
              <a:rPr lang="es-MX" sz="2300" dirty="0" smtClean="0">
                <a:latin typeface="+mn-lt"/>
              </a:rPr>
              <a:t> 		62,512 </a:t>
            </a:r>
          </a:p>
          <a:p>
            <a:pPr marL="514350" indent="17463" algn="just"/>
            <a:endParaRPr lang="es-MX" sz="2300" dirty="0" smtClean="0">
              <a:latin typeface="+mn-lt"/>
            </a:endParaRPr>
          </a:p>
          <a:p>
            <a:pPr algn="just"/>
            <a:r>
              <a:rPr lang="es-MX" sz="2300" dirty="0" smtClean="0">
                <a:latin typeface="+mn-lt"/>
              </a:rPr>
              <a:t>(12,500 administración central, incluye 32,000 plazas del magisterio y 8,000 de salud, el resto aprox. 10,000 del sector paraestatal).</a:t>
            </a:r>
            <a:endParaRPr lang="es-MX" sz="2300" b="1" dirty="0" smtClean="0">
              <a:latin typeface="+mn-lt"/>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idx="1"/>
          </p:nvPr>
        </p:nvSpPr>
        <p:spPr>
          <a:xfrm>
            <a:off x="393700" y="1285884"/>
            <a:ext cx="8321675" cy="5857892"/>
          </a:xfrm>
        </p:spPr>
        <p:txBody>
          <a:bodyPr>
            <a:normAutofit/>
          </a:bodyPr>
          <a:lstStyle/>
          <a:p>
            <a:pPr algn="just" eaLnBrk="1" hangingPunct="1">
              <a:buClr>
                <a:srgbClr val="E46C0A"/>
              </a:buClr>
              <a:buNone/>
              <a:defRPr/>
            </a:pPr>
            <a:r>
              <a:rPr lang="es-MX" sz="2800" dirty="0" smtClean="0">
                <a:solidFill>
                  <a:schemeClr val="tx1"/>
                </a:solidFill>
                <a:latin typeface="+mn-lt"/>
              </a:rPr>
              <a:t>Tamaño de la APE</a:t>
            </a:r>
          </a:p>
          <a:p>
            <a:pPr lvl="1" algn="just" eaLnBrk="1" hangingPunct="1">
              <a:buClr>
                <a:srgbClr val="E46C0A"/>
              </a:buClr>
              <a:buFont typeface="Wingdings" pitchFamily="2" charset="2"/>
              <a:buChar char="v"/>
              <a:defRPr/>
            </a:pPr>
            <a:r>
              <a:rPr lang="es-MX" sz="2500" dirty="0" smtClean="0">
                <a:solidFill>
                  <a:schemeClr val="tx1"/>
                </a:solidFill>
                <a:latin typeface="+mn-lt"/>
              </a:rPr>
              <a:t>  Dependencias: 12 + Procuraduría</a:t>
            </a:r>
          </a:p>
          <a:p>
            <a:pPr lvl="1" algn="just" eaLnBrk="1" hangingPunct="1">
              <a:buClr>
                <a:srgbClr val="E46C0A"/>
              </a:buClr>
              <a:buFont typeface="Wingdings" pitchFamily="2" charset="2"/>
              <a:buChar char="v"/>
              <a:defRPr/>
            </a:pPr>
            <a:r>
              <a:rPr lang="es-MX" sz="2500" dirty="0" smtClean="0">
                <a:solidFill>
                  <a:schemeClr val="tx1"/>
                </a:solidFill>
                <a:latin typeface="+mn-lt"/>
              </a:rPr>
              <a:t>  Entidades: 59 + 5</a:t>
            </a:r>
          </a:p>
          <a:p>
            <a:pPr lvl="1" algn="just" eaLnBrk="1" hangingPunct="1">
              <a:buClr>
                <a:srgbClr val="E46C0A"/>
              </a:buClr>
              <a:buFont typeface="Wingdings" pitchFamily="2" charset="2"/>
              <a:buChar char="v"/>
              <a:defRPr/>
            </a:pPr>
            <a:r>
              <a:rPr lang="es-MX" sz="2500" dirty="0" smtClean="0">
                <a:solidFill>
                  <a:schemeClr val="tx1"/>
                </a:solidFill>
                <a:latin typeface="+mn-lt"/>
              </a:rPr>
              <a:t>  Unidades administrativas: 577</a:t>
            </a:r>
          </a:p>
          <a:p>
            <a:pPr lvl="1" algn="just" eaLnBrk="1" hangingPunct="1">
              <a:buClr>
                <a:srgbClr val="E46C0A"/>
              </a:buClr>
              <a:buNone/>
              <a:defRPr/>
            </a:pPr>
            <a:endParaRPr lang="es-MX" dirty="0" smtClean="0">
              <a:solidFill>
                <a:schemeClr val="tx1"/>
              </a:solidFill>
              <a:latin typeface="+mn-lt"/>
            </a:endParaRPr>
          </a:p>
          <a:p>
            <a:pPr marL="342900" lvl="1" indent="-342900" algn="just" eaLnBrk="1" hangingPunct="1">
              <a:buClr>
                <a:srgbClr val="E46C0A"/>
              </a:buClr>
              <a:buNone/>
              <a:defRPr/>
            </a:pPr>
            <a:r>
              <a:rPr lang="es-MX" dirty="0" smtClean="0">
                <a:solidFill>
                  <a:schemeClr val="tx1"/>
                </a:solidFill>
                <a:latin typeface="+mn-lt"/>
              </a:rPr>
              <a:t>Manuales de organización</a:t>
            </a:r>
          </a:p>
          <a:p>
            <a:pPr marL="742950" lvl="2" indent="-342900" algn="just" eaLnBrk="1" hangingPunct="1">
              <a:buClr>
                <a:srgbClr val="E46C0A"/>
              </a:buClr>
              <a:buFont typeface="Wingdings" pitchFamily="2" charset="2"/>
              <a:buChar char="v"/>
              <a:defRPr/>
            </a:pPr>
            <a:r>
              <a:rPr lang="es-MX" sz="2500" dirty="0" smtClean="0">
                <a:latin typeface="+mn-lt"/>
              </a:rPr>
              <a:t>Por UA: 289 manuales de 17 instancias.</a:t>
            </a:r>
          </a:p>
          <a:p>
            <a:pPr marL="742950" lvl="2" indent="-342900" algn="just" eaLnBrk="1" hangingPunct="1">
              <a:buClr>
                <a:srgbClr val="E46C0A"/>
              </a:buClr>
              <a:buFont typeface="Wingdings" pitchFamily="2" charset="2"/>
              <a:buChar char="v"/>
              <a:defRPr/>
            </a:pPr>
            <a:r>
              <a:rPr lang="es-MX" sz="2500" dirty="0" smtClean="0">
                <a:latin typeface="+mn-lt"/>
              </a:rPr>
              <a:t>Por instancia: 51 manuales con 288 UA</a:t>
            </a:r>
          </a:p>
          <a:p>
            <a:pPr marL="971550" lvl="1" indent="-514350" algn="just" eaLnBrk="1" hangingPunct="1">
              <a:buClr>
                <a:srgbClr val="E46C0A"/>
              </a:buClr>
              <a:buNone/>
              <a:defRPr/>
            </a:pPr>
            <a:endParaRPr lang="es-MX" dirty="0" smtClean="0">
              <a:latin typeface="Century Gothic" pitchFamily="-97" charset="0"/>
            </a:endParaRPr>
          </a:p>
          <a:p>
            <a:pPr eaLnBrk="1" hangingPunct="1">
              <a:buClr>
                <a:srgbClr val="E46C0A"/>
              </a:buClr>
              <a:buFont typeface="Calibri" pitchFamily="-97" charset="0"/>
              <a:buChar char="→"/>
              <a:defRPr/>
            </a:pPr>
            <a:endParaRPr lang="es-MX" dirty="0" smtClean="0">
              <a:latin typeface="Century Gothic" pitchFamily="-97" charset="0"/>
            </a:endParaRPr>
          </a:p>
        </p:txBody>
      </p:sp>
    </p:spTree>
  </p:cSld>
  <p:clrMapOvr>
    <a:masterClrMapping/>
  </p:clrMapOvr>
  <p:transition spd="med"/>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251520" y="1052736"/>
            <a:ext cx="8496944" cy="1529650"/>
          </a:xfrm>
          <a:prstGeom prst="rect">
            <a:avLst/>
          </a:prstGeom>
          <a:noFill/>
          <a:ln w="9525" algn="ctr">
            <a:noFill/>
            <a:miter lim="800000"/>
            <a:headEnd/>
            <a:tailEnd/>
          </a:ln>
        </p:spPr>
        <p:txBody>
          <a:bodyPr wrap="square" anchor="ctr">
            <a:spAutoFit/>
          </a:bodyPr>
          <a:lstStyle/>
          <a:p>
            <a:pPr marL="536575" indent="-536575" algn="just">
              <a:lnSpc>
                <a:spcPct val="120000"/>
              </a:lnSpc>
              <a:spcBef>
                <a:spcPct val="20000"/>
              </a:spcBef>
              <a:buClr>
                <a:srgbClr val="E46C0A"/>
              </a:buClr>
              <a:tabLst>
                <a:tab pos="534988" algn="l"/>
              </a:tabLst>
              <a:defRPr/>
            </a:pPr>
            <a:r>
              <a:rPr lang="es-MX" sz="2800" dirty="0" smtClean="0">
                <a:latin typeface="+mn-lt"/>
                <a:cs typeface="Century Gothic"/>
              </a:rPr>
              <a:t>¿Por qué es importante el Desarrollo Administrativo? </a:t>
            </a:r>
          </a:p>
          <a:p>
            <a:pPr marL="536575" indent="-536575" algn="just">
              <a:lnSpc>
                <a:spcPct val="120000"/>
              </a:lnSpc>
              <a:spcBef>
                <a:spcPct val="20000"/>
              </a:spcBef>
              <a:buClr>
                <a:srgbClr val="E46C0A"/>
              </a:buClr>
              <a:tabLst>
                <a:tab pos="534988" algn="l"/>
              </a:tabLst>
              <a:defRPr/>
            </a:pPr>
            <a:r>
              <a:rPr lang="es-MX" sz="2300" dirty="0" smtClean="0">
                <a:latin typeface="+mn-lt"/>
                <a:cs typeface="Century Gothic"/>
              </a:rPr>
              <a:t>Es el proceso de mejora de los elementos que conforman los insumos de la administración inherente a la función pública.</a:t>
            </a:r>
            <a:endParaRPr lang="es-MX" sz="2300" dirty="0">
              <a:latin typeface="+mn-lt"/>
              <a:cs typeface="Century Gothic"/>
            </a:endParaRPr>
          </a:p>
        </p:txBody>
      </p:sp>
      <p:sp>
        <p:nvSpPr>
          <p:cNvPr id="3" name="Rectangle 4"/>
          <p:cNvSpPr>
            <a:spLocks noChangeArrowheads="1"/>
          </p:cNvSpPr>
          <p:nvPr/>
        </p:nvSpPr>
        <p:spPr bwMode="auto">
          <a:xfrm>
            <a:off x="683568" y="2780928"/>
            <a:ext cx="7818092" cy="3342453"/>
          </a:xfrm>
          <a:prstGeom prst="rect">
            <a:avLst/>
          </a:prstGeom>
          <a:noFill/>
          <a:ln w="9525" algn="ctr">
            <a:noFill/>
            <a:miter lim="800000"/>
            <a:headEnd/>
            <a:tailEnd/>
          </a:ln>
        </p:spPr>
        <p:txBody>
          <a:bodyPr wrap="square" anchor="ctr">
            <a:spAutoFit/>
          </a:bodyPr>
          <a:lstStyle/>
          <a:p>
            <a:pPr marL="536575" indent="-536575" algn="just">
              <a:lnSpc>
                <a:spcPct val="120000"/>
              </a:lnSpc>
              <a:spcBef>
                <a:spcPct val="20000"/>
              </a:spcBef>
              <a:buClr>
                <a:srgbClr val="E46C0A"/>
              </a:buClr>
              <a:tabLst>
                <a:tab pos="534988" algn="l"/>
              </a:tabLst>
              <a:defRPr/>
            </a:pPr>
            <a:r>
              <a:rPr lang="es-MX" sz="2200" dirty="0" smtClean="0">
                <a:latin typeface="+mn-lt"/>
                <a:cs typeface="Century Gothic"/>
              </a:rPr>
              <a:t>Entre los insumos que se utilizan tenemos:</a:t>
            </a:r>
          </a:p>
          <a:p>
            <a:pPr marL="536575" indent="-536575" algn="just">
              <a:lnSpc>
                <a:spcPct val="120000"/>
              </a:lnSpc>
              <a:spcBef>
                <a:spcPct val="20000"/>
              </a:spcBef>
              <a:buClr>
                <a:srgbClr val="E46C0A"/>
              </a:buClr>
              <a:buFont typeface="Wingdings" pitchFamily="2" charset="2"/>
              <a:buChar char="v"/>
              <a:tabLst>
                <a:tab pos="534988" algn="l"/>
              </a:tabLst>
              <a:defRPr/>
            </a:pPr>
            <a:r>
              <a:rPr lang="es-MX" sz="2200" dirty="0" smtClean="0">
                <a:latin typeface="+mn-lt"/>
                <a:cs typeface="Century Gothic"/>
              </a:rPr>
              <a:t> Marco de actuación</a:t>
            </a:r>
          </a:p>
          <a:p>
            <a:pPr marL="536575" indent="-536575" algn="just">
              <a:lnSpc>
                <a:spcPct val="120000"/>
              </a:lnSpc>
              <a:spcBef>
                <a:spcPct val="20000"/>
              </a:spcBef>
              <a:buClr>
                <a:srgbClr val="E46C0A"/>
              </a:buClr>
              <a:buFont typeface="Wingdings" pitchFamily="2" charset="2"/>
              <a:buChar char="v"/>
              <a:tabLst>
                <a:tab pos="534988" algn="l"/>
              </a:tabLst>
              <a:defRPr/>
            </a:pPr>
            <a:r>
              <a:rPr lang="es-MX" sz="2200" dirty="0" smtClean="0">
                <a:latin typeface="+mn-lt"/>
                <a:cs typeface="Century Gothic"/>
              </a:rPr>
              <a:t> Conformación de la Organización</a:t>
            </a:r>
          </a:p>
          <a:p>
            <a:pPr marL="536575" indent="-536575" algn="just">
              <a:lnSpc>
                <a:spcPct val="120000"/>
              </a:lnSpc>
              <a:spcBef>
                <a:spcPct val="20000"/>
              </a:spcBef>
              <a:buClr>
                <a:srgbClr val="E46C0A"/>
              </a:buClr>
              <a:buFont typeface="Wingdings" pitchFamily="2" charset="2"/>
              <a:buChar char="v"/>
              <a:tabLst>
                <a:tab pos="534988" algn="l"/>
              </a:tabLst>
              <a:defRPr/>
            </a:pPr>
            <a:r>
              <a:rPr lang="es-MX" sz="2200" dirty="0" smtClean="0">
                <a:latin typeface="+mn-lt"/>
                <a:cs typeface="Century Gothic"/>
              </a:rPr>
              <a:t> Sistemas informáticos</a:t>
            </a:r>
          </a:p>
          <a:p>
            <a:pPr marL="536575" indent="-536575" algn="just">
              <a:lnSpc>
                <a:spcPct val="120000"/>
              </a:lnSpc>
              <a:spcBef>
                <a:spcPct val="20000"/>
              </a:spcBef>
              <a:buClr>
                <a:srgbClr val="E46C0A"/>
              </a:buClr>
              <a:buFont typeface="Wingdings" pitchFamily="2" charset="2"/>
              <a:buChar char="v"/>
              <a:tabLst>
                <a:tab pos="534988" algn="l"/>
              </a:tabLst>
              <a:defRPr/>
            </a:pPr>
            <a:r>
              <a:rPr lang="es-MX" sz="2200" dirty="0" smtClean="0">
                <a:latin typeface="+mn-lt"/>
                <a:cs typeface="Century Gothic"/>
              </a:rPr>
              <a:t> Procesos</a:t>
            </a:r>
          </a:p>
          <a:p>
            <a:pPr marL="536575" indent="-536575" algn="just">
              <a:lnSpc>
                <a:spcPct val="120000"/>
              </a:lnSpc>
              <a:spcBef>
                <a:spcPct val="20000"/>
              </a:spcBef>
              <a:buClr>
                <a:srgbClr val="E46C0A"/>
              </a:buClr>
              <a:buFont typeface="Wingdings" pitchFamily="2" charset="2"/>
              <a:buChar char="v"/>
              <a:tabLst>
                <a:tab pos="534988" algn="l"/>
              </a:tabLst>
              <a:defRPr/>
            </a:pPr>
            <a:r>
              <a:rPr lang="es-MX" sz="2200" dirty="0" smtClean="0">
                <a:latin typeface="+mn-lt"/>
                <a:cs typeface="Century Gothic"/>
              </a:rPr>
              <a:t> Capacidad de los servidores públicos</a:t>
            </a:r>
          </a:p>
          <a:p>
            <a:pPr marL="536575" indent="-536575" algn="just">
              <a:lnSpc>
                <a:spcPct val="120000"/>
              </a:lnSpc>
              <a:spcBef>
                <a:spcPct val="20000"/>
              </a:spcBef>
              <a:buClr>
                <a:srgbClr val="E46C0A"/>
              </a:buClr>
              <a:buFont typeface="Wingdings" pitchFamily="2" charset="2"/>
              <a:buChar char="v"/>
              <a:tabLst>
                <a:tab pos="534988" algn="l"/>
              </a:tabLst>
              <a:defRPr/>
            </a:pPr>
            <a:r>
              <a:rPr lang="es-MX" sz="2200" dirty="0" smtClean="0">
                <a:latin typeface="+mn-lt"/>
                <a:cs typeface="Century Gothic"/>
              </a:rPr>
              <a:t> Infraestructura y equipamiento</a:t>
            </a:r>
            <a:endParaRPr lang="es-MX" sz="2200" dirty="0">
              <a:latin typeface="+mn-lt"/>
              <a:cs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par>
                          <p:cTn id="8" fill="hold">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ox(in)">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autoUpdateAnimBg="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285720" y="1285860"/>
            <a:ext cx="8229600" cy="4525963"/>
          </a:xfrm>
          <a:prstGeom prst="rect">
            <a:avLst/>
          </a:prstGeom>
        </p:spPr>
        <p:txBody>
          <a:bodyPr>
            <a:noAutofit/>
          </a:bodyPr>
          <a:lstStyle/>
          <a:p>
            <a:pPr marR="0" lvl="0" algn="just" defTabSz="914400" eaLnBrk="1" latinLnBrk="0" hangingPunct="1">
              <a:lnSpc>
                <a:spcPct val="130000"/>
              </a:lnSpc>
              <a:spcBef>
                <a:spcPct val="20000"/>
              </a:spcBef>
              <a:buClr>
                <a:srgbClr val="E46C0A"/>
              </a:buClr>
              <a:buSzTx/>
              <a:buFont typeface="Arial" pitchFamily="34" charset="0"/>
              <a:buNone/>
              <a:tabLst>
                <a:tab pos="534988" algn="l"/>
              </a:tabLst>
              <a:defRPr/>
            </a:pPr>
            <a:r>
              <a:rPr lang="es-MX" sz="2500" i="1" dirty="0" smtClean="0">
                <a:latin typeface="+mn-lt"/>
                <a:cs typeface="Century Gothic"/>
              </a:rPr>
              <a:t>“Las organizaciones gubernamentales no son estáticas ni monolíticas, el diseño de la estructura en una organización en el sector público es importante en la medida en que se convierta en el marco dentro del cual los actores participan, negocian, interactúan e interpretan el sentido de sus acciones y de los demás; por ello, para los individuos las configuraciones no son tan solo organigramas y procedimientos, son también una cultura y una forma de vida.”</a:t>
            </a:r>
            <a:endParaRPr lang="es-MX" sz="2500" i="1" dirty="0">
              <a:latin typeface="+mn-lt"/>
              <a:cs typeface="Century Gothic"/>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3" cstate="print"/>
          <a:srcRect l="12628" t="18554" r="14348" b="9179"/>
          <a:stretch>
            <a:fillRect/>
          </a:stretch>
        </p:blipFill>
        <p:spPr bwMode="auto">
          <a:xfrm>
            <a:off x="0" y="928670"/>
            <a:ext cx="9501254" cy="5286412"/>
          </a:xfrm>
          <a:prstGeom prst="rect">
            <a:avLst/>
          </a:prstGeom>
          <a:noFill/>
          <a:ln w="9525">
            <a:noFill/>
            <a:miter lim="800000"/>
            <a:headEnd/>
            <a:tailEnd/>
          </a:ln>
          <a:effectLst/>
        </p:spPr>
      </p:pic>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85720" y="1142984"/>
            <a:ext cx="6357982" cy="857256"/>
          </a:xfrm>
        </p:spPr>
        <p:txBody>
          <a:bodyPr/>
          <a:lstStyle/>
          <a:p>
            <a:r>
              <a:rPr lang="es-MX" b="1" dirty="0" smtClean="0"/>
              <a:t>Definiciones</a:t>
            </a:r>
            <a:endParaRPr lang="es-MX" b="1" dirty="0"/>
          </a:p>
        </p:txBody>
      </p:sp>
      <p:graphicFrame>
        <p:nvGraphicFramePr>
          <p:cNvPr id="5" name="4 Diagrama"/>
          <p:cNvGraphicFramePr/>
          <p:nvPr/>
        </p:nvGraphicFramePr>
        <p:xfrm>
          <a:off x="285720" y="1928802"/>
          <a:ext cx="6400800" cy="38576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220" name="Picture 4" descr="http://www.granpyme.com/sites/default/files/comentario_16.jpg"/>
          <p:cNvPicPr>
            <a:picLocks noChangeAspect="1" noChangeArrowheads="1"/>
          </p:cNvPicPr>
          <p:nvPr/>
        </p:nvPicPr>
        <p:blipFill>
          <a:blip r:embed="rId7" cstate="print"/>
          <a:srcRect/>
          <a:stretch>
            <a:fillRect/>
          </a:stretch>
        </p:blipFill>
        <p:spPr bwMode="auto">
          <a:xfrm>
            <a:off x="6786579" y="2214554"/>
            <a:ext cx="2143140" cy="3214710"/>
          </a:xfrm>
          <a:prstGeom prst="rect">
            <a:avLst/>
          </a:prstGeom>
          <a:noFill/>
        </p:spPr>
      </p:pic>
    </p:spTree>
  </p:cSld>
  <p:clrMapOvr>
    <a:masterClrMapping/>
  </p:clrMapOvr>
  <p:transition spd="slow">
    <p:fade thruBlk="1"/>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14294</TotalTime>
  <Words>3927</Words>
  <Application>Microsoft Office PowerPoint</Application>
  <PresentationFormat>Presentación en pantalla (4:3)</PresentationFormat>
  <Paragraphs>722</Paragraphs>
  <Slides>89</Slides>
  <Notes>4</Notes>
  <HiddenSlides>0</HiddenSlides>
  <MMClips>0</MMClips>
  <ScaleCrop>false</ScaleCrop>
  <HeadingPairs>
    <vt:vector size="6" baseType="variant">
      <vt:variant>
        <vt:lpstr>Tema</vt:lpstr>
      </vt:variant>
      <vt:variant>
        <vt:i4>2</vt:i4>
      </vt:variant>
      <vt:variant>
        <vt:lpstr>Servidores OLE incrustados</vt:lpstr>
      </vt:variant>
      <vt:variant>
        <vt:i4>0</vt:i4>
      </vt:variant>
      <vt:variant>
        <vt:lpstr>Títulos de diapositiva</vt:lpstr>
      </vt:variant>
      <vt:variant>
        <vt:i4>89</vt:i4>
      </vt:variant>
    </vt:vector>
  </HeadingPairs>
  <TitlesOfParts>
    <vt:vector size="91" baseType="lpstr">
      <vt:lpstr>Tema de Office</vt:lpstr>
      <vt:lpstr>Diseño personalizado</vt:lpstr>
      <vt:lpstr>Diapositiva 1</vt:lpstr>
      <vt:lpstr>Objetivo</vt:lpstr>
      <vt:lpstr>Índice</vt:lpstr>
      <vt:lpstr>¿Por que modernizar?</vt:lpstr>
      <vt:lpstr>Por lo tanto son las características de las metodologías, procedimientos, medios técnicos, y los diseños organizacionales disponibles y utilizados, es decir la organización en operación, lo que en última instancia determina si esta es capaz o no de cumplir con sus funciones y metas institucionales para la cual fue creada. </vt:lpstr>
      <vt:lpstr>VIDEO:  El Santo contra la burocracia</vt:lpstr>
      <vt:lpstr>Modernización del Estado</vt:lpstr>
      <vt:lpstr>Diapositiva 8</vt:lpstr>
      <vt:lpstr>Definiciones</vt:lpstr>
      <vt:lpstr>Modernización</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 MARCO TEORICO</vt:lpstr>
      <vt:lpstr>Marco Teórico</vt:lpstr>
      <vt:lpstr>Diapositiva 46</vt:lpstr>
      <vt:lpstr>Elementos de la APE</vt:lpstr>
      <vt:lpstr>Diapositiva 48</vt:lpstr>
      <vt:lpstr>Diapositiva 49</vt:lpstr>
      <vt:lpstr>Reingeniería de Procesos</vt:lpstr>
      <vt:lpstr>Tendencias y retos para la APE</vt:lpstr>
      <vt:lpstr>Tendencias y retos para la APE</vt:lpstr>
      <vt:lpstr>Tendencias y retos para la APE</vt:lpstr>
      <vt:lpstr>Tendencias y retos para la APE</vt:lpstr>
      <vt:lpstr>Tendencias y retos para la APE</vt:lpstr>
      <vt:lpstr>Tendencias y retos para la APE</vt:lpstr>
      <vt:lpstr>Tendencias y retos para la APE</vt:lpstr>
      <vt:lpstr>Diapositiva 58</vt:lpstr>
      <vt:lpstr>Diapositiva 59</vt:lpstr>
      <vt:lpstr>Diapositiva 60</vt:lpstr>
      <vt:lpstr>Diapositiva 61</vt:lpstr>
      <vt:lpstr>Diapositiva 62</vt:lpstr>
      <vt:lpstr>Diapositiva 63</vt:lpstr>
      <vt:lpstr>Diapositiva 64</vt:lpstr>
      <vt:lpstr>Diapositiva 65</vt:lpstr>
      <vt:lpstr>Diapositiva 66</vt:lpstr>
      <vt:lpstr>Diapositiva 67</vt:lpstr>
      <vt:lpstr>Diapositiva 68</vt:lpstr>
      <vt:lpstr>Diapositiva 69</vt:lpstr>
      <vt:lpstr>Diapositiva 70</vt:lpstr>
      <vt:lpstr>Diapositiva 71</vt:lpstr>
      <vt:lpstr>Evolución de la Estructura Organizativa del Poder  Ejecutivo de Sonora 1919-2012 </vt:lpstr>
      <vt:lpstr>Diapositiva 73</vt:lpstr>
      <vt:lpstr>Diapositiva 74</vt:lpstr>
      <vt:lpstr>Diapositiva 75</vt:lpstr>
      <vt:lpstr>Diapositiva 76</vt:lpstr>
      <vt:lpstr>Diapositiva 77</vt:lpstr>
      <vt:lpstr>Diapositiva 78</vt:lpstr>
      <vt:lpstr>Diapositiva 79</vt:lpstr>
      <vt:lpstr>Diapositiva 80</vt:lpstr>
      <vt:lpstr>Diapositiva 81</vt:lpstr>
      <vt:lpstr>Diapositiva 82</vt:lpstr>
      <vt:lpstr>Diapositiva 83</vt:lpstr>
      <vt:lpstr>Diapositiva 84</vt:lpstr>
      <vt:lpstr>Diapositiva 85</vt:lpstr>
      <vt:lpstr>Diapositiva 86</vt:lpstr>
      <vt:lpstr>Diapositiva 87</vt:lpstr>
      <vt:lpstr>Diapositiva 88</vt:lpstr>
      <vt:lpstr>Diapositiva 89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Dr Monzalvo</dc:creator>
  <cp:lastModifiedBy>user</cp:lastModifiedBy>
  <cp:revision>1030</cp:revision>
  <dcterms:created xsi:type="dcterms:W3CDTF">2009-10-01T04:08:26Z</dcterms:created>
  <dcterms:modified xsi:type="dcterms:W3CDTF">2012-06-26T07:54:40Z</dcterms:modified>
</cp:coreProperties>
</file>